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handoutMasterIdLst>
    <p:handoutMasterId r:id="rId72"/>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378" r:id="rId19"/>
    <p:sldId id="296" r:id="rId20"/>
    <p:sldId id="379" r:id="rId21"/>
    <p:sldId id="315" r:id="rId22"/>
    <p:sldId id="397" r:id="rId23"/>
    <p:sldId id="416" r:id="rId24"/>
    <p:sldId id="435" r:id="rId25"/>
    <p:sldId id="421" r:id="rId26"/>
    <p:sldId id="436" r:id="rId27"/>
    <p:sldId id="422" r:id="rId28"/>
    <p:sldId id="388" r:id="rId29"/>
    <p:sldId id="270" r:id="rId30"/>
    <p:sldId id="271" r:id="rId31"/>
    <p:sldId id="272" r:id="rId32"/>
    <p:sldId id="409" r:id="rId33"/>
    <p:sldId id="259" r:id="rId34"/>
    <p:sldId id="423" r:id="rId35"/>
    <p:sldId id="361" r:id="rId36"/>
    <p:sldId id="274" r:id="rId37"/>
    <p:sldId id="437" r:id="rId38"/>
    <p:sldId id="362" r:id="rId39"/>
    <p:sldId id="429" r:id="rId40"/>
    <p:sldId id="430" r:id="rId41"/>
    <p:sldId id="431" r:id="rId42"/>
    <p:sldId id="432" r:id="rId43"/>
    <p:sldId id="433" r:id="rId44"/>
    <p:sldId id="438" r:id="rId45"/>
    <p:sldId id="439" r:id="rId46"/>
    <p:sldId id="434" r:id="rId47"/>
    <p:sldId id="425" r:id="rId48"/>
    <p:sldId id="441" r:id="rId49"/>
    <p:sldId id="442" r:id="rId50"/>
    <p:sldId id="443" r:id="rId51"/>
    <p:sldId id="390" r:id="rId52"/>
    <p:sldId id="260" r:id="rId53"/>
    <p:sldId id="393" r:id="rId54"/>
    <p:sldId id="398" r:id="rId55"/>
    <p:sldId id="401" r:id="rId56"/>
    <p:sldId id="404" r:id="rId57"/>
    <p:sldId id="399" r:id="rId58"/>
    <p:sldId id="300" r:id="rId59"/>
    <p:sldId id="301" r:id="rId60"/>
    <p:sldId id="281" r:id="rId61"/>
    <p:sldId id="444" r:id="rId62"/>
    <p:sldId id="303" r:id="rId63"/>
    <p:sldId id="304" r:id="rId64"/>
    <p:sldId id="282" r:id="rId65"/>
    <p:sldId id="305" r:id="rId66"/>
    <p:sldId id="262" r:id="rId67"/>
    <p:sldId id="408" r:id="rId68"/>
    <p:sldId id="350" r:id="rId69"/>
    <p:sldId id="351" r:id="rId7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378"/>
          </p14:sldIdLst>
        </p14:section>
        <p14:section name="Déclaration de l’objectif" id="{096B6BF6-20D6-43DE-B358-982838B98259}">
          <p14:sldIdLst/>
        </p14:section>
        <p14:section name="Activation des prérequis" id="{AABAC4B8-876D-405C-A4F3-62D5E02336D1}">
          <p14:sldIdLst>
            <p14:sldId id="296"/>
            <p14:sldId id="379"/>
            <p14:sldId id="315"/>
            <p14:sldId id="397"/>
            <p14:sldId id="416"/>
            <p14:sldId id="435"/>
            <p14:sldId id="421"/>
            <p14:sldId id="436"/>
            <p14:sldId id="422"/>
            <p14:sldId id="388"/>
            <p14:sldId id="270"/>
            <p14:sldId id="271"/>
            <p14:sldId id="272"/>
          </p14:sldIdLst>
        </p14:section>
        <p14:section name="Modelage" id="{6D007598-4F88-4283-9E36-970C44D688AD}">
          <p14:sldIdLst>
            <p14:sldId id="409"/>
            <p14:sldId id="259"/>
            <p14:sldId id="423"/>
            <p14:sldId id="361"/>
            <p14:sldId id="274"/>
            <p14:sldId id="437"/>
            <p14:sldId id="362"/>
            <p14:sldId id="429"/>
            <p14:sldId id="430"/>
            <p14:sldId id="431"/>
            <p14:sldId id="432"/>
            <p14:sldId id="433"/>
            <p14:sldId id="438"/>
            <p14:sldId id="439"/>
            <p14:sldId id="434"/>
            <p14:sldId id="425"/>
            <p14:sldId id="441"/>
            <p14:sldId id="442"/>
            <p14:sldId id="443"/>
            <p14:sldId id="390"/>
            <p14:sldId id="260"/>
            <p14:sldId id="393"/>
            <p14:sldId id="398"/>
            <p14:sldId id="401"/>
            <p14:sldId id="404"/>
            <p14:sldId id="399"/>
          </p14:sldIdLst>
        </p14:section>
        <p14:section name="Pratique collective" id="{CF34AB29-930A-422C-8BB3-41EE66488593}">
          <p14:sldIdLst/>
        </p14:section>
        <p14:section name="Pratique en binôme" id="{B5D45BF5-6276-4DCA-B0C6-B46ADF983B36}">
          <p14:sldIdLst>
            <p14:sldId id="300"/>
            <p14:sldId id="301"/>
            <p14:sldId id="281"/>
            <p14:sldId id="444"/>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1D6FA9"/>
    <a:srgbClr val="33CC33"/>
    <a:srgbClr val="BFE0D2"/>
    <a:srgbClr val="94CFB7"/>
    <a:srgbClr val="156082"/>
    <a:srgbClr val="F19D19"/>
    <a:srgbClr val="DCEAF7"/>
    <a:srgbClr val="7F7F7F"/>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74" d="100"/>
          <a:sy n="74" d="100"/>
        </p:scale>
        <p:origin x="816" y="110"/>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09/04/2026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09/04/2026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7.svg"/><Relationship Id="rId4" Type="http://schemas.openxmlformats.org/officeDocument/2006/relationships/image" Target="../media/image26.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09/04/2026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70.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74.png"/><Relationship Id="rId11" Type="http://schemas.openxmlformats.org/officeDocument/2006/relationships/image" Target="../media/image69.png"/><Relationship Id="rId5" Type="http://schemas.openxmlformats.org/officeDocument/2006/relationships/image" Target="../media/image73.png"/><Relationship Id="rId10" Type="http://schemas.openxmlformats.org/officeDocument/2006/relationships/image" Target="../media/image68.png"/><Relationship Id="rId4" Type="http://schemas.openxmlformats.org/officeDocument/2006/relationships/image" Target="../media/image72.png"/><Relationship Id="rId9" Type="http://schemas.openxmlformats.org/officeDocument/2006/relationships/image" Target="../media/image77.png"/></Relationships>
</file>

<file path=ppt/slides/_rels/slide36.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3.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82.png"/><Relationship Id="rId5" Type="http://schemas.openxmlformats.org/officeDocument/2006/relationships/image" Target="../media/image80.png"/><Relationship Id="rId4" Type="http://schemas.openxmlformats.org/officeDocument/2006/relationships/image" Target="../media/image79.png"/></Relationships>
</file>

<file path=ppt/slides/_rels/slide37.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86.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88.png"/><Relationship Id="rId5" Type="http://schemas.openxmlformats.org/officeDocument/2006/relationships/image" Target="../media/image80.png"/><Relationship Id="rId4" Type="http://schemas.openxmlformats.org/officeDocument/2006/relationships/image" Target="../media/image85.png"/></Relationships>
</file>

<file path=ppt/slides/_rels/slide38.xml.rels><?xml version="1.0" encoding="UTF-8" standalone="yes"?>
<Relationships xmlns="http://schemas.openxmlformats.org/package/2006/relationships"><Relationship Id="rId8" Type="http://schemas.openxmlformats.org/officeDocument/2006/relationships/image" Target="../media/image800.png"/><Relationship Id="rId3" Type="http://schemas.openxmlformats.org/officeDocument/2006/relationships/image" Target="../media/image87.png"/><Relationship Id="rId7" Type="http://schemas.openxmlformats.org/officeDocument/2006/relationships/image" Target="../media/image700.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94.png"/><Relationship Id="rId5" Type="http://schemas.openxmlformats.org/officeDocument/2006/relationships/image" Target="../media/image90.png"/><Relationship Id="rId4" Type="http://schemas.openxmlformats.org/officeDocument/2006/relationships/image" Target="../media/image8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1.xml"/><Relationship Id="rId4" Type="http://schemas.openxmlformats.org/officeDocument/2006/relationships/image" Target="../media/image43.png"/></Relationships>
</file>

<file path=ppt/slides/_rels/slide40.xml.rels><?xml version="1.0" encoding="UTF-8" standalone="yes"?>
<Relationships xmlns="http://schemas.openxmlformats.org/package/2006/relationships"><Relationship Id="rId3" Type="http://schemas.openxmlformats.org/officeDocument/2006/relationships/image" Target="../media/image940.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950.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960.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1.png"/><Relationship Id="rId1" Type="http://schemas.openxmlformats.org/officeDocument/2006/relationships/slideLayout" Target="../slideLayouts/slideLayout4.xml"/><Relationship Id="rId4" Type="http://schemas.openxmlformats.org/officeDocument/2006/relationships/image" Target="../media/image970.png"/></Relationships>
</file>

<file path=ppt/slides/_rels/slide4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92.png"/><Relationship Id="rId5" Type="http://schemas.openxmlformats.org/officeDocument/2006/relationships/image" Target="../media/image100.png"/><Relationship Id="rId4" Type="http://schemas.openxmlformats.org/officeDocument/2006/relationships/image" Target="../media/image9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5.xml"/><Relationship Id="rId4" Type="http://schemas.openxmlformats.org/officeDocument/2006/relationships/image" Target="../media/image10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5" Type="http://schemas.openxmlformats.org/officeDocument/2006/relationships/image" Target="../media/image105.png"/><Relationship Id="rId4" Type="http://schemas.openxmlformats.org/officeDocument/2006/relationships/image" Target="../media/image104.png"/></Relationships>
</file>

<file path=ppt/slides/_rels/slide6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5" Type="http://schemas.openxmlformats.org/officeDocument/2006/relationships/image" Target="../media/image107.png"/><Relationship Id="rId4" Type="http://schemas.openxmlformats.org/officeDocument/2006/relationships/image" Target="../media/image10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3.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09.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110.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4</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12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1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bg1"/>
                </a:solidFill>
              </a:rPr>
              <a:t>Reconnaître le repère dans le plan </a:t>
            </a:r>
            <a:endParaRPr lang="fr-FR" sz="2000" dirty="0">
              <a:solidFill>
                <a:schemeClr val="bg1"/>
              </a:solidFill>
              <a:latin typeface="Arial" panose="020B0604020202020204" pitchFamily="34" charset="0"/>
              <a:cs typeface="Arial" panose="020B0604020202020204" pitchFamily="34" charset="0"/>
            </a:endParaRPr>
          </a:p>
          <a:p>
            <a:endParaRPr lang="fr-FR" b="0" dirty="0"/>
          </a:p>
        </p:txBody>
      </p:sp>
      <p:sp>
        <p:nvSpPr>
          <p:cNvPr id="3" name="ZoneTexte 2"/>
          <p:cNvSpPr txBox="1"/>
          <p:nvPr/>
        </p:nvSpPr>
        <p:spPr>
          <a:xfrm>
            <a:off x="2205716" y="4702411"/>
            <a:ext cx="4673864" cy="400110"/>
          </a:xfrm>
          <a:prstGeom prst="rect">
            <a:avLst/>
          </a:prstGeom>
          <a:noFill/>
        </p:spPr>
        <p:txBody>
          <a:bodyPr wrap="square" rtlCol="0">
            <a:spAutoFit/>
          </a:bodyPr>
          <a:lstStyle/>
          <a:p>
            <a:r>
              <a:rPr lang="fr-FR" sz="2000" b="1" dirty="0">
                <a:solidFill>
                  <a:schemeClr val="bg1"/>
                </a:solidFill>
              </a:rPr>
              <a:t>Fonctions et proportionnalité</a:t>
            </a:r>
            <a:endParaRPr lang="fr-FR" sz="2000" b="1" dirty="0">
              <a:solidFill>
                <a:schemeClr val="bg1"/>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Page:71</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7" name="Image 6"/>
          <p:cNvPicPr>
            <a:picLocks noChangeAspect="1"/>
          </p:cNvPicPr>
          <p:nvPr/>
        </p:nvPicPr>
        <p:blipFill>
          <a:blip r:embed="rId3"/>
          <a:stretch>
            <a:fillRect/>
          </a:stretch>
        </p:blipFill>
        <p:spPr>
          <a:xfrm>
            <a:off x="467427" y="1671781"/>
            <a:ext cx="10770712" cy="3380510"/>
          </a:xfrm>
          <a:prstGeom prst="rect">
            <a:avLst/>
          </a:prstGeom>
        </p:spPr>
      </p:pic>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comparez en utilisant les symboles: &lt; et &gt;</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a:p>
            <a:r>
              <a:rPr lang="fr-FR" dirty="0">
                <a:solidFill>
                  <a:prstClr val="white">
                    <a:lumMod val="65000"/>
                  </a:prstClr>
                </a:solidFill>
                <a:latin typeface="Calibri" panose="020F0502020204030204"/>
              </a:rPr>
              <a:t>.</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 name="Google Shape;15880;p58">
            <a:extLst>
              <a:ext uri="{FF2B5EF4-FFF2-40B4-BE49-F238E27FC236}">
                <a16:creationId xmlns:a16="http://schemas.microsoft.com/office/drawing/2014/main" id="{7207CFD8-D88B-9E45-68DB-E89B63B7329D}"/>
              </a:ext>
            </a:extLst>
          </p:cNvPr>
          <p:cNvSpPr txBox="1">
            <a:spLocks/>
          </p:cNvSpPr>
          <p:nvPr/>
        </p:nvSpPr>
        <p:spPr>
          <a:xfrm>
            <a:off x="1742637" y="1928382"/>
            <a:ext cx="7965894" cy="1971672"/>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400" b="1" kern="0" dirty="0">
                <a:solidFill>
                  <a:srgbClr val="000000"/>
                </a:solidFill>
                <a:latin typeface="+mj-lt"/>
                <a:cs typeface="Poppins ExtraBold" panose="020B0604020202020204" charset="0"/>
              </a:rPr>
              <a:t>Compéter par:  &lt;  ou  &gt;</a:t>
            </a:r>
          </a:p>
          <a:p>
            <a:pPr lvl="0" algn="ctr" defTabSz="914400">
              <a:buClr>
                <a:srgbClr val="000000"/>
              </a:buClr>
              <a:defRPr/>
            </a:pPr>
            <a:r>
              <a:rPr lang="fr-FR" sz="2400" b="1" kern="0" dirty="0">
                <a:solidFill>
                  <a:srgbClr val="000000"/>
                </a:solidFill>
                <a:latin typeface="+mj-lt"/>
                <a:cs typeface="Poppins ExtraBold" panose="020B0604020202020204" charset="0"/>
              </a:rPr>
              <a:t>-23</a:t>
            </a:r>
            <a:r>
              <a:rPr lang="fr-FR" sz="2400" b="1" kern="0" dirty="0">
                <a:solidFill>
                  <a:schemeClr val="tx1"/>
                </a:solidFill>
                <a:latin typeface="+mj-lt"/>
                <a:cs typeface="Poppins ExtraBold" panose="020B0604020202020204" charset="0"/>
              </a:rPr>
              <a:t>…</a:t>
            </a:r>
            <a:r>
              <a:rPr lang="fr-FR" sz="2400" b="1" kern="0" dirty="0">
                <a:solidFill>
                  <a:srgbClr val="000000"/>
                </a:solidFill>
                <a:latin typeface="+mj-lt"/>
                <a:cs typeface="Poppins ExtraBold" panose="020B0604020202020204" charset="0"/>
              </a:rPr>
              <a:t>23;           -12</a:t>
            </a:r>
            <a:r>
              <a:rPr lang="fr-FR" sz="2400" b="1" kern="0" dirty="0">
                <a:solidFill>
                  <a:schemeClr val="tx1"/>
                </a:solidFill>
                <a:latin typeface="+mj-lt"/>
                <a:cs typeface="Poppins ExtraBold" panose="020B0604020202020204" charset="0"/>
              </a:rPr>
              <a:t>…..</a:t>
            </a:r>
            <a:r>
              <a:rPr lang="fr-FR" sz="2400" b="1" kern="0" dirty="0">
                <a:solidFill>
                  <a:srgbClr val="000000"/>
                </a:solidFill>
                <a:latin typeface="+mj-lt"/>
                <a:cs typeface="Poppins ExtraBold" panose="020B0604020202020204" charset="0"/>
              </a:rPr>
              <a:t>5;                  -18</a:t>
            </a:r>
            <a:r>
              <a:rPr lang="fr-FR" sz="2400" b="1" kern="0" dirty="0">
                <a:solidFill>
                  <a:schemeClr val="tx1"/>
                </a:solidFill>
                <a:latin typeface="+mj-lt"/>
                <a:cs typeface="Poppins ExtraBold" panose="020B0604020202020204" charset="0"/>
              </a:rPr>
              <a:t>…….</a:t>
            </a:r>
            <a:r>
              <a:rPr lang="fr-FR" sz="2400" b="1" kern="0" dirty="0">
                <a:solidFill>
                  <a:srgbClr val="000000"/>
                </a:solidFill>
                <a:latin typeface="+mj-lt"/>
                <a:cs typeface="Poppins ExtraBold" panose="020B0604020202020204" charset="0"/>
              </a:rPr>
              <a:t>-45</a:t>
            </a:r>
          </a:p>
        </p:txBody>
      </p:sp>
    </p:spTree>
    <p:extLst>
      <p:ext uri="{BB962C8B-B14F-4D97-AF65-F5344CB8AC3E}">
        <p14:creationId xmlns:p14="http://schemas.microsoft.com/office/powerpoint/2010/main" val="2059611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les nombres négatifs sont inférieurs aux nombres positifs. Parmi deux nombres négatifs, le plus petit est celui qui a la plus grande valeur absolue.</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defRPr/>
            </a:pPr>
            <a:r>
              <a:rPr lang="fr-FR" dirty="0">
                <a:solidFill>
                  <a:prstClr val="white">
                    <a:lumMod val="65000"/>
                  </a:prstClr>
                </a:solidFill>
                <a:latin typeface="Calibri" panose="020F0502020204030204"/>
              </a:rPr>
              <a:t>L'enseignant donne les étapes pour comparer deux nombres de même signe, rappelle la notion de valeur absolue et donne d’autres exemples</a:t>
            </a:r>
          </a:p>
          <a:p>
            <a:pPr defTabSz="342900">
              <a:spcAft>
                <a:spcPts val="300"/>
              </a:spcAft>
              <a:buClrTx/>
              <a:defRPr/>
            </a:pPr>
            <a:endParaRPr lang="fr-FR" dirty="0">
              <a:solidFill>
                <a:prstClr val="white">
                  <a:lumMod val="65000"/>
                </a:prstClr>
              </a:solidFill>
              <a:latin typeface="Calibri" panose="020F0502020204030204"/>
            </a:endParaRP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7" y="1403928"/>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 name="Google Shape;15880;p58">
            <a:extLst>
              <a:ext uri="{FF2B5EF4-FFF2-40B4-BE49-F238E27FC236}">
                <a16:creationId xmlns:a16="http://schemas.microsoft.com/office/drawing/2014/main" id="{7207CFD8-D88B-9E45-68DB-E89B63B7329D}"/>
              </a:ext>
            </a:extLst>
          </p:cNvPr>
          <p:cNvSpPr txBox="1">
            <a:spLocks/>
          </p:cNvSpPr>
          <p:nvPr/>
        </p:nvSpPr>
        <p:spPr>
          <a:xfrm>
            <a:off x="1742637" y="1928382"/>
            <a:ext cx="7965894" cy="1971672"/>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400" b="1" kern="0" dirty="0">
                <a:solidFill>
                  <a:srgbClr val="000000"/>
                </a:solidFill>
                <a:latin typeface="+mj-lt"/>
                <a:cs typeface="Poppins ExtraBold" panose="020B0604020202020204" charset="0"/>
              </a:rPr>
              <a:t>Compéter par: &lt; ou &gt;</a:t>
            </a:r>
          </a:p>
          <a:p>
            <a:pPr lvl="0" algn="ctr" defTabSz="914400">
              <a:buClr>
                <a:srgbClr val="000000"/>
              </a:buClr>
              <a:defRPr/>
            </a:pPr>
            <a:r>
              <a:rPr lang="fr-FR" sz="2400" b="1" kern="0" dirty="0">
                <a:solidFill>
                  <a:srgbClr val="000000"/>
                </a:solidFill>
                <a:latin typeface="+mj-lt"/>
                <a:cs typeface="Poppins ExtraBold" panose="020B0604020202020204" charset="0"/>
              </a:rPr>
              <a:t>-23</a:t>
            </a:r>
            <a:r>
              <a:rPr lang="fr-FR" sz="2400" b="1" kern="0" dirty="0">
                <a:solidFill>
                  <a:srgbClr val="FF0000"/>
                </a:solidFill>
                <a:latin typeface="+mj-lt"/>
                <a:cs typeface="Poppins ExtraBold" panose="020B0604020202020204" charset="0"/>
              </a:rPr>
              <a:t>&lt;</a:t>
            </a:r>
            <a:r>
              <a:rPr lang="fr-FR" sz="2400" b="1" kern="0" dirty="0">
                <a:solidFill>
                  <a:srgbClr val="000000"/>
                </a:solidFill>
                <a:latin typeface="+mj-lt"/>
                <a:cs typeface="Poppins ExtraBold" panose="020B0604020202020204" charset="0"/>
              </a:rPr>
              <a:t>23;        -12</a:t>
            </a:r>
            <a:r>
              <a:rPr lang="fr-FR" sz="2400" b="1" kern="0" dirty="0">
                <a:solidFill>
                  <a:srgbClr val="FF0000"/>
                </a:solidFill>
                <a:latin typeface="+mj-lt"/>
                <a:cs typeface="Poppins ExtraBold" panose="020B0604020202020204" charset="0"/>
              </a:rPr>
              <a:t>&lt;</a:t>
            </a:r>
            <a:r>
              <a:rPr lang="fr-FR" sz="2400" b="1" kern="0" dirty="0">
                <a:solidFill>
                  <a:srgbClr val="000000"/>
                </a:solidFill>
                <a:latin typeface="+mj-lt"/>
                <a:cs typeface="Poppins ExtraBold" panose="020B0604020202020204" charset="0"/>
              </a:rPr>
              <a:t>5;               -18</a:t>
            </a:r>
            <a:r>
              <a:rPr lang="fr-FR" sz="2400" b="1" kern="0" dirty="0">
                <a:solidFill>
                  <a:srgbClr val="FF0000"/>
                </a:solidFill>
                <a:latin typeface="+mj-lt"/>
                <a:cs typeface="Poppins ExtraBold" panose="020B0604020202020204" charset="0"/>
              </a:rPr>
              <a:t>&gt;</a:t>
            </a:r>
            <a:r>
              <a:rPr lang="fr-FR" sz="2400" b="1" kern="0" dirty="0">
                <a:solidFill>
                  <a:srgbClr val="000000"/>
                </a:solidFill>
                <a:latin typeface="+mj-lt"/>
                <a:cs typeface="Poppins ExtraBold" panose="020B0604020202020204" charset="0"/>
              </a:rPr>
              <a:t>-45</a:t>
            </a:r>
          </a:p>
        </p:txBody>
      </p:sp>
    </p:spTree>
    <p:extLst>
      <p:ext uri="{BB962C8B-B14F-4D97-AF65-F5344CB8AC3E}">
        <p14:creationId xmlns:p14="http://schemas.microsoft.com/office/powerpoint/2010/main" val="4209594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On va rappeler comment placer des points sur une </a:t>
            </a:r>
            <a:r>
              <a:rPr lang="fr-FR">
                <a:latin typeface="Calibri" panose="020F0502020204030204"/>
              </a:rPr>
              <a:t>droite numérique.</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694931" y="719551"/>
            <a:ext cx="10529705" cy="735175"/>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a:p>
            <a:endParaRPr lang="fr-FR" dirty="0">
              <a:solidFill>
                <a:prstClr val="white">
                  <a:lumMod val="65000"/>
                </a:prstClr>
              </a:solidFill>
              <a:latin typeface="Calibri" panose="020F0502020204030204"/>
            </a:endParaRP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7" name="ZoneTexte 16"/>
          <p:cNvSpPr txBox="1"/>
          <p:nvPr/>
        </p:nvSpPr>
        <p:spPr>
          <a:xfrm>
            <a:off x="1142899" y="1828800"/>
            <a:ext cx="9331137"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Placer les points A(-1); B(3) et C(-3,5) sur la droite numérique OI ci-dessous, </a:t>
            </a:r>
          </a:p>
        </p:txBody>
      </p:sp>
      <p:pic>
        <p:nvPicPr>
          <p:cNvPr id="3" name="Image 2"/>
          <p:cNvPicPr>
            <a:picLocks noChangeAspect="1"/>
          </p:cNvPicPr>
          <p:nvPr/>
        </p:nvPicPr>
        <p:blipFill>
          <a:blip r:embed="rId3"/>
          <a:stretch>
            <a:fillRect/>
          </a:stretch>
        </p:blipFill>
        <p:spPr>
          <a:xfrm>
            <a:off x="1339273" y="2960329"/>
            <a:ext cx="9762836" cy="937341"/>
          </a:xfrm>
          <a:prstGeom prst="rect">
            <a:avLst/>
          </a:prstGeom>
          <a:ln>
            <a:solidFill>
              <a:schemeClr val="tx1"/>
            </a:solidFill>
          </a:ln>
        </p:spPr>
      </p:pic>
    </p:spTree>
    <p:extLst>
      <p:ext uri="{BB962C8B-B14F-4D97-AF65-F5344CB8AC3E}">
        <p14:creationId xmlns:p14="http://schemas.microsoft.com/office/powerpoint/2010/main" val="186820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Rappelez vous:</a:t>
            </a:r>
            <a:r>
              <a:rPr lang="fr-FR" dirty="0"/>
              <a:t> Les abscisses des points sont ordonnées du plus petit au plus grand, de gauche à droite</a:t>
            </a:r>
            <a:r>
              <a:rPr lang="fr-FR" dirty="0">
                <a:latin typeface="Calibri" panose="020F0502020204030204"/>
              </a:rPr>
              <a:t>. </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rappelle les éléments d’une droite numérique: l’origine , l’unité et comment y placer les points. </a:t>
            </a:r>
          </a:p>
        </p:txBody>
      </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6"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sp>
            <p:nvSpPr>
              <p:cNvPr id="18" name="ZoneTexte 17"/>
              <p:cNvSpPr txBox="1"/>
              <p:nvPr/>
            </p:nvSpPr>
            <p:spPr>
              <a:xfrm>
                <a:off x="1142899" y="1828800"/>
                <a:ext cx="9331137"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Placer les points </a:t>
                </a:r>
                <a14:m>
                  <m:oMath xmlns:m="http://schemas.openxmlformats.org/officeDocument/2006/math">
                    <m:r>
                      <a:rPr lang="fr-FR" sz="2000" b="1" i="1" dirty="0" smtClean="0">
                        <a:latin typeface="Cambria Math" panose="02040503050406030204" pitchFamily="18" charset="0"/>
                        <a:cs typeface="Calibri" panose="020F0502020204030204" pitchFamily="34" charset="0"/>
                      </a:rPr>
                      <m:t>𝑨</m:t>
                    </m:r>
                    <m:d>
                      <m:dPr>
                        <m:ctrlPr>
                          <a:rPr lang="fr-FR" sz="2000" b="1" i="1" dirty="0" smtClean="0">
                            <a:latin typeface="Cambria Math" panose="02040503050406030204" pitchFamily="18" charset="0"/>
                            <a:cs typeface="Calibri" panose="020F0502020204030204" pitchFamily="34" charset="0"/>
                          </a:rPr>
                        </m:ctrlPr>
                      </m:dPr>
                      <m:e>
                        <m:r>
                          <a:rPr lang="fr-FR" sz="2000" b="1" i="1" dirty="0" smtClean="0">
                            <a:latin typeface="Cambria Math" panose="02040503050406030204" pitchFamily="18" charset="0"/>
                            <a:cs typeface="Calibri" panose="020F0502020204030204" pitchFamily="34" charset="0"/>
                          </a:rPr>
                          <m:t>−</m:t>
                        </m:r>
                        <m:r>
                          <a:rPr lang="fr-FR" sz="2000" b="1" i="1" dirty="0" smtClean="0">
                            <a:latin typeface="Cambria Math" panose="02040503050406030204" pitchFamily="18" charset="0"/>
                            <a:cs typeface="Calibri" panose="020F0502020204030204" pitchFamily="34" charset="0"/>
                          </a:rPr>
                          <m:t>𝟏</m:t>
                        </m:r>
                      </m:e>
                    </m:d>
                    <m:r>
                      <a:rPr lang="fr-FR" sz="2000" b="1" i="1" dirty="0" smtClean="0">
                        <a:latin typeface="Cambria Math" panose="02040503050406030204" pitchFamily="18" charset="0"/>
                        <a:cs typeface="Calibri" panose="020F0502020204030204" pitchFamily="34" charset="0"/>
                      </a:rPr>
                      <m:t>; </m:t>
                    </m:r>
                    <m:r>
                      <a:rPr lang="fr-FR" sz="2000" b="1" i="1" dirty="0" smtClean="0">
                        <a:latin typeface="Cambria Math" panose="02040503050406030204" pitchFamily="18" charset="0"/>
                        <a:cs typeface="Calibri" panose="020F0502020204030204" pitchFamily="34" charset="0"/>
                      </a:rPr>
                      <m:t>𝑩</m:t>
                    </m:r>
                    <m:d>
                      <m:dPr>
                        <m:ctrlPr>
                          <a:rPr lang="fr-FR" sz="2000" b="1" i="1" dirty="0" smtClean="0">
                            <a:latin typeface="Cambria Math" panose="02040503050406030204" pitchFamily="18" charset="0"/>
                            <a:cs typeface="Calibri" panose="020F0502020204030204" pitchFamily="34" charset="0"/>
                          </a:rPr>
                        </m:ctrlPr>
                      </m:dPr>
                      <m:e>
                        <m:r>
                          <a:rPr lang="fr-FR" sz="2000" b="1" i="1" dirty="0" smtClean="0">
                            <a:latin typeface="Cambria Math" panose="02040503050406030204" pitchFamily="18" charset="0"/>
                            <a:cs typeface="Calibri" panose="020F0502020204030204" pitchFamily="34" charset="0"/>
                          </a:rPr>
                          <m:t>𝟑</m:t>
                        </m:r>
                      </m:e>
                    </m:d>
                    <m:r>
                      <a:rPr lang="fr-FR" sz="2000" b="1" i="1" dirty="0" smtClean="0">
                        <a:latin typeface="Cambria Math" panose="02040503050406030204" pitchFamily="18" charset="0"/>
                        <a:cs typeface="Calibri" panose="020F0502020204030204" pitchFamily="34" charset="0"/>
                      </a:rPr>
                      <m:t> </m:t>
                    </m:r>
                  </m:oMath>
                </a14:m>
                <a:r>
                  <a:rPr lang="fr-FR" sz="2000" b="1" i="0" dirty="0">
                    <a:latin typeface="+mj-lt"/>
                    <a:cs typeface="Calibri" panose="020F0502020204030204" pitchFamily="34" charset="0"/>
                  </a:rPr>
                  <a:t>et</a:t>
                </a:r>
                <a14:m>
                  <m:oMath xmlns:m="http://schemas.openxmlformats.org/officeDocument/2006/math">
                    <m:r>
                      <a:rPr lang="fr-FR" sz="2000" b="1" i="1" dirty="0" smtClean="0">
                        <a:latin typeface="Cambria Math" panose="02040503050406030204" pitchFamily="18" charset="0"/>
                        <a:cs typeface="Calibri" panose="020F0502020204030204" pitchFamily="34" charset="0"/>
                      </a:rPr>
                      <m:t> </m:t>
                    </m:r>
                    <m:r>
                      <a:rPr lang="fr-FR" sz="2000" b="1" i="1" dirty="0" smtClean="0">
                        <a:latin typeface="Cambria Math" panose="02040503050406030204" pitchFamily="18" charset="0"/>
                        <a:cs typeface="Calibri" panose="020F0502020204030204" pitchFamily="34" charset="0"/>
                      </a:rPr>
                      <m:t>𝑪</m:t>
                    </m:r>
                    <m:r>
                      <a:rPr lang="fr-FR" sz="2000" b="1" i="1" dirty="0" smtClean="0">
                        <a:latin typeface="Cambria Math" panose="02040503050406030204" pitchFamily="18" charset="0"/>
                        <a:cs typeface="Calibri" panose="020F0502020204030204" pitchFamily="34" charset="0"/>
                      </a:rPr>
                      <m:t>(−</m:t>
                    </m:r>
                    <m:r>
                      <a:rPr lang="fr-FR" sz="2000" b="1" i="1" dirty="0" smtClean="0">
                        <a:latin typeface="Cambria Math" panose="02040503050406030204" pitchFamily="18" charset="0"/>
                        <a:cs typeface="Calibri" panose="020F0502020204030204" pitchFamily="34" charset="0"/>
                      </a:rPr>
                      <m:t>𝟑</m:t>
                    </m:r>
                    <m:r>
                      <a:rPr lang="fr-FR" sz="2000" b="1" i="1" dirty="0" smtClean="0">
                        <a:latin typeface="Cambria Math" panose="02040503050406030204" pitchFamily="18" charset="0"/>
                        <a:cs typeface="Calibri" panose="020F0502020204030204" pitchFamily="34" charset="0"/>
                      </a:rPr>
                      <m:t>,</m:t>
                    </m:r>
                    <m:r>
                      <a:rPr lang="fr-FR" sz="2000" b="1" i="1" dirty="0" smtClean="0">
                        <a:latin typeface="Cambria Math" panose="02040503050406030204" pitchFamily="18" charset="0"/>
                        <a:cs typeface="Calibri" panose="020F0502020204030204" pitchFamily="34" charset="0"/>
                      </a:rPr>
                      <m:t>𝟓</m:t>
                    </m:r>
                    <m:r>
                      <a:rPr lang="fr-FR" sz="2000" b="1" i="1" dirty="0" smtClean="0">
                        <a:latin typeface="Cambria Math" panose="02040503050406030204" pitchFamily="18" charset="0"/>
                        <a:cs typeface="Calibri" panose="020F0502020204030204" pitchFamily="34" charset="0"/>
                      </a:rPr>
                      <m:t>) </m:t>
                    </m:r>
                  </m:oMath>
                </a14:m>
                <a:r>
                  <a:rPr lang="fr-FR" sz="2000" b="1" dirty="0">
                    <a:latin typeface="Calibri" panose="020F0502020204030204" pitchFamily="34" charset="0"/>
                    <a:cs typeface="Calibri" panose="020F0502020204030204" pitchFamily="34" charset="0"/>
                  </a:rPr>
                  <a:t>sur la droite numérique</a:t>
                </a:r>
                <a14:m>
                  <m:oMath xmlns:m="http://schemas.openxmlformats.org/officeDocument/2006/math">
                    <m:r>
                      <a:rPr lang="fr-FR" sz="2000" b="1" i="1" dirty="0" smtClean="0">
                        <a:latin typeface="Cambria Math" panose="02040503050406030204" pitchFamily="18" charset="0"/>
                        <a:cs typeface="Calibri" panose="020F0502020204030204" pitchFamily="34" charset="0"/>
                      </a:rPr>
                      <m:t> </m:t>
                    </m:r>
                    <m:r>
                      <a:rPr lang="fr-FR" sz="2000" b="1" i="1" dirty="0" smtClean="0">
                        <a:latin typeface="Cambria Math" panose="02040503050406030204" pitchFamily="18" charset="0"/>
                        <a:cs typeface="Calibri" panose="020F0502020204030204" pitchFamily="34" charset="0"/>
                      </a:rPr>
                      <m:t>𝑶𝑰</m:t>
                    </m:r>
                    <m:r>
                      <a:rPr lang="fr-FR" sz="2000" b="1" i="1" dirty="0" smtClean="0">
                        <a:latin typeface="Cambria Math" panose="02040503050406030204" pitchFamily="18" charset="0"/>
                        <a:cs typeface="Calibri" panose="020F0502020204030204" pitchFamily="34" charset="0"/>
                      </a:rPr>
                      <m:t> </m:t>
                    </m:r>
                  </m:oMath>
                </a14:m>
                <a:r>
                  <a:rPr lang="fr-FR" sz="2000" b="1" dirty="0">
                    <a:latin typeface="Calibri" panose="020F0502020204030204" pitchFamily="34" charset="0"/>
                    <a:cs typeface="Calibri" panose="020F0502020204030204" pitchFamily="34" charset="0"/>
                  </a:rPr>
                  <a:t>ci-dessous, </a:t>
                </a:r>
              </a:p>
            </p:txBody>
          </p:sp>
        </mc:Choice>
        <mc:Fallback xmlns="">
          <p:sp>
            <p:nvSpPr>
              <p:cNvPr id="18" name="ZoneTexte 17"/>
              <p:cNvSpPr txBox="1">
                <a:spLocks noRot="1" noChangeAspect="1" noMove="1" noResize="1" noEditPoints="1" noAdjustHandles="1" noChangeArrowheads="1" noChangeShapeType="1" noTextEdit="1"/>
              </p:cNvSpPr>
              <p:nvPr/>
            </p:nvSpPr>
            <p:spPr>
              <a:xfrm>
                <a:off x="1142899" y="1828800"/>
                <a:ext cx="9331137" cy="400110"/>
              </a:xfrm>
              <a:prstGeom prst="rect">
                <a:avLst/>
              </a:prstGeom>
              <a:blipFill>
                <a:blip r:embed="rId3"/>
                <a:stretch>
                  <a:fillRect l="-653" t="-7576" b="-27273"/>
                </a:stretch>
              </a:blipFill>
            </p:spPr>
            <p:txBody>
              <a:bodyPr/>
              <a:lstStyle/>
              <a:p>
                <a:r>
                  <a:rPr lang="fr-FR">
                    <a:noFill/>
                  </a:rPr>
                  <a:t> </a:t>
                </a:r>
              </a:p>
            </p:txBody>
          </p:sp>
        </mc:Fallback>
      </mc:AlternateContent>
      <p:grpSp>
        <p:nvGrpSpPr>
          <p:cNvPr id="15" name="Groupe 14">
            <a:extLst>
              <a:ext uri="{FF2B5EF4-FFF2-40B4-BE49-F238E27FC236}">
                <a16:creationId xmlns:a16="http://schemas.microsoft.com/office/drawing/2014/main" id="{155636B6-2DAA-1B5C-9D35-364F3D8E8C80}"/>
              </a:ext>
            </a:extLst>
          </p:cNvPr>
          <p:cNvGrpSpPr/>
          <p:nvPr/>
        </p:nvGrpSpPr>
        <p:grpSpPr>
          <a:xfrm>
            <a:off x="1453574" y="2818849"/>
            <a:ext cx="9762836" cy="1150235"/>
            <a:chOff x="1453574" y="2818849"/>
            <a:chExt cx="9762836" cy="1150235"/>
          </a:xfrm>
        </p:grpSpPr>
        <p:pic>
          <p:nvPicPr>
            <p:cNvPr id="5" name="Image 4">
              <a:extLst>
                <a:ext uri="{FF2B5EF4-FFF2-40B4-BE49-F238E27FC236}">
                  <a16:creationId xmlns:a16="http://schemas.microsoft.com/office/drawing/2014/main" id="{C6F438A8-10AB-04D5-CFCE-D2FCC6A4D1BC}"/>
                </a:ext>
              </a:extLst>
            </p:cNvPr>
            <p:cNvPicPr>
              <a:picLocks noChangeAspect="1"/>
            </p:cNvPicPr>
            <p:nvPr/>
          </p:nvPicPr>
          <p:blipFill>
            <a:blip r:embed="rId4"/>
            <a:stretch>
              <a:fillRect/>
            </a:stretch>
          </p:blipFill>
          <p:spPr>
            <a:xfrm>
              <a:off x="1453574" y="3031743"/>
              <a:ext cx="9762836" cy="937341"/>
            </a:xfrm>
            <a:prstGeom prst="rect">
              <a:avLst/>
            </a:prstGeom>
            <a:ln>
              <a:solidFill>
                <a:schemeClr val="tx1"/>
              </a:solidFill>
            </a:ln>
          </p:spPr>
        </p:pic>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7809E2C-7F73-0B21-8CE5-5378D684ADDF}"/>
                    </a:ext>
                  </a:extLst>
                </p:cNvPr>
                <p:cNvSpPr txBox="1"/>
                <p:nvPr/>
              </p:nvSpPr>
              <p:spPr>
                <a:xfrm>
                  <a:off x="2721725" y="3489684"/>
                  <a:ext cx="644929"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−3,5</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3" name="ZoneTexte 2">
                  <a:extLst>
                    <a:ext uri="{FF2B5EF4-FFF2-40B4-BE49-F238E27FC236}">
                      <a16:creationId xmlns:a16="http://schemas.microsoft.com/office/drawing/2014/main" id="{D7809E2C-7F73-0B21-8CE5-5378D684ADDF}"/>
                    </a:ext>
                  </a:extLst>
                </p:cNvPr>
                <p:cNvSpPr txBox="1">
                  <a:spLocks noRot="1" noChangeAspect="1" noMove="1" noResize="1" noEditPoints="1" noAdjustHandles="1" noChangeArrowheads="1" noChangeShapeType="1" noTextEdit="1"/>
                </p:cNvSpPr>
                <p:nvPr/>
              </p:nvSpPr>
              <p:spPr>
                <a:xfrm>
                  <a:off x="2721725" y="3489684"/>
                  <a:ext cx="644929" cy="400110"/>
                </a:xfrm>
                <a:prstGeom prst="rect">
                  <a:avLst/>
                </a:prstGeom>
                <a:blipFill>
                  <a:blip r:embed="rId5"/>
                  <a:stretch>
                    <a:fillRect r="-943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A8FB738A-27CA-CA9C-17A3-467AA41008AD}"/>
                    </a:ext>
                  </a:extLst>
                </p:cNvPr>
                <p:cNvSpPr txBox="1"/>
                <p:nvPr/>
              </p:nvSpPr>
              <p:spPr>
                <a:xfrm>
                  <a:off x="4312340" y="3500413"/>
                  <a:ext cx="644929"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−1</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6" name="ZoneTexte 5">
                  <a:extLst>
                    <a:ext uri="{FF2B5EF4-FFF2-40B4-BE49-F238E27FC236}">
                      <a16:creationId xmlns:a16="http://schemas.microsoft.com/office/drawing/2014/main" id="{A8FB738A-27CA-CA9C-17A3-467AA41008AD}"/>
                    </a:ext>
                  </a:extLst>
                </p:cNvPr>
                <p:cNvSpPr txBox="1">
                  <a:spLocks noRot="1" noChangeAspect="1" noMove="1" noResize="1" noEditPoints="1" noAdjustHandles="1" noChangeArrowheads="1" noChangeShapeType="1" noTextEdit="1"/>
                </p:cNvSpPr>
                <p:nvPr/>
              </p:nvSpPr>
              <p:spPr>
                <a:xfrm>
                  <a:off x="4312340" y="3500413"/>
                  <a:ext cx="644929" cy="400110"/>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a:extLst>
                    <a:ext uri="{FF2B5EF4-FFF2-40B4-BE49-F238E27FC236}">
                      <a16:creationId xmlns:a16="http://schemas.microsoft.com/office/drawing/2014/main" id="{D495FF3B-DCA5-0E36-AE49-B3254E0A837F}"/>
                    </a:ext>
                  </a:extLst>
                </p:cNvPr>
                <p:cNvSpPr txBox="1"/>
                <p:nvPr/>
              </p:nvSpPr>
              <p:spPr>
                <a:xfrm>
                  <a:off x="7623576" y="3456465"/>
                  <a:ext cx="644929"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−3</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8" name="ZoneTexte 7">
                  <a:extLst>
                    <a:ext uri="{FF2B5EF4-FFF2-40B4-BE49-F238E27FC236}">
                      <a16:creationId xmlns:a16="http://schemas.microsoft.com/office/drawing/2014/main" id="{D495FF3B-DCA5-0E36-AE49-B3254E0A837F}"/>
                    </a:ext>
                  </a:extLst>
                </p:cNvPr>
                <p:cNvSpPr txBox="1">
                  <a:spLocks noRot="1" noChangeAspect="1" noMove="1" noResize="1" noEditPoints="1" noAdjustHandles="1" noChangeArrowheads="1" noChangeShapeType="1" noTextEdit="1"/>
                </p:cNvSpPr>
                <p:nvPr/>
              </p:nvSpPr>
              <p:spPr>
                <a:xfrm>
                  <a:off x="7623576" y="3456465"/>
                  <a:ext cx="644929" cy="400110"/>
                </a:xfrm>
                <a:prstGeom prst="rect">
                  <a:avLst/>
                </a:prstGeom>
                <a:blipFill>
                  <a:blip r:embed="rId7"/>
                  <a:stretch>
                    <a:fillRect/>
                  </a:stretch>
                </a:blipFill>
              </p:spPr>
              <p:txBody>
                <a:bodyPr/>
                <a:lstStyle/>
                <a:p>
                  <a:r>
                    <a:rPr lang="fr-FR">
                      <a:noFill/>
                    </a:rPr>
                    <a:t> </a:t>
                  </a:r>
                </a:p>
              </p:txBody>
            </p:sp>
          </mc:Fallback>
        </mc:AlternateContent>
        <p:sp>
          <p:nvSpPr>
            <p:cNvPr id="9" name="ZoneTexte 8">
              <a:extLst>
                <a:ext uri="{FF2B5EF4-FFF2-40B4-BE49-F238E27FC236}">
                  <a16:creationId xmlns:a16="http://schemas.microsoft.com/office/drawing/2014/main" id="{84A5C800-F14A-902A-8F32-C7167B86006C}"/>
                </a:ext>
              </a:extLst>
            </p:cNvPr>
            <p:cNvSpPr txBox="1"/>
            <p:nvPr/>
          </p:nvSpPr>
          <p:spPr>
            <a:xfrm>
              <a:off x="2956203" y="3041223"/>
              <a:ext cx="314510" cy="707886"/>
            </a:xfrm>
            <a:prstGeom prst="rect">
              <a:avLst/>
            </a:prstGeom>
            <a:noFill/>
          </p:spPr>
          <p:txBody>
            <a:bodyPr wrap="none" rtlCol="0">
              <a:spAutoFit/>
            </a:bodyPr>
            <a:lstStyle/>
            <a:p>
              <a:pPr algn="l"/>
              <a:r>
                <a:rPr lang="fr-FR" sz="4000" dirty="0">
                  <a:solidFill>
                    <a:srgbClr val="FF0000"/>
                  </a:solidFill>
                  <a:latin typeface="Calibri" panose="020F0502020204030204" pitchFamily="34" charset="0"/>
                  <a:cs typeface="Calibri" panose="020F0502020204030204" pitchFamily="34" charset="0"/>
                </a:rPr>
                <a:t>.</a:t>
              </a:r>
            </a:p>
          </p:txBody>
        </p:sp>
        <p:sp>
          <p:nvSpPr>
            <p:cNvPr id="10" name="ZoneTexte 9">
              <a:extLst>
                <a:ext uri="{FF2B5EF4-FFF2-40B4-BE49-F238E27FC236}">
                  <a16:creationId xmlns:a16="http://schemas.microsoft.com/office/drawing/2014/main" id="{2E365299-99C2-A9CF-7534-3A5A9D25E7A3}"/>
                </a:ext>
              </a:extLst>
            </p:cNvPr>
            <p:cNvSpPr txBox="1"/>
            <p:nvPr/>
          </p:nvSpPr>
          <p:spPr>
            <a:xfrm>
              <a:off x="4573722" y="3027367"/>
              <a:ext cx="314510" cy="707886"/>
            </a:xfrm>
            <a:prstGeom prst="rect">
              <a:avLst/>
            </a:prstGeom>
            <a:noFill/>
          </p:spPr>
          <p:txBody>
            <a:bodyPr wrap="none" rtlCol="0">
              <a:spAutoFit/>
            </a:bodyPr>
            <a:lstStyle/>
            <a:p>
              <a:pPr algn="l"/>
              <a:r>
                <a:rPr lang="fr-FR" sz="4000" dirty="0">
                  <a:solidFill>
                    <a:srgbClr val="FF0000"/>
                  </a:solidFill>
                  <a:latin typeface="Calibri" panose="020F0502020204030204" pitchFamily="34" charset="0"/>
                  <a:cs typeface="Calibri" panose="020F0502020204030204" pitchFamily="34" charset="0"/>
                </a:rPr>
                <a:t>.</a:t>
              </a:r>
            </a:p>
          </p:txBody>
        </p:sp>
        <p:sp>
          <p:nvSpPr>
            <p:cNvPr id="11" name="ZoneTexte 10">
              <a:extLst>
                <a:ext uri="{FF2B5EF4-FFF2-40B4-BE49-F238E27FC236}">
                  <a16:creationId xmlns:a16="http://schemas.microsoft.com/office/drawing/2014/main" id="{F862BB97-B4E8-67E4-35CE-EF6EE118C3C3}"/>
                </a:ext>
              </a:extLst>
            </p:cNvPr>
            <p:cNvSpPr txBox="1"/>
            <p:nvPr/>
          </p:nvSpPr>
          <p:spPr>
            <a:xfrm>
              <a:off x="7805587" y="2822314"/>
              <a:ext cx="522878" cy="923330"/>
            </a:xfrm>
            <a:prstGeom prst="rect">
              <a:avLst/>
            </a:prstGeom>
            <a:noFill/>
          </p:spPr>
          <p:txBody>
            <a:bodyPr wrap="square" rtlCol="0">
              <a:spAutoFit/>
            </a:bodyPr>
            <a:lstStyle/>
            <a:p>
              <a:pPr algn="l"/>
              <a:r>
                <a:rPr lang="fr-FR" sz="1400" dirty="0">
                  <a:solidFill>
                    <a:srgbClr val="FF0000"/>
                  </a:solidFill>
                  <a:latin typeface="Calibri" panose="020F0502020204030204" pitchFamily="34" charset="0"/>
                  <a:cs typeface="Calibri" panose="020F0502020204030204" pitchFamily="34" charset="0"/>
                </a:rPr>
                <a:t>B</a:t>
              </a:r>
            </a:p>
            <a:p>
              <a:pPr algn="l"/>
              <a:r>
                <a:rPr lang="fr-FR" sz="4000" dirty="0">
                  <a:solidFill>
                    <a:srgbClr val="FF0000"/>
                  </a:solidFill>
                  <a:latin typeface="Calibri" panose="020F0502020204030204" pitchFamily="34" charset="0"/>
                  <a:cs typeface="Calibri" panose="020F0502020204030204" pitchFamily="34" charset="0"/>
                </a:rPr>
                <a:t>.</a:t>
              </a:r>
            </a:p>
          </p:txBody>
        </p:sp>
        <p:sp>
          <p:nvSpPr>
            <p:cNvPr id="12" name="ZoneTexte 11">
              <a:extLst>
                <a:ext uri="{FF2B5EF4-FFF2-40B4-BE49-F238E27FC236}">
                  <a16:creationId xmlns:a16="http://schemas.microsoft.com/office/drawing/2014/main" id="{8A58E080-565F-DEAA-0213-710A68527F17}"/>
                </a:ext>
              </a:extLst>
            </p:cNvPr>
            <p:cNvSpPr txBox="1"/>
            <p:nvPr/>
          </p:nvSpPr>
          <p:spPr>
            <a:xfrm>
              <a:off x="4549766" y="2818849"/>
              <a:ext cx="522878" cy="923330"/>
            </a:xfrm>
            <a:prstGeom prst="rect">
              <a:avLst/>
            </a:prstGeom>
            <a:noFill/>
          </p:spPr>
          <p:txBody>
            <a:bodyPr wrap="square" rtlCol="0">
              <a:spAutoFit/>
            </a:bodyPr>
            <a:lstStyle/>
            <a:p>
              <a:pPr algn="l"/>
              <a:r>
                <a:rPr lang="fr-FR" sz="1400" dirty="0">
                  <a:solidFill>
                    <a:srgbClr val="FF0000"/>
                  </a:solidFill>
                  <a:latin typeface="Calibri" panose="020F0502020204030204" pitchFamily="34" charset="0"/>
                  <a:cs typeface="Calibri" panose="020F0502020204030204" pitchFamily="34" charset="0"/>
                </a:rPr>
                <a:t>A</a:t>
              </a:r>
            </a:p>
            <a:p>
              <a:pPr algn="l"/>
              <a:r>
                <a:rPr lang="fr-FR" sz="4000" dirty="0">
                  <a:solidFill>
                    <a:srgbClr val="FF0000"/>
                  </a:solidFill>
                  <a:latin typeface="Calibri" panose="020F0502020204030204" pitchFamily="34" charset="0"/>
                  <a:cs typeface="Calibri" panose="020F0502020204030204" pitchFamily="34" charset="0"/>
                </a:rPr>
                <a:t>.</a:t>
              </a:r>
            </a:p>
          </p:txBody>
        </p:sp>
        <p:sp>
          <p:nvSpPr>
            <p:cNvPr id="13" name="ZoneTexte 12">
              <a:extLst>
                <a:ext uri="{FF2B5EF4-FFF2-40B4-BE49-F238E27FC236}">
                  <a16:creationId xmlns:a16="http://schemas.microsoft.com/office/drawing/2014/main" id="{848C5B1F-F041-BF55-867A-1CD2155E07BE}"/>
                </a:ext>
              </a:extLst>
            </p:cNvPr>
            <p:cNvSpPr txBox="1"/>
            <p:nvPr/>
          </p:nvSpPr>
          <p:spPr>
            <a:xfrm>
              <a:off x="2956495" y="2836166"/>
              <a:ext cx="522878" cy="923330"/>
            </a:xfrm>
            <a:prstGeom prst="rect">
              <a:avLst/>
            </a:prstGeom>
            <a:noFill/>
          </p:spPr>
          <p:txBody>
            <a:bodyPr wrap="square" rtlCol="0">
              <a:spAutoFit/>
            </a:bodyPr>
            <a:lstStyle/>
            <a:p>
              <a:pPr algn="l"/>
              <a:r>
                <a:rPr lang="fr-FR" sz="1400" dirty="0">
                  <a:solidFill>
                    <a:srgbClr val="FF0000"/>
                  </a:solidFill>
                  <a:latin typeface="Calibri" panose="020F0502020204030204" pitchFamily="34" charset="0"/>
                  <a:cs typeface="Calibri" panose="020F0502020204030204" pitchFamily="34" charset="0"/>
                </a:rPr>
                <a:t>C</a:t>
              </a:r>
            </a:p>
            <a:p>
              <a:pPr algn="l"/>
              <a:r>
                <a:rPr lang="fr-FR" sz="4000" dirty="0">
                  <a:solidFill>
                    <a:srgbClr val="FF0000"/>
                  </a:solidFill>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2567283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latin typeface="Calibri" panose="020F0502020204030204"/>
              </a:rPr>
              <a:t>On va rappeler la définition du projeté orthogonal du point sur une droite.</a:t>
            </a:r>
            <a:r>
              <a:rPr lang="fr-FR" sz="1400" dirty="0"/>
              <a:t> Complétez:</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7" name="Image 6"/>
          <p:cNvPicPr>
            <a:picLocks noChangeAspect="1"/>
          </p:cNvPicPr>
          <p:nvPr/>
        </p:nvPicPr>
        <p:blipFill>
          <a:blip r:embed="rId2"/>
          <a:stretch>
            <a:fillRect/>
          </a:stretch>
        </p:blipFill>
        <p:spPr>
          <a:xfrm>
            <a:off x="1843713" y="3100963"/>
            <a:ext cx="8397968" cy="1217468"/>
          </a:xfrm>
          <a:prstGeom prst="rect">
            <a:avLst/>
          </a:prstGeom>
          <a:ln>
            <a:solidFill>
              <a:schemeClr val="tx1"/>
            </a:solidFill>
          </a:ln>
        </p:spPr>
      </p:pic>
      <mc:AlternateContent xmlns:mc="http://schemas.openxmlformats.org/markup-compatibility/2006" xmlns:a14="http://schemas.microsoft.com/office/drawing/2010/main">
        <mc:Choice Requires="a14">
          <p:sp>
            <p:nvSpPr>
              <p:cNvPr id="8" name="ZoneTexte 7"/>
              <p:cNvSpPr txBox="1"/>
              <p:nvPr/>
            </p:nvSpPr>
            <p:spPr>
              <a:xfrm>
                <a:off x="1330036" y="1995055"/>
                <a:ext cx="949498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 </a:t>
                </a:r>
                <a:r>
                  <a:rPr lang="fr-FR" sz="2000" b="1" dirty="0">
                    <a:latin typeface="Calibri" panose="020F0502020204030204" pitchFamily="34" charset="0"/>
                    <a:cs typeface="Calibri" panose="020F0502020204030204" pitchFamily="34" charset="0"/>
                  </a:rPr>
                  <a:t>le projeté orthogonal du point </a:t>
                </a:r>
                <a14:m>
                  <m:oMath xmlns:m="http://schemas.openxmlformats.org/officeDocument/2006/math">
                    <m:r>
                      <a:rPr lang="fr-FR" sz="2000" b="1" i="1" dirty="0" smtClean="0">
                        <a:latin typeface="Cambria Math" panose="02040503050406030204" pitchFamily="18" charset="0"/>
                        <a:cs typeface="Calibri" panose="020F0502020204030204" pitchFamily="34" charset="0"/>
                      </a:rPr>
                      <m:t>𝑬</m:t>
                    </m:r>
                  </m:oMath>
                </a14:m>
                <a:r>
                  <a:rPr lang="fr-FR" sz="2000" b="1" dirty="0">
                    <a:latin typeface="Calibri" panose="020F0502020204030204" pitchFamily="34" charset="0"/>
                    <a:cs typeface="Calibri" panose="020F0502020204030204" pitchFamily="34" charset="0"/>
                  </a:rPr>
                  <a:t> sur la droite </a:t>
                </a:r>
                <a14:m>
                  <m:oMath xmlns:m="http://schemas.openxmlformats.org/officeDocument/2006/math">
                    <m:r>
                      <a:rPr lang="fr-FR" sz="2000" b="1" i="1" dirty="0" smtClean="0">
                        <a:latin typeface="Cambria Math" panose="02040503050406030204" pitchFamily="18" charset="0"/>
                        <a:cs typeface="Calibri" panose="020F0502020204030204" pitchFamily="34" charset="0"/>
                      </a:rPr>
                      <m:t>𝑶𝑰</m:t>
                    </m:r>
                    <m:r>
                      <a:rPr lang="fr-FR" sz="2000" b="1" i="0" dirty="0" smtClean="0">
                        <a:latin typeface="Cambria Math" panose="02040503050406030204" pitchFamily="18" charset="0"/>
                        <a:cs typeface="Calibri" panose="020F0502020204030204" pitchFamily="34" charset="0"/>
                      </a:rPr>
                      <m:t> </m:t>
                    </m:r>
                  </m:oMath>
                </a14:m>
                <a:r>
                  <a:rPr lang="fr-FR" sz="2000" b="1" dirty="0">
                    <a:latin typeface="Calibri" panose="020F0502020204030204" pitchFamily="34" charset="0"/>
                    <a:cs typeface="Calibri" panose="020F0502020204030204" pitchFamily="34" charset="0"/>
                  </a:rPr>
                  <a:t> est le point</a:t>
                </a:r>
                <a:r>
                  <a:rPr lang="fr-FR" sz="2000" dirty="0">
                    <a:latin typeface="Calibri" panose="020F0502020204030204" pitchFamily="34" charset="0"/>
                    <a:cs typeface="Calibri" panose="020F0502020204030204" pitchFamily="34" charset="0"/>
                  </a:rPr>
                  <a:t>……………..</a:t>
                </a:r>
              </a:p>
            </p:txBody>
          </p:sp>
        </mc:Choice>
        <mc:Fallback xmlns="">
          <p:sp>
            <p:nvSpPr>
              <p:cNvPr id="8" name="ZoneTexte 7"/>
              <p:cNvSpPr txBox="1">
                <a:spLocks noRot="1" noChangeAspect="1" noMove="1" noResize="1" noEditPoints="1" noAdjustHandles="1" noChangeArrowheads="1" noChangeShapeType="1" noTextEdit="1"/>
              </p:cNvSpPr>
              <p:nvPr/>
            </p:nvSpPr>
            <p:spPr>
              <a:xfrm>
                <a:off x="1330036" y="1995055"/>
                <a:ext cx="9494982" cy="400110"/>
              </a:xfrm>
              <a:prstGeom prst="rect">
                <a:avLst/>
              </a:prstGeom>
              <a:blipFill>
                <a:blip r:embed="rId3"/>
                <a:stretch>
                  <a:fillRect l="-64" t="-7576" b="-25758"/>
                </a:stretch>
              </a:blipFill>
            </p:spPr>
            <p:txBody>
              <a:bodyPr/>
              <a:lstStyle/>
              <a:p>
                <a:r>
                  <a:rPr lang="fr-FR">
                    <a:noFill/>
                  </a:rPr>
                  <a:t> </a:t>
                </a:r>
              </a:p>
            </p:txBody>
          </p:sp>
        </mc:Fallback>
      </mc:AlternateContent>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4">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656446" y="668337"/>
            <a:ext cx="10529705" cy="268287"/>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a:p>
            <a:endParaRPr lang="fr-FR" dirty="0">
              <a:solidFill>
                <a:prstClr val="white">
                  <a:lumMod val="65000"/>
                </a:prstClr>
              </a:solidFill>
              <a:latin typeface="Calibri" panose="020F0502020204030204"/>
            </a:endParaRPr>
          </a:p>
        </p:txBody>
      </p:sp>
    </p:spTree>
    <p:extLst>
      <p:ext uri="{BB962C8B-B14F-4D97-AF65-F5344CB8AC3E}">
        <p14:creationId xmlns:p14="http://schemas.microsoft.com/office/powerpoint/2010/main" val="2601194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latin typeface="Calibri" panose="020F0502020204030204"/>
              </a:rPr>
              <a:t>Rappelez vous que le projeté orthogonal d’un point E sur une droite d est le point d’intersection de cette droite et la droite perpendiculaire à d passant par E.</a:t>
            </a:r>
            <a:endParaRPr lang="fr-FR" sz="1400" dirty="0"/>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7" name="Image 6"/>
          <p:cNvPicPr>
            <a:picLocks noChangeAspect="1"/>
          </p:cNvPicPr>
          <p:nvPr/>
        </p:nvPicPr>
        <p:blipFill>
          <a:blip r:embed="rId2"/>
          <a:stretch>
            <a:fillRect/>
          </a:stretch>
        </p:blipFill>
        <p:spPr>
          <a:xfrm>
            <a:off x="1843713" y="3796146"/>
            <a:ext cx="8397968" cy="1217468"/>
          </a:xfrm>
          <a:prstGeom prst="rect">
            <a:avLst/>
          </a:prstGeom>
          <a:ln>
            <a:solidFill>
              <a:schemeClr val="tx1"/>
            </a:solidFill>
          </a:ln>
        </p:spPr>
      </p:pic>
      <mc:AlternateContent xmlns:mc="http://schemas.openxmlformats.org/markup-compatibility/2006" xmlns:a14="http://schemas.microsoft.com/office/drawing/2010/main">
        <mc:Choice Requires="a14">
          <p:sp>
            <p:nvSpPr>
              <p:cNvPr id="8" name="ZoneTexte 7"/>
              <p:cNvSpPr txBox="1"/>
              <p:nvPr/>
            </p:nvSpPr>
            <p:spPr>
              <a:xfrm>
                <a:off x="1330036" y="1995055"/>
                <a:ext cx="949498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 </a:t>
                </a:r>
                <a:r>
                  <a:rPr lang="fr-FR" sz="2000" b="1" dirty="0">
                    <a:latin typeface="Calibri" panose="020F0502020204030204" pitchFamily="34" charset="0"/>
                    <a:cs typeface="Calibri" panose="020F0502020204030204" pitchFamily="34" charset="0"/>
                  </a:rPr>
                  <a:t>le projeté orthogonal du point </a:t>
                </a:r>
                <a14:m>
                  <m:oMath xmlns:m="http://schemas.openxmlformats.org/officeDocument/2006/math">
                    <m:r>
                      <a:rPr lang="fr-FR" sz="2000" b="1" i="1" dirty="0" smtClean="0">
                        <a:latin typeface="Cambria Math" panose="02040503050406030204" pitchFamily="18" charset="0"/>
                        <a:cs typeface="Calibri" panose="020F0502020204030204" pitchFamily="34" charset="0"/>
                      </a:rPr>
                      <m:t>𝑬</m:t>
                    </m:r>
                  </m:oMath>
                </a14:m>
                <a:r>
                  <a:rPr lang="fr-FR" sz="2000" b="1" dirty="0">
                    <a:latin typeface="Calibri" panose="020F0502020204030204" pitchFamily="34" charset="0"/>
                    <a:cs typeface="Calibri" panose="020F0502020204030204" pitchFamily="34" charset="0"/>
                  </a:rPr>
                  <a:t> sur la droite </a:t>
                </a:r>
                <a14:m>
                  <m:oMath xmlns:m="http://schemas.openxmlformats.org/officeDocument/2006/math">
                    <m:r>
                      <a:rPr lang="fr-FR" sz="2000" b="1" i="1" dirty="0" smtClean="0">
                        <a:latin typeface="Cambria Math" panose="02040503050406030204" pitchFamily="18" charset="0"/>
                        <a:cs typeface="Calibri" panose="020F0502020204030204" pitchFamily="34" charset="0"/>
                      </a:rPr>
                      <m:t>𝑶𝑰</m:t>
                    </m:r>
                    <m:r>
                      <a:rPr lang="fr-FR" sz="2000" b="1" i="0" dirty="0" smtClean="0">
                        <a:latin typeface="Cambria Math" panose="02040503050406030204" pitchFamily="18" charset="0"/>
                        <a:cs typeface="Calibri" panose="020F0502020204030204" pitchFamily="34" charset="0"/>
                      </a:rPr>
                      <m:t> </m:t>
                    </m:r>
                  </m:oMath>
                </a14:m>
                <a:r>
                  <a:rPr lang="fr-FR" sz="2000" b="1" dirty="0">
                    <a:latin typeface="Calibri" panose="020F0502020204030204" pitchFamily="34" charset="0"/>
                    <a:cs typeface="Calibri" panose="020F0502020204030204" pitchFamily="34" charset="0"/>
                  </a:rPr>
                  <a:t>est le point</a:t>
                </a:r>
                <a:r>
                  <a:rPr lang="fr-FR" sz="2000" dirty="0">
                    <a:latin typeface="Calibri" panose="020F0502020204030204" pitchFamily="34" charset="0"/>
                    <a:cs typeface="Calibri" panose="020F0502020204030204" pitchFamily="34" charset="0"/>
                  </a:rPr>
                  <a:t>: </a:t>
                </a:r>
                <a:r>
                  <a:rPr lang="fr-FR" sz="2000" dirty="0">
                    <a:solidFill>
                      <a:srgbClr val="FF0000"/>
                    </a:solidFill>
                    <a:latin typeface="Calibri" panose="020F0502020204030204" pitchFamily="34" charset="0"/>
                    <a:cs typeface="Calibri" panose="020F0502020204030204" pitchFamily="34" charset="0"/>
                  </a:rPr>
                  <a:t>H</a:t>
                </a:r>
              </a:p>
            </p:txBody>
          </p:sp>
        </mc:Choice>
        <mc:Fallback xmlns="">
          <p:sp>
            <p:nvSpPr>
              <p:cNvPr id="8" name="ZoneTexte 7"/>
              <p:cNvSpPr txBox="1">
                <a:spLocks noRot="1" noChangeAspect="1" noMove="1" noResize="1" noEditPoints="1" noAdjustHandles="1" noChangeArrowheads="1" noChangeShapeType="1" noTextEdit="1"/>
              </p:cNvSpPr>
              <p:nvPr/>
            </p:nvSpPr>
            <p:spPr>
              <a:xfrm>
                <a:off x="1330036" y="1995055"/>
                <a:ext cx="9494982" cy="400110"/>
              </a:xfrm>
              <a:prstGeom prst="rect">
                <a:avLst/>
              </a:prstGeom>
              <a:blipFill>
                <a:blip r:embed="rId3"/>
                <a:stretch>
                  <a:fillRect l="-64" t="-7576" b="-25758"/>
                </a:stretch>
              </a:blipFill>
            </p:spPr>
            <p:txBody>
              <a:bodyPr/>
              <a:lstStyle/>
              <a:p>
                <a:r>
                  <a:rPr lang="fr-FR">
                    <a:noFill/>
                  </a:rPr>
                  <a:t> </a:t>
                </a:r>
              </a:p>
            </p:txBody>
          </p:sp>
        </mc:Fallback>
      </mc:AlternateContent>
      <p:pic>
        <p:nvPicPr>
          <p:cNvPr id="18" name="Image 8">
            <a:extLst>
              <a:ext uri="{FF2B5EF4-FFF2-40B4-BE49-F238E27FC236}">
                <a16:creationId xmlns:a16="http://schemas.microsoft.com/office/drawing/2014/main" id="{E28CAB86-30AD-6D64-22FE-9A1ECAD5BA5D}"/>
              </a:ext>
            </a:extLst>
          </p:cNvPr>
          <p:cNvPicPr>
            <a:picLocks noChangeAspect="1"/>
          </p:cNvPicPr>
          <p:nvPr/>
        </p:nvPicPr>
        <p:blipFill>
          <a:blip r:embed="rId4"/>
          <a:stretch>
            <a:fillRect/>
          </a:stretch>
        </p:blipFill>
        <p:spPr>
          <a:xfrm>
            <a:off x="11701134" y="474516"/>
            <a:ext cx="325863" cy="325863"/>
          </a:xfrm>
          <a:prstGeom prst="rect">
            <a:avLst/>
          </a:prstGeom>
        </p:spPr>
      </p:pic>
      <p:sp>
        <p:nvSpPr>
          <p:cNvPr id="9" name="Espace réservé du contenu 8"/>
          <p:cNvSpPr>
            <a:spLocks noGrp="1"/>
          </p:cNvSpPr>
          <p:nvPr>
            <p:ph sz="quarter" idx="11"/>
          </p:nvPr>
        </p:nvSpPr>
        <p:spPr>
          <a:xfrm>
            <a:off x="777632" y="738973"/>
            <a:ext cx="10529705" cy="268287"/>
          </a:xfrm>
        </p:spPr>
        <p:txBody>
          <a:bodyPr/>
          <a:lstStyle/>
          <a:p>
            <a:r>
              <a:rPr lang="fr-FR" dirty="0"/>
              <a:t>L’enseignant explique sur le tableau comment on détermine le projeté orthogonal d’un point sur une droite. </a:t>
            </a:r>
          </a:p>
        </p:txBody>
      </p:sp>
    </p:spTree>
    <p:extLst>
      <p:ext uri="{BB962C8B-B14F-4D97-AF65-F5344CB8AC3E}">
        <p14:creationId xmlns:p14="http://schemas.microsoft.com/office/powerpoint/2010/main" val="29586732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Répondez à la question ci-dessous</a:t>
            </a:r>
            <a:r>
              <a:rPr lang="fr-FR" sz="1400" dirty="0">
                <a:latin typeface="Calibri" panose="020F0502020204030204"/>
              </a:rPr>
              <a:t>:</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 name="Image 2"/>
          <p:cNvPicPr>
            <a:picLocks noChangeAspect="1"/>
          </p:cNvPicPr>
          <p:nvPr/>
        </p:nvPicPr>
        <p:blipFill>
          <a:blip r:embed="rId2"/>
          <a:stretch>
            <a:fillRect/>
          </a:stretch>
        </p:blipFill>
        <p:spPr>
          <a:xfrm>
            <a:off x="1089825" y="2087417"/>
            <a:ext cx="10211143" cy="1681019"/>
          </a:xfrm>
          <a:prstGeom prst="rect">
            <a:avLst/>
          </a:prstGeom>
        </p:spPr>
      </p:pic>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2355238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t>L’abscisse d’un point est le nombre qui repère la position de ce point sur la droite numérique.</a:t>
            </a:r>
            <a:br>
              <a:rPr lang="fr-FR" sz="1400" dirty="0"/>
            </a:b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rappelle que tout point sur la droite numérique est repéré par un seul  nombre appelé son abscisse.</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3" name="Image 2"/>
          <p:cNvPicPr>
            <a:picLocks noChangeAspect="1"/>
          </p:cNvPicPr>
          <p:nvPr/>
        </p:nvPicPr>
        <p:blipFill>
          <a:blip r:embed="rId3"/>
          <a:stretch>
            <a:fillRect/>
          </a:stretch>
        </p:blipFill>
        <p:spPr>
          <a:xfrm>
            <a:off x="1089825" y="2087417"/>
            <a:ext cx="10211143" cy="1681019"/>
          </a:xfrm>
          <a:prstGeom prst="rect">
            <a:avLst/>
          </a:prstGeom>
        </p:spPr>
      </p:pic>
      <mc:AlternateContent xmlns:mc="http://schemas.openxmlformats.org/markup-compatibility/2006" xmlns:a14="http://schemas.microsoft.com/office/drawing/2010/main">
        <mc:Choice Requires="a14">
          <p:sp>
            <p:nvSpPr>
              <p:cNvPr id="10" name="ZoneTexte 9"/>
              <p:cNvSpPr txBox="1"/>
              <p:nvPr/>
            </p:nvSpPr>
            <p:spPr>
              <a:xfrm>
                <a:off x="942109" y="4442691"/>
                <a:ext cx="10233891" cy="73424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L’abscisse d’un point est le nombre qui repère la position de ce point sur la droite numérique.</a:t>
                </a:r>
              </a:p>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𝑂</m:t>
                      </m:r>
                      <m:d>
                        <m:dPr>
                          <m:ctrlPr>
                            <a:rPr lang="fr-FR" sz="2000" b="0" i="1" smtClean="0">
                              <a:latin typeface="Cambria Math" panose="02040503050406030204" pitchFamily="18" charset="0"/>
                              <a:cs typeface="Calibri" panose="020F0502020204030204" pitchFamily="34" charset="0"/>
                            </a:rPr>
                          </m:ctrlPr>
                        </m:dPr>
                        <m:e>
                          <m:r>
                            <a:rPr lang="fr-FR" sz="2000" b="0" i="1" smtClean="0">
                              <a:latin typeface="Cambria Math" panose="02040503050406030204" pitchFamily="18" charset="0"/>
                              <a:cs typeface="Calibri" panose="020F0502020204030204" pitchFamily="34" charset="0"/>
                            </a:rPr>
                            <m:t>0</m:t>
                          </m:r>
                        </m:e>
                      </m:d>
                      <m:r>
                        <a:rPr lang="fr-FR" sz="2000" b="0" i="1" smtClean="0">
                          <a:latin typeface="Cambria Math" panose="02040503050406030204" pitchFamily="18" charset="0"/>
                          <a:cs typeface="Calibri" panose="020F0502020204030204" pitchFamily="34" charset="0"/>
                        </a:rPr>
                        <m:t>;  </m:t>
                      </m:r>
                      <m:r>
                        <a:rPr lang="fr-FR" sz="2000" b="0" i="1" smtClean="0">
                          <a:latin typeface="Cambria Math" panose="02040503050406030204" pitchFamily="18" charset="0"/>
                          <a:cs typeface="Calibri" panose="020F0502020204030204" pitchFamily="34" charset="0"/>
                        </a:rPr>
                        <m:t>𝐼</m:t>
                      </m:r>
                      <m:d>
                        <m:dPr>
                          <m:ctrlPr>
                            <a:rPr lang="fr-FR" sz="2000" b="0" i="1" smtClean="0">
                              <a:latin typeface="Cambria Math" panose="02040503050406030204" pitchFamily="18" charset="0"/>
                              <a:cs typeface="Calibri" panose="020F0502020204030204" pitchFamily="34" charset="0"/>
                            </a:rPr>
                          </m:ctrlPr>
                        </m:dPr>
                        <m:e>
                          <m:r>
                            <a:rPr lang="fr-FR" sz="2000" b="0" i="1" smtClean="0">
                              <a:latin typeface="Cambria Math" panose="02040503050406030204" pitchFamily="18" charset="0"/>
                              <a:cs typeface="Calibri" panose="020F0502020204030204" pitchFamily="34" charset="0"/>
                            </a:rPr>
                            <m:t>1</m:t>
                          </m:r>
                        </m:e>
                      </m:d>
                      <m:r>
                        <a:rPr lang="fr-FR" sz="2000" b="0" i="1" smtClean="0">
                          <a:latin typeface="Cambria Math" panose="02040503050406030204" pitchFamily="18" charset="0"/>
                          <a:cs typeface="Calibri" panose="020F0502020204030204" pitchFamily="34" charset="0"/>
                        </a:rPr>
                        <m:t>;</m:t>
                      </m:r>
                      <m:r>
                        <a:rPr lang="fr-FR" sz="2000" b="0" i="1" smtClean="0">
                          <a:latin typeface="Cambria Math" panose="02040503050406030204" pitchFamily="18" charset="0"/>
                          <a:cs typeface="Calibri" panose="020F0502020204030204" pitchFamily="34" charset="0"/>
                        </a:rPr>
                        <m:t>𝑟</m:t>
                      </m:r>
                      <m:d>
                        <m:dPr>
                          <m:ctrlPr>
                            <a:rPr lang="fr-FR" sz="2000" b="0" i="1" smtClean="0">
                              <a:latin typeface="Cambria Math" panose="02040503050406030204" pitchFamily="18" charset="0"/>
                              <a:cs typeface="Calibri" panose="020F0502020204030204" pitchFamily="34" charset="0"/>
                            </a:rPr>
                          </m:ctrlPr>
                        </m:dPr>
                        <m:e>
                          <m:r>
                            <a:rPr lang="fr-FR" sz="2000" b="0" i="1" smtClean="0">
                              <a:latin typeface="Cambria Math" panose="02040503050406030204" pitchFamily="18" charset="0"/>
                              <a:cs typeface="Calibri" panose="020F0502020204030204" pitchFamily="34" charset="0"/>
                            </a:rPr>
                            <m:t>−1</m:t>
                          </m:r>
                        </m:e>
                      </m:d>
                      <m:r>
                        <a:rPr lang="fr-FR" sz="2000" b="0" i="1" smtClean="0">
                          <a:latin typeface="Cambria Math" panose="02040503050406030204" pitchFamily="18" charset="0"/>
                          <a:cs typeface="Calibri" panose="020F0502020204030204" pitchFamily="34" charset="0"/>
                        </a:rPr>
                        <m:t>;   </m:t>
                      </m:r>
                      <m:r>
                        <a:rPr lang="fr-FR" sz="2000" b="0" i="1" smtClean="0">
                          <a:latin typeface="Cambria Math" panose="02040503050406030204" pitchFamily="18" charset="0"/>
                          <a:cs typeface="Calibri" panose="020F0502020204030204" pitchFamily="34" charset="0"/>
                        </a:rPr>
                        <m:t>𝐶</m:t>
                      </m:r>
                      <m:d>
                        <m:dPr>
                          <m:ctrlPr>
                            <a:rPr lang="fr-FR" sz="2000" b="0" i="1" smtClean="0">
                              <a:latin typeface="Cambria Math" panose="02040503050406030204" pitchFamily="18" charset="0"/>
                              <a:cs typeface="Calibri" panose="020F0502020204030204" pitchFamily="34" charset="0"/>
                            </a:rPr>
                          </m:ctrlPr>
                        </m:dPr>
                        <m:e>
                          <m:r>
                            <a:rPr lang="fr-FR" sz="2000" b="0" i="1" smtClean="0">
                              <a:latin typeface="Cambria Math" panose="02040503050406030204" pitchFamily="18" charset="0"/>
                              <a:cs typeface="Calibri" panose="020F0502020204030204" pitchFamily="34" charset="0"/>
                            </a:rPr>
                            <m:t>2</m:t>
                          </m:r>
                        </m:e>
                      </m:d>
                      <m:r>
                        <a:rPr lang="fr-FR" sz="2000" b="0" i="1" smtClean="0">
                          <a:latin typeface="Cambria Math" panose="02040503050406030204" pitchFamily="18" charset="0"/>
                          <a:cs typeface="Calibri" panose="020F0502020204030204" pitchFamily="34" charset="0"/>
                        </a:rPr>
                        <m:t>;   </m:t>
                      </m:r>
                      <m:r>
                        <a:rPr lang="fr-FR" sz="2000" b="0" i="1" smtClean="0">
                          <a:latin typeface="Cambria Math" panose="02040503050406030204" pitchFamily="18" charset="0"/>
                          <a:cs typeface="Calibri" panose="020F0502020204030204" pitchFamily="34" charset="0"/>
                        </a:rPr>
                        <m:t>𝐵</m:t>
                      </m:r>
                      <m:d>
                        <m:dPr>
                          <m:ctrlPr>
                            <a:rPr lang="fr-FR" sz="2000" b="0" i="1" smtClean="0">
                              <a:latin typeface="Cambria Math" panose="02040503050406030204" pitchFamily="18" charset="0"/>
                              <a:cs typeface="Calibri" panose="020F0502020204030204" pitchFamily="34" charset="0"/>
                            </a:rPr>
                          </m:ctrlPr>
                        </m:dPr>
                        <m:e>
                          <m:r>
                            <a:rPr lang="fr-FR" sz="2000" b="0" i="1" smtClean="0">
                              <a:latin typeface="Cambria Math" panose="02040503050406030204" pitchFamily="18" charset="0"/>
                              <a:cs typeface="Calibri" panose="020F0502020204030204" pitchFamily="34" charset="0"/>
                            </a:rPr>
                            <m:t>6</m:t>
                          </m:r>
                        </m:e>
                      </m:d>
                      <m:r>
                        <a:rPr lang="fr-FR" sz="2000" b="0" i="1" smtClean="0">
                          <a:latin typeface="Cambria Math" panose="02040503050406030204" pitchFamily="18" charset="0"/>
                          <a:cs typeface="Calibri" panose="020F0502020204030204" pitchFamily="34" charset="0"/>
                        </a:rPr>
                        <m:t>;   </m:t>
                      </m:r>
                      <m:r>
                        <a:rPr lang="fr-FR" sz="2000" b="0" i="1" smtClean="0">
                          <a:latin typeface="Cambria Math" panose="02040503050406030204" pitchFamily="18" charset="0"/>
                          <a:cs typeface="Calibri" panose="020F0502020204030204" pitchFamily="34" charset="0"/>
                        </a:rPr>
                        <m:t>𝐷</m:t>
                      </m:r>
                      <m:d>
                        <m:dPr>
                          <m:ctrlPr>
                            <a:rPr lang="fr-FR" sz="2000" b="0" i="1" smtClean="0">
                              <a:latin typeface="Cambria Math" panose="02040503050406030204" pitchFamily="18" charset="0"/>
                              <a:cs typeface="Calibri" panose="020F0502020204030204" pitchFamily="34" charset="0"/>
                            </a:rPr>
                          </m:ctrlPr>
                        </m:dPr>
                        <m:e>
                          <m:r>
                            <a:rPr lang="fr-FR" sz="2000" b="0" i="1" smtClean="0">
                              <a:latin typeface="Cambria Math" panose="02040503050406030204" pitchFamily="18" charset="0"/>
                              <a:cs typeface="Calibri" panose="020F0502020204030204" pitchFamily="34" charset="0"/>
                            </a:rPr>
                            <m:t>−4</m:t>
                          </m:r>
                        </m:e>
                      </m:d>
                      <m:r>
                        <a:rPr lang="fr-FR" sz="2000" b="0" i="1" smtClean="0">
                          <a:latin typeface="Cambria Math" panose="02040503050406030204" pitchFamily="18" charset="0"/>
                          <a:cs typeface="Calibri" panose="020F0502020204030204" pitchFamily="34" charset="0"/>
                        </a:rPr>
                        <m:t>.</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942109" y="4442691"/>
                <a:ext cx="10233891" cy="734240"/>
              </a:xfrm>
              <a:prstGeom prst="rect">
                <a:avLst/>
              </a:prstGeom>
              <a:blipFill>
                <a:blip r:embed="rId4"/>
                <a:stretch>
                  <a:fillRect l="-656" t="-5000"/>
                </a:stretch>
              </a:blipFill>
            </p:spPr>
            <p:txBody>
              <a:bodyPr/>
              <a:lstStyle/>
              <a:p>
                <a:r>
                  <a:rPr lang="fr-FR">
                    <a:noFill/>
                  </a:rPr>
                  <a:t> </a:t>
                </a:r>
              </a:p>
            </p:txBody>
          </p:sp>
        </mc:Fallback>
      </mc:AlternateContent>
    </p:spTree>
    <p:extLst>
      <p:ext uri="{BB962C8B-B14F-4D97-AF65-F5344CB8AC3E}">
        <p14:creationId xmlns:p14="http://schemas.microsoft.com/office/powerpoint/2010/main" val="39366255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Bien! Voici le résumé du rappel.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lit et donne  des exemples et des contre -exemples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9" name="ZoneTexte 8"/>
          <p:cNvSpPr txBox="1"/>
          <p:nvPr/>
        </p:nvSpPr>
        <p:spPr>
          <a:xfrm>
            <a:off x="1712068" y="3064213"/>
            <a:ext cx="1284051" cy="447472"/>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10" name="ZoneTexte 9"/>
          <p:cNvSpPr txBox="1"/>
          <p:nvPr/>
        </p:nvSpPr>
        <p:spPr>
          <a:xfrm>
            <a:off x="1828800" y="2966936"/>
            <a:ext cx="1488332" cy="544749"/>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13" name="ZoneTexte 12"/>
          <p:cNvSpPr txBox="1"/>
          <p:nvPr/>
        </p:nvSpPr>
        <p:spPr>
          <a:xfrm>
            <a:off x="732889" y="1162686"/>
            <a:ext cx="10619615" cy="677108"/>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Tout nombre négatif est inférieur à un nombre positif.</a:t>
            </a:r>
          </a:p>
          <a:p>
            <a:pPr marL="342900" indent="-342900">
              <a:buFont typeface="Arial" panose="020B0604020202020204" pitchFamily="34" charset="0"/>
              <a:buChar char="•"/>
            </a:pPr>
            <a:r>
              <a:rPr lang="fr-FR" b="1" dirty="0">
                <a:latin typeface="Calibri Light" panose="020F0302020204030204" pitchFamily="34" charset="0"/>
                <a:ea typeface="Calibri Light" panose="020F0302020204030204" pitchFamily="34" charset="0"/>
                <a:cs typeface="Calibri Light" panose="020F0302020204030204" pitchFamily="34" charset="0"/>
              </a:rPr>
              <a:t>Si deux nombres sont négatifs, le plus petit est celui qui a la plus grande valeur absolue.</a:t>
            </a:r>
          </a:p>
        </p:txBody>
      </p:sp>
      <p:sp>
        <p:nvSpPr>
          <p:cNvPr id="14" name="ZoneTexte 13"/>
          <p:cNvSpPr txBox="1"/>
          <p:nvPr/>
        </p:nvSpPr>
        <p:spPr>
          <a:xfrm>
            <a:off x="919105" y="3239776"/>
            <a:ext cx="10619615"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Sur une droite numérique, chaque point est repéré par un seul nombre appelé son abscisse.</a:t>
            </a:r>
          </a:p>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L’abscisse d’un point est le nombre qui repère la position de ce point sur une droite numérique. </a:t>
            </a:r>
          </a:p>
        </p:txBody>
      </p:sp>
      <p:sp>
        <p:nvSpPr>
          <p:cNvPr id="15" name="ZoneTexte 14"/>
          <p:cNvSpPr txBox="1"/>
          <p:nvPr/>
        </p:nvSpPr>
        <p:spPr>
          <a:xfrm>
            <a:off x="919105" y="4424218"/>
            <a:ext cx="10337519"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Sur une droite numérique les nombres sont ordonnées du plus petit au plus grand, de gauche vers la droite.</a:t>
            </a:r>
          </a:p>
        </p:txBody>
      </p:sp>
      <p:pic>
        <p:nvPicPr>
          <p:cNvPr id="16" name="Image 15"/>
          <p:cNvPicPr>
            <a:picLocks noChangeAspect="1"/>
          </p:cNvPicPr>
          <p:nvPr/>
        </p:nvPicPr>
        <p:blipFill>
          <a:blip r:embed="rId3"/>
          <a:stretch>
            <a:fillRect/>
          </a:stretch>
        </p:blipFill>
        <p:spPr>
          <a:xfrm>
            <a:off x="1550181" y="5387756"/>
            <a:ext cx="8611346" cy="1051651"/>
          </a:xfrm>
          <a:prstGeom prst="rect">
            <a:avLst/>
          </a:prstGeom>
          <a:ln>
            <a:solidFill>
              <a:schemeClr val="tx1"/>
            </a:solidFill>
          </a:ln>
        </p:spPr>
      </p:pic>
      <p:pic>
        <p:nvPicPr>
          <p:cNvPr id="17" name="Image 16"/>
          <p:cNvPicPr>
            <a:picLocks noChangeAspect="1"/>
          </p:cNvPicPr>
          <p:nvPr/>
        </p:nvPicPr>
        <p:blipFill>
          <a:blip r:embed="rId4"/>
          <a:stretch>
            <a:fillRect/>
          </a:stretch>
        </p:blipFill>
        <p:spPr>
          <a:xfrm>
            <a:off x="1080654" y="2139651"/>
            <a:ext cx="10271849" cy="880005"/>
          </a:xfrm>
          <a:prstGeom prst="rect">
            <a:avLst/>
          </a:prstGeom>
        </p:spPr>
      </p:pic>
      <p:sp>
        <p:nvSpPr>
          <p:cNvPr id="19" name="Rectangle 18"/>
          <p:cNvSpPr/>
          <p:nvPr/>
        </p:nvSpPr>
        <p:spPr>
          <a:xfrm>
            <a:off x="1080654" y="2139651"/>
            <a:ext cx="2743201" cy="21562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76244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puis exprimez vos avis à propos de la question suivante  :</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620794" y="2904164"/>
            <a:ext cx="4854412" cy="137734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ZoneTexte 22"/>
          <p:cNvSpPr txBox="1"/>
          <p:nvPr/>
        </p:nvSpPr>
        <p:spPr>
          <a:xfrm>
            <a:off x="886691" y="3254947"/>
            <a:ext cx="4322618" cy="707886"/>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Comment déterminer les positions des points rouges repérés par un GPS?</a:t>
            </a:r>
          </a:p>
        </p:txBody>
      </p:sp>
      <p:grpSp>
        <p:nvGrpSpPr>
          <p:cNvPr id="16" name="Groupe 15"/>
          <p:cNvGrpSpPr/>
          <p:nvPr/>
        </p:nvGrpSpPr>
        <p:grpSpPr>
          <a:xfrm>
            <a:off x="5846617" y="1431423"/>
            <a:ext cx="5551055" cy="4322831"/>
            <a:chOff x="5846617" y="1431423"/>
            <a:chExt cx="5551055" cy="4322831"/>
          </a:xfrm>
        </p:grpSpPr>
        <p:grpSp>
          <p:nvGrpSpPr>
            <p:cNvPr id="15" name="Groupe 14"/>
            <p:cNvGrpSpPr/>
            <p:nvPr/>
          </p:nvGrpSpPr>
          <p:grpSpPr>
            <a:xfrm>
              <a:off x="5846617" y="1431423"/>
              <a:ext cx="5551055" cy="4322831"/>
              <a:chOff x="5846617" y="1431423"/>
              <a:chExt cx="5551055" cy="4322831"/>
            </a:xfrm>
          </p:grpSpPr>
          <p:pic>
            <p:nvPicPr>
              <p:cNvPr id="9" name="Image 8"/>
              <p:cNvPicPr>
                <a:picLocks noChangeAspect="1"/>
              </p:cNvPicPr>
              <p:nvPr/>
            </p:nvPicPr>
            <p:blipFill>
              <a:blip r:embed="rId3"/>
              <a:stretch>
                <a:fillRect/>
              </a:stretch>
            </p:blipFill>
            <p:spPr>
              <a:xfrm>
                <a:off x="5846617" y="1431423"/>
                <a:ext cx="5551055" cy="4322831"/>
              </a:xfrm>
              <a:prstGeom prst="rect">
                <a:avLst/>
              </a:prstGeom>
              <a:ln>
                <a:solidFill>
                  <a:schemeClr val="tx1"/>
                </a:solidFill>
              </a:ln>
            </p:spPr>
          </p:pic>
          <p:cxnSp>
            <p:nvCxnSpPr>
              <p:cNvPr id="11" name="Connecteur droit avec flèche 10"/>
              <p:cNvCxnSpPr/>
              <p:nvPr/>
            </p:nvCxnSpPr>
            <p:spPr>
              <a:xfrm flipV="1">
                <a:off x="5846617" y="1431423"/>
                <a:ext cx="0" cy="4322831"/>
              </a:xfrm>
              <a:prstGeom prst="straightConnector1">
                <a:avLst/>
              </a:prstGeom>
              <a:ln w="28575">
                <a:solidFill>
                  <a:srgbClr val="FF0000"/>
                </a:solidFill>
                <a:tailEnd type="triangle"/>
              </a:ln>
            </p:spPr>
            <p:style>
              <a:lnRef idx="2">
                <a:schemeClr val="accent2"/>
              </a:lnRef>
              <a:fillRef idx="0">
                <a:schemeClr val="accent2"/>
              </a:fillRef>
              <a:effectRef idx="1">
                <a:schemeClr val="accent2"/>
              </a:effectRef>
              <a:fontRef idx="minor">
                <a:schemeClr val="tx1"/>
              </a:fontRef>
            </p:style>
          </p:cxnSp>
        </p:grpSp>
        <p:cxnSp>
          <p:nvCxnSpPr>
            <p:cNvPr id="13" name="Connecteur droit avec flèche 12"/>
            <p:cNvCxnSpPr/>
            <p:nvPr/>
          </p:nvCxnSpPr>
          <p:spPr>
            <a:xfrm>
              <a:off x="5846617" y="5754254"/>
              <a:ext cx="5551055" cy="0"/>
            </a:xfrm>
            <a:prstGeom prst="straightConnector1">
              <a:avLst/>
            </a:prstGeom>
            <a:ln w="28575">
              <a:solidFill>
                <a:srgbClr val="FF0000"/>
              </a:solidFill>
              <a:tailEnd type="triangle"/>
            </a:ln>
          </p:spPr>
          <p:style>
            <a:lnRef idx="2">
              <a:schemeClr val="accent2"/>
            </a:lnRef>
            <a:fillRef idx="0">
              <a:schemeClr val="accent2"/>
            </a:fillRef>
            <a:effectRef idx="1">
              <a:schemeClr val="accent2"/>
            </a:effectRef>
            <a:fontRef idx="minor">
              <a:schemeClr val="tx1"/>
            </a:fontRef>
          </p:style>
        </p:cxnSp>
      </p:grpSp>
    </p:spTree>
    <p:extLst>
      <p:ext uri="{BB962C8B-B14F-4D97-AF65-F5344CB8AC3E}">
        <p14:creationId xmlns:p14="http://schemas.microsoft.com/office/powerpoint/2010/main" val="3972023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460375" y="1788581"/>
            <a:ext cx="5791201" cy="252311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Rectangle 9"/>
          <p:cNvSpPr/>
          <p:nvPr/>
        </p:nvSpPr>
        <p:spPr>
          <a:xfrm>
            <a:off x="664676" y="2412468"/>
            <a:ext cx="5382597" cy="1200329"/>
          </a:xfrm>
          <a:prstGeom prst="rect">
            <a:avLst/>
          </a:prstGeom>
        </p:spPr>
        <p:txBody>
          <a:bodyPr wrap="square">
            <a:spAutoFit/>
          </a:bodyPr>
          <a:lstStyle/>
          <a:p>
            <a:r>
              <a:rPr lang="fr-FR" sz="2400" b="1" dirty="0">
                <a:sym typeface="Arial"/>
              </a:rPr>
              <a:t>Repérer la position d’un point dans le plan à l’aide d’un repère.</a:t>
            </a:r>
            <a:endParaRPr lang="fr-FR" sz="2400" b="1" dirty="0"/>
          </a:p>
        </p:txBody>
      </p:sp>
      <p:pic>
        <p:nvPicPr>
          <p:cNvPr id="9" name="Image 8"/>
          <p:cNvPicPr>
            <a:picLocks noChangeAspect="1"/>
          </p:cNvPicPr>
          <p:nvPr/>
        </p:nvPicPr>
        <p:blipFill>
          <a:blip r:embed="rId3"/>
          <a:stretch>
            <a:fillRect/>
          </a:stretch>
        </p:blipFill>
        <p:spPr>
          <a:xfrm>
            <a:off x="6666913" y="2863273"/>
            <a:ext cx="5020965" cy="3329630"/>
          </a:xfrm>
          <a:prstGeom prst="rect">
            <a:avLst/>
          </a:prstGeom>
          <a:ln>
            <a:solidFill>
              <a:schemeClr val="tx1"/>
            </a:solidFill>
          </a:ln>
        </p:spPr>
      </p:pic>
    </p:spTree>
    <p:extLst>
      <p:ext uri="{BB962C8B-B14F-4D97-AF65-F5344CB8AC3E}">
        <p14:creationId xmlns:p14="http://schemas.microsoft.com/office/powerpoint/2010/main" val="2855367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6 min</a:t>
            </a:r>
          </a:p>
        </p:txBody>
      </p:sp>
    </p:spTree>
    <p:extLst>
      <p:ext uri="{BB962C8B-B14F-4D97-AF65-F5344CB8AC3E}">
        <p14:creationId xmlns:p14="http://schemas.microsoft.com/office/powerpoint/2010/main" val="2715988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Premièrement je vais définir un outil qui nous permet de repérer chaque point d’un plan: le repère.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lie la notion de droite numérique comme outil pour repérer un point sur droite et le repère comme outil pour repérer un point dans le plan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10" name="ZoneTexte 9"/>
              <p:cNvSpPr txBox="1"/>
              <p:nvPr/>
            </p:nvSpPr>
            <p:spPr>
              <a:xfrm>
                <a:off x="300839" y="1551826"/>
                <a:ext cx="7148945"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Dans le plan</a:t>
                </a:r>
                <a:r>
                  <a:rPr lang="fr-FR" sz="2000" dirty="0">
                    <a:latin typeface="Calibri" panose="020F0502020204030204" pitchFamily="34" charset="0"/>
                    <a:cs typeface="Calibri" panose="020F0502020204030204" pitchFamily="34" charset="0"/>
                  </a:rPr>
                  <a:t>, pour repérer un point </a:t>
                </a:r>
                <a14:m>
                  <m:oMath xmlns:m="http://schemas.openxmlformats.org/officeDocument/2006/math">
                    <m:r>
                      <a:rPr lang="fr-FR" sz="2000" b="1" i="1" dirty="0" smtClean="0">
                        <a:latin typeface="Cambria Math" panose="02040503050406030204" pitchFamily="18" charset="0"/>
                        <a:cs typeface="Calibri" panose="020F0502020204030204" pitchFamily="34" charset="0"/>
                      </a:rPr>
                      <m:t>𝑴</m:t>
                    </m:r>
                  </m:oMath>
                </a14:m>
                <a:r>
                  <a:rPr lang="fr-FR" sz="2000" dirty="0">
                    <a:latin typeface="Calibri" panose="020F0502020204030204" pitchFamily="34" charset="0"/>
                    <a:cs typeface="Calibri" panose="020F0502020204030204" pitchFamily="34" charset="0"/>
                  </a:rPr>
                  <a:t> il nous faut:</a:t>
                </a:r>
              </a:p>
            </p:txBody>
          </p:sp>
        </mc:Choice>
        <mc:Fallback xmlns="">
          <p:sp>
            <p:nvSpPr>
              <p:cNvPr id="10" name="ZoneTexte 9"/>
              <p:cNvSpPr txBox="1">
                <a:spLocks noRot="1" noChangeAspect="1" noMove="1" noResize="1" noEditPoints="1" noAdjustHandles="1" noChangeArrowheads="1" noChangeShapeType="1" noTextEdit="1"/>
              </p:cNvSpPr>
              <p:nvPr/>
            </p:nvSpPr>
            <p:spPr>
              <a:xfrm>
                <a:off x="300839" y="1551826"/>
                <a:ext cx="7148945" cy="400110"/>
              </a:xfrm>
              <a:prstGeom prst="rect">
                <a:avLst/>
              </a:prstGeom>
              <a:blipFill>
                <a:blip r:embed="rId3"/>
                <a:stretch>
                  <a:fillRect l="-853"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p:cNvSpPr txBox="1"/>
              <p:nvPr/>
            </p:nvSpPr>
            <p:spPr>
              <a:xfrm>
                <a:off x="483472" y="2247206"/>
                <a:ext cx="5837381" cy="400110"/>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Calibri" panose="020F0502020204030204" pitchFamily="34" charset="0"/>
                    <a:cs typeface="Calibri" panose="020F0502020204030204" pitchFamily="34" charset="0"/>
                  </a:rPr>
                  <a:t>Deux droites </a:t>
                </a:r>
                <a14:m>
                  <m:oMath xmlns:m="http://schemas.openxmlformats.org/officeDocument/2006/math">
                    <m:r>
                      <a:rPr lang="fr-FR" sz="2000" b="1" i="1" dirty="0">
                        <a:solidFill>
                          <a:srgbClr val="FF0000"/>
                        </a:solidFill>
                        <a:latin typeface="Cambria Math" panose="02040503050406030204" pitchFamily="18" charset="0"/>
                        <a:cs typeface="Calibri" panose="020F0502020204030204" pitchFamily="34" charset="0"/>
                      </a:rPr>
                      <m:t>𝑶𝑰</m:t>
                    </m:r>
                  </m:oMath>
                </a14:m>
                <a:r>
                  <a:rPr lang="fr-FR" sz="2000" dirty="0">
                    <a:latin typeface="Calibri" panose="020F0502020204030204" pitchFamily="34" charset="0"/>
                    <a:cs typeface="Calibri" panose="020F0502020204030204" pitchFamily="34" charset="0"/>
                  </a:rPr>
                  <a:t> et </a:t>
                </a:r>
                <a14:m>
                  <m:oMath xmlns:m="http://schemas.openxmlformats.org/officeDocument/2006/math">
                    <m:r>
                      <a:rPr lang="fr-FR" sz="2000" b="1" i="1" dirty="0">
                        <a:solidFill>
                          <a:srgbClr val="FF0000"/>
                        </a:solidFill>
                        <a:latin typeface="Cambria Math" panose="02040503050406030204" pitchFamily="18" charset="0"/>
                        <a:cs typeface="Calibri" panose="020F0502020204030204" pitchFamily="34" charset="0"/>
                      </a:rPr>
                      <m:t>𝑶𝑱</m:t>
                    </m:r>
                  </m:oMath>
                </a14:m>
                <a:r>
                  <a:rPr lang="fr-FR" sz="2000" dirty="0">
                    <a:latin typeface="Calibri" panose="020F0502020204030204" pitchFamily="34" charset="0"/>
                    <a:cs typeface="Calibri" panose="020F0502020204030204" pitchFamily="34" charset="0"/>
                  </a:rPr>
                  <a:t> sécantes en un point</a:t>
                </a:r>
                <a:r>
                  <a:rPr lang="fr-FR" sz="2000" dirty="0">
                    <a:solidFill>
                      <a:srgbClr val="FF0000"/>
                    </a:solidFill>
                    <a:latin typeface="Calibri" panose="020F0502020204030204" pitchFamily="34" charset="0"/>
                    <a:cs typeface="Calibri" panose="020F0502020204030204" pitchFamily="34" charset="0"/>
                  </a:rPr>
                  <a:t>: </a:t>
                </a:r>
                <a14:m>
                  <m:oMath xmlns:m="http://schemas.openxmlformats.org/officeDocument/2006/math">
                    <m:r>
                      <a:rPr lang="fr-FR" sz="2000" b="1" i="1" dirty="0" smtClean="0">
                        <a:solidFill>
                          <a:srgbClr val="FF0000"/>
                        </a:solidFill>
                        <a:latin typeface="Cambria Math" panose="02040503050406030204" pitchFamily="18" charset="0"/>
                        <a:cs typeface="Calibri" panose="020F0502020204030204" pitchFamily="34" charset="0"/>
                      </a:rPr>
                      <m:t>𝑶</m:t>
                    </m:r>
                  </m:oMath>
                </a14:m>
                <a:endParaRPr lang="fr-FR" sz="2000" b="1" dirty="0">
                  <a:solidFill>
                    <a:srgbClr val="FF0000"/>
                  </a:solidFill>
                  <a:latin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483472" y="2247206"/>
                <a:ext cx="5837381" cy="400110"/>
              </a:xfrm>
              <a:prstGeom prst="rect">
                <a:avLst/>
              </a:prstGeom>
              <a:blipFill>
                <a:blip r:embed="rId4"/>
                <a:stretch>
                  <a:fillRect l="-939" t="-9231" b="-27692"/>
                </a:stretch>
              </a:blipFill>
            </p:spPr>
            <p:txBody>
              <a:bodyPr/>
              <a:lstStyle/>
              <a:p>
                <a:r>
                  <a:rPr lang="fr-FR">
                    <a:noFill/>
                  </a:rPr>
                  <a:t> </a:t>
                </a:r>
              </a:p>
            </p:txBody>
          </p:sp>
        </mc:Fallback>
      </mc:AlternateContent>
      <p:sp>
        <p:nvSpPr>
          <p:cNvPr id="15" name="ZoneTexte 14"/>
          <p:cNvSpPr txBox="1"/>
          <p:nvPr/>
        </p:nvSpPr>
        <p:spPr>
          <a:xfrm>
            <a:off x="483472" y="2893086"/>
            <a:ext cx="5467927"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 une unité de longueur pour chaque droite:</a:t>
            </a:r>
          </a:p>
        </p:txBody>
      </p:sp>
      <mc:AlternateContent xmlns:mc="http://schemas.openxmlformats.org/markup-compatibility/2006" xmlns:a14="http://schemas.microsoft.com/office/drawing/2010/main">
        <mc:Choice Requires="a14">
          <p:sp>
            <p:nvSpPr>
              <p:cNvPr id="18" name="ZoneTexte 17"/>
              <p:cNvSpPr txBox="1"/>
              <p:nvPr/>
            </p:nvSpPr>
            <p:spPr>
              <a:xfrm>
                <a:off x="1314745" y="3422505"/>
                <a:ext cx="4899457" cy="707886"/>
              </a:xfrm>
              <a:prstGeom prst="rect">
                <a:avLst/>
              </a:prstGeom>
              <a:noFill/>
            </p:spPr>
            <p:txBody>
              <a:bodyPr wrap="square" rtlCol="0">
                <a:spAutoFit/>
              </a:bodyPr>
              <a:lstStyle/>
              <a:p>
                <a:pPr marL="342900" indent="-342900" algn="l">
                  <a:buFont typeface="Wingdings" panose="05000000000000000000" pitchFamily="2" charset="2"/>
                  <a:buChar char="q"/>
                </a:pPr>
                <a14:m>
                  <m:oMath xmlns:m="http://schemas.openxmlformats.org/officeDocument/2006/math">
                    <m:r>
                      <a:rPr lang="fr-FR" sz="2000" b="0" i="1" dirty="0" smtClean="0">
                        <a:solidFill>
                          <a:schemeClr val="accent1"/>
                        </a:solidFill>
                        <a:latin typeface="Cambria Math" panose="02040503050406030204" pitchFamily="18" charset="0"/>
                        <a:cs typeface="Calibri" panose="020F0502020204030204" pitchFamily="34" charset="0"/>
                      </a:rPr>
                      <m:t> </m:t>
                    </m:r>
                    <m:r>
                      <a:rPr lang="fr-FR" sz="2000" b="0" i="1" dirty="0" smtClean="0">
                        <a:solidFill>
                          <a:schemeClr val="accent1"/>
                        </a:solidFill>
                        <a:latin typeface="Cambria Math" panose="02040503050406030204" pitchFamily="18" charset="0"/>
                        <a:cs typeface="Calibri" panose="020F0502020204030204" pitchFamily="34" charset="0"/>
                      </a:rPr>
                      <m:t>𝑙𝑎</m:t>
                    </m:r>
                    <m:r>
                      <a:rPr lang="fr-FR" sz="2000" b="0" i="1" dirty="0" smtClean="0">
                        <a:solidFill>
                          <a:schemeClr val="accent1"/>
                        </a:solidFill>
                        <a:latin typeface="Cambria Math" panose="02040503050406030204" pitchFamily="18" charset="0"/>
                        <a:cs typeface="Calibri" panose="020F0502020204030204" pitchFamily="34" charset="0"/>
                      </a:rPr>
                      <m:t> </m:t>
                    </m:r>
                    <m:r>
                      <a:rPr lang="fr-FR" sz="2000" b="0" i="1" dirty="0" smtClean="0">
                        <a:solidFill>
                          <a:schemeClr val="accent1"/>
                        </a:solidFill>
                        <a:latin typeface="Cambria Math" panose="02040503050406030204" pitchFamily="18" charset="0"/>
                        <a:cs typeface="Calibri" panose="020F0502020204030204" pitchFamily="34" charset="0"/>
                      </a:rPr>
                      <m:t>𝑑𝑖𝑠𝑡𝑎𝑛𝑐𝑒</m:t>
                    </m:r>
                    <m:r>
                      <a:rPr lang="fr-FR" sz="2000" b="0" i="1" dirty="0" smtClean="0">
                        <a:solidFill>
                          <a:schemeClr val="accent1"/>
                        </a:solidFill>
                        <a:latin typeface="Cambria Math" panose="02040503050406030204" pitchFamily="18" charset="0"/>
                        <a:cs typeface="Calibri" panose="020F0502020204030204" pitchFamily="34" charset="0"/>
                      </a:rPr>
                      <m:t> </m:t>
                    </m:r>
                    <m:r>
                      <a:rPr lang="fr-FR" sz="2000" i="1" dirty="0" smtClean="0">
                        <a:solidFill>
                          <a:schemeClr val="accent1"/>
                        </a:solidFill>
                        <a:latin typeface="Cambria Math" panose="02040503050406030204" pitchFamily="18" charset="0"/>
                        <a:cs typeface="Calibri" panose="020F0502020204030204" pitchFamily="34" charset="0"/>
                      </a:rPr>
                      <m:t>𝑂𝐼</m:t>
                    </m:r>
                    <m:r>
                      <a:rPr lang="fr-FR" sz="2000" i="1" dirty="0" smtClean="0">
                        <a:solidFill>
                          <a:schemeClr val="accent1"/>
                        </a:solidFill>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    pour la droite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𝑂𝐼</m:t>
                    </m:r>
                  </m:oMath>
                </a14:m>
                <a:r>
                  <a:rPr lang="fr-FR" sz="2000" dirty="0">
                    <a:solidFill>
                      <a:srgbClr val="FF0000"/>
                    </a:solidFill>
                    <a:latin typeface="Calibri" panose="020F0502020204030204" pitchFamily="34" charset="0"/>
                    <a:cs typeface="Calibri" panose="020F0502020204030204" pitchFamily="34" charset="0"/>
                  </a:rPr>
                  <a:t> </a:t>
                </a:r>
              </a:p>
              <a:p>
                <a:pPr marL="342900" indent="-342900" algn="l">
                  <a:buFont typeface="Wingdings" panose="05000000000000000000" pitchFamily="2" charset="2"/>
                  <a:buChar char="q"/>
                </a:pPr>
                <a14:m>
                  <m:oMath xmlns:m="http://schemas.openxmlformats.org/officeDocument/2006/math">
                    <m:r>
                      <a:rPr lang="fr-FR" sz="2000" b="0" i="1" dirty="0" smtClean="0">
                        <a:solidFill>
                          <a:schemeClr val="accent1"/>
                        </a:solidFill>
                        <a:latin typeface="Cambria Math" panose="02040503050406030204" pitchFamily="18" charset="0"/>
                        <a:cs typeface="Calibri" panose="020F0502020204030204" pitchFamily="34" charset="0"/>
                      </a:rPr>
                      <m:t> </m:t>
                    </m:r>
                    <m:r>
                      <a:rPr lang="fr-FR" sz="2000" b="0" i="1" dirty="0" smtClean="0">
                        <a:solidFill>
                          <a:schemeClr val="accent1"/>
                        </a:solidFill>
                        <a:latin typeface="Cambria Math" panose="02040503050406030204" pitchFamily="18" charset="0"/>
                        <a:cs typeface="Calibri" panose="020F0502020204030204" pitchFamily="34" charset="0"/>
                      </a:rPr>
                      <m:t>𝑙𝑎</m:t>
                    </m:r>
                    <m:r>
                      <a:rPr lang="fr-FR" sz="2000" b="0" i="1" dirty="0" smtClean="0">
                        <a:solidFill>
                          <a:schemeClr val="accent1"/>
                        </a:solidFill>
                        <a:latin typeface="Cambria Math" panose="02040503050406030204" pitchFamily="18" charset="0"/>
                        <a:cs typeface="Calibri" panose="020F0502020204030204" pitchFamily="34" charset="0"/>
                      </a:rPr>
                      <m:t> </m:t>
                    </m:r>
                    <m:r>
                      <a:rPr lang="fr-FR" sz="2000" b="0" i="1" dirty="0" smtClean="0">
                        <a:solidFill>
                          <a:schemeClr val="accent1"/>
                        </a:solidFill>
                        <a:latin typeface="Cambria Math" panose="02040503050406030204" pitchFamily="18" charset="0"/>
                        <a:cs typeface="Calibri" panose="020F0502020204030204" pitchFamily="34" charset="0"/>
                      </a:rPr>
                      <m:t>𝑑𝑖𝑠𝑡𝑎𝑛𝑐𝑒</m:t>
                    </m:r>
                    <m:r>
                      <a:rPr lang="fr-FR" sz="2000" b="0" i="1" dirty="0" smtClean="0">
                        <a:solidFill>
                          <a:schemeClr val="accent1"/>
                        </a:solidFill>
                        <a:latin typeface="Cambria Math" panose="02040503050406030204" pitchFamily="18" charset="0"/>
                        <a:cs typeface="Calibri" panose="020F0502020204030204" pitchFamily="34" charset="0"/>
                      </a:rPr>
                      <m:t> </m:t>
                    </m:r>
                    <m:r>
                      <a:rPr lang="fr-FR" sz="2000" i="1" dirty="0" smtClean="0">
                        <a:solidFill>
                          <a:schemeClr val="accent1"/>
                        </a:solidFill>
                        <a:latin typeface="Cambria Math" panose="02040503050406030204" pitchFamily="18" charset="0"/>
                        <a:cs typeface="Calibri" panose="020F0502020204030204" pitchFamily="34" charset="0"/>
                      </a:rPr>
                      <m:t>𝑂𝐽</m:t>
                    </m:r>
                  </m:oMath>
                </a14:m>
                <a:r>
                  <a:rPr lang="fr-FR" sz="2000" dirty="0">
                    <a:latin typeface="Calibri" panose="020F0502020204030204" pitchFamily="34" charset="0"/>
                    <a:cs typeface="Calibri" panose="020F0502020204030204" pitchFamily="34" charset="0"/>
                  </a:rPr>
                  <a:t>     pour la droite </a:t>
                </a:r>
                <a14:m>
                  <m:oMath xmlns:m="http://schemas.openxmlformats.org/officeDocument/2006/math">
                    <m:r>
                      <a:rPr lang="fr-FR" sz="2000" i="1" dirty="0" smtClean="0">
                        <a:solidFill>
                          <a:schemeClr val="accent1"/>
                        </a:solidFill>
                        <a:latin typeface="Cambria Math" panose="02040503050406030204" pitchFamily="18" charset="0"/>
                        <a:cs typeface="Calibri" panose="020F0502020204030204" pitchFamily="34" charset="0"/>
                      </a:rPr>
                      <m:t>𝑂𝐽</m:t>
                    </m:r>
                  </m:oMath>
                </a14:m>
                <a:endParaRPr lang="fr-FR" sz="2000" dirty="0">
                  <a:solidFill>
                    <a:schemeClr val="accent1"/>
                  </a:solidFill>
                  <a:latin typeface="Calibri" panose="020F0502020204030204" pitchFamily="34" charset="0"/>
                  <a:cs typeface="Calibri" panose="020F0502020204030204" pitchFamily="34" charset="0"/>
                </a:endParaRPr>
              </a:p>
            </p:txBody>
          </p:sp>
        </mc:Choice>
        <mc:Fallback xmlns="">
          <p:sp>
            <p:nvSpPr>
              <p:cNvPr id="18" name="ZoneTexte 17"/>
              <p:cNvSpPr txBox="1">
                <a:spLocks noRot="1" noChangeAspect="1" noMove="1" noResize="1" noEditPoints="1" noAdjustHandles="1" noChangeArrowheads="1" noChangeShapeType="1" noTextEdit="1"/>
              </p:cNvSpPr>
              <p:nvPr/>
            </p:nvSpPr>
            <p:spPr>
              <a:xfrm>
                <a:off x="1314745" y="3422505"/>
                <a:ext cx="4899457" cy="707886"/>
              </a:xfrm>
              <a:prstGeom prst="rect">
                <a:avLst/>
              </a:prstGeom>
              <a:blipFill>
                <a:blip r:embed="rId5"/>
                <a:stretch>
                  <a:fillRect l="-1121" t="-4274" b="-13675"/>
                </a:stretch>
              </a:blipFill>
            </p:spPr>
            <p:txBody>
              <a:bodyPr/>
              <a:lstStyle/>
              <a:p>
                <a:r>
                  <a:rPr lang="fr-FR">
                    <a:noFill/>
                  </a:rPr>
                  <a:t> </a:t>
                </a:r>
              </a:p>
            </p:txBody>
          </p:sp>
        </mc:Fallback>
      </mc:AlternateContent>
      <p:pic>
        <p:nvPicPr>
          <p:cNvPr id="20" name="Image 19"/>
          <p:cNvPicPr>
            <a:picLocks noChangeAspect="1"/>
          </p:cNvPicPr>
          <p:nvPr/>
        </p:nvPicPr>
        <p:blipFill>
          <a:blip r:embed="rId6"/>
          <a:stretch>
            <a:fillRect/>
          </a:stretch>
        </p:blipFill>
        <p:spPr>
          <a:xfrm>
            <a:off x="6961037" y="2169310"/>
            <a:ext cx="4747491" cy="2798618"/>
          </a:xfrm>
          <a:prstGeom prst="rect">
            <a:avLst/>
          </a:prstGeom>
          <a:ln w="28575">
            <a:solidFill>
              <a:schemeClr val="tx1"/>
            </a:solidFill>
          </a:ln>
        </p:spPr>
      </p:pic>
      <p:sp>
        <p:nvSpPr>
          <p:cNvPr id="21" name="ZoneTexte 20"/>
          <p:cNvSpPr txBox="1"/>
          <p:nvPr/>
        </p:nvSpPr>
        <p:spPr>
          <a:xfrm>
            <a:off x="393202" y="4505470"/>
            <a:ext cx="583738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Autrement dit: trois points non alignés: </a:t>
            </a:r>
            <a:r>
              <a:rPr lang="fr-FR" sz="2000" dirty="0">
                <a:solidFill>
                  <a:schemeClr val="accent6">
                    <a:lumMod val="75000"/>
                  </a:schemeClr>
                </a:solidFill>
                <a:latin typeface="Calibri" panose="020F0502020204030204" pitchFamily="34" charset="0"/>
                <a:cs typeface="Calibri" panose="020F0502020204030204" pitchFamily="34" charset="0"/>
              </a:rPr>
              <a:t>O</a:t>
            </a:r>
            <a:r>
              <a:rPr lang="fr-FR" sz="2000" dirty="0">
                <a:latin typeface="Calibri" panose="020F0502020204030204" pitchFamily="34" charset="0"/>
                <a:cs typeface="Calibri" panose="020F0502020204030204" pitchFamily="34" charset="0"/>
              </a:rPr>
              <a:t> ,  </a:t>
            </a:r>
            <a:r>
              <a:rPr lang="fr-FR" sz="2000" dirty="0">
                <a:solidFill>
                  <a:srgbClr val="0070C0"/>
                </a:solidFill>
                <a:latin typeface="Calibri" panose="020F0502020204030204" pitchFamily="34" charset="0"/>
                <a:cs typeface="Calibri" panose="020F0502020204030204" pitchFamily="34" charset="0"/>
              </a:rPr>
              <a:t>I</a:t>
            </a:r>
            <a:r>
              <a:rPr lang="fr-FR" sz="2000" dirty="0">
                <a:latin typeface="Calibri" panose="020F0502020204030204" pitchFamily="34" charset="0"/>
                <a:cs typeface="Calibri" panose="020F0502020204030204" pitchFamily="34" charset="0"/>
              </a:rPr>
              <a:t> et  </a:t>
            </a:r>
            <a:r>
              <a:rPr lang="fr-FR" sz="2000" dirty="0">
                <a:solidFill>
                  <a:srgbClr val="0070C0"/>
                </a:solidFill>
                <a:latin typeface="Calibri" panose="020F0502020204030204" pitchFamily="34" charset="0"/>
                <a:cs typeface="Calibri" panose="020F0502020204030204" pitchFamily="34" charset="0"/>
              </a:rPr>
              <a:t>J</a:t>
            </a:r>
          </a:p>
        </p:txBody>
      </p:sp>
    </p:spTree>
    <p:extLst>
      <p:ext uri="{BB962C8B-B14F-4D97-AF65-F5344CB8AC3E}">
        <p14:creationId xmlns:p14="http://schemas.microsoft.com/office/powerpoint/2010/main" val="15726101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Voici la définition du repère d’un plan.</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montre les éléments du repère: l’origine, l’axe des abscisse, l’axe des ordonnées et les unités de chaque axe.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ZoneTexte 5"/>
          <p:cNvSpPr txBox="1"/>
          <p:nvPr/>
        </p:nvSpPr>
        <p:spPr>
          <a:xfrm>
            <a:off x="573847" y="1392561"/>
            <a:ext cx="5758859" cy="707886"/>
          </a:xfrm>
          <a:prstGeom prst="rect">
            <a:avLst/>
          </a:prstGeom>
          <a:noFill/>
          <a:ln>
            <a:noFill/>
          </a:ln>
        </p:spPr>
        <p:txBody>
          <a:bodyPr wrap="square" rtlCol="0">
            <a:spAutoFit/>
          </a:bodyPr>
          <a:lstStyle/>
          <a:p>
            <a:pPr marL="342900" indent="-342900">
              <a:buFont typeface="Wingdings" panose="05000000000000000000" pitchFamily="2" charset="2"/>
              <a:buChar char="q"/>
            </a:pPr>
            <a:r>
              <a:rPr lang="fr-FR" sz="2000" b="1" dirty="0">
                <a:cs typeface="Calibri" panose="020F0502020204030204" pitchFamily="34" charset="0"/>
              </a:rPr>
              <a:t>Trois points non alignés O, I et J définissent un repère du plan.</a:t>
            </a:r>
          </a:p>
        </p:txBody>
      </p:sp>
      <p:sp>
        <p:nvSpPr>
          <p:cNvPr id="10" name="ZoneTexte 9"/>
          <p:cNvSpPr txBox="1"/>
          <p:nvPr/>
        </p:nvSpPr>
        <p:spPr>
          <a:xfrm>
            <a:off x="415636" y="2630037"/>
            <a:ext cx="5917070" cy="707886"/>
          </a:xfrm>
          <a:prstGeom prst="rect">
            <a:avLst/>
          </a:prstGeom>
          <a:noFill/>
        </p:spPr>
        <p:txBody>
          <a:bodyPr wrap="square" rtlCol="0">
            <a:spAutoFit/>
          </a:bodyPr>
          <a:lstStyle/>
          <a:p>
            <a:pPr marL="342900" indent="-342900">
              <a:buFont typeface="Wingdings" panose="05000000000000000000" pitchFamily="2" charset="2"/>
              <a:buChar char="q"/>
            </a:pPr>
            <a:r>
              <a:rPr lang="fr-FR" sz="2000" b="1" dirty="0">
                <a:cs typeface="Calibri" panose="020F0502020204030204" pitchFamily="34" charset="0"/>
              </a:rPr>
              <a:t>Le triplet (O, I, J) est un repère du plan.</a:t>
            </a:r>
          </a:p>
        </p:txBody>
      </p:sp>
      <p:sp>
        <p:nvSpPr>
          <p:cNvPr id="11" name="ZoneTexte 10"/>
          <p:cNvSpPr txBox="1"/>
          <p:nvPr/>
        </p:nvSpPr>
        <p:spPr>
          <a:xfrm>
            <a:off x="828619" y="4851072"/>
            <a:ext cx="10990487" cy="707886"/>
          </a:xfrm>
          <a:prstGeom prst="rect">
            <a:avLst/>
          </a:prstGeom>
          <a:noFill/>
        </p:spPr>
        <p:txBody>
          <a:bodyPr wrap="square" rtlCol="0">
            <a:spAutoFit/>
          </a:bodyPr>
          <a:lstStyle/>
          <a:p>
            <a:pPr marL="342900" indent="-342900">
              <a:buFont typeface="Wingdings" panose="05000000000000000000" pitchFamily="2" charset="2"/>
              <a:buChar char="v"/>
            </a:pPr>
            <a:r>
              <a:rPr lang="fr-FR" sz="2000" b="1" dirty="0">
                <a:cs typeface="Calibri" panose="020F0502020204030204" pitchFamily="34" charset="0"/>
              </a:rPr>
              <a:t>La droite OI est appelée l’axe des abscisses.</a:t>
            </a:r>
          </a:p>
          <a:p>
            <a:pPr marL="342900" indent="-342900">
              <a:buFont typeface="Wingdings" panose="05000000000000000000" pitchFamily="2" charset="2"/>
              <a:buChar char="v"/>
            </a:pPr>
            <a:r>
              <a:rPr lang="fr-FR" sz="2000" b="1" dirty="0">
                <a:cs typeface="Calibri" panose="020F0502020204030204" pitchFamily="34" charset="0"/>
              </a:rPr>
              <a:t>La distance OI est l’unité de longueur sur la droite numérique OI.</a:t>
            </a:r>
          </a:p>
        </p:txBody>
      </p:sp>
      <p:sp>
        <p:nvSpPr>
          <p:cNvPr id="12" name="ZoneTexte 11"/>
          <p:cNvSpPr txBox="1"/>
          <p:nvPr/>
        </p:nvSpPr>
        <p:spPr>
          <a:xfrm>
            <a:off x="828619" y="5679453"/>
            <a:ext cx="10990486" cy="707886"/>
          </a:xfrm>
          <a:prstGeom prst="rect">
            <a:avLst/>
          </a:prstGeom>
          <a:noFill/>
        </p:spPr>
        <p:txBody>
          <a:bodyPr wrap="square" rtlCol="0">
            <a:spAutoFit/>
          </a:bodyPr>
          <a:lstStyle/>
          <a:p>
            <a:pPr marL="342900" indent="-342900">
              <a:buFont typeface="Wingdings" panose="05000000000000000000" pitchFamily="2" charset="2"/>
              <a:buChar char="v"/>
            </a:pPr>
            <a:r>
              <a:rPr lang="fr-FR" sz="2000" b="1" dirty="0">
                <a:cs typeface="Calibri" panose="020F0502020204030204" pitchFamily="34" charset="0"/>
              </a:rPr>
              <a:t>La droite OJ est appelée l’axe des ordonnées. </a:t>
            </a:r>
          </a:p>
          <a:p>
            <a:pPr marL="342900" indent="-342900">
              <a:buFont typeface="Wingdings" panose="05000000000000000000" pitchFamily="2" charset="2"/>
              <a:buChar char="v"/>
            </a:pPr>
            <a:r>
              <a:rPr lang="fr-FR" sz="2000" b="1" dirty="0">
                <a:cs typeface="Calibri" panose="020F0502020204030204" pitchFamily="34" charset="0"/>
              </a:rPr>
              <a:t>La distance OJ est l’unité de longueur sur la droite numérique OJ.</a:t>
            </a:r>
          </a:p>
        </p:txBody>
      </p:sp>
      <p:sp>
        <p:nvSpPr>
          <p:cNvPr id="32" name="Rectangle 31"/>
          <p:cNvSpPr/>
          <p:nvPr/>
        </p:nvSpPr>
        <p:spPr>
          <a:xfrm>
            <a:off x="786893" y="3940126"/>
            <a:ext cx="5298245" cy="369332"/>
          </a:xfrm>
          <a:prstGeom prst="rect">
            <a:avLst/>
          </a:prstGeom>
        </p:spPr>
        <p:txBody>
          <a:bodyPr wrap="none">
            <a:spAutoFit/>
          </a:bodyPr>
          <a:lstStyle/>
          <a:p>
            <a:pPr marL="285750" indent="-285750">
              <a:buFont typeface="Wingdings" panose="05000000000000000000" pitchFamily="2" charset="2"/>
              <a:buChar char="v"/>
            </a:pPr>
            <a:r>
              <a:rPr lang="fr-FR" b="1" dirty="0">
                <a:cs typeface="Calibri" panose="020F0502020204030204" pitchFamily="34" charset="0"/>
              </a:rPr>
              <a:t>Le point O est l’origine du repère.</a:t>
            </a:r>
          </a:p>
        </p:txBody>
      </p:sp>
      <p:pic>
        <p:nvPicPr>
          <p:cNvPr id="52" name="Image 51"/>
          <p:cNvPicPr>
            <a:picLocks noChangeAspect="1"/>
          </p:cNvPicPr>
          <p:nvPr/>
        </p:nvPicPr>
        <p:blipFill>
          <a:blip r:embed="rId3"/>
          <a:stretch>
            <a:fillRect/>
          </a:stretch>
        </p:blipFill>
        <p:spPr>
          <a:xfrm>
            <a:off x="6667014" y="1565323"/>
            <a:ext cx="4747491" cy="2798618"/>
          </a:xfrm>
          <a:prstGeom prst="rect">
            <a:avLst/>
          </a:prstGeom>
          <a:ln w="28575">
            <a:solidFill>
              <a:schemeClr val="tx1"/>
            </a:solidFill>
          </a:ln>
        </p:spPr>
      </p:pic>
      <p:sp>
        <p:nvSpPr>
          <p:cNvPr id="53" name="Rectangle à coins arrondis 52"/>
          <p:cNvSpPr/>
          <p:nvPr/>
        </p:nvSpPr>
        <p:spPr>
          <a:xfrm>
            <a:off x="8764743" y="1744069"/>
            <a:ext cx="2649762" cy="3126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rgbClr val="002060"/>
                </a:solidFill>
              </a:rPr>
              <a:t>L’axe des ordonnées</a:t>
            </a:r>
          </a:p>
        </p:txBody>
      </p:sp>
      <p:cxnSp>
        <p:nvCxnSpPr>
          <p:cNvPr id="55" name="Connecteur droit avec flèche 54"/>
          <p:cNvCxnSpPr/>
          <p:nvPr/>
        </p:nvCxnSpPr>
        <p:spPr>
          <a:xfrm flipH="1">
            <a:off x="8132323" y="1900393"/>
            <a:ext cx="642540" cy="156325"/>
          </a:xfrm>
          <a:prstGeom prst="straightConnector1">
            <a:avLst/>
          </a:prstGeom>
          <a:ln w="28575">
            <a:solidFill>
              <a:srgbClr val="33CC33"/>
            </a:solidFill>
            <a:prstDash val="dash"/>
            <a:tailEnd type="triangle"/>
          </a:ln>
        </p:spPr>
        <p:style>
          <a:lnRef idx="2">
            <a:schemeClr val="accent2"/>
          </a:lnRef>
          <a:fillRef idx="0">
            <a:schemeClr val="accent2"/>
          </a:fillRef>
          <a:effectRef idx="1">
            <a:schemeClr val="accent2"/>
          </a:effectRef>
          <a:fontRef idx="minor">
            <a:schemeClr val="tx1"/>
          </a:fontRef>
        </p:style>
      </p:cxnSp>
      <p:sp>
        <p:nvSpPr>
          <p:cNvPr id="56" name="Rectangle à coins arrondis 55"/>
          <p:cNvSpPr/>
          <p:nvPr/>
        </p:nvSpPr>
        <p:spPr>
          <a:xfrm>
            <a:off x="8657617" y="3996809"/>
            <a:ext cx="2649762" cy="3126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rgbClr val="002060"/>
                </a:solidFill>
              </a:rPr>
              <a:t>L’axe des abscisses</a:t>
            </a:r>
          </a:p>
        </p:txBody>
      </p:sp>
      <p:cxnSp>
        <p:nvCxnSpPr>
          <p:cNvPr id="58" name="Connecteur droit avec flèche 57"/>
          <p:cNvCxnSpPr>
            <a:stCxn id="56" idx="0"/>
          </p:cNvCxnSpPr>
          <p:nvPr/>
        </p:nvCxnSpPr>
        <p:spPr>
          <a:xfrm flipH="1" flipV="1">
            <a:off x="8949447" y="3715967"/>
            <a:ext cx="1033051" cy="280842"/>
          </a:xfrm>
          <a:prstGeom prst="straightConnector1">
            <a:avLst/>
          </a:prstGeom>
          <a:ln w="28575">
            <a:solidFill>
              <a:srgbClr val="33CC33"/>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61" name="Rectangle à coins arrondis 60"/>
          <p:cNvSpPr/>
          <p:nvPr/>
        </p:nvSpPr>
        <p:spPr>
          <a:xfrm>
            <a:off x="6482189" y="4063985"/>
            <a:ext cx="1348577" cy="3126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rgbClr val="002060"/>
                </a:solidFill>
              </a:rPr>
              <a:t>L’origine</a:t>
            </a:r>
          </a:p>
        </p:txBody>
      </p:sp>
      <p:cxnSp>
        <p:nvCxnSpPr>
          <p:cNvPr id="65" name="Connecteur droit avec flèche 64"/>
          <p:cNvCxnSpPr>
            <a:stCxn id="61" idx="3"/>
          </p:cNvCxnSpPr>
          <p:nvPr/>
        </p:nvCxnSpPr>
        <p:spPr>
          <a:xfrm flipV="1">
            <a:off x="7830766" y="3720539"/>
            <a:ext cx="265297" cy="499771"/>
          </a:xfrm>
          <a:prstGeom prst="straightConnector1">
            <a:avLst/>
          </a:prstGeom>
          <a:ln w="28575">
            <a:solidFill>
              <a:srgbClr val="33CC33"/>
            </a:solidFill>
            <a:prstDash val="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958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childTnLst>
                          </p:cTn>
                        </p:par>
                        <p:par>
                          <p:cTn id="21" fill="hold">
                            <p:stCondLst>
                              <p:cond delay="0"/>
                            </p:stCondLst>
                            <p:childTnLst>
                              <p:par>
                                <p:cTn id="22" presetID="6" presetClass="entr" presetSubtype="16" fill="hold" nodeType="afterEffect">
                                  <p:stCondLst>
                                    <p:cond delay="500"/>
                                  </p:stCondLst>
                                  <p:childTnLst>
                                    <p:set>
                                      <p:cBhvr>
                                        <p:cTn id="23" dur="1" fill="hold">
                                          <p:stCondLst>
                                            <p:cond delay="0"/>
                                          </p:stCondLst>
                                        </p:cTn>
                                        <p:tgtEl>
                                          <p:spTgt spid="65"/>
                                        </p:tgtEl>
                                        <p:attrNameLst>
                                          <p:attrName>style.visibility</p:attrName>
                                        </p:attrNameLst>
                                      </p:cBhvr>
                                      <p:to>
                                        <p:strVal val="visible"/>
                                      </p:to>
                                    </p:set>
                                    <p:animEffect transition="in" filter="circle(in)">
                                      <p:cBhvr>
                                        <p:cTn id="24" dur="500"/>
                                        <p:tgtEl>
                                          <p:spTgt spid="65"/>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childTnLst>
                          </p:cTn>
                        </p:par>
                        <p:par>
                          <p:cTn id="31" fill="hold">
                            <p:stCondLst>
                              <p:cond delay="0"/>
                            </p:stCondLst>
                            <p:childTnLst>
                              <p:par>
                                <p:cTn id="32" presetID="6" presetClass="entr" presetSubtype="16" fill="hold" nodeType="afterEffect">
                                  <p:stCondLst>
                                    <p:cond delay="750"/>
                                  </p:stCondLst>
                                  <p:childTnLst>
                                    <p:set>
                                      <p:cBhvr>
                                        <p:cTn id="33" dur="1" fill="hold">
                                          <p:stCondLst>
                                            <p:cond delay="0"/>
                                          </p:stCondLst>
                                        </p:cTn>
                                        <p:tgtEl>
                                          <p:spTgt spid="58"/>
                                        </p:tgtEl>
                                        <p:attrNameLst>
                                          <p:attrName>style.visibility</p:attrName>
                                        </p:attrNameLst>
                                      </p:cBhvr>
                                      <p:to>
                                        <p:strVal val="visible"/>
                                      </p:to>
                                    </p:set>
                                    <p:animEffect transition="in" filter="circle(in)">
                                      <p:cBhvr>
                                        <p:cTn id="34" dur="10"/>
                                        <p:tgtEl>
                                          <p:spTgt spid="5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3"/>
                                        </p:tgtEl>
                                        <p:attrNameLst>
                                          <p:attrName>style.visibility</p:attrName>
                                        </p:attrNameLst>
                                      </p:cBhvr>
                                      <p:to>
                                        <p:strVal val="visible"/>
                                      </p:to>
                                    </p:set>
                                  </p:childTnLst>
                                </p:cTn>
                              </p:par>
                            </p:childTnLst>
                          </p:cTn>
                        </p:par>
                        <p:par>
                          <p:cTn id="41" fill="hold">
                            <p:stCondLst>
                              <p:cond delay="0"/>
                            </p:stCondLst>
                            <p:childTnLst>
                              <p:par>
                                <p:cTn id="42" presetID="6" presetClass="entr" presetSubtype="16" fill="hold" nodeType="afterEffect">
                                  <p:stCondLst>
                                    <p:cond delay="750"/>
                                  </p:stCondLst>
                                  <p:childTnLst>
                                    <p:set>
                                      <p:cBhvr>
                                        <p:cTn id="43" dur="1" fill="hold">
                                          <p:stCondLst>
                                            <p:cond delay="0"/>
                                          </p:stCondLst>
                                        </p:cTn>
                                        <p:tgtEl>
                                          <p:spTgt spid="55"/>
                                        </p:tgtEl>
                                        <p:attrNameLst>
                                          <p:attrName>style.visibility</p:attrName>
                                        </p:attrNameLst>
                                      </p:cBhvr>
                                      <p:to>
                                        <p:strVal val="visible"/>
                                      </p:to>
                                    </p:set>
                                    <p:animEffect transition="in" filter="circle(in)">
                                      <p:cBhvr>
                                        <p:cTn id="4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32" grpId="0"/>
      <p:bldP spid="53" grpId="0" animBg="1"/>
      <p:bldP spid="56" grpId="0" animBg="1"/>
      <p:bldP spid="6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Maintenant je vais vous montrer comment repérer un point dans le plan à l’aide d’un repère.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comment on détermine l’abscisse et l’ordonnée d’un point dans un repère orthonormée.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6" name="ZoneTexte 5"/>
              <p:cNvSpPr txBox="1"/>
              <p:nvPr/>
            </p:nvSpPr>
            <p:spPr>
              <a:xfrm>
                <a:off x="1084633" y="1274323"/>
                <a:ext cx="1585610" cy="400110"/>
              </a:xfrm>
              <a:prstGeom prst="rect">
                <a:avLst/>
              </a:prstGeom>
              <a:noFill/>
            </p:spPr>
            <p:txBody>
              <a:bodyPr wrap="square" rtlCol="0">
                <a:spAutoFit/>
              </a:bodyPr>
              <a:lstStyle/>
              <a:p>
                <a14:m>
                  <m:oMath xmlns:m="http://schemas.openxmlformats.org/officeDocument/2006/math">
                    <m:r>
                      <a:rPr lang="fr-FR" sz="2000" b="1" i="1" dirty="0" smtClean="0">
                        <a:solidFill>
                          <a:schemeClr val="accent1"/>
                        </a:solidFill>
                        <a:latin typeface="Cambria Math" panose="02040503050406030204" pitchFamily="18" charset="0"/>
                        <a:ea typeface="Cambria Math" panose="02040503050406030204" pitchFamily="18" charset="0"/>
                      </a:rPr>
                      <m:t>𝑶𝑰</m:t>
                    </m:r>
                    <m:r>
                      <a:rPr lang="fr-MA" sz="2000" b="1" i="1" dirty="0" smtClean="0">
                        <a:solidFill>
                          <a:schemeClr val="accent1"/>
                        </a:solidFill>
                        <a:latin typeface="Cambria Math" panose="02040503050406030204" pitchFamily="18" charset="0"/>
                        <a:ea typeface="Cambria Math" panose="02040503050406030204" pitchFamily="18" charset="0"/>
                      </a:rPr>
                      <m:t>⊥</m:t>
                    </m:r>
                    <m:r>
                      <a:rPr lang="fr-FR" sz="2000" b="1" i="1" dirty="0" smtClean="0">
                        <a:solidFill>
                          <a:schemeClr val="accent1"/>
                        </a:solidFill>
                        <a:latin typeface="Cambria Math" panose="02040503050406030204" pitchFamily="18" charset="0"/>
                        <a:ea typeface="Cambria Math" panose="02040503050406030204" pitchFamily="18" charset="0"/>
                      </a:rPr>
                      <m:t>𝑶𝑱</m:t>
                    </m:r>
                  </m:oMath>
                </a14:m>
                <a:r>
                  <a:rPr lang="fr-MA" sz="2000" b="1" dirty="0">
                    <a:solidFill>
                      <a:srgbClr val="FF0000"/>
                    </a:solidFill>
                  </a:rPr>
                  <a:t> </a:t>
                </a:r>
                <a:endParaRPr lang="fr-MA" sz="2000" b="1" dirty="0">
                  <a:solidFill>
                    <a:schemeClr val="accent1"/>
                  </a:solidFill>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1084633" y="1274323"/>
                <a:ext cx="1585610" cy="400110"/>
              </a:xfrm>
              <a:prstGeom prst="rect">
                <a:avLst/>
              </a:prstGeom>
              <a:blipFill>
                <a:blip r:embed="rId3"/>
                <a:stretch>
                  <a:fillRect b="-757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061156" y="2054315"/>
                <a:ext cx="159851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MA" b="1" i="1" dirty="0">
                          <a:solidFill>
                            <a:schemeClr val="accent1"/>
                          </a:solidFill>
                          <a:latin typeface="Cambria Math" panose="02040503050406030204" pitchFamily="18" charset="0"/>
                        </a:rPr>
                        <m:t>𝑶𝑰</m:t>
                      </m:r>
                      <m:r>
                        <a:rPr lang="fr-MA" b="1" i="1" dirty="0">
                          <a:solidFill>
                            <a:schemeClr val="accent1"/>
                          </a:solidFill>
                          <a:latin typeface="Cambria Math" panose="02040503050406030204" pitchFamily="18" charset="0"/>
                        </a:rPr>
                        <m:t>=</m:t>
                      </m:r>
                      <m:r>
                        <a:rPr lang="fr-MA" b="1" i="1" dirty="0">
                          <a:solidFill>
                            <a:schemeClr val="accent1"/>
                          </a:solidFill>
                          <a:latin typeface="Cambria Math" panose="02040503050406030204" pitchFamily="18" charset="0"/>
                        </a:rPr>
                        <m:t>𝑶𝑱</m:t>
                      </m:r>
                      <m:r>
                        <a:rPr lang="fr-MA" b="1" i="1" dirty="0">
                          <a:solidFill>
                            <a:schemeClr val="accent1"/>
                          </a:solidFill>
                          <a:latin typeface="Cambria Math" panose="02040503050406030204" pitchFamily="18" charset="0"/>
                        </a:rPr>
                        <m:t>=</m:t>
                      </m:r>
                      <m:r>
                        <a:rPr lang="fr-MA" b="1" i="1" dirty="0">
                          <a:solidFill>
                            <a:schemeClr val="accent1"/>
                          </a:solidFill>
                          <a:latin typeface="Cambria Math" panose="02040503050406030204" pitchFamily="18" charset="0"/>
                        </a:rPr>
                        <m:t>𝟏</m:t>
                      </m:r>
                    </m:oMath>
                  </m:oMathPara>
                </a14:m>
                <a:endParaRPr lang="fr-FR" dirty="0"/>
              </a:p>
            </p:txBody>
          </p:sp>
        </mc:Choice>
        <mc:Fallback xmlns="">
          <p:sp>
            <p:nvSpPr>
              <p:cNvPr id="8" name="Rectangle 7"/>
              <p:cNvSpPr>
                <a:spLocks noRot="1" noChangeAspect="1" noMove="1" noResize="1" noEditPoints="1" noAdjustHandles="1" noChangeArrowheads="1" noChangeShapeType="1" noTextEdit="1"/>
              </p:cNvSpPr>
              <p:nvPr/>
            </p:nvSpPr>
            <p:spPr>
              <a:xfrm>
                <a:off x="1061156" y="2054315"/>
                <a:ext cx="1598515" cy="369332"/>
              </a:xfrm>
              <a:prstGeom prst="rect">
                <a:avLst/>
              </a:prstGeom>
              <a:blipFill>
                <a:blip r:embed="rId4"/>
                <a:stretch>
                  <a:fillRect b="-655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4386082" y="1561449"/>
                <a:ext cx="6059672" cy="369332"/>
              </a:xfrm>
              <a:prstGeom prst="rect">
                <a:avLst/>
              </a:prstGeom>
            </p:spPr>
            <p:txBody>
              <a:bodyPr wrap="none">
                <a:spAutoFit/>
              </a:bodyPr>
              <a:lstStyle/>
              <a:p>
                <a:r>
                  <a:rPr lang="fr-MA" b="1" dirty="0"/>
                  <a:t>le repère </a:t>
                </a:r>
                <a14:m>
                  <m:oMath xmlns:m="http://schemas.openxmlformats.org/officeDocument/2006/math">
                    <m:r>
                      <a:rPr lang="fr-MA" b="1" i="1" dirty="0">
                        <a:latin typeface="Cambria Math" panose="02040503050406030204" pitchFamily="18" charset="0"/>
                      </a:rPr>
                      <m:t>(</m:t>
                    </m:r>
                    <m:r>
                      <a:rPr lang="fr-MA" b="1" i="1" dirty="0">
                        <a:latin typeface="Cambria Math" panose="02040503050406030204" pitchFamily="18" charset="0"/>
                      </a:rPr>
                      <m:t>𝑶</m:t>
                    </m:r>
                    <m:r>
                      <a:rPr lang="fr-MA" b="1" i="1" dirty="0">
                        <a:latin typeface="Cambria Math" panose="02040503050406030204" pitchFamily="18" charset="0"/>
                      </a:rPr>
                      <m:t>; </m:t>
                    </m:r>
                    <m:r>
                      <a:rPr lang="fr-MA" b="1" i="1" dirty="0">
                        <a:latin typeface="Cambria Math" panose="02040503050406030204" pitchFamily="18" charset="0"/>
                      </a:rPr>
                      <m:t>𝑰</m:t>
                    </m:r>
                    <m:r>
                      <a:rPr lang="fr-MA" b="1" i="1" dirty="0">
                        <a:latin typeface="Cambria Math" panose="02040503050406030204" pitchFamily="18" charset="0"/>
                      </a:rPr>
                      <m:t>; </m:t>
                    </m:r>
                    <m:r>
                      <a:rPr lang="fr-MA" b="1" i="1" dirty="0">
                        <a:latin typeface="Cambria Math" panose="02040503050406030204" pitchFamily="18" charset="0"/>
                      </a:rPr>
                      <m:t>𝑱</m:t>
                    </m:r>
                    <m:r>
                      <a:rPr lang="fr-MA" b="1" i="1" dirty="0">
                        <a:latin typeface="Cambria Math" panose="02040503050406030204" pitchFamily="18" charset="0"/>
                      </a:rPr>
                      <m:t>) </m:t>
                    </m:r>
                  </m:oMath>
                </a14:m>
                <a:r>
                  <a:rPr lang="fr-MA" b="1" dirty="0"/>
                  <a:t>est dit repère</a:t>
                </a:r>
                <a:r>
                  <a:rPr lang="fr-MA" b="1" dirty="0">
                    <a:solidFill>
                      <a:schemeClr val="accent1"/>
                    </a:solidFill>
                  </a:rPr>
                  <a:t> orthonormé.</a:t>
                </a:r>
              </a:p>
            </p:txBody>
          </p:sp>
        </mc:Choice>
        <mc:Fallback xmlns="">
          <p:sp>
            <p:nvSpPr>
              <p:cNvPr id="11" name="Rectangle 10"/>
              <p:cNvSpPr>
                <a:spLocks noRot="1" noChangeAspect="1" noMove="1" noResize="1" noEditPoints="1" noAdjustHandles="1" noChangeArrowheads="1" noChangeShapeType="1" noTextEdit="1"/>
              </p:cNvSpPr>
              <p:nvPr/>
            </p:nvSpPr>
            <p:spPr>
              <a:xfrm>
                <a:off x="4386082" y="1561449"/>
                <a:ext cx="6059672" cy="369332"/>
              </a:xfrm>
              <a:prstGeom prst="rect">
                <a:avLst/>
              </a:prstGeom>
              <a:blipFill>
                <a:blip r:embed="rId5"/>
                <a:stretch>
                  <a:fillRect l="-905" t="-6557" r="-101" b="-26230"/>
                </a:stretch>
              </a:blipFill>
            </p:spPr>
            <p:txBody>
              <a:bodyPr/>
              <a:lstStyle/>
              <a:p>
                <a:r>
                  <a:rPr lang="fr-FR">
                    <a:noFill/>
                  </a:rPr>
                  <a:t> </a:t>
                </a:r>
              </a:p>
            </p:txBody>
          </p:sp>
        </mc:Fallback>
      </mc:AlternateContent>
      <p:sp>
        <p:nvSpPr>
          <p:cNvPr id="13" name="Rectangle 12"/>
          <p:cNvSpPr/>
          <p:nvPr/>
        </p:nvSpPr>
        <p:spPr>
          <a:xfrm>
            <a:off x="1279197" y="1703801"/>
            <a:ext cx="598241" cy="369332"/>
          </a:xfrm>
          <a:prstGeom prst="rect">
            <a:avLst/>
          </a:prstGeom>
        </p:spPr>
        <p:txBody>
          <a:bodyPr wrap="none">
            <a:spAutoFit/>
          </a:bodyPr>
          <a:lstStyle/>
          <a:p>
            <a:r>
              <a:rPr lang="fr-MA" b="1" dirty="0"/>
              <a:t>et </a:t>
            </a:r>
            <a:endParaRPr lang="fr-FR" dirty="0"/>
          </a:p>
        </p:txBody>
      </p:sp>
      <p:sp>
        <p:nvSpPr>
          <p:cNvPr id="14" name="Rectangle 13"/>
          <p:cNvSpPr/>
          <p:nvPr/>
        </p:nvSpPr>
        <p:spPr>
          <a:xfrm>
            <a:off x="298067" y="1674433"/>
            <a:ext cx="460382" cy="369332"/>
          </a:xfrm>
          <a:prstGeom prst="rect">
            <a:avLst/>
          </a:prstGeom>
        </p:spPr>
        <p:txBody>
          <a:bodyPr wrap="none">
            <a:spAutoFit/>
          </a:bodyPr>
          <a:lstStyle/>
          <a:p>
            <a:r>
              <a:rPr lang="fr-FR" dirty="0">
                <a:cs typeface="Calibri" panose="020F0502020204030204" pitchFamily="34" charset="0"/>
              </a:rPr>
              <a:t>Si</a:t>
            </a:r>
            <a:endParaRPr lang="fr-FR" dirty="0"/>
          </a:p>
        </p:txBody>
      </p:sp>
      <p:sp>
        <p:nvSpPr>
          <p:cNvPr id="15" name="Accolade ouvrante 14"/>
          <p:cNvSpPr/>
          <p:nvPr/>
        </p:nvSpPr>
        <p:spPr>
          <a:xfrm>
            <a:off x="782755" y="1274323"/>
            <a:ext cx="306741" cy="1168142"/>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6" name="Rectangle à coins arrondis 15"/>
          <p:cNvSpPr/>
          <p:nvPr/>
        </p:nvSpPr>
        <p:spPr>
          <a:xfrm>
            <a:off x="2965537" y="1561449"/>
            <a:ext cx="1089498" cy="36933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alors</a:t>
            </a:r>
          </a:p>
        </p:txBody>
      </p:sp>
      <mc:AlternateContent xmlns:mc="http://schemas.openxmlformats.org/markup-compatibility/2006" xmlns:a14="http://schemas.microsoft.com/office/drawing/2010/main">
        <mc:Choice Requires="a14">
          <p:sp>
            <p:nvSpPr>
              <p:cNvPr id="20" name="ZoneTexte 19"/>
              <p:cNvSpPr txBox="1"/>
              <p:nvPr/>
            </p:nvSpPr>
            <p:spPr>
              <a:xfrm>
                <a:off x="4611611" y="3081937"/>
                <a:ext cx="2440942"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14:m>
                  <m:oMath xmlns:m="http://schemas.openxmlformats.org/officeDocument/2006/math">
                    <m:r>
                      <a:rPr lang="fr-FR" sz="2000" i="1" dirty="0" smtClean="0">
                        <a:solidFill>
                          <a:schemeClr val="accent6"/>
                        </a:solidFill>
                        <a:latin typeface="Cambria Math" panose="02040503050406030204" pitchFamily="18" charset="0"/>
                        <a:cs typeface="Calibri" panose="020F0502020204030204" pitchFamily="34" charset="0"/>
                      </a:rPr>
                      <m:t>5</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est l’abscisse de</a:t>
                </a:r>
                <a14:m>
                  <m:oMath xmlns:m="http://schemas.openxmlformats.org/officeDocument/2006/math">
                    <m:r>
                      <a:rPr lang="fr-FR" sz="2000" i="1" dirty="0" smtClean="0">
                        <a:solidFill>
                          <a:schemeClr val="accent1">
                            <a:lumMod val="60000"/>
                            <a:lumOff val="40000"/>
                          </a:schemeClr>
                        </a:solidFill>
                        <a:latin typeface="Cambria Math" panose="02040503050406030204" pitchFamily="18" charset="0"/>
                        <a:cs typeface="Calibri" panose="020F0502020204030204" pitchFamily="34" charset="0"/>
                      </a:rPr>
                      <m:t> </m:t>
                    </m:r>
                    <m:r>
                      <a:rPr lang="fr-FR" sz="2000" i="1" dirty="0" smtClean="0">
                        <a:solidFill>
                          <a:schemeClr val="accent1">
                            <a:lumMod val="60000"/>
                            <a:lumOff val="40000"/>
                          </a:schemeClr>
                        </a:solidFill>
                        <a:latin typeface="Cambria Math" panose="02040503050406030204" pitchFamily="18" charset="0"/>
                        <a:cs typeface="Calibri" panose="020F0502020204030204" pitchFamily="34" charset="0"/>
                      </a:rPr>
                      <m:t>𝑀</m:t>
                    </m:r>
                    <m:r>
                      <a:rPr lang="fr-FR" sz="2000" b="0" i="1" dirty="0" smtClean="0">
                        <a:solidFill>
                          <a:schemeClr val="accent1">
                            <a:lumMod val="60000"/>
                            <a:lumOff val="40000"/>
                          </a:schemeClr>
                        </a:solidFill>
                        <a:latin typeface="Cambria Math" panose="02040503050406030204" pitchFamily="18" charset="0"/>
                        <a:cs typeface="Calibri" panose="020F0502020204030204" pitchFamily="34" charset="0"/>
                      </a:rPr>
                      <m:t>.</m:t>
                    </m:r>
                    <m:r>
                      <a:rPr lang="fr-FR" sz="2000" i="1" dirty="0" smtClean="0">
                        <a:solidFill>
                          <a:schemeClr val="accent1">
                            <a:lumMod val="60000"/>
                            <a:lumOff val="40000"/>
                          </a:schemeClr>
                        </a:solidFill>
                        <a:latin typeface="Cambria Math" panose="02040503050406030204" pitchFamily="18" charset="0"/>
                        <a:cs typeface="Calibri" panose="020F0502020204030204" pitchFamily="34" charset="0"/>
                      </a:rPr>
                      <m:t> </m:t>
                    </m:r>
                  </m:oMath>
                </a14:m>
                <a:endParaRPr lang="fr-FR" sz="2000" dirty="0">
                  <a:solidFill>
                    <a:schemeClr val="accent1">
                      <a:lumMod val="60000"/>
                      <a:lumOff val="40000"/>
                    </a:schemeClr>
                  </a:solidFill>
                  <a:latin typeface="Calibri" panose="020F0502020204030204" pitchFamily="34" charset="0"/>
                  <a:cs typeface="Calibri" panose="020F0502020204030204" pitchFamily="34" charset="0"/>
                </a:endParaRPr>
              </a:p>
            </p:txBody>
          </p:sp>
        </mc:Choice>
        <mc:Fallback xmlns="">
          <p:sp>
            <p:nvSpPr>
              <p:cNvPr id="20" name="ZoneTexte 19"/>
              <p:cNvSpPr txBox="1">
                <a:spLocks noRot="1" noChangeAspect="1" noMove="1" noResize="1" noEditPoints="1" noAdjustHandles="1" noChangeArrowheads="1" noChangeShapeType="1" noTextEdit="1"/>
              </p:cNvSpPr>
              <p:nvPr/>
            </p:nvSpPr>
            <p:spPr>
              <a:xfrm>
                <a:off x="4611611" y="3081937"/>
                <a:ext cx="2440942" cy="400110"/>
              </a:xfrm>
              <a:prstGeom prst="rect">
                <a:avLst/>
              </a:prstGeom>
              <a:blipFill>
                <a:blip r:embed="rId6"/>
                <a:stretch>
                  <a:fillRect t="-7353" b="-2352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ZoneTexte 20"/>
              <p:cNvSpPr txBox="1"/>
              <p:nvPr/>
            </p:nvSpPr>
            <p:spPr>
              <a:xfrm>
                <a:off x="421675" y="2774161"/>
                <a:ext cx="3241982" cy="101566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Le projeté orthogonal de </a:t>
                </a:r>
                <a14:m>
                  <m:oMath xmlns:m="http://schemas.openxmlformats.org/officeDocument/2006/math">
                    <m:r>
                      <a:rPr lang="fr-FR" sz="2000" i="1" dirty="0" smtClean="0">
                        <a:solidFill>
                          <a:schemeClr val="accent1">
                            <a:lumMod val="60000"/>
                            <a:lumOff val="40000"/>
                          </a:schemeClr>
                        </a:solidFill>
                        <a:latin typeface="Cambria Math" panose="02040503050406030204" pitchFamily="18" charset="0"/>
                        <a:cs typeface="Calibri" panose="020F0502020204030204" pitchFamily="34" charset="0"/>
                      </a:rPr>
                      <m:t>𝑀</m:t>
                    </m:r>
                  </m:oMath>
                </a14:m>
                <a:r>
                  <a:rPr lang="fr-FR" sz="2000" dirty="0">
                    <a:latin typeface="Calibri" panose="020F0502020204030204" pitchFamily="34" charset="0"/>
                    <a:cs typeface="Calibri" panose="020F0502020204030204" pitchFamily="34" charset="0"/>
                  </a:rPr>
                  <a:t> sur l’axe des abscisses </a:t>
                </a:r>
                <a14:m>
                  <m:oMath xmlns:m="http://schemas.openxmlformats.org/officeDocument/2006/math">
                    <m:r>
                      <a:rPr lang="fr-FR" sz="2000" i="1" dirty="0" smtClean="0">
                        <a:latin typeface="Cambria Math" panose="02040503050406030204" pitchFamily="18" charset="0"/>
                        <a:cs typeface="Calibri" panose="020F0502020204030204" pitchFamily="34" charset="0"/>
                      </a:rPr>
                      <m:t>𝑂𝐼</m:t>
                    </m:r>
                  </m:oMath>
                </a14:m>
                <a:r>
                  <a:rPr lang="fr-FR" sz="2000" dirty="0">
                    <a:latin typeface="Calibri" panose="020F0502020204030204" pitchFamily="34" charset="0"/>
                    <a:cs typeface="Calibri" panose="020F0502020204030204" pitchFamily="34" charset="0"/>
                  </a:rPr>
                  <a:t> correspond au nombre </a:t>
                </a:r>
                <a14:m>
                  <m:oMath xmlns:m="http://schemas.openxmlformats.org/officeDocument/2006/math">
                    <m:r>
                      <a:rPr lang="fr-FR" sz="2000" i="1" dirty="0" smtClean="0">
                        <a:solidFill>
                          <a:schemeClr val="accent6"/>
                        </a:solidFill>
                        <a:latin typeface="Cambria Math" panose="02040503050406030204" pitchFamily="18" charset="0"/>
                        <a:cs typeface="Calibri" panose="020F0502020204030204" pitchFamily="34" charset="0"/>
                      </a:rPr>
                      <m:t>5</m:t>
                    </m:r>
                  </m:oMath>
                </a14:m>
                <a:r>
                  <a:rPr lang="fr-FR" sz="2000" dirty="0">
                    <a:latin typeface="Calibri" panose="020F0502020204030204" pitchFamily="34" charset="0"/>
                    <a:cs typeface="Calibri" panose="020F0502020204030204" pitchFamily="34" charset="0"/>
                  </a:rPr>
                  <a:t>. </a:t>
                </a:r>
              </a:p>
            </p:txBody>
          </p:sp>
        </mc:Choice>
        <mc:Fallback xmlns="">
          <p:sp>
            <p:nvSpPr>
              <p:cNvPr id="21" name="ZoneTexte 20"/>
              <p:cNvSpPr txBox="1">
                <a:spLocks noRot="1" noChangeAspect="1" noMove="1" noResize="1" noEditPoints="1" noAdjustHandles="1" noChangeArrowheads="1" noChangeShapeType="1" noTextEdit="1"/>
              </p:cNvSpPr>
              <p:nvPr/>
            </p:nvSpPr>
            <p:spPr>
              <a:xfrm>
                <a:off x="421675" y="2774161"/>
                <a:ext cx="3241982" cy="1015663"/>
              </a:xfrm>
              <a:prstGeom prst="rect">
                <a:avLst/>
              </a:prstGeom>
              <a:blipFill>
                <a:blip r:embed="rId7"/>
                <a:stretch>
                  <a:fillRect l="-1682" t="-2353" b="-823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ZoneTexte 23"/>
              <p:cNvSpPr txBox="1"/>
              <p:nvPr/>
            </p:nvSpPr>
            <p:spPr>
              <a:xfrm>
                <a:off x="327070" y="4039988"/>
                <a:ext cx="3336587" cy="1015663"/>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Le projeté orthogonal de </a:t>
                </a:r>
                <a14:m>
                  <m:oMath xmlns:m="http://schemas.openxmlformats.org/officeDocument/2006/math">
                    <m:r>
                      <a:rPr lang="fr-FR" sz="2000" i="1" dirty="0" smtClean="0">
                        <a:solidFill>
                          <a:schemeClr val="accent1">
                            <a:lumMod val="60000"/>
                            <a:lumOff val="40000"/>
                          </a:schemeClr>
                        </a:solidFill>
                        <a:latin typeface="Cambria Math" panose="02040503050406030204" pitchFamily="18" charset="0"/>
                        <a:cs typeface="Calibri" panose="020F0502020204030204" pitchFamily="34" charset="0"/>
                      </a:rPr>
                      <m:t>𝑀</m:t>
                    </m:r>
                  </m:oMath>
                </a14:m>
                <a:r>
                  <a:rPr lang="fr-FR" sz="2000" dirty="0">
                    <a:latin typeface="Calibri" panose="020F0502020204030204" pitchFamily="34" charset="0"/>
                    <a:cs typeface="Calibri" panose="020F0502020204030204" pitchFamily="34" charset="0"/>
                  </a:rPr>
                  <a:t> sur l’axe des ordonnées  </a:t>
                </a:r>
                <a14:m>
                  <m:oMath xmlns:m="http://schemas.openxmlformats.org/officeDocument/2006/math">
                    <m:r>
                      <a:rPr lang="fr-FR" sz="2000" i="1" dirty="0" smtClean="0">
                        <a:latin typeface="Cambria Math" panose="02040503050406030204" pitchFamily="18" charset="0"/>
                        <a:cs typeface="Calibri" panose="020F0502020204030204" pitchFamily="34" charset="0"/>
                      </a:rPr>
                      <m:t>𝑂𝐽</m:t>
                    </m:r>
                  </m:oMath>
                </a14:m>
                <a:r>
                  <a:rPr lang="fr-FR" sz="2000" dirty="0">
                    <a:latin typeface="Calibri" panose="020F0502020204030204" pitchFamily="34" charset="0"/>
                    <a:cs typeface="Calibri" panose="020F0502020204030204" pitchFamily="34" charset="0"/>
                  </a:rPr>
                  <a:t> correspond au nombre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3</m:t>
                    </m:r>
                  </m:oMath>
                </a14:m>
                <a:r>
                  <a:rPr lang="fr-FR" sz="2000" dirty="0">
                    <a:latin typeface="Calibri" panose="020F0502020204030204" pitchFamily="34" charset="0"/>
                    <a:cs typeface="Calibri" panose="020F0502020204030204" pitchFamily="34" charset="0"/>
                  </a:rPr>
                  <a:t>. </a:t>
                </a:r>
              </a:p>
            </p:txBody>
          </p:sp>
        </mc:Choice>
        <mc:Fallback xmlns="">
          <p:sp>
            <p:nvSpPr>
              <p:cNvPr id="24" name="ZoneTexte 23"/>
              <p:cNvSpPr txBox="1">
                <a:spLocks noRot="1" noChangeAspect="1" noMove="1" noResize="1" noEditPoints="1" noAdjustHandles="1" noChangeArrowheads="1" noChangeShapeType="1" noTextEdit="1"/>
              </p:cNvSpPr>
              <p:nvPr/>
            </p:nvSpPr>
            <p:spPr>
              <a:xfrm>
                <a:off x="327070" y="4039988"/>
                <a:ext cx="3336587" cy="1015663"/>
              </a:xfrm>
              <a:prstGeom prst="rect">
                <a:avLst/>
              </a:prstGeom>
              <a:blipFill>
                <a:blip r:embed="rId8"/>
                <a:stretch>
                  <a:fillRect l="-1818" t="-2959" b="-8876"/>
                </a:stretch>
              </a:blipFill>
              <a:ln>
                <a:solidFill>
                  <a:srgbClr val="FF0000"/>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4573409" y="4363153"/>
                <a:ext cx="2356030" cy="369332"/>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none">
                <a:spAutoFit/>
              </a:bodyPr>
              <a:lstStyle/>
              <a:p>
                <a14:m>
                  <m:oMath xmlns:m="http://schemas.openxmlformats.org/officeDocument/2006/math">
                    <m:r>
                      <a:rPr lang="fr-FR" i="1" dirty="0" smtClean="0">
                        <a:solidFill>
                          <a:srgbClr val="FF0000"/>
                        </a:solidFill>
                        <a:latin typeface="Cambria Math" panose="02040503050406030204" pitchFamily="18" charset="0"/>
                        <a:cs typeface="Calibri" panose="020F0502020204030204" pitchFamily="34" charset="0"/>
                      </a:rPr>
                      <m:t>3</m:t>
                    </m:r>
                  </m:oMath>
                </a14:m>
                <a:r>
                  <a:rPr lang="fr-FR" dirty="0">
                    <a:latin typeface="Calibri" panose="020F0502020204030204" pitchFamily="34" charset="0"/>
                    <a:cs typeface="Calibri" panose="020F0502020204030204" pitchFamily="34" charset="0"/>
                  </a:rPr>
                  <a:t> est l’ordonnée de </a:t>
                </a:r>
                <a14:m>
                  <m:oMath xmlns:m="http://schemas.openxmlformats.org/officeDocument/2006/math">
                    <m:r>
                      <a:rPr lang="fr-FR" i="1" dirty="0" smtClean="0">
                        <a:solidFill>
                          <a:schemeClr val="tx2">
                            <a:lumMod val="50000"/>
                            <a:lumOff val="50000"/>
                          </a:schemeClr>
                        </a:solidFill>
                        <a:latin typeface="Cambria Math" panose="02040503050406030204" pitchFamily="18" charset="0"/>
                        <a:cs typeface="Calibri" panose="020F0502020204030204" pitchFamily="34" charset="0"/>
                      </a:rPr>
                      <m:t>𝑀</m:t>
                    </m:r>
                    <m:r>
                      <a:rPr lang="fr-FR" b="0" i="1" dirty="0" smtClean="0">
                        <a:solidFill>
                          <a:schemeClr val="tx2">
                            <a:lumMod val="50000"/>
                            <a:lumOff val="50000"/>
                          </a:schemeClr>
                        </a:solidFill>
                        <a:latin typeface="Cambria Math" panose="02040503050406030204" pitchFamily="18" charset="0"/>
                        <a:cs typeface="Calibri" panose="020F0502020204030204" pitchFamily="34" charset="0"/>
                      </a:rPr>
                      <m:t>.</m:t>
                    </m:r>
                  </m:oMath>
                </a14:m>
                <a:r>
                  <a:rPr lang="fr-FR" dirty="0">
                    <a:latin typeface="Calibri" panose="020F0502020204030204" pitchFamily="34" charset="0"/>
                    <a:cs typeface="Calibri" panose="020F0502020204030204" pitchFamily="34" charset="0"/>
                  </a:rPr>
                  <a:t> </a:t>
                </a:r>
              </a:p>
            </p:txBody>
          </p:sp>
        </mc:Choice>
        <mc:Fallback xmlns="">
          <p:sp>
            <p:nvSpPr>
              <p:cNvPr id="22" name="Rectangle 21"/>
              <p:cNvSpPr>
                <a:spLocks noRot="1" noChangeAspect="1" noMove="1" noResize="1" noEditPoints="1" noAdjustHandles="1" noChangeArrowheads="1" noChangeShapeType="1" noTextEdit="1"/>
              </p:cNvSpPr>
              <p:nvPr/>
            </p:nvSpPr>
            <p:spPr>
              <a:xfrm>
                <a:off x="4573409" y="4363153"/>
                <a:ext cx="2356030" cy="369332"/>
              </a:xfrm>
              <a:prstGeom prst="rect">
                <a:avLst/>
              </a:prstGeom>
              <a:blipFill>
                <a:blip r:embed="rId9"/>
                <a:stretch>
                  <a:fillRect t="-7937" b="-22222"/>
                </a:stretch>
              </a:blipFill>
              <a:ln>
                <a:solidFill>
                  <a:srgbClr val="FF0000"/>
                </a:solidFill>
              </a:ln>
            </p:spPr>
            <p:txBody>
              <a:bodyPr/>
              <a:lstStyle/>
              <a:p>
                <a:r>
                  <a:rPr lang="fr-FR">
                    <a:noFill/>
                  </a:rPr>
                  <a:t> </a:t>
                </a:r>
              </a:p>
            </p:txBody>
          </p:sp>
        </mc:Fallback>
      </mc:AlternateContent>
      <p:cxnSp>
        <p:nvCxnSpPr>
          <p:cNvPr id="29" name="Connecteur droit avec flèche 28"/>
          <p:cNvCxnSpPr>
            <a:endCxn id="20" idx="1"/>
          </p:cNvCxnSpPr>
          <p:nvPr/>
        </p:nvCxnSpPr>
        <p:spPr>
          <a:xfrm>
            <a:off x="3730478" y="3281992"/>
            <a:ext cx="881133" cy="0"/>
          </a:xfrm>
          <a:prstGeom prst="straightConnector1">
            <a:avLst/>
          </a:prstGeom>
          <a:ln>
            <a:headEnd type="oval" w="med" len="med"/>
            <a:tailEnd type="triangle" w="med" len="med"/>
          </a:ln>
        </p:spPr>
        <p:style>
          <a:lnRef idx="2">
            <a:schemeClr val="dk1"/>
          </a:lnRef>
          <a:fillRef idx="0">
            <a:schemeClr val="dk1"/>
          </a:fillRef>
          <a:effectRef idx="1">
            <a:schemeClr val="dk1"/>
          </a:effectRef>
          <a:fontRef idx="minor">
            <a:schemeClr val="tx1"/>
          </a:fontRef>
        </p:style>
      </p:cxnSp>
      <p:cxnSp>
        <p:nvCxnSpPr>
          <p:cNvPr id="33" name="Connecteur droit avec flèche 32"/>
          <p:cNvCxnSpPr>
            <a:stCxn id="24" idx="3"/>
            <a:endCxn id="22" idx="1"/>
          </p:cNvCxnSpPr>
          <p:nvPr/>
        </p:nvCxnSpPr>
        <p:spPr>
          <a:xfrm flipV="1">
            <a:off x="3663657" y="4547819"/>
            <a:ext cx="909752" cy="1"/>
          </a:xfrm>
          <a:prstGeom prst="straightConnector1">
            <a:avLst/>
          </a:prstGeom>
          <a:ln>
            <a:headEnd type="oval" w="med" len="med"/>
            <a:tailEnd type="triangle" w="med" len="med"/>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35" name="ZoneTexte 34"/>
              <p:cNvSpPr txBox="1"/>
              <p:nvPr/>
            </p:nvSpPr>
            <p:spPr>
              <a:xfrm>
                <a:off x="298067" y="5209539"/>
                <a:ext cx="6396258"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position du point </a:t>
                </a:r>
                <a14:m>
                  <m:oMath xmlns:m="http://schemas.openxmlformats.org/officeDocument/2006/math">
                    <m:r>
                      <a:rPr lang="fr-FR" sz="2000" i="1" dirty="0" smtClean="0">
                        <a:solidFill>
                          <a:schemeClr val="tx2">
                            <a:lumMod val="50000"/>
                            <a:lumOff val="50000"/>
                          </a:schemeClr>
                        </a:solidFill>
                        <a:latin typeface="Cambria Math" panose="02040503050406030204" pitchFamily="18" charset="0"/>
                        <a:cs typeface="Calibri" panose="020F0502020204030204" pitchFamily="34" charset="0"/>
                      </a:rPr>
                      <m:t>𝑀</m:t>
                    </m:r>
                  </m:oMath>
                </a14:m>
                <a:r>
                  <a:rPr lang="fr-FR" sz="2000" dirty="0">
                    <a:latin typeface="Calibri" panose="020F0502020204030204" pitchFamily="34" charset="0"/>
                    <a:cs typeface="Calibri" panose="020F0502020204030204" pitchFamily="34" charset="0"/>
                  </a:rPr>
                  <a:t> est donc repéré par deux nombres: </a:t>
                </a:r>
                <a:r>
                  <a:rPr lang="fr-FR" sz="2000" dirty="0">
                    <a:solidFill>
                      <a:schemeClr val="accent6"/>
                    </a:solidFill>
                    <a:latin typeface="Calibri" panose="020F0502020204030204" pitchFamily="34" charset="0"/>
                    <a:cs typeface="Calibri" panose="020F0502020204030204" pitchFamily="34" charset="0"/>
                  </a:rPr>
                  <a:t>son abscisse </a:t>
                </a:r>
                <a14:m>
                  <m:oMath xmlns:m="http://schemas.openxmlformats.org/officeDocument/2006/math">
                    <m:r>
                      <a:rPr lang="fr-FR" sz="2000" i="1" dirty="0" smtClean="0">
                        <a:solidFill>
                          <a:schemeClr val="accent6"/>
                        </a:solidFill>
                        <a:latin typeface="Cambria Math" panose="02040503050406030204" pitchFamily="18" charset="0"/>
                        <a:cs typeface="Calibri" panose="020F0502020204030204" pitchFamily="34" charset="0"/>
                      </a:rPr>
                      <m:t>5</m:t>
                    </m:r>
                  </m:oMath>
                </a14:m>
                <a:r>
                  <a:rPr lang="fr-FR" sz="2000" dirty="0">
                    <a:solidFill>
                      <a:schemeClr val="accent6"/>
                    </a:solidFill>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et </a:t>
                </a:r>
                <a:r>
                  <a:rPr lang="fr-FR" sz="2000" dirty="0">
                    <a:solidFill>
                      <a:srgbClr val="FF0000"/>
                    </a:solidFill>
                    <a:latin typeface="Calibri" panose="020F0502020204030204" pitchFamily="34" charset="0"/>
                    <a:cs typeface="Calibri" panose="020F0502020204030204" pitchFamily="34" charset="0"/>
                  </a:rPr>
                  <a:t>son ordonnée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3</m:t>
                    </m:r>
                  </m:oMath>
                </a14:m>
                <a:r>
                  <a:rPr lang="fr-FR" sz="2000" dirty="0">
                    <a:latin typeface="Calibri" panose="020F0502020204030204" pitchFamily="34" charset="0"/>
                    <a:cs typeface="Calibri" panose="020F0502020204030204" pitchFamily="34" charset="0"/>
                  </a:rPr>
                  <a:t>.</a:t>
                </a:r>
              </a:p>
            </p:txBody>
          </p:sp>
        </mc:Choice>
        <mc:Fallback xmlns="">
          <p:sp>
            <p:nvSpPr>
              <p:cNvPr id="35" name="ZoneTexte 34"/>
              <p:cNvSpPr txBox="1">
                <a:spLocks noRot="1" noChangeAspect="1" noMove="1" noResize="1" noEditPoints="1" noAdjustHandles="1" noChangeArrowheads="1" noChangeShapeType="1" noTextEdit="1"/>
              </p:cNvSpPr>
              <p:nvPr/>
            </p:nvSpPr>
            <p:spPr>
              <a:xfrm>
                <a:off x="298067" y="5209539"/>
                <a:ext cx="6396258" cy="707886"/>
              </a:xfrm>
              <a:prstGeom prst="rect">
                <a:avLst/>
              </a:prstGeom>
              <a:blipFill>
                <a:blip r:embed="rId10"/>
                <a:stretch>
                  <a:fillRect l="-1049" t="-5172"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561537" y="6089426"/>
                <a:ext cx="7757316" cy="369332"/>
              </a:xfrm>
              <a:prstGeom prst="rect">
                <a:avLst/>
              </a:prstGeom>
              <a:ln>
                <a:solidFill>
                  <a:srgbClr val="7030A0"/>
                </a:solidFill>
              </a:ln>
            </p:spPr>
            <p:txBody>
              <a:bodyPr wrap="none">
                <a:spAutoFit/>
              </a:bodyPr>
              <a:lstStyle/>
              <a:p>
                <a:r>
                  <a:rPr lang="fr-FR" dirty="0">
                    <a:latin typeface="Calibri" panose="020F0502020204030204" pitchFamily="34" charset="0"/>
                    <a:cs typeface="Calibri" panose="020F0502020204030204" pitchFamily="34" charset="0"/>
                  </a:rPr>
                  <a:t>Le couple </a:t>
                </a:r>
                <a14:m>
                  <m:oMath xmlns:m="http://schemas.openxmlformats.org/officeDocument/2006/math">
                    <m:r>
                      <a:rPr lang="fr-FR" i="1" dirty="0" smtClean="0">
                        <a:latin typeface="Cambria Math" panose="02040503050406030204" pitchFamily="18" charset="0"/>
                        <a:cs typeface="Calibri" panose="020F0502020204030204" pitchFamily="34" charset="0"/>
                      </a:rPr>
                      <m:t>(</m:t>
                    </m:r>
                    <m:r>
                      <a:rPr lang="fr-FR" i="1" dirty="0" smtClean="0">
                        <a:solidFill>
                          <a:schemeClr val="accent6"/>
                        </a:solidFill>
                        <a:latin typeface="Cambria Math" panose="02040503050406030204" pitchFamily="18" charset="0"/>
                        <a:cs typeface="Calibri" panose="020F0502020204030204" pitchFamily="34" charset="0"/>
                      </a:rPr>
                      <m:t>5</m:t>
                    </m:r>
                    <m:r>
                      <a:rPr lang="fr-FR" b="0" i="1" dirty="0" smtClean="0">
                        <a:solidFill>
                          <a:schemeClr val="accent6"/>
                        </a:solidFill>
                        <a:latin typeface="Cambria Math" panose="02040503050406030204" pitchFamily="18" charset="0"/>
                        <a:cs typeface="Calibri" panose="020F0502020204030204" pitchFamily="34" charset="0"/>
                      </a:rPr>
                      <m:t> </m:t>
                    </m:r>
                    <m:r>
                      <a:rPr lang="fr-FR" i="1" dirty="0" smtClean="0">
                        <a:latin typeface="Cambria Math" panose="02040503050406030204" pitchFamily="18" charset="0"/>
                        <a:cs typeface="Calibri" panose="020F0502020204030204" pitchFamily="34" charset="0"/>
                      </a:rPr>
                      <m:t>;</m:t>
                    </m:r>
                    <m:r>
                      <a:rPr lang="fr-FR" b="0" i="1" dirty="0" smtClean="0">
                        <a:latin typeface="Cambria Math" panose="02040503050406030204" pitchFamily="18" charset="0"/>
                        <a:cs typeface="Calibri" panose="020F0502020204030204" pitchFamily="34" charset="0"/>
                      </a:rPr>
                      <m:t> </m:t>
                    </m:r>
                    <m:r>
                      <a:rPr lang="fr-FR" i="1" dirty="0" smtClean="0">
                        <a:solidFill>
                          <a:srgbClr val="FF0000"/>
                        </a:solidFill>
                        <a:latin typeface="Cambria Math" panose="02040503050406030204" pitchFamily="18" charset="0"/>
                        <a:cs typeface="Calibri" panose="020F0502020204030204" pitchFamily="34" charset="0"/>
                      </a:rPr>
                      <m:t>3</m:t>
                    </m:r>
                    <m:r>
                      <a:rPr lang="fr-FR" i="1" dirty="0" smtClean="0">
                        <a:latin typeface="Cambria Math" panose="02040503050406030204" pitchFamily="18" charset="0"/>
                        <a:cs typeface="Calibri" panose="020F0502020204030204" pitchFamily="34" charset="0"/>
                      </a:rPr>
                      <m:t>) </m:t>
                    </m:r>
                  </m:oMath>
                </a14:m>
                <a:r>
                  <a:rPr lang="fr-FR" dirty="0">
                    <a:latin typeface="Calibri" panose="020F0502020204030204" pitchFamily="34" charset="0"/>
                    <a:cs typeface="Calibri" panose="020F0502020204030204" pitchFamily="34" charset="0"/>
                  </a:rPr>
                  <a:t>est appelé couple </a:t>
                </a:r>
                <a:r>
                  <a:rPr lang="fr-FR" dirty="0">
                    <a:solidFill>
                      <a:schemeClr val="accent4"/>
                    </a:solidFill>
                    <a:latin typeface="Calibri" panose="020F0502020204030204" pitchFamily="34" charset="0"/>
                    <a:cs typeface="Calibri" panose="020F0502020204030204" pitchFamily="34" charset="0"/>
                  </a:rPr>
                  <a:t>des cordonnées du point </a:t>
                </a:r>
                <a14:m>
                  <m:oMath xmlns:m="http://schemas.openxmlformats.org/officeDocument/2006/math">
                    <m:r>
                      <a:rPr lang="fr-FR" i="1" dirty="0" smtClean="0">
                        <a:solidFill>
                          <a:schemeClr val="accent4"/>
                        </a:solidFill>
                        <a:latin typeface="Cambria Math" panose="02040503050406030204" pitchFamily="18" charset="0"/>
                        <a:cs typeface="Calibri" panose="020F0502020204030204" pitchFamily="34" charset="0"/>
                      </a:rPr>
                      <m:t>𝑀</m:t>
                    </m:r>
                    <m:r>
                      <a:rPr lang="fr-FR" b="0" i="1" dirty="0" smtClean="0">
                        <a:solidFill>
                          <a:schemeClr val="accent4"/>
                        </a:solidFill>
                        <a:latin typeface="Cambria Math" panose="02040503050406030204" pitchFamily="18" charset="0"/>
                        <a:cs typeface="Calibri" panose="020F0502020204030204" pitchFamily="34" charset="0"/>
                      </a:rPr>
                      <m:t>.</m:t>
                    </m:r>
                  </m:oMath>
                </a14:m>
                <a:r>
                  <a:rPr lang="fr-FR" b="0" i="0" dirty="0">
                    <a:latin typeface="+mj-lt"/>
                    <a:cs typeface="Calibri" panose="020F0502020204030204" pitchFamily="34" charset="0"/>
                  </a:rPr>
                  <a:t>O</a:t>
                </a:r>
                <a:r>
                  <a:rPr lang="fr-FR" b="0" i="0" dirty="0">
                    <a:solidFill>
                      <a:schemeClr val="tx1"/>
                    </a:solidFill>
                    <a:latin typeface="+mj-lt"/>
                    <a:cs typeface="Calibri" panose="020F0502020204030204" pitchFamily="34" charset="0"/>
                  </a:rPr>
                  <a:t>n écrit: </a:t>
                </a:r>
                <a:r>
                  <a:rPr lang="fr-FR" b="0" i="0" dirty="0">
                    <a:solidFill>
                      <a:schemeClr val="accent4"/>
                    </a:solidFill>
                    <a:latin typeface="Cambria Math" panose="02040503050406030204" pitchFamily="18" charset="0"/>
                    <a:ea typeface="Cambria Math" panose="02040503050406030204" pitchFamily="18" charset="0"/>
                    <a:cs typeface="Calibri" panose="020F0502020204030204" pitchFamily="34" charset="0"/>
                  </a:rPr>
                  <a:t>M</a:t>
                </a:r>
                <a:r>
                  <a:rPr lang="fr-FR" b="0" i="0" dirty="0">
                    <a:solidFill>
                      <a:schemeClr val="tx1"/>
                    </a:solidFill>
                    <a:latin typeface="Cambria Math" panose="02040503050406030204" pitchFamily="18" charset="0"/>
                    <a:ea typeface="Cambria Math" panose="02040503050406030204" pitchFamily="18" charset="0"/>
                    <a:cs typeface="Calibri" panose="020F0502020204030204" pitchFamily="34" charset="0"/>
                  </a:rPr>
                  <a:t>(</a:t>
                </a:r>
                <a:r>
                  <a:rPr lang="fr-FR" b="0" i="0" dirty="0">
                    <a:solidFill>
                      <a:schemeClr val="accent6"/>
                    </a:solidFill>
                    <a:latin typeface="Cambria Math" panose="02040503050406030204" pitchFamily="18" charset="0"/>
                    <a:ea typeface="Cambria Math" panose="02040503050406030204" pitchFamily="18" charset="0"/>
                    <a:cs typeface="Calibri" panose="020F0502020204030204" pitchFamily="34" charset="0"/>
                  </a:rPr>
                  <a:t>5</a:t>
                </a:r>
                <a:r>
                  <a:rPr lang="fr-FR" b="0" i="0" dirty="0">
                    <a:solidFill>
                      <a:schemeClr val="tx1"/>
                    </a:solidFill>
                    <a:latin typeface="Cambria Math" panose="02040503050406030204" pitchFamily="18" charset="0"/>
                    <a:ea typeface="Cambria Math" panose="02040503050406030204" pitchFamily="18" charset="0"/>
                    <a:cs typeface="Calibri" panose="020F0502020204030204" pitchFamily="34" charset="0"/>
                  </a:rPr>
                  <a:t>;</a:t>
                </a:r>
                <a:r>
                  <a:rPr lang="fr-FR" b="0" i="0" dirty="0">
                    <a:solidFill>
                      <a:srgbClr val="FF0000"/>
                    </a:solidFill>
                    <a:latin typeface="Cambria Math" panose="02040503050406030204" pitchFamily="18" charset="0"/>
                    <a:ea typeface="Cambria Math" panose="02040503050406030204" pitchFamily="18" charset="0"/>
                    <a:cs typeface="Calibri" panose="020F0502020204030204" pitchFamily="34" charset="0"/>
                  </a:rPr>
                  <a:t>3</a:t>
                </a:r>
                <a:r>
                  <a:rPr lang="fr-FR" b="0" i="0" dirty="0">
                    <a:solidFill>
                      <a:schemeClr val="tx1"/>
                    </a:solidFill>
                    <a:latin typeface="Cambria Math" panose="02040503050406030204" pitchFamily="18" charset="0"/>
                    <a:ea typeface="Cambria Math" panose="02040503050406030204" pitchFamily="18" charset="0"/>
                    <a:cs typeface="Calibri" panose="020F0502020204030204" pitchFamily="34" charset="0"/>
                  </a:rPr>
                  <a:t>).</a:t>
                </a:r>
                <a:endParaRPr lang="fr-FR" dirty="0">
                  <a:solidFill>
                    <a:schemeClr val="tx1"/>
                  </a:solidFill>
                  <a:latin typeface="Cambria Math" panose="02040503050406030204" pitchFamily="18" charset="0"/>
                  <a:ea typeface="Cambria Math" panose="02040503050406030204" pitchFamily="18" charset="0"/>
                  <a:cs typeface="Calibri" panose="020F0502020204030204" pitchFamily="34" charset="0"/>
                </a:endParaRPr>
              </a:p>
            </p:txBody>
          </p:sp>
        </mc:Choice>
        <mc:Fallback xmlns="">
          <p:sp>
            <p:nvSpPr>
              <p:cNvPr id="38" name="Rectangle 37"/>
              <p:cNvSpPr>
                <a:spLocks noRot="1" noChangeAspect="1" noMove="1" noResize="1" noEditPoints="1" noAdjustHandles="1" noChangeArrowheads="1" noChangeShapeType="1" noTextEdit="1"/>
              </p:cNvSpPr>
              <p:nvPr/>
            </p:nvSpPr>
            <p:spPr>
              <a:xfrm>
                <a:off x="561537" y="6089426"/>
                <a:ext cx="7757316" cy="369332"/>
              </a:xfrm>
              <a:prstGeom prst="rect">
                <a:avLst/>
              </a:prstGeom>
              <a:blipFill>
                <a:blip r:embed="rId11"/>
                <a:stretch>
                  <a:fillRect l="-549" t="-11111" b="-23810"/>
                </a:stretch>
              </a:blipFill>
              <a:ln>
                <a:solidFill>
                  <a:srgbClr val="7030A0"/>
                </a:solidFill>
              </a:ln>
            </p:spPr>
            <p:txBody>
              <a:bodyPr/>
              <a:lstStyle/>
              <a:p>
                <a:r>
                  <a:rPr lang="fr-FR">
                    <a:noFill/>
                  </a:rPr>
                  <a:t> </a:t>
                </a:r>
              </a:p>
            </p:txBody>
          </p:sp>
        </mc:Fallback>
      </mc:AlternateContent>
      <p:pic>
        <p:nvPicPr>
          <p:cNvPr id="39" name="Image 38"/>
          <p:cNvPicPr>
            <a:picLocks noChangeAspect="1"/>
          </p:cNvPicPr>
          <p:nvPr/>
        </p:nvPicPr>
        <p:blipFill>
          <a:blip r:embed="rId12"/>
          <a:stretch>
            <a:fillRect/>
          </a:stretch>
        </p:blipFill>
        <p:spPr>
          <a:xfrm>
            <a:off x="7163882" y="2238981"/>
            <a:ext cx="4825655" cy="3462639"/>
          </a:xfrm>
          <a:prstGeom prst="rect">
            <a:avLst/>
          </a:prstGeom>
          <a:ln w="19050">
            <a:solidFill>
              <a:schemeClr val="tx1">
                <a:lumMod val="50000"/>
                <a:lumOff val="50000"/>
              </a:schemeClr>
            </a:solidFill>
          </a:ln>
        </p:spPr>
      </p:pic>
      <mc:AlternateContent xmlns:mc="http://schemas.openxmlformats.org/markup-compatibility/2006" xmlns:a14="http://schemas.microsoft.com/office/drawing/2010/main">
        <mc:Choice Requires="a14">
          <p:sp>
            <p:nvSpPr>
              <p:cNvPr id="40" name="Rectangle 39"/>
              <p:cNvSpPr/>
              <p:nvPr/>
            </p:nvSpPr>
            <p:spPr>
              <a:xfrm>
                <a:off x="10345366" y="2902613"/>
                <a:ext cx="841443"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FR" sz="1600" i="1" dirty="0" smtClean="0">
                          <a:solidFill>
                            <a:schemeClr val="accent4"/>
                          </a:solidFill>
                          <a:latin typeface="Cambria Math" panose="02040503050406030204" pitchFamily="18" charset="0"/>
                        </a:rPr>
                        <m:t>𝑀</m:t>
                      </m:r>
                      <m:r>
                        <a:rPr lang="fr-FR" sz="1600" i="1" dirty="0" smtClean="0">
                          <a:solidFill>
                            <a:schemeClr val="tx1"/>
                          </a:solidFill>
                          <a:latin typeface="Cambria Math" panose="02040503050406030204" pitchFamily="18" charset="0"/>
                        </a:rPr>
                        <m:t>(</m:t>
                      </m:r>
                      <m:r>
                        <a:rPr lang="fr-FR" sz="1600" i="1" dirty="0" smtClean="0">
                          <a:solidFill>
                            <a:schemeClr val="accent6"/>
                          </a:solidFill>
                          <a:latin typeface="Cambria Math" panose="02040503050406030204" pitchFamily="18" charset="0"/>
                        </a:rPr>
                        <m:t>5</m:t>
                      </m:r>
                      <m:r>
                        <a:rPr lang="fr-FR" sz="1600" i="1" dirty="0" smtClean="0">
                          <a:solidFill>
                            <a:schemeClr val="tx1"/>
                          </a:solidFill>
                          <a:latin typeface="Cambria Math" panose="02040503050406030204" pitchFamily="18" charset="0"/>
                        </a:rPr>
                        <m:t>;</m:t>
                      </m:r>
                      <m:r>
                        <a:rPr lang="fr-FR" sz="1600" i="1" dirty="0" smtClean="0">
                          <a:solidFill>
                            <a:srgbClr val="FF0000"/>
                          </a:solidFill>
                          <a:latin typeface="Cambria Math" panose="02040503050406030204" pitchFamily="18" charset="0"/>
                        </a:rPr>
                        <m:t>3</m:t>
                      </m:r>
                      <m:r>
                        <a:rPr lang="fr-FR" sz="1600" i="1" dirty="0" smtClean="0">
                          <a:solidFill>
                            <a:schemeClr val="tx1"/>
                          </a:solidFill>
                          <a:latin typeface="Cambria Math" panose="02040503050406030204" pitchFamily="18" charset="0"/>
                        </a:rPr>
                        <m:t>)</m:t>
                      </m:r>
                    </m:oMath>
                  </m:oMathPara>
                </a14:m>
                <a:endParaRPr lang="fr-FR" sz="1600" dirty="0">
                  <a:solidFill>
                    <a:schemeClr val="tx1"/>
                  </a:solidFill>
                </a:endParaRPr>
              </a:p>
            </p:txBody>
          </p:sp>
        </mc:Choice>
        <mc:Fallback xmlns="">
          <p:sp>
            <p:nvSpPr>
              <p:cNvPr id="40" name="Rectangle 39"/>
              <p:cNvSpPr>
                <a:spLocks noRot="1" noChangeAspect="1" noMove="1" noResize="1" noEditPoints="1" noAdjustHandles="1" noChangeArrowheads="1" noChangeShapeType="1" noTextEdit="1"/>
              </p:cNvSpPr>
              <p:nvPr/>
            </p:nvSpPr>
            <p:spPr>
              <a:xfrm>
                <a:off x="10345366" y="2902613"/>
                <a:ext cx="841443" cy="400110"/>
              </a:xfrm>
              <a:prstGeom prst="rect">
                <a:avLst/>
              </a:prstGeom>
              <a:blipFill>
                <a:blip r:embed="rId13"/>
                <a:stretch>
                  <a:fillRect l="-5072"/>
                </a:stretch>
              </a:blipFill>
              <a:ln>
                <a:noFill/>
              </a:ln>
            </p:spPr>
            <p:txBody>
              <a:bodyPr/>
              <a:lstStyle/>
              <a:p>
                <a:r>
                  <a:rPr lang="fr-FR">
                    <a:noFill/>
                  </a:rPr>
                  <a:t> </a:t>
                </a:r>
              </a:p>
            </p:txBody>
          </p:sp>
        </mc:Fallback>
      </mc:AlternateContent>
      <p:cxnSp>
        <p:nvCxnSpPr>
          <p:cNvPr id="42" name="Connecteur droit 41"/>
          <p:cNvCxnSpPr/>
          <p:nvPr/>
        </p:nvCxnSpPr>
        <p:spPr>
          <a:xfrm>
            <a:off x="10204315" y="3200400"/>
            <a:ext cx="19455" cy="1162753"/>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44" name="Connecteur droit 43"/>
          <p:cNvCxnSpPr/>
          <p:nvPr/>
        </p:nvCxnSpPr>
        <p:spPr>
          <a:xfrm flipH="1">
            <a:off x="8375515" y="3219855"/>
            <a:ext cx="1828800" cy="0"/>
          </a:xfrm>
          <a:prstGeom prst="line">
            <a:avLst/>
          </a:prstGeom>
          <a:ln w="19050">
            <a:solidFill>
              <a:srgbClr val="FF0000"/>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71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6" presetClass="entr" presetSubtype="16" fill="hold" nodeType="with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circle(in)">
                                      <p:cBhvr>
                                        <p:cTn id="45" dur="2000"/>
                                        <p:tgtEl>
                                          <p:spTgt spid="42"/>
                                        </p:tgtEl>
                                      </p:cBhvr>
                                    </p:animEffect>
                                  </p:childTnLst>
                                </p:cTn>
                              </p:par>
                            </p:childTnLst>
                          </p:cTn>
                        </p:par>
                        <p:par>
                          <p:cTn id="46" fill="hold">
                            <p:stCondLst>
                              <p:cond delay="2000"/>
                            </p:stCondLst>
                            <p:childTnLst>
                              <p:par>
                                <p:cTn id="47" presetID="6" presetClass="entr" presetSubtype="16" fill="hold" nodeType="afterEffect">
                                  <p:stCondLst>
                                    <p:cond delay="750"/>
                                  </p:stCondLst>
                                  <p:childTnLst>
                                    <p:set>
                                      <p:cBhvr>
                                        <p:cTn id="48" dur="1" fill="hold">
                                          <p:stCondLst>
                                            <p:cond delay="0"/>
                                          </p:stCondLst>
                                        </p:cTn>
                                        <p:tgtEl>
                                          <p:spTgt spid="29"/>
                                        </p:tgtEl>
                                        <p:attrNameLst>
                                          <p:attrName>style.visibility</p:attrName>
                                        </p:attrNameLst>
                                      </p:cBhvr>
                                      <p:to>
                                        <p:strVal val="visible"/>
                                      </p:to>
                                    </p:set>
                                    <p:animEffect transition="in" filter="circle(in)">
                                      <p:cBhvr>
                                        <p:cTn id="49" dur="2000"/>
                                        <p:tgtEl>
                                          <p:spTgt spid="29"/>
                                        </p:tgtEl>
                                      </p:cBhvr>
                                    </p:animEffect>
                                  </p:childTnLst>
                                </p:cTn>
                              </p:par>
                            </p:childTnLst>
                          </p:cTn>
                        </p:par>
                        <p:par>
                          <p:cTn id="50" fill="hold">
                            <p:stCondLst>
                              <p:cond delay="4750"/>
                            </p:stCondLst>
                            <p:childTnLst>
                              <p:par>
                                <p:cTn id="51" presetID="1" presetClass="entr" presetSubtype="0" fill="hold" grpId="0" nodeType="afterEffect">
                                  <p:stCondLst>
                                    <p:cond delay="1000"/>
                                  </p:stCondLst>
                                  <p:childTnLst>
                                    <p:set>
                                      <p:cBhvr>
                                        <p:cTn id="52" dur="1" fill="hold">
                                          <p:stCondLst>
                                            <p:cond delay="249"/>
                                          </p:stCondLst>
                                        </p:cTn>
                                        <p:tgtEl>
                                          <p:spTgt spid="2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par>
                                <p:cTn id="57" presetID="6" presetClass="entr" presetSubtype="16" fill="hold" nodeType="with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circle(in)">
                                      <p:cBhvr>
                                        <p:cTn id="59" dur="2000"/>
                                        <p:tgtEl>
                                          <p:spTgt spid="44"/>
                                        </p:tgtEl>
                                      </p:cBhvr>
                                    </p:animEffect>
                                  </p:childTnLst>
                                </p:cTn>
                              </p:par>
                            </p:childTnLst>
                          </p:cTn>
                        </p:par>
                        <p:par>
                          <p:cTn id="60" fill="hold">
                            <p:stCondLst>
                              <p:cond delay="2000"/>
                            </p:stCondLst>
                            <p:childTnLst>
                              <p:par>
                                <p:cTn id="61" presetID="6" presetClass="entr" presetSubtype="16" fill="hold" nodeType="afterEffect">
                                  <p:stCondLst>
                                    <p:cond delay="250"/>
                                  </p:stCondLst>
                                  <p:childTnLst>
                                    <p:set>
                                      <p:cBhvr>
                                        <p:cTn id="62" dur="1" fill="hold">
                                          <p:stCondLst>
                                            <p:cond delay="0"/>
                                          </p:stCondLst>
                                        </p:cTn>
                                        <p:tgtEl>
                                          <p:spTgt spid="33"/>
                                        </p:tgtEl>
                                        <p:attrNameLst>
                                          <p:attrName>style.visibility</p:attrName>
                                        </p:attrNameLst>
                                      </p:cBhvr>
                                      <p:to>
                                        <p:strVal val="visible"/>
                                      </p:to>
                                    </p:set>
                                    <p:animEffect transition="in" filter="circle(in)">
                                      <p:cBhvr>
                                        <p:cTn id="63" dur="1000"/>
                                        <p:tgtEl>
                                          <p:spTgt spid="33"/>
                                        </p:tgtEl>
                                      </p:cBhvr>
                                    </p:animEffect>
                                  </p:childTnLst>
                                </p:cTn>
                              </p:par>
                            </p:childTnLst>
                          </p:cTn>
                        </p:par>
                        <p:par>
                          <p:cTn id="64" fill="hold">
                            <p:stCondLst>
                              <p:cond delay="3250"/>
                            </p:stCondLst>
                            <p:childTnLst>
                              <p:par>
                                <p:cTn id="65" presetID="1" presetClass="entr" presetSubtype="0" fill="hold" grpId="0" nodeType="afterEffect">
                                  <p:stCondLst>
                                    <p:cond delay="750"/>
                                  </p:stCondLst>
                                  <p:childTnLst>
                                    <p:set>
                                      <p:cBhvr>
                                        <p:cTn id="66" dur="1" fill="hold">
                                          <p:stCondLst>
                                            <p:cond delay="499"/>
                                          </p:stCondLst>
                                        </p:cTn>
                                        <p:tgtEl>
                                          <p:spTgt spid="2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1" grpId="0"/>
      <p:bldP spid="13" grpId="0"/>
      <p:bldP spid="14" grpId="0"/>
      <p:bldP spid="15" grpId="0" animBg="1"/>
      <p:bldP spid="16" grpId="0" animBg="1"/>
      <p:bldP spid="20" grpId="0" animBg="1"/>
      <p:bldP spid="21" grpId="0" animBg="1"/>
      <p:bldP spid="24" grpId="0" animBg="1"/>
      <p:bldP spid="22" grpId="0" animBg="1"/>
      <p:bldP spid="35" grpId="0"/>
      <p:bldP spid="38" grpId="0" animBg="1"/>
      <p:bldP spid="4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FR" sz="1400" dirty="0"/>
              <a:t>Maintenant voici comment repérer les points qui sont situés sur les axes du repère. On va commencer par un point situé sur l’axe des abscisses. </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D7D3AEF6-BA77-9B75-A397-13E6CAB19A7F}"/>
              </a:ext>
            </a:extLst>
          </p:cNvPr>
          <p:cNvSpPr>
            <a:spLocks noGrp="1"/>
          </p:cNvSpPr>
          <p:nvPr>
            <p:ph sz="quarter" idx="11"/>
          </p:nvPr>
        </p:nvSpPr>
        <p:spPr/>
        <p:txBody>
          <a:bodyPr/>
          <a:lstStyle/>
          <a:p>
            <a:r>
              <a:rPr lang="fr-FR" dirty="0"/>
              <a:t>L’ enseignant explique </a:t>
            </a:r>
            <a:endParaRPr lang="fr-CH" dirty="0"/>
          </a:p>
        </p:txBody>
      </p:sp>
      <mc:AlternateContent xmlns:mc="http://schemas.openxmlformats.org/markup-compatibility/2006" xmlns:a14="http://schemas.microsoft.com/office/drawing/2010/main">
        <mc:Choice Requires="a14">
          <p:sp>
            <p:nvSpPr>
              <p:cNvPr id="26" name="ZoneTexte 25"/>
              <p:cNvSpPr txBox="1"/>
              <p:nvPr/>
            </p:nvSpPr>
            <p:spPr>
              <a:xfrm>
                <a:off x="719974" y="1204174"/>
                <a:ext cx="771744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couple des cordonnées de l’origine </a:t>
                </a:r>
                <a14:m>
                  <m:oMath xmlns:m="http://schemas.openxmlformats.org/officeDocument/2006/math">
                    <m:r>
                      <a:rPr lang="fr-FR" sz="2000" i="1" dirty="0" smtClean="0">
                        <a:latin typeface="Cambria Math" panose="02040503050406030204" pitchFamily="18" charset="0"/>
                        <a:cs typeface="Calibri" panose="020F0502020204030204" pitchFamily="34" charset="0"/>
                      </a:rPr>
                      <m:t>𝑂</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𝑒𝑠𝑡</m:t>
                    </m:r>
                    <m:r>
                      <a:rPr lang="fr-FR" sz="2000" i="1" dirty="0" smtClean="0">
                        <a:latin typeface="Cambria Math" panose="02040503050406030204" pitchFamily="18" charset="0"/>
                        <a:cs typeface="Calibri" panose="020F0502020204030204" pitchFamily="34" charset="0"/>
                      </a:rPr>
                      <m:t> (0;0</m:t>
                    </m:r>
                  </m:oMath>
                </a14:m>
                <a:r>
                  <a:rPr lang="fr-FR" sz="2000" dirty="0">
                    <a:latin typeface="Calibri" panose="020F0502020204030204" pitchFamily="34" charset="0"/>
                    <a:cs typeface="Calibri" panose="020F0502020204030204" pitchFamily="34" charset="0"/>
                  </a:rPr>
                  <a:t>), on écrit: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𝑂</m:t>
                    </m:r>
                    <m:r>
                      <a:rPr lang="fr-FR" sz="2000" i="1" dirty="0" smtClean="0">
                        <a:solidFill>
                          <a:srgbClr val="FF0000"/>
                        </a:solidFill>
                        <a:latin typeface="Cambria Math" panose="02040503050406030204" pitchFamily="18" charset="0"/>
                        <a:cs typeface="Calibri" panose="020F0502020204030204" pitchFamily="34" charset="0"/>
                      </a:rPr>
                      <m:t>(0;0)</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26" name="ZoneTexte 25"/>
              <p:cNvSpPr txBox="1">
                <a:spLocks noRot="1" noChangeAspect="1" noMove="1" noResize="1" noEditPoints="1" noAdjustHandles="1" noChangeArrowheads="1" noChangeShapeType="1" noTextEdit="1"/>
              </p:cNvSpPr>
              <p:nvPr/>
            </p:nvSpPr>
            <p:spPr>
              <a:xfrm>
                <a:off x="719974" y="1204174"/>
                <a:ext cx="7717444" cy="400110"/>
              </a:xfrm>
              <a:prstGeom prst="rect">
                <a:avLst/>
              </a:prstGeom>
              <a:blipFill>
                <a:blip r:embed="rId3"/>
                <a:stretch>
                  <a:fillRect l="-790"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ZoneTexte 26"/>
              <p:cNvSpPr txBox="1"/>
              <p:nvPr/>
            </p:nvSpPr>
            <p:spPr>
              <a:xfrm>
                <a:off x="647755" y="5257337"/>
                <a:ext cx="4649821"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Chaque point de l’axe des abscisses est repéré par un couple de la forme:</a:t>
                </a:r>
                <a14:m>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solidFill>
                          <a:schemeClr val="accent1"/>
                        </a:solidFill>
                        <a:latin typeface="Cambria Math" panose="02040503050406030204" pitchFamily="18" charset="0"/>
                        <a:cs typeface="Calibri" panose="020F0502020204030204" pitchFamily="34" charset="0"/>
                      </a:rPr>
                      <m:t>(</m:t>
                    </m:r>
                    <m:r>
                      <a:rPr lang="fr-FR" sz="2000" i="1" dirty="0" smtClean="0">
                        <a:solidFill>
                          <a:schemeClr val="accent1"/>
                        </a:solidFill>
                        <a:latin typeface="Cambria Math" panose="02040503050406030204" pitchFamily="18" charset="0"/>
                        <a:cs typeface="Calibri" panose="020F0502020204030204" pitchFamily="34" charset="0"/>
                      </a:rPr>
                      <m:t>𝑥</m:t>
                    </m:r>
                    <m:r>
                      <a:rPr lang="fr-FR" sz="2000" i="1" dirty="0" smtClean="0">
                        <a:solidFill>
                          <a:schemeClr val="accent1"/>
                        </a:solidFill>
                        <a:latin typeface="Cambria Math" panose="02040503050406030204" pitchFamily="18" charset="0"/>
                        <a:cs typeface="Calibri" panose="020F0502020204030204" pitchFamily="34" charset="0"/>
                      </a:rPr>
                      <m:t>;0)</m:t>
                    </m:r>
                  </m:oMath>
                </a14:m>
                <a:r>
                  <a:rPr lang="fr-FR" sz="2000" dirty="0">
                    <a:solidFill>
                      <a:schemeClr val="accent1"/>
                    </a:solidFill>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mc:Choice>
        <mc:Fallback xmlns="">
          <p:sp>
            <p:nvSpPr>
              <p:cNvPr id="27" name="ZoneTexte 26"/>
              <p:cNvSpPr txBox="1">
                <a:spLocks noRot="1" noChangeAspect="1" noMove="1" noResize="1" noEditPoints="1" noAdjustHandles="1" noChangeArrowheads="1" noChangeShapeType="1" noTextEdit="1"/>
              </p:cNvSpPr>
              <p:nvPr/>
            </p:nvSpPr>
            <p:spPr>
              <a:xfrm>
                <a:off x="647755" y="5257337"/>
                <a:ext cx="4649821" cy="707886"/>
              </a:xfrm>
              <a:prstGeom prst="rect">
                <a:avLst/>
              </a:prstGeom>
              <a:blipFill>
                <a:blip r:embed="rId4"/>
                <a:stretch>
                  <a:fillRect l="-1311" t="-4274" b="-13675"/>
                </a:stretch>
              </a:blipFill>
            </p:spPr>
            <p:txBody>
              <a:bodyPr/>
              <a:lstStyle/>
              <a:p>
                <a:r>
                  <a:rPr lang="fr-FR">
                    <a:noFill/>
                  </a:rPr>
                  <a:t> </a:t>
                </a:r>
              </a:p>
            </p:txBody>
          </p:sp>
        </mc:Fallback>
      </mc:AlternateContent>
      <p:sp>
        <p:nvSpPr>
          <p:cNvPr id="28" name="ZoneTexte 27"/>
          <p:cNvSpPr txBox="1"/>
          <p:nvPr/>
        </p:nvSpPr>
        <p:spPr>
          <a:xfrm>
            <a:off x="473556" y="1854454"/>
            <a:ext cx="6143159" cy="707886"/>
          </a:xfrm>
          <a:prstGeom prst="rect">
            <a:avLst/>
          </a:prstGeom>
          <a:noFill/>
        </p:spPr>
        <p:txBody>
          <a:bodyPr wrap="square" rtlCol="0">
            <a:spAutoFit/>
          </a:bodyPr>
          <a:lstStyle/>
          <a:p>
            <a:pPr algn="l"/>
            <a:r>
              <a:rPr lang="fr-FR" sz="2000" dirty="0">
                <a:solidFill>
                  <a:schemeClr val="accent1"/>
                </a:solidFill>
                <a:latin typeface="Calibri" panose="020F0502020204030204" pitchFamily="34" charset="0"/>
                <a:cs typeface="Calibri" panose="020F0502020204030204" pitchFamily="34" charset="0"/>
              </a:rPr>
              <a:t>Exemple1</a:t>
            </a:r>
            <a:r>
              <a:rPr lang="fr-FR" sz="2000" dirty="0">
                <a:latin typeface="Calibri" panose="020F0502020204030204" pitchFamily="34" charset="0"/>
                <a:cs typeface="Calibri" panose="020F0502020204030204" pitchFamily="34" charset="0"/>
              </a:rPr>
              <a:t>: le point A est un point de l’axe des abscisses</a:t>
            </a:r>
          </a:p>
          <a:p>
            <a:pPr algn="l"/>
            <a:r>
              <a:rPr lang="fr-FR" sz="2000" dirty="0">
                <a:latin typeface="Calibri" panose="020F0502020204030204" pitchFamily="34" charset="0"/>
                <a:cs typeface="Calibri" panose="020F0502020204030204" pitchFamily="34" charset="0"/>
              </a:rPr>
              <a:t>                  son abscisse est : </a:t>
            </a:r>
            <a:r>
              <a:rPr lang="fr-FR" sz="2000" dirty="0">
                <a:solidFill>
                  <a:srgbClr val="FF0000"/>
                </a:solidFill>
                <a:latin typeface="Calibri" panose="020F0502020204030204" pitchFamily="34" charset="0"/>
                <a:cs typeface="Calibri" panose="020F0502020204030204" pitchFamily="34" charset="0"/>
              </a:rPr>
              <a:t>4</a:t>
            </a:r>
          </a:p>
        </p:txBody>
      </p:sp>
      <p:pic>
        <p:nvPicPr>
          <p:cNvPr id="8" name="Image 7"/>
          <p:cNvPicPr>
            <a:picLocks noChangeAspect="1"/>
          </p:cNvPicPr>
          <p:nvPr/>
        </p:nvPicPr>
        <p:blipFill>
          <a:blip r:embed="rId5"/>
          <a:stretch>
            <a:fillRect/>
          </a:stretch>
        </p:blipFill>
        <p:spPr>
          <a:xfrm>
            <a:off x="6168833" y="2401589"/>
            <a:ext cx="5350782" cy="3592881"/>
          </a:xfrm>
          <a:prstGeom prst="rect">
            <a:avLst/>
          </a:prstGeom>
        </p:spPr>
      </p:pic>
      <mc:AlternateContent xmlns:mc="http://schemas.openxmlformats.org/markup-compatibility/2006" xmlns:a14="http://schemas.microsoft.com/office/drawing/2010/main">
        <mc:Choice Requires="a14">
          <p:sp>
            <p:nvSpPr>
              <p:cNvPr id="42" name="Rectangle 41"/>
              <p:cNvSpPr/>
              <p:nvPr/>
            </p:nvSpPr>
            <p:spPr>
              <a:xfrm>
                <a:off x="8599789" y="5228617"/>
                <a:ext cx="671209" cy="2529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fr-FR" sz="1400" b="1" i="1" dirty="0" smtClean="0">
                          <a:solidFill>
                            <a:schemeClr val="tx1"/>
                          </a:solidFill>
                          <a:latin typeface="Cambria Math" panose="02040503050406030204" pitchFamily="18" charset="0"/>
                          <a:ea typeface="Calibri Light" panose="020F0302020204030204" pitchFamily="34" charset="0"/>
                          <a:cs typeface="Calibri Light" panose="020F0302020204030204" pitchFamily="34" charset="0"/>
                        </a:rPr>
                        <m:t>𝑨</m:t>
                      </m:r>
                      <m:r>
                        <a:rPr lang="fr-FR" sz="1400" b="1" i="1" dirty="0" smtClean="0">
                          <a:solidFill>
                            <a:schemeClr val="tx1"/>
                          </a:solidFill>
                          <a:latin typeface="Cambria Math" panose="02040503050406030204" pitchFamily="18" charset="0"/>
                          <a:ea typeface="Calibri Light" panose="020F0302020204030204" pitchFamily="34" charset="0"/>
                          <a:cs typeface="Calibri Light" panose="020F0302020204030204" pitchFamily="34" charset="0"/>
                        </a:rPr>
                        <m:t>(</m:t>
                      </m:r>
                      <m:r>
                        <a:rPr lang="fr-FR" sz="1400" b="1" i="1" dirty="0" smtClean="0">
                          <a:solidFill>
                            <a:srgbClr val="FF0000"/>
                          </a:solidFill>
                          <a:latin typeface="Cambria Math" panose="02040503050406030204" pitchFamily="18" charset="0"/>
                          <a:ea typeface="Calibri Light" panose="020F0302020204030204" pitchFamily="34" charset="0"/>
                          <a:cs typeface="Calibri Light" panose="020F0302020204030204" pitchFamily="34" charset="0"/>
                        </a:rPr>
                        <m:t>𝟒</m:t>
                      </m:r>
                      <m:r>
                        <a:rPr lang="fr-FR" sz="1400" b="1" i="1" dirty="0" smtClean="0">
                          <a:solidFill>
                            <a:srgbClr val="FF0000"/>
                          </a:solidFill>
                          <a:latin typeface="Cambria Math" panose="02040503050406030204" pitchFamily="18" charset="0"/>
                          <a:ea typeface="Calibri Light" panose="020F0302020204030204" pitchFamily="34" charset="0"/>
                          <a:cs typeface="Calibri Light" panose="020F0302020204030204" pitchFamily="34" charset="0"/>
                        </a:rPr>
                        <m:t> ; </m:t>
                      </m:r>
                      <m:r>
                        <a:rPr lang="fr-FR" sz="1400" b="1" i="1" dirty="0" smtClean="0">
                          <a:solidFill>
                            <a:schemeClr val="tx1"/>
                          </a:solidFill>
                          <a:latin typeface="Cambria Math" panose="02040503050406030204" pitchFamily="18" charset="0"/>
                          <a:ea typeface="Calibri Light" panose="020F0302020204030204" pitchFamily="34" charset="0"/>
                          <a:cs typeface="Calibri Light" panose="020F0302020204030204" pitchFamily="34" charset="0"/>
                        </a:rPr>
                        <m:t>𝟎</m:t>
                      </m:r>
                      <m:r>
                        <a:rPr lang="fr-FR" sz="1400" b="1" i="1" dirty="0" smtClean="0">
                          <a:solidFill>
                            <a:schemeClr val="tx1"/>
                          </a:solidFill>
                          <a:latin typeface="Cambria Math" panose="02040503050406030204" pitchFamily="18" charset="0"/>
                          <a:ea typeface="Calibri Light" panose="020F0302020204030204" pitchFamily="34" charset="0"/>
                          <a:cs typeface="Calibri Light" panose="020F0302020204030204" pitchFamily="34" charset="0"/>
                        </a:rPr>
                        <m:t>)</m:t>
                      </m:r>
                    </m:oMath>
                  </m:oMathPara>
                </a14:m>
                <a:endParaRPr lang="fr-FR" sz="14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mc:Choice>
        <mc:Fallback xmlns="">
          <p:sp>
            <p:nvSpPr>
              <p:cNvPr id="42" name="Rectangle 41"/>
              <p:cNvSpPr>
                <a:spLocks noRot="1" noChangeAspect="1" noMove="1" noResize="1" noEditPoints="1" noAdjustHandles="1" noChangeArrowheads="1" noChangeShapeType="1" noTextEdit="1"/>
              </p:cNvSpPr>
              <p:nvPr/>
            </p:nvSpPr>
            <p:spPr>
              <a:xfrm>
                <a:off x="8599789" y="5228617"/>
                <a:ext cx="671209" cy="252919"/>
              </a:xfrm>
              <a:prstGeom prst="rect">
                <a:avLst/>
              </a:prstGeom>
              <a:blipFill>
                <a:blip r:embed="rId6"/>
                <a:stretch>
                  <a:fillRect r="-17699" b="-13636"/>
                </a:stretch>
              </a:blipFill>
            </p:spPr>
            <p:txBody>
              <a:bodyPr/>
              <a:lstStyle/>
              <a:p>
                <a:r>
                  <a:rPr lang="fr-FR">
                    <a:noFill/>
                  </a:rPr>
                  <a:t> </a:t>
                </a:r>
              </a:p>
            </p:txBody>
          </p:sp>
        </mc:Fallback>
      </mc:AlternateContent>
      <p:sp>
        <p:nvSpPr>
          <p:cNvPr id="11" name="Rectangle 10"/>
          <p:cNvSpPr/>
          <p:nvPr/>
        </p:nvSpPr>
        <p:spPr>
          <a:xfrm>
            <a:off x="6000703" y="3917229"/>
            <a:ext cx="875488" cy="2936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1"/>
                </a:solidFill>
                <a:latin typeface="Cambria Math" panose="02040503050406030204" pitchFamily="18" charset="0"/>
                <a:ea typeface="Cambria Math" panose="02040503050406030204" pitchFamily="18" charset="0"/>
              </a:rPr>
              <a:t>O</a:t>
            </a:r>
            <a:r>
              <a:rPr lang="fr-FR" sz="1400" dirty="0">
                <a:solidFill>
                  <a:schemeClr val="accent1"/>
                </a:solidFill>
                <a:latin typeface="Cambria Math" panose="02040503050406030204" pitchFamily="18" charset="0"/>
                <a:ea typeface="Cambria Math" panose="02040503050406030204" pitchFamily="18" charset="0"/>
              </a:rPr>
              <a:t>(0;0)</a:t>
            </a:r>
          </a:p>
        </p:txBody>
      </p:sp>
      <p:cxnSp>
        <p:nvCxnSpPr>
          <p:cNvPr id="13" name="Connecteur droit avec flèche 12"/>
          <p:cNvCxnSpPr/>
          <p:nvPr/>
        </p:nvCxnSpPr>
        <p:spPr>
          <a:xfrm>
            <a:off x="6843409" y="4237437"/>
            <a:ext cx="452336" cy="354566"/>
          </a:xfrm>
          <a:prstGeom prst="straightConnector1">
            <a:avLst/>
          </a:prstGeom>
          <a:ln w="28575">
            <a:solidFill>
              <a:srgbClr val="FF0000"/>
            </a:solidFill>
            <a:prstDash val="lgDash"/>
            <a:tailEnd type="triangle"/>
          </a:ln>
        </p:spPr>
        <p:style>
          <a:lnRef idx="2">
            <a:schemeClr val="accent2"/>
          </a:lnRef>
          <a:fillRef idx="0">
            <a:schemeClr val="accent2"/>
          </a:fillRef>
          <a:effectRef idx="1">
            <a:schemeClr val="accent2"/>
          </a:effectRef>
          <a:fontRef idx="minor">
            <a:schemeClr val="tx1"/>
          </a:fontRef>
        </p:style>
      </p:cxnSp>
      <p:cxnSp>
        <p:nvCxnSpPr>
          <p:cNvPr id="19" name="Connecteur droit avec flèche 18"/>
          <p:cNvCxnSpPr>
            <a:stCxn id="42" idx="0"/>
          </p:cNvCxnSpPr>
          <p:nvPr/>
        </p:nvCxnSpPr>
        <p:spPr>
          <a:xfrm flipV="1">
            <a:off x="8935394" y="4954967"/>
            <a:ext cx="134715" cy="273650"/>
          </a:xfrm>
          <a:prstGeom prst="straightConnector1">
            <a:avLst/>
          </a:prstGeom>
          <a:ln w="28575">
            <a:solidFill>
              <a:srgbClr val="FF0000"/>
            </a:solidFill>
            <a:prstDash val="dash"/>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 name="Rectangle 2"/>
              <p:cNvSpPr/>
              <p:nvPr/>
            </p:nvSpPr>
            <p:spPr>
              <a:xfrm>
                <a:off x="864034" y="4177995"/>
                <a:ext cx="4877682" cy="369332"/>
              </a:xfrm>
              <a:prstGeom prst="rect">
                <a:avLst/>
              </a:prstGeom>
            </p:spPr>
            <p:txBody>
              <a:bodyPr wrap="none">
                <a:spAutoFit/>
              </a:bodyPr>
              <a:lstStyle/>
              <a:p>
                <a:r>
                  <a:rPr lang="fr-FR" dirty="0">
                    <a:latin typeface="Calibri" panose="020F0502020204030204" pitchFamily="34" charset="0"/>
                    <a:cs typeface="Calibri" panose="020F0502020204030204" pitchFamily="34" charset="0"/>
                  </a:rPr>
                  <a:t>Le couple des cordonnées du  point </a:t>
                </a:r>
                <a14:m>
                  <m:oMath xmlns:m="http://schemas.openxmlformats.org/officeDocument/2006/math">
                    <m:r>
                      <a:rPr lang="fr-FR" i="1" dirty="0">
                        <a:latin typeface="Cambria Math" panose="02040503050406030204" pitchFamily="18" charset="0"/>
                        <a:cs typeface="Calibri" panose="020F0502020204030204" pitchFamily="34" charset="0"/>
                      </a:rPr>
                      <m:t>𝐴</m:t>
                    </m:r>
                    <m:r>
                      <a:rPr lang="fr-FR" i="1" dirty="0">
                        <a:latin typeface="Cambria Math" panose="02040503050406030204" pitchFamily="18" charset="0"/>
                        <a:cs typeface="Calibri" panose="020F0502020204030204" pitchFamily="34" charset="0"/>
                      </a:rPr>
                      <m:t> </m:t>
                    </m:r>
                  </m:oMath>
                </a14:m>
                <a:r>
                  <a:rPr lang="fr-FR" i="0" dirty="0">
                    <a:latin typeface="+mj-lt"/>
                    <a:cs typeface="Calibri" panose="020F0502020204030204" pitchFamily="34" charset="0"/>
                  </a:rPr>
                  <a:t>est</a:t>
                </a:r>
                <a14:m>
                  <m:oMath xmlns:m="http://schemas.openxmlformats.org/officeDocument/2006/math">
                    <m:r>
                      <a:rPr lang="fr-FR" i="1" dirty="0" smtClean="0">
                        <a:solidFill>
                          <a:srgbClr val="FF0000"/>
                        </a:solidFill>
                        <a:latin typeface="Cambria Math" panose="02040503050406030204" pitchFamily="18" charset="0"/>
                        <a:cs typeface="Calibri" panose="020F0502020204030204" pitchFamily="34" charset="0"/>
                      </a:rPr>
                      <m:t>:</m:t>
                    </m:r>
                    <m:r>
                      <a:rPr lang="fr-FR" b="0" i="1" dirty="0" smtClean="0">
                        <a:solidFill>
                          <a:srgbClr val="FF0000"/>
                        </a:solidFill>
                        <a:latin typeface="Cambria Math" panose="02040503050406030204" pitchFamily="18" charset="0"/>
                        <a:cs typeface="Calibri" panose="020F0502020204030204" pitchFamily="34" charset="0"/>
                      </a:rPr>
                      <m:t>𝐴</m:t>
                    </m:r>
                    <m:r>
                      <a:rPr lang="fr-FR" i="1" dirty="0" smtClean="0">
                        <a:solidFill>
                          <a:srgbClr val="FF0000"/>
                        </a:solidFill>
                        <a:latin typeface="Cambria Math" panose="02040503050406030204" pitchFamily="18" charset="0"/>
                        <a:cs typeface="Calibri" panose="020F0502020204030204" pitchFamily="34" charset="0"/>
                      </a:rPr>
                      <m:t>(4;0)</m:t>
                    </m:r>
                  </m:oMath>
                </a14:m>
                <a:endParaRPr lang="fr-FR" dirty="0">
                  <a:solidFill>
                    <a:srgbClr val="FF0000"/>
                  </a:solidFill>
                  <a:latin typeface="Calibri" panose="020F0502020204030204" pitchFamily="34" charset="0"/>
                  <a:cs typeface="Calibri" panose="020F050202020403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864034" y="4177995"/>
                <a:ext cx="4877682" cy="369332"/>
              </a:xfrm>
              <a:prstGeom prst="rect">
                <a:avLst/>
              </a:prstGeom>
              <a:blipFill>
                <a:blip r:embed="rId7"/>
                <a:stretch>
                  <a:fillRect l="-1125" t="-8197" b="-26230"/>
                </a:stretch>
              </a:blipFill>
            </p:spPr>
            <p:txBody>
              <a:bodyPr/>
              <a:lstStyle/>
              <a:p>
                <a:r>
                  <a:rPr lang="fr-FR">
                    <a:noFill/>
                  </a:rPr>
                  <a:t> </a:t>
                </a:r>
              </a:p>
            </p:txBody>
          </p:sp>
        </mc:Fallback>
      </mc:AlternateContent>
      <p:sp>
        <p:nvSpPr>
          <p:cNvPr id="4" name="ZoneTexte 3"/>
          <p:cNvSpPr txBox="1"/>
          <p:nvPr/>
        </p:nvSpPr>
        <p:spPr>
          <a:xfrm>
            <a:off x="547447" y="2918407"/>
            <a:ext cx="4998221"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Son projeté orthogonal sur l’axe des ordonnées est </a:t>
            </a:r>
            <a:r>
              <a:rPr lang="fr-MA" sz="2000" dirty="0">
                <a:solidFill>
                  <a:srgbClr val="FF0000"/>
                </a:solidFill>
                <a:latin typeface="Calibri" panose="020F0502020204030204" pitchFamily="34" charset="0"/>
                <a:cs typeface="Calibri" panose="020F0502020204030204" pitchFamily="34" charset="0"/>
              </a:rPr>
              <a:t>O</a:t>
            </a:r>
            <a:r>
              <a:rPr lang="fr-MA" sz="2000" dirty="0">
                <a:latin typeface="Calibri" panose="020F0502020204030204" pitchFamily="34" charset="0"/>
                <a:cs typeface="Calibri" panose="020F0502020204030204" pitchFamily="34" charset="0"/>
              </a:rPr>
              <a:t> donc son ordonnée est </a:t>
            </a:r>
            <a:r>
              <a:rPr lang="fr-MA" sz="2000" dirty="0">
                <a:solidFill>
                  <a:srgbClr val="FF0000"/>
                </a:solidFill>
                <a:latin typeface="Calibri" panose="020F0502020204030204" pitchFamily="34" charset="0"/>
                <a:cs typeface="Calibri" panose="020F0502020204030204" pitchFamily="34" charset="0"/>
              </a:rPr>
              <a:t>0.</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9"/>
                                          </p:stCondLst>
                                        </p:cTn>
                                        <p:tgtEl>
                                          <p:spTgt spid="11"/>
                                        </p:tgtEl>
                                        <p:attrNameLst>
                                          <p:attrName>style.visibility</p:attrName>
                                        </p:attrNameLst>
                                      </p:cBhvr>
                                      <p:to>
                                        <p:strVal val="visible"/>
                                      </p:to>
                                    </p:set>
                                  </p:childTnLst>
                                </p:cTn>
                              </p:par>
                            </p:childTnLst>
                          </p:cTn>
                        </p:par>
                        <p:par>
                          <p:cTn id="10" fill="hold">
                            <p:stCondLst>
                              <p:cond delay="1010"/>
                            </p:stCondLst>
                            <p:childTnLst>
                              <p:par>
                                <p:cTn id="11" presetID="6" presetClass="entr" presetSubtype="16" fill="hold" nodeType="afterEffect">
                                  <p:stCondLst>
                                    <p:cond delay="125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75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2"/>
                                        </p:tgtEl>
                                        <p:attrNameLst>
                                          <p:attrName>style.visibility</p:attrName>
                                        </p:attrNameLst>
                                      </p:cBhvr>
                                      <p:to>
                                        <p:strVal val="visible"/>
                                      </p:to>
                                    </p:set>
                                  </p:childTnLst>
                                </p:cTn>
                              </p:par>
                            </p:childTnLst>
                          </p:cTn>
                        </p:par>
                        <p:par>
                          <p:cTn id="20" fill="hold">
                            <p:stCondLst>
                              <p:cond delay="0"/>
                            </p:stCondLst>
                            <p:childTnLst>
                              <p:par>
                                <p:cTn id="21" presetID="42" presetClass="entr" presetSubtype="0"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
                                        <p:tgtEl>
                                          <p:spTgt spid="19"/>
                                        </p:tgtEl>
                                      </p:cBhvr>
                                    </p:animEffect>
                                    <p:anim calcmode="lin" valueType="num">
                                      <p:cBhvr>
                                        <p:cTn id="24" dur="10" fill="hold"/>
                                        <p:tgtEl>
                                          <p:spTgt spid="19"/>
                                        </p:tgtEl>
                                        <p:attrNameLst>
                                          <p:attrName>ppt_x</p:attrName>
                                        </p:attrNameLst>
                                      </p:cBhvr>
                                      <p:tavLst>
                                        <p:tav tm="0">
                                          <p:val>
                                            <p:strVal val="#ppt_x"/>
                                          </p:val>
                                        </p:tav>
                                        <p:tav tm="100000">
                                          <p:val>
                                            <p:strVal val="#ppt_x"/>
                                          </p:val>
                                        </p:tav>
                                      </p:tavLst>
                                    </p:anim>
                                    <p:anim calcmode="lin" valueType="num">
                                      <p:cBhvr>
                                        <p:cTn id="25" dur="1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42" grpId="0" animBg="1"/>
      <p:bldP spid="11" grpId="0" animBg="1"/>
      <p:bldP spid="3" grpId="0"/>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FR" sz="1400" dirty="0"/>
              <a:t>Voici comment on détermine les coordonnées d’un point sur l’axe des ordonnées.</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D7D3AEF6-BA77-9B75-A397-13E6CAB19A7F}"/>
              </a:ext>
            </a:extLst>
          </p:cNvPr>
          <p:cNvSpPr>
            <a:spLocks noGrp="1"/>
          </p:cNvSpPr>
          <p:nvPr>
            <p:ph sz="quarter" idx="11"/>
          </p:nvPr>
        </p:nvSpPr>
        <p:spPr/>
        <p:txBody>
          <a:bodyPr/>
          <a:lstStyle/>
          <a:p>
            <a:r>
              <a:rPr lang="fr-FR" dirty="0"/>
              <a:t>L’ enseignant explique </a:t>
            </a:r>
            <a:endParaRPr lang="fr-CH" dirty="0"/>
          </a:p>
        </p:txBody>
      </p:sp>
      <mc:AlternateContent xmlns:mc="http://schemas.openxmlformats.org/markup-compatibility/2006" xmlns:a14="http://schemas.microsoft.com/office/drawing/2010/main">
        <mc:Choice Requires="a14">
          <p:sp>
            <p:nvSpPr>
              <p:cNvPr id="26" name="ZoneTexte 25"/>
              <p:cNvSpPr txBox="1"/>
              <p:nvPr/>
            </p:nvSpPr>
            <p:spPr>
              <a:xfrm>
                <a:off x="719974" y="1204174"/>
                <a:ext cx="7239462"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Le couple des cordonnées de l’origine </a:t>
                </a:r>
                <a14:m>
                  <m:oMath xmlns:m="http://schemas.openxmlformats.org/officeDocument/2006/math">
                    <m:r>
                      <a:rPr lang="fr-FR" sz="2000" i="1" dirty="0" smtClean="0">
                        <a:latin typeface="Cambria Math" panose="02040503050406030204" pitchFamily="18" charset="0"/>
                        <a:cs typeface="Calibri" panose="020F0502020204030204" pitchFamily="34" charset="0"/>
                      </a:rPr>
                      <m:t>𝑂</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𝑒𝑠𝑡</m:t>
                    </m:r>
                    <m:r>
                      <a:rPr lang="fr-FR" sz="2000" i="1" dirty="0" smtClean="0">
                        <a:latin typeface="Cambria Math" panose="02040503050406030204" pitchFamily="18" charset="0"/>
                        <a:cs typeface="Calibri" panose="020F0502020204030204" pitchFamily="34" charset="0"/>
                      </a:rPr>
                      <m:t> (0;0</m:t>
                    </m:r>
                  </m:oMath>
                </a14:m>
                <a:r>
                  <a:rPr lang="fr-FR" sz="2000" dirty="0">
                    <a:latin typeface="Calibri" panose="020F0502020204030204" pitchFamily="34" charset="0"/>
                    <a:cs typeface="Calibri" panose="020F0502020204030204" pitchFamily="34" charset="0"/>
                  </a:rPr>
                  <a:t>). On écrit: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𝑂</m:t>
                    </m:r>
                    <m:d>
                      <m:dPr>
                        <m:ctrlPr>
                          <a:rPr lang="fr-FR" sz="2000" i="1" dirty="0" smtClean="0">
                            <a:solidFill>
                              <a:srgbClr val="FF0000"/>
                            </a:solidFill>
                            <a:latin typeface="Cambria Math" panose="02040503050406030204" pitchFamily="18" charset="0"/>
                            <a:cs typeface="Calibri" panose="020F0502020204030204" pitchFamily="34" charset="0"/>
                          </a:rPr>
                        </m:ctrlPr>
                      </m:dPr>
                      <m:e>
                        <m:r>
                          <a:rPr lang="fr-FR" sz="2000" i="1" dirty="0" smtClean="0">
                            <a:solidFill>
                              <a:srgbClr val="FF0000"/>
                            </a:solidFill>
                            <a:latin typeface="Cambria Math" panose="02040503050406030204" pitchFamily="18" charset="0"/>
                            <a:cs typeface="Calibri" panose="020F0502020204030204" pitchFamily="34" charset="0"/>
                          </a:rPr>
                          <m:t>0;0</m:t>
                        </m:r>
                      </m:e>
                    </m:d>
                    <m:r>
                      <a:rPr lang="fr-FR" sz="2000" b="0" i="1" dirty="0" smtClean="0">
                        <a:solidFill>
                          <a:srgbClr val="FF0000"/>
                        </a:solidFill>
                        <a:latin typeface="Cambria Math" panose="02040503050406030204" pitchFamily="18" charset="0"/>
                        <a:cs typeface="Calibri" panose="020F0502020204030204" pitchFamily="34" charset="0"/>
                      </a:rPr>
                      <m:t>.</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26" name="ZoneTexte 25"/>
              <p:cNvSpPr txBox="1">
                <a:spLocks noRot="1" noChangeAspect="1" noMove="1" noResize="1" noEditPoints="1" noAdjustHandles="1" noChangeArrowheads="1" noChangeShapeType="1" noTextEdit="1"/>
              </p:cNvSpPr>
              <p:nvPr/>
            </p:nvSpPr>
            <p:spPr>
              <a:xfrm>
                <a:off x="719974" y="1204174"/>
                <a:ext cx="7239462" cy="400110"/>
              </a:xfrm>
              <a:prstGeom prst="rect">
                <a:avLst/>
              </a:prstGeom>
              <a:blipFill>
                <a:blip r:embed="rId3"/>
                <a:stretch>
                  <a:fillRect l="-842"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ZoneTexte 28"/>
              <p:cNvSpPr txBox="1"/>
              <p:nvPr/>
            </p:nvSpPr>
            <p:spPr>
              <a:xfrm>
                <a:off x="595120" y="5286584"/>
                <a:ext cx="4649821"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Chaque point de l’axe des ordonnées est repéré par un couple de la forme:</a:t>
                </a:r>
                <a14:m>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solidFill>
                          <a:srgbClr val="FF0000"/>
                        </a:solidFill>
                        <a:latin typeface="Cambria Math" panose="02040503050406030204" pitchFamily="18" charset="0"/>
                        <a:cs typeface="Calibri" panose="020F0502020204030204" pitchFamily="34" charset="0"/>
                      </a:rPr>
                      <m:t>(</m:t>
                    </m:r>
                    <m:r>
                      <a:rPr lang="fr-FR" sz="2000" b="0" i="1" dirty="0" smtClean="0">
                        <a:solidFill>
                          <a:srgbClr val="FF0000"/>
                        </a:solidFill>
                        <a:latin typeface="Cambria Math" panose="02040503050406030204" pitchFamily="18" charset="0"/>
                        <a:cs typeface="Calibri" panose="020F0502020204030204" pitchFamily="34" charset="0"/>
                      </a:rPr>
                      <m:t>0</m:t>
                    </m:r>
                    <m:r>
                      <a:rPr lang="fr-FR" sz="2000" i="1" dirty="0" smtClean="0">
                        <a:solidFill>
                          <a:srgbClr val="FF0000"/>
                        </a:solidFill>
                        <a:latin typeface="Cambria Math" panose="02040503050406030204" pitchFamily="18" charset="0"/>
                        <a:cs typeface="Calibri" panose="020F0502020204030204" pitchFamily="34" charset="0"/>
                      </a:rPr>
                      <m:t>;</m:t>
                    </m:r>
                    <m:r>
                      <a:rPr lang="fr-FR" sz="2000" b="0" i="1" dirty="0" smtClean="0">
                        <a:solidFill>
                          <a:srgbClr val="FF0000"/>
                        </a:solidFill>
                        <a:latin typeface="Cambria Math" panose="02040503050406030204" pitchFamily="18" charset="0"/>
                        <a:cs typeface="Calibri" panose="020F0502020204030204" pitchFamily="34" charset="0"/>
                      </a:rPr>
                      <m:t>𝑦</m:t>
                    </m:r>
                    <m:r>
                      <a:rPr lang="fr-FR" sz="2000" i="1" dirty="0" smtClean="0">
                        <a:solidFill>
                          <a:srgbClr val="FF0000"/>
                        </a:solidFill>
                        <a:latin typeface="Cambria Math" panose="02040503050406030204" pitchFamily="18" charset="0"/>
                        <a:cs typeface="Calibri" panose="020F0502020204030204" pitchFamily="34" charset="0"/>
                      </a:rPr>
                      <m:t>)</m:t>
                    </m:r>
                  </m:oMath>
                </a14:m>
                <a:r>
                  <a:rPr lang="fr-FR" sz="2000" dirty="0">
                    <a:solidFill>
                      <a:srgbClr val="FF0000"/>
                    </a:solidFill>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mc:Choice>
        <mc:Fallback xmlns="">
          <p:sp>
            <p:nvSpPr>
              <p:cNvPr id="29" name="ZoneTexte 28"/>
              <p:cNvSpPr txBox="1">
                <a:spLocks noRot="1" noChangeAspect="1" noMove="1" noResize="1" noEditPoints="1" noAdjustHandles="1" noChangeArrowheads="1" noChangeShapeType="1" noTextEdit="1"/>
              </p:cNvSpPr>
              <p:nvPr/>
            </p:nvSpPr>
            <p:spPr>
              <a:xfrm>
                <a:off x="595120" y="5286584"/>
                <a:ext cx="4649821" cy="707886"/>
              </a:xfrm>
              <a:prstGeom prst="rect">
                <a:avLst/>
              </a:prstGeom>
              <a:blipFill>
                <a:blip r:embed="rId4"/>
                <a:stretch>
                  <a:fillRect l="-1444" t="-4310" b="-14655"/>
                </a:stretch>
              </a:blipFill>
            </p:spPr>
            <p:txBody>
              <a:bodyPr/>
              <a:lstStyle/>
              <a:p>
                <a:r>
                  <a:rPr lang="fr-FR">
                    <a:noFill/>
                  </a:rPr>
                  <a:t> </a:t>
                </a:r>
              </a:p>
            </p:txBody>
          </p:sp>
        </mc:Fallback>
      </mc:AlternateContent>
      <p:sp>
        <p:nvSpPr>
          <p:cNvPr id="30" name="ZoneTexte 29"/>
          <p:cNvSpPr txBox="1"/>
          <p:nvPr/>
        </p:nvSpPr>
        <p:spPr>
          <a:xfrm>
            <a:off x="265576" y="2001479"/>
            <a:ext cx="5142656" cy="707886"/>
          </a:xfrm>
          <a:prstGeom prst="rect">
            <a:avLst/>
          </a:prstGeom>
          <a:noFill/>
        </p:spPr>
        <p:txBody>
          <a:bodyPr wrap="square" rtlCol="0">
            <a:spAutoFit/>
          </a:bodyPr>
          <a:lstStyle/>
          <a:p>
            <a:pPr algn="l"/>
            <a:r>
              <a:rPr lang="fr-FR" sz="2000" dirty="0">
                <a:solidFill>
                  <a:schemeClr val="accent1"/>
                </a:solidFill>
                <a:latin typeface="Calibri" panose="020F0502020204030204" pitchFamily="34" charset="0"/>
                <a:cs typeface="Calibri" panose="020F0502020204030204" pitchFamily="34" charset="0"/>
              </a:rPr>
              <a:t>Exemple2</a:t>
            </a:r>
            <a:r>
              <a:rPr lang="fr-FR" sz="2000" dirty="0">
                <a:latin typeface="Calibri" panose="020F0502020204030204" pitchFamily="34" charset="0"/>
                <a:cs typeface="Calibri" panose="020F0502020204030204" pitchFamily="34" charset="0"/>
              </a:rPr>
              <a:t>: Le point B est un point de l’axe des ordonnées donc son ordonnée est </a:t>
            </a:r>
            <a:r>
              <a:rPr lang="fr-FR" sz="2000" dirty="0">
                <a:solidFill>
                  <a:srgbClr val="FF0000"/>
                </a:solidFill>
                <a:latin typeface="Calibri" panose="020F0502020204030204" pitchFamily="34" charset="0"/>
                <a:cs typeface="Calibri" panose="020F0502020204030204" pitchFamily="34" charset="0"/>
              </a:rPr>
              <a:t>2.</a:t>
            </a:r>
          </a:p>
        </p:txBody>
      </p:sp>
      <p:pic>
        <p:nvPicPr>
          <p:cNvPr id="8" name="Image 7"/>
          <p:cNvPicPr>
            <a:picLocks noChangeAspect="1"/>
          </p:cNvPicPr>
          <p:nvPr/>
        </p:nvPicPr>
        <p:blipFill>
          <a:blip r:embed="rId5"/>
          <a:stretch>
            <a:fillRect/>
          </a:stretch>
        </p:blipFill>
        <p:spPr>
          <a:xfrm>
            <a:off x="6168833" y="2401589"/>
            <a:ext cx="5350782" cy="3592881"/>
          </a:xfrm>
          <a:prstGeom prst="rect">
            <a:avLst/>
          </a:prstGeom>
        </p:spPr>
      </p:pic>
      <mc:AlternateContent xmlns:mc="http://schemas.openxmlformats.org/markup-compatibility/2006" xmlns:a14="http://schemas.microsoft.com/office/drawing/2010/main">
        <mc:Choice Requires="a14">
          <p:sp>
            <p:nvSpPr>
              <p:cNvPr id="41" name="Rectangle 40"/>
              <p:cNvSpPr/>
              <p:nvPr/>
            </p:nvSpPr>
            <p:spPr>
              <a:xfrm>
                <a:off x="8179867" y="3662321"/>
                <a:ext cx="820043" cy="26809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fr-FR" sz="1400" b="1" i="1" dirty="0" smtClean="0">
                          <a:solidFill>
                            <a:schemeClr val="tx1"/>
                          </a:solidFill>
                          <a:latin typeface="Cambria Math" panose="02040503050406030204" pitchFamily="18" charset="0"/>
                          <a:ea typeface="Cambria Math" panose="02040503050406030204" pitchFamily="18" charset="0"/>
                        </a:rPr>
                        <m:t>𝑩</m:t>
                      </m:r>
                      <m:r>
                        <a:rPr lang="fr-FR" sz="1400" b="1" i="1" dirty="0" smtClean="0">
                          <a:solidFill>
                            <a:schemeClr val="tx1"/>
                          </a:solidFill>
                          <a:latin typeface="Cambria Math" panose="02040503050406030204" pitchFamily="18" charset="0"/>
                          <a:ea typeface="Cambria Math" panose="02040503050406030204" pitchFamily="18" charset="0"/>
                        </a:rPr>
                        <m:t>(</m:t>
                      </m:r>
                      <m:r>
                        <a:rPr lang="fr-FR" sz="1400" b="1" i="1" dirty="0" smtClean="0">
                          <a:solidFill>
                            <a:schemeClr val="tx1"/>
                          </a:solidFill>
                          <a:latin typeface="Cambria Math" panose="02040503050406030204" pitchFamily="18" charset="0"/>
                          <a:ea typeface="Cambria Math" panose="02040503050406030204" pitchFamily="18" charset="0"/>
                        </a:rPr>
                        <m:t>𝟎</m:t>
                      </m:r>
                      <m:r>
                        <a:rPr lang="fr-FR" sz="1400" b="1" i="1" dirty="0" smtClean="0">
                          <a:solidFill>
                            <a:schemeClr val="tx1"/>
                          </a:solidFill>
                          <a:latin typeface="Cambria Math" panose="02040503050406030204" pitchFamily="18" charset="0"/>
                          <a:ea typeface="Cambria Math" panose="02040503050406030204" pitchFamily="18" charset="0"/>
                        </a:rPr>
                        <m:t>;</m:t>
                      </m:r>
                      <m:r>
                        <a:rPr lang="fr-FR" sz="1400" b="1" i="1" dirty="0" smtClean="0">
                          <a:solidFill>
                            <a:schemeClr val="accent6"/>
                          </a:solidFill>
                          <a:latin typeface="Cambria Math" panose="02040503050406030204" pitchFamily="18" charset="0"/>
                          <a:ea typeface="Cambria Math" panose="02040503050406030204" pitchFamily="18" charset="0"/>
                        </a:rPr>
                        <m:t>𝟐</m:t>
                      </m:r>
                      <m:r>
                        <a:rPr lang="fr-FR" sz="1400" b="1" i="1" dirty="0" smtClean="0">
                          <a:solidFill>
                            <a:schemeClr val="tx1"/>
                          </a:solidFill>
                          <a:latin typeface="Cambria Math" panose="02040503050406030204" pitchFamily="18" charset="0"/>
                          <a:ea typeface="Cambria Math" panose="02040503050406030204" pitchFamily="18" charset="0"/>
                        </a:rPr>
                        <m:t>)</m:t>
                      </m:r>
                    </m:oMath>
                  </m:oMathPara>
                </a14:m>
                <a:endParaRPr lang="fr-FR" sz="1400" b="1" dirty="0">
                  <a:solidFill>
                    <a:schemeClr val="tx1"/>
                  </a:solidFill>
                  <a:latin typeface="Cambria Math" panose="02040503050406030204" pitchFamily="18" charset="0"/>
                  <a:ea typeface="Cambria Math" panose="02040503050406030204" pitchFamily="18" charset="0"/>
                </a:endParaRPr>
              </a:p>
            </p:txBody>
          </p:sp>
        </mc:Choice>
        <mc:Fallback xmlns="">
          <p:sp>
            <p:nvSpPr>
              <p:cNvPr id="41" name="Rectangle 40"/>
              <p:cNvSpPr>
                <a:spLocks noRot="1" noChangeAspect="1" noMove="1" noResize="1" noEditPoints="1" noAdjustHandles="1" noChangeArrowheads="1" noChangeShapeType="1" noTextEdit="1"/>
              </p:cNvSpPr>
              <p:nvPr/>
            </p:nvSpPr>
            <p:spPr>
              <a:xfrm>
                <a:off x="8179867" y="3662321"/>
                <a:ext cx="820043" cy="268091"/>
              </a:xfrm>
              <a:prstGeom prst="rect">
                <a:avLst/>
              </a:prstGeom>
              <a:blipFill>
                <a:blip r:embed="rId6"/>
                <a:stretch>
                  <a:fillRect b="-12766"/>
                </a:stretch>
              </a:blipFill>
            </p:spPr>
            <p:txBody>
              <a:bodyPr/>
              <a:lstStyle/>
              <a:p>
                <a:r>
                  <a:rPr lang="fr-FR">
                    <a:noFill/>
                  </a:rPr>
                  <a:t> </a:t>
                </a:r>
              </a:p>
            </p:txBody>
          </p:sp>
        </mc:Fallback>
      </mc:AlternateContent>
      <p:sp>
        <p:nvSpPr>
          <p:cNvPr id="11" name="Rectangle 10"/>
          <p:cNvSpPr/>
          <p:nvPr/>
        </p:nvSpPr>
        <p:spPr>
          <a:xfrm>
            <a:off x="6000703" y="3917229"/>
            <a:ext cx="875488" cy="2936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1"/>
                </a:solidFill>
                <a:latin typeface="Cambria Math" panose="02040503050406030204" pitchFamily="18" charset="0"/>
                <a:ea typeface="Cambria Math" panose="02040503050406030204" pitchFamily="18" charset="0"/>
              </a:rPr>
              <a:t>O</a:t>
            </a:r>
            <a:r>
              <a:rPr lang="fr-FR" sz="1400" dirty="0">
                <a:solidFill>
                  <a:schemeClr val="accent1"/>
                </a:solidFill>
                <a:latin typeface="Cambria Math" panose="02040503050406030204" pitchFamily="18" charset="0"/>
                <a:ea typeface="Cambria Math" panose="02040503050406030204" pitchFamily="18" charset="0"/>
              </a:rPr>
              <a:t>(0;0)</a:t>
            </a:r>
          </a:p>
        </p:txBody>
      </p:sp>
      <p:cxnSp>
        <p:nvCxnSpPr>
          <p:cNvPr id="13" name="Connecteur droit avec flèche 12"/>
          <p:cNvCxnSpPr/>
          <p:nvPr/>
        </p:nvCxnSpPr>
        <p:spPr>
          <a:xfrm>
            <a:off x="6843409" y="4237437"/>
            <a:ext cx="452336" cy="354566"/>
          </a:xfrm>
          <a:prstGeom prst="straightConnector1">
            <a:avLst/>
          </a:prstGeom>
          <a:ln w="28575">
            <a:solidFill>
              <a:srgbClr val="FF0000"/>
            </a:solidFill>
            <a:prstDash val="lgDash"/>
            <a:tailEnd type="triangle"/>
          </a:ln>
        </p:spPr>
        <p:style>
          <a:lnRef idx="2">
            <a:schemeClr val="accent2"/>
          </a:lnRef>
          <a:fillRef idx="0">
            <a:schemeClr val="accent2"/>
          </a:fillRef>
          <a:effectRef idx="1">
            <a:schemeClr val="accent2"/>
          </a:effectRef>
          <a:fontRef idx="minor">
            <a:schemeClr val="tx1"/>
          </a:fontRef>
        </p:style>
      </p:cxnSp>
      <p:cxnSp>
        <p:nvCxnSpPr>
          <p:cNvPr id="17" name="Connecteur droit avec flèche 16"/>
          <p:cNvCxnSpPr/>
          <p:nvPr/>
        </p:nvCxnSpPr>
        <p:spPr>
          <a:xfrm flipH="1">
            <a:off x="7693386" y="3796367"/>
            <a:ext cx="398834" cy="223735"/>
          </a:xfrm>
          <a:prstGeom prst="straightConnector1">
            <a:avLst/>
          </a:prstGeom>
          <a:ln w="28575">
            <a:solidFill>
              <a:srgbClr val="FF0000"/>
            </a:solidFill>
            <a:prstDash val="dash"/>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5" name="Rectangle 4"/>
              <p:cNvSpPr/>
              <p:nvPr/>
            </p:nvSpPr>
            <p:spPr>
              <a:xfrm>
                <a:off x="1026216" y="4303772"/>
                <a:ext cx="4944174" cy="369332"/>
              </a:xfrm>
              <a:prstGeom prst="rect">
                <a:avLst/>
              </a:prstGeom>
            </p:spPr>
            <p:txBody>
              <a:bodyPr wrap="none">
                <a:spAutoFit/>
              </a:bodyPr>
              <a:lstStyle/>
              <a:p>
                <a:r>
                  <a:rPr lang="fr-FR" dirty="0">
                    <a:latin typeface="Calibri" panose="020F0502020204030204" pitchFamily="34" charset="0"/>
                    <a:cs typeface="Calibri" panose="020F0502020204030204" pitchFamily="34" charset="0"/>
                  </a:rPr>
                  <a:t>Le couple des cordonnées du point </a:t>
                </a:r>
                <a14:m>
                  <m:oMath xmlns:m="http://schemas.openxmlformats.org/officeDocument/2006/math">
                    <m:r>
                      <a:rPr lang="fr-FR" i="1" dirty="0">
                        <a:latin typeface="Cambria Math" panose="02040503050406030204" pitchFamily="18" charset="0"/>
                        <a:cs typeface="Calibri" panose="020F0502020204030204" pitchFamily="34" charset="0"/>
                      </a:rPr>
                      <m:t>𝐵</m:t>
                    </m:r>
                    <m:r>
                      <a:rPr lang="fr-FR" i="1" dirty="0">
                        <a:latin typeface="Cambria Math" panose="02040503050406030204" pitchFamily="18" charset="0"/>
                        <a:cs typeface="Calibri" panose="020F0502020204030204" pitchFamily="34" charset="0"/>
                      </a:rPr>
                      <m:t> </m:t>
                    </m:r>
                    <m:r>
                      <a:rPr lang="fr-FR" i="1" dirty="0">
                        <a:latin typeface="Cambria Math" panose="02040503050406030204" pitchFamily="18" charset="0"/>
                        <a:cs typeface="Calibri" panose="020F0502020204030204" pitchFamily="34" charset="0"/>
                      </a:rPr>
                      <m:t>𝑒𝑠𝑡</m:t>
                    </m:r>
                    <m:r>
                      <a:rPr lang="fr-FR" b="0" i="1" dirty="0" smtClean="0">
                        <a:latin typeface="Cambria Math" panose="02040503050406030204" pitchFamily="18" charset="0"/>
                        <a:cs typeface="Calibri" panose="020F0502020204030204" pitchFamily="34" charset="0"/>
                      </a:rPr>
                      <m:t>:</m:t>
                    </m:r>
                    <m:r>
                      <a:rPr lang="fr-FR" i="1" dirty="0">
                        <a:latin typeface="Cambria Math" panose="02040503050406030204" pitchFamily="18" charset="0"/>
                        <a:cs typeface="Calibri" panose="020F0502020204030204" pitchFamily="34" charset="0"/>
                      </a:rPr>
                      <m:t> </m:t>
                    </m:r>
                    <m:r>
                      <a:rPr lang="fr-FR" b="0" i="1" dirty="0" smtClean="0">
                        <a:solidFill>
                          <a:srgbClr val="FF0000"/>
                        </a:solidFill>
                        <a:latin typeface="Cambria Math" panose="02040503050406030204" pitchFamily="18" charset="0"/>
                        <a:cs typeface="Calibri" panose="020F0502020204030204" pitchFamily="34" charset="0"/>
                      </a:rPr>
                      <m:t>𝐵</m:t>
                    </m:r>
                    <m:d>
                      <m:dPr>
                        <m:ctrlPr>
                          <a:rPr lang="fr-FR" b="0" i="1" dirty="0">
                            <a:solidFill>
                              <a:srgbClr val="FF0000"/>
                            </a:solidFill>
                            <a:latin typeface="Cambria Math" panose="02040503050406030204" pitchFamily="18" charset="0"/>
                            <a:cs typeface="Calibri" panose="020F0502020204030204" pitchFamily="34" charset="0"/>
                          </a:rPr>
                        </m:ctrlPr>
                      </m:dPr>
                      <m:e>
                        <m:r>
                          <a:rPr lang="fr-FR" i="1" dirty="0">
                            <a:solidFill>
                              <a:srgbClr val="FF0000"/>
                            </a:solidFill>
                            <a:latin typeface="Cambria Math" panose="02040503050406030204" pitchFamily="18" charset="0"/>
                            <a:cs typeface="Calibri" panose="020F0502020204030204" pitchFamily="34" charset="0"/>
                          </a:rPr>
                          <m:t>0;2</m:t>
                        </m:r>
                      </m:e>
                    </m:d>
                    <m:r>
                      <a:rPr lang="fr-FR" b="0" i="1" dirty="0" smtClean="0">
                        <a:solidFill>
                          <a:srgbClr val="FF0000"/>
                        </a:solidFill>
                        <a:latin typeface="Cambria Math" panose="02040503050406030204" pitchFamily="18" charset="0"/>
                        <a:cs typeface="Calibri" panose="020F0502020204030204" pitchFamily="34" charset="0"/>
                      </a:rPr>
                      <m:t>.</m:t>
                    </m:r>
                  </m:oMath>
                </a14:m>
                <a:endParaRPr lang="fr-FR" dirty="0">
                  <a:solidFill>
                    <a:srgbClr val="FF0000"/>
                  </a:solidFill>
                  <a:latin typeface="Calibri" panose="020F0502020204030204" pitchFamily="34" charset="0"/>
                  <a:cs typeface="Calibri" panose="020F050202020403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026216" y="4303772"/>
                <a:ext cx="4944174" cy="369332"/>
              </a:xfrm>
              <a:prstGeom prst="rect">
                <a:avLst/>
              </a:prstGeom>
              <a:blipFill>
                <a:blip r:embed="rId7"/>
                <a:stretch>
                  <a:fillRect l="-986" t="-8197" b="-24590"/>
                </a:stretch>
              </a:blipFill>
            </p:spPr>
            <p:txBody>
              <a:bodyPr/>
              <a:lstStyle/>
              <a:p>
                <a:r>
                  <a:rPr lang="fr-FR">
                    <a:noFill/>
                  </a:rPr>
                  <a:t> </a:t>
                </a:r>
              </a:p>
            </p:txBody>
          </p:sp>
        </mc:Fallback>
      </mc:AlternateContent>
      <p:sp>
        <p:nvSpPr>
          <p:cNvPr id="7" name="ZoneTexte 6"/>
          <p:cNvSpPr txBox="1"/>
          <p:nvPr/>
        </p:nvSpPr>
        <p:spPr>
          <a:xfrm>
            <a:off x="719974" y="3208933"/>
            <a:ext cx="4590935"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Son projeté orthogonal sur l’axe des abscisses est O donc sont abscisse est </a:t>
            </a:r>
            <a:r>
              <a:rPr lang="fr-MA" sz="2000" dirty="0">
                <a:solidFill>
                  <a:srgbClr val="FF0000"/>
                </a:solidFill>
                <a:latin typeface="Calibri" panose="020F0502020204030204" pitchFamily="34" charset="0"/>
                <a:cs typeface="Calibri" panose="020F0502020204030204" pitchFamily="34" charset="0"/>
              </a:rPr>
              <a:t>0</a:t>
            </a:r>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2330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9"/>
                                          </p:stCondLst>
                                        </p:cTn>
                                        <p:tgtEl>
                                          <p:spTgt spid="11"/>
                                        </p:tgtEl>
                                        <p:attrNameLst>
                                          <p:attrName>style.visibility</p:attrName>
                                        </p:attrNameLst>
                                      </p:cBhvr>
                                      <p:to>
                                        <p:strVal val="visible"/>
                                      </p:to>
                                    </p:set>
                                  </p:childTnLst>
                                </p:cTn>
                              </p:par>
                            </p:childTnLst>
                          </p:cTn>
                        </p:par>
                        <p:par>
                          <p:cTn id="10" fill="hold">
                            <p:stCondLst>
                              <p:cond delay="1010"/>
                            </p:stCondLst>
                            <p:childTnLst>
                              <p:par>
                                <p:cTn id="11" presetID="6" presetClass="entr" presetSubtype="16" fill="hold" nodeType="afterEffect">
                                  <p:stCondLst>
                                    <p:cond delay="125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75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9"/>
                                          </p:stCondLst>
                                        </p:cTn>
                                        <p:tgtEl>
                                          <p:spTgt spid="41"/>
                                        </p:tgtEl>
                                        <p:attrNameLst>
                                          <p:attrName>style.visibility</p:attrName>
                                        </p:attrNameLst>
                                      </p:cBhvr>
                                      <p:to>
                                        <p:strVal val="visible"/>
                                      </p:to>
                                    </p:set>
                                  </p:childTnLst>
                                </p:cTn>
                              </p:par>
                            </p:childTnLst>
                          </p:cTn>
                        </p:par>
                        <p:par>
                          <p:cTn id="21" fill="hold">
                            <p:stCondLst>
                              <p:cond delay="10"/>
                            </p:stCondLst>
                            <p:childTnLst>
                              <p:par>
                                <p:cTn id="22" presetID="6" presetClass="entr" presetSubtype="16"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circle(in)">
                                      <p:cBhvr>
                                        <p:cTn id="24" dur="1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p:bldP spid="30" grpId="0"/>
      <p:bldP spid="41" grpId="0" animBg="1"/>
      <p:bldP spid="11" grpId="0" animBg="1"/>
      <p:bldP spid="5"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comment on place un point dont les coordonnées sont connues.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30288" y="668338"/>
            <a:ext cx="10555355" cy="360725"/>
          </a:xfrm>
          <a:ln w="38100">
            <a:noFill/>
          </a:ln>
        </p:spPr>
        <p:txBody>
          <a:bodyPr/>
          <a:lstStyle/>
          <a:p>
            <a:r>
              <a:rPr lang="fr-FR" dirty="0">
                <a:solidFill>
                  <a:prstClr val="white">
                    <a:lumMod val="65000"/>
                  </a:prstClr>
                </a:solidFill>
                <a:latin typeface="Calibri" panose="020F0502020204030204"/>
              </a:rPr>
              <a:t>L’enseignant explique.</a:t>
            </a: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3" name="ZoneTexte 2"/>
              <p:cNvSpPr txBox="1"/>
              <p:nvPr/>
            </p:nvSpPr>
            <p:spPr>
              <a:xfrm>
                <a:off x="468196" y="5733817"/>
                <a:ext cx="6357476"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 Chaque couple de nombres </a:t>
                </a:r>
                <a14:m>
                  <m:oMath xmlns:m="http://schemas.openxmlformats.org/officeDocument/2006/math">
                    <m:r>
                      <a:rPr lang="fr-FR" sz="2000" i="1" dirty="0" smtClean="0">
                        <a:solidFill>
                          <a:srgbClr val="0070C0"/>
                        </a:solidFill>
                        <a:latin typeface="Cambria Math" panose="02040503050406030204" pitchFamily="18" charset="0"/>
                        <a:cs typeface="Calibri" panose="020F0502020204030204" pitchFamily="34" charset="0"/>
                      </a:rPr>
                      <m:t>(</m:t>
                    </m:r>
                    <m:r>
                      <a:rPr lang="fr-FR" sz="2000" i="1" dirty="0" err="1" smtClean="0">
                        <a:solidFill>
                          <a:srgbClr val="0070C0"/>
                        </a:solidFill>
                        <a:latin typeface="Cambria Math" panose="02040503050406030204" pitchFamily="18" charset="0"/>
                        <a:cs typeface="Calibri" panose="020F0502020204030204" pitchFamily="34" charset="0"/>
                      </a:rPr>
                      <m:t>𝑥</m:t>
                    </m:r>
                    <m:r>
                      <a:rPr lang="fr-FR" sz="2000" b="0" i="1" dirty="0" smtClean="0">
                        <a:solidFill>
                          <a:srgbClr val="0070C0"/>
                        </a:solidFill>
                        <a:latin typeface="Cambria Math" panose="02040503050406030204" pitchFamily="18" charset="0"/>
                        <a:cs typeface="Calibri" panose="020F0502020204030204" pitchFamily="34" charset="0"/>
                      </a:rPr>
                      <m:t> </m:t>
                    </m:r>
                    <m:r>
                      <a:rPr lang="fr-FR" sz="2000" i="1" dirty="0" err="1" smtClean="0">
                        <a:solidFill>
                          <a:srgbClr val="0070C0"/>
                        </a:solidFill>
                        <a:latin typeface="Cambria Math" panose="02040503050406030204" pitchFamily="18" charset="0"/>
                        <a:cs typeface="Calibri" panose="020F0502020204030204" pitchFamily="34" charset="0"/>
                      </a:rPr>
                      <m:t>;</m:t>
                    </m:r>
                    <m:r>
                      <a:rPr lang="fr-FR" sz="2000" i="1" dirty="0" err="1" smtClean="0">
                        <a:solidFill>
                          <a:srgbClr val="0070C0"/>
                        </a:solidFill>
                        <a:latin typeface="Cambria Math" panose="02040503050406030204" pitchFamily="18" charset="0"/>
                        <a:cs typeface="Calibri" panose="020F0502020204030204" pitchFamily="34" charset="0"/>
                      </a:rPr>
                      <m:t>𝑦</m:t>
                    </m:r>
                    <m:r>
                      <a:rPr lang="fr-FR" sz="2000" i="1" dirty="0" smtClean="0">
                        <a:solidFill>
                          <a:srgbClr val="0070C0"/>
                        </a:solidFill>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 détermine la position d’un point du plan.</a:t>
                </a:r>
              </a:p>
            </p:txBody>
          </p:sp>
        </mc:Choice>
        <mc:Fallback xmlns="">
          <p:sp>
            <p:nvSpPr>
              <p:cNvPr id="3" name="ZoneTexte 2"/>
              <p:cNvSpPr txBox="1">
                <a:spLocks noRot="1" noChangeAspect="1" noMove="1" noResize="1" noEditPoints="1" noAdjustHandles="1" noChangeArrowheads="1" noChangeShapeType="1" noTextEdit="1"/>
              </p:cNvSpPr>
              <p:nvPr/>
            </p:nvSpPr>
            <p:spPr>
              <a:xfrm>
                <a:off x="468196" y="5733817"/>
                <a:ext cx="6357476" cy="707886"/>
              </a:xfrm>
              <a:prstGeom prst="rect">
                <a:avLst/>
              </a:prstGeom>
              <a:blipFill>
                <a:blip r:embed="rId3"/>
                <a:stretch>
                  <a:fillRect l="-863" t="-5172"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p:cNvSpPr txBox="1"/>
              <p:nvPr/>
            </p:nvSpPr>
            <p:spPr>
              <a:xfrm>
                <a:off x="572655" y="4883445"/>
                <a:ext cx="4354766"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 Le couple </a:t>
                </a:r>
                <a14:m>
                  <m:oMath xmlns:m="http://schemas.openxmlformats.org/officeDocument/2006/math">
                    <m:r>
                      <a:rPr lang="fr-FR" sz="2000" i="1" dirty="0" smtClean="0">
                        <a:solidFill>
                          <a:srgbClr val="0070C0"/>
                        </a:solidFill>
                        <a:latin typeface="Cambria Math" panose="02040503050406030204" pitchFamily="18" charset="0"/>
                        <a:cs typeface="Calibri" panose="020F0502020204030204" pitchFamily="34" charset="0"/>
                      </a:rPr>
                      <m:t>(−2</m:t>
                    </m:r>
                    <m:r>
                      <a:rPr lang="fr-FR" sz="2000" b="0" i="1" dirty="0" smtClean="0">
                        <a:solidFill>
                          <a:srgbClr val="0070C0"/>
                        </a:solidFill>
                        <a:latin typeface="Cambria Math" panose="02040503050406030204" pitchFamily="18" charset="0"/>
                        <a:cs typeface="Calibri" panose="020F0502020204030204" pitchFamily="34" charset="0"/>
                      </a:rPr>
                      <m:t> </m:t>
                    </m:r>
                    <m:r>
                      <a:rPr lang="fr-FR" sz="2000" i="1" dirty="0" smtClean="0">
                        <a:solidFill>
                          <a:srgbClr val="0070C0"/>
                        </a:solidFill>
                        <a:latin typeface="Cambria Math" panose="02040503050406030204" pitchFamily="18" charset="0"/>
                        <a:cs typeface="Calibri" panose="020F0502020204030204" pitchFamily="34" charset="0"/>
                      </a:rPr>
                      <m:t>;</m:t>
                    </m:r>
                    <m:r>
                      <a:rPr lang="fr-FR" sz="2000" b="0" i="1" dirty="0" smtClean="0">
                        <a:solidFill>
                          <a:srgbClr val="0070C0"/>
                        </a:solidFill>
                        <a:latin typeface="Cambria Math" panose="02040503050406030204" pitchFamily="18" charset="0"/>
                        <a:cs typeface="Calibri" panose="020F0502020204030204" pitchFamily="34" charset="0"/>
                      </a:rPr>
                      <m:t> </m:t>
                    </m:r>
                    <m:r>
                      <a:rPr lang="fr-FR" sz="2000" i="1" dirty="0" smtClean="0">
                        <a:solidFill>
                          <a:srgbClr val="0070C0"/>
                        </a:solidFill>
                        <a:latin typeface="Cambria Math" panose="02040503050406030204" pitchFamily="18" charset="0"/>
                        <a:cs typeface="Calibri" panose="020F0502020204030204" pitchFamily="34" charset="0"/>
                      </a:rPr>
                      <m:t>3) </m:t>
                    </m:r>
                  </m:oMath>
                </a14:m>
                <a:r>
                  <a:rPr lang="fr-FR" sz="2000" dirty="0">
                    <a:latin typeface="Calibri" panose="020F0502020204030204" pitchFamily="34" charset="0"/>
                    <a:cs typeface="Calibri" panose="020F0502020204030204" pitchFamily="34" charset="0"/>
                  </a:rPr>
                  <a:t>détermine la position du point </a:t>
                </a:r>
                <a14:m>
                  <m:oMath xmlns:m="http://schemas.openxmlformats.org/officeDocument/2006/math">
                    <m:r>
                      <a:rPr lang="fr-FR" sz="2000" i="1" dirty="0" smtClean="0">
                        <a:solidFill>
                          <a:srgbClr val="0070C0"/>
                        </a:solidFill>
                        <a:latin typeface="Cambria Math" panose="02040503050406030204" pitchFamily="18" charset="0"/>
                        <a:cs typeface="Calibri" panose="020F0502020204030204" pitchFamily="34" charset="0"/>
                      </a:rPr>
                      <m:t>𝑁</m:t>
                    </m:r>
                    <m:r>
                      <a:rPr lang="fr-FR" sz="2000" b="0" i="1" dirty="0" smtClean="0">
                        <a:latin typeface="Cambria Math" panose="02040503050406030204" pitchFamily="18" charset="0"/>
                        <a:cs typeface="Calibri" panose="020F050202020403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572655" y="4883445"/>
                <a:ext cx="4354766" cy="707886"/>
              </a:xfrm>
              <a:prstGeom prst="rect">
                <a:avLst/>
              </a:prstGeom>
              <a:blipFill>
                <a:blip r:embed="rId4"/>
                <a:stretch>
                  <a:fillRect l="-1261" t="-4310" b="-14655"/>
                </a:stretch>
              </a:blipFill>
            </p:spPr>
            <p:txBody>
              <a:bodyPr/>
              <a:lstStyle/>
              <a:p>
                <a:r>
                  <a:rPr lang="fr-FR">
                    <a:noFill/>
                  </a:rPr>
                  <a:t> </a:t>
                </a:r>
              </a:p>
            </p:txBody>
          </p:sp>
        </mc:Fallback>
      </mc:AlternateContent>
      <p:pic>
        <p:nvPicPr>
          <p:cNvPr id="49" name="Image 48"/>
          <p:cNvPicPr>
            <a:picLocks noChangeAspect="1"/>
          </p:cNvPicPr>
          <p:nvPr/>
        </p:nvPicPr>
        <p:blipFill>
          <a:blip r:embed="rId5"/>
          <a:stretch>
            <a:fillRect/>
          </a:stretch>
        </p:blipFill>
        <p:spPr>
          <a:xfrm>
            <a:off x="7130350" y="2173042"/>
            <a:ext cx="4726709" cy="3861884"/>
          </a:xfrm>
          <a:prstGeom prst="rect">
            <a:avLst/>
          </a:prstGeom>
          <a:ln w="28575">
            <a:solidFill>
              <a:schemeClr val="accent1"/>
            </a:solidFill>
          </a:ln>
        </p:spPr>
      </p:pic>
      <p:cxnSp>
        <p:nvCxnSpPr>
          <p:cNvPr id="51" name="Connecteur droit 50"/>
          <p:cNvCxnSpPr/>
          <p:nvPr/>
        </p:nvCxnSpPr>
        <p:spPr>
          <a:xfrm flipV="1">
            <a:off x="8018605" y="3267562"/>
            <a:ext cx="0" cy="1215958"/>
          </a:xfrm>
          <a:prstGeom prst="line">
            <a:avLst/>
          </a:prstGeom>
          <a:ln w="28575">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53" name="Connecteur droit 52"/>
          <p:cNvCxnSpPr/>
          <p:nvPr/>
        </p:nvCxnSpPr>
        <p:spPr>
          <a:xfrm>
            <a:off x="8018605" y="3238772"/>
            <a:ext cx="684310" cy="0"/>
          </a:xfrm>
          <a:prstGeom prst="line">
            <a:avLst/>
          </a:prstGeom>
          <a:ln w="28575">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54" name="Plus 53"/>
          <p:cNvSpPr/>
          <p:nvPr/>
        </p:nvSpPr>
        <p:spPr>
          <a:xfrm flipH="1" flipV="1">
            <a:off x="7952890" y="3215288"/>
            <a:ext cx="123542" cy="7782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p:cNvSpPr/>
          <p:nvPr/>
        </p:nvSpPr>
        <p:spPr>
          <a:xfrm>
            <a:off x="8508362" y="3094182"/>
            <a:ext cx="194553" cy="1361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p:cNvSpPr/>
          <p:nvPr/>
        </p:nvSpPr>
        <p:spPr>
          <a:xfrm>
            <a:off x="8046498" y="4335265"/>
            <a:ext cx="194554" cy="1352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58" name="Rectangle 57"/>
              <p:cNvSpPr/>
              <p:nvPr/>
            </p:nvSpPr>
            <p:spPr>
              <a:xfrm>
                <a:off x="7327440" y="2852391"/>
                <a:ext cx="826851" cy="257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FR" sz="1400" i="1" dirty="0" smtClean="0">
                          <a:solidFill>
                            <a:srgbClr val="1D6FA9"/>
                          </a:solidFill>
                          <a:latin typeface="Cambria Math" panose="02040503050406030204" pitchFamily="18" charset="0"/>
                          <a:ea typeface="Cambria Math" panose="02040503050406030204" pitchFamily="18" charset="0"/>
                        </a:rPr>
                        <m:t>𝑁</m:t>
                      </m:r>
                      <m:r>
                        <a:rPr lang="fr-FR" sz="1400" i="1" dirty="0" smtClean="0">
                          <a:solidFill>
                            <a:srgbClr val="1D6FA9"/>
                          </a:solidFill>
                          <a:latin typeface="Cambria Math" panose="02040503050406030204" pitchFamily="18" charset="0"/>
                          <a:ea typeface="Cambria Math" panose="02040503050406030204" pitchFamily="18" charset="0"/>
                        </a:rPr>
                        <m:t>(−2;3)</m:t>
                      </m:r>
                    </m:oMath>
                  </m:oMathPara>
                </a14:m>
                <a:endParaRPr lang="fr-FR" sz="1400" dirty="0">
                  <a:solidFill>
                    <a:srgbClr val="1D6FA9"/>
                  </a:solidFill>
                  <a:latin typeface="Cambria Math" panose="02040503050406030204" pitchFamily="18" charset="0"/>
                  <a:ea typeface="Cambria Math" panose="02040503050406030204" pitchFamily="18" charset="0"/>
                </a:endParaRPr>
              </a:p>
            </p:txBody>
          </p:sp>
        </mc:Choice>
        <mc:Fallback xmlns="">
          <p:sp>
            <p:nvSpPr>
              <p:cNvPr id="58" name="Rectangle 57"/>
              <p:cNvSpPr>
                <a:spLocks noRot="1" noChangeAspect="1" noMove="1" noResize="1" noEditPoints="1" noAdjustHandles="1" noChangeArrowheads="1" noChangeShapeType="1" noTextEdit="1"/>
              </p:cNvSpPr>
              <p:nvPr/>
            </p:nvSpPr>
            <p:spPr>
              <a:xfrm>
                <a:off x="7327440" y="2852391"/>
                <a:ext cx="826851" cy="257782"/>
              </a:xfrm>
              <a:prstGeom prst="rect">
                <a:avLst/>
              </a:prstGeom>
              <a:blipFill>
                <a:blip r:embed="rId6"/>
                <a:stretch>
                  <a:fillRect l="-1471" b="-21429"/>
                </a:stretch>
              </a:blipFill>
              <a:ln>
                <a:noFill/>
              </a:ln>
            </p:spPr>
            <p:txBody>
              <a:bodyPr/>
              <a:lstStyle/>
              <a:p>
                <a:r>
                  <a:rPr lang="fr-FR">
                    <a:noFill/>
                  </a:rPr>
                  <a:t> </a:t>
                </a:r>
              </a:p>
            </p:txBody>
          </p:sp>
        </mc:Fallback>
      </mc:AlternateContent>
      <p:sp>
        <p:nvSpPr>
          <p:cNvPr id="6" name="ZoneTexte 5"/>
          <p:cNvSpPr txBox="1"/>
          <p:nvPr/>
        </p:nvSpPr>
        <p:spPr>
          <a:xfrm>
            <a:off x="397164" y="1138138"/>
            <a:ext cx="10760364"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Maintenant, on considère un couple de nombres, par exemple </a:t>
            </a:r>
            <a:r>
              <a:rPr lang="fr-FR" sz="2000" dirty="0">
                <a:solidFill>
                  <a:schemeClr val="accent1"/>
                </a:solidFill>
                <a:latin typeface="Calibri" panose="020F0502020204030204" pitchFamily="34" charset="0"/>
                <a:cs typeface="Calibri" panose="020F0502020204030204" pitchFamily="34" charset="0"/>
              </a:rPr>
              <a:t>(-2;3). </a:t>
            </a:r>
            <a:r>
              <a:rPr lang="fr-FR" sz="2000" dirty="0">
                <a:solidFill>
                  <a:srgbClr val="FF0000"/>
                </a:solidFill>
                <a:latin typeface="Calibri" panose="020F0502020204030204" pitchFamily="34" charset="0"/>
                <a:cs typeface="Calibri" panose="020F0502020204030204" pitchFamily="34" charset="0"/>
              </a:rPr>
              <a:t>Je vais placer le point </a:t>
            </a:r>
            <a:r>
              <a:rPr lang="fr-FR" sz="2000" dirty="0">
                <a:solidFill>
                  <a:schemeClr val="accent1"/>
                </a:solidFill>
                <a:latin typeface="Calibri" panose="020F0502020204030204" pitchFamily="34" charset="0"/>
                <a:cs typeface="Calibri" panose="020F0502020204030204" pitchFamily="34" charset="0"/>
              </a:rPr>
              <a:t>N(-2;3) dans le repère.</a:t>
            </a:r>
          </a:p>
        </p:txBody>
      </p:sp>
      <mc:AlternateContent xmlns:mc="http://schemas.openxmlformats.org/markup-compatibility/2006" xmlns:a14="http://schemas.microsoft.com/office/drawing/2010/main">
        <mc:Choice Requires="a14">
          <p:sp>
            <p:nvSpPr>
              <p:cNvPr id="7" name="ZoneTexte 6"/>
              <p:cNvSpPr txBox="1"/>
              <p:nvPr/>
            </p:nvSpPr>
            <p:spPr>
              <a:xfrm>
                <a:off x="472959" y="2004019"/>
                <a:ext cx="5609331"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Je trace en pointillés une droite perpendiculaire à l’axe </a:t>
                </a:r>
                <a:r>
                  <a:rPr lang="fr-FR" sz="2000" dirty="0">
                    <a:solidFill>
                      <a:srgbClr val="FF0000"/>
                    </a:solidFill>
                    <a:latin typeface="Calibri" panose="020F0502020204030204" pitchFamily="34" charset="0"/>
                    <a:cs typeface="Calibri" panose="020F0502020204030204" pitchFamily="34" charset="0"/>
                  </a:rPr>
                  <a:t>des abscisses </a:t>
                </a:r>
                <a:r>
                  <a:rPr lang="fr-FR" sz="2000" dirty="0">
                    <a:latin typeface="Calibri" panose="020F0502020204030204" pitchFamily="34" charset="0"/>
                    <a:cs typeface="Calibri" panose="020F0502020204030204" pitchFamily="34" charset="0"/>
                  </a:rPr>
                  <a:t>passant par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𝑥</m:t>
                    </m:r>
                    <m:r>
                      <a:rPr lang="fr-FR" sz="2000" i="1" dirty="0" smtClean="0">
                        <a:solidFill>
                          <a:srgbClr val="FF0000"/>
                        </a:solidFill>
                        <a:latin typeface="Cambria Math" panose="02040503050406030204" pitchFamily="18" charset="0"/>
                        <a:cs typeface="Calibri" panose="020F0502020204030204" pitchFamily="34" charset="0"/>
                      </a:rPr>
                      <m:t>= −2.</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472959" y="2004019"/>
                <a:ext cx="5609331" cy="707886"/>
              </a:xfrm>
              <a:prstGeom prst="rect">
                <a:avLst/>
              </a:prstGeom>
              <a:blipFill>
                <a:blip r:embed="rId7"/>
                <a:stretch>
                  <a:fillRect l="-978" t="-5172"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p:cNvSpPr txBox="1"/>
              <p:nvPr/>
            </p:nvSpPr>
            <p:spPr>
              <a:xfrm>
                <a:off x="572655" y="3037583"/>
                <a:ext cx="5701685" cy="707886"/>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Calibri" panose="020F0502020204030204" pitchFamily="34" charset="0"/>
                    <a:cs typeface="Calibri" panose="020F0502020204030204" pitchFamily="34" charset="0"/>
                  </a:rPr>
                  <a:t>Je trace en pointillés une droite perpendiculaire à l’axe des</a:t>
                </a:r>
                <a:r>
                  <a:rPr lang="fr-FR" sz="2000" dirty="0">
                    <a:solidFill>
                      <a:srgbClr val="FF0000"/>
                    </a:solidFill>
                    <a:latin typeface="Calibri" panose="020F0502020204030204" pitchFamily="34" charset="0"/>
                    <a:cs typeface="Calibri" panose="020F0502020204030204" pitchFamily="34" charset="0"/>
                  </a:rPr>
                  <a:t> ordonnées </a:t>
                </a:r>
                <a:r>
                  <a:rPr lang="fr-FR" sz="2000" dirty="0">
                    <a:latin typeface="Calibri" panose="020F0502020204030204" pitchFamily="34" charset="0"/>
                    <a:cs typeface="Calibri" panose="020F0502020204030204" pitchFamily="34" charset="0"/>
                  </a:rPr>
                  <a:t>passant par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𝑦</m:t>
                    </m:r>
                    <m:r>
                      <a:rPr lang="fr-FR" sz="2000" i="1" dirty="0" smtClean="0">
                        <a:solidFill>
                          <a:srgbClr val="FF0000"/>
                        </a:solidFill>
                        <a:latin typeface="Cambria Math" panose="02040503050406030204" pitchFamily="18" charset="0"/>
                        <a:cs typeface="Calibri" panose="020F0502020204030204" pitchFamily="34" charset="0"/>
                      </a:rPr>
                      <m:t>=3</m:t>
                    </m:r>
                  </m:oMath>
                </a14:m>
                <a:r>
                  <a:rPr lang="fr-FR" sz="2000" dirty="0">
                    <a:solidFill>
                      <a:srgbClr val="FF0000"/>
                    </a:solidFill>
                    <a:latin typeface="Calibri" panose="020F0502020204030204" pitchFamily="34" charset="0"/>
                    <a:cs typeface="Calibri" panose="020F0502020204030204" pitchFamily="34" charset="0"/>
                  </a:rPr>
                  <a:t>.</a:t>
                </a:r>
              </a:p>
            </p:txBody>
          </p:sp>
        </mc:Choice>
        <mc:Fallback xmlns="">
          <p:sp>
            <p:nvSpPr>
              <p:cNvPr id="9" name="ZoneTexte 8"/>
              <p:cNvSpPr txBox="1">
                <a:spLocks noRot="1" noChangeAspect="1" noMove="1" noResize="1" noEditPoints="1" noAdjustHandles="1" noChangeArrowheads="1" noChangeShapeType="1" noTextEdit="1"/>
              </p:cNvSpPr>
              <p:nvPr/>
            </p:nvSpPr>
            <p:spPr>
              <a:xfrm>
                <a:off x="572655" y="3037583"/>
                <a:ext cx="5701685" cy="707886"/>
              </a:xfrm>
              <a:prstGeom prst="rect">
                <a:avLst/>
              </a:prstGeom>
              <a:blipFill>
                <a:blip r:embed="rId8"/>
                <a:stretch>
                  <a:fillRect l="-963" t="-4310" r="-856" b="-14655"/>
                </a:stretch>
              </a:blipFill>
            </p:spPr>
            <p:txBody>
              <a:bodyPr/>
              <a:lstStyle/>
              <a:p>
                <a:r>
                  <a:rPr lang="fr-FR">
                    <a:noFill/>
                  </a:rPr>
                  <a:t> </a:t>
                </a:r>
              </a:p>
            </p:txBody>
          </p:sp>
        </mc:Fallback>
      </mc:AlternateContent>
      <p:sp>
        <p:nvSpPr>
          <p:cNvPr id="10" name="ZoneTexte 9"/>
          <p:cNvSpPr txBox="1"/>
          <p:nvPr/>
        </p:nvSpPr>
        <p:spPr>
          <a:xfrm>
            <a:off x="572655" y="3992367"/>
            <a:ext cx="6529803"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b="1" dirty="0">
                <a:latin typeface="Calibri" panose="020F0502020204030204" pitchFamily="34" charset="0"/>
                <a:cs typeface="Calibri" panose="020F0502020204030204" pitchFamily="34" charset="0"/>
              </a:rPr>
              <a:t>Le point d’intersection </a:t>
            </a:r>
            <a:r>
              <a:rPr lang="fr-FR" sz="2000" dirty="0">
                <a:latin typeface="Calibri" panose="020F0502020204030204" pitchFamily="34" charset="0"/>
                <a:cs typeface="Calibri" panose="020F0502020204030204" pitchFamily="34" charset="0"/>
              </a:rPr>
              <a:t>des deux droites est</a:t>
            </a:r>
          </a:p>
          <a:p>
            <a:pPr algn="l"/>
            <a:r>
              <a:rPr lang="fr-FR" sz="2000" dirty="0">
                <a:latin typeface="Calibri" panose="020F0502020204030204" pitchFamily="34" charset="0"/>
                <a:cs typeface="Calibri" panose="020F0502020204030204" pitchFamily="34" charset="0"/>
              </a:rPr>
              <a:t> le point </a:t>
            </a:r>
            <a:r>
              <a:rPr lang="fr-FR" sz="2000" dirty="0">
                <a:solidFill>
                  <a:srgbClr val="FF0000"/>
                </a:solidFill>
                <a:latin typeface="Calibri" panose="020F0502020204030204" pitchFamily="34" charset="0"/>
                <a:cs typeface="Calibri" panose="020F0502020204030204" pitchFamily="34" charset="0"/>
              </a:rPr>
              <a:t>N(-2;3).</a:t>
            </a:r>
          </a:p>
        </p:txBody>
      </p:sp>
      <p:cxnSp>
        <p:nvCxnSpPr>
          <p:cNvPr id="16" name="Connecteur droit avec flèche 15"/>
          <p:cNvCxnSpPr/>
          <p:nvPr/>
        </p:nvCxnSpPr>
        <p:spPr>
          <a:xfrm>
            <a:off x="7327440" y="3254199"/>
            <a:ext cx="687221" cy="66943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8" name="Connecteur droit avec flèche 17"/>
          <p:cNvCxnSpPr/>
          <p:nvPr/>
        </p:nvCxnSpPr>
        <p:spPr>
          <a:xfrm>
            <a:off x="8014661" y="2305455"/>
            <a:ext cx="139630" cy="90983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2" name="Connecteur droit avec flèche 21"/>
          <p:cNvCxnSpPr/>
          <p:nvPr/>
        </p:nvCxnSpPr>
        <p:spPr>
          <a:xfrm>
            <a:off x="7198468" y="2305455"/>
            <a:ext cx="754422" cy="909833"/>
          </a:xfrm>
          <a:prstGeom prst="straightConnector1">
            <a:avLst/>
          </a:prstGeom>
          <a:ln w="28575">
            <a:solidFill>
              <a:srgbClr val="FF0000"/>
            </a:solidFill>
            <a:prstDash val="dashDot"/>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920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6" presetClass="entr" presetSubtype="16"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circle(in)">
                                      <p:cBhvr>
                                        <p:cTn id="13" dur="2000"/>
                                        <p:tgtEl>
                                          <p:spTgt spid="51"/>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57"/>
                                        </p:tgtEl>
                                        <p:attrNameLst>
                                          <p:attrName>style.visibility</p:attrName>
                                        </p:attrNameLst>
                                      </p:cBhvr>
                                      <p:to>
                                        <p:strVal val="visible"/>
                                      </p:to>
                                    </p:set>
                                  </p:childTnLst>
                                </p:cTn>
                              </p:par>
                              <p:par>
                                <p:cTn id="16" presetID="6" presetClass="entr" presetSubtype="16"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circle(in)">
                                      <p:cBhvr>
                                        <p:cTn id="18" dur="2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6" presetClass="entr" presetSubtype="16" fill="hold" nodeType="withEffect">
                                  <p:stCondLst>
                                    <p:cond delay="0"/>
                                  </p:stCondLst>
                                  <p:childTnLst>
                                    <p:set>
                                      <p:cBhvr>
                                        <p:cTn id="24" dur="1" fill="hold">
                                          <p:stCondLst>
                                            <p:cond delay="0"/>
                                          </p:stCondLst>
                                        </p:cTn>
                                        <p:tgtEl>
                                          <p:spTgt spid="53"/>
                                        </p:tgtEl>
                                        <p:attrNameLst>
                                          <p:attrName>style.visibility</p:attrName>
                                        </p:attrNameLst>
                                      </p:cBhvr>
                                      <p:to>
                                        <p:strVal val="visible"/>
                                      </p:to>
                                    </p:set>
                                    <p:animEffect transition="in" filter="circle(in)">
                                      <p:cBhvr>
                                        <p:cTn id="25" dur="2000"/>
                                        <p:tgtEl>
                                          <p:spTgt spid="53"/>
                                        </p:tgtEl>
                                      </p:cBhvr>
                                    </p:animEffect>
                                  </p:childTnLst>
                                </p:cTn>
                              </p:par>
                              <p:par>
                                <p:cTn id="26" presetID="1" presetClass="entr" presetSubtype="0" fill="hold" grpId="0" nodeType="withEffect">
                                  <p:stCondLst>
                                    <p:cond delay="0"/>
                                  </p:stCondLst>
                                  <p:childTnLst>
                                    <p:set>
                                      <p:cBhvr>
                                        <p:cTn id="27" dur="1" fill="hold">
                                          <p:stCondLst>
                                            <p:cond delay="0"/>
                                          </p:stCondLst>
                                        </p:cTn>
                                        <p:tgtEl>
                                          <p:spTgt spid="56"/>
                                        </p:tgtEl>
                                        <p:attrNameLst>
                                          <p:attrName>style.visibility</p:attrName>
                                        </p:attrNameLst>
                                      </p:cBhvr>
                                      <p:to>
                                        <p:strVal val="visible"/>
                                      </p:to>
                                    </p:set>
                                  </p:childTnLst>
                                </p:cTn>
                              </p:par>
                              <p:par>
                                <p:cTn id="28" presetID="6" presetClass="entr" presetSubtype="16"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circle(in)">
                                      <p:cBhvr>
                                        <p:cTn id="30" dur="20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8"/>
                                        </p:tgtEl>
                                        <p:attrNameLst>
                                          <p:attrName>style.visibility</p:attrName>
                                        </p:attrNameLst>
                                      </p:cBhvr>
                                      <p:to>
                                        <p:strVal val="visible"/>
                                      </p:to>
                                    </p:set>
                                  </p:childTnLst>
                                </p:cTn>
                              </p:par>
                              <p:par>
                                <p:cTn id="39" presetID="6" presetClass="entr" presetSubtype="16"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circle(in)">
                                      <p:cBhvr>
                                        <p:cTn id="41" dur="20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4" grpId="0" animBg="1"/>
      <p:bldP spid="56" grpId="0" animBg="1"/>
      <p:bldP spid="57" grpId="0" animBg="1"/>
      <p:bldP spid="58" grpId="0" animBg="1"/>
      <p:bldP spid="6" grpId="0"/>
      <p:bldP spid="7" grpId="0"/>
      <p:bldP spid="9" grpId="0"/>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r>
              <a:rPr lang="fr-FR" dirty="0"/>
              <a:t>10 min</a:t>
            </a:r>
          </a:p>
        </p:txBody>
      </p:sp>
    </p:spTree>
    <p:extLst>
      <p:ext uri="{BB962C8B-B14F-4D97-AF65-F5344CB8AC3E}">
        <p14:creationId xmlns:p14="http://schemas.microsoft.com/office/powerpoint/2010/main" val="1466256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On va rappeler la définition d’un repère du plan. Répondez par : vrai ou faux</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2623039"/>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1505527" y="2484582"/>
            <a:ext cx="9014691"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Un repère du plan est défini par trois points alignés</a:t>
            </a:r>
            <a:endParaRPr lang="fr-FR" sz="2000" dirty="0">
              <a:latin typeface="Calibri" panose="020F0502020204030204" pitchFamily="34" charset="0"/>
              <a:cs typeface="Calibri" panose="020F0502020204030204" pitchFamily="34" charset="0"/>
            </a:endParaRPr>
          </a:p>
        </p:txBody>
      </p:sp>
      <p:sp>
        <p:nvSpPr>
          <p:cNvPr id="14" name="Rectangle 13"/>
          <p:cNvSpPr/>
          <p:nvPr/>
        </p:nvSpPr>
        <p:spPr>
          <a:xfrm>
            <a:off x="1091981" y="4470114"/>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mc:AlternateContent xmlns:mc="http://schemas.openxmlformats.org/markup-compatibility/2006" xmlns:a14="http://schemas.microsoft.com/office/drawing/2010/main">
        <mc:Choice Requires="a14">
          <p:sp>
            <p:nvSpPr>
              <p:cNvPr id="15" name="Rectangle 14"/>
              <p:cNvSpPr/>
              <p:nvPr/>
            </p:nvSpPr>
            <p:spPr>
              <a:xfrm>
                <a:off x="8693509" y="4362610"/>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t>
                </a:r>
                <a14:m>
                  <m:oMath xmlns:m="http://schemas.openxmlformats.org/officeDocument/2006/math">
                    <m:r>
                      <a:rPr lang="fr-MA" sz="2000" b="0" i="1" smtClean="0">
                        <a:solidFill>
                          <a:prstClr val="black"/>
                        </a:solidFill>
                        <a:latin typeface="Cambria Math" panose="02040503050406030204" pitchFamily="18" charset="0"/>
                      </a:rPr>
                      <m:t>𝑎𝑢𝑥</m:t>
                    </m:r>
                  </m:oMath>
                </a14:m>
                <a:endParaRPr lang="fr-MA" sz="2000" dirty="0">
                  <a:solidFill>
                    <a:prstClr val="black"/>
                  </a:solidFill>
                </a:endParaRPr>
              </a:p>
            </p:txBody>
          </p:sp>
        </mc:Choice>
        <mc:Fallback xmlns="">
          <p:sp>
            <p:nvSpPr>
              <p:cNvPr id="15" name="Rectangle 14"/>
              <p:cNvSpPr>
                <a:spLocks noRot="1" noChangeAspect="1" noMove="1" noResize="1" noEditPoints="1" noAdjustHandles="1" noChangeArrowheads="1" noChangeShapeType="1" noTextEdit="1"/>
              </p:cNvSpPr>
              <p:nvPr/>
            </p:nvSpPr>
            <p:spPr>
              <a:xfrm>
                <a:off x="8693509" y="4362610"/>
                <a:ext cx="1512674" cy="637507"/>
              </a:xfrm>
              <a:prstGeom prst="rect">
                <a:avLst/>
              </a:prstGeom>
              <a:blipFill>
                <a:blip r:embed="rId3"/>
                <a:stretch>
                  <a:fillRect/>
                </a:stretch>
              </a:blipFill>
              <a:ln>
                <a:solidFill>
                  <a:schemeClr val="bg1">
                    <a:lumMod val="65000"/>
                  </a:schemeClr>
                </a:solidFill>
              </a:ln>
              <a:effectLst>
                <a:outerShdw blurRad="63500" sx="102000" sy="102000" algn="ctr" rotWithShape="0">
                  <a:prstClr val="black">
                    <a:alpha val="40000"/>
                  </a:prstClr>
                </a:outerShdw>
              </a:effectLst>
            </p:spPr>
            <p:txBody>
              <a:bodyPr/>
              <a:lstStyle/>
              <a:p>
                <a:r>
                  <a:rPr lang="fr-FR">
                    <a:noFill/>
                  </a:rPr>
                  <a:t> </a:t>
                </a:r>
              </a:p>
            </p:txBody>
          </p:sp>
        </mc:Fallback>
      </mc:AlternateContent>
    </p:spTree>
    <p:extLst>
      <p:ext uri="{BB962C8B-B14F-4D97-AF65-F5344CB8AC3E}">
        <p14:creationId xmlns:p14="http://schemas.microsoft.com/office/powerpoint/2010/main" val="33684790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Rappelez vous que trois points non alignés O; I; J définissent un repère du plan (O; I; J).</a:t>
            </a:r>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4"/>
            <a:ext cx="10727579" cy="220740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p:cNvSpPr>
            <a:spLocks noGrp="1"/>
          </p:cNvSpPr>
          <p:nvPr>
            <p:ph sz="quarter" idx="11"/>
          </p:nvPr>
        </p:nvSpPr>
        <p:spPr/>
        <p:txBody>
          <a:bodyPr/>
          <a:lstStyle/>
          <a:p>
            <a:r>
              <a:rPr lang="fr-MA" dirty="0"/>
              <a:t>L’enseignant donne des exemples sur le tableau. </a:t>
            </a:r>
            <a:endParaRPr lang="fr-FR" dirty="0"/>
          </a:p>
        </p:txBody>
      </p:sp>
      <p:sp>
        <p:nvSpPr>
          <p:cNvPr id="14" name="ZoneTexte 13"/>
          <p:cNvSpPr txBox="1"/>
          <p:nvPr/>
        </p:nvSpPr>
        <p:spPr>
          <a:xfrm>
            <a:off x="1505527" y="2484582"/>
            <a:ext cx="9014691"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Un repère du plan est défini par trois points</a:t>
            </a:r>
            <a:r>
              <a:rPr lang="fr-MA" sz="2000" dirty="0">
                <a:solidFill>
                  <a:srgbClr val="FF0000"/>
                </a:solidFill>
                <a:latin typeface="Calibri" panose="020F0502020204030204" pitchFamily="34" charset="0"/>
                <a:cs typeface="Calibri" panose="020F0502020204030204" pitchFamily="34" charset="0"/>
              </a:rPr>
              <a:t> </a:t>
            </a:r>
            <a:r>
              <a:rPr lang="fr-MA" sz="2000" dirty="0">
                <a:latin typeface="Calibri" panose="020F0502020204030204" pitchFamily="34" charset="0"/>
                <a:cs typeface="Calibri" panose="020F0502020204030204" pitchFamily="34" charset="0"/>
              </a:rPr>
              <a:t>alignés</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5" name="Rectangle 14"/>
              <p:cNvSpPr/>
              <p:nvPr/>
            </p:nvSpPr>
            <p:spPr>
              <a:xfrm>
                <a:off x="8665800" y="3692070"/>
                <a:ext cx="1512674" cy="637507"/>
              </a:xfrm>
              <a:prstGeom prst="rect">
                <a:avLst/>
              </a:prstGeom>
              <a:solidFill>
                <a:schemeClr val="accent1"/>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t>
                </a:r>
                <a14:m>
                  <m:oMath xmlns:m="http://schemas.openxmlformats.org/officeDocument/2006/math">
                    <m:r>
                      <a:rPr lang="fr-MA" sz="2000" b="0" i="1" smtClean="0">
                        <a:solidFill>
                          <a:prstClr val="black"/>
                        </a:solidFill>
                        <a:latin typeface="Cambria Math" panose="02040503050406030204" pitchFamily="18" charset="0"/>
                      </a:rPr>
                      <m:t>𝑎𝑢𝑥</m:t>
                    </m:r>
                  </m:oMath>
                </a14:m>
                <a:endParaRPr lang="fr-MA" sz="2000" dirty="0">
                  <a:solidFill>
                    <a:prstClr val="black"/>
                  </a:solidFill>
                </a:endParaRPr>
              </a:p>
            </p:txBody>
          </p:sp>
        </mc:Choice>
        <mc:Fallback xmlns="">
          <p:sp>
            <p:nvSpPr>
              <p:cNvPr id="15" name="Rectangle 14"/>
              <p:cNvSpPr>
                <a:spLocks noRot="1" noChangeAspect="1" noMove="1" noResize="1" noEditPoints="1" noAdjustHandles="1" noChangeArrowheads="1" noChangeShapeType="1" noTextEdit="1"/>
              </p:cNvSpPr>
              <p:nvPr/>
            </p:nvSpPr>
            <p:spPr>
              <a:xfrm>
                <a:off x="8665800" y="3692070"/>
                <a:ext cx="1512674" cy="637507"/>
              </a:xfrm>
              <a:prstGeom prst="rect">
                <a:avLst/>
              </a:prstGeom>
              <a:blipFill>
                <a:blip r:embed="rId3"/>
                <a:stretch>
                  <a:fillRect/>
                </a:stretch>
              </a:blipFill>
              <a:ln>
                <a:solidFill>
                  <a:schemeClr val="bg1">
                    <a:lumMod val="65000"/>
                  </a:schemeClr>
                </a:solidFill>
              </a:ln>
              <a:effectLst>
                <a:outerShdw blurRad="63500" sx="102000" sy="102000" algn="ctr" rotWithShape="0">
                  <a:prstClr val="black">
                    <a:alpha val="40000"/>
                  </a:prstClr>
                </a:outerShdw>
              </a:effectLst>
            </p:spPr>
            <p:txBody>
              <a:bodyPr/>
              <a:lstStyle/>
              <a:p>
                <a:r>
                  <a:rPr lang="fr-FR">
                    <a:noFill/>
                  </a:rPr>
                  <a:t> </a:t>
                </a:r>
              </a:p>
            </p:txBody>
          </p:sp>
        </mc:Fallback>
      </mc:AlternateContent>
      <p:sp>
        <p:nvSpPr>
          <p:cNvPr id="8" name="ZoneTexte 7"/>
          <p:cNvSpPr txBox="1"/>
          <p:nvPr/>
        </p:nvSpPr>
        <p:spPr>
          <a:xfrm>
            <a:off x="1436201" y="5156446"/>
            <a:ext cx="8742273" cy="523220"/>
          </a:xfrm>
          <a:prstGeom prst="rect">
            <a:avLst/>
          </a:prstGeom>
          <a:noFill/>
        </p:spPr>
        <p:txBody>
          <a:bodyPr wrap="square" rtlCol="0">
            <a:spAutoFit/>
          </a:bodyPr>
          <a:lstStyle/>
          <a:p>
            <a:pPr algn="l"/>
            <a:r>
              <a:rPr lang="fr-MA" sz="2800" b="1" dirty="0">
                <a:latin typeface="Calibri" panose="020F0502020204030204" pitchFamily="34" charset="0"/>
                <a:cs typeface="Calibri" panose="020F0502020204030204" pitchFamily="34" charset="0"/>
              </a:rPr>
              <a:t>Un repère du plan est défini par trois points </a:t>
            </a:r>
            <a:r>
              <a:rPr lang="fr-MA" sz="2800" b="1" dirty="0">
                <a:solidFill>
                  <a:srgbClr val="FF0000"/>
                </a:solidFill>
                <a:latin typeface="Calibri" panose="020F0502020204030204" pitchFamily="34" charset="0"/>
                <a:cs typeface="Calibri" panose="020F0502020204030204" pitchFamily="34" charset="0"/>
              </a:rPr>
              <a:t>non </a:t>
            </a:r>
            <a:r>
              <a:rPr lang="fr-MA" sz="2800" b="1" dirty="0">
                <a:latin typeface="Calibri" panose="020F0502020204030204" pitchFamily="34" charset="0"/>
                <a:cs typeface="Calibri" panose="020F0502020204030204" pitchFamily="34" charset="0"/>
              </a:rPr>
              <a:t>alignés</a:t>
            </a:r>
            <a:endParaRPr lang="fr-FR"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208364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a:xfrm>
            <a:off x="743566" y="358019"/>
            <a:ext cx="10372033" cy="267549"/>
          </a:xfrm>
        </p:spPr>
        <p:txBody>
          <a:bodyPr/>
          <a:lstStyle/>
          <a:p>
            <a:r>
              <a:rPr lang="fr-MA" dirty="0"/>
              <a:t>On va rappeler la définition d’un repère orthonormé. Complétez: </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15285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1764145" y="2854036"/>
            <a:ext cx="8534400"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 I; J) est un repère d’un plan, (O;I; J) est un repère orthonormé si:</a:t>
            </a:r>
            <a:endParaRPr lang="fr-FR" sz="2000" dirty="0">
              <a:latin typeface="Calibri" panose="020F0502020204030204" pitchFamily="34" charset="0"/>
              <a:cs typeface="Calibri" panose="020F0502020204030204" pitchFamily="34" charset="0"/>
            </a:endParaRPr>
          </a:p>
        </p:txBody>
      </p:sp>
      <p:sp>
        <p:nvSpPr>
          <p:cNvPr id="7" name="ZoneTexte 6"/>
          <p:cNvSpPr txBox="1"/>
          <p:nvPr/>
        </p:nvSpPr>
        <p:spPr>
          <a:xfrm>
            <a:off x="979055" y="1754909"/>
            <a:ext cx="3629890"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Compléter:</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3453591" y="3768497"/>
                <a:ext cx="3677610" cy="369332"/>
              </a:xfrm>
              <a:prstGeom prst="rect">
                <a:avLst/>
              </a:prstGeom>
            </p:spPr>
            <p:txBody>
              <a:bodyPr wrap="none">
                <a:spAutoFit/>
              </a:bodyPr>
              <a:lstStyle/>
              <a:p>
                <a:r>
                  <a:rPr lang="fr-MA" b="1" dirty="0">
                    <a:ea typeface="Cambria Math" panose="02040503050406030204" pitchFamily="18" charset="0"/>
                  </a:rPr>
                  <a:t>OI</a:t>
                </a:r>
                <a14:m>
                  <m:oMath xmlns:m="http://schemas.openxmlformats.org/officeDocument/2006/math">
                    <m:r>
                      <a:rPr lang="fr-MA" b="1" i="1">
                        <a:latin typeface="Cambria Math" panose="02040503050406030204" pitchFamily="18" charset="0"/>
                        <a:ea typeface="Cambria Math" panose="02040503050406030204" pitchFamily="18" charset="0"/>
                      </a:rPr>
                      <m:t>⊥</m:t>
                    </m:r>
                    <m:r>
                      <a:rPr lang="fr-MA" b="1" i="0" smtClean="0">
                        <a:latin typeface="Cambria Math" panose="02040503050406030204" pitchFamily="18" charset="0"/>
                        <a:ea typeface="Cambria Math" panose="02040503050406030204" pitchFamily="18" charset="0"/>
                      </a:rPr>
                      <m:t> …..       </m:t>
                    </m:r>
                    <m:r>
                      <a:rPr lang="fr-MA" b="1" i="0" smtClean="0">
                        <a:latin typeface="Cambria Math" panose="02040503050406030204" pitchFamily="18" charset="0"/>
                        <a:ea typeface="Cambria Math" panose="02040503050406030204" pitchFamily="18" charset="0"/>
                      </a:rPr>
                      <m:t>𝐞𝐭</m:t>
                    </m:r>
                    <m:r>
                      <a:rPr lang="fr-MA" b="1" i="0" smtClean="0">
                        <a:latin typeface="Cambria Math" panose="02040503050406030204" pitchFamily="18" charset="0"/>
                        <a:ea typeface="Cambria Math" panose="02040503050406030204" pitchFamily="18" charset="0"/>
                      </a:rPr>
                      <m:t>       </m:t>
                    </m:r>
                    <m:r>
                      <a:rPr lang="fr-MA" b="1" i="0" smtClean="0">
                        <a:latin typeface="Cambria Math" panose="02040503050406030204" pitchFamily="18" charset="0"/>
                        <a:ea typeface="Cambria Math" panose="02040503050406030204" pitchFamily="18" charset="0"/>
                      </a:rPr>
                      <m:t>𝐎𝐈</m:t>
                    </m:r>
                    <m:r>
                      <a:rPr lang="fr-MA" b="1" i="0" smtClean="0">
                        <a:latin typeface="Cambria Math" panose="02040503050406030204" pitchFamily="18" charset="0"/>
                        <a:ea typeface="Cambria Math" panose="02040503050406030204" pitchFamily="18" charset="0"/>
                      </a:rPr>
                      <m:t>= ……= …..</m:t>
                    </m:r>
                  </m:oMath>
                </a14:m>
                <a:endParaRPr lang="fr-MA" b="1" dirty="0"/>
              </a:p>
            </p:txBody>
          </p:sp>
        </mc:Choice>
        <mc:Fallback xmlns="">
          <p:sp>
            <p:nvSpPr>
              <p:cNvPr id="8" name="Rectangle 7"/>
              <p:cNvSpPr>
                <a:spLocks noRot="1" noChangeAspect="1" noMove="1" noResize="1" noEditPoints="1" noAdjustHandles="1" noChangeArrowheads="1" noChangeShapeType="1" noTextEdit="1"/>
              </p:cNvSpPr>
              <p:nvPr/>
            </p:nvSpPr>
            <p:spPr>
              <a:xfrm>
                <a:off x="3453591" y="3768497"/>
                <a:ext cx="3677610" cy="369332"/>
              </a:xfrm>
              <a:prstGeom prst="rect">
                <a:avLst/>
              </a:prstGeom>
              <a:blipFill>
                <a:blip r:embed="rId3"/>
                <a:stretch>
                  <a:fillRect l="-1493" t="-6557" b="-26230"/>
                </a:stretch>
              </a:blipFill>
            </p:spPr>
            <p:txBody>
              <a:bodyPr/>
              <a:lstStyle/>
              <a:p>
                <a:r>
                  <a:rPr lang="fr-FR">
                    <a:noFill/>
                  </a:rPr>
                  <a:t> </a:t>
                </a:r>
              </a:p>
            </p:txBody>
          </p:sp>
        </mc:Fallback>
      </mc:AlternateContent>
    </p:spTree>
    <p:extLst>
      <p:ext uri="{BB962C8B-B14F-4D97-AF65-F5344CB8AC3E}">
        <p14:creationId xmlns:p14="http://schemas.microsoft.com/office/powerpoint/2010/main" val="20338777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Rappelez vous que:</a:t>
                </a:r>
                <a:r>
                  <a:rPr lang="fr-MA" dirty="0">
                    <a:ea typeface="Cambria Math" panose="02040503050406030204" pitchFamily="18" charset="0"/>
                  </a:rPr>
                  <a:t>  si OI</a:t>
                </a:r>
                <a14:m>
                  <m:oMath xmlns:m="http://schemas.openxmlformats.org/officeDocument/2006/math">
                    <m:r>
                      <a:rPr lang="fr-MA" i="1">
                        <a:latin typeface="Cambria Math" panose="02040503050406030204" pitchFamily="18" charset="0"/>
                        <a:ea typeface="Cambria Math" panose="02040503050406030204" pitchFamily="18" charset="0"/>
                      </a:rPr>
                      <m:t>⊥</m:t>
                    </m:r>
                    <m:r>
                      <a:rPr lang="fr-MA" smtClean="0">
                        <a:solidFill>
                          <a:schemeClr val="tx1"/>
                        </a:solidFill>
                        <a:latin typeface="Cambria Math" panose="02040503050406030204" pitchFamily="18" charset="0"/>
                        <a:ea typeface="Cambria Math" panose="02040503050406030204" pitchFamily="18" charset="0"/>
                      </a:rPr>
                      <m:t>𝐎𝐉</m:t>
                    </m:r>
                    <m:r>
                      <a:rPr lang="fr-MA" smtClean="0">
                        <a:solidFill>
                          <a:schemeClr val="tx1"/>
                        </a:solidFill>
                        <a:latin typeface="Cambria Math" panose="02040503050406030204" pitchFamily="18" charset="0"/>
                        <a:ea typeface="Cambria Math" panose="02040503050406030204" pitchFamily="18" charset="0"/>
                      </a:rPr>
                      <m:t>       </m:t>
                    </m:r>
                    <m:r>
                      <a:rPr lang="fr-MA">
                        <a:latin typeface="Cambria Math" panose="02040503050406030204" pitchFamily="18" charset="0"/>
                        <a:ea typeface="Cambria Math" panose="02040503050406030204" pitchFamily="18" charset="0"/>
                      </a:rPr>
                      <m:t>𝐞𝐭</m:t>
                    </m:r>
                    <m:r>
                      <a:rPr lang="fr-MA">
                        <a:latin typeface="Cambria Math" panose="02040503050406030204" pitchFamily="18" charset="0"/>
                        <a:ea typeface="Cambria Math" panose="02040503050406030204" pitchFamily="18" charset="0"/>
                      </a:rPr>
                      <m:t>       </m:t>
                    </m:r>
                    <m:r>
                      <a:rPr lang="fr-MA">
                        <a:latin typeface="Cambria Math" panose="02040503050406030204" pitchFamily="18" charset="0"/>
                        <a:ea typeface="Cambria Math" panose="02040503050406030204" pitchFamily="18" charset="0"/>
                      </a:rPr>
                      <m:t>𝐎𝐈</m:t>
                    </m:r>
                    <m:r>
                      <a:rPr lang="fr-MA">
                        <a:latin typeface="Cambria Math" panose="02040503050406030204" pitchFamily="18" charset="0"/>
                        <a:ea typeface="Cambria Math" panose="02040503050406030204" pitchFamily="18" charset="0"/>
                      </a:rPr>
                      <m:t>=</m:t>
                    </m:r>
                    <m:r>
                      <a:rPr lang="fr-MA" smtClean="0">
                        <a:solidFill>
                          <a:schemeClr val="tx1"/>
                        </a:solidFill>
                        <a:latin typeface="Cambria Math" panose="02040503050406030204" pitchFamily="18" charset="0"/>
                        <a:ea typeface="Cambria Math" panose="02040503050406030204" pitchFamily="18" charset="0"/>
                      </a:rPr>
                      <m:t>𝐎𝐉</m:t>
                    </m:r>
                    <m:r>
                      <a:rPr lang="fr-MA" smtClean="0">
                        <a:solidFill>
                          <a:schemeClr val="tx1"/>
                        </a:solidFill>
                        <a:latin typeface="Cambria Math" panose="02040503050406030204" pitchFamily="18" charset="0"/>
                        <a:ea typeface="Cambria Math" panose="02040503050406030204" pitchFamily="18" charset="0"/>
                      </a:rPr>
                      <m:t>=</m:t>
                    </m:r>
                    <m:r>
                      <a:rPr lang="fr-MA" smtClean="0">
                        <a:solidFill>
                          <a:schemeClr val="tx1"/>
                        </a:solidFill>
                        <a:latin typeface="Cambria Math" panose="02040503050406030204" pitchFamily="18" charset="0"/>
                        <a:ea typeface="Cambria Math" panose="02040503050406030204" pitchFamily="18" charset="0"/>
                      </a:rPr>
                      <m:t>𝟏</m:t>
                    </m:r>
                  </m:oMath>
                </a14:m>
                <a:r>
                  <a:rPr lang="fr-FR" dirty="0">
                    <a:solidFill>
                      <a:schemeClr val="tx1"/>
                    </a:solidFill>
                  </a:rPr>
                  <a:t> </a:t>
                </a:r>
                <a:r>
                  <a:rPr lang="fr-FR" dirty="0"/>
                  <a:t>alors le repère (O, I, J) est un repère orthonormé.</a:t>
                </a:r>
              </a:p>
            </p:txBody>
          </p:sp>
        </mc:Choice>
        <mc:Fallback xmlns="">
          <p:sp>
            <p:nvSpPr>
              <p:cNvPr id="2" name="Titre 1">
                <a:extLst>
                  <a:ext uri="{FF2B5EF4-FFF2-40B4-BE49-F238E27FC236}">
                    <a16:creationId xmlns:a16="http://schemas.microsoft.com/office/drawing/2014/main" id="{68666108-1734-7F75-220F-8890543876B6}"/>
                  </a:ext>
                </a:extLst>
              </p:cNvPr>
              <p:cNvSpPr>
                <a:spLocks noGrp="1" noRot="1" noChangeAspect="1" noMove="1" noResize="1" noEditPoints="1" noAdjustHandles="1" noChangeArrowheads="1" noChangeShapeType="1" noTextEdit="1"/>
              </p:cNvSpPr>
              <p:nvPr>
                <p:ph type="title"/>
              </p:nvPr>
            </p:nvSpPr>
            <p:spPr>
              <a:xfrm>
                <a:off x="935304" y="318293"/>
                <a:ext cx="10372033" cy="392907"/>
              </a:xfrm>
              <a:blipFill>
                <a:blip r:embed="rId2"/>
                <a:stretch>
                  <a:fillRect b="-9231"/>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rappelle  les conditions et donne des exemples et contre exemples.</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692613"/>
            <a:ext cx="10727579" cy="309972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11" name="ZoneTexte 10"/>
          <p:cNvSpPr txBox="1"/>
          <p:nvPr/>
        </p:nvSpPr>
        <p:spPr>
          <a:xfrm>
            <a:off x="1764145" y="2854036"/>
            <a:ext cx="8534400"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 I; J) est un repère d’un plan;  (O;I; J) est un repère orthonormé si:</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3" name="Rectangle 12"/>
              <p:cNvSpPr/>
              <p:nvPr/>
            </p:nvSpPr>
            <p:spPr>
              <a:xfrm>
                <a:off x="3453591" y="3768497"/>
                <a:ext cx="3135795" cy="369332"/>
              </a:xfrm>
              <a:prstGeom prst="rect">
                <a:avLst/>
              </a:prstGeom>
            </p:spPr>
            <p:txBody>
              <a:bodyPr wrap="none">
                <a:spAutoFit/>
              </a:bodyPr>
              <a:lstStyle/>
              <a:p>
                <a:r>
                  <a:rPr lang="fr-MA" b="1" dirty="0">
                    <a:ea typeface="Cambria Math" panose="02040503050406030204" pitchFamily="18" charset="0"/>
                  </a:rPr>
                  <a:t>OI</a:t>
                </a:r>
                <a14:m>
                  <m:oMath xmlns:m="http://schemas.openxmlformats.org/officeDocument/2006/math">
                    <m:r>
                      <a:rPr lang="fr-MA" b="1" i="1">
                        <a:latin typeface="Cambria Math" panose="02040503050406030204" pitchFamily="18" charset="0"/>
                        <a:ea typeface="Cambria Math" panose="02040503050406030204" pitchFamily="18" charset="0"/>
                      </a:rPr>
                      <m:t>⊥</m:t>
                    </m:r>
                    <m:r>
                      <a:rPr lang="fr-MA" b="1" i="0" smtClean="0">
                        <a:solidFill>
                          <a:srgbClr val="FF0000"/>
                        </a:solidFill>
                        <a:latin typeface="Cambria Math" panose="02040503050406030204" pitchFamily="18" charset="0"/>
                        <a:ea typeface="Cambria Math" panose="02040503050406030204" pitchFamily="18" charset="0"/>
                      </a:rPr>
                      <m:t>𝐎𝐉</m:t>
                    </m:r>
                    <m:r>
                      <a:rPr lang="fr-MA" b="1" i="0" smtClean="0">
                        <a:solidFill>
                          <a:srgbClr val="FF0000"/>
                        </a:solidFill>
                        <a:latin typeface="Cambria Math" panose="02040503050406030204" pitchFamily="18" charset="0"/>
                        <a:ea typeface="Cambria Math" panose="02040503050406030204" pitchFamily="18" charset="0"/>
                      </a:rPr>
                      <m:t>       </m:t>
                    </m:r>
                    <m:r>
                      <a:rPr lang="fr-MA" b="1" i="0" smtClean="0">
                        <a:latin typeface="Cambria Math" panose="02040503050406030204" pitchFamily="18" charset="0"/>
                        <a:ea typeface="Cambria Math" panose="02040503050406030204" pitchFamily="18" charset="0"/>
                      </a:rPr>
                      <m:t>𝐞𝐭</m:t>
                    </m:r>
                    <m:r>
                      <a:rPr lang="fr-MA" b="1" i="0" smtClean="0">
                        <a:latin typeface="Cambria Math" panose="02040503050406030204" pitchFamily="18" charset="0"/>
                        <a:ea typeface="Cambria Math" panose="02040503050406030204" pitchFamily="18" charset="0"/>
                      </a:rPr>
                      <m:t>       </m:t>
                    </m:r>
                    <m:r>
                      <a:rPr lang="fr-MA" b="1" i="0" smtClean="0">
                        <a:latin typeface="Cambria Math" panose="02040503050406030204" pitchFamily="18" charset="0"/>
                        <a:ea typeface="Cambria Math" panose="02040503050406030204" pitchFamily="18" charset="0"/>
                      </a:rPr>
                      <m:t>𝐎𝐈</m:t>
                    </m:r>
                    <m:r>
                      <a:rPr lang="fr-MA" b="1" i="0" smtClean="0">
                        <a:latin typeface="Cambria Math" panose="02040503050406030204" pitchFamily="18" charset="0"/>
                        <a:ea typeface="Cambria Math" panose="02040503050406030204" pitchFamily="18" charset="0"/>
                      </a:rPr>
                      <m:t>=</m:t>
                    </m:r>
                    <m:r>
                      <a:rPr lang="fr-MA" b="1" i="0" smtClean="0">
                        <a:solidFill>
                          <a:srgbClr val="FF0000"/>
                        </a:solidFill>
                        <a:latin typeface="Cambria Math" panose="02040503050406030204" pitchFamily="18" charset="0"/>
                        <a:ea typeface="Cambria Math" panose="02040503050406030204" pitchFamily="18" charset="0"/>
                      </a:rPr>
                      <m:t>𝐎𝐉</m:t>
                    </m:r>
                    <m:r>
                      <a:rPr lang="fr-MA" b="1" i="0" smtClean="0">
                        <a:solidFill>
                          <a:srgbClr val="FF0000"/>
                        </a:solidFill>
                        <a:latin typeface="Cambria Math" panose="02040503050406030204" pitchFamily="18" charset="0"/>
                        <a:ea typeface="Cambria Math" panose="02040503050406030204" pitchFamily="18" charset="0"/>
                      </a:rPr>
                      <m:t>=</m:t>
                    </m:r>
                    <m:r>
                      <a:rPr lang="fr-MA" b="1" i="0" smtClean="0">
                        <a:solidFill>
                          <a:srgbClr val="FF0000"/>
                        </a:solidFill>
                        <a:latin typeface="Cambria Math" panose="02040503050406030204" pitchFamily="18" charset="0"/>
                        <a:ea typeface="Cambria Math" panose="02040503050406030204" pitchFamily="18" charset="0"/>
                      </a:rPr>
                      <m:t>𝟏</m:t>
                    </m:r>
                    <m:r>
                      <a:rPr lang="fr-MA" b="1" i="0" smtClean="0">
                        <a:latin typeface="Cambria Math" panose="02040503050406030204" pitchFamily="18" charset="0"/>
                        <a:ea typeface="Cambria Math" panose="02040503050406030204" pitchFamily="18" charset="0"/>
                      </a:rPr>
                      <m:t>.</m:t>
                    </m:r>
                  </m:oMath>
                </a14:m>
                <a:endParaRPr lang="fr-MA" b="1" dirty="0"/>
              </a:p>
            </p:txBody>
          </p:sp>
        </mc:Choice>
        <mc:Fallback xmlns="">
          <p:sp>
            <p:nvSpPr>
              <p:cNvPr id="13" name="Rectangle 12"/>
              <p:cNvSpPr>
                <a:spLocks noRot="1" noChangeAspect="1" noMove="1" noResize="1" noEditPoints="1" noAdjustHandles="1" noChangeArrowheads="1" noChangeShapeType="1" noTextEdit="1"/>
              </p:cNvSpPr>
              <p:nvPr/>
            </p:nvSpPr>
            <p:spPr>
              <a:xfrm>
                <a:off x="3453591" y="3768497"/>
                <a:ext cx="3135795" cy="369332"/>
              </a:xfrm>
              <a:prstGeom prst="rect">
                <a:avLst/>
              </a:prstGeom>
              <a:blipFill>
                <a:blip r:embed="rId4"/>
                <a:stretch>
                  <a:fillRect l="-1751" t="-6557" b="-26230"/>
                </a:stretch>
              </a:blipFill>
            </p:spPr>
            <p:txBody>
              <a:bodyPr/>
              <a:lstStyle/>
              <a:p>
                <a:r>
                  <a:rPr lang="fr-FR">
                    <a:noFill/>
                  </a:rPr>
                  <a:t> </a:t>
                </a:r>
              </a:p>
            </p:txBody>
          </p:sp>
        </mc:Fallback>
      </mc:AlternateContent>
    </p:spTree>
    <p:extLst>
      <p:ext uri="{BB962C8B-B14F-4D97-AF65-F5344CB8AC3E}">
        <p14:creationId xmlns:p14="http://schemas.microsoft.com/office/powerpoint/2010/main" val="9930498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a:xfrm>
            <a:off x="743566" y="358019"/>
            <a:ext cx="10372033" cy="267549"/>
          </a:xfrm>
        </p:spPr>
        <p:txBody>
          <a:bodyPr/>
          <a:lstStyle/>
          <a:p>
            <a:r>
              <a:rPr lang="fr-MA" dirty="0"/>
              <a:t>On va nommer les axes du repère. Complétez: </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15285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p:cNvSpPr txBox="1"/>
          <p:nvPr/>
        </p:nvSpPr>
        <p:spPr>
          <a:xfrm>
            <a:off x="979055" y="1754909"/>
            <a:ext cx="3629890"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Compléter:</a:t>
            </a:r>
            <a:endParaRPr lang="fr-FR" sz="2000" dirty="0">
              <a:latin typeface="Calibri" panose="020F0502020204030204" pitchFamily="34" charset="0"/>
              <a:cs typeface="Calibri" panose="020F0502020204030204" pitchFamily="34" charset="0"/>
            </a:endParaRPr>
          </a:p>
        </p:txBody>
      </p:sp>
      <p:pic>
        <p:nvPicPr>
          <p:cNvPr id="13" name="Image 12"/>
          <p:cNvPicPr>
            <a:picLocks noChangeAspect="1"/>
          </p:cNvPicPr>
          <p:nvPr/>
        </p:nvPicPr>
        <p:blipFill>
          <a:blip r:embed="rId3"/>
          <a:stretch>
            <a:fillRect/>
          </a:stretch>
        </p:blipFill>
        <p:spPr>
          <a:xfrm>
            <a:off x="5008242" y="1606043"/>
            <a:ext cx="5974256" cy="3437012"/>
          </a:xfrm>
          <a:prstGeom prst="rect">
            <a:avLst/>
          </a:prstGeom>
        </p:spPr>
      </p:pic>
      <p:sp>
        <p:nvSpPr>
          <p:cNvPr id="14" name="ZoneTexte 13"/>
          <p:cNvSpPr txBox="1"/>
          <p:nvPr/>
        </p:nvSpPr>
        <p:spPr>
          <a:xfrm>
            <a:off x="869323" y="3499430"/>
            <a:ext cx="4013161"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OJ: est l’axe des…………………………….</a:t>
            </a:r>
            <a:endParaRPr lang="fr-FR" sz="2000" dirty="0">
              <a:latin typeface="Calibri" panose="020F0502020204030204" pitchFamily="34" charset="0"/>
              <a:cs typeface="Calibri" panose="020F0502020204030204" pitchFamily="34" charset="0"/>
            </a:endParaRPr>
          </a:p>
        </p:txBody>
      </p:sp>
      <p:sp>
        <p:nvSpPr>
          <p:cNvPr id="16" name="ZoneTexte 15"/>
          <p:cNvSpPr txBox="1"/>
          <p:nvPr/>
        </p:nvSpPr>
        <p:spPr>
          <a:xfrm>
            <a:off x="895966" y="2932545"/>
            <a:ext cx="4013161"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OI: est l’axe des…………………………….</a:t>
            </a:r>
            <a:endParaRPr lang="fr-FR" sz="2000" dirty="0">
              <a:latin typeface="Calibri" panose="020F0502020204030204" pitchFamily="34" charset="0"/>
              <a:cs typeface="Calibri" panose="020F0502020204030204" pitchFamily="34" charset="0"/>
            </a:endParaRPr>
          </a:p>
        </p:txBody>
      </p:sp>
      <p:sp>
        <p:nvSpPr>
          <p:cNvPr id="3" name="ZoneTexte 2"/>
          <p:cNvSpPr txBox="1"/>
          <p:nvPr/>
        </p:nvSpPr>
        <p:spPr>
          <a:xfrm>
            <a:off x="979055" y="4260715"/>
            <a:ext cx="333029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 est ……………….du repère</a:t>
            </a:r>
          </a:p>
        </p:txBody>
      </p:sp>
    </p:spTree>
    <p:extLst>
      <p:ext uri="{BB962C8B-B14F-4D97-AF65-F5344CB8AC3E}">
        <p14:creationId xmlns:p14="http://schemas.microsoft.com/office/powerpoint/2010/main" val="183556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un repère est constitué de deux axes, une origines et une unités pour chaque axe.</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rappelle  les  élément du repère.</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692613"/>
            <a:ext cx="10727579" cy="309972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1" name="ZoneTexte 10"/>
          <p:cNvSpPr txBox="1"/>
          <p:nvPr/>
        </p:nvSpPr>
        <p:spPr>
          <a:xfrm>
            <a:off x="997146" y="1951283"/>
            <a:ext cx="3685690"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 I; J) est un repère d’un plan.</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3" name="Rectangle 12"/>
              <p:cNvSpPr/>
              <p:nvPr/>
            </p:nvSpPr>
            <p:spPr>
              <a:xfrm>
                <a:off x="881125" y="2696329"/>
                <a:ext cx="4105611" cy="369332"/>
              </a:xfrm>
              <a:prstGeom prst="rect">
                <a:avLst/>
              </a:prstGeom>
            </p:spPr>
            <p:txBody>
              <a:bodyPr wrap="none">
                <a:spAutoFit/>
              </a:bodyPr>
              <a:lstStyle/>
              <a:p>
                <a:pPr marL="285750" indent="-285750">
                  <a:buFont typeface="Arial" panose="020B0604020202020204" pitchFamily="34" charset="0"/>
                  <a:buChar char="•"/>
                </a:pPr>
                <a:r>
                  <a:rPr lang="fr-MA" b="1" dirty="0">
                    <a:solidFill>
                      <a:srgbClr val="FF0000"/>
                    </a:solidFill>
                    <a:ea typeface="Cambria Math" panose="02040503050406030204" pitchFamily="18" charset="0"/>
                  </a:rPr>
                  <a:t>OI est l’axe des abscisses</a:t>
                </a:r>
                <a14:m>
                  <m:oMath xmlns:m="http://schemas.openxmlformats.org/officeDocument/2006/math">
                    <m:r>
                      <a:rPr lang="fr-MA" b="1" i="0" smtClean="0">
                        <a:solidFill>
                          <a:srgbClr val="FF0000"/>
                        </a:solidFill>
                        <a:latin typeface="Cambria Math" panose="02040503050406030204" pitchFamily="18" charset="0"/>
                        <a:ea typeface="Cambria Math" panose="02040503050406030204" pitchFamily="18" charset="0"/>
                      </a:rPr>
                      <m:t>.</m:t>
                    </m:r>
                  </m:oMath>
                </a14:m>
                <a:endParaRPr lang="fr-MA" b="1" dirty="0">
                  <a:solidFill>
                    <a:srgbClr val="FF0000"/>
                  </a:solidFill>
                </a:endParaRPr>
              </a:p>
            </p:txBody>
          </p:sp>
        </mc:Choice>
        <mc:Fallback xmlns="">
          <p:sp>
            <p:nvSpPr>
              <p:cNvPr id="13" name="Rectangle 12"/>
              <p:cNvSpPr>
                <a:spLocks noRot="1" noChangeAspect="1" noMove="1" noResize="1" noEditPoints="1" noAdjustHandles="1" noChangeArrowheads="1" noChangeShapeType="1" noTextEdit="1"/>
              </p:cNvSpPr>
              <p:nvPr/>
            </p:nvSpPr>
            <p:spPr>
              <a:xfrm>
                <a:off x="881125" y="2696329"/>
                <a:ext cx="4105611" cy="369332"/>
              </a:xfrm>
              <a:prstGeom prst="rect">
                <a:avLst/>
              </a:prstGeom>
              <a:blipFill>
                <a:blip r:embed="rId3"/>
                <a:stretch>
                  <a:fillRect l="-1040" t="-6557" b="-2623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881125" y="3254145"/>
                <a:ext cx="4105611" cy="369332"/>
              </a:xfrm>
              <a:prstGeom prst="rect">
                <a:avLst/>
              </a:prstGeom>
            </p:spPr>
            <p:txBody>
              <a:bodyPr wrap="none">
                <a:spAutoFit/>
              </a:bodyPr>
              <a:lstStyle/>
              <a:p>
                <a:pPr marL="285750" indent="-285750">
                  <a:buFont typeface="Arial" panose="020B0604020202020204" pitchFamily="34" charset="0"/>
                  <a:buChar char="•"/>
                </a:pPr>
                <a:r>
                  <a:rPr lang="fr-MA" b="1" dirty="0">
                    <a:solidFill>
                      <a:srgbClr val="FF0000"/>
                    </a:solidFill>
                    <a:ea typeface="Cambria Math" panose="02040503050406030204" pitchFamily="18" charset="0"/>
                  </a:rPr>
                  <a:t>OJ est l’axe des ordonnées</a:t>
                </a:r>
                <a14:m>
                  <m:oMath xmlns:m="http://schemas.openxmlformats.org/officeDocument/2006/math">
                    <m:r>
                      <a:rPr lang="fr-MA" b="1" i="0" smtClean="0">
                        <a:solidFill>
                          <a:srgbClr val="FF0000"/>
                        </a:solidFill>
                        <a:latin typeface="Cambria Math" panose="02040503050406030204" pitchFamily="18" charset="0"/>
                        <a:ea typeface="Cambria Math" panose="02040503050406030204" pitchFamily="18" charset="0"/>
                      </a:rPr>
                      <m:t>.</m:t>
                    </m:r>
                  </m:oMath>
                </a14:m>
                <a:endParaRPr lang="fr-MA" b="1" dirty="0">
                  <a:solidFill>
                    <a:srgbClr val="FF0000"/>
                  </a:solidFill>
                </a:endParaRPr>
              </a:p>
            </p:txBody>
          </p:sp>
        </mc:Choice>
        <mc:Fallback xmlns="">
          <p:sp>
            <p:nvSpPr>
              <p:cNvPr id="8" name="Rectangle 7"/>
              <p:cNvSpPr>
                <a:spLocks noRot="1" noChangeAspect="1" noMove="1" noResize="1" noEditPoints="1" noAdjustHandles="1" noChangeArrowheads="1" noChangeShapeType="1" noTextEdit="1"/>
              </p:cNvSpPr>
              <p:nvPr/>
            </p:nvSpPr>
            <p:spPr>
              <a:xfrm>
                <a:off x="881125" y="3254145"/>
                <a:ext cx="4105611" cy="369332"/>
              </a:xfrm>
              <a:prstGeom prst="rect">
                <a:avLst/>
              </a:prstGeom>
              <a:blipFill>
                <a:blip r:embed="rId4"/>
                <a:stretch>
                  <a:fillRect l="-1040" t="-8333" b="-28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881125" y="3884711"/>
                <a:ext cx="3967753" cy="369332"/>
              </a:xfrm>
              <a:prstGeom prst="rect">
                <a:avLst/>
              </a:prstGeom>
            </p:spPr>
            <p:txBody>
              <a:bodyPr wrap="none">
                <a:spAutoFit/>
              </a:bodyPr>
              <a:lstStyle/>
              <a:p>
                <a:pPr marL="285750" indent="-285750">
                  <a:buFont typeface="Arial" panose="020B0604020202020204" pitchFamily="34" charset="0"/>
                  <a:buChar char="•"/>
                </a:pPr>
                <a:r>
                  <a:rPr lang="fr-MA" b="1" dirty="0">
                    <a:solidFill>
                      <a:srgbClr val="FF0000"/>
                    </a:solidFill>
                    <a:ea typeface="Cambria Math" panose="02040503050406030204" pitchFamily="18" charset="0"/>
                  </a:rPr>
                  <a:t>O est l’origine du repère</a:t>
                </a:r>
                <a14:m>
                  <m:oMath xmlns:m="http://schemas.openxmlformats.org/officeDocument/2006/math">
                    <m:r>
                      <a:rPr lang="fr-MA" b="1" i="0" smtClean="0">
                        <a:solidFill>
                          <a:srgbClr val="FF0000"/>
                        </a:solidFill>
                        <a:latin typeface="Cambria Math" panose="02040503050406030204" pitchFamily="18" charset="0"/>
                        <a:ea typeface="Cambria Math" panose="02040503050406030204" pitchFamily="18" charset="0"/>
                      </a:rPr>
                      <m:t>.</m:t>
                    </m:r>
                  </m:oMath>
                </a14:m>
                <a:endParaRPr lang="fr-MA" b="1" dirty="0">
                  <a:solidFill>
                    <a:srgbClr val="FF0000"/>
                  </a:solidFill>
                </a:endParaRPr>
              </a:p>
            </p:txBody>
          </p:sp>
        </mc:Choice>
        <mc:Fallback xmlns="">
          <p:sp>
            <p:nvSpPr>
              <p:cNvPr id="9" name="Rectangle 8"/>
              <p:cNvSpPr>
                <a:spLocks noRot="1" noChangeAspect="1" noMove="1" noResize="1" noEditPoints="1" noAdjustHandles="1" noChangeArrowheads="1" noChangeShapeType="1" noTextEdit="1"/>
              </p:cNvSpPr>
              <p:nvPr/>
            </p:nvSpPr>
            <p:spPr>
              <a:xfrm>
                <a:off x="881125" y="3884711"/>
                <a:ext cx="3967753" cy="369332"/>
              </a:xfrm>
              <a:prstGeom prst="rect">
                <a:avLst/>
              </a:prstGeom>
              <a:blipFill>
                <a:blip r:embed="rId5"/>
                <a:stretch>
                  <a:fillRect l="-1077" t="-6557" b="-26230"/>
                </a:stretch>
              </a:blipFill>
            </p:spPr>
            <p:txBody>
              <a:bodyPr/>
              <a:lstStyle/>
              <a:p>
                <a:r>
                  <a:rPr lang="fr-FR">
                    <a:noFill/>
                  </a:rPr>
                  <a:t> </a:t>
                </a:r>
              </a:p>
            </p:txBody>
          </p:sp>
        </mc:Fallback>
      </mc:AlternateContent>
      <p:pic>
        <p:nvPicPr>
          <p:cNvPr id="3" name="Image 2"/>
          <p:cNvPicPr>
            <a:picLocks noChangeAspect="1"/>
          </p:cNvPicPr>
          <p:nvPr/>
        </p:nvPicPr>
        <p:blipFill>
          <a:blip r:embed="rId6"/>
          <a:stretch>
            <a:fillRect/>
          </a:stretch>
        </p:blipFill>
        <p:spPr>
          <a:xfrm>
            <a:off x="6480534" y="1849616"/>
            <a:ext cx="4275190" cy="2598645"/>
          </a:xfrm>
          <a:prstGeom prst="rect">
            <a:avLst/>
          </a:prstGeom>
        </p:spPr>
      </p:pic>
    </p:spTree>
    <p:extLst>
      <p:ext uri="{BB962C8B-B14F-4D97-AF65-F5344CB8AC3E}">
        <p14:creationId xmlns:p14="http://schemas.microsoft.com/office/powerpoint/2010/main" val="1374839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4 min</a:t>
            </a:r>
          </a:p>
        </p:txBody>
      </p:sp>
    </p:spTree>
    <p:extLst>
      <p:ext uri="{BB962C8B-B14F-4D97-AF65-F5344CB8AC3E}">
        <p14:creationId xmlns:p14="http://schemas.microsoft.com/office/powerpoint/2010/main" val="35328524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Voici un exemple pour vous montrer  comment déterminer les coordonnées du point A, E et B.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et donne d’autre exemples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5" name="Image 14"/>
          <p:cNvPicPr>
            <a:picLocks noChangeAspect="1"/>
          </p:cNvPicPr>
          <p:nvPr/>
        </p:nvPicPr>
        <p:blipFill>
          <a:blip r:embed="rId3"/>
          <a:stretch>
            <a:fillRect/>
          </a:stretch>
        </p:blipFill>
        <p:spPr>
          <a:xfrm>
            <a:off x="7640550" y="1902689"/>
            <a:ext cx="3073631" cy="2900219"/>
          </a:xfrm>
          <a:prstGeom prst="rect">
            <a:avLst/>
          </a:prstGeom>
          <a:ln>
            <a:solidFill>
              <a:schemeClr val="tx1"/>
            </a:solidFill>
          </a:ln>
        </p:spPr>
      </p:pic>
      <p:sp>
        <p:nvSpPr>
          <p:cNvPr id="3" name="ZoneTexte 2"/>
          <p:cNvSpPr txBox="1"/>
          <p:nvPr/>
        </p:nvSpPr>
        <p:spPr>
          <a:xfrm>
            <a:off x="443346" y="1131293"/>
            <a:ext cx="6557818"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Je détermine les coordonnées du point: A</a:t>
            </a:r>
          </a:p>
        </p:txBody>
      </p:sp>
      <p:sp>
        <p:nvSpPr>
          <p:cNvPr id="6" name="ZoneTexte 5"/>
          <p:cNvSpPr txBox="1"/>
          <p:nvPr/>
        </p:nvSpPr>
        <p:spPr>
          <a:xfrm>
            <a:off x="314037" y="3439072"/>
            <a:ext cx="624378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2) Je détermine l’ordonnée de A:</a:t>
            </a:r>
          </a:p>
        </p:txBody>
      </p:sp>
      <p:sp>
        <p:nvSpPr>
          <p:cNvPr id="7" name="ZoneTexte 6"/>
          <p:cNvSpPr txBox="1"/>
          <p:nvPr/>
        </p:nvSpPr>
        <p:spPr>
          <a:xfrm>
            <a:off x="824349" y="2286523"/>
            <a:ext cx="5481774" cy="1015663"/>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Je trace le projeté orthogonal du point A sur l’axe des abscisses OI, j’obtiens le nombre </a:t>
            </a:r>
            <a:r>
              <a:rPr lang="fr-FR" sz="2000" dirty="0">
                <a:solidFill>
                  <a:srgbClr val="1D6FA9"/>
                </a:solidFill>
                <a:latin typeface="Calibri" panose="020F0502020204030204" pitchFamily="34" charset="0"/>
                <a:cs typeface="Calibri" panose="020F0502020204030204" pitchFamily="34" charset="0"/>
              </a:rPr>
              <a:t>5</a:t>
            </a:r>
            <a:r>
              <a:rPr lang="fr-FR" sz="2000" dirty="0">
                <a:latin typeface="Calibri" panose="020F0502020204030204" pitchFamily="34" charset="0"/>
                <a:cs typeface="Calibri" panose="020F0502020204030204" pitchFamily="34" charset="0"/>
              </a:rPr>
              <a:t>: c’est l’abscisse du point A</a:t>
            </a:r>
          </a:p>
        </p:txBody>
      </p:sp>
      <p:cxnSp>
        <p:nvCxnSpPr>
          <p:cNvPr id="11" name="Connecteur droit 10"/>
          <p:cNvCxnSpPr/>
          <p:nvPr/>
        </p:nvCxnSpPr>
        <p:spPr>
          <a:xfrm flipH="1">
            <a:off x="9929091" y="2724727"/>
            <a:ext cx="9236" cy="840509"/>
          </a:xfrm>
          <a:prstGeom prst="line">
            <a:avLst/>
          </a:prstGeom>
          <a:ln w="28575">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14" name="ZoneTexte 13"/>
          <p:cNvSpPr txBox="1"/>
          <p:nvPr/>
        </p:nvSpPr>
        <p:spPr>
          <a:xfrm>
            <a:off x="797683" y="4018888"/>
            <a:ext cx="5481774" cy="1015663"/>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Je trace le projeté orthogonal du point A sur l’axe des ordonnées OJ, j’obtiens le nombre</a:t>
            </a:r>
            <a:r>
              <a:rPr lang="fr-FR" sz="2000" dirty="0">
                <a:solidFill>
                  <a:srgbClr val="FF0000"/>
                </a:solidFill>
                <a:latin typeface="Calibri" panose="020F0502020204030204" pitchFamily="34" charset="0"/>
                <a:cs typeface="Calibri" panose="020F0502020204030204" pitchFamily="34" charset="0"/>
              </a:rPr>
              <a:t> 2</a:t>
            </a:r>
            <a:r>
              <a:rPr lang="fr-FR" sz="2000" dirty="0">
                <a:latin typeface="Calibri" panose="020F0502020204030204" pitchFamily="34" charset="0"/>
                <a:cs typeface="Calibri" panose="020F0502020204030204" pitchFamily="34" charset="0"/>
              </a:rPr>
              <a:t>: c’est l’ordonnées du point A</a:t>
            </a:r>
          </a:p>
        </p:txBody>
      </p:sp>
      <p:sp>
        <p:nvSpPr>
          <p:cNvPr id="13" name="ZoneTexte 12"/>
          <p:cNvSpPr txBox="1"/>
          <p:nvPr/>
        </p:nvSpPr>
        <p:spPr>
          <a:xfrm>
            <a:off x="824349" y="5320146"/>
            <a:ext cx="7109687" cy="400110"/>
          </a:xfrm>
          <a:prstGeom prst="rect">
            <a:avLst/>
          </a:prstGeom>
          <a:noFill/>
        </p:spPr>
        <p:txBody>
          <a:bodyPr wrap="square" rtlCol="0">
            <a:spAutoFit/>
          </a:bodyPr>
          <a:lstStyle/>
          <a:p>
            <a:pPr algn="l"/>
            <a:r>
              <a:rPr lang="fr-FR" sz="2000" dirty="0">
                <a:solidFill>
                  <a:srgbClr val="1D6FA9"/>
                </a:solidFill>
                <a:latin typeface="Calibri" panose="020F0502020204030204" pitchFamily="34" charset="0"/>
                <a:cs typeface="Calibri" panose="020F0502020204030204" pitchFamily="34" charset="0"/>
              </a:rPr>
              <a:t>Donc: les coordonnées du point A sont: (5 ; 2). On écrit: A(5 ; </a:t>
            </a:r>
            <a:r>
              <a:rPr lang="fr-FR" sz="2000" dirty="0">
                <a:solidFill>
                  <a:srgbClr val="FF0000"/>
                </a:solidFill>
                <a:latin typeface="Calibri" panose="020F0502020204030204" pitchFamily="34" charset="0"/>
                <a:cs typeface="Calibri" panose="020F0502020204030204" pitchFamily="34" charset="0"/>
              </a:rPr>
              <a:t>2</a:t>
            </a:r>
            <a:r>
              <a:rPr lang="fr-FR" sz="2000" dirty="0">
                <a:solidFill>
                  <a:srgbClr val="1D6FA9"/>
                </a:solidFill>
                <a:latin typeface="Calibri" panose="020F0502020204030204" pitchFamily="34" charset="0"/>
                <a:cs typeface="Calibri" panose="020F0502020204030204" pitchFamily="34" charset="0"/>
              </a:rPr>
              <a:t>) </a:t>
            </a:r>
          </a:p>
        </p:txBody>
      </p:sp>
      <p:cxnSp>
        <p:nvCxnSpPr>
          <p:cNvPr id="17" name="Connecteur droit 16"/>
          <p:cNvCxnSpPr/>
          <p:nvPr/>
        </p:nvCxnSpPr>
        <p:spPr>
          <a:xfrm flipH="1">
            <a:off x="8515927" y="2724727"/>
            <a:ext cx="1413164" cy="0"/>
          </a:xfrm>
          <a:prstGeom prst="line">
            <a:avLst/>
          </a:prstGeom>
          <a:ln w="28575">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8525164" y="2632364"/>
            <a:ext cx="166254" cy="92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9762836" y="3352798"/>
            <a:ext cx="166255" cy="212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9845962" y="3639127"/>
            <a:ext cx="304801" cy="2586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2">
                    <a:lumMod val="50000"/>
                    <a:lumOff val="50000"/>
                  </a:schemeClr>
                </a:solidFill>
              </a:rPr>
              <a:t>5</a:t>
            </a:r>
          </a:p>
        </p:txBody>
      </p:sp>
      <p:sp>
        <p:nvSpPr>
          <p:cNvPr id="21" name="Rectangle 20"/>
          <p:cNvSpPr/>
          <p:nvPr/>
        </p:nvSpPr>
        <p:spPr>
          <a:xfrm>
            <a:off x="8220364" y="2594283"/>
            <a:ext cx="258618" cy="2000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rgbClr val="FF0000"/>
                </a:solidFill>
              </a:rPr>
              <a:t>2</a:t>
            </a:r>
          </a:p>
        </p:txBody>
      </p:sp>
      <p:sp>
        <p:nvSpPr>
          <p:cNvPr id="22" name="ZoneTexte 21"/>
          <p:cNvSpPr txBox="1"/>
          <p:nvPr/>
        </p:nvSpPr>
        <p:spPr>
          <a:xfrm>
            <a:off x="595746" y="1861308"/>
            <a:ext cx="624378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1) Je détermine l’abscisse de A:</a:t>
            </a:r>
          </a:p>
        </p:txBody>
      </p:sp>
    </p:spTree>
    <p:extLst>
      <p:ext uri="{BB962C8B-B14F-4D97-AF65-F5344CB8AC3E}">
        <p14:creationId xmlns:p14="http://schemas.microsoft.com/office/powerpoint/2010/main" val="34168337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Voici un exemple pour vous montrer  comment déterminer les coordonnées du point A, E et B.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et donne d’autre exemples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5" name="Image 14"/>
          <p:cNvPicPr>
            <a:picLocks noChangeAspect="1"/>
          </p:cNvPicPr>
          <p:nvPr/>
        </p:nvPicPr>
        <p:blipFill>
          <a:blip r:embed="rId3"/>
          <a:stretch>
            <a:fillRect/>
          </a:stretch>
        </p:blipFill>
        <p:spPr>
          <a:xfrm>
            <a:off x="8233706" y="1902688"/>
            <a:ext cx="3073631" cy="2900219"/>
          </a:xfrm>
          <a:prstGeom prst="rect">
            <a:avLst/>
          </a:prstGeom>
          <a:ln>
            <a:solidFill>
              <a:schemeClr val="tx1"/>
            </a:solidFill>
          </a:ln>
        </p:spPr>
      </p:pic>
      <p:sp>
        <p:nvSpPr>
          <p:cNvPr id="3" name="ZoneTexte 2"/>
          <p:cNvSpPr txBox="1"/>
          <p:nvPr/>
        </p:nvSpPr>
        <p:spPr>
          <a:xfrm>
            <a:off x="279800" y="1172330"/>
            <a:ext cx="6557818"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Je détermine les coordonnées du point: E</a:t>
            </a:r>
          </a:p>
        </p:txBody>
      </p:sp>
      <p:cxnSp>
        <p:nvCxnSpPr>
          <p:cNvPr id="11" name="Connecteur droit 10"/>
          <p:cNvCxnSpPr/>
          <p:nvPr/>
        </p:nvCxnSpPr>
        <p:spPr>
          <a:xfrm flipH="1">
            <a:off x="10500192" y="2724727"/>
            <a:ext cx="9236" cy="840509"/>
          </a:xfrm>
          <a:prstGeom prst="line">
            <a:avLst/>
          </a:prstGeom>
          <a:ln w="28575">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14" name="ZoneTexte 13"/>
          <p:cNvSpPr txBox="1"/>
          <p:nvPr/>
        </p:nvSpPr>
        <p:spPr>
          <a:xfrm>
            <a:off x="606540" y="2448710"/>
            <a:ext cx="7588418"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 le projeté orthogonal du point E sur l’axe des ordonnées OJ, correspond au point O l’origine du repère, donc son ordonnée est :</a:t>
            </a:r>
            <a:r>
              <a:rPr lang="fr-FR" sz="2000" dirty="0">
                <a:solidFill>
                  <a:srgbClr val="FF0000"/>
                </a:solidFill>
                <a:latin typeface="Calibri" panose="020F0502020204030204" pitchFamily="34" charset="0"/>
                <a:cs typeface="Calibri" panose="020F0502020204030204" pitchFamily="34" charset="0"/>
              </a:rPr>
              <a:t>0</a:t>
            </a:r>
          </a:p>
        </p:txBody>
      </p:sp>
      <p:sp>
        <p:nvSpPr>
          <p:cNvPr id="13" name="ZoneTexte 12"/>
          <p:cNvSpPr txBox="1"/>
          <p:nvPr/>
        </p:nvSpPr>
        <p:spPr>
          <a:xfrm>
            <a:off x="1029862" y="3209784"/>
            <a:ext cx="7061718" cy="400110"/>
          </a:xfrm>
          <a:prstGeom prst="rect">
            <a:avLst/>
          </a:prstGeom>
          <a:noFill/>
        </p:spPr>
        <p:txBody>
          <a:bodyPr wrap="square" rtlCol="0">
            <a:spAutoFit/>
          </a:bodyPr>
          <a:lstStyle/>
          <a:p>
            <a:pPr algn="l"/>
            <a:r>
              <a:rPr lang="fr-FR" sz="2000" dirty="0">
                <a:solidFill>
                  <a:srgbClr val="1D6FA9"/>
                </a:solidFill>
                <a:latin typeface="Calibri" panose="020F0502020204030204" pitchFamily="34" charset="0"/>
                <a:cs typeface="Calibri" panose="020F0502020204030204" pitchFamily="34" charset="0"/>
              </a:rPr>
              <a:t>Donc: les coordonnées du point E sont: (5 ; </a:t>
            </a:r>
            <a:r>
              <a:rPr lang="fr-FR" sz="2000" dirty="0">
                <a:solidFill>
                  <a:srgbClr val="FF0000"/>
                </a:solidFill>
                <a:latin typeface="Calibri" panose="020F0502020204030204" pitchFamily="34" charset="0"/>
                <a:cs typeface="Calibri" panose="020F0502020204030204" pitchFamily="34" charset="0"/>
              </a:rPr>
              <a:t>0</a:t>
            </a:r>
            <a:r>
              <a:rPr lang="fr-FR" sz="2000" dirty="0">
                <a:solidFill>
                  <a:srgbClr val="1D6FA9"/>
                </a:solidFill>
                <a:latin typeface="Calibri" panose="020F0502020204030204" pitchFamily="34" charset="0"/>
                <a:cs typeface="Calibri" panose="020F0502020204030204" pitchFamily="34" charset="0"/>
              </a:rPr>
              <a:t>). On écrit: A(5 ;  </a:t>
            </a:r>
            <a:r>
              <a:rPr lang="fr-FR" sz="2000" dirty="0">
                <a:solidFill>
                  <a:srgbClr val="FF0000"/>
                </a:solidFill>
                <a:latin typeface="Calibri" panose="020F0502020204030204" pitchFamily="34" charset="0"/>
                <a:cs typeface="Calibri" panose="020F0502020204030204" pitchFamily="34" charset="0"/>
              </a:rPr>
              <a:t>0</a:t>
            </a:r>
            <a:r>
              <a:rPr lang="fr-FR" sz="2000" dirty="0">
                <a:solidFill>
                  <a:srgbClr val="1D6FA9"/>
                </a:solidFill>
                <a:latin typeface="Calibri" panose="020F0502020204030204" pitchFamily="34" charset="0"/>
                <a:cs typeface="Calibri" panose="020F0502020204030204" pitchFamily="34" charset="0"/>
              </a:rPr>
              <a:t>) </a:t>
            </a:r>
          </a:p>
        </p:txBody>
      </p:sp>
      <p:cxnSp>
        <p:nvCxnSpPr>
          <p:cNvPr id="17" name="Connecteur droit 16"/>
          <p:cNvCxnSpPr/>
          <p:nvPr/>
        </p:nvCxnSpPr>
        <p:spPr>
          <a:xfrm flipH="1">
            <a:off x="9063939" y="2724727"/>
            <a:ext cx="1413164" cy="0"/>
          </a:xfrm>
          <a:prstGeom prst="line">
            <a:avLst/>
          </a:prstGeom>
          <a:ln w="28575">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9134764" y="2594283"/>
            <a:ext cx="166254" cy="92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10322392" y="3334329"/>
            <a:ext cx="166255" cy="212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10338044" y="3634508"/>
            <a:ext cx="304801" cy="2586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2">
                    <a:lumMod val="50000"/>
                    <a:lumOff val="50000"/>
                  </a:schemeClr>
                </a:solidFill>
              </a:rPr>
              <a:t>5</a:t>
            </a:r>
          </a:p>
        </p:txBody>
      </p:sp>
      <p:sp>
        <p:nvSpPr>
          <p:cNvPr id="21" name="Rectangle 20"/>
          <p:cNvSpPr/>
          <p:nvPr/>
        </p:nvSpPr>
        <p:spPr>
          <a:xfrm>
            <a:off x="8782232" y="2594283"/>
            <a:ext cx="258618" cy="2000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rgbClr val="FF0000"/>
                </a:solidFill>
              </a:rPr>
              <a:t>2</a:t>
            </a:r>
          </a:p>
        </p:txBody>
      </p:sp>
      <p:sp>
        <p:nvSpPr>
          <p:cNvPr id="8" name="ZoneTexte 7"/>
          <p:cNvSpPr txBox="1"/>
          <p:nvPr/>
        </p:nvSpPr>
        <p:spPr>
          <a:xfrm>
            <a:off x="461819" y="4270063"/>
            <a:ext cx="6557818"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Le point B est un point de l’axe des ordonnes, il correspond au nombre </a:t>
            </a:r>
            <a:r>
              <a:rPr lang="fr-FR" sz="2000" dirty="0">
                <a:solidFill>
                  <a:srgbClr val="FF0000"/>
                </a:solidFill>
                <a:latin typeface="Calibri" panose="020F0502020204030204" pitchFamily="34" charset="0"/>
                <a:cs typeface="Calibri" panose="020F0502020204030204" pitchFamily="34" charset="0"/>
              </a:rPr>
              <a:t>-1</a:t>
            </a:r>
            <a:r>
              <a:rPr lang="fr-FR" sz="2000" dirty="0">
                <a:latin typeface="Calibri" panose="020F0502020204030204" pitchFamily="34" charset="0"/>
                <a:cs typeface="Calibri" panose="020F0502020204030204" pitchFamily="34" charset="0"/>
              </a:rPr>
              <a:t>: c’est son ordonnée.</a:t>
            </a:r>
          </a:p>
        </p:txBody>
      </p:sp>
      <p:sp>
        <p:nvSpPr>
          <p:cNvPr id="22" name="ZoneTexte 21"/>
          <p:cNvSpPr txBox="1"/>
          <p:nvPr/>
        </p:nvSpPr>
        <p:spPr>
          <a:xfrm>
            <a:off x="304548" y="3817634"/>
            <a:ext cx="6557818"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Je détermine les coordonnées du point: B</a:t>
            </a:r>
          </a:p>
        </p:txBody>
      </p:sp>
      <p:sp>
        <p:nvSpPr>
          <p:cNvPr id="23" name="ZoneTexte 22"/>
          <p:cNvSpPr txBox="1"/>
          <p:nvPr/>
        </p:nvSpPr>
        <p:spPr>
          <a:xfrm>
            <a:off x="783682" y="1723364"/>
            <a:ext cx="6557818"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Le point E est un point de l’axe des abscisses, il correspond au nombre </a:t>
            </a:r>
            <a:r>
              <a:rPr lang="fr-FR" sz="2000" dirty="0">
                <a:solidFill>
                  <a:srgbClr val="FF0000"/>
                </a:solidFill>
                <a:latin typeface="Calibri" panose="020F0502020204030204" pitchFamily="34" charset="0"/>
                <a:cs typeface="Calibri" panose="020F0502020204030204" pitchFamily="34" charset="0"/>
              </a:rPr>
              <a:t>5</a:t>
            </a:r>
            <a:r>
              <a:rPr lang="fr-FR" sz="2000" dirty="0">
                <a:latin typeface="Calibri" panose="020F0502020204030204" pitchFamily="34" charset="0"/>
                <a:cs typeface="Calibri" panose="020F0502020204030204" pitchFamily="34" charset="0"/>
              </a:rPr>
              <a:t>: c’est son abscisse</a:t>
            </a:r>
          </a:p>
        </p:txBody>
      </p:sp>
      <p:sp>
        <p:nvSpPr>
          <p:cNvPr id="24" name="ZoneTexte 23"/>
          <p:cNvSpPr txBox="1"/>
          <p:nvPr/>
        </p:nvSpPr>
        <p:spPr>
          <a:xfrm>
            <a:off x="367173" y="5030268"/>
            <a:ext cx="10940163"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 Le projeté orthogonal du point B sur l’axe des abscisses OI, correspond au point O, l’origine du repère, donc son abscisse est :</a:t>
            </a:r>
            <a:r>
              <a:rPr lang="fr-FR" sz="2000" dirty="0">
                <a:solidFill>
                  <a:srgbClr val="FF0000"/>
                </a:solidFill>
                <a:latin typeface="Calibri" panose="020F0502020204030204" pitchFamily="34" charset="0"/>
                <a:cs typeface="Calibri" panose="020F0502020204030204" pitchFamily="34" charset="0"/>
              </a:rPr>
              <a:t>0</a:t>
            </a:r>
          </a:p>
        </p:txBody>
      </p:sp>
      <p:sp>
        <p:nvSpPr>
          <p:cNvPr id="25" name="ZoneTexte 24"/>
          <p:cNvSpPr txBox="1"/>
          <p:nvPr/>
        </p:nvSpPr>
        <p:spPr>
          <a:xfrm>
            <a:off x="1801854" y="6001149"/>
            <a:ext cx="7109687" cy="400110"/>
          </a:xfrm>
          <a:prstGeom prst="rect">
            <a:avLst/>
          </a:prstGeom>
          <a:noFill/>
        </p:spPr>
        <p:txBody>
          <a:bodyPr wrap="square" rtlCol="0">
            <a:spAutoFit/>
          </a:bodyPr>
          <a:lstStyle/>
          <a:p>
            <a:pPr algn="l"/>
            <a:r>
              <a:rPr lang="fr-FR" sz="2000" dirty="0">
                <a:solidFill>
                  <a:srgbClr val="1D6FA9"/>
                </a:solidFill>
                <a:latin typeface="Calibri" panose="020F0502020204030204" pitchFamily="34" charset="0"/>
                <a:cs typeface="Calibri" panose="020F0502020204030204" pitchFamily="34" charset="0"/>
              </a:rPr>
              <a:t>Donc: les coordonnées du point B sont: (0 ; </a:t>
            </a:r>
            <a:r>
              <a:rPr lang="fr-FR" sz="2000" dirty="0">
                <a:solidFill>
                  <a:srgbClr val="FF0000"/>
                </a:solidFill>
                <a:latin typeface="Calibri" panose="020F0502020204030204" pitchFamily="34" charset="0"/>
                <a:cs typeface="Calibri" panose="020F0502020204030204" pitchFamily="34" charset="0"/>
              </a:rPr>
              <a:t>-1</a:t>
            </a:r>
            <a:r>
              <a:rPr lang="fr-FR" sz="2000" dirty="0">
                <a:solidFill>
                  <a:srgbClr val="1D6FA9"/>
                </a:solidFill>
                <a:latin typeface="Calibri" panose="020F0502020204030204" pitchFamily="34" charset="0"/>
                <a:cs typeface="Calibri" panose="020F0502020204030204" pitchFamily="34" charset="0"/>
              </a:rPr>
              <a:t>). On écrit: A(0 ; </a:t>
            </a:r>
            <a:r>
              <a:rPr lang="fr-FR" sz="2000" dirty="0">
                <a:solidFill>
                  <a:srgbClr val="FF0000"/>
                </a:solidFill>
                <a:latin typeface="Calibri" panose="020F0502020204030204" pitchFamily="34" charset="0"/>
                <a:cs typeface="Calibri" panose="020F0502020204030204" pitchFamily="34" charset="0"/>
              </a:rPr>
              <a:t>-1</a:t>
            </a:r>
            <a:r>
              <a:rPr lang="fr-FR" sz="2000" dirty="0">
                <a:solidFill>
                  <a:srgbClr val="1D6FA9"/>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6091198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Voici un exemple pour vous montrer  comment placer un point de coordonnées connues comme F(-2;3)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et donne d’autre exemples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p:cNvSpPr txBox="1"/>
          <p:nvPr/>
        </p:nvSpPr>
        <p:spPr>
          <a:xfrm>
            <a:off x="279800" y="1172330"/>
            <a:ext cx="6557818"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Je place le point F(-2;3) </a:t>
            </a:r>
          </a:p>
        </p:txBody>
      </p:sp>
      <p:sp>
        <p:nvSpPr>
          <p:cNvPr id="6" name="Rectangle 5"/>
          <p:cNvSpPr/>
          <p:nvPr/>
        </p:nvSpPr>
        <p:spPr>
          <a:xfrm>
            <a:off x="510709" y="1557369"/>
            <a:ext cx="6096000" cy="954107"/>
          </a:xfrm>
          <a:prstGeom prst="rect">
            <a:avLst/>
          </a:prstGeom>
        </p:spPr>
        <p:txBody>
          <a:bodyPr>
            <a:spAutoFit/>
          </a:bodyPr>
          <a:lstStyle/>
          <a:p>
            <a:endParaRPr lang="fr-FR" sz="2000" dirty="0">
              <a:solidFill>
                <a:srgbClr val="000000"/>
              </a:solidFill>
              <a:latin typeface="ZWTXIZ+Calibri"/>
            </a:endParaRPr>
          </a:p>
          <a:p>
            <a:pPr marL="285750" indent="-285750">
              <a:buFont typeface="Arial" panose="020B0604020202020204" pitchFamily="34" charset="0"/>
              <a:buChar char="•"/>
            </a:pPr>
            <a:r>
              <a:rPr lang="fr-FR" b="1" dirty="0">
                <a:latin typeface="VGKZEH+BradleyHandITCTT-Bold"/>
              </a:rPr>
              <a:t>je trace </a:t>
            </a:r>
            <a:r>
              <a:rPr lang="fr-FR" dirty="0">
                <a:latin typeface="ZWTXIZ+Calibri"/>
              </a:rPr>
              <a:t>en pointillés la droite perpendiculaire à </a:t>
            </a:r>
            <a:r>
              <a:rPr lang="fr-FR" b="1" dirty="0">
                <a:latin typeface="VGKZEH+BradleyHandITCTT-Bold"/>
              </a:rPr>
              <a:t>OI </a:t>
            </a:r>
            <a:r>
              <a:rPr lang="fr-FR" dirty="0">
                <a:latin typeface="ZWTXIZ+Calibri"/>
              </a:rPr>
              <a:t>passant par </a:t>
            </a:r>
            <a:r>
              <a:rPr lang="fr-FR" b="1" dirty="0">
                <a:latin typeface="VGKZEH+BradleyHandITCTT-Bold"/>
              </a:rPr>
              <a:t>−2</a:t>
            </a:r>
            <a:endParaRPr lang="fr-FR" dirty="0"/>
          </a:p>
        </p:txBody>
      </p:sp>
      <p:sp>
        <p:nvSpPr>
          <p:cNvPr id="9" name="Rectangle 8"/>
          <p:cNvSpPr/>
          <p:nvPr/>
        </p:nvSpPr>
        <p:spPr>
          <a:xfrm>
            <a:off x="510709" y="3417462"/>
            <a:ext cx="5666936" cy="646331"/>
          </a:xfrm>
          <a:prstGeom prst="rect">
            <a:avLst/>
          </a:prstGeom>
        </p:spPr>
        <p:txBody>
          <a:bodyPr wrap="none">
            <a:spAutoFit/>
          </a:bodyPr>
          <a:lstStyle/>
          <a:p>
            <a:pPr marL="285750" indent="-285750">
              <a:buFont typeface="Arial" panose="020B0604020202020204" pitchFamily="34" charset="0"/>
              <a:buChar char="•"/>
            </a:pPr>
            <a:r>
              <a:rPr lang="fr-FR" dirty="0">
                <a:latin typeface="ZWTXIZ+Calibri"/>
              </a:rPr>
              <a:t>Je trace en pointillés la droite perpendiculaire à </a:t>
            </a:r>
            <a:r>
              <a:rPr lang="fr-FR" b="1" dirty="0">
                <a:latin typeface="VGKZEH+BradleyHandITCTT-Bold"/>
              </a:rPr>
              <a:t>OJ</a:t>
            </a:r>
          </a:p>
          <a:p>
            <a:r>
              <a:rPr lang="fr-FR" b="1" dirty="0">
                <a:latin typeface="VGKZEH+BradleyHandITCTT-Bold"/>
              </a:rPr>
              <a:t> </a:t>
            </a:r>
            <a:r>
              <a:rPr lang="fr-FR" dirty="0">
                <a:latin typeface="ZWTXIZ+Calibri"/>
              </a:rPr>
              <a:t>passant par </a:t>
            </a:r>
            <a:r>
              <a:rPr lang="fr-FR" b="1" dirty="0">
                <a:latin typeface="VGKZEH+BradleyHandITCTT-Bold"/>
              </a:rPr>
              <a:t>3  </a:t>
            </a:r>
            <a:endParaRPr lang="fr-FR" dirty="0"/>
          </a:p>
        </p:txBody>
      </p:sp>
      <p:sp>
        <p:nvSpPr>
          <p:cNvPr id="10" name="Rectangle 9"/>
          <p:cNvSpPr/>
          <p:nvPr/>
        </p:nvSpPr>
        <p:spPr>
          <a:xfrm>
            <a:off x="539786" y="4969779"/>
            <a:ext cx="6096000" cy="369332"/>
          </a:xfrm>
          <a:prstGeom prst="rect">
            <a:avLst/>
          </a:prstGeom>
        </p:spPr>
        <p:txBody>
          <a:bodyPr>
            <a:spAutoFit/>
          </a:bodyPr>
          <a:lstStyle/>
          <a:p>
            <a:pPr marL="285750" indent="-285750">
              <a:buFont typeface="Arial" panose="020B0604020202020204" pitchFamily="34" charset="0"/>
              <a:buChar char="•"/>
            </a:pPr>
            <a:r>
              <a:rPr lang="fr-FR" dirty="0">
                <a:solidFill>
                  <a:srgbClr val="1D6FA9"/>
                </a:solidFill>
                <a:latin typeface="ZWTXIZ+Calibri"/>
              </a:rPr>
              <a:t> </a:t>
            </a:r>
            <a:r>
              <a:rPr lang="fr-FR" b="1" dirty="0">
                <a:solidFill>
                  <a:srgbClr val="1D6FA9"/>
                </a:solidFill>
                <a:latin typeface="VGKZEH+BradleyHandITCTT-Bold"/>
              </a:rPr>
              <a:t>F </a:t>
            </a:r>
            <a:r>
              <a:rPr lang="fr-FR" dirty="0">
                <a:solidFill>
                  <a:srgbClr val="1D6FA9"/>
                </a:solidFill>
                <a:latin typeface="ZWTXIZ+Calibri"/>
              </a:rPr>
              <a:t>est le point </a:t>
            </a:r>
            <a:r>
              <a:rPr lang="fr-FR" b="1" dirty="0">
                <a:solidFill>
                  <a:srgbClr val="1D6FA9"/>
                </a:solidFill>
                <a:latin typeface="VGKZEH+BradleyHandITCTT-Bold"/>
              </a:rPr>
              <a:t>d’intersection </a:t>
            </a:r>
            <a:r>
              <a:rPr lang="fr-FR" dirty="0">
                <a:solidFill>
                  <a:srgbClr val="1D6FA9"/>
                </a:solidFill>
                <a:latin typeface="ZWTXIZ+Calibri"/>
              </a:rPr>
              <a:t>des deux </a:t>
            </a:r>
            <a:r>
              <a:rPr lang="fr-FR" b="1" dirty="0">
                <a:solidFill>
                  <a:srgbClr val="1D6FA9"/>
                </a:solidFill>
                <a:latin typeface="VGKZEH+BradleyHandITCTT-Bold"/>
              </a:rPr>
              <a:t>droites tracées </a:t>
            </a:r>
            <a:endParaRPr lang="fr-FR" dirty="0">
              <a:solidFill>
                <a:srgbClr val="1D6FA9"/>
              </a:solidFill>
            </a:endParaRPr>
          </a:p>
        </p:txBody>
      </p:sp>
      <p:pic>
        <p:nvPicPr>
          <p:cNvPr id="26" name="Image 25"/>
          <p:cNvPicPr>
            <a:picLocks noChangeAspect="1"/>
          </p:cNvPicPr>
          <p:nvPr/>
        </p:nvPicPr>
        <p:blipFill>
          <a:blip r:embed="rId3"/>
          <a:stretch>
            <a:fillRect/>
          </a:stretch>
        </p:blipFill>
        <p:spPr>
          <a:xfrm>
            <a:off x="6741267" y="1545877"/>
            <a:ext cx="4786081" cy="4242080"/>
          </a:xfrm>
          <a:prstGeom prst="rect">
            <a:avLst/>
          </a:prstGeom>
        </p:spPr>
      </p:pic>
      <p:cxnSp>
        <p:nvCxnSpPr>
          <p:cNvPr id="28" name="Connecteur droit 27"/>
          <p:cNvCxnSpPr/>
          <p:nvPr/>
        </p:nvCxnSpPr>
        <p:spPr>
          <a:xfrm>
            <a:off x="8287966" y="1869147"/>
            <a:ext cx="9728" cy="3169781"/>
          </a:xfrm>
          <a:prstGeom prst="line">
            <a:avLst/>
          </a:prstGeom>
          <a:ln w="28575">
            <a:prstDash val="dash"/>
          </a:ln>
        </p:spPr>
        <p:style>
          <a:lnRef idx="2">
            <a:schemeClr val="accent1"/>
          </a:lnRef>
          <a:fillRef idx="0">
            <a:schemeClr val="accent1"/>
          </a:fillRef>
          <a:effectRef idx="1">
            <a:schemeClr val="accent1"/>
          </a:effectRef>
          <a:fontRef idx="minor">
            <a:schemeClr val="tx1"/>
          </a:fontRef>
        </p:style>
      </p:cxnSp>
      <p:cxnSp>
        <p:nvCxnSpPr>
          <p:cNvPr id="30" name="Connecteur droit 29"/>
          <p:cNvCxnSpPr/>
          <p:nvPr/>
        </p:nvCxnSpPr>
        <p:spPr>
          <a:xfrm>
            <a:off x="7402749" y="2743200"/>
            <a:ext cx="2655651" cy="19455"/>
          </a:xfrm>
          <a:prstGeom prst="line">
            <a:avLst/>
          </a:prstGeom>
          <a:ln w="28575">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31" name="Rectangle 30"/>
          <p:cNvSpPr/>
          <p:nvPr/>
        </p:nvSpPr>
        <p:spPr>
          <a:xfrm>
            <a:off x="8297693" y="3940522"/>
            <a:ext cx="144286" cy="18220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32" name="Rectangle 31"/>
          <p:cNvSpPr/>
          <p:nvPr/>
        </p:nvSpPr>
        <p:spPr>
          <a:xfrm>
            <a:off x="9163456" y="2585855"/>
            <a:ext cx="214008" cy="14591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33" name="Ellipse 32"/>
          <p:cNvSpPr/>
          <p:nvPr/>
        </p:nvSpPr>
        <p:spPr>
          <a:xfrm>
            <a:off x="8262833" y="2720340"/>
            <a:ext cx="66466" cy="90341"/>
          </a:xfrm>
          <a:prstGeom prst="ellipse">
            <a:avLst/>
          </a:prstGeom>
          <a:solidFill>
            <a:schemeClr val="tx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solidFill>
                <a:schemeClr val="tx1"/>
              </a:solidFill>
            </a:endParaRPr>
          </a:p>
        </p:txBody>
      </p:sp>
      <p:sp>
        <p:nvSpPr>
          <p:cNvPr id="34" name="Ellipse 33"/>
          <p:cNvSpPr/>
          <p:nvPr/>
        </p:nvSpPr>
        <p:spPr>
          <a:xfrm>
            <a:off x="7854272" y="2810681"/>
            <a:ext cx="340468" cy="329001"/>
          </a:xfrm>
          <a:prstGeom prst="ellipse">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b="1" dirty="0">
                <a:solidFill>
                  <a:schemeClr val="accent5"/>
                </a:solidFill>
              </a:rPr>
              <a:t>F</a:t>
            </a:r>
          </a:p>
        </p:txBody>
      </p:sp>
    </p:spTree>
    <p:extLst>
      <p:ext uri="{BB962C8B-B14F-4D97-AF65-F5344CB8AC3E}">
        <p14:creationId xmlns:p14="http://schemas.microsoft.com/office/powerpoint/2010/main" val="118147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6" presetClass="entr" presetSubtype="16"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circle(in)">
                                      <p:cBhvr>
                                        <p:cTn id="13" dur="2000"/>
                                        <p:tgtEl>
                                          <p:spTgt spid="28"/>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par>
                                <p:cTn id="20" presetID="6" presetClass="entr" presetSubtype="16"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circle(in)">
                                      <p:cBhvr>
                                        <p:cTn id="22" dur="2000"/>
                                        <p:tgtEl>
                                          <p:spTgt spid="30"/>
                                        </p:tgtEl>
                                      </p:cBhvr>
                                    </p:animEffect>
                                  </p:childTnLst>
                                </p:cTn>
                              </p:par>
                              <p:par>
                                <p:cTn id="23" presetID="1"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6" presetClass="entr" presetSubtype="16"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circle(in)">
                                      <p:cBhvr>
                                        <p:cTn id="31" dur="2000"/>
                                        <p:tgtEl>
                                          <p:spTgt spid="33"/>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circle(in)">
                                      <p:cBhvr>
                                        <p:cTn id="34"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P spid="10" grpId="0"/>
      <p:bldP spid="31" grpId="0" animBg="1"/>
      <p:bldP spid="32" grpId="0" animBg="1"/>
      <p:bldP spid="33" grpId="0" animBg="1"/>
      <p:bldP spid="3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10420" y="1762095"/>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endParaRPr lang="fr-FR" dirty="0"/>
          </a:p>
          <a:p>
            <a:pPr algn="ctr"/>
            <a:r>
              <a:rPr lang="fr-FR" dirty="0"/>
              <a:t> </a:t>
            </a:r>
            <a:r>
              <a:rPr lang="fr-FR" b="1" dirty="0">
                <a:solidFill>
                  <a:schemeClr val="bg1">
                    <a:lumMod val="50000"/>
                  </a:schemeClr>
                </a:solidFill>
              </a:rPr>
              <a:t>Consolidation</a:t>
            </a:r>
            <a:r>
              <a:rPr lang="fr-FR" b="1" dirty="0"/>
              <a:t> </a:t>
            </a:r>
            <a:r>
              <a:rPr lang="fr-FR" dirty="0"/>
              <a:t>	</a:t>
            </a: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06929" y="3761471"/>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olidFill>
                  <a:schemeClr val="bg1">
                    <a:lumMod val="50000"/>
                  </a:schemeClr>
                </a:solidFill>
                <a:latin typeface="Arial" panose="020B0604020202020204" pitchFamily="34" charset="0"/>
                <a:cs typeface="Arial" panose="020B0604020202020204" pitchFamily="34" charset="0"/>
                <a:sym typeface="Arial"/>
              </a:rPr>
              <a:t>C10</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06929" y="277398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olidFill>
                  <a:schemeClr val="bg1">
                    <a:lumMod val="50000"/>
                  </a:schemeClr>
                </a:solidFill>
                <a:latin typeface="Arial" panose="020B0604020202020204" pitchFamily="34" charset="0"/>
                <a:cs typeface="Arial" panose="020B0604020202020204" pitchFamily="34" charset="0"/>
                <a:sym typeface="Arial"/>
              </a:rPr>
              <a:t>C9</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253478" y="186808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b="1" dirty="0">
              <a:latin typeface="Arial" panose="020B0604020202020204" pitchFamily="34" charset="0"/>
              <a:cs typeface="Arial" panose="020B0604020202020204" pitchFamily="34" charset="0"/>
              <a:sym typeface="Arial"/>
            </a:endParaRPr>
          </a:p>
          <a:p>
            <a:pPr algn="ctr" defTabSz="685783"/>
            <a:r>
              <a:rPr lang="fr-FR" sz="2000" dirty="0">
                <a:solidFill>
                  <a:schemeClr val="bg1">
                    <a:lumMod val="65000"/>
                  </a:schemeClr>
                </a:solidFill>
                <a:latin typeface="Calibri" panose="020F0502020204030204" pitchFamily="34" charset="0"/>
                <a:cs typeface="Calibri" panose="020F0502020204030204" pitchFamily="34" charset="0"/>
                <a:sym typeface="Arial"/>
              </a:rPr>
              <a:t>C8</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a:solidFill>
                  <a:schemeClr val="bg1">
                    <a:lumMod val="50000"/>
                  </a:schemeClr>
                </a:solidFill>
                <a:latin typeface="Arial" panose="020B0604020202020204" pitchFamily="34" charset="0"/>
                <a:cs typeface="Arial" panose="020B0604020202020204" pitchFamily="34" charset="0"/>
              </a:rPr>
              <a:t>Reconnaitre la notion de fonction </a:t>
            </a:r>
            <a:endParaRPr lang="fr-FR" sz="2000"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2991543" y="366884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endParaRPr lang="fr-FR" dirty="0"/>
          </a:p>
          <a:p>
            <a:pPr algn="ctr"/>
            <a:r>
              <a:rPr lang="fr-FR" dirty="0">
                <a:solidFill>
                  <a:schemeClr val="bg1">
                    <a:lumMod val="50000"/>
                  </a:schemeClr>
                </a:solidFill>
              </a:rPr>
              <a:t> </a:t>
            </a:r>
            <a:r>
              <a:rPr lang="fr-FR" b="1" dirty="0">
                <a:solidFill>
                  <a:schemeClr val="bg1">
                    <a:lumMod val="50000"/>
                  </a:schemeClr>
                </a:solidFill>
              </a:rPr>
              <a:t>Consolidation </a:t>
            </a:r>
            <a:r>
              <a:rPr lang="fr-FR" dirty="0"/>
              <a:t>	</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010420" y="2727982"/>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endParaRPr lang="fr-FR" dirty="0"/>
          </a:p>
          <a:p>
            <a:pPr algn="ctr"/>
            <a:r>
              <a:rPr lang="fr-FR" dirty="0">
                <a:solidFill>
                  <a:schemeClr val="bg1">
                    <a:lumMod val="50000"/>
                  </a:schemeClr>
                </a:solidFill>
              </a:rPr>
              <a:t> </a:t>
            </a:r>
            <a:r>
              <a:rPr lang="fr-FR" b="1" dirty="0">
                <a:solidFill>
                  <a:schemeClr val="bg1">
                    <a:lumMod val="50000"/>
                  </a:schemeClr>
                </a:solidFill>
              </a:rPr>
              <a:t>Consolidation </a:t>
            </a:r>
            <a:r>
              <a:rPr lang="fr-FR" dirty="0"/>
              <a:t>	</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t>Reconnaître le repère dans le plan </a:t>
            </a: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588655" y="1124515"/>
            <a:ext cx="9360054"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dirty="0" err="1"/>
              <a:t>Leçon</a:t>
            </a:r>
            <a:r>
              <a:rPr lang="en-US" dirty="0"/>
              <a:t> 12:         </a:t>
            </a:r>
            <a:r>
              <a:rPr lang="fr-FR" dirty="0"/>
              <a:t>Fonctions et proportionnalité</a:t>
            </a:r>
            <a:endParaRPr lang="fr-FR" dirty="0">
              <a:solidFill>
                <a:prstClr val="white"/>
              </a:solidFill>
              <a:latin typeface="Arial" panose="020B0604020202020204" pitchFamily="34" charset="0"/>
              <a:cs typeface="Arial" panose="020B0604020202020204" pitchFamily="34" charset="0"/>
              <a:sym typeface="Arial"/>
            </a:endParaRPr>
          </a:p>
          <a:p>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b="1" dirty="0">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b="1" dirty="0">
                <a:solidFill>
                  <a:schemeClr val="bg1">
                    <a:lumMod val="65000"/>
                  </a:schemeClr>
                </a:solidFill>
                <a:sym typeface="Arial"/>
              </a:rPr>
              <a:t>Tâche 2</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solidFill>
                <a:schemeClr val="bg2">
                  <a:lumMod val="75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chemeClr val="bg1">
                  <a:lumMod val="65000"/>
                </a:scheme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Google Shape;293;p29">
            <a:extLst>
              <a:ext uri="{FF2B5EF4-FFF2-40B4-BE49-F238E27FC236}">
                <a16:creationId xmlns:a16="http://schemas.microsoft.com/office/drawing/2014/main" id="{EE321337-206A-A690-7375-D168168C42F0}"/>
              </a:ext>
            </a:extLst>
          </p:cNvPr>
          <p:cNvSpPr/>
          <p:nvPr/>
        </p:nvSpPr>
        <p:spPr>
          <a:xfrm>
            <a:off x="1320452" y="472899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r>
              <a:rPr lang="fr-FR" b="1" dirty="0">
                <a:sym typeface="Arial"/>
              </a:rPr>
              <a:t>Tâche </a:t>
            </a:r>
            <a:r>
              <a:rPr lang="fr-FR" dirty="0">
                <a:sym typeface="Arial"/>
              </a:rPr>
              <a:t>1</a:t>
            </a: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Voici un exemple pour vous montrer  comment placer un point de coordonnées connues.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et donne d’autre exemples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p:cNvSpPr txBox="1"/>
          <p:nvPr/>
        </p:nvSpPr>
        <p:spPr>
          <a:xfrm>
            <a:off x="279800" y="1172330"/>
            <a:ext cx="6557818"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Je place le point H</a:t>
            </a:r>
            <a:r>
              <a:rPr lang="fr-FR" sz="2000" dirty="0">
                <a:latin typeface="Calibri" panose="020F0502020204030204" pitchFamily="34" charset="0"/>
                <a:cs typeface="Calibri" panose="020F0502020204030204" pitchFamily="34" charset="0"/>
              </a:rPr>
              <a:t>(</a:t>
            </a:r>
            <a:r>
              <a:rPr lang="fr-FR" sz="2000" dirty="0">
                <a:solidFill>
                  <a:schemeClr val="accent6"/>
                </a:solidFill>
                <a:latin typeface="Calibri" panose="020F0502020204030204" pitchFamily="34" charset="0"/>
                <a:cs typeface="Calibri" panose="020F0502020204030204" pitchFamily="34" charset="0"/>
              </a:rPr>
              <a:t>-3</a:t>
            </a:r>
            <a:r>
              <a:rPr lang="fr-FR" sz="2000" dirty="0">
                <a:solidFill>
                  <a:srgbClr val="FF0000"/>
                </a:solidFill>
                <a:latin typeface="Calibri" panose="020F0502020204030204" pitchFamily="34" charset="0"/>
                <a:cs typeface="Calibri" panose="020F0502020204030204" pitchFamily="34" charset="0"/>
              </a:rPr>
              <a:t>;0</a:t>
            </a:r>
            <a:r>
              <a:rPr lang="fr-FR" sz="2000" dirty="0">
                <a:latin typeface="Calibri" panose="020F0502020204030204" pitchFamily="34" charset="0"/>
                <a:cs typeface="Calibri" panose="020F0502020204030204" pitchFamily="34" charset="0"/>
              </a:rPr>
              <a:t>)</a:t>
            </a:r>
            <a:r>
              <a:rPr lang="fr-FR" sz="2000" dirty="0">
                <a:solidFill>
                  <a:srgbClr val="FF0000"/>
                </a:solidFill>
                <a:latin typeface="Calibri" panose="020F0502020204030204" pitchFamily="34" charset="0"/>
                <a:cs typeface="Calibri" panose="020F0502020204030204" pitchFamily="34" charset="0"/>
              </a:rPr>
              <a:t> </a:t>
            </a:r>
          </a:p>
        </p:txBody>
      </p:sp>
      <p:sp>
        <p:nvSpPr>
          <p:cNvPr id="6" name="Rectangle 5"/>
          <p:cNvSpPr/>
          <p:nvPr/>
        </p:nvSpPr>
        <p:spPr>
          <a:xfrm>
            <a:off x="407954" y="1839092"/>
            <a:ext cx="6096000" cy="646331"/>
          </a:xfrm>
          <a:prstGeom prst="rect">
            <a:avLst/>
          </a:prstGeom>
        </p:spPr>
        <p:txBody>
          <a:bodyPr>
            <a:spAutoFit/>
          </a:bodyPr>
          <a:lstStyle/>
          <a:p>
            <a:pPr marL="285750" indent="-285750">
              <a:buFont typeface="Arial" panose="020B0604020202020204" pitchFamily="34" charset="0"/>
              <a:buChar char="•"/>
            </a:pPr>
            <a:r>
              <a:rPr lang="fr-FR" b="1" dirty="0">
                <a:latin typeface="VGKZEH+BradleyHandITCTT-Bold"/>
              </a:rPr>
              <a:t>Le point </a:t>
            </a:r>
            <a:r>
              <a:rPr lang="fr-FR" b="1" dirty="0">
                <a:solidFill>
                  <a:schemeClr val="accent6"/>
                </a:solidFill>
                <a:latin typeface="VGKZEH+BradleyHandITCTT-Bold"/>
              </a:rPr>
              <a:t>H </a:t>
            </a:r>
            <a:r>
              <a:rPr lang="fr-FR" b="1" dirty="0">
                <a:latin typeface="VGKZEH+BradleyHandITCTT-Bold"/>
              </a:rPr>
              <a:t>est d’ordonnée </a:t>
            </a:r>
            <a:r>
              <a:rPr lang="fr-FR" b="1" dirty="0">
                <a:solidFill>
                  <a:srgbClr val="FF0000"/>
                </a:solidFill>
                <a:latin typeface="VGKZEH+BradleyHandITCTT-Bold"/>
              </a:rPr>
              <a:t>0</a:t>
            </a:r>
            <a:r>
              <a:rPr lang="fr-FR" b="1" dirty="0">
                <a:latin typeface="VGKZEH+BradleyHandITCTT-Bold"/>
              </a:rPr>
              <a:t>, donc c’est un point de l’axe des abscisses. </a:t>
            </a:r>
            <a:endParaRPr lang="fr-FR" dirty="0">
              <a:solidFill>
                <a:schemeClr val="accent6"/>
              </a:solidFill>
            </a:endParaRPr>
          </a:p>
        </p:txBody>
      </p:sp>
      <p:pic>
        <p:nvPicPr>
          <p:cNvPr id="7" name="Image 6"/>
          <p:cNvPicPr>
            <a:picLocks noChangeAspect="1"/>
          </p:cNvPicPr>
          <p:nvPr/>
        </p:nvPicPr>
        <p:blipFill>
          <a:blip r:embed="rId3"/>
          <a:stretch>
            <a:fillRect/>
          </a:stretch>
        </p:blipFill>
        <p:spPr>
          <a:xfrm>
            <a:off x="7093926" y="1372385"/>
            <a:ext cx="4615474" cy="3746289"/>
          </a:xfrm>
          <a:prstGeom prst="rect">
            <a:avLst/>
          </a:prstGeom>
          <a:ln w="28575">
            <a:solidFill>
              <a:schemeClr val="tx1">
                <a:lumMod val="50000"/>
                <a:lumOff val="50000"/>
              </a:schemeClr>
            </a:solidFill>
          </a:ln>
        </p:spPr>
      </p:pic>
      <p:sp>
        <p:nvSpPr>
          <p:cNvPr id="13" name="ZoneTexte 12"/>
          <p:cNvSpPr txBox="1"/>
          <p:nvPr/>
        </p:nvSpPr>
        <p:spPr>
          <a:xfrm>
            <a:off x="407954" y="3586683"/>
            <a:ext cx="6557818"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Je place le point </a:t>
            </a:r>
            <a:r>
              <a:rPr lang="fr-FR" sz="2000" dirty="0">
                <a:solidFill>
                  <a:srgbClr val="FFC000"/>
                </a:solidFill>
                <a:latin typeface="Calibri" panose="020F0502020204030204" pitchFamily="34" charset="0"/>
                <a:cs typeface="Calibri" panose="020F0502020204030204" pitchFamily="34" charset="0"/>
              </a:rPr>
              <a:t>K</a:t>
            </a:r>
            <a:r>
              <a:rPr lang="fr-FR" sz="2000" dirty="0">
                <a:solidFill>
                  <a:srgbClr val="FF0000"/>
                </a:solidFill>
                <a:latin typeface="Calibri" panose="020F0502020204030204" pitchFamily="34" charset="0"/>
                <a:cs typeface="Calibri" panose="020F0502020204030204" pitchFamily="34" charset="0"/>
              </a:rPr>
              <a:t>(</a:t>
            </a:r>
            <a:r>
              <a:rPr lang="fr-FR" sz="2000" dirty="0">
                <a:solidFill>
                  <a:schemeClr val="accent4"/>
                </a:solidFill>
                <a:latin typeface="Calibri" panose="020F0502020204030204" pitchFamily="34" charset="0"/>
                <a:cs typeface="Calibri" panose="020F0502020204030204" pitchFamily="34" charset="0"/>
              </a:rPr>
              <a:t>0</a:t>
            </a:r>
            <a:r>
              <a:rPr lang="fr-FR" sz="2000" dirty="0">
                <a:solidFill>
                  <a:srgbClr val="FF0000"/>
                </a:solidFill>
                <a:latin typeface="Calibri" panose="020F0502020204030204" pitchFamily="34" charset="0"/>
                <a:cs typeface="Calibri" panose="020F0502020204030204" pitchFamily="34" charset="0"/>
              </a:rPr>
              <a:t>;</a:t>
            </a:r>
            <a:r>
              <a:rPr lang="fr-FR" sz="2000" dirty="0">
                <a:solidFill>
                  <a:srgbClr val="FFC000"/>
                </a:solidFill>
                <a:latin typeface="Calibri" panose="020F0502020204030204" pitchFamily="34" charset="0"/>
                <a:cs typeface="Calibri" panose="020F0502020204030204" pitchFamily="34" charset="0"/>
              </a:rPr>
              <a:t>4</a:t>
            </a:r>
            <a:r>
              <a:rPr lang="fr-FR" sz="2000" dirty="0">
                <a:solidFill>
                  <a:srgbClr val="FF0000"/>
                </a:solidFill>
                <a:latin typeface="Calibri" panose="020F0502020204030204" pitchFamily="34" charset="0"/>
                <a:cs typeface="Calibri" panose="020F0502020204030204" pitchFamily="34" charset="0"/>
              </a:rPr>
              <a:t>) </a:t>
            </a:r>
          </a:p>
        </p:txBody>
      </p:sp>
      <p:sp>
        <p:nvSpPr>
          <p:cNvPr id="14" name="Rectangle 13"/>
          <p:cNvSpPr/>
          <p:nvPr/>
        </p:nvSpPr>
        <p:spPr>
          <a:xfrm>
            <a:off x="279800" y="4279888"/>
            <a:ext cx="6096000" cy="646331"/>
          </a:xfrm>
          <a:prstGeom prst="rect">
            <a:avLst/>
          </a:prstGeom>
        </p:spPr>
        <p:txBody>
          <a:bodyPr>
            <a:spAutoFit/>
          </a:bodyPr>
          <a:lstStyle/>
          <a:p>
            <a:pPr marL="285750" indent="-285750">
              <a:buFont typeface="Arial" panose="020B0604020202020204" pitchFamily="34" charset="0"/>
              <a:buChar char="•"/>
            </a:pPr>
            <a:r>
              <a:rPr lang="fr-FR" b="1" dirty="0">
                <a:latin typeface="VGKZEH+BradleyHandITCTT-Bold"/>
              </a:rPr>
              <a:t>Le point K est d’abscisse </a:t>
            </a:r>
            <a:r>
              <a:rPr lang="fr-FR" b="1" dirty="0">
                <a:solidFill>
                  <a:schemeClr val="accent4"/>
                </a:solidFill>
                <a:latin typeface="VGKZEH+BradleyHandITCTT-Bold"/>
              </a:rPr>
              <a:t>0</a:t>
            </a:r>
            <a:r>
              <a:rPr lang="fr-FR" b="1" dirty="0">
                <a:latin typeface="VGKZEH+BradleyHandITCTT-Bold"/>
              </a:rPr>
              <a:t>, donc c’est un  point de l’axe des ordonnées.</a:t>
            </a:r>
            <a:endParaRPr lang="fr-FR" dirty="0">
              <a:solidFill>
                <a:schemeClr val="accent6"/>
              </a:solidFill>
            </a:endParaRPr>
          </a:p>
        </p:txBody>
      </p:sp>
      <p:sp>
        <p:nvSpPr>
          <p:cNvPr id="11" name="Rectangle 10"/>
          <p:cNvSpPr/>
          <p:nvPr/>
        </p:nvSpPr>
        <p:spPr>
          <a:xfrm>
            <a:off x="575661" y="2707058"/>
            <a:ext cx="6102953" cy="369332"/>
          </a:xfrm>
          <a:prstGeom prst="rect">
            <a:avLst/>
          </a:prstGeom>
        </p:spPr>
        <p:txBody>
          <a:bodyPr wrap="none">
            <a:spAutoFit/>
          </a:bodyPr>
          <a:lstStyle/>
          <a:p>
            <a:pPr marL="285750" indent="-285750">
              <a:buFont typeface="Arial" panose="020B0604020202020204" pitchFamily="34" charset="0"/>
              <a:buChar char="•"/>
            </a:pPr>
            <a:r>
              <a:rPr lang="fr-FR" b="1" dirty="0">
                <a:latin typeface="VGKZEH+BradleyHandITCTT-Bold"/>
              </a:rPr>
              <a:t>Le point </a:t>
            </a:r>
            <a:r>
              <a:rPr lang="fr-FR" b="1" dirty="0">
                <a:solidFill>
                  <a:schemeClr val="accent6"/>
                </a:solidFill>
                <a:latin typeface="VGKZEH+BradleyHandITCTT-Bold"/>
              </a:rPr>
              <a:t>H</a:t>
            </a:r>
            <a:r>
              <a:rPr lang="fr-FR" b="1" dirty="0">
                <a:latin typeface="VGKZEH+BradleyHandITCTT-Bold"/>
              </a:rPr>
              <a:t> correspond donc au point d’abscisse: </a:t>
            </a:r>
            <a:r>
              <a:rPr lang="fr-FR" b="1" dirty="0">
                <a:solidFill>
                  <a:schemeClr val="accent6"/>
                </a:solidFill>
                <a:latin typeface="VGKZEH+BradleyHandITCTT-Bold"/>
              </a:rPr>
              <a:t>-3</a:t>
            </a:r>
            <a:endParaRPr lang="fr-FR" dirty="0">
              <a:solidFill>
                <a:schemeClr val="accent6"/>
              </a:solidFill>
            </a:endParaRPr>
          </a:p>
        </p:txBody>
      </p:sp>
      <p:sp>
        <p:nvSpPr>
          <p:cNvPr id="15" name="Rectangle 14"/>
          <p:cNvSpPr/>
          <p:nvPr/>
        </p:nvSpPr>
        <p:spPr>
          <a:xfrm>
            <a:off x="543601" y="5460508"/>
            <a:ext cx="5474576" cy="369332"/>
          </a:xfrm>
          <a:prstGeom prst="rect">
            <a:avLst/>
          </a:prstGeom>
        </p:spPr>
        <p:txBody>
          <a:bodyPr wrap="none">
            <a:spAutoFit/>
          </a:bodyPr>
          <a:lstStyle/>
          <a:p>
            <a:pPr marL="285750" indent="-285750">
              <a:buFont typeface="Arial" panose="020B0604020202020204" pitchFamily="34" charset="0"/>
              <a:buChar char="•"/>
            </a:pPr>
            <a:r>
              <a:rPr lang="fr-FR" b="1" dirty="0">
                <a:latin typeface="VGKZEH+BradleyHandITCTT-Bold"/>
              </a:rPr>
              <a:t> le point K correspond au point d’ordonnée: </a:t>
            </a:r>
            <a:r>
              <a:rPr lang="fr-FR" b="1" dirty="0">
                <a:solidFill>
                  <a:srgbClr val="FFC000"/>
                </a:solidFill>
                <a:latin typeface="VGKZEH+BradleyHandITCTT-Bold"/>
              </a:rPr>
              <a:t>4</a:t>
            </a:r>
            <a:endParaRPr lang="fr-FR" dirty="0">
              <a:solidFill>
                <a:srgbClr val="FFC000"/>
              </a:solidFill>
            </a:endParaRPr>
          </a:p>
        </p:txBody>
      </p:sp>
      <p:cxnSp>
        <p:nvCxnSpPr>
          <p:cNvPr id="19" name="Connecteur droit avec flèche 18"/>
          <p:cNvCxnSpPr/>
          <p:nvPr/>
        </p:nvCxnSpPr>
        <p:spPr>
          <a:xfrm>
            <a:off x="7675418" y="3052394"/>
            <a:ext cx="471055" cy="534289"/>
          </a:xfrm>
          <a:prstGeom prst="straightConnector1">
            <a:avLst/>
          </a:prstGeom>
          <a:ln w="28575">
            <a:prstDash val="dash"/>
            <a:tailEnd type="triangle"/>
          </a:ln>
        </p:spPr>
        <p:style>
          <a:lnRef idx="2">
            <a:schemeClr val="accent6"/>
          </a:lnRef>
          <a:fillRef idx="0">
            <a:schemeClr val="accent6"/>
          </a:fillRef>
          <a:effectRef idx="1">
            <a:schemeClr val="accent6"/>
          </a:effectRef>
          <a:fontRef idx="minor">
            <a:schemeClr val="tx1"/>
          </a:fontRef>
        </p:style>
      </p:cxnSp>
      <p:cxnSp>
        <p:nvCxnSpPr>
          <p:cNvPr id="21" name="Connecteur droit avec flèche 20"/>
          <p:cNvCxnSpPr/>
          <p:nvPr/>
        </p:nvCxnSpPr>
        <p:spPr>
          <a:xfrm>
            <a:off x="8876145" y="1450109"/>
            <a:ext cx="387928" cy="504464"/>
          </a:xfrm>
          <a:prstGeom prst="straightConnector1">
            <a:avLst/>
          </a:prstGeom>
          <a:ln w="28575">
            <a:prstDash val="dash"/>
            <a:tailEnd type="triangle"/>
          </a:ln>
        </p:spPr>
        <p:style>
          <a:lnRef idx="2">
            <a:schemeClr val="accent2"/>
          </a:lnRef>
          <a:fillRef idx="0">
            <a:schemeClr val="accent2"/>
          </a:fillRef>
          <a:effectRef idx="1">
            <a:schemeClr val="accent2"/>
          </a:effectRef>
          <a:fontRef idx="minor">
            <a:schemeClr val="tx1"/>
          </a:fontRef>
        </p:style>
      </p:cxnSp>
      <p:sp>
        <p:nvSpPr>
          <p:cNvPr id="22" name="Ellipse 21"/>
          <p:cNvSpPr/>
          <p:nvPr/>
        </p:nvSpPr>
        <p:spPr>
          <a:xfrm>
            <a:off x="9401663" y="1773382"/>
            <a:ext cx="314990" cy="26208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FFC000"/>
                </a:solidFill>
              </a:rPr>
              <a:t>K</a:t>
            </a:r>
          </a:p>
        </p:txBody>
      </p:sp>
      <p:sp>
        <p:nvSpPr>
          <p:cNvPr id="24" name="Ellipse 23"/>
          <p:cNvSpPr/>
          <p:nvPr/>
        </p:nvSpPr>
        <p:spPr>
          <a:xfrm>
            <a:off x="8163791" y="3293298"/>
            <a:ext cx="342900" cy="350982"/>
          </a:xfrm>
          <a:prstGeom prst="ellipse">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b="1" dirty="0">
                <a:solidFill>
                  <a:schemeClr val="accent6"/>
                </a:solidFill>
              </a:rPr>
              <a:t>H</a:t>
            </a:r>
          </a:p>
        </p:txBody>
      </p:sp>
    </p:spTree>
    <p:extLst>
      <p:ext uri="{BB962C8B-B14F-4D97-AF65-F5344CB8AC3E}">
        <p14:creationId xmlns:p14="http://schemas.microsoft.com/office/powerpoint/2010/main" val="2491802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6" presetClass="entr" presetSubtype="16"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circle(in)">
                                      <p:cBhvr>
                                        <p:cTn id="20" dur="20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6" presetClass="entr" presetSubtype="16"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circle(in)">
                                      <p:cBhvr>
                                        <p:cTn id="35" dur="2000"/>
                                        <p:tgtEl>
                                          <p:spTgt spid="21"/>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circle(in)">
                                      <p:cBhvr>
                                        <p:cTn id="3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3" grpId="0"/>
      <p:bldP spid="14" grpId="0"/>
      <p:bldP spid="11" grpId="0"/>
      <p:bldP spid="15" grpId="0"/>
      <p:bldP spid="22" grpId="0" animBg="1"/>
      <p:bldP spid="2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r>
              <a:rPr lang="fr-FR" dirty="0"/>
              <a:t>10 min</a:t>
            </a:r>
          </a:p>
        </p:txBody>
      </p:sp>
    </p:spTree>
    <p:extLst>
      <p:ext uri="{BB962C8B-B14F-4D97-AF65-F5344CB8AC3E}">
        <p14:creationId xmlns:p14="http://schemas.microsoft.com/office/powerpoint/2010/main" val="9835491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On va rappeler comment on détermine les coordonnées d’un point. Observez et compléter. </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41214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p:cNvPicPr>
            <a:picLocks noChangeAspect="1"/>
          </p:cNvPicPr>
          <p:nvPr/>
        </p:nvPicPr>
        <p:blipFill>
          <a:blip r:embed="rId3"/>
          <a:stretch>
            <a:fillRect/>
          </a:stretch>
        </p:blipFill>
        <p:spPr>
          <a:xfrm>
            <a:off x="5737316" y="1956022"/>
            <a:ext cx="5075360" cy="3271183"/>
          </a:xfrm>
          <a:prstGeom prst="rect">
            <a:avLst/>
          </a:prstGeom>
          <a:ln w="28575">
            <a:solidFill>
              <a:schemeClr val="bg2">
                <a:lumMod val="75000"/>
              </a:schemeClr>
            </a:solidFill>
          </a:ln>
        </p:spPr>
      </p:pic>
      <p:sp>
        <p:nvSpPr>
          <p:cNvPr id="7" name="ZoneTexte 6"/>
          <p:cNvSpPr txBox="1"/>
          <p:nvPr/>
        </p:nvSpPr>
        <p:spPr>
          <a:xfrm>
            <a:off x="935304" y="2714017"/>
            <a:ext cx="4424636"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Compléter:</a:t>
            </a:r>
          </a:p>
        </p:txBody>
      </p:sp>
      <p:sp>
        <p:nvSpPr>
          <p:cNvPr id="8" name="ZoneTexte 7"/>
          <p:cNvSpPr txBox="1"/>
          <p:nvPr/>
        </p:nvSpPr>
        <p:spPr>
          <a:xfrm>
            <a:off x="935304" y="3581885"/>
            <a:ext cx="318922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a:t>
            </a:r>
          </a:p>
        </p:txBody>
      </p:sp>
    </p:spTree>
    <p:extLst>
      <p:ext uri="{BB962C8B-B14F-4D97-AF65-F5344CB8AC3E}">
        <p14:creationId xmlns:p14="http://schemas.microsoft.com/office/powerpoint/2010/main" val="22382437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Rappelez vous  que pour déterminer les coordonnes je projette le point A sur les axes du repère.</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affiche et montre comment détermine l’abscisse et l’ordonnée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385455"/>
            <a:ext cx="10727579" cy="431495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9" name="Image 8"/>
          <p:cNvPicPr>
            <a:picLocks noChangeAspect="1"/>
          </p:cNvPicPr>
          <p:nvPr/>
        </p:nvPicPr>
        <p:blipFill>
          <a:blip r:embed="rId3"/>
          <a:stretch>
            <a:fillRect/>
          </a:stretch>
        </p:blipFill>
        <p:spPr>
          <a:xfrm>
            <a:off x="5931869" y="1907340"/>
            <a:ext cx="5075360" cy="3271183"/>
          </a:xfrm>
          <a:prstGeom prst="rect">
            <a:avLst/>
          </a:prstGeom>
          <a:ln w="28575">
            <a:solidFill>
              <a:schemeClr val="bg2">
                <a:lumMod val="75000"/>
              </a:schemeClr>
            </a:solidFill>
          </a:ln>
        </p:spPr>
      </p:pic>
      <p:sp>
        <p:nvSpPr>
          <p:cNvPr id="10" name="ZoneTexte 9"/>
          <p:cNvSpPr txBox="1"/>
          <p:nvPr/>
        </p:nvSpPr>
        <p:spPr>
          <a:xfrm>
            <a:off x="935305" y="3591613"/>
            <a:ext cx="3189224" cy="400110"/>
          </a:xfrm>
          <a:prstGeom prst="rect">
            <a:avLst/>
          </a:prstGeom>
          <a:noFill/>
        </p:spPr>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A(-3 ; 2)</a:t>
            </a:r>
          </a:p>
        </p:txBody>
      </p:sp>
    </p:spTree>
    <p:extLst>
      <p:ext uri="{BB962C8B-B14F-4D97-AF65-F5344CB8AC3E}">
        <p14:creationId xmlns:p14="http://schemas.microsoft.com/office/powerpoint/2010/main" val="9745588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On va rappeler comment on détermine les coordonnées d’un point. Observez puis complétez : </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90689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6" name="Image 15"/>
          <p:cNvPicPr>
            <a:picLocks noChangeAspect="1"/>
          </p:cNvPicPr>
          <p:nvPr/>
        </p:nvPicPr>
        <p:blipFill>
          <a:blip r:embed="rId3"/>
          <a:stretch>
            <a:fillRect/>
          </a:stretch>
        </p:blipFill>
        <p:spPr>
          <a:xfrm>
            <a:off x="6361888" y="1755174"/>
            <a:ext cx="4202259" cy="3303209"/>
          </a:xfrm>
          <a:prstGeom prst="rect">
            <a:avLst/>
          </a:prstGeom>
        </p:spPr>
      </p:pic>
      <p:sp>
        <p:nvSpPr>
          <p:cNvPr id="17" name="ZoneTexte 16"/>
          <p:cNvSpPr txBox="1"/>
          <p:nvPr/>
        </p:nvSpPr>
        <p:spPr>
          <a:xfrm>
            <a:off x="1128409" y="2480553"/>
            <a:ext cx="4992911" cy="707886"/>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Compléter par les coordonnées de B et E:</a:t>
            </a:r>
          </a:p>
          <a:p>
            <a:pPr algn="l"/>
            <a:r>
              <a:rPr lang="fr-FR" sz="2000" dirty="0">
                <a:latin typeface="Calibri" panose="020F0502020204030204" pitchFamily="34" charset="0"/>
                <a:cs typeface="Calibri" panose="020F0502020204030204" pitchFamily="34" charset="0"/>
              </a:rPr>
              <a:t>         </a:t>
            </a:r>
          </a:p>
        </p:txBody>
      </p:sp>
      <p:sp>
        <p:nvSpPr>
          <p:cNvPr id="18" name="Rectangle 17"/>
          <p:cNvSpPr/>
          <p:nvPr/>
        </p:nvSpPr>
        <p:spPr>
          <a:xfrm>
            <a:off x="1128409" y="3188439"/>
            <a:ext cx="1162498" cy="369332"/>
          </a:xfrm>
          <a:prstGeom prst="rect">
            <a:avLst/>
          </a:prstGeom>
        </p:spPr>
        <p:txBody>
          <a:bodyPr wrap="none">
            <a:spAutoFit/>
          </a:bodyPr>
          <a:lstStyle/>
          <a:p>
            <a:r>
              <a:rPr lang="fr-FR">
                <a:latin typeface="Calibri" panose="020F0502020204030204" pitchFamily="34" charset="0"/>
                <a:cs typeface="Calibri" panose="020F0502020204030204" pitchFamily="34" charset="0"/>
              </a:rPr>
              <a:t>B(…..;…….)</a:t>
            </a:r>
            <a:endParaRPr lang="fr-FR" dirty="0">
              <a:latin typeface="Calibri" panose="020F0502020204030204" pitchFamily="34" charset="0"/>
              <a:cs typeface="Calibri" panose="020F0502020204030204" pitchFamily="34" charset="0"/>
            </a:endParaRPr>
          </a:p>
        </p:txBody>
      </p:sp>
      <p:sp>
        <p:nvSpPr>
          <p:cNvPr id="19" name="Rectangle 18"/>
          <p:cNvSpPr/>
          <p:nvPr/>
        </p:nvSpPr>
        <p:spPr>
          <a:xfrm>
            <a:off x="1141233" y="4098783"/>
            <a:ext cx="1149674" cy="369332"/>
          </a:xfrm>
          <a:prstGeom prst="rect">
            <a:avLst/>
          </a:prstGeom>
        </p:spPr>
        <p:txBody>
          <a:bodyPr wrap="none">
            <a:spAutoFit/>
          </a:bodyPr>
          <a:lstStyle/>
          <a:p>
            <a:r>
              <a:rPr lang="fr-FR" dirty="0">
                <a:latin typeface="Calibri" panose="020F0502020204030204" pitchFamily="34" charset="0"/>
                <a:cs typeface="Calibri" panose="020F0502020204030204" pitchFamily="34" charset="0"/>
              </a:rPr>
              <a:t>E(…..;…….)</a:t>
            </a:r>
          </a:p>
        </p:txBody>
      </p:sp>
    </p:spTree>
    <p:extLst>
      <p:ext uri="{BB962C8B-B14F-4D97-AF65-F5344CB8AC3E}">
        <p14:creationId xmlns:p14="http://schemas.microsoft.com/office/powerpoint/2010/main" val="33263240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latin typeface="Arial" panose="020B0604020202020204" pitchFamily="34" charset="0"/>
                <a:cs typeface="Arial" panose="020B0604020202020204" pitchFamily="34" charset="0"/>
              </a:rPr>
              <a:t>Rappelez vous que: l’ordonnée d’un point situé sur l’axe des abscisses  est 0 et l’abscisse d’un point situé sur l’axe des ordonnées est 0</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39496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explique et donne les feedbacks nécessaires .</a:t>
            </a:r>
          </a:p>
        </p:txBody>
      </p:sp>
      <p:pic>
        <p:nvPicPr>
          <p:cNvPr id="16" name="Image 15"/>
          <p:cNvPicPr>
            <a:picLocks noChangeAspect="1"/>
          </p:cNvPicPr>
          <p:nvPr/>
        </p:nvPicPr>
        <p:blipFill>
          <a:blip r:embed="rId3"/>
          <a:stretch>
            <a:fillRect/>
          </a:stretch>
        </p:blipFill>
        <p:spPr>
          <a:xfrm>
            <a:off x="6361888" y="1755174"/>
            <a:ext cx="4202259" cy="3303209"/>
          </a:xfrm>
          <a:prstGeom prst="rect">
            <a:avLst/>
          </a:prstGeom>
        </p:spPr>
      </p:pic>
      <p:sp>
        <p:nvSpPr>
          <p:cNvPr id="3" name="ZoneTexte 2"/>
          <p:cNvSpPr txBox="1"/>
          <p:nvPr/>
        </p:nvSpPr>
        <p:spPr>
          <a:xfrm>
            <a:off x="1167319" y="2889789"/>
            <a:ext cx="3414408" cy="400110"/>
          </a:xfrm>
          <a:prstGeom prst="rect">
            <a:avLst/>
          </a:prstGeom>
          <a:noFill/>
        </p:spPr>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B(-4,0) et E(0;-3)</a:t>
            </a:r>
          </a:p>
        </p:txBody>
      </p:sp>
      <p:cxnSp>
        <p:nvCxnSpPr>
          <p:cNvPr id="5" name="Connecteur droit avec flèche 4"/>
          <p:cNvCxnSpPr/>
          <p:nvPr/>
        </p:nvCxnSpPr>
        <p:spPr>
          <a:xfrm>
            <a:off x="6439711" y="2315183"/>
            <a:ext cx="466927" cy="133268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 name="Connecteur droit avec flèche 6"/>
          <p:cNvCxnSpPr/>
          <p:nvPr/>
        </p:nvCxnSpPr>
        <p:spPr>
          <a:xfrm>
            <a:off x="7324928" y="4067193"/>
            <a:ext cx="924128" cy="72957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78158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On va rappeler comment placer un point dans un repère. complétez</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p:cNvPicPr>
            <a:picLocks noChangeAspect="1"/>
          </p:cNvPicPr>
          <p:nvPr/>
        </p:nvPicPr>
        <p:blipFill>
          <a:blip r:embed="rId3"/>
          <a:stretch>
            <a:fillRect/>
          </a:stretch>
        </p:blipFill>
        <p:spPr>
          <a:xfrm>
            <a:off x="5704234" y="1525134"/>
            <a:ext cx="5258256" cy="3749365"/>
          </a:xfrm>
          <a:prstGeom prst="rect">
            <a:avLst/>
          </a:prstGeom>
          <a:ln w="28575">
            <a:solidFill>
              <a:schemeClr val="bg2">
                <a:lumMod val="75000"/>
              </a:schemeClr>
            </a:solidFill>
          </a:ln>
        </p:spPr>
      </p:pic>
      <p:sp>
        <p:nvSpPr>
          <p:cNvPr id="13" name="ZoneTexte 12"/>
          <p:cNvSpPr txBox="1"/>
          <p:nvPr/>
        </p:nvSpPr>
        <p:spPr>
          <a:xfrm>
            <a:off x="710119" y="2081719"/>
            <a:ext cx="440663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Pour placer le point C(3;-4)</a:t>
            </a:r>
          </a:p>
        </p:txBody>
      </p:sp>
      <p:sp>
        <p:nvSpPr>
          <p:cNvPr id="15" name="ZoneTexte 14"/>
          <p:cNvSpPr txBox="1"/>
          <p:nvPr/>
        </p:nvSpPr>
        <p:spPr>
          <a:xfrm>
            <a:off x="797666" y="2593895"/>
            <a:ext cx="4561719"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trace une droite perpendiculaire ………………..passant par…….</a:t>
            </a:r>
          </a:p>
        </p:txBody>
      </p:sp>
      <p:sp>
        <p:nvSpPr>
          <p:cNvPr id="16" name="ZoneTexte 15"/>
          <p:cNvSpPr txBox="1"/>
          <p:nvPr/>
        </p:nvSpPr>
        <p:spPr>
          <a:xfrm>
            <a:off x="797665" y="3472916"/>
            <a:ext cx="4561719"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trace une droite perpendiculaire ………………..passant par…….</a:t>
            </a:r>
          </a:p>
        </p:txBody>
      </p:sp>
      <p:sp>
        <p:nvSpPr>
          <p:cNvPr id="17" name="ZoneTexte 16"/>
          <p:cNvSpPr txBox="1"/>
          <p:nvPr/>
        </p:nvSpPr>
        <p:spPr>
          <a:xfrm>
            <a:off x="797665" y="4591455"/>
            <a:ext cx="479573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Leur point d’intersection est le point …………</a:t>
            </a:r>
          </a:p>
        </p:txBody>
      </p:sp>
    </p:spTree>
    <p:extLst>
      <p:ext uri="{BB962C8B-B14F-4D97-AF65-F5344CB8AC3E}">
        <p14:creationId xmlns:p14="http://schemas.microsoft.com/office/powerpoint/2010/main" val="39436974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latin typeface="Arial" panose="020B0604020202020204" pitchFamily="34" charset="0"/>
                <a:cs typeface="Arial" panose="020B0604020202020204" pitchFamily="34" charset="0"/>
              </a:rPr>
              <a:t>Rappelez vous que pour placer un point dans le repère je trace deux droites perpendiculaires l’une à l’axe des abscisse passant par l’abscisse et l’autre à l’axe des ordonnées passant par l’ordonnée leur intersection est le point cherché.</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26369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explique  .</a:t>
            </a:r>
          </a:p>
        </p:txBody>
      </p:sp>
      <p:pic>
        <p:nvPicPr>
          <p:cNvPr id="16" name="Image 15"/>
          <p:cNvPicPr>
            <a:picLocks noChangeAspect="1"/>
          </p:cNvPicPr>
          <p:nvPr/>
        </p:nvPicPr>
        <p:blipFill>
          <a:blip r:embed="rId3"/>
          <a:stretch>
            <a:fillRect/>
          </a:stretch>
        </p:blipFill>
        <p:spPr>
          <a:xfrm>
            <a:off x="5704234" y="1525134"/>
            <a:ext cx="5258256" cy="3749365"/>
          </a:xfrm>
          <a:prstGeom prst="rect">
            <a:avLst/>
          </a:prstGeom>
          <a:ln w="28575">
            <a:solidFill>
              <a:schemeClr val="bg2">
                <a:lumMod val="75000"/>
              </a:schemeClr>
            </a:solidFill>
          </a:ln>
        </p:spPr>
      </p:pic>
      <p:sp>
        <p:nvSpPr>
          <p:cNvPr id="17" name="ZoneTexte 16"/>
          <p:cNvSpPr txBox="1"/>
          <p:nvPr/>
        </p:nvSpPr>
        <p:spPr>
          <a:xfrm>
            <a:off x="710119" y="2081719"/>
            <a:ext cx="440663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Pour placer le point C(3;-4)</a:t>
            </a:r>
          </a:p>
        </p:txBody>
      </p:sp>
      <p:sp>
        <p:nvSpPr>
          <p:cNvPr id="18" name="ZoneTexte 17"/>
          <p:cNvSpPr txBox="1"/>
          <p:nvPr/>
        </p:nvSpPr>
        <p:spPr>
          <a:xfrm>
            <a:off x="797666" y="2593895"/>
            <a:ext cx="4561719"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trace une droite </a:t>
            </a:r>
            <a:r>
              <a:rPr lang="fr-FR" sz="2000" dirty="0">
                <a:solidFill>
                  <a:srgbClr val="FF0000"/>
                </a:solidFill>
                <a:latin typeface="Calibri" panose="020F0502020204030204" pitchFamily="34" charset="0"/>
                <a:cs typeface="Calibri" panose="020F0502020204030204" pitchFamily="34" charset="0"/>
              </a:rPr>
              <a:t>perpendiculaire à l’axe des abscisses </a:t>
            </a:r>
            <a:r>
              <a:rPr lang="fr-FR" sz="2000" dirty="0">
                <a:latin typeface="Calibri" panose="020F0502020204030204" pitchFamily="34" charset="0"/>
                <a:cs typeface="Calibri" panose="020F0502020204030204" pitchFamily="34" charset="0"/>
              </a:rPr>
              <a:t>passant par </a:t>
            </a:r>
            <a:r>
              <a:rPr lang="fr-FR" sz="2000" dirty="0">
                <a:solidFill>
                  <a:srgbClr val="FF0000"/>
                </a:solidFill>
                <a:latin typeface="Calibri" panose="020F0502020204030204" pitchFamily="34" charset="0"/>
                <a:cs typeface="Calibri" panose="020F0502020204030204" pitchFamily="34" charset="0"/>
              </a:rPr>
              <a:t>3</a:t>
            </a:r>
          </a:p>
        </p:txBody>
      </p:sp>
      <p:sp>
        <p:nvSpPr>
          <p:cNvPr id="20" name="ZoneTexte 19"/>
          <p:cNvSpPr txBox="1"/>
          <p:nvPr/>
        </p:nvSpPr>
        <p:spPr>
          <a:xfrm>
            <a:off x="797665" y="3472916"/>
            <a:ext cx="4561719"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trace une droite </a:t>
            </a:r>
            <a:r>
              <a:rPr lang="fr-FR" sz="2000" dirty="0">
                <a:solidFill>
                  <a:srgbClr val="FF0000"/>
                </a:solidFill>
                <a:latin typeface="Calibri" panose="020F0502020204030204" pitchFamily="34" charset="0"/>
                <a:cs typeface="Calibri" panose="020F0502020204030204" pitchFamily="34" charset="0"/>
              </a:rPr>
              <a:t>perpendiculaire à l’axe des ordonnées </a:t>
            </a:r>
            <a:r>
              <a:rPr lang="fr-FR" sz="2000" dirty="0">
                <a:latin typeface="Calibri" panose="020F0502020204030204" pitchFamily="34" charset="0"/>
                <a:cs typeface="Calibri" panose="020F0502020204030204" pitchFamily="34" charset="0"/>
              </a:rPr>
              <a:t>passant par </a:t>
            </a:r>
            <a:r>
              <a:rPr lang="fr-FR" sz="2000" dirty="0">
                <a:solidFill>
                  <a:srgbClr val="FF0000"/>
                </a:solidFill>
                <a:latin typeface="Calibri" panose="020F0502020204030204" pitchFamily="34" charset="0"/>
                <a:cs typeface="Calibri" panose="020F0502020204030204" pitchFamily="34" charset="0"/>
              </a:rPr>
              <a:t>-4</a:t>
            </a:r>
          </a:p>
        </p:txBody>
      </p:sp>
      <p:sp>
        <p:nvSpPr>
          <p:cNvPr id="21" name="ZoneTexte 20"/>
          <p:cNvSpPr txBox="1"/>
          <p:nvPr/>
        </p:nvSpPr>
        <p:spPr>
          <a:xfrm>
            <a:off x="579759" y="4591455"/>
            <a:ext cx="501364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Leur point d’intersection est le point  </a:t>
            </a:r>
            <a:r>
              <a:rPr lang="fr-FR" sz="2000" dirty="0">
                <a:solidFill>
                  <a:srgbClr val="FF0000"/>
                </a:solidFill>
                <a:latin typeface="Calibri" panose="020F0502020204030204" pitchFamily="34" charset="0"/>
                <a:cs typeface="Calibri" panose="020F0502020204030204" pitchFamily="34" charset="0"/>
              </a:rPr>
              <a:t>C(3 ; -4)</a:t>
            </a:r>
          </a:p>
        </p:txBody>
      </p:sp>
    </p:spTree>
    <p:extLst>
      <p:ext uri="{BB962C8B-B14F-4D97-AF65-F5344CB8AC3E}">
        <p14:creationId xmlns:p14="http://schemas.microsoft.com/office/powerpoint/2010/main" val="850677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 corriger K(-4;…..)</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Page:91</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p:cNvPicPr>
            <a:picLocks noChangeAspect="1"/>
          </p:cNvPicPr>
          <p:nvPr/>
        </p:nvPicPr>
        <p:blipFill>
          <a:blip r:embed="rId4"/>
          <a:stretch>
            <a:fillRect/>
          </a:stretch>
        </p:blipFill>
        <p:spPr>
          <a:xfrm>
            <a:off x="1065321" y="967665"/>
            <a:ext cx="9119539" cy="5093638"/>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MA" sz="1400" dirty="0"/>
              <a:t>Reconnaitre le repère dans le plan.</a:t>
            </a:r>
            <a:endParaRPr lang="fr-FR" sz="1400" dirty="0"/>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 </a:t>
            </a:r>
            <a:r>
              <a:rPr lang="en-US" dirty="0" err="1"/>
              <a:t>Repère</a:t>
            </a:r>
            <a:endParaRPr lang="en-US" dirty="0"/>
          </a:p>
          <a:p>
            <a:r>
              <a:rPr lang="en-US" dirty="0"/>
              <a:t>Axe des </a:t>
            </a:r>
            <a:r>
              <a:rPr lang="en-US" dirty="0" err="1"/>
              <a:t>abscisses</a:t>
            </a:r>
            <a:r>
              <a:rPr lang="en-US" dirty="0"/>
              <a:t>, </a:t>
            </a:r>
            <a:r>
              <a:rPr lang="en-US" dirty="0" err="1"/>
              <a:t>abscisse</a:t>
            </a:r>
            <a:r>
              <a:rPr lang="en-US" dirty="0"/>
              <a:t> d’un point</a:t>
            </a:r>
          </a:p>
          <a:p>
            <a:r>
              <a:rPr lang="en-US" dirty="0"/>
              <a:t>Axe des </a:t>
            </a:r>
            <a:r>
              <a:rPr lang="en-US" dirty="0" err="1"/>
              <a:t>ordonnées</a:t>
            </a:r>
            <a:r>
              <a:rPr lang="en-US" dirty="0"/>
              <a:t> , </a:t>
            </a:r>
            <a:r>
              <a:rPr lang="en-US" dirty="0" err="1"/>
              <a:t>ordonnée</a:t>
            </a:r>
            <a:r>
              <a:rPr lang="en-US" dirty="0"/>
              <a:t> d’un point</a:t>
            </a:r>
          </a:p>
          <a:p>
            <a:r>
              <a:rPr lang="fr-MA" dirty="0"/>
              <a:t>Coordonnées d’un point </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 :</a:t>
            </a:r>
          </a:p>
          <a:p>
            <a:pPr marL="285750" lvl="0" indent="-285750">
              <a:buFont typeface="Arial" panose="020B0604020202020204" pitchFamily="34" charset="0"/>
              <a:buChar char="•"/>
            </a:pPr>
            <a:r>
              <a:rPr lang="fr-FR" dirty="0"/>
              <a:t>Reconnaitre un repère, déterminer les coordonnées d’un point et placer un point dans un repère.</a:t>
            </a:r>
          </a:p>
          <a:p>
            <a:pPr lvl="0"/>
            <a:r>
              <a:rPr lang="fr-FR" b="1" dirty="0"/>
              <a:t>Les outils :</a:t>
            </a:r>
          </a:p>
          <a:p>
            <a:pPr marL="285750" lvl="0" indent="-285750">
              <a:buFont typeface="Arial" panose="020B0604020202020204" pitchFamily="34" charset="0"/>
              <a:buChar char="•"/>
            </a:pPr>
            <a:r>
              <a:rPr lang="fr-FR" dirty="0"/>
              <a:t>Un repère, une équerre et une règle</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fontScale="92500" lnSpcReduction="10000"/>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Difficulté de placer un point sur les axes avec des coordonnées données.</a:t>
            </a:r>
          </a:p>
          <a:p>
            <a:pPr marL="285750" lvl="0" indent="-285750">
              <a:buFont typeface="Arial" panose="020B0604020202020204" pitchFamily="34" charset="0"/>
              <a:buChar char="•"/>
            </a:pPr>
            <a:r>
              <a:rPr kumimoji="0" lang="fr-MA"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Difficulté d</a:t>
            </a:r>
            <a:r>
              <a:rPr lang="fr-MA" dirty="0">
                <a:solidFill>
                  <a:prstClr val="black"/>
                </a:solidFill>
              </a:rPr>
              <a:t>e </a:t>
            </a:r>
            <a:r>
              <a:rPr kumimoji="0" lang="fr-MA"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déterminer les coordonnées d’un point appartenant à l’un des deux axes.</a:t>
            </a:r>
            <a:endParaRPr lang="fr-FR" dirty="0"/>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0" name="Image 9"/>
          <p:cNvPicPr>
            <a:picLocks noChangeAspect="1"/>
          </p:cNvPicPr>
          <p:nvPr/>
        </p:nvPicPr>
        <p:blipFill>
          <a:blip r:embed="rId4"/>
          <a:stretch>
            <a:fillRect/>
          </a:stretch>
        </p:blipFill>
        <p:spPr>
          <a:xfrm>
            <a:off x="7110135" y="1420238"/>
            <a:ext cx="4497532" cy="4300079"/>
          </a:xfrm>
          <a:prstGeom prst="rect">
            <a:avLst/>
          </a:prstGeom>
        </p:spPr>
      </p:pic>
      <p:pic>
        <p:nvPicPr>
          <p:cNvPr id="14" name="Image 13"/>
          <p:cNvPicPr>
            <a:picLocks noChangeAspect="1"/>
          </p:cNvPicPr>
          <p:nvPr/>
        </p:nvPicPr>
        <p:blipFill>
          <a:blip r:embed="rId5"/>
          <a:stretch>
            <a:fillRect/>
          </a:stretch>
        </p:blipFill>
        <p:spPr>
          <a:xfrm>
            <a:off x="259066" y="2099490"/>
            <a:ext cx="6712039" cy="2462782"/>
          </a:xfrm>
          <a:prstGeom prst="rect">
            <a:avLst/>
          </a:prstGeom>
        </p:spPr>
      </p:pic>
      <p:sp>
        <p:nvSpPr>
          <p:cNvPr id="17" name="ZoneTexte 16"/>
          <p:cNvSpPr txBox="1"/>
          <p:nvPr/>
        </p:nvSpPr>
        <p:spPr>
          <a:xfrm>
            <a:off x="5175115" y="2557194"/>
            <a:ext cx="43774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a:t>
            </a:r>
          </a:p>
        </p:txBody>
      </p:sp>
      <p:sp>
        <p:nvSpPr>
          <p:cNvPr id="22" name="ZoneTexte 21"/>
          <p:cNvSpPr txBox="1"/>
          <p:nvPr/>
        </p:nvSpPr>
        <p:spPr>
          <a:xfrm>
            <a:off x="5463503" y="2941774"/>
            <a:ext cx="43774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-3</a:t>
            </a:r>
          </a:p>
        </p:txBody>
      </p:sp>
      <p:sp>
        <p:nvSpPr>
          <p:cNvPr id="23" name="ZoneTexte 22"/>
          <p:cNvSpPr txBox="1"/>
          <p:nvPr/>
        </p:nvSpPr>
        <p:spPr>
          <a:xfrm>
            <a:off x="5275235" y="3357414"/>
            <a:ext cx="43774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-3</a:t>
            </a:r>
          </a:p>
        </p:txBody>
      </p:sp>
      <p:sp>
        <p:nvSpPr>
          <p:cNvPr id="24" name="ZoneTexte 23"/>
          <p:cNvSpPr txBox="1"/>
          <p:nvPr/>
        </p:nvSpPr>
        <p:spPr>
          <a:xfrm>
            <a:off x="5612860" y="3392411"/>
            <a:ext cx="43774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a:t>
            </a:r>
          </a:p>
        </p:txBody>
      </p:sp>
      <p:sp>
        <p:nvSpPr>
          <p:cNvPr id="20" name="ZoneTexte 19"/>
          <p:cNvSpPr txBox="1"/>
          <p:nvPr/>
        </p:nvSpPr>
        <p:spPr>
          <a:xfrm>
            <a:off x="5175115" y="3792521"/>
            <a:ext cx="726133" cy="400110"/>
          </a:xfrm>
          <a:prstGeom prst="rect">
            <a:avLst/>
          </a:prstGeom>
          <a:solidFill>
            <a:schemeClr val="bg1"/>
          </a:solid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-4;0)</a:t>
            </a:r>
          </a:p>
        </p:txBody>
      </p:sp>
      <p:sp>
        <p:nvSpPr>
          <p:cNvPr id="21" name="ZoneTexte 20"/>
          <p:cNvSpPr txBox="1"/>
          <p:nvPr/>
        </p:nvSpPr>
        <p:spPr>
          <a:xfrm>
            <a:off x="5220724" y="4131241"/>
            <a:ext cx="901829"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(3 ; 0)</a:t>
            </a:r>
          </a:p>
        </p:txBody>
      </p:sp>
      <p:cxnSp>
        <p:nvCxnSpPr>
          <p:cNvPr id="26" name="Connecteur droit 25"/>
          <p:cNvCxnSpPr/>
          <p:nvPr/>
        </p:nvCxnSpPr>
        <p:spPr>
          <a:xfrm>
            <a:off x="9027268" y="2344366"/>
            <a:ext cx="9729" cy="1382689"/>
          </a:xfrm>
          <a:prstGeom prst="line">
            <a:avLst/>
          </a:prstGeom>
          <a:ln>
            <a:solidFill>
              <a:srgbClr val="FF3399"/>
            </a:solidFill>
            <a:prstDash val="dash"/>
          </a:ln>
        </p:spPr>
        <p:style>
          <a:lnRef idx="2">
            <a:schemeClr val="accent1"/>
          </a:lnRef>
          <a:fillRef idx="0">
            <a:schemeClr val="accent1"/>
          </a:fillRef>
          <a:effectRef idx="1">
            <a:schemeClr val="accent1"/>
          </a:effectRef>
          <a:fontRef idx="minor">
            <a:schemeClr val="tx1"/>
          </a:fontRef>
        </p:style>
      </p:cxnSp>
      <p:cxnSp>
        <p:nvCxnSpPr>
          <p:cNvPr id="41" name="Connecteur droit 40"/>
          <p:cNvCxnSpPr/>
          <p:nvPr/>
        </p:nvCxnSpPr>
        <p:spPr>
          <a:xfrm flipH="1" flipV="1">
            <a:off x="8103140" y="3727055"/>
            <a:ext cx="9728" cy="900683"/>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43" name="Connecteur droit 42"/>
          <p:cNvCxnSpPr/>
          <p:nvPr/>
        </p:nvCxnSpPr>
        <p:spPr>
          <a:xfrm>
            <a:off x="8094197" y="4627738"/>
            <a:ext cx="1380543" cy="0"/>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45" name="Connecteur droit 44"/>
          <p:cNvCxnSpPr/>
          <p:nvPr/>
        </p:nvCxnSpPr>
        <p:spPr>
          <a:xfrm flipH="1">
            <a:off x="9536983" y="5062845"/>
            <a:ext cx="891068" cy="0"/>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49" name="Connecteur droit avec flèche 48"/>
          <p:cNvCxnSpPr/>
          <p:nvPr/>
        </p:nvCxnSpPr>
        <p:spPr>
          <a:xfrm>
            <a:off x="7288974" y="2887310"/>
            <a:ext cx="279145" cy="7378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Connecteur droit avec flèche 50"/>
          <p:cNvCxnSpPr/>
          <p:nvPr/>
        </p:nvCxnSpPr>
        <p:spPr>
          <a:xfrm flipH="1">
            <a:off x="10948712" y="2906777"/>
            <a:ext cx="539654" cy="7184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2" name="Text Placeholder 4">
            <a:extLst>
              <a:ext uri="{FF2B5EF4-FFF2-40B4-BE49-F238E27FC236}">
                <a16:creationId xmlns:a16="http://schemas.microsoft.com/office/drawing/2014/main" id="{B42B24A7-8E03-B0A5-EEE1-4F39731B4241}"/>
              </a:ext>
            </a:extLst>
          </p:cNvPr>
          <p:cNvSpPr txBox="1">
            <a:spLocks/>
          </p:cNvSpPr>
          <p:nvPr/>
        </p:nvSpPr>
        <p:spPr>
          <a:xfrm>
            <a:off x="5508544" y="6163014"/>
            <a:ext cx="2156851" cy="471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Arial" panose="020B0604020202020204" pitchFamily="34" charset="0"/>
                <a:cs typeface="Arial" panose="020B0604020202020204" pitchFamily="34" charset="0"/>
              </a:rPr>
              <a:t>Page:91</a:t>
            </a:r>
            <a:endParaRPr lang="fr-F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p:bldP spid="23" grpId="0"/>
      <p:bldP spid="24" grpId="0"/>
      <p:bldP spid="20" grpId="0" animBg="1"/>
      <p:bldP spid="2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p:cNvPicPr>
            <a:picLocks noChangeAspect="1"/>
          </p:cNvPicPr>
          <p:nvPr/>
        </p:nvPicPr>
        <p:blipFill>
          <a:blip r:embed="rId4"/>
          <a:stretch>
            <a:fillRect/>
          </a:stretch>
        </p:blipFill>
        <p:spPr>
          <a:xfrm>
            <a:off x="6051264" y="1626476"/>
            <a:ext cx="5578323" cy="4359018"/>
          </a:xfrm>
          <a:prstGeom prst="rect">
            <a:avLst/>
          </a:prstGeom>
        </p:spPr>
      </p:pic>
      <p:pic>
        <p:nvPicPr>
          <p:cNvPr id="5" name="Image 4"/>
          <p:cNvPicPr>
            <a:picLocks noChangeAspect="1"/>
          </p:cNvPicPr>
          <p:nvPr/>
        </p:nvPicPr>
        <p:blipFill>
          <a:blip r:embed="rId5"/>
          <a:stretch>
            <a:fillRect/>
          </a:stretch>
        </p:blipFill>
        <p:spPr>
          <a:xfrm>
            <a:off x="201188" y="1997869"/>
            <a:ext cx="5575565" cy="2715238"/>
          </a:xfrm>
          <a:prstGeom prst="rect">
            <a:avLst/>
          </a:prstGeom>
        </p:spPr>
      </p:pic>
      <p:sp>
        <p:nvSpPr>
          <p:cNvPr id="6" name="ZoneTexte 5"/>
          <p:cNvSpPr txBox="1"/>
          <p:nvPr/>
        </p:nvSpPr>
        <p:spPr>
          <a:xfrm>
            <a:off x="3734842" y="2850949"/>
            <a:ext cx="4572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OI</a:t>
            </a:r>
          </a:p>
        </p:txBody>
      </p:sp>
      <p:sp>
        <p:nvSpPr>
          <p:cNvPr id="11" name="ZoneTexte 10"/>
          <p:cNvSpPr txBox="1"/>
          <p:nvPr/>
        </p:nvSpPr>
        <p:spPr>
          <a:xfrm>
            <a:off x="5637178" y="2971800"/>
            <a:ext cx="65" cy="307777"/>
          </a:xfrm>
          <a:prstGeom prst="rect">
            <a:avLst/>
          </a:prstGeom>
          <a:noFill/>
        </p:spPr>
        <p:txBody>
          <a:bodyPr wrap="none" lIns="0" tIns="0" rIns="0" bIns="0" rtlCol="0">
            <a:spAutoFit/>
          </a:bodyPr>
          <a:lstStyle/>
          <a:p>
            <a:pPr algn="l"/>
            <a:endParaRPr lang="fr-FR" sz="2000" dirty="0">
              <a:latin typeface="Calibri" panose="020F0502020204030204" pitchFamily="34" charset="0"/>
              <a:cs typeface="Calibri" panose="020F0502020204030204" pitchFamily="34" charset="0"/>
            </a:endParaRPr>
          </a:p>
        </p:txBody>
      </p:sp>
      <p:sp>
        <p:nvSpPr>
          <p:cNvPr id="12" name="ZoneTexte 11"/>
          <p:cNvSpPr txBox="1"/>
          <p:nvPr/>
        </p:nvSpPr>
        <p:spPr>
          <a:xfrm>
            <a:off x="5505621" y="3865841"/>
            <a:ext cx="69161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-5,1</a:t>
            </a:r>
          </a:p>
        </p:txBody>
      </p:sp>
      <p:sp>
        <p:nvSpPr>
          <p:cNvPr id="25" name="ZoneTexte 24"/>
          <p:cNvSpPr txBox="1"/>
          <p:nvPr/>
        </p:nvSpPr>
        <p:spPr>
          <a:xfrm>
            <a:off x="3391218" y="3171231"/>
            <a:ext cx="4572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OJ</a:t>
            </a:r>
          </a:p>
        </p:txBody>
      </p:sp>
      <p:sp>
        <p:nvSpPr>
          <p:cNvPr id="26" name="ZoneTexte 25"/>
          <p:cNvSpPr txBox="1"/>
          <p:nvPr/>
        </p:nvSpPr>
        <p:spPr>
          <a:xfrm>
            <a:off x="4853783" y="3171844"/>
            <a:ext cx="69161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a:t>
            </a:r>
          </a:p>
        </p:txBody>
      </p:sp>
      <p:sp>
        <p:nvSpPr>
          <p:cNvPr id="27" name="ZoneTexte 26"/>
          <p:cNvSpPr txBox="1"/>
          <p:nvPr/>
        </p:nvSpPr>
        <p:spPr>
          <a:xfrm>
            <a:off x="8609643" y="2971800"/>
            <a:ext cx="69161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a:t>
            </a:r>
          </a:p>
        </p:txBody>
      </p:sp>
      <p:cxnSp>
        <p:nvCxnSpPr>
          <p:cNvPr id="18" name="Connecteur droit 17"/>
          <p:cNvCxnSpPr/>
          <p:nvPr/>
        </p:nvCxnSpPr>
        <p:spPr>
          <a:xfrm flipH="1">
            <a:off x="8566483" y="3230859"/>
            <a:ext cx="2697694" cy="0"/>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28" name="ZoneTexte 27"/>
          <p:cNvSpPr txBox="1"/>
          <p:nvPr/>
        </p:nvSpPr>
        <p:spPr>
          <a:xfrm>
            <a:off x="10718663" y="4146790"/>
            <a:ext cx="69161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4,5</a:t>
            </a:r>
          </a:p>
        </p:txBody>
      </p:sp>
      <p:cxnSp>
        <p:nvCxnSpPr>
          <p:cNvPr id="29" name="Connecteur droit 28"/>
          <p:cNvCxnSpPr/>
          <p:nvPr/>
        </p:nvCxnSpPr>
        <p:spPr>
          <a:xfrm>
            <a:off x="10948712" y="4066162"/>
            <a:ext cx="0" cy="8062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1" name="Connecteur droit 30"/>
          <p:cNvCxnSpPr/>
          <p:nvPr/>
        </p:nvCxnSpPr>
        <p:spPr>
          <a:xfrm>
            <a:off x="10948712" y="2578744"/>
            <a:ext cx="0" cy="2090533"/>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32" name="Ellipse 31"/>
          <p:cNvSpPr/>
          <p:nvPr/>
        </p:nvSpPr>
        <p:spPr>
          <a:xfrm>
            <a:off x="10915830" y="3111603"/>
            <a:ext cx="65763" cy="119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ZoneTexte 32"/>
          <p:cNvSpPr txBox="1"/>
          <p:nvPr/>
        </p:nvSpPr>
        <p:spPr>
          <a:xfrm>
            <a:off x="10986213" y="2751666"/>
            <a:ext cx="450858"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E</a:t>
            </a:r>
          </a:p>
        </p:txBody>
      </p:sp>
      <p:sp>
        <p:nvSpPr>
          <p:cNvPr id="34" name="ZoneTexte 33"/>
          <p:cNvSpPr txBox="1"/>
          <p:nvPr/>
        </p:nvSpPr>
        <p:spPr>
          <a:xfrm>
            <a:off x="4101830" y="3869057"/>
            <a:ext cx="4572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OI</a:t>
            </a:r>
          </a:p>
        </p:txBody>
      </p:sp>
      <p:sp>
        <p:nvSpPr>
          <p:cNvPr id="39" name="ZoneTexte 38"/>
          <p:cNvSpPr txBox="1"/>
          <p:nvPr/>
        </p:nvSpPr>
        <p:spPr>
          <a:xfrm>
            <a:off x="6121320" y="4365177"/>
            <a:ext cx="691616" cy="400110"/>
          </a:xfrm>
          <a:prstGeom prst="rect">
            <a:avLst/>
          </a:prstGeom>
          <a:solidFill>
            <a:schemeClr val="accent6">
              <a:lumMod val="40000"/>
              <a:lumOff val="60000"/>
            </a:schemeClr>
          </a:solid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-5,1</a:t>
            </a:r>
          </a:p>
        </p:txBody>
      </p:sp>
      <p:sp>
        <p:nvSpPr>
          <p:cNvPr id="40" name="ZoneTexte 39"/>
          <p:cNvSpPr txBox="1"/>
          <p:nvPr/>
        </p:nvSpPr>
        <p:spPr>
          <a:xfrm>
            <a:off x="3889340" y="4228768"/>
            <a:ext cx="4572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OJ</a:t>
            </a:r>
          </a:p>
        </p:txBody>
      </p:sp>
      <p:sp>
        <p:nvSpPr>
          <p:cNvPr id="42" name="ZoneTexte 41"/>
          <p:cNvSpPr txBox="1"/>
          <p:nvPr/>
        </p:nvSpPr>
        <p:spPr>
          <a:xfrm>
            <a:off x="5504344" y="4235288"/>
            <a:ext cx="69161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-2,5</a:t>
            </a:r>
          </a:p>
        </p:txBody>
      </p:sp>
      <p:cxnSp>
        <p:nvCxnSpPr>
          <p:cNvPr id="44" name="Connecteur droit 43"/>
          <p:cNvCxnSpPr/>
          <p:nvPr/>
        </p:nvCxnSpPr>
        <p:spPr>
          <a:xfrm flipH="1">
            <a:off x="8840425" y="2911548"/>
            <a:ext cx="174618"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45" name="ZoneTexte 44"/>
          <p:cNvSpPr txBox="1"/>
          <p:nvPr/>
        </p:nvSpPr>
        <p:spPr>
          <a:xfrm>
            <a:off x="6050213" y="3638574"/>
            <a:ext cx="528536" cy="400110"/>
          </a:xfrm>
          <a:prstGeom prst="rect">
            <a:avLst/>
          </a:prstGeom>
          <a:solidFill>
            <a:schemeClr val="bg1"/>
          </a:solidFill>
        </p:spPr>
        <p:txBody>
          <a:bodyPr wrap="square" rtlCol="0">
            <a:spAutoFit/>
          </a:bodyPr>
          <a:lstStyle/>
          <a:p>
            <a:pPr algn="l"/>
            <a:r>
              <a:rPr lang="fr-FR" sz="2000" dirty="0">
                <a:solidFill>
                  <a:schemeClr val="accent6"/>
                </a:solidFill>
                <a:latin typeface="Calibri" panose="020F0502020204030204" pitchFamily="34" charset="0"/>
                <a:cs typeface="Calibri" panose="020F0502020204030204" pitchFamily="34" charset="0"/>
              </a:rPr>
              <a:t>H</a:t>
            </a:r>
          </a:p>
        </p:txBody>
      </p:sp>
      <p:sp>
        <p:nvSpPr>
          <p:cNvPr id="46" name="ZoneTexte 45"/>
          <p:cNvSpPr txBox="1"/>
          <p:nvPr/>
        </p:nvSpPr>
        <p:spPr>
          <a:xfrm>
            <a:off x="8326625" y="2652044"/>
            <a:ext cx="528536" cy="400110"/>
          </a:xfrm>
          <a:prstGeom prst="rect">
            <a:avLst/>
          </a:prstGeom>
          <a:solidFill>
            <a:schemeClr val="bg1"/>
          </a:solidFill>
        </p:spPr>
        <p:txBody>
          <a:bodyPr wrap="square" rtlCol="0">
            <a:spAutoFit/>
          </a:bodyPr>
          <a:lstStyle/>
          <a:p>
            <a:pPr algn="l"/>
            <a:r>
              <a:rPr lang="fr-FR" sz="2000" dirty="0">
                <a:solidFill>
                  <a:srgbClr val="00B0F0"/>
                </a:solidFill>
                <a:latin typeface="Calibri" panose="020F0502020204030204" pitchFamily="34" charset="0"/>
                <a:cs typeface="Calibri" panose="020F0502020204030204" pitchFamily="34" charset="0"/>
              </a:rPr>
              <a:t>A</a:t>
            </a:r>
          </a:p>
        </p:txBody>
      </p:sp>
      <p:cxnSp>
        <p:nvCxnSpPr>
          <p:cNvPr id="48" name="Connecteur droit avec flèche 47"/>
          <p:cNvCxnSpPr/>
          <p:nvPr/>
        </p:nvCxnSpPr>
        <p:spPr>
          <a:xfrm flipH="1">
            <a:off x="6459777" y="3601863"/>
            <a:ext cx="334845" cy="504613"/>
          </a:xfrm>
          <a:prstGeom prst="straightConnector1">
            <a:avLst/>
          </a:prstGeom>
          <a:ln w="28575">
            <a:tailEnd type="triangle"/>
          </a:ln>
        </p:spPr>
        <p:style>
          <a:lnRef idx="2">
            <a:schemeClr val="accent4"/>
          </a:lnRef>
          <a:fillRef idx="0">
            <a:schemeClr val="accent4"/>
          </a:fillRef>
          <a:effectRef idx="1">
            <a:schemeClr val="accent4"/>
          </a:effectRef>
          <a:fontRef idx="minor">
            <a:schemeClr val="tx1"/>
          </a:fontRef>
        </p:style>
      </p:cxnSp>
      <p:sp>
        <p:nvSpPr>
          <p:cNvPr id="49" name="ZoneTexte 48"/>
          <p:cNvSpPr txBox="1"/>
          <p:nvPr/>
        </p:nvSpPr>
        <p:spPr>
          <a:xfrm>
            <a:off x="9055981" y="2652044"/>
            <a:ext cx="691616" cy="400110"/>
          </a:xfrm>
          <a:prstGeom prst="rect">
            <a:avLst/>
          </a:prstGeom>
          <a:solidFill>
            <a:schemeClr val="accent4">
              <a:lumMod val="60000"/>
              <a:lumOff val="40000"/>
            </a:schemeClr>
          </a:solid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-2,5</a:t>
            </a:r>
          </a:p>
        </p:txBody>
      </p:sp>
      <p:cxnSp>
        <p:nvCxnSpPr>
          <p:cNvPr id="51" name="Connecteur droit avec flèche 50"/>
          <p:cNvCxnSpPr/>
          <p:nvPr/>
        </p:nvCxnSpPr>
        <p:spPr>
          <a:xfrm>
            <a:off x="8476719" y="2432315"/>
            <a:ext cx="363707" cy="43945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2" name="ZoneTexte 51"/>
          <p:cNvSpPr txBox="1"/>
          <p:nvPr/>
        </p:nvSpPr>
        <p:spPr>
          <a:xfrm>
            <a:off x="5027973" y="2894609"/>
            <a:ext cx="69161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4,5</a:t>
            </a:r>
          </a:p>
        </p:txBody>
      </p:sp>
      <p:sp>
        <p:nvSpPr>
          <p:cNvPr id="53" name="ZoneTexte 52"/>
          <p:cNvSpPr txBox="1"/>
          <p:nvPr/>
        </p:nvSpPr>
        <p:spPr>
          <a:xfrm>
            <a:off x="2631459" y="3498208"/>
            <a:ext cx="719879" cy="307777"/>
          </a:xfrm>
          <a:prstGeom prst="rect">
            <a:avLst/>
          </a:prstGeom>
          <a:noFill/>
        </p:spPr>
        <p:txBody>
          <a:bodyPr wrap="square" rtlCol="0">
            <a:spAutoFit/>
          </a:bodyPr>
          <a:lstStyle/>
          <a:p>
            <a:pPr algn="l"/>
            <a:r>
              <a:rPr lang="fr-FR" sz="1400" dirty="0">
                <a:solidFill>
                  <a:srgbClr val="FF0000"/>
                </a:solidFill>
                <a:latin typeface="Calibri" panose="020F0502020204030204" pitchFamily="34" charset="0"/>
                <a:cs typeface="Calibri" panose="020F0502020204030204" pitchFamily="34" charset="0"/>
              </a:rPr>
              <a:t>droites</a:t>
            </a:r>
          </a:p>
        </p:txBody>
      </p:sp>
      <p:sp>
        <p:nvSpPr>
          <p:cNvPr id="54" name="ZoneTexte 53"/>
          <p:cNvSpPr txBox="1"/>
          <p:nvPr/>
        </p:nvSpPr>
        <p:spPr>
          <a:xfrm>
            <a:off x="4410109" y="3485036"/>
            <a:ext cx="57090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E</a:t>
            </a:r>
          </a:p>
        </p:txBody>
      </p:sp>
      <p:cxnSp>
        <p:nvCxnSpPr>
          <p:cNvPr id="56" name="Connecteur droit avec flèche 55"/>
          <p:cNvCxnSpPr/>
          <p:nvPr/>
        </p:nvCxnSpPr>
        <p:spPr>
          <a:xfrm>
            <a:off x="10408596" y="2432315"/>
            <a:ext cx="474353" cy="6503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1" name="Connecteur droit 60"/>
          <p:cNvCxnSpPr/>
          <p:nvPr/>
        </p:nvCxnSpPr>
        <p:spPr>
          <a:xfrm>
            <a:off x="6468042" y="4106476"/>
            <a:ext cx="0" cy="1594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62" name="Text Placeholder 4">
            <a:extLst>
              <a:ext uri="{FF2B5EF4-FFF2-40B4-BE49-F238E27FC236}">
                <a16:creationId xmlns:a16="http://schemas.microsoft.com/office/drawing/2014/main" id="{B42B24A7-8E03-B0A5-EEE1-4F39731B4241}"/>
              </a:ext>
            </a:extLst>
          </p:cNvPr>
          <p:cNvSpPr txBox="1">
            <a:spLocks/>
          </p:cNvSpPr>
          <p:nvPr/>
        </p:nvSpPr>
        <p:spPr>
          <a:xfrm>
            <a:off x="5508544" y="6163014"/>
            <a:ext cx="2156851" cy="471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Arial" panose="020B0604020202020204" pitchFamily="34" charset="0"/>
                <a:cs typeface="Arial" panose="020B0604020202020204" pitchFamily="34" charset="0"/>
              </a:rPr>
              <a:t>Page:91</a:t>
            </a:r>
            <a:endParaRPr lang="fr-F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919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6" presetClass="entr" presetSubtype="16" fill="hold" nodeType="withEffect">
                                  <p:stCondLst>
                                    <p:cond delay="0"/>
                                  </p:stCondLst>
                                  <p:childTnLst>
                                    <p:set>
                                      <p:cBhvr>
                                        <p:cTn id="8" dur="1" fill="hold">
                                          <p:stCondLst>
                                            <p:cond delay="0"/>
                                          </p:stCondLst>
                                        </p:cTn>
                                        <p:tgtEl>
                                          <p:spTgt spid="31"/>
                                        </p:tgtEl>
                                        <p:attrNameLst>
                                          <p:attrName>style.visibility</p:attrName>
                                        </p:attrNameLst>
                                      </p:cBhvr>
                                      <p:to>
                                        <p:strVal val="visible"/>
                                      </p:to>
                                    </p:set>
                                    <p:animEffect transition="in" filter="circle(in)">
                                      <p:cBhvr>
                                        <p:cTn id="9" dur="2000"/>
                                        <p:tgtEl>
                                          <p:spTgt spid="31"/>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5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childTnLst>
                                </p:cTn>
                              </p:par>
                              <p:par>
                                <p:cTn id="20" presetID="6"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circle(in)">
                                      <p:cBhvr>
                                        <p:cTn id="22" dur="2000"/>
                                        <p:tgtEl>
                                          <p:spTgt spid="18"/>
                                        </p:tgtEl>
                                      </p:cBhvr>
                                    </p:animEffec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4"/>
                                        </p:tgtEl>
                                        <p:attrNameLst>
                                          <p:attrName>style.visibility</p:attrName>
                                        </p:attrNameLst>
                                      </p:cBhvr>
                                      <p:to>
                                        <p:strVal val="visible"/>
                                      </p:to>
                                    </p:set>
                                  </p:childTnLst>
                                </p:cTn>
                              </p:par>
                              <p:par>
                                <p:cTn id="35" presetID="6" presetClass="entr" presetSubtype="16" fill="hold" nodeType="with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circle(in)">
                                      <p:cBhvr>
                                        <p:cTn id="37" dur="2000"/>
                                        <p:tgtEl>
                                          <p:spTgt spid="56"/>
                                        </p:tgtEl>
                                      </p:cBhvr>
                                    </p:animEffect>
                                  </p:childTnLst>
                                </p:cTn>
                              </p:par>
                              <p:par>
                                <p:cTn id="38" presetID="1"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45"/>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34"/>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61"/>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48"/>
                                        </p:tgtEl>
                                        <p:attrNameLst>
                                          <p:attrName>style.visibility</p:attrName>
                                        </p:attrNameLst>
                                      </p:cBhvr>
                                      <p:to>
                                        <p:strVal val="visible"/>
                                      </p:to>
                                    </p:set>
                                  </p:childTnLst>
                                </p:cTn>
                              </p:par>
                              <p:par>
                                <p:cTn id="54" presetID="10" presetClass="entr" presetSubtype="0" fill="hold" grpId="0" nodeType="with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5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0"/>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49"/>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25" grpId="0"/>
      <p:bldP spid="26" grpId="0"/>
      <p:bldP spid="27" grpId="0"/>
      <p:bldP spid="28" grpId="0"/>
      <p:bldP spid="32" grpId="0" animBg="1"/>
      <p:bldP spid="33" grpId="0"/>
      <p:bldP spid="34" grpId="0"/>
      <p:bldP spid="39" grpId="0" animBg="1"/>
      <p:bldP spid="40" grpId="0"/>
      <p:bldP spid="42" grpId="0"/>
      <p:bldP spid="45" grpId="0" animBg="1"/>
      <p:bldP spid="46" grpId="0" animBg="1"/>
      <p:bldP spid="49" grpId="0" animBg="1"/>
      <p:bldP spid="52" grpId="0"/>
      <p:bldP spid="53" grpId="0"/>
      <p:bldP spid="5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Page:91</a:t>
            </a:r>
            <a:endParaRPr lang="fr-FR" dirty="0"/>
          </a:p>
        </p:txBody>
      </p:sp>
      <p:pic>
        <p:nvPicPr>
          <p:cNvPr id="6" name="Image 5"/>
          <p:cNvPicPr>
            <a:picLocks noChangeAspect="1"/>
          </p:cNvPicPr>
          <p:nvPr/>
        </p:nvPicPr>
        <p:blipFill>
          <a:blip r:embed="rId2"/>
          <a:stretch>
            <a:fillRect/>
          </a:stretch>
        </p:blipFill>
        <p:spPr>
          <a:xfrm>
            <a:off x="733370" y="1267548"/>
            <a:ext cx="10318912" cy="3878384"/>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277091" cy="350505"/>
          </a:xfrm>
        </p:spPr>
        <p:txBody>
          <a:bodyPr/>
          <a:lstStyle/>
          <a:p>
            <a:r>
              <a:rPr lang="fr-FR" dirty="0"/>
              <a:t>Dans cette séance nous avons appris qu’un repère est défini par deux axes sécantes un point appelé l’origine du repère, comment on détermine les cordonnées d’un point et comment on place un de coordonnées données .</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5" name="Image 4"/>
          <p:cNvPicPr>
            <a:picLocks noChangeAspect="1"/>
          </p:cNvPicPr>
          <p:nvPr/>
        </p:nvPicPr>
        <p:blipFill>
          <a:blip r:embed="rId3"/>
          <a:stretch>
            <a:fillRect/>
          </a:stretch>
        </p:blipFill>
        <p:spPr>
          <a:xfrm>
            <a:off x="642026" y="963716"/>
            <a:ext cx="10535055" cy="4930567"/>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Page:91</a:t>
            </a:r>
          </a:p>
        </p:txBody>
      </p:sp>
      <p:pic>
        <p:nvPicPr>
          <p:cNvPr id="5" name="Image 4"/>
          <p:cNvPicPr>
            <a:picLocks noChangeAspect="1"/>
          </p:cNvPicPr>
          <p:nvPr/>
        </p:nvPicPr>
        <p:blipFill>
          <a:blip r:embed="rId2"/>
          <a:stretch>
            <a:fillRect/>
          </a:stretch>
        </p:blipFill>
        <p:spPr>
          <a:xfrm>
            <a:off x="1175732" y="1605998"/>
            <a:ext cx="9684346" cy="3374564"/>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10402</TotalTime>
  <Words>3528</Words>
  <Application>Microsoft Office PowerPoint</Application>
  <PresentationFormat>Grand écran</PresentationFormat>
  <Paragraphs>335</Paragraphs>
  <Slides>69</Slides>
  <Notes>4</Notes>
  <HiddenSlides>7</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69</vt:i4>
      </vt:variant>
    </vt:vector>
  </HeadingPairs>
  <TitlesOfParts>
    <vt:vector size="81" baseType="lpstr">
      <vt:lpstr>Aptos</vt:lpstr>
      <vt:lpstr>Aptos Display</vt:lpstr>
      <vt:lpstr>Arial</vt:lpstr>
      <vt:lpstr>Calibri</vt:lpstr>
      <vt:lpstr>Calibri Light</vt:lpstr>
      <vt:lpstr>Cambria Math</vt:lpstr>
      <vt:lpstr>Dosis</vt:lpstr>
      <vt:lpstr>Georgia</vt:lpstr>
      <vt:lpstr>VGKZEH+BradleyHandITCTT-Bold</vt:lpstr>
      <vt:lpstr>Wingdings</vt:lpstr>
      <vt:lpstr>ZWTXIZ+Calibri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comparez en utilisant les symboles: &lt; et &gt;</vt:lpstr>
      <vt:lpstr>Rappelez vous: les nombres négatifs sont inférieurs aux nombres positifs. Parmi deux nombres négatifs, le plus petit est celui qui a la plus grande valeur absolue.</vt:lpstr>
      <vt:lpstr>On va rappeler comment placer des points sur une droite numérique.</vt:lpstr>
      <vt:lpstr>Rappelez vous: Les abscisses des points sont ordonnées du plus petit au plus grand, de gauche à droite. </vt:lpstr>
      <vt:lpstr>On va rappeler la définition du projeté orthogonal du point sur une droite. Complétez:</vt:lpstr>
      <vt:lpstr>Rappelez vous que le projeté orthogonal d’un point E sur une droite d est le point d’intersection de cette droite et la droite perpendiculaire à d passant par E.</vt:lpstr>
      <vt:lpstr> Répondez à la question ci-dessous:</vt:lpstr>
      <vt:lpstr>L’abscisse d’un point est le nombre qui repère la position de ce point sur la droite numérique. </vt:lpstr>
      <vt:lpstr>Bien! Voici le résumé du rappel. </vt:lpstr>
      <vt:lpstr>Présentation PowerPoint</vt:lpstr>
      <vt:lpstr>Observez  puis exprimez vos avis à propos de la question suivante  :</vt:lpstr>
      <vt:lpstr>A la fin de cette séance, vous serez capables de:</vt:lpstr>
      <vt:lpstr>Présentation PowerPoint</vt:lpstr>
      <vt:lpstr>Premièrement je vais définir un outil qui nous permet de repérer chaque point d’un plan: le repère.</vt:lpstr>
      <vt:lpstr>Voici la définition du repère d’un plan.</vt:lpstr>
      <vt:lpstr>Maintenant je vais vous montrer comment repérer un point dans le plan à l’aide d’un repère. </vt:lpstr>
      <vt:lpstr>Maintenant voici comment repérer les points qui sont situés sur les axes du repère. On va commencer par un point situé sur l’axe des abscisses. </vt:lpstr>
      <vt:lpstr>Voici comment on détermine les coordonnées d’un point sur l’axe des ordonnées.</vt:lpstr>
      <vt:lpstr>Voici comment on place un point dont les coordonnées sont connues.</vt:lpstr>
      <vt:lpstr>Présentation PowerPoint</vt:lpstr>
      <vt:lpstr>On va rappeler la définition d’un repère du plan. Répondez par : vrai ou faux</vt:lpstr>
      <vt:lpstr>Rappelez vous que trois points non alignés O; I; J définissent un repère du plan (O; I; J).</vt:lpstr>
      <vt:lpstr>On va rappeler la définition d’un repère orthonormé. Complétez: </vt:lpstr>
      <vt:lpstr>  Rappelez vous que:  si OI⊥OJ       et       OI=OJ=1 alors le repère (O, I, J) est un repère orthonormé.</vt:lpstr>
      <vt:lpstr>On va nommer les axes du repère. Complétez: </vt:lpstr>
      <vt:lpstr> un repère est constitué de deux axes, une origines et une unités pour chaque axe.</vt:lpstr>
      <vt:lpstr>Présentation PowerPoint</vt:lpstr>
      <vt:lpstr>Voici un exemple pour vous montrer  comment déterminer les coordonnées du point A, E et B. </vt:lpstr>
      <vt:lpstr>Voici un exemple pour vous montrer  comment déterminer les coordonnées du point A, E et B. </vt:lpstr>
      <vt:lpstr>Voici un exemple pour vous montrer  comment placer un point de coordonnées connues comme F(-2;3) </vt:lpstr>
      <vt:lpstr>Voici un exemple pour vous montrer  comment placer un point de coordonnées connues. </vt:lpstr>
      <vt:lpstr>Présentation PowerPoint</vt:lpstr>
      <vt:lpstr> On va rappeler comment on détermine les coordonnées d’un point. Observez et compléter.  </vt:lpstr>
      <vt:lpstr>  Rappelez vous  que pour déterminer les coordonnes je projette le point A sur les axes du repère.</vt:lpstr>
      <vt:lpstr>On va rappeler comment on détermine les coordonnées d’un point. Observez puis complétez : </vt:lpstr>
      <vt:lpstr>Rappelez vous que: l’ordonnée d’un point situé sur l’axe des abscisses  est 0 et l’abscisse d’un point situé sur l’axe des ordonnées est 0</vt:lpstr>
      <vt:lpstr>On va rappeler comment placer un point dans un repère. complétez</vt:lpstr>
      <vt:lpstr>Rappelez vous que pour placer un point dans le repère je trace deux droites perpendiculaires l’une à l’axe des abscisse passant par l’abscisse et l’autre à l’axe des ordonnées passant par l’ordonnée leur intersection est le point cherché.</vt:lpstr>
      <vt:lpstr>Présentation PowerPoint</vt:lpstr>
      <vt:lpstr>Travaillez individuellement puis discutez en binômes vos réponses, corriger K(-4;…..)</vt:lpstr>
      <vt:lpstr>Prenez la correction sur vos livrets.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qu’un repère est défini par deux axes sécantes un point appelé l’origine du repère, comment on détermine les cordonnées d’un point et comment on place un de coordonnées données .</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radouane berdouzi</cp:lastModifiedBy>
  <cp:revision>692</cp:revision>
  <dcterms:created xsi:type="dcterms:W3CDTF">2025-11-03T10:55:47Z</dcterms:created>
  <dcterms:modified xsi:type="dcterms:W3CDTF">2026-04-09T08:16:52Z</dcterms:modified>
</cp:coreProperties>
</file>