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0"/>
  </p:notesMasterIdLst>
  <p:handoutMasterIdLst>
    <p:handoutMasterId r:id="rId81"/>
  </p:handoutMasterIdLst>
  <p:sldIdLst>
    <p:sldId id="308" r:id="rId2"/>
    <p:sldId id="288" r:id="rId3"/>
    <p:sldId id="289" r:id="rId4"/>
    <p:sldId id="286" r:id="rId5"/>
    <p:sldId id="287" r:id="rId6"/>
    <p:sldId id="264" r:id="rId7"/>
    <p:sldId id="290" r:id="rId8"/>
    <p:sldId id="292" r:id="rId9"/>
    <p:sldId id="293" r:id="rId10"/>
    <p:sldId id="258" r:id="rId11"/>
    <p:sldId id="294" r:id="rId12"/>
    <p:sldId id="411" r:id="rId13"/>
    <p:sldId id="412" r:id="rId14"/>
    <p:sldId id="413" r:id="rId15"/>
    <p:sldId id="414" r:id="rId16"/>
    <p:sldId id="415" r:id="rId17"/>
    <p:sldId id="377" r:id="rId18"/>
    <p:sldId id="378" r:id="rId19"/>
    <p:sldId id="296" r:id="rId20"/>
    <p:sldId id="379" r:id="rId21"/>
    <p:sldId id="315" r:id="rId22"/>
    <p:sldId id="420" r:id="rId23"/>
    <p:sldId id="397" r:id="rId24"/>
    <p:sldId id="416" r:id="rId25"/>
    <p:sldId id="419" r:id="rId26"/>
    <p:sldId id="421" r:id="rId27"/>
    <p:sldId id="388" r:id="rId28"/>
    <p:sldId id="270" r:id="rId29"/>
    <p:sldId id="271" r:id="rId30"/>
    <p:sldId id="272" r:id="rId31"/>
    <p:sldId id="433" r:id="rId32"/>
    <p:sldId id="361" r:id="rId33"/>
    <p:sldId id="362" r:id="rId34"/>
    <p:sldId id="274" r:id="rId35"/>
    <p:sldId id="275" r:id="rId36"/>
    <p:sldId id="385" r:id="rId37"/>
    <p:sldId id="390" r:id="rId38"/>
    <p:sldId id="260" r:id="rId39"/>
    <p:sldId id="422" r:id="rId40"/>
    <p:sldId id="398" r:id="rId41"/>
    <p:sldId id="393" r:id="rId42"/>
    <p:sldId id="404" r:id="rId43"/>
    <p:sldId id="401" r:id="rId44"/>
    <p:sldId id="431" r:id="rId45"/>
    <p:sldId id="391" r:id="rId46"/>
    <p:sldId id="395" r:id="rId47"/>
    <p:sldId id="405" r:id="rId48"/>
    <p:sldId id="423" r:id="rId49"/>
    <p:sldId id="424" r:id="rId50"/>
    <p:sldId id="425" r:id="rId51"/>
    <p:sldId id="426" r:id="rId52"/>
    <p:sldId id="434" r:id="rId53"/>
    <p:sldId id="435" r:id="rId54"/>
    <p:sldId id="436" r:id="rId55"/>
    <p:sldId id="437" r:id="rId56"/>
    <p:sldId id="438" r:id="rId57"/>
    <p:sldId id="432" r:id="rId58"/>
    <p:sldId id="406" r:id="rId59"/>
    <p:sldId id="427" r:id="rId60"/>
    <p:sldId id="375" r:id="rId61"/>
    <p:sldId id="323" r:id="rId62"/>
    <p:sldId id="428" r:id="rId63"/>
    <p:sldId id="407" r:id="rId64"/>
    <p:sldId id="429" r:id="rId65"/>
    <p:sldId id="325" r:id="rId66"/>
    <p:sldId id="430" r:id="rId67"/>
    <p:sldId id="300" r:id="rId68"/>
    <p:sldId id="301" r:id="rId69"/>
    <p:sldId id="281" r:id="rId70"/>
    <p:sldId id="303" r:id="rId71"/>
    <p:sldId id="304" r:id="rId72"/>
    <p:sldId id="282" r:id="rId73"/>
    <p:sldId id="305" r:id="rId74"/>
    <p:sldId id="262" r:id="rId75"/>
    <p:sldId id="408" r:id="rId76"/>
    <p:sldId id="418" r:id="rId77"/>
    <p:sldId id="350" r:id="rId78"/>
    <p:sldId id="351" r:id="rId7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287"/>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411"/>
            <p14:sldId id="412"/>
            <p14:sldId id="413"/>
            <p14:sldId id="414"/>
            <p14:sldId id="415"/>
          </p14:sldIdLst>
        </p14:section>
        <p14:section name="Contrôle des cahiers" id="{D246771F-C8AA-4F75-BAD7-8024CAB55D79}">
          <p14:sldIdLst>
            <p14:sldId id="377"/>
            <p14:sldId id="378"/>
          </p14:sldIdLst>
        </p14:section>
        <p14:section name="Déclaration de l’objectif" id="{096B6BF6-20D6-43DE-B358-982838B98259}">
          <p14:sldIdLst/>
        </p14:section>
        <p14:section name="Activation des prérequis" id="{AABAC4B8-876D-405C-A4F3-62D5E02336D1}">
          <p14:sldIdLst>
            <p14:sldId id="296"/>
            <p14:sldId id="379"/>
            <p14:sldId id="315"/>
            <p14:sldId id="420"/>
            <p14:sldId id="397"/>
            <p14:sldId id="416"/>
            <p14:sldId id="419"/>
            <p14:sldId id="421"/>
            <p14:sldId id="388"/>
            <p14:sldId id="270"/>
            <p14:sldId id="271"/>
            <p14:sldId id="272"/>
          </p14:sldIdLst>
        </p14:section>
        <p14:section name="Modelage" id="{6D007598-4F88-4283-9E36-970C44D688AD}">
          <p14:sldIdLst>
            <p14:sldId id="433"/>
            <p14:sldId id="361"/>
            <p14:sldId id="362"/>
            <p14:sldId id="274"/>
            <p14:sldId id="275"/>
            <p14:sldId id="385"/>
            <p14:sldId id="390"/>
            <p14:sldId id="260"/>
            <p14:sldId id="422"/>
            <p14:sldId id="398"/>
            <p14:sldId id="393"/>
            <p14:sldId id="404"/>
            <p14:sldId id="401"/>
            <p14:sldId id="431"/>
            <p14:sldId id="391"/>
            <p14:sldId id="395"/>
            <p14:sldId id="405"/>
            <p14:sldId id="423"/>
            <p14:sldId id="424"/>
            <p14:sldId id="425"/>
            <p14:sldId id="426"/>
            <p14:sldId id="434"/>
            <p14:sldId id="435"/>
            <p14:sldId id="436"/>
            <p14:sldId id="437"/>
            <p14:sldId id="438"/>
            <p14:sldId id="432"/>
            <p14:sldId id="406"/>
            <p14:sldId id="427"/>
            <p14:sldId id="375"/>
            <p14:sldId id="323"/>
            <p14:sldId id="428"/>
            <p14:sldId id="407"/>
            <p14:sldId id="429"/>
            <p14:sldId id="325"/>
            <p14:sldId id="430"/>
          </p14:sldIdLst>
        </p14:section>
        <p14:section name="Pratique collective" id="{CF34AB29-930A-422C-8BB3-41EE66488593}">
          <p14:sldIdLst/>
        </p14:section>
        <p14:section name="Pratique en binôme" id="{B5D45BF5-6276-4DCA-B0C6-B46ADF983B36}">
          <p14:sldIdLst>
            <p14:sldId id="300"/>
            <p14:sldId id="301"/>
            <p14:sldId id="281"/>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408"/>
            <p14:sldId id="418"/>
            <p14:sldId id="350"/>
            <p14:sldId id="35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6FA9"/>
    <a:srgbClr val="94CFB7"/>
    <a:srgbClr val="156082"/>
    <a:srgbClr val="F19D19"/>
    <a:srgbClr val="DCEAF7"/>
    <a:srgbClr val="BFE0D2"/>
    <a:srgbClr val="7F7F7F"/>
    <a:srgbClr val="DCE6F2"/>
    <a:srgbClr val="C8F5E8"/>
    <a:srgbClr val="E0EF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2" autoAdjust="0"/>
    <p:restoredTop sz="94660"/>
  </p:normalViewPr>
  <p:slideViewPr>
    <p:cSldViewPr snapToGrid="0">
      <p:cViewPr varScale="1">
        <p:scale>
          <a:sx n="74" d="100"/>
          <a:sy n="74" d="100"/>
        </p:scale>
        <p:origin x="830" y="77"/>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21/03/2026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21/03/2026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21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4894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7: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12646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10" Type="http://schemas.microsoft.com/office/2007/relationships/hdphoto" Target="../media/hdphoto3.wdp"/><Relationship Id="rId4" Type="http://schemas.openxmlformats.org/officeDocument/2006/relationships/image" Target="../media/image16.png"/><Relationship Id="rId9" Type="http://schemas.openxmlformats.org/officeDocument/2006/relationships/image" Target="../media/image2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13.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hyperlink" Target="https://drive.google.com/drive/folders/15A4aThGXboZ7RlTminYue4etFTXwyFRM?usp=drive_link" TargetMode="External"/><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30.png"/><Relationship Id="rId5" Type="http://schemas.openxmlformats.org/officeDocument/2006/relationships/image" Target="../media/image29.svg"/><Relationship Id="rId10" Type="http://schemas.openxmlformats.org/officeDocument/2006/relationships/image" Target="../media/image33.svg"/><Relationship Id="rId4" Type="http://schemas.openxmlformats.org/officeDocument/2006/relationships/image" Target="../media/image28.png"/><Relationship Id="rId9" Type="http://schemas.openxmlformats.org/officeDocument/2006/relationships/image" Target="../media/image3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5" Type="http://schemas.openxmlformats.org/officeDocument/2006/relationships/image" Target="../media/image12.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0.png"/><Relationship Id="rId1" Type="http://schemas.openxmlformats.org/officeDocument/2006/relationships/slideMaster" Target="../slideMasters/slideMaster1.xml"/><Relationship Id="rId4" Type="http://schemas.openxmlformats.org/officeDocument/2006/relationships/image" Target="../media/image4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8.svg"/><Relationship Id="rId2" Type="http://schemas.openxmlformats.org/officeDocument/2006/relationships/image" Target="../media/image35.gif"/><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2.pn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dirty="0">
                <a:solidFill>
                  <a:srgbClr val="FFFFFF"/>
                </a:solidFill>
                <a:latin typeface="Calibri"/>
                <a:ea typeface="Calibri"/>
                <a:cs typeface="Calibri"/>
              </a:rPr>
              <a:t>Niveau</a:t>
            </a:r>
            <a:r>
              <a:rPr lang="fr-FR" sz="1200" b="1" dirty="0">
                <a:solidFill>
                  <a:srgbClr val="FFFFFF"/>
                </a:solidFill>
                <a:latin typeface="Dosis"/>
                <a:ea typeface="Dosis"/>
                <a:cs typeface="Dosis"/>
              </a:rPr>
              <a:t>    </a:t>
            </a:r>
            <a:r>
              <a:rPr lang="fr-FR" sz="1000" b="1" dirty="0">
                <a:solidFill>
                  <a:srgbClr val="FFFFFF"/>
                </a:solidFill>
                <a:latin typeface="Dosis"/>
                <a:ea typeface="Dosis"/>
                <a:cs typeface="Dosis"/>
              </a:rPr>
              <a:t>            </a:t>
            </a:r>
            <a:r>
              <a:rPr lang="fr-FR" sz="1200" b="1" dirty="0">
                <a:solidFill>
                  <a:srgbClr val="FFFFFF"/>
                </a:solidFill>
                <a:latin typeface="Dosis"/>
                <a:ea typeface="Dosis"/>
                <a:cs typeface="Dosis"/>
              </a:rPr>
              <a:t>             </a:t>
            </a:r>
            <a:endParaRPr lang="fr-FR" sz="1100" dirty="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dirty="0"/>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dirty="0"/>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dirty="0"/>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8"/>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dirty="0"/>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4">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dirty="0"/>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21/03/2026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21/03/2026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21/03/2026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21/03/2026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21/03/2026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21/03/2026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21/03/2026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21/03/2026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21/03/2026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21/03/2026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21/03/2026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3768043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5026305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dirty="0">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dirty="0">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9">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21/03/2026</a:t>
            </a:fld>
            <a:endParaRPr lang="fr-FR" dirty="0"/>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dirty="0"/>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6.png"/><Relationship Id="rId1" Type="http://schemas.openxmlformats.org/officeDocument/2006/relationships/slideLayout" Target="../slideLayouts/slideLayout3.xml"/><Relationship Id="rId4" Type="http://schemas.microsoft.com/office/2007/relationships/hdphoto" Target="../media/hdphoto10.wdp"/></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6.png"/><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6.png"/><Relationship Id="rId1" Type="http://schemas.openxmlformats.org/officeDocument/2006/relationships/slideLayout" Target="../slideLayouts/slideLayout3.xml"/><Relationship Id="rId5" Type="http://schemas.openxmlformats.org/officeDocument/2006/relationships/image" Target="../media/image69.png"/><Relationship Id="rId4" Type="http://schemas.openxmlformats.org/officeDocument/2006/relationships/image" Target="../media/image68.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70.png"/><Relationship Id="rId4" Type="http://schemas.openxmlformats.org/officeDocument/2006/relationships/image" Target="../media/image16.png"/></Relationships>
</file>

<file path=ppt/slides/_rels/slide3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16.png"/><Relationship Id="rId1" Type="http://schemas.openxmlformats.org/officeDocument/2006/relationships/slideLayout" Target="../slideLayouts/slideLayout3.xml"/><Relationship Id="rId5" Type="http://schemas.openxmlformats.org/officeDocument/2006/relationships/image" Target="../media/image73.png"/><Relationship Id="rId4" Type="http://schemas.openxmlformats.org/officeDocument/2006/relationships/image" Target="../media/image7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1.xml"/><Relationship Id="rId4" Type="http://schemas.openxmlformats.org/officeDocument/2006/relationships/image" Target="../media/image48.png"/></Relationships>
</file>

<file path=ppt/slides/_rels/slide4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8.png"/><Relationship Id="rId1" Type="http://schemas.openxmlformats.org/officeDocument/2006/relationships/slideLayout" Target="../slideLayouts/slideLayout4.xml"/><Relationship Id="rId4" Type="http://schemas.microsoft.com/office/2007/relationships/hdphoto" Target="../media/hdphoto10.wdp"/></Relationships>
</file>

<file path=ppt/slides/_rels/slide4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6.png"/><Relationship Id="rId1" Type="http://schemas.openxmlformats.org/officeDocument/2006/relationships/slideLayout" Target="../slideLayouts/slideLayout4.xml"/><Relationship Id="rId5" Type="http://schemas.openxmlformats.org/officeDocument/2006/relationships/image" Target="../media/image74.png"/><Relationship Id="rId4" Type="http://schemas.microsoft.com/office/2007/relationships/hdphoto" Target="../media/hdphoto10.wdp"/></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75.png"/><Relationship Id="rId4" Type="http://schemas.openxmlformats.org/officeDocument/2006/relationships/image" Target="../media/image16.png"/></Relationships>
</file>

<file path=ppt/slides/_rels/slide47.xml.rels><?xml version="1.0" encoding="UTF-8" standalone="yes"?>
<Relationships xmlns="http://schemas.openxmlformats.org/package/2006/relationships"><Relationship Id="rId8" Type="http://schemas.openxmlformats.org/officeDocument/2006/relationships/image" Target="../media/image760.png"/><Relationship Id="rId3" Type="http://schemas.openxmlformats.org/officeDocument/2006/relationships/image" Target="../media/image76.png"/><Relationship Id="rId7" Type="http://schemas.openxmlformats.org/officeDocument/2006/relationships/image" Target="../media/image750.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77.png"/><Relationship Id="rId5" Type="http://schemas.openxmlformats.org/officeDocument/2006/relationships/image" Target="../media/image730.png"/><Relationship Id="rId4" Type="http://schemas.openxmlformats.org/officeDocument/2006/relationships/image" Target="../media/image720.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microsoft.com/office/2007/relationships/media" Target="../media/media4.mp4"/><Relationship Id="rId1" Type="http://schemas.openxmlformats.org/officeDocument/2006/relationships/video" Target="NULL" TargetMode="External"/><Relationship Id="rId5" Type="http://schemas.openxmlformats.org/officeDocument/2006/relationships/image" Target="../media/image78.png"/><Relationship Id="rId4" Type="http://schemas.openxmlformats.org/officeDocument/2006/relationships/image" Target="../media/image16.png"/></Relationships>
</file>

<file path=ppt/slides/_rels/slide49.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image" Target="../media/image88.png"/><Relationship Id="rId3" Type="http://schemas.openxmlformats.org/officeDocument/2006/relationships/image" Target="../media/image79.png"/><Relationship Id="rId7" Type="http://schemas.openxmlformats.org/officeDocument/2006/relationships/image" Target="../media/image82.png"/><Relationship Id="rId12" Type="http://schemas.openxmlformats.org/officeDocument/2006/relationships/image" Target="../media/image87.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81.png"/><Relationship Id="rId11" Type="http://schemas.openxmlformats.org/officeDocument/2006/relationships/image" Target="../media/image86.png"/><Relationship Id="rId5" Type="http://schemas.openxmlformats.org/officeDocument/2006/relationships/image" Target="../media/image800.png"/><Relationship Id="rId10" Type="http://schemas.openxmlformats.org/officeDocument/2006/relationships/image" Target="../media/image85.png"/><Relationship Id="rId4" Type="http://schemas.openxmlformats.org/officeDocument/2006/relationships/image" Target="../media/image80.png"/><Relationship Id="rId9" Type="http://schemas.openxmlformats.org/officeDocument/2006/relationships/image" Target="../media/image8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89.png"/><Relationship Id="rId4" Type="http://schemas.openxmlformats.org/officeDocument/2006/relationships/image" Target="../media/image16.png"/></Relationships>
</file>

<file path=ppt/slides/_rels/slide51.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93.png"/><Relationship Id="rId11" Type="http://schemas.openxmlformats.org/officeDocument/2006/relationships/image" Target="../media/image98.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91.png"/><Relationship Id="rId9" Type="http://schemas.openxmlformats.org/officeDocument/2006/relationships/image" Target="../media/image96.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7.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84.png"/><Relationship Id="rId4" Type="http://schemas.openxmlformats.org/officeDocument/2006/relationships/image" Target="../media/image100.png"/></Relationships>
</file>

<file path=ppt/slides/_rels/slide56.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100.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80.png"/><Relationship Id="rId7" Type="http://schemas.openxmlformats.org/officeDocument/2006/relationships/image" Target="../media/image91.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101.png"/><Relationship Id="rId5" Type="http://schemas.openxmlformats.org/officeDocument/2006/relationships/image" Target="../media/image1000.png"/><Relationship Id="rId4" Type="http://schemas.openxmlformats.org/officeDocument/2006/relationships/image" Target="../media/image99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7.pn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100.png"/></Relationships>
</file>

<file path=ppt/slides/_rels/slide66.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100.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5.xml"/><Relationship Id="rId4" Type="http://schemas.openxmlformats.org/officeDocument/2006/relationships/image" Target="../media/image103.png"/></Relationships>
</file>

<file path=ppt/slides/_rels/slide6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 Id="rId4" Type="http://schemas.openxmlformats.org/officeDocument/2006/relationships/image" Target="../media/image103.png"/></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1.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8.xml"/></Relationships>
</file>

<file path=ppt/slides/_rels/slide72.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105.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4.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106.jp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1</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4</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166256" y="4635489"/>
            <a:ext cx="7210237"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166256" y="5289788"/>
            <a:ext cx="6798228" cy="815447"/>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635488"/>
            <a:ext cx="1288409" cy="477727"/>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Leçon</a:t>
            </a:r>
            <a:r>
              <a:rPr lang="en-US" dirty="0"/>
              <a:t> 10 </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5 </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120815" y="5288319"/>
            <a:ext cx="5360640" cy="816917"/>
          </a:xfrm>
          <a:prstGeom prst="rect">
            <a:avLst/>
          </a:prstGeom>
          <a:solidFill>
            <a:schemeClr val="accent1">
              <a:lumMod val="60000"/>
              <a:lumOff val="40000"/>
            </a:schemeClr>
          </a:solidFill>
        </p:spPr>
        <p:txBody>
          <a:bodyPr anchor="ctr">
            <a:no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Engendrer un solide par le mouvement d’une figure plane </a:t>
            </a:r>
            <a:endParaRPr lang="fr-FR" b="0" dirty="0"/>
          </a:p>
        </p:txBody>
      </p:sp>
      <p:sp>
        <p:nvSpPr>
          <p:cNvPr id="3" name="ZoneTexte 2"/>
          <p:cNvSpPr txBox="1"/>
          <p:nvPr/>
        </p:nvSpPr>
        <p:spPr>
          <a:xfrm>
            <a:off x="2205716" y="4702411"/>
            <a:ext cx="4673864" cy="369332"/>
          </a:xfrm>
          <a:prstGeom prst="rect">
            <a:avLst/>
          </a:prstGeom>
          <a:noFill/>
        </p:spPr>
        <p:txBody>
          <a:bodyPr wrap="square" rtlCol="0">
            <a:spAutoFit/>
          </a:bodyPr>
          <a:lstStyle/>
          <a:p>
            <a:r>
              <a:rPr lang="fr-FR" b="1" dirty="0">
                <a:solidFill>
                  <a:schemeClr val="bg1"/>
                </a:solidFill>
                <a:latin typeface="Arial" panose="020B0604020202020204" pitchFamily="34" charset="0"/>
                <a:cs typeface="Arial" panose="020B0604020202020204" pitchFamily="34" charset="0"/>
              </a:rPr>
              <a:t>Plans et droites dans l’espace </a:t>
            </a:r>
            <a:endParaRPr lang="fr-FR" sz="2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8041-AFD0-EC8F-4767-653E10C7C3A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A3087E42-B6FC-1FEB-0375-2861A503F9C7}"/>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a16="http://schemas.microsoft.com/office/drawing/2014/main" id="{F9CF1D3E-11D4-06CF-449D-FDD59A8E3291}"/>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a16="http://schemas.microsoft.com/office/drawing/2014/main" id="{1600A8E5-AA19-C28B-A8C6-E18278701B8D}"/>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9AFF33DD-B83A-33FD-353D-23B3E03FAF92}"/>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334;p53">
            <a:extLst>
              <a:ext uri="{FF2B5EF4-FFF2-40B4-BE49-F238E27FC236}">
                <a16:creationId xmlns:a16="http://schemas.microsoft.com/office/drawing/2014/main" id="{96998D86-26BB-3555-4565-4D53E3CA8AFB}"/>
              </a:ext>
            </a:extLst>
          </p:cNvPr>
          <p:cNvSpPr txBox="1"/>
          <p:nvPr/>
        </p:nvSpPr>
        <p:spPr>
          <a:xfrm>
            <a:off x="1830626" y="4599182"/>
            <a:ext cx="4793732" cy="400003"/>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endParaRPr lang="fr-FR" altLang="fr-FR" sz="2000" kern="0" dirty="0">
              <a:solidFill>
                <a:srgbClr val="000000"/>
              </a:solidFill>
              <a:latin typeface="Arial" panose="020B0604020202020204" pitchFamily="34" charset="0"/>
              <a:cs typeface="Arial"/>
              <a:sym typeface="Arial"/>
            </a:endParaRPr>
          </a:p>
        </p:txBody>
      </p:sp>
      <p:pic>
        <p:nvPicPr>
          <p:cNvPr id="10" name="Google Shape;338;p53">
            <a:extLst>
              <a:ext uri="{FF2B5EF4-FFF2-40B4-BE49-F238E27FC236}">
                <a16:creationId xmlns:a16="http://schemas.microsoft.com/office/drawing/2014/main" id="{9BE30B5E-4528-7D0A-65D2-835EBE8EDC18}"/>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pic>
        <p:nvPicPr>
          <p:cNvPr id="14" name="Google Shape;339;p53">
            <a:extLst>
              <a:ext uri="{FF2B5EF4-FFF2-40B4-BE49-F238E27FC236}">
                <a16:creationId xmlns:a16="http://schemas.microsoft.com/office/drawing/2014/main" id="{BFCD77B2-03B8-733A-EFBD-F70E12985123}"/>
              </a:ext>
            </a:extLst>
          </p:cNvPr>
          <p:cNvPicPr preferRelativeResize="0"/>
          <p:nvPr/>
        </p:nvPicPr>
        <p:blipFill rotWithShape="1">
          <a:blip r:embed="rId5">
            <a:alphaModFix/>
          </a:blip>
          <a:srcRect/>
          <a:stretch/>
        </p:blipFill>
        <p:spPr>
          <a:xfrm>
            <a:off x="1830626" y="2337160"/>
            <a:ext cx="2698265" cy="1911238"/>
          </a:xfrm>
          <a:prstGeom prst="rect">
            <a:avLst/>
          </a:prstGeom>
          <a:noFill/>
          <a:ln>
            <a:noFill/>
          </a:ln>
        </p:spPr>
      </p:pic>
    </p:spTree>
    <p:extLst>
      <p:ext uri="{BB962C8B-B14F-4D97-AF65-F5344CB8AC3E}">
        <p14:creationId xmlns:p14="http://schemas.microsoft.com/office/powerpoint/2010/main" val="24583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AD81F-A8A8-9564-007E-461B2FB75773}"/>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02614D42-7FE6-EB25-5F8B-302BFA425AFB}"/>
              </a:ext>
            </a:extLst>
          </p:cNvPr>
          <p:cNvSpPr>
            <a:spLocks noGrp="1"/>
          </p:cNvSpPr>
          <p:nvPr>
            <p:ph type="title"/>
          </p:nvPr>
        </p:nvSpPr>
        <p:spPr/>
        <p:txBody>
          <a:bodyPr/>
          <a:lstStyle/>
          <a:p>
            <a:r>
              <a:rPr lang="fr-FR" dirty="0"/>
              <a:t>Très bien.</a:t>
            </a:r>
          </a:p>
        </p:txBody>
      </p:sp>
      <p:sp>
        <p:nvSpPr>
          <p:cNvPr id="3" name="ZoneTexte 2">
            <a:extLst>
              <a:ext uri="{FF2B5EF4-FFF2-40B4-BE49-F238E27FC236}">
                <a16:creationId xmlns:a16="http://schemas.microsoft.com/office/drawing/2014/main" id="{65D81306-DB6A-674B-353D-A18F2BBCD018}"/>
              </a:ext>
            </a:extLst>
          </p:cNvPr>
          <p:cNvSpPr txBox="1"/>
          <p:nvPr/>
        </p:nvSpPr>
        <p:spPr>
          <a:xfrm>
            <a:off x="1830626" y="4541453"/>
            <a:ext cx="3771982" cy="369332"/>
          </a:xfrm>
          <a:prstGeom prst="rect">
            <a:avLst/>
          </a:prstGeom>
          <a:noFill/>
        </p:spPr>
        <p:txBody>
          <a:bodyPr wrap="square">
            <a:spAutoFit/>
          </a:bodyPr>
          <a:lstStyle/>
          <a:p>
            <a:pPr defTabSz="1219170">
              <a:buClr>
                <a:srgbClr val="44546A"/>
              </a:buClr>
              <a:buSzPts val="1600"/>
            </a:pPr>
            <a:r>
              <a:rPr lang="fr-FR" altLang="fr-FR" b="1" kern="0" dirty="0">
                <a:solidFill>
                  <a:srgbClr val="44546A"/>
                </a:solidFill>
                <a:latin typeface="Calibri"/>
                <a:cs typeface="Calibri"/>
                <a:sym typeface="Arial"/>
              </a:rPr>
              <a:t>Je travaille en binômes</a:t>
            </a:r>
          </a:p>
        </p:txBody>
      </p:sp>
      <p:sp>
        <p:nvSpPr>
          <p:cNvPr id="4" name="Google Shape;1186;p114">
            <a:extLst>
              <a:ext uri="{FF2B5EF4-FFF2-40B4-BE49-F238E27FC236}">
                <a16:creationId xmlns:a16="http://schemas.microsoft.com/office/drawing/2014/main" id="{8A93EA5F-9764-F178-F46D-D9ECEB8B5A3D}"/>
              </a:ext>
            </a:extLst>
          </p:cNvPr>
          <p:cNvSpPr txBox="1"/>
          <p:nvPr/>
        </p:nvSpPr>
        <p:spPr>
          <a:xfrm>
            <a:off x="7245354" y="4910785"/>
            <a:ext cx="4400362" cy="346210"/>
          </a:xfrm>
          <a:prstGeom prst="rect">
            <a:avLst/>
          </a:prstGeom>
          <a:noFill/>
          <a:ln cap="flat">
            <a:noFill/>
          </a:ln>
        </p:spPr>
        <p:txBody>
          <a:bodyPr vert="horz" wrap="square" lIns="68570" tIns="34271" rIns="68570" bIns="34271" anchor="t" anchorCtr="0" compatLnSpc="1">
            <a:spAutoFit/>
          </a:bodyPr>
          <a:lstStyle/>
          <a:p>
            <a:pPr defTabSz="1219170" eaLnBrk="0" fontAlgn="base" hangingPunct="0">
              <a:spcBef>
                <a:spcPct val="0"/>
              </a:spcBef>
              <a:spcAft>
                <a:spcPct val="0"/>
              </a:spcAft>
            </a:pPr>
            <a:r>
              <a:rPr lang="fr-FR" altLang="fr-FR" b="1" kern="0" dirty="0">
                <a:solidFill>
                  <a:srgbClr val="44546A"/>
                </a:solidFill>
                <a:latin typeface="Calibri"/>
                <a:cs typeface="Calibri"/>
                <a:sym typeface="Arial"/>
              </a:rPr>
              <a:t>Les élèves travaillent en autonomie</a:t>
            </a:r>
            <a:endParaRPr lang="fr-FR" altLang="fr-FR" kern="0" dirty="0">
              <a:solidFill>
                <a:srgbClr val="000000"/>
              </a:solidFill>
              <a:latin typeface="Arial" panose="020B0604020202020204" pitchFamily="34" charset="0"/>
              <a:cs typeface="Arial"/>
              <a:sym typeface="Arial"/>
            </a:endParaRPr>
          </a:p>
        </p:txBody>
      </p:sp>
      <p:pic>
        <p:nvPicPr>
          <p:cNvPr id="2" name="Image 8">
            <a:extLst>
              <a:ext uri="{FF2B5EF4-FFF2-40B4-BE49-F238E27FC236}">
                <a16:creationId xmlns:a16="http://schemas.microsoft.com/office/drawing/2014/main" id="{6A46C68C-DA66-630B-474B-0E8A4D2F4C60}"/>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Google Shape;339;p53">
            <a:extLst>
              <a:ext uri="{FF2B5EF4-FFF2-40B4-BE49-F238E27FC236}">
                <a16:creationId xmlns:a16="http://schemas.microsoft.com/office/drawing/2014/main" id="{93DC3FA3-9F7D-C4E0-1C04-7B6D7D0896D2}"/>
              </a:ext>
            </a:extLst>
          </p:cNvPr>
          <p:cNvPicPr preferRelativeResize="0"/>
          <p:nvPr/>
        </p:nvPicPr>
        <p:blipFill rotWithShape="1">
          <a:blip r:embed="rId3">
            <a:alphaModFix/>
          </a:blip>
          <a:srcRect/>
          <a:stretch/>
        </p:blipFill>
        <p:spPr>
          <a:xfrm>
            <a:off x="1830626" y="2337160"/>
            <a:ext cx="2698265" cy="1911238"/>
          </a:xfrm>
          <a:prstGeom prst="rect">
            <a:avLst/>
          </a:prstGeom>
          <a:noFill/>
          <a:ln>
            <a:noFill/>
          </a:ln>
        </p:spPr>
      </p:pic>
      <p:pic>
        <p:nvPicPr>
          <p:cNvPr id="9" name="Google Shape;338;p53">
            <a:extLst>
              <a:ext uri="{FF2B5EF4-FFF2-40B4-BE49-F238E27FC236}">
                <a16:creationId xmlns:a16="http://schemas.microsoft.com/office/drawing/2014/main" id="{F74CBCC4-97EB-8A6E-60FA-9F41AFB5BDCA}"/>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sp>
        <p:nvSpPr>
          <p:cNvPr id="10" name="Espace réservé du contenu 6">
            <a:extLst>
              <a:ext uri="{FF2B5EF4-FFF2-40B4-BE49-F238E27FC236}">
                <a16:creationId xmlns:a16="http://schemas.microsoft.com/office/drawing/2014/main" id="{438B9D92-A7CF-DA1A-8606-AFB07BBA0438}"/>
              </a:ext>
            </a:extLst>
          </p:cNvPr>
          <p:cNvSpPr>
            <a:spLocks noGrp="1"/>
          </p:cNvSpPr>
          <p:nvPr>
            <p:ph sz="quarter" idx="11"/>
          </p:nvPr>
        </p:nvSpPr>
        <p:spPr/>
        <p:txBody>
          <a:bodyPr/>
          <a:lstStyle/>
          <a:p>
            <a:pPr marL="0" indent="0"/>
            <a:r>
              <a:rPr lang="fr-MA" dirty="0"/>
              <a:t>L’enseignant incite les élèves à prendre conscient de ces comportement en classe et en dehors de la classe</a:t>
            </a:r>
            <a:endParaRPr lang="fr-FR" dirty="0"/>
          </a:p>
          <a:p>
            <a:pPr marL="0" indent="0">
              <a:buNone/>
            </a:pPr>
            <a:endParaRPr lang="fr-FR" dirty="0">
              <a:solidFill>
                <a:srgbClr val="AEABAB"/>
              </a:solidFill>
            </a:endParaRPr>
          </a:p>
        </p:txBody>
      </p:sp>
    </p:spTree>
    <p:extLst>
      <p:ext uri="{BB962C8B-B14F-4D97-AF65-F5344CB8AC3E}">
        <p14:creationId xmlns:p14="http://schemas.microsoft.com/office/powerpoint/2010/main" val="1827493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15"/>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38" name="Google Shape;338;p15"/>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339" name="Google Shape;339;p15"/>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spTree>
    <p:extLst>
      <p:ext uri="{BB962C8B-B14F-4D97-AF65-F5344CB8AC3E}">
        <p14:creationId xmlns:p14="http://schemas.microsoft.com/office/powerpoint/2010/main" val="4006526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6"/>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45" name="Google Shape;345;p16"/>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C’est un mauvais comportement. L’élève n’est pas attentif.</a:t>
            </a:r>
            <a:endParaRPr sz="2400"/>
          </a:p>
        </p:txBody>
      </p:sp>
      <p:sp>
        <p:nvSpPr>
          <p:cNvPr id="346" name="Google Shape;346;p16"/>
          <p:cNvSpPr txBox="1"/>
          <p:nvPr/>
        </p:nvSpPr>
        <p:spPr>
          <a:xfrm>
            <a:off x="3276600" y="5628018"/>
            <a:ext cx="5976285" cy="615499"/>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bavarde ou chuchote pendant que son camarade donne une réponse.</a:t>
            </a:r>
            <a:endParaRPr sz="1600" b="1">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37035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7"/>
          <p:cNvPicPr preferRelativeResize="0"/>
          <p:nvPr/>
        </p:nvPicPr>
        <p:blipFill rotWithShape="1">
          <a:blip r:embed="rId3">
            <a:alphaModFix/>
          </a:blip>
          <a:srcRect/>
          <a:stretch/>
        </p:blipFill>
        <p:spPr>
          <a:xfrm>
            <a:off x="4071731" y="1608483"/>
            <a:ext cx="3641035" cy="3641035"/>
          </a:xfrm>
          <a:prstGeom prst="rect">
            <a:avLst/>
          </a:prstGeom>
          <a:noFill/>
          <a:ln>
            <a:noFill/>
          </a:ln>
        </p:spPr>
      </p:pic>
      <p:sp>
        <p:nvSpPr>
          <p:cNvPr id="352" name="Google Shape;352;p17"/>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sp>
        <p:nvSpPr>
          <p:cNvPr id="353" name="Google Shape;353;p17"/>
          <p:cNvSpPr txBox="1"/>
          <p:nvPr/>
        </p:nvSpPr>
        <p:spPr>
          <a:xfrm>
            <a:off x="3200400" y="5498379"/>
            <a:ext cx="7360920" cy="861720"/>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Faire attention lorsqu'un autre élève parle n'est pas une simple règle de politesse. C'est une stratégie d'apprentissage active, un acte de respect qui construit la confiance du groupe, et une compétence sociale fondamentale pour le futur.</a:t>
            </a:r>
            <a:endParaRPr sz="2400"/>
          </a:p>
        </p:txBody>
      </p:sp>
    </p:spTree>
    <p:extLst>
      <p:ext uri="{BB962C8B-B14F-4D97-AF65-F5344CB8AC3E}">
        <p14:creationId xmlns:p14="http://schemas.microsoft.com/office/powerpoint/2010/main" val="2048836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1999417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9BD5B2-7762-593D-23DF-48AD015EA170}"/>
              </a:ext>
            </a:extLst>
          </p:cNvPr>
          <p:cNvSpPr>
            <a:spLocks noGrp="1"/>
          </p:cNvSpPr>
          <p:nvPr>
            <p:ph type="title"/>
          </p:nvPr>
        </p:nvSpPr>
        <p:spPr/>
        <p:txBody>
          <a:bodyPr/>
          <a:lstStyle/>
          <a:p>
            <a:r>
              <a:rPr lang="fr-FR" dirty="0"/>
              <a:t>On commence par la correction de l’exercice maison de la séance précédente.</a:t>
            </a:r>
          </a:p>
        </p:txBody>
      </p:sp>
      <p:sp>
        <p:nvSpPr>
          <p:cNvPr id="16" name="Content Placeholder 15">
            <a:extLst>
              <a:ext uri="{FF2B5EF4-FFF2-40B4-BE49-F238E27FC236}">
                <a16:creationId xmlns:a16="http://schemas.microsoft.com/office/drawing/2014/main" id="{085E4A41-1064-F24C-023F-22A5E29EA9B4}"/>
              </a:ext>
            </a:extLst>
          </p:cNvPr>
          <p:cNvSpPr>
            <a:spLocks noGrp="1"/>
          </p:cNvSpPr>
          <p:nvPr>
            <p:ph sz="quarter" idx="11"/>
          </p:nvPr>
        </p:nvSpPr>
        <p:spPr/>
        <p:txBody>
          <a:bodyPr/>
          <a:lstStyle/>
          <a:p>
            <a:r>
              <a:rPr lang="fr-FR" dirty="0">
                <a:latin typeface="Calibri" panose="020F0502020204030204"/>
              </a:rPr>
              <a:t>L’enseignant contrôle les réalisations d’un échantillon d’élèves avant de passer à la correction au tableau. Il fait un Rappel de définitions ou d’erreurs fréquentes </a:t>
            </a:r>
            <a:r>
              <a:rPr lang="fr-FR" dirty="0" err="1">
                <a:latin typeface="Calibri" panose="020F0502020204030204"/>
              </a:rPr>
              <a:t>etc</a:t>
            </a:r>
            <a:endParaRPr lang="fr-FR" dirty="0"/>
          </a:p>
        </p:txBody>
      </p:sp>
      <p:sp>
        <p:nvSpPr>
          <p:cNvPr id="17" name="Text Placeholder 16">
            <a:extLst>
              <a:ext uri="{FF2B5EF4-FFF2-40B4-BE49-F238E27FC236}">
                <a16:creationId xmlns:a16="http://schemas.microsoft.com/office/drawing/2014/main" id="{6FAA6584-8557-0CE2-085A-8632A12501A2}"/>
              </a:ext>
            </a:extLst>
          </p:cNvPr>
          <p:cNvSpPr>
            <a:spLocks noGrp="1"/>
          </p:cNvSpPr>
          <p:nvPr>
            <p:ph type="body" sz="quarter" idx="12"/>
          </p:nvPr>
        </p:nvSpPr>
        <p:spPr/>
        <p:txBody>
          <a:bodyPr/>
          <a:lstStyle/>
          <a:p>
            <a:r>
              <a:rPr lang="fr-FR" dirty="0"/>
              <a:t>Page:71</a:t>
            </a:r>
          </a:p>
        </p:txBody>
      </p:sp>
      <p:pic>
        <p:nvPicPr>
          <p:cNvPr id="5" name="Picture 52">
            <a:extLst>
              <a:ext uri="{FF2B5EF4-FFF2-40B4-BE49-F238E27FC236}">
                <a16:creationId xmlns:a16="http://schemas.microsoft.com/office/drawing/2014/main" id="{F905DF4D-BE2A-A7D3-B5B9-13E9F3B9E7B7}"/>
              </a:ext>
            </a:extLst>
          </p:cNvPr>
          <p:cNvPicPr>
            <a:picLocks noChangeAspect="1"/>
          </p:cNvPicPr>
          <p:nvPr/>
        </p:nvPicPr>
        <p:blipFill>
          <a:blip r:embed="rId2">
            <a:duotone>
              <a:schemeClr val="accent2">
                <a:shade val="45000"/>
                <a:satMod val="135000"/>
              </a:schemeClr>
              <a:prstClr val="white"/>
            </a:duotone>
          </a:blip>
          <a:stretch>
            <a:fillRect/>
          </a:stretch>
        </p:blipFill>
        <p:spPr>
          <a:xfrm>
            <a:off x="11655045" y="457806"/>
            <a:ext cx="404207" cy="412994"/>
          </a:xfrm>
          <a:prstGeom prst="ellipse">
            <a:avLst/>
          </a:prstGeom>
          <a:solidFill>
            <a:srgbClr val="FFC000"/>
          </a:solidFill>
          <a:ln>
            <a:noFill/>
          </a:ln>
        </p:spPr>
      </p:pic>
      <p:pic>
        <p:nvPicPr>
          <p:cNvPr id="4" name="Image 3"/>
          <p:cNvPicPr>
            <a:picLocks noChangeAspect="1"/>
          </p:cNvPicPr>
          <p:nvPr/>
        </p:nvPicPr>
        <p:blipFill>
          <a:blip r:embed="rId3"/>
          <a:stretch>
            <a:fillRect/>
          </a:stretch>
        </p:blipFill>
        <p:spPr>
          <a:xfrm>
            <a:off x="556612" y="1594211"/>
            <a:ext cx="10910438" cy="3245644"/>
          </a:xfrm>
          <a:prstGeom prst="rect">
            <a:avLst/>
          </a:prstGeom>
        </p:spPr>
      </p:pic>
    </p:spTree>
    <p:extLst>
      <p:ext uri="{BB962C8B-B14F-4D97-AF65-F5344CB8AC3E}">
        <p14:creationId xmlns:p14="http://schemas.microsoft.com/office/powerpoint/2010/main" val="3084131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notez les numéros des propositions fausses:  on va rappelez les caractéristiques des solides usuels</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Google Shape;565;p42"/>
          <p:cNvSpPr/>
          <p:nvPr/>
        </p:nvSpPr>
        <p:spPr>
          <a:xfrm>
            <a:off x="778058" y="1366982"/>
            <a:ext cx="10664890" cy="4756727"/>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 name="ZoneTexte 2"/>
          <p:cNvSpPr txBox="1"/>
          <p:nvPr/>
        </p:nvSpPr>
        <p:spPr>
          <a:xfrm>
            <a:off x="1839890" y="2295922"/>
            <a:ext cx="9086727"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Un prisme est un solide qui a deux bases  circulaires, parallèles et superposables.</a:t>
            </a:r>
          </a:p>
        </p:txBody>
      </p:sp>
      <p:sp>
        <p:nvSpPr>
          <p:cNvPr id="5" name="ZoneTexte 4"/>
          <p:cNvSpPr txBox="1"/>
          <p:nvPr/>
        </p:nvSpPr>
        <p:spPr>
          <a:xfrm>
            <a:off x="1797136" y="3044592"/>
            <a:ext cx="9281445" cy="707886"/>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Un cylindre est un solide qui  a deux bases circulaires parallèles de même rayon et superposables.</a:t>
            </a:r>
          </a:p>
        </p:txBody>
      </p:sp>
      <p:sp>
        <p:nvSpPr>
          <p:cNvPr id="6" name="ZoneTexte 5"/>
          <p:cNvSpPr txBox="1"/>
          <p:nvPr/>
        </p:nvSpPr>
        <p:spPr>
          <a:xfrm>
            <a:off x="1839891" y="4016369"/>
            <a:ext cx="9162472"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Une sphère est un solide caractérisé par un centre et une base.</a:t>
            </a:r>
          </a:p>
        </p:txBody>
      </p:sp>
      <p:sp>
        <p:nvSpPr>
          <p:cNvPr id="7" name="ZoneTexte 6"/>
          <p:cNvSpPr txBox="1"/>
          <p:nvPr/>
        </p:nvSpPr>
        <p:spPr>
          <a:xfrm>
            <a:off x="1724994" y="4916151"/>
            <a:ext cx="9864436"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Un cône est un solide qui a une base circulaire et un sommet, il est caractérisé par :son rayon, sa hauteur et sa génératrice.</a:t>
            </a:r>
          </a:p>
        </p:txBody>
      </p:sp>
      <p:sp>
        <p:nvSpPr>
          <p:cNvPr id="8" name="Ellipse 7"/>
          <p:cNvSpPr/>
          <p:nvPr/>
        </p:nvSpPr>
        <p:spPr>
          <a:xfrm>
            <a:off x="979051" y="2229611"/>
            <a:ext cx="461818" cy="53273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a:t>1</a:t>
            </a:r>
          </a:p>
        </p:txBody>
      </p:sp>
      <p:sp>
        <p:nvSpPr>
          <p:cNvPr id="17" name="Ellipse 16"/>
          <p:cNvSpPr/>
          <p:nvPr/>
        </p:nvSpPr>
        <p:spPr>
          <a:xfrm>
            <a:off x="979051" y="3132169"/>
            <a:ext cx="528741" cy="53273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a:t>2</a:t>
            </a:r>
          </a:p>
        </p:txBody>
      </p:sp>
      <p:sp>
        <p:nvSpPr>
          <p:cNvPr id="18" name="Ellipse 17"/>
          <p:cNvSpPr/>
          <p:nvPr/>
        </p:nvSpPr>
        <p:spPr>
          <a:xfrm>
            <a:off x="1007962" y="3962396"/>
            <a:ext cx="461818" cy="53273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a:t>3</a:t>
            </a:r>
          </a:p>
        </p:txBody>
      </p:sp>
      <p:sp>
        <p:nvSpPr>
          <p:cNvPr id="19" name="Ellipse 18"/>
          <p:cNvSpPr/>
          <p:nvPr/>
        </p:nvSpPr>
        <p:spPr>
          <a:xfrm>
            <a:off x="1029853" y="5051791"/>
            <a:ext cx="461818" cy="53273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a:t>4</a:t>
            </a:r>
          </a:p>
        </p:txBody>
      </p:sp>
      <p:sp>
        <p:nvSpPr>
          <p:cNvPr id="12" name="ZoneTexte 11"/>
          <p:cNvSpPr txBox="1"/>
          <p:nvPr/>
        </p:nvSpPr>
        <p:spPr>
          <a:xfrm>
            <a:off x="1440869" y="1487055"/>
            <a:ext cx="6511640"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Notez sur vos ardoises les numéros des propositions fausses.</a:t>
            </a:r>
          </a:p>
        </p:txBody>
      </p:sp>
    </p:spTree>
    <p:extLst>
      <p:ext uri="{BB962C8B-B14F-4D97-AF65-F5344CB8AC3E}">
        <p14:creationId xmlns:p14="http://schemas.microsoft.com/office/powerpoint/2010/main" val="2059611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Rappelez vous que chaque solide usuel a des caractéristiques  .</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donne des exemples de prisme et rappelle la définition de la sphère</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4" name="Google Shape;565;p42"/>
          <p:cNvSpPr/>
          <p:nvPr/>
        </p:nvSpPr>
        <p:spPr>
          <a:xfrm>
            <a:off x="642446" y="1209964"/>
            <a:ext cx="11133917" cy="4692072"/>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 name="ZoneTexte 5"/>
          <p:cNvSpPr txBox="1"/>
          <p:nvPr/>
        </p:nvSpPr>
        <p:spPr>
          <a:xfrm>
            <a:off x="1043702" y="1434551"/>
            <a:ext cx="3389746"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Les propositions fausses sont :</a:t>
            </a:r>
          </a:p>
        </p:txBody>
      </p:sp>
      <p:sp>
        <p:nvSpPr>
          <p:cNvPr id="11" name="Ellipse 10"/>
          <p:cNvSpPr/>
          <p:nvPr/>
        </p:nvSpPr>
        <p:spPr>
          <a:xfrm>
            <a:off x="4673597" y="1400615"/>
            <a:ext cx="461818" cy="53273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a:t>1</a:t>
            </a:r>
          </a:p>
        </p:txBody>
      </p:sp>
      <p:sp>
        <p:nvSpPr>
          <p:cNvPr id="7" name="ZoneTexte 6"/>
          <p:cNvSpPr txBox="1"/>
          <p:nvPr/>
        </p:nvSpPr>
        <p:spPr>
          <a:xfrm>
            <a:off x="5375564" y="1505527"/>
            <a:ext cx="480291"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et</a:t>
            </a:r>
          </a:p>
        </p:txBody>
      </p:sp>
      <p:sp>
        <p:nvSpPr>
          <p:cNvPr id="13" name="Ellipse 12"/>
          <p:cNvSpPr/>
          <p:nvPr/>
        </p:nvSpPr>
        <p:spPr>
          <a:xfrm>
            <a:off x="6042697" y="1400615"/>
            <a:ext cx="461818" cy="49709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a:t>3</a:t>
            </a:r>
          </a:p>
        </p:txBody>
      </p:sp>
      <p:pic>
        <p:nvPicPr>
          <p:cNvPr id="18" name="Picture 2" descr="Prism Shape image 10 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7963" y="1981635"/>
            <a:ext cx="1948873" cy="2381824"/>
          </a:xfrm>
          <a:prstGeom prst="rect">
            <a:avLst/>
          </a:prstGeom>
          <a:ln>
            <a:noFill/>
          </a:ln>
        </p:spPr>
        <p:style>
          <a:lnRef idx="2">
            <a:schemeClr val="accent1"/>
          </a:lnRef>
          <a:fillRef idx="1">
            <a:schemeClr val="lt1"/>
          </a:fillRef>
          <a:effectRef idx="0">
            <a:schemeClr val="accent1"/>
          </a:effectRef>
          <a:fontRef idx="minor">
            <a:schemeClr val="dk1"/>
          </a:fontRef>
        </p:style>
      </p:pic>
      <p:pic>
        <p:nvPicPr>
          <p:cNvPr id="9" name="Image 8"/>
          <p:cNvPicPr>
            <a:picLocks noChangeAspect="1"/>
          </p:cNvPicPr>
          <p:nvPr/>
        </p:nvPicPr>
        <p:blipFill>
          <a:blip r:embed="rId4"/>
          <a:stretch>
            <a:fillRect/>
          </a:stretch>
        </p:blipFill>
        <p:spPr>
          <a:xfrm>
            <a:off x="6913849" y="2417994"/>
            <a:ext cx="4134991" cy="1528985"/>
          </a:xfrm>
          <a:prstGeom prst="rect">
            <a:avLst/>
          </a:prstGeom>
        </p:spPr>
        <p:style>
          <a:lnRef idx="2">
            <a:schemeClr val="accent2"/>
          </a:lnRef>
          <a:fillRef idx="1">
            <a:schemeClr val="lt1"/>
          </a:fillRef>
          <a:effectRef idx="0">
            <a:schemeClr val="accent2"/>
          </a:effectRef>
          <a:fontRef idx="minor">
            <a:schemeClr val="dk1"/>
          </a:fontRef>
        </p:style>
      </p:pic>
      <p:sp>
        <p:nvSpPr>
          <p:cNvPr id="12" name="ZoneTexte 11"/>
          <p:cNvSpPr txBox="1"/>
          <p:nvPr/>
        </p:nvSpPr>
        <p:spPr>
          <a:xfrm>
            <a:off x="990877" y="4624916"/>
            <a:ext cx="4170218" cy="101566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2000" dirty="0">
                <a:solidFill>
                  <a:srgbClr val="0070C0"/>
                </a:solidFill>
                <a:latin typeface="Calibri" panose="020F0502020204030204" pitchFamily="34" charset="0"/>
                <a:cs typeface="Calibri" panose="020F0502020204030204" pitchFamily="34" charset="0"/>
              </a:rPr>
              <a:t>Le prisme:</a:t>
            </a:r>
          </a:p>
          <a:p>
            <a:pPr algn="ctr"/>
            <a:r>
              <a:rPr lang="fr-FR" sz="2000" dirty="0">
                <a:latin typeface="Calibri" panose="020F0502020204030204" pitchFamily="34" charset="0"/>
                <a:cs typeface="Calibri" panose="020F0502020204030204" pitchFamily="34" charset="0"/>
              </a:rPr>
              <a:t>a 2 bases polygonales</a:t>
            </a:r>
          </a:p>
          <a:p>
            <a:pPr algn="ctr"/>
            <a:r>
              <a:rPr lang="fr-FR" sz="2000" dirty="0">
                <a:latin typeface="Calibri" panose="020F0502020204030204" pitchFamily="34" charset="0"/>
                <a:cs typeface="Calibri" panose="020F0502020204030204" pitchFamily="34" charset="0"/>
              </a:rPr>
              <a:t>parallèles et superposables</a:t>
            </a:r>
          </a:p>
        </p:txBody>
      </p:sp>
      <p:sp>
        <p:nvSpPr>
          <p:cNvPr id="20" name="ZoneTexte 19"/>
          <p:cNvSpPr txBox="1"/>
          <p:nvPr/>
        </p:nvSpPr>
        <p:spPr>
          <a:xfrm>
            <a:off x="6655353" y="4319208"/>
            <a:ext cx="4651984" cy="132343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2000" dirty="0">
                <a:solidFill>
                  <a:srgbClr val="0070C0"/>
                </a:solidFill>
                <a:latin typeface="Calibri" panose="020F0502020204030204" pitchFamily="34" charset="0"/>
                <a:cs typeface="Calibri" panose="020F0502020204030204" pitchFamily="34" charset="0"/>
              </a:rPr>
              <a:t>La sphère:</a:t>
            </a:r>
          </a:p>
          <a:p>
            <a:pPr algn="ctr"/>
            <a:r>
              <a:rPr lang="fr-FR" sz="2000" dirty="0">
                <a:latin typeface="Calibri" panose="020F0502020204030204" pitchFamily="34" charset="0"/>
                <a:cs typeface="Calibri" panose="020F0502020204030204" pitchFamily="34" charset="0"/>
              </a:rPr>
              <a:t>Tous ses points sont à une même distance de son centre et cette distance est son rayon</a:t>
            </a:r>
          </a:p>
        </p:txBody>
      </p:sp>
      <p:sp>
        <p:nvSpPr>
          <p:cNvPr id="24" name="ZoneTexte 23"/>
          <p:cNvSpPr txBox="1"/>
          <p:nvPr/>
        </p:nvSpPr>
        <p:spPr>
          <a:xfrm>
            <a:off x="2388776" y="2183654"/>
            <a:ext cx="869181" cy="369332"/>
          </a:xfrm>
          <a:prstGeom prst="rect">
            <a:avLst/>
          </a:prstGeom>
          <a:noFill/>
        </p:spPr>
        <p:txBody>
          <a:bodyPr wrap="square" rtlCol="0">
            <a:spAutoFit/>
          </a:bodyPr>
          <a:lstStyle/>
          <a:p>
            <a:pPr algn="ctr"/>
            <a:r>
              <a:rPr lang="fr-FR" dirty="0">
                <a:latin typeface="Calibri" panose="020F0502020204030204" pitchFamily="34" charset="0"/>
                <a:cs typeface="Calibri" panose="020F0502020204030204" pitchFamily="34" charset="0"/>
              </a:rPr>
              <a:t>base</a:t>
            </a:r>
          </a:p>
        </p:txBody>
      </p:sp>
      <p:sp>
        <p:nvSpPr>
          <p:cNvPr id="25" name="ZoneTexte 24"/>
          <p:cNvSpPr txBox="1"/>
          <p:nvPr/>
        </p:nvSpPr>
        <p:spPr>
          <a:xfrm>
            <a:off x="2168385" y="3577647"/>
            <a:ext cx="869181" cy="369332"/>
          </a:xfrm>
          <a:prstGeom prst="rect">
            <a:avLst/>
          </a:prstGeom>
          <a:noFill/>
        </p:spPr>
        <p:txBody>
          <a:bodyPr wrap="square" rtlCol="0">
            <a:spAutoFit/>
          </a:bodyPr>
          <a:lstStyle/>
          <a:p>
            <a:pPr algn="ctr"/>
            <a:r>
              <a:rPr lang="fr-FR" dirty="0">
                <a:latin typeface="Calibri" panose="020F0502020204030204" pitchFamily="34" charset="0"/>
                <a:cs typeface="Calibri" panose="020F0502020204030204" pitchFamily="34" charset="0"/>
              </a:rPr>
              <a:t>base</a:t>
            </a:r>
          </a:p>
        </p:txBody>
      </p:sp>
    </p:spTree>
    <p:extLst>
      <p:ext uri="{BB962C8B-B14F-4D97-AF65-F5344CB8AC3E}">
        <p14:creationId xmlns:p14="http://schemas.microsoft.com/office/powerpoint/2010/main" val="4209594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Rappelez vous que chaque solide usuel a des caractéristiques  .</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distingue le cylindre du cône  </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4" name="Google Shape;565;p42"/>
          <p:cNvSpPr/>
          <p:nvPr/>
        </p:nvSpPr>
        <p:spPr>
          <a:xfrm>
            <a:off x="642446" y="1209964"/>
            <a:ext cx="11133917" cy="4692072"/>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 name="ZoneTexte 5"/>
          <p:cNvSpPr txBox="1"/>
          <p:nvPr/>
        </p:nvSpPr>
        <p:spPr>
          <a:xfrm>
            <a:off x="1043709" y="1505527"/>
            <a:ext cx="3389746"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Les propositions vraies sont :</a:t>
            </a:r>
          </a:p>
        </p:txBody>
      </p:sp>
      <p:sp>
        <p:nvSpPr>
          <p:cNvPr id="11" name="Ellipse 10"/>
          <p:cNvSpPr/>
          <p:nvPr/>
        </p:nvSpPr>
        <p:spPr>
          <a:xfrm>
            <a:off x="4673597" y="1400615"/>
            <a:ext cx="461818" cy="53273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a:t>2</a:t>
            </a:r>
          </a:p>
        </p:txBody>
      </p:sp>
      <p:sp>
        <p:nvSpPr>
          <p:cNvPr id="7" name="ZoneTexte 6"/>
          <p:cNvSpPr txBox="1"/>
          <p:nvPr/>
        </p:nvSpPr>
        <p:spPr>
          <a:xfrm>
            <a:off x="5375564" y="1505527"/>
            <a:ext cx="480291"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et</a:t>
            </a:r>
          </a:p>
        </p:txBody>
      </p:sp>
      <p:sp>
        <p:nvSpPr>
          <p:cNvPr id="13" name="Ellipse 12"/>
          <p:cNvSpPr/>
          <p:nvPr/>
        </p:nvSpPr>
        <p:spPr>
          <a:xfrm>
            <a:off x="6042697" y="1400615"/>
            <a:ext cx="461818" cy="49709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a:t>4</a:t>
            </a:r>
          </a:p>
        </p:txBody>
      </p:sp>
      <p:pic>
        <p:nvPicPr>
          <p:cNvPr id="8" name="Image 7"/>
          <p:cNvPicPr>
            <a:picLocks noChangeAspect="1"/>
          </p:cNvPicPr>
          <p:nvPr/>
        </p:nvPicPr>
        <p:blipFill>
          <a:blip r:embed="rId3"/>
          <a:stretch>
            <a:fillRect/>
          </a:stretch>
        </p:blipFill>
        <p:spPr>
          <a:xfrm>
            <a:off x="1062183" y="2125791"/>
            <a:ext cx="4313381" cy="1870025"/>
          </a:xfrm>
          <a:prstGeom prst="rect">
            <a:avLst/>
          </a:prstGeom>
        </p:spPr>
        <p:style>
          <a:lnRef idx="2">
            <a:schemeClr val="dk1"/>
          </a:lnRef>
          <a:fillRef idx="1">
            <a:schemeClr val="lt1"/>
          </a:fillRef>
          <a:effectRef idx="0">
            <a:schemeClr val="dk1"/>
          </a:effectRef>
          <a:fontRef idx="minor">
            <a:schemeClr val="dk1"/>
          </a:fontRef>
        </p:style>
      </p:pic>
      <p:pic>
        <p:nvPicPr>
          <p:cNvPr id="10" name="Image 9"/>
          <p:cNvPicPr>
            <a:picLocks noChangeAspect="1"/>
          </p:cNvPicPr>
          <p:nvPr/>
        </p:nvPicPr>
        <p:blipFill>
          <a:blip r:embed="rId4"/>
          <a:stretch>
            <a:fillRect/>
          </a:stretch>
        </p:blipFill>
        <p:spPr>
          <a:xfrm>
            <a:off x="6912943" y="2070016"/>
            <a:ext cx="4394394" cy="1878936"/>
          </a:xfrm>
          <a:prstGeom prst="rect">
            <a:avLst/>
          </a:prstGeom>
        </p:spPr>
        <p:style>
          <a:lnRef idx="2">
            <a:schemeClr val="accent5"/>
          </a:lnRef>
          <a:fillRef idx="1">
            <a:schemeClr val="lt1"/>
          </a:fillRef>
          <a:effectRef idx="0">
            <a:schemeClr val="accent5"/>
          </a:effectRef>
          <a:fontRef idx="minor">
            <a:schemeClr val="dk1"/>
          </a:fontRef>
        </p:style>
      </p:pic>
      <p:sp>
        <p:nvSpPr>
          <p:cNvPr id="19" name="ZoneTexte 18"/>
          <p:cNvSpPr txBox="1"/>
          <p:nvPr/>
        </p:nvSpPr>
        <p:spPr>
          <a:xfrm>
            <a:off x="1043709" y="4387276"/>
            <a:ext cx="4322622" cy="132343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2000" dirty="0">
                <a:solidFill>
                  <a:srgbClr val="0070C0"/>
                </a:solidFill>
                <a:latin typeface="Calibri" panose="020F0502020204030204" pitchFamily="34" charset="0"/>
                <a:cs typeface="Calibri" panose="020F0502020204030204" pitchFamily="34" charset="0"/>
              </a:rPr>
              <a:t>Le cylindre a:</a:t>
            </a:r>
          </a:p>
          <a:p>
            <a:pPr algn="ctr"/>
            <a:r>
              <a:rPr lang="fr-FR" sz="2000" dirty="0">
                <a:latin typeface="Calibri" panose="020F0502020204030204" pitchFamily="34" charset="0"/>
                <a:cs typeface="Calibri" panose="020F0502020204030204" pitchFamily="34" charset="0"/>
              </a:rPr>
              <a:t>-Deux bases circulaire parallèles et superposables</a:t>
            </a:r>
          </a:p>
          <a:p>
            <a:pPr algn="ctr"/>
            <a:r>
              <a:rPr lang="fr-FR" sz="2000" dirty="0">
                <a:latin typeface="Calibri" panose="020F0502020204030204" pitchFamily="34" charset="0"/>
                <a:cs typeface="Calibri" panose="020F0502020204030204" pitchFamily="34" charset="0"/>
              </a:rPr>
              <a:t>- Un Rayon et une hauteur</a:t>
            </a:r>
          </a:p>
        </p:txBody>
      </p:sp>
      <p:sp>
        <p:nvSpPr>
          <p:cNvPr id="21" name="ZoneTexte 20"/>
          <p:cNvSpPr txBox="1"/>
          <p:nvPr/>
        </p:nvSpPr>
        <p:spPr>
          <a:xfrm>
            <a:off x="6696364" y="4085621"/>
            <a:ext cx="4949352" cy="163121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2000" dirty="0">
                <a:solidFill>
                  <a:srgbClr val="0070C0"/>
                </a:solidFill>
                <a:latin typeface="Calibri" panose="020F0502020204030204" pitchFamily="34" charset="0"/>
                <a:cs typeface="Calibri" panose="020F0502020204030204" pitchFamily="34" charset="0"/>
              </a:rPr>
              <a:t>Le cône a:</a:t>
            </a:r>
          </a:p>
          <a:p>
            <a:pPr algn="ctr"/>
            <a:r>
              <a:rPr lang="fr-FR" sz="2000" dirty="0">
                <a:latin typeface="Calibri" panose="020F0502020204030204" pitchFamily="34" charset="0"/>
                <a:cs typeface="Calibri" panose="020F0502020204030204" pitchFamily="34" charset="0"/>
              </a:rPr>
              <a:t>-1 base circulaire</a:t>
            </a:r>
          </a:p>
          <a:p>
            <a:pPr algn="ctr"/>
            <a:r>
              <a:rPr lang="fr-FR" sz="2000" dirty="0">
                <a:latin typeface="Calibri" panose="020F0502020204030204" pitchFamily="34" charset="0"/>
                <a:cs typeface="Calibri" panose="020F0502020204030204" pitchFamily="34" charset="0"/>
              </a:rPr>
              <a:t>- Un Rayon de la base</a:t>
            </a:r>
          </a:p>
          <a:p>
            <a:pPr algn="ctr"/>
            <a:r>
              <a:rPr lang="fr-FR" sz="2000" dirty="0">
                <a:latin typeface="Calibri" panose="020F0502020204030204" pitchFamily="34" charset="0"/>
                <a:cs typeface="Calibri" panose="020F0502020204030204" pitchFamily="34" charset="0"/>
              </a:rPr>
              <a:t>-une hauteur </a:t>
            </a:r>
          </a:p>
          <a:p>
            <a:pPr algn="ctr"/>
            <a:r>
              <a:rPr lang="fr-FR" sz="2000" dirty="0">
                <a:latin typeface="Calibri" panose="020F0502020204030204" pitchFamily="34" charset="0"/>
                <a:cs typeface="Calibri" panose="020F0502020204030204" pitchFamily="34" charset="0"/>
              </a:rPr>
              <a:t>- des génératrices</a:t>
            </a:r>
          </a:p>
        </p:txBody>
      </p:sp>
      <p:sp>
        <p:nvSpPr>
          <p:cNvPr id="5" name="ZoneTexte 4"/>
          <p:cNvSpPr txBox="1"/>
          <p:nvPr/>
        </p:nvSpPr>
        <p:spPr>
          <a:xfrm>
            <a:off x="778058" y="2753027"/>
            <a:ext cx="773651" cy="307777"/>
          </a:xfrm>
          <a:prstGeom prst="rect">
            <a:avLst/>
          </a:prstGeom>
          <a:solidFill>
            <a:schemeClr val="bg1"/>
          </a:solidFill>
        </p:spPr>
        <p:txBody>
          <a:bodyPr wrap="square" rtlCol="0">
            <a:spAutoFit/>
          </a:bodyPr>
          <a:lstStyle/>
          <a:p>
            <a:pPr algn="l"/>
            <a:r>
              <a:rPr lang="fr-FR" sz="1400" b="1" dirty="0">
                <a:solidFill>
                  <a:schemeClr val="accent5">
                    <a:lumMod val="60000"/>
                    <a:lumOff val="40000"/>
                  </a:schemeClr>
                </a:solidFill>
                <a:latin typeface="Calibri" panose="020F0502020204030204" pitchFamily="34" charset="0"/>
                <a:cs typeface="Calibri" panose="020F0502020204030204" pitchFamily="34" charset="0"/>
              </a:rPr>
              <a:t>surface</a:t>
            </a:r>
          </a:p>
        </p:txBody>
      </p:sp>
    </p:spTree>
    <p:extLst>
      <p:ext uri="{BB962C8B-B14F-4D97-AF65-F5344CB8AC3E}">
        <p14:creationId xmlns:p14="http://schemas.microsoft.com/office/powerpoint/2010/main" val="775391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observez  et répondez par vrai ou faux </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5" name="Rectangle 14"/>
          <p:cNvSpPr/>
          <p:nvPr/>
        </p:nvSpPr>
        <p:spPr>
          <a:xfrm>
            <a:off x="1064273" y="5587939"/>
            <a:ext cx="1512674"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vrai</a:t>
            </a:r>
          </a:p>
        </p:txBody>
      </p:sp>
      <p:sp>
        <p:nvSpPr>
          <p:cNvPr id="16" name="Rectangle 15"/>
          <p:cNvSpPr/>
          <p:nvPr/>
        </p:nvSpPr>
        <p:spPr>
          <a:xfrm>
            <a:off x="9402617" y="5587940"/>
            <a:ext cx="1562519"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faux</a:t>
            </a:r>
          </a:p>
        </p:txBody>
      </p:sp>
      <p:sp>
        <p:nvSpPr>
          <p:cNvPr id="3" name="ZoneTexte 2"/>
          <p:cNvSpPr txBox="1"/>
          <p:nvPr/>
        </p:nvSpPr>
        <p:spPr>
          <a:xfrm>
            <a:off x="1431637" y="2761673"/>
            <a:ext cx="9088581" cy="830997"/>
          </a:xfrm>
          <a:prstGeom prst="rect">
            <a:avLst/>
          </a:prstGeom>
          <a:noFill/>
        </p:spPr>
        <p:txBody>
          <a:bodyPr wrap="square" rtlCol="0">
            <a:spAutoFit/>
          </a:bodyPr>
          <a:lstStyle/>
          <a:p>
            <a:pPr algn="ctr"/>
            <a:r>
              <a:rPr lang="fr-FR" sz="2400" dirty="0">
                <a:latin typeface="Calibri" panose="020F0502020204030204" pitchFamily="34" charset="0"/>
                <a:cs typeface="Calibri" panose="020F0502020204030204" pitchFamily="34" charset="0"/>
              </a:rPr>
              <a:t>La translation et la rotation sont des isométries qui  déplacent des figures sans changer leurs formes ni leurs dimensions  </a:t>
            </a:r>
          </a:p>
        </p:txBody>
      </p:sp>
    </p:spTree>
    <p:extLst>
      <p:ext uri="{BB962C8B-B14F-4D97-AF65-F5344CB8AC3E}">
        <p14:creationId xmlns:p14="http://schemas.microsoft.com/office/powerpoint/2010/main" val="1868202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Vrai, les isométries déplacent les figures sans changer leurs formes ni leurs dimensions. Elles conservent les distances et les mesures des angles.</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rappelle la définition d’une isométrie et ses propriétés</a:t>
            </a:r>
          </a:p>
        </p:txBody>
      </p:sp>
      <p:sp>
        <p:nvSpPr>
          <p:cNvPr id="14" name="Google Shape;565;p42"/>
          <p:cNvSpPr/>
          <p:nvPr/>
        </p:nvSpPr>
        <p:spPr>
          <a:xfrm>
            <a:off x="778058" y="1366982"/>
            <a:ext cx="10664890" cy="3903109"/>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2" name="Rectangle 11"/>
          <p:cNvSpPr/>
          <p:nvPr/>
        </p:nvSpPr>
        <p:spPr>
          <a:xfrm>
            <a:off x="1064273" y="5587939"/>
            <a:ext cx="1512674" cy="637507"/>
          </a:xfrm>
          <a:prstGeom prst="rect">
            <a:avLst/>
          </a:prstGeom>
          <a:solidFill>
            <a:srgbClr val="1D6FA9"/>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vrai</a:t>
            </a:r>
          </a:p>
        </p:txBody>
      </p:sp>
      <p:pic>
        <p:nvPicPr>
          <p:cNvPr id="16"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9" name="ZoneTexte 8"/>
          <p:cNvSpPr txBox="1"/>
          <p:nvPr/>
        </p:nvSpPr>
        <p:spPr>
          <a:xfrm>
            <a:off x="1064273" y="1588655"/>
            <a:ext cx="10014246" cy="70788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La translation et la rotation sont des isométries qui  déplacent les figures sans changer leurs formes ni leurs dimensions  </a:t>
            </a:r>
          </a:p>
        </p:txBody>
      </p:sp>
      <p:pic>
        <p:nvPicPr>
          <p:cNvPr id="5" name="Image 4"/>
          <p:cNvPicPr>
            <a:picLocks noChangeAspect="1"/>
          </p:cNvPicPr>
          <p:nvPr/>
        </p:nvPicPr>
        <p:blipFill>
          <a:blip r:embed="rId3"/>
          <a:stretch>
            <a:fillRect/>
          </a:stretch>
        </p:blipFill>
        <p:spPr>
          <a:xfrm>
            <a:off x="1262383" y="2518214"/>
            <a:ext cx="2629128" cy="2616294"/>
          </a:xfrm>
          <a:prstGeom prst="rect">
            <a:avLst/>
          </a:prstGeom>
        </p:spPr>
        <p:style>
          <a:lnRef idx="2">
            <a:schemeClr val="accent1"/>
          </a:lnRef>
          <a:fillRef idx="1">
            <a:schemeClr val="lt1"/>
          </a:fillRef>
          <a:effectRef idx="0">
            <a:schemeClr val="accent1"/>
          </a:effectRef>
          <a:fontRef idx="minor">
            <a:schemeClr val="dk1"/>
          </a:fontRef>
        </p:style>
      </p:pic>
      <p:pic>
        <p:nvPicPr>
          <p:cNvPr id="6" name="Image 5"/>
          <p:cNvPicPr>
            <a:picLocks noChangeAspect="1"/>
          </p:cNvPicPr>
          <p:nvPr/>
        </p:nvPicPr>
        <p:blipFill>
          <a:blip r:embed="rId4"/>
          <a:stretch>
            <a:fillRect/>
          </a:stretch>
        </p:blipFill>
        <p:spPr>
          <a:xfrm>
            <a:off x="7222837" y="2972165"/>
            <a:ext cx="3184667" cy="1967362"/>
          </a:xfrm>
          <a:prstGeom prst="rect">
            <a:avLst/>
          </a:prstGeom>
        </p:spPr>
        <p:style>
          <a:lnRef idx="2">
            <a:schemeClr val="dk1"/>
          </a:lnRef>
          <a:fillRef idx="1">
            <a:schemeClr val="lt1"/>
          </a:fillRef>
          <a:effectRef idx="0">
            <a:schemeClr val="dk1"/>
          </a:effectRef>
          <a:fontRef idx="minor">
            <a:schemeClr val="dk1"/>
          </a:fontRef>
        </p:style>
      </p:pic>
      <p:sp>
        <p:nvSpPr>
          <p:cNvPr id="7" name="ZoneTexte 6"/>
          <p:cNvSpPr txBox="1"/>
          <p:nvPr/>
        </p:nvSpPr>
        <p:spPr>
          <a:xfrm>
            <a:off x="4230255" y="5491764"/>
            <a:ext cx="7212693" cy="707886"/>
          </a:xfrm>
          <a:prstGeom prst="rect">
            <a:avLst/>
          </a:prstGeom>
          <a:solidFill>
            <a:schemeClr val="accent5">
              <a:lumMod val="20000"/>
              <a:lumOff val="80000"/>
            </a:schemeClr>
          </a:solidFill>
        </p:spPr>
        <p:txBody>
          <a:bodyPr wrap="square" rtlCol="0">
            <a:spAutoFit/>
          </a:bodyPr>
          <a:lstStyle/>
          <a:p>
            <a:pPr algn="l"/>
            <a:r>
              <a:rPr lang="fr-FR" sz="2000" dirty="0">
                <a:latin typeface="Calibri" panose="020F0502020204030204" pitchFamily="34" charset="0"/>
                <a:cs typeface="Calibri" panose="020F0502020204030204" pitchFamily="34" charset="0"/>
              </a:rPr>
              <a:t>La translation et la rotation conservent les distances et les mesures des angles.</a:t>
            </a:r>
          </a:p>
        </p:txBody>
      </p:sp>
    </p:spTree>
    <p:extLst>
      <p:ext uri="{BB962C8B-B14F-4D97-AF65-F5344CB8AC3E}">
        <p14:creationId xmlns:p14="http://schemas.microsoft.com/office/powerpoint/2010/main" val="25672835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98297" y="339788"/>
            <a:ext cx="10529279" cy="300544"/>
          </a:xfrm>
        </p:spPr>
        <p:txBody>
          <a:bodyPr/>
          <a:lstStyle/>
          <a:p>
            <a:r>
              <a:rPr lang="fr-FR" dirty="0">
                <a:latin typeface="Calibri" panose="020F0502020204030204"/>
              </a:rPr>
              <a:t> On fait tourner un rectangle  un tour complet autour d’un axe passant par l’un de ses côtés, quel solide peut –on obtenir?</a:t>
            </a:r>
            <a:endParaRPr lang="fr-FR" sz="1400" dirty="0"/>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2"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5" name="Image 4"/>
          <p:cNvPicPr>
            <a:picLocks noChangeAspect="1"/>
          </p:cNvPicPr>
          <p:nvPr/>
        </p:nvPicPr>
        <p:blipFill>
          <a:blip r:embed="rId3"/>
          <a:stretch>
            <a:fillRect/>
          </a:stretch>
        </p:blipFill>
        <p:spPr>
          <a:xfrm>
            <a:off x="1536488" y="2178977"/>
            <a:ext cx="9454786" cy="1848078"/>
          </a:xfrm>
          <a:prstGeom prst="rect">
            <a:avLst/>
          </a:prstGeom>
        </p:spPr>
      </p:pic>
      <p:sp>
        <p:nvSpPr>
          <p:cNvPr id="11" name="Content Placeholder 3">
            <a:extLst>
              <a:ext uri="{FF2B5EF4-FFF2-40B4-BE49-F238E27FC236}">
                <a16:creationId xmlns:a16="http://schemas.microsoft.com/office/drawing/2014/main" id="{1E8D059B-E1E9-7E0A-1426-60A682D8939E}"/>
              </a:ext>
            </a:extLst>
          </p:cNvPr>
          <p:cNvSpPr>
            <a:spLocks noGrp="1"/>
          </p:cNvSpPr>
          <p:nvPr>
            <p:ph sz="quarter" idx="11"/>
          </p:nvPr>
        </p:nvSpPr>
        <p:spPr>
          <a:xfrm>
            <a:off x="667038" y="697125"/>
            <a:ext cx="10529888" cy="268288"/>
          </a:xfrm>
        </p:spPr>
        <p:txBody>
          <a:bodyPr/>
          <a:lstStyle/>
          <a:p>
            <a:r>
              <a:rPr lang="fr-FR" dirty="0"/>
              <a:t>L’enseignant donne 30s aux élèves pour réfléchir, puis invite deux ou trois d'entre eux à répondre.</a:t>
            </a:r>
          </a:p>
        </p:txBody>
      </p:sp>
    </p:spTree>
    <p:extLst>
      <p:ext uri="{BB962C8B-B14F-4D97-AF65-F5344CB8AC3E}">
        <p14:creationId xmlns:p14="http://schemas.microsoft.com/office/powerpoint/2010/main" val="41498507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300544"/>
          </a:xfrm>
        </p:spPr>
        <p:txBody>
          <a:bodyPr/>
          <a:lstStyle/>
          <a:p>
            <a:r>
              <a:rPr lang="fr-FR" dirty="0">
                <a:latin typeface="Calibri" panose="020F0502020204030204"/>
              </a:rPr>
              <a:t> </a:t>
            </a:r>
            <a:r>
              <a:rPr lang="fr-FR" sz="1400" dirty="0">
                <a:latin typeface="Calibri" panose="020F0502020204030204"/>
              </a:rPr>
              <a:t>Rappelez vous le cylindre a:-deux bases circulaire parallèles et superposables, un rayon et une hauteur.</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711880"/>
            <a:ext cx="10529705" cy="268287"/>
          </a:xfrm>
        </p:spPr>
        <p:txBody>
          <a:bodyPr/>
          <a:lstStyle/>
          <a:p>
            <a:r>
              <a:rPr lang="fr-FR" dirty="0">
                <a:solidFill>
                  <a:prstClr val="white">
                    <a:lumMod val="65000"/>
                  </a:prstClr>
                </a:solidFill>
                <a:latin typeface="Calibri" panose="020F0502020204030204"/>
              </a:rPr>
              <a:t>L'enseignant utilise les solides pour bien </a:t>
            </a:r>
          </a:p>
        </p:txBody>
      </p:sp>
      <p:sp>
        <p:nvSpPr>
          <p:cNvPr id="14" name="Google Shape;565;p42"/>
          <p:cNvSpPr/>
          <p:nvPr/>
        </p:nvSpPr>
        <p:spPr>
          <a:xfrm>
            <a:off x="828475" y="1542474"/>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5" name="Image 4"/>
          <p:cNvPicPr>
            <a:picLocks noChangeAspect="1"/>
          </p:cNvPicPr>
          <p:nvPr/>
        </p:nvPicPr>
        <p:blipFill>
          <a:blip r:embed="rId2"/>
          <a:stretch>
            <a:fillRect/>
          </a:stretch>
        </p:blipFill>
        <p:spPr>
          <a:xfrm>
            <a:off x="1573434" y="2157725"/>
            <a:ext cx="9454786" cy="1848078"/>
          </a:xfrm>
          <a:prstGeom prst="rect">
            <a:avLst/>
          </a:prstGeom>
        </p:spPr>
      </p:pic>
      <p:grpSp>
        <p:nvGrpSpPr>
          <p:cNvPr id="7" name="Groupe 6">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8"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9" name="Rectangle 8">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0" name="ZoneTexte 9"/>
          <p:cNvSpPr txBox="1"/>
          <p:nvPr/>
        </p:nvSpPr>
        <p:spPr>
          <a:xfrm>
            <a:off x="2992581" y="4289554"/>
            <a:ext cx="2974109"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On obtient un cylindre</a:t>
            </a:r>
            <a:endParaRPr lang="fr-FR" sz="2000" dirty="0">
              <a:solidFill>
                <a:srgbClr val="FF0000"/>
              </a:solidFill>
              <a:latin typeface="Calibri" panose="020F0502020204030204" pitchFamily="34" charset="0"/>
              <a:cs typeface="Calibri" panose="020F0502020204030204" pitchFamily="34" charset="0"/>
            </a:endParaRPr>
          </a:p>
        </p:txBody>
      </p:sp>
      <p:pic>
        <p:nvPicPr>
          <p:cNvPr id="11" name="Image 10"/>
          <p:cNvPicPr>
            <a:picLocks noChangeAspect="1"/>
          </p:cNvPicPr>
          <p:nvPr/>
        </p:nvPicPr>
        <p:blipFill>
          <a:blip r:embed="rId4"/>
          <a:stretch>
            <a:fillRect/>
          </a:stretch>
        </p:blipFill>
        <p:spPr>
          <a:xfrm>
            <a:off x="6557819" y="3799408"/>
            <a:ext cx="2855560" cy="1643291"/>
          </a:xfrm>
          <a:prstGeom prst="rect">
            <a:avLst/>
          </a:prstGeom>
        </p:spPr>
      </p:pic>
    </p:spTree>
    <p:extLst>
      <p:ext uri="{BB962C8B-B14F-4D97-AF65-F5344CB8AC3E}">
        <p14:creationId xmlns:p14="http://schemas.microsoft.com/office/powerpoint/2010/main" val="3944335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Bien! Voici un résumé des rappels qu’on a vu. </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lit et explique des exemples et des contre exemples</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9" name="ZoneTexte 8"/>
          <p:cNvSpPr txBox="1"/>
          <p:nvPr/>
        </p:nvSpPr>
        <p:spPr>
          <a:xfrm>
            <a:off x="1712068" y="3064213"/>
            <a:ext cx="1284051" cy="447472"/>
          </a:xfrm>
          <a:prstGeom prst="rect">
            <a:avLst/>
          </a:prstGeom>
          <a:solidFill>
            <a:schemeClr val="bg1"/>
          </a:solid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sp>
        <p:nvSpPr>
          <p:cNvPr id="11" name="ZoneTexte 10"/>
          <p:cNvSpPr txBox="1"/>
          <p:nvPr/>
        </p:nvSpPr>
        <p:spPr>
          <a:xfrm>
            <a:off x="959093" y="4361772"/>
            <a:ext cx="9180945" cy="400110"/>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La translation et  la rotation sont des isométries:</a:t>
            </a:r>
          </a:p>
        </p:txBody>
      </p:sp>
      <p:sp>
        <p:nvSpPr>
          <p:cNvPr id="13" name="ZoneTexte 12"/>
          <p:cNvSpPr txBox="1"/>
          <p:nvPr/>
        </p:nvSpPr>
        <p:spPr>
          <a:xfrm>
            <a:off x="661596" y="1464634"/>
            <a:ext cx="5923931" cy="400110"/>
          </a:xfrm>
          <a:prstGeom prst="rect">
            <a:avLst/>
          </a:prstGeom>
          <a:noFill/>
        </p:spPr>
        <p:txBody>
          <a:bodyPr wrap="square" rtlCol="0">
            <a:spAutoFit/>
          </a:bodyPr>
          <a:lstStyle/>
          <a:p>
            <a:pPr marL="342900" indent="-342900" algn="l">
              <a:buFont typeface="Wingdings" panose="05000000000000000000" pitchFamily="2" charset="2"/>
              <a:buChar char="§"/>
            </a:pPr>
            <a:r>
              <a:rPr lang="fr-FR" sz="2000" dirty="0">
                <a:latin typeface="Calibri" panose="020F0502020204030204" pitchFamily="34" charset="0"/>
                <a:cs typeface="Calibri" panose="020F0502020204030204" pitchFamily="34" charset="0"/>
              </a:rPr>
              <a:t>Les caractéristiques de certains solides usuels</a:t>
            </a:r>
          </a:p>
        </p:txBody>
      </p:sp>
      <p:pic>
        <p:nvPicPr>
          <p:cNvPr id="14" name="Picture 2" descr="Prism Shape image 10 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326" y="2101849"/>
            <a:ext cx="1403928" cy="1530050"/>
          </a:xfrm>
          <a:prstGeom prst="rect">
            <a:avLst/>
          </a:prstGeom>
          <a:ln>
            <a:noFill/>
          </a:ln>
        </p:spPr>
        <p:style>
          <a:lnRef idx="2">
            <a:schemeClr val="accent1"/>
          </a:lnRef>
          <a:fillRef idx="1">
            <a:schemeClr val="lt1"/>
          </a:fillRef>
          <a:effectRef idx="0">
            <a:schemeClr val="accent1"/>
          </a:effectRef>
          <a:fontRef idx="minor">
            <a:schemeClr val="dk1"/>
          </a:fontRef>
        </p:style>
      </p:pic>
      <p:pic>
        <p:nvPicPr>
          <p:cNvPr id="15" name="Image 14"/>
          <p:cNvPicPr>
            <a:picLocks noChangeAspect="1"/>
          </p:cNvPicPr>
          <p:nvPr/>
        </p:nvPicPr>
        <p:blipFill>
          <a:blip r:embed="rId4"/>
          <a:stretch>
            <a:fillRect/>
          </a:stretch>
        </p:blipFill>
        <p:spPr>
          <a:xfrm>
            <a:off x="2873927" y="2505061"/>
            <a:ext cx="2863273" cy="1041895"/>
          </a:xfrm>
          <a:prstGeom prst="rect">
            <a:avLst/>
          </a:prstGeom>
        </p:spPr>
        <p:style>
          <a:lnRef idx="2">
            <a:schemeClr val="accent2"/>
          </a:lnRef>
          <a:fillRef idx="1">
            <a:schemeClr val="lt1"/>
          </a:fillRef>
          <a:effectRef idx="0">
            <a:schemeClr val="accent2"/>
          </a:effectRef>
          <a:fontRef idx="minor">
            <a:schemeClr val="dk1"/>
          </a:fontRef>
        </p:style>
      </p:pic>
      <p:pic>
        <p:nvPicPr>
          <p:cNvPr id="16" name="Image 15"/>
          <p:cNvPicPr>
            <a:picLocks noChangeAspect="1"/>
          </p:cNvPicPr>
          <p:nvPr/>
        </p:nvPicPr>
        <p:blipFill>
          <a:blip r:embed="rId5"/>
          <a:stretch>
            <a:fillRect/>
          </a:stretch>
        </p:blipFill>
        <p:spPr>
          <a:xfrm>
            <a:off x="6248402" y="2173707"/>
            <a:ext cx="2355272" cy="1362975"/>
          </a:xfrm>
          <a:prstGeom prst="rect">
            <a:avLst/>
          </a:prstGeom>
        </p:spPr>
        <p:style>
          <a:lnRef idx="2">
            <a:schemeClr val="dk1"/>
          </a:lnRef>
          <a:fillRef idx="1">
            <a:schemeClr val="lt1"/>
          </a:fillRef>
          <a:effectRef idx="0">
            <a:schemeClr val="dk1"/>
          </a:effectRef>
          <a:fontRef idx="minor">
            <a:schemeClr val="dk1"/>
          </a:fontRef>
        </p:style>
      </p:pic>
      <p:pic>
        <p:nvPicPr>
          <p:cNvPr id="17" name="Image 16"/>
          <p:cNvPicPr>
            <a:picLocks noChangeAspect="1"/>
          </p:cNvPicPr>
          <p:nvPr/>
        </p:nvPicPr>
        <p:blipFill>
          <a:blip r:embed="rId6"/>
          <a:stretch>
            <a:fillRect/>
          </a:stretch>
        </p:blipFill>
        <p:spPr>
          <a:xfrm>
            <a:off x="9042400" y="1950176"/>
            <a:ext cx="2264937" cy="1589037"/>
          </a:xfrm>
          <a:prstGeom prst="rect">
            <a:avLst/>
          </a:prstGeom>
        </p:spPr>
        <p:style>
          <a:lnRef idx="2">
            <a:schemeClr val="accent5"/>
          </a:lnRef>
          <a:fillRef idx="1">
            <a:schemeClr val="lt1"/>
          </a:fillRef>
          <a:effectRef idx="0">
            <a:schemeClr val="accent5"/>
          </a:effectRef>
          <a:fontRef idx="minor">
            <a:schemeClr val="dk1"/>
          </a:fontRef>
        </p:style>
      </p:pic>
      <p:sp>
        <p:nvSpPr>
          <p:cNvPr id="5" name="ZoneTexte 4"/>
          <p:cNvSpPr txBox="1"/>
          <p:nvPr/>
        </p:nvSpPr>
        <p:spPr>
          <a:xfrm>
            <a:off x="2125332" y="5074786"/>
            <a:ext cx="8842188"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 les isométries déplacent les figures sans changer leurs formes ni leurs dimensions</a:t>
            </a:r>
            <a:endParaRPr lang="fr-FR" sz="2000" dirty="0">
              <a:latin typeface="Calibri" panose="020F0502020204030204" pitchFamily="34" charset="0"/>
              <a:cs typeface="Calibri" panose="020F0502020204030204" pitchFamily="34" charset="0"/>
            </a:endParaRPr>
          </a:p>
        </p:txBody>
      </p:sp>
      <p:sp>
        <p:nvSpPr>
          <p:cNvPr id="6" name="ZoneTexte 5"/>
          <p:cNvSpPr txBox="1"/>
          <p:nvPr/>
        </p:nvSpPr>
        <p:spPr>
          <a:xfrm>
            <a:off x="2129386" y="5808658"/>
            <a:ext cx="7826622"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 Les isométries conservent les distances et les mesures des angles</a:t>
            </a:r>
            <a:endParaRPr lang="fr-FR" sz="2000" dirty="0">
              <a:latin typeface="Calibri" panose="020F0502020204030204" pitchFamily="34" charset="0"/>
              <a:cs typeface="Calibri" panose="020F0502020204030204" pitchFamily="34" charset="0"/>
            </a:endParaRPr>
          </a:p>
        </p:txBody>
      </p:sp>
      <p:sp>
        <p:nvSpPr>
          <p:cNvPr id="7" name="ZoneTexte 6"/>
          <p:cNvSpPr txBox="1"/>
          <p:nvPr/>
        </p:nvSpPr>
        <p:spPr>
          <a:xfrm>
            <a:off x="880828" y="3855300"/>
            <a:ext cx="1244504"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000" dirty="0">
                <a:latin typeface="Calibri" panose="020F0502020204030204" pitchFamily="34" charset="0"/>
                <a:cs typeface="Calibri" panose="020F0502020204030204" pitchFamily="34" charset="0"/>
              </a:rPr>
              <a:t>prisme</a:t>
            </a:r>
          </a:p>
        </p:txBody>
      </p:sp>
      <p:sp>
        <p:nvSpPr>
          <p:cNvPr id="18" name="ZoneTexte 17"/>
          <p:cNvSpPr txBox="1"/>
          <p:nvPr/>
        </p:nvSpPr>
        <p:spPr>
          <a:xfrm>
            <a:off x="6797966" y="3828188"/>
            <a:ext cx="1348507"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000" dirty="0">
                <a:latin typeface="Calibri" panose="020F0502020204030204" pitchFamily="34" charset="0"/>
                <a:cs typeface="Calibri" panose="020F0502020204030204" pitchFamily="34" charset="0"/>
              </a:rPr>
              <a:t>cylindre</a:t>
            </a:r>
          </a:p>
        </p:txBody>
      </p:sp>
      <p:sp>
        <p:nvSpPr>
          <p:cNvPr id="19" name="ZoneTexte 18"/>
          <p:cNvSpPr txBox="1"/>
          <p:nvPr/>
        </p:nvSpPr>
        <p:spPr>
          <a:xfrm>
            <a:off x="3543909" y="3761606"/>
            <a:ext cx="1315015"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000" dirty="0">
                <a:latin typeface="Calibri" panose="020F0502020204030204" pitchFamily="34" charset="0"/>
                <a:cs typeface="Calibri" panose="020F0502020204030204" pitchFamily="34" charset="0"/>
              </a:rPr>
              <a:t>sphère</a:t>
            </a:r>
          </a:p>
        </p:txBody>
      </p:sp>
      <p:sp>
        <p:nvSpPr>
          <p:cNvPr id="20" name="ZoneTexte 19"/>
          <p:cNvSpPr txBox="1"/>
          <p:nvPr/>
        </p:nvSpPr>
        <p:spPr>
          <a:xfrm>
            <a:off x="9333730" y="3828188"/>
            <a:ext cx="1690254"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000" dirty="0">
                <a:latin typeface="Calibri" panose="020F0502020204030204" pitchFamily="34" charset="0"/>
                <a:cs typeface="Calibri" panose="020F0502020204030204" pitchFamily="34" charset="0"/>
              </a:rPr>
              <a:t>cône</a:t>
            </a:r>
          </a:p>
        </p:txBody>
      </p:sp>
    </p:spTree>
    <p:extLst>
      <p:ext uri="{BB962C8B-B14F-4D97-AF65-F5344CB8AC3E}">
        <p14:creationId xmlns:p14="http://schemas.microsoft.com/office/powerpoint/2010/main" val="1576244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96E3F-9CD2-DEEA-A12B-B61E5CCB5168}"/>
              </a:ext>
            </a:extLst>
          </p:cNvPr>
          <p:cNvSpPr>
            <a:spLocks noGrp="1"/>
          </p:cNvSpPr>
          <p:nvPr>
            <p:ph type="title"/>
          </p:nvPr>
        </p:nvSpPr>
        <p:spPr/>
        <p:txBody>
          <a:bodyPr/>
          <a:lstStyle/>
          <a:p>
            <a:r>
              <a:rPr lang="fr-FR" dirty="0">
                <a:latin typeface="Calibri" panose="020F0502020204030204"/>
              </a:rPr>
              <a:t>Observez la figure ci-dessous, exprimez vos avis à propos de la situation ci-dessous  :</a:t>
            </a:r>
            <a:endParaRPr lang="fr-FR" dirty="0"/>
          </a:p>
        </p:txBody>
      </p:sp>
      <p:sp>
        <p:nvSpPr>
          <p:cNvPr id="4" name="Espace réservé du contenu 3">
            <a:extLst>
              <a:ext uri="{FF2B5EF4-FFF2-40B4-BE49-F238E27FC236}">
                <a16:creationId xmlns:a16="http://schemas.microsoft.com/office/drawing/2014/main" id="{8B5044B5-AC58-0818-8785-9884D0BA530D}"/>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donne 30s aux élèves pour réfléchir, puis invite deux ou trois d'entre eux à répondre.</a:t>
            </a:r>
          </a:p>
        </p:txBody>
      </p:sp>
      <p:pic>
        <p:nvPicPr>
          <p:cNvPr id="14" name="Picture 2" descr="Lever la main - Icônes mains et gestes gratuites">
            <a:extLst>
              <a:ext uri="{FF2B5EF4-FFF2-40B4-BE49-F238E27FC236}">
                <a16:creationId xmlns:a16="http://schemas.microsoft.com/office/drawing/2014/main" id="{18C2F648-5CC3-A984-016B-D362A91F7724}"/>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B91FED8-C717-306E-32F3-B94F84117236}"/>
              </a:ext>
            </a:extLst>
          </p:cNvPr>
          <p:cNvSpPr/>
          <p:nvPr/>
        </p:nvSpPr>
        <p:spPr>
          <a:xfrm>
            <a:off x="927552" y="1593581"/>
            <a:ext cx="9768157" cy="137734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AutoShape 4" descr="&quot;Made in Space&quot; : quand la NASA imprime des objets dans l'espace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 name="Picture 8"/>
          <p:cNvPicPr>
            <a:picLocks noChangeAspect="1"/>
          </p:cNvPicPr>
          <p:nvPr/>
        </p:nvPicPr>
        <p:blipFill>
          <a:blip r:embed="rId3"/>
          <a:stretch>
            <a:fillRect/>
          </a:stretch>
        </p:blipFill>
        <p:spPr>
          <a:xfrm>
            <a:off x="4267201" y="3148157"/>
            <a:ext cx="5703021" cy="3160279"/>
          </a:xfrm>
          <a:prstGeom prst="rect">
            <a:avLst/>
          </a:prstGeom>
        </p:spPr>
      </p:pic>
      <p:sp>
        <p:nvSpPr>
          <p:cNvPr id="5" name="Rectangle 4"/>
          <p:cNvSpPr/>
          <p:nvPr/>
        </p:nvSpPr>
        <p:spPr>
          <a:xfrm>
            <a:off x="1071417" y="1702045"/>
            <a:ext cx="9319491" cy="923330"/>
          </a:xfrm>
          <a:prstGeom prst="rect">
            <a:avLst/>
          </a:prstGeom>
        </p:spPr>
        <p:txBody>
          <a:bodyPr wrap="square">
            <a:spAutoFit/>
          </a:bodyPr>
          <a:lstStyle/>
          <a:p>
            <a:r>
              <a:rPr lang="fr-FR" dirty="0"/>
              <a:t>Un pâtissier empile soigneusement des biscuits ronds les uns sur les autres pour préparer un gâteau.</a:t>
            </a:r>
            <a:br>
              <a:rPr lang="fr-FR" dirty="0"/>
            </a:br>
            <a:r>
              <a:rPr lang="fr-FR" dirty="0"/>
              <a:t>Il se demande : « En empilant ces disques, quel solide ai-je  formé ? » </a:t>
            </a:r>
          </a:p>
        </p:txBody>
      </p:sp>
    </p:spTree>
    <p:extLst>
      <p:ext uri="{BB962C8B-B14F-4D97-AF65-F5344CB8AC3E}">
        <p14:creationId xmlns:p14="http://schemas.microsoft.com/office/powerpoint/2010/main" val="3972023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attire l’attention des élèves qu’on reconnait un objet à partir de ses caractéristiques</a:t>
            </a:r>
          </a:p>
        </p:txBody>
      </p:sp>
      <p:pic>
        <p:nvPicPr>
          <p:cNvPr id="14" name="Picture 2" descr="Lever la main - Icônes mains et gestes gratuites">
            <a:extLst>
              <a:ext uri="{FF2B5EF4-FFF2-40B4-BE49-F238E27FC236}">
                <a16:creationId xmlns:a16="http://schemas.microsoft.com/office/drawing/2014/main" id="{8CE0C3EB-3558-15A6-B86E-F866E8D3EDA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0D94698-1125-ADFD-0132-E121DBDB57F3}"/>
              </a:ext>
            </a:extLst>
          </p:cNvPr>
          <p:cNvSpPr/>
          <p:nvPr/>
        </p:nvSpPr>
        <p:spPr>
          <a:xfrm>
            <a:off x="373351" y="2112603"/>
            <a:ext cx="7819304" cy="127993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AutoShape 2" descr="Photo de formes géométriques en bois clair (sphère, cylindre, cône, cube) sur fond orange."/>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 name="ZoneTexte 4"/>
          <p:cNvSpPr txBox="1"/>
          <p:nvPr/>
        </p:nvSpPr>
        <p:spPr>
          <a:xfrm>
            <a:off x="557718" y="2228658"/>
            <a:ext cx="7089991" cy="707886"/>
          </a:xfrm>
          <a:prstGeom prst="rect">
            <a:avLst/>
          </a:prstGeom>
          <a:noFill/>
        </p:spPr>
        <p:txBody>
          <a:bodyPr wrap="square" rtlCol="0">
            <a:spAutoFit/>
          </a:bodyPr>
          <a:lstStyle/>
          <a:p>
            <a:pPr algn="ctr"/>
            <a:r>
              <a:rPr lang="fr-MA" sz="2000" dirty="0">
                <a:latin typeface="Calibri" panose="020F0502020204030204" pitchFamily="34" charset="0"/>
                <a:cs typeface="Calibri" panose="020F0502020204030204" pitchFamily="34" charset="0"/>
              </a:rPr>
              <a:t>Reconnaitre les solides engendrés (formés) par des mouvement de figues planes,  comme dans la figure ci-dessous.</a:t>
            </a:r>
            <a:endParaRPr lang="fr-FR" sz="2000" dirty="0">
              <a:latin typeface="Calibri" panose="020F0502020204030204" pitchFamily="34" charset="0"/>
              <a:cs typeface="Calibri" panose="020F0502020204030204" pitchFamily="34" charset="0"/>
            </a:endParaRPr>
          </a:p>
        </p:txBody>
      </p:sp>
      <p:pic>
        <p:nvPicPr>
          <p:cNvPr id="8" name="Image 7"/>
          <p:cNvPicPr>
            <a:picLocks noChangeAspect="1"/>
          </p:cNvPicPr>
          <p:nvPr/>
        </p:nvPicPr>
        <p:blipFill>
          <a:blip r:embed="rId3"/>
          <a:stretch>
            <a:fillRect/>
          </a:stretch>
        </p:blipFill>
        <p:spPr>
          <a:xfrm>
            <a:off x="3340158" y="4477299"/>
            <a:ext cx="1318374" cy="883997"/>
          </a:xfrm>
          <a:prstGeom prst="rect">
            <a:avLst/>
          </a:prstGeom>
        </p:spPr>
      </p:pic>
      <p:cxnSp>
        <p:nvCxnSpPr>
          <p:cNvPr id="11" name="Connecteur droit avec flèche 10"/>
          <p:cNvCxnSpPr>
            <a:stCxn id="8" idx="3"/>
          </p:cNvCxnSpPr>
          <p:nvPr/>
        </p:nvCxnSpPr>
        <p:spPr>
          <a:xfrm flipV="1">
            <a:off x="4658532" y="4909249"/>
            <a:ext cx="2333395" cy="1004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5" name="Image 14"/>
          <p:cNvPicPr>
            <a:picLocks noChangeAspect="1"/>
          </p:cNvPicPr>
          <p:nvPr/>
        </p:nvPicPr>
        <p:blipFill>
          <a:blip r:embed="rId4"/>
          <a:stretch>
            <a:fillRect/>
          </a:stretch>
        </p:blipFill>
        <p:spPr>
          <a:xfrm>
            <a:off x="6991927" y="4201426"/>
            <a:ext cx="2382982" cy="1785099"/>
          </a:xfrm>
          <a:prstGeom prst="rect">
            <a:avLst/>
          </a:prstGeom>
        </p:spPr>
      </p:pic>
    </p:spTree>
    <p:extLst>
      <p:ext uri="{BB962C8B-B14F-4D97-AF65-F5344CB8AC3E}">
        <p14:creationId xmlns:p14="http://schemas.microsoft.com/office/powerpoint/2010/main" val="28553671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r>
              <a:rPr lang="fr-FR" dirty="0"/>
              <a:t>2 min</a:t>
            </a:r>
          </a:p>
        </p:txBody>
      </p:sp>
      <p:sp>
        <p:nvSpPr>
          <p:cNvPr id="3" name="Rectangle 2"/>
          <p:cNvSpPr/>
          <p:nvPr/>
        </p:nvSpPr>
        <p:spPr>
          <a:xfrm>
            <a:off x="2692400" y="3931920"/>
            <a:ext cx="7593132" cy="721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srgbClr val="C00000"/>
                </a:solidFill>
                <a:effectLst/>
                <a:uLnTx/>
                <a:uFillTx/>
                <a:latin typeface="Aptos" panose="02110004020202020204"/>
                <a:ea typeface="+mn-ea"/>
                <a:cs typeface="+mn-cs"/>
              </a:rPr>
              <a:t>Définitions et propriétés</a:t>
            </a:r>
          </a:p>
        </p:txBody>
      </p:sp>
    </p:spTree>
    <p:extLst>
      <p:ext uri="{BB962C8B-B14F-4D97-AF65-F5344CB8AC3E}">
        <p14:creationId xmlns:p14="http://schemas.microsoft.com/office/powerpoint/2010/main" val="30201779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t>Je vais commencer par des solides qu’on peut obtenir par une translation des figures planes: comme un disque ou un triangle…….</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29862" y="607336"/>
            <a:ext cx="10277475" cy="268287"/>
          </a:xfrm>
        </p:spPr>
        <p:txBody>
          <a:bodyPr/>
          <a:lstStyle/>
          <a:p>
            <a:r>
              <a:rPr lang="fr-FR" dirty="0">
                <a:solidFill>
                  <a:prstClr val="white">
                    <a:lumMod val="65000"/>
                  </a:prstClr>
                </a:solidFill>
                <a:latin typeface="Calibri" panose="020F0502020204030204"/>
              </a:rPr>
              <a:t>L’enseignant explique comment se déplier le prisme pour obtenir son patron</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Oval 2"/>
          <p:cNvSpPr/>
          <p:nvPr/>
        </p:nvSpPr>
        <p:spPr>
          <a:xfrm>
            <a:off x="1269270" y="3794232"/>
            <a:ext cx="1755461" cy="480291"/>
          </a:xfrm>
          <a:prstGeom prst="ellipse">
            <a:avLst/>
          </a:prstGeom>
          <a:solidFill>
            <a:schemeClr val="accent6">
              <a:lumMod val="20000"/>
              <a:lumOff val="8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reeform 6"/>
          <p:cNvSpPr/>
          <p:nvPr/>
        </p:nvSpPr>
        <p:spPr>
          <a:xfrm>
            <a:off x="4458344" y="3874653"/>
            <a:ext cx="2161309" cy="535709"/>
          </a:xfrm>
          <a:custGeom>
            <a:avLst/>
            <a:gdLst>
              <a:gd name="connsiteX0" fmla="*/ 0 w 2161309"/>
              <a:gd name="connsiteY0" fmla="*/ 230909 h 535709"/>
              <a:gd name="connsiteX1" fmla="*/ 2161309 w 2161309"/>
              <a:gd name="connsiteY1" fmla="*/ 0 h 535709"/>
              <a:gd name="connsiteX2" fmla="*/ 1330036 w 2161309"/>
              <a:gd name="connsiteY2" fmla="*/ 535709 h 535709"/>
              <a:gd name="connsiteX3" fmla="*/ 0 w 2161309"/>
              <a:gd name="connsiteY3" fmla="*/ 230909 h 535709"/>
            </a:gdLst>
            <a:ahLst/>
            <a:cxnLst>
              <a:cxn ang="0">
                <a:pos x="connsiteX0" y="connsiteY0"/>
              </a:cxn>
              <a:cxn ang="0">
                <a:pos x="connsiteX1" y="connsiteY1"/>
              </a:cxn>
              <a:cxn ang="0">
                <a:pos x="connsiteX2" y="connsiteY2"/>
              </a:cxn>
              <a:cxn ang="0">
                <a:pos x="connsiteX3" y="connsiteY3"/>
              </a:cxn>
            </a:cxnLst>
            <a:rect l="l" t="t" r="r" b="b"/>
            <a:pathLst>
              <a:path w="2161309" h="535709">
                <a:moveTo>
                  <a:pt x="0" y="230909"/>
                </a:moveTo>
                <a:lnTo>
                  <a:pt x="2161309" y="0"/>
                </a:lnTo>
                <a:lnTo>
                  <a:pt x="1330036" y="535709"/>
                </a:lnTo>
                <a:lnTo>
                  <a:pt x="0" y="230909"/>
                </a:lnTo>
                <a:close/>
              </a:path>
            </a:pathLst>
          </a:custGeom>
          <a:solidFill>
            <a:schemeClr val="accent3">
              <a:lumMod val="40000"/>
              <a:lumOff val="6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Picture 5"/>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Lst>
          </a:blip>
          <a:stretch>
            <a:fillRect/>
          </a:stretch>
        </p:blipFill>
        <p:spPr>
          <a:xfrm>
            <a:off x="9116587" y="3524427"/>
            <a:ext cx="2190750" cy="952500"/>
          </a:xfrm>
          <a:prstGeom prst="rect">
            <a:avLst/>
          </a:prstGeom>
        </p:spPr>
      </p:pic>
      <p:sp>
        <p:nvSpPr>
          <p:cNvPr id="9" name="Freeform 27"/>
          <p:cNvSpPr/>
          <p:nvPr/>
        </p:nvSpPr>
        <p:spPr>
          <a:xfrm rot="257993">
            <a:off x="7667681" y="3283524"/>
            <a:ext cx="341745" cy="1182255"/>
          </a:xfrm>
          <a:custGeom>
            <a:avLst/>
            <a:gdLst>
              <a:gd name="connsiteX0" fmla="*/ 18472 w 341745"/>
              <a:gd name="connsiteY0" fmla="*/ 286328 h 1182255"/>
              <a:gd name="connsiteX1" fmla="*/ 341745 w 341745"/>
              <a:gd name="connsiteY1" fmla="*/ 0 h 1182255"/>
              <a:gd name="connsiteX2" fmla="*/ 341745 w 341745"/>
              <a:gd name="connsiteY2" fmla="*/ 886691 h 1182255"/>
              <a:gd name="connsiteX3" fmla="*/ 0 w 341745"/>
              <a:gd name="connsiteY3" fmla="*/ 1182255 h 1182255"/>
              <a:gd name="connsiteX4" fmla="*/ 18472 w 341745"/>
              <a:gd name="connsiteY4" fmla="*/ 286328 h 11822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745" h="1182255">
                <a:moveTo>
                  <a:pt x="18472" y="286328"/>
                </a:moveTo>
                <a:lnTo>
                  <a:pt x="341745" y="0"/>
                </a:lnTo>
                <a:lnTo>
                  <a:pt x="341745" y="886691"/>
                </a:lnTo>
                <a:lnTo>
                  <a:pt x="0" y="1182255"/>
                </a:lnTo>
                <a:lnTo>
                  <a:pt x="18472" y="286328"/>
                </a:lnTo>
                <a:close/>
              </a:path>
            </a:pathLst>
          </a:cu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347155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Maintenant, je déplace un disque  parallèlement à lui-même le long d’une droite perpendiculaire à son plan  et selon une distance fixe et j’obtiens un cylindre.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ln w="38100">
            <a:noFill/>
          </a:ln>
        </p:spPr>
        <p:txBody>
          <a:bodyPr/>
          <a:lstStyle/>
          <a:p>
            <a:r>
              <a:rPr lang="fr-FR" dirty="0">
                <a:solidFill>
                  <a:prstClr val="white">
                    <a:lumMod val="65000"/>
                  </a:prstClr>
                </a:solidFill>
                <a:latin typeface="Calibri" panose="020F0502020204030204"/>
              </a:rPr>
              <a:t>L’enseignant décrit le mouvement dans la vidéo : mouvement de translation selon une droite perpendiculaire au plan du disque , un sens et une distance fixe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4">
            <a:alphaModFix/>
          </a:blip>
          <a:srcRect/>
          <a:stretch/>
        </p:blipFill>
        <p:spPr>
          <a:xfrm>
            <a:off x="11709400" y="505152"/>
            <a:ext cx="363525" cy="326372"/>
          </a:xfrm>
          <a:prstGeom prst="rect">
            <a:avLst/>
          </a:prstGeom>
          <a:noFill/>
          <a:ln>
            <a:noFill/>
          </a:ln>
        </p:spPr>
      </p:pic>
      <p:pic>
        <p:nvPicPr>
          <p:cNvPr id="6" name="MVT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24385" y="1083335"/>
            <a:ext cx="8524730" cy="5570696"/>
          </a:xfrm>
          <a:prstGeom prst="rect">
            <a:avLst/>
          </a:prstGeom>
        </p:spPr>
      </p:pic>
      <p:cxnSp>
        <p:nvCxnSpPr>
          <p:cNvPr id="7" name="Straight Arrow Connector 8"/>
          <p:cNvCxnSpPr/>
          <p:nvPr/>
        </p:nvCxnSpPr>
        <p:spPr>
          <a:xfrm flipV="1">
            <a:off x="6169890" y="3107867"/>
            <a:ext cx="0" cy="2059709"/>
          </a:xfrm>
          <a:prstGeom prst="straightConnector1">
            <a:avLst/>
          </a:prstGeom>
          <a:ln w="57150">
            <a:headEnd type="none" w="med" len="med"/>
            <a:tailEnd type="arrow" w="med" len="med"/>
          </a:ln>
        </p:spPr>
        <p:style>
          <a:lnRef idx="1">
            <a:schemeClr val="accent6"/>
          </a:lnRef>
          <a:fillRef idx="0">
            <a:schemeClr val="accent6"/>
          </a:fillRef>
          <a:effectRef idx="0">
            <a:schemeClr val="accent6"/>
          </a:effectRef>
          <a:fontRef idx="minor">
            <a:schemeClr val="tx1"/>
          </a:fontRef>
        </p:style>
      </p:cxnSp>
      <p:sp>
        <p:nvSpPr>
          <p:cNvPr id="9" name="Rectangle 8"/>
          <p:cNvSpPr/>
          <p:nvPr/>
        </p:nvSpPr>
        <p:spPr>
          <a:xfrm>
            <a:off x="8536076" y="1771908"/>
            <a:ext cx="3355086" cy="1015663"/>
          </a:xfrm>
          <a:prstGeom prst="rect">
            <a:avLst/>
          </a:prstGeom>
          <a:ln>
            <a:noFill/>
          </a:ln>
        </p:spPr>
        <p:style>
          <a:lnRef idx="2">
            <a:schemeClr val="accent1"/>
          </a:lnRef>
          <a:fillRef idx="1">
            <a:schemeClr val="lt1"/>
          </a:fillRef>
          <a:effectRef idx="0">
            <a:schemeClr val="accent1"/>
          </a:effectRef>
          <a:fontRef idx="minor">
            <a:schemeClr val="dk1"/>
          </a:fontRef>
        </p:style>
        <p:txBody>
          <a:bodyPr wrap="none">
            <a:spAutoFit/>
          </a:bodyPr>
          <a:lstStyle/>
          <a:p>
            <a:r>
              <a:rPr lang="fr-FR" sz="2000" dirty="0">
                <a:solidFill>
                  <a:srgbClr val="616161"/>
                </a:solidFill>
                <a:latin typeface="Calibri" panose="020F0502020204030204" pitchFamily="34" charset="0"/>
              </a:rPr>
              <a:t>Translation d’un disque le long</a:t>
            </a:r>
          </a:p>
          <a:p>
            <a:r>
              <a:rPr lang="fr-FR" sz="2000" dirty="0">
                <a:solidFill>
                  <a:srgbClr val="616161"/>
                </a:solidFill>
                <a:latin typeface="Calibri" panose="020F0502020204030204" pitchFamily="34" charset="0"/>
              </a:rPr>
              <a:t> d’une droite et selon</a:t>
            </a:r>
          </a:p>
          <a:p>
            <a:r>
              <a:rPr lang="fr-FR" sz="2000" dirty="0">
                <a:solidFill>
                  <a:srgbClr val="616161"/>
                </a:solidFill>
                <a:latin typeface="Calibri" panose="020F0502020204030204" pitchFamily="34" charset="0"/>
              </a:rPr>
              <a:t> une distance fixe</a:t>
            </a:r>
            <a:endParaRPr lang="fr-FR" sz="2000" dirty="0"/>
          </a:p>
        </p:txBody>
      </p:sp>
      <p:cxnSp>
        <p:nvCxnSpPr>
          <p:cNvPr id="10" name="Connecteur droit avec flèche 9"/>
          <p:cNvCxnSpPr/>
          <p:nvPr/>
        </p:nvCxnSpPr>
        <p:spPr>
          <a:xfrm>
            <a:off x="10224655" y="2807855"/>
            <a:ext cx="27709" cy="1801090"/>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
        <p:nvSpPr>
          <p:cNvPr id="11" name="ZoneTexte 10"/>
          <p:cNvSpPr txBox="1"/>
          <p:nvPr/>
        </p:nvSpPr>
        <p:spPr>
          <a:xfrm>
            <a:off x="8959273" y="4932218"/>
            <a:ext cx="2931889" cy="1015663"/>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l"/>
            <a:r>
              <a:rPr lang="fr-FR" sz="2000" dirty="0">
                <a:latin typeface="Calibri" panose="020F0502020204030204" pitchFamily="34" charset="0"/>
                <a:cs typeface="Calibri" panose="020F0502020204030204" pitchFamily="34" charset="0"/>
              </a:rPr>
              <a:t>On dit que le cylindre est engendré par le mouvement d’un disque</a:t>
            </a:r>
          </a:p>
        </p:txBody>
      </p:sp>
    </p:spTree>
    <p:extLst>
      <p:ext uri="{BB962C8B-B14F-4D97-AF65-F5344CB8AC3E}">
        <p14:creationId xmlns:p14="http://schemas.microsoft.com/office/powerpoint/2010/main" val="135920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1408" fill="hold"/>
                                        <p:tgtEl>
                                          <p:spTgt spid="6"/>
                                        </p:tgtEl>
                                      </p:cBhvr>
                                    </p:cmd>
                                  </p:childTnLst>
                                </p:cTn>
                              </p:par>
                              <p:par>
                                <p:cTn id="10" presetID="22" presetClass="entr" presetSubtype="4"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200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2000"/>
                                        <p:tgtEl>
                                          <p:spTgt spid="9"/>
                                        </p:tgtEl>
                                      </p:cBhvr>
                                    </p:animEffect>
                                  </p:childTnLst>
                                </p:cTn>
                              </p:par>
                            </p:childTnLst>
                          </p:cTn>
                        </p:par>
                        <p:par>
                          <p:cTn id="16" fill="hold">
                            <p:stCondLst>
                              <p:cond delay="21408"/>
                            </p:stCondLst>
                            <p:childTnLst>
                              <p:par>
                                <p:cTn id="17" presetID="6" presetClass="entr" presetSubtype="16"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ircle(in)">
                                      <p:cBhvr>
                                        <p:cTn id="19" dur="250"/>
                                        <p:tgtEl>
                                          <p:spTgt spid="10"/>
                                        </p:tgtEl>
                                      </p:cBhvr>
                                    </p:animEffect>
                                  </p:childTnLst>
                                </p:cTn>
                              </p:par>
                            </p:childTnLst>
                          </p:cTn>
                        </p:par>
                        <p:par>
                          <p:cTn id="20" fill="hold">
                            <p:stCondLst>
                              <p:cond delay="21658"/>
                            </p:stCondLst>
                            <p:childTnLst>
                              <p:par>
                                <p:cTn id="21" presetID="1" presetClass="entr" presetSubtype="0" fill="hold" grpId="0" nodeType="afterEffect">
                                  <p:stCondLst>
                                    <p:cond delay="0"/>
                                  </p:stCondLst>
                                  <p:childTnLst>
                                    <p:set>
                                      <p:cBhvr>
                                        <p:cTn id="22" dur="1" fill="hold">
                                          <p:stCondLst>
                                            <p:cond delay="249"/>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3" fill="hold" display="0">
                  <p:stCondLst>
                    <p:cond delay="indefinite"/>
                  </p:stCondLst>
                </p:cTn>
                <p:tgtEl>
                  <p:spTgt spid="6"/>
                </p:tgtEl>
              </p:cMediaNode>
            </p:video>
          </p:childTnLst>
        </p:cTn>
      </p:par>
    </p:tnLst>
    <p:bldLst>
      <p:bldP spid="9" grpId="0" animBg="1"/>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a:xfrm>
            <a:off x="1030288" y="397167"/>
            <a:ext cx="10277091" cy="267549"/>
          </a:xfrm>
        </p:spPr>
        <p:txBody>
          <a:bodyPr/>
          <a:lstStyle/>
          <a:p>
            <a:r>
              <a:rPr lang="fr-FR" sz="1400" dirty="0"/>
              <a:t> J’obtiens donc un cylindre engendré par le mouvement d’un disque  le long d’un axe perpendiculaire  à son plan selon une distance fixe .</a:t>
            </a:r>
          </a:p>
        </p:txBody>
      </p:sp>
      <p:sp>
        <p:nvSpPr>
          <p:cNvPr id="4" name="Espace réservé du contenu 3">
            <a:extLst>
              <a:ext uri="{FF2B5EF4-FFF2-40B4-BE49-F238E27FC236}">
                <a16:creationId xmlns:a16="http://schemas.microsoft.com/office/drawing/2014/main" id="{0CD2DE6D-ECBF-D8D8-C993-4DE93740D27A}"/>
              </a:ext>
            </a:extLst>
          </p:cNvPr>
          <p:cNvSpPr>
            <a:spLocks noGrp="1"/>
          </p:cNvSpPr>
          <p:nvPr>
            <p:ph sz="quarter" idx="11"/>
          </p:nvPr>
        </p:nvSpPr>
        <p:spPr/>
        <p:txBody>
          <a:bodyPr/>
          <a:lstStyle/>
          <a:p>
            <a:r>
              <a:rPr lang="fr-FR" dirty="0"/>
              <a:t>L’enseignant précise:  le mouvement par une translation, selon un axe perpendiculaire au disque, un sens et une distance fixe. Il  montre des mouvements qui ne sont pas des translations</a:t>
            </a:r>
          </a:p>
        </p:txBody>
      </p:sp>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5" name="Picture 4"/>
          <p:cNvPicPr>
            <a:picLocks noChangeAspect="1"/>
          </p:cNvPicPr>
          <p:nvPr/>
        </p:nvPicPr>
        <p:blipFill>
          <a:blip r:embed="rId3"/>
          <a:stretch>
            <a:fillRect/>
          </a:stretch>
        </p:blipFill>
        <p:spPr>
          <a:xfrm>
            <a:off x="1543635" y="2986042"/>
            <a:ext cx="1887092" cy="529710"/>
          </a:xfrm>
          <a:prstGeom prst="rect">
            <a:avLst/>
          </a:prstGeom>
        </p:spPr>
      </p:pic>
      <p:pic>
        <p:nvPicPr>
          <p:cNvPr id="6" name="Picture 9"/>
          <p:cNvPicPr>
            <a:picLocks noChangeAspect="1"/>
          </p:cNvPicPr>
          <p:nvPr/>
        </p:nvPicPr>
        <p:blipFill>
          <a:blip r:embed="rId4"/>
          <a:stretch>
            <a:fillRect/>
          </a:stretch>
        </p:blipFill>
        <p:spPr>
          <a:xfrm>
            <a:off x="5083448" y="2643007"/>
            <a:ext cx="2170768" cy="993919"/>
          </a:xfrm>
          <a:prstGeom prst="rect">
            <a:avLst/>
          </a:prstGeom>
        </p:spPr>
      </p:pic>
      <p:pic>
        <p:nvPicPr>
          <p:cNvPr id="7" name="Picture 3"/>
          <p:cNvPicPr>
            <a:picLocks noChangeAspect="1"/>
          </p:cNvPicPr>
          <p:nvPr/>
        </p:nvPicPr>
        <p:blipFill>
          <a:blip r:embed="rId5"/>
          <a:stretch>
            <a:fillRect/>
          </a:stretch>
        </p:blipFill>
        <p:spPr>
          <a:xfrm>
            <a:off x="8810729" y="1555650"/>
            <a:ext cx="1766317" cy="2174714"/>
          </a:xfrm>
          <a:prstGeom prst="rect">
            <a:avLst/>
          </a:prstGeom>
        </p:spPr>
      </p:pic>
      <p:sp>
        <p:nvSpPr>
          <p:cNvPr id="8" name="ZoneTexte 7"/>
          <p:cNvSpPr txBox="1"/>
          <p:nvPr/>
        </p:nvSpPr>
        <p:spPr>
          <a:xfrm>
            <a:off x="700391" y="4280171"/>
            <a:ext cx="10606988"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Lorsqu'on déplace un disque parallèlement à lui même le long d’un axe perpendiculaire au plan de ce disque et selon une distance fixe on obtient un cylindre:</a:t>
            </a:r>
          </a:p>
        </p:txBody>
      </p:sp>
      <p:sp>
        <p:nvSpPr>
          <p:cNvPr id="10" name="Rectangle 9"/>
          <p:cNvSpPr/>
          <p:nvPr/>
        </p:nvSpPr>
        <p:spPr>
          <a:xfrm>
            <a:off x="2697510" y="5536573"/>
            <a:ext cx="8269059" cy="461665"/>
          </a:xfrm>
          <a:prstGeom prst="rect">
            <a:avLst/>
          </a:prstGeom>
          <a:solidFill>
            <a:schemeClr val="accent2">
              <a:lumMod val="20000"/>
              <a:lumOff val="80000"/>
            </a:schemeClr>
          </a:solidFill>
        </p:spPr>
        <p:txBody>
          <a:bodyPr wrap="none">
            <a:spAutoFit/>
          </a:bodyPr>
          <a:lstStyle/>
          <a:p>
            <a:r>
              <a:rPr lang="fr-FR" sz="2400" dirty="0">
                <a:latin typeface="Calibri" panose="020F0502020204030204" pitchFamily="34" charset="0"/>
                <a:cs typeface="Calibri" panose="020F0502020204030204" pitchFamily="34" charset="0"/>
              </a:rPr>
              <a:t>O</a:t>
            </a:r>
            <a:r>
              <a:rPr lang="fr-FR" sz="2400">
                <a:latin typeface="Calibri" panose="020F0502020204030204" pitchFamily="34" charset="0"/>
                <a:cs typeface="Calibri" panose="020F0502020204030204" pitchFamily="34" charset="0"/>
              </a:rPr>
              <a:t>n </a:t>
            </a:r>
            <a:r>
              <a:rPr lang="fr-FR" sz="2400" dirty="0">
                <a:latin typeface="Calibri" panose="020F0502020204030204" pitchFamily="34" charset="0"/>
                <a:cs typeface="Calibri" panose="020F0502020204030204" pitchFamily="34" charset="0"/>
              </a:rPr>
              <a:t>dit que le cylindre est engendré </a:t>
            </a:r>
            <a:r>
              <a:rPr lang="fr-FR" sz="2400">
                <a:latin typeface="Calibri" panose="020F0502020204030204" pitchFamily="34" charset="0"/>
                <a:cs typeface="Calibri" panose="020F0502020204030204" pitchFamily="34" charset="0"/>
              </a:rPr>
              <a:t>par la </a:t>
            </a:r>
            <a:r>
              <a:rPr lang="fr-FR" sz="2400" dirty="0">
                <a:latin typeface="Calibri" panose="020F0502020204030204" pitchFamily="34" charset="0"/>
                <a:cs typeface="Calibri" panose="020F0502020204030204" pitchFamily="34" charset="0"/>
              </a:rPr>
              <a:t>translation d’un disque</a:t>
            </a:r>
          </a:p>
        </p:txBody>
      </p:sp>
      <p:sp>
        <p:nvSpPr>
          <p:cNvPr id="11" name="Right Arrow 10"/>
          <p:cNvSpPr/>
          <p:nvPr/>
        </p:nvSpPr>
        <p:spPr>
          <a:xfrm>
            <a:off x="3956806" y="3113931"/>
            <a:ext cx="498764" cy="273931"/>
          </a:xfrm>
          <a:prstGeom prst="right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p>
        </p:txBody>
      </p:sp>
      <p:sp>
        <p:nvSpPr>
          <p:cNvPr id="12" name="Right Arrow 10"/>
          <p:cNvSpPr/>
          <p:nvPr/>
        </p:nvSpPr>
        <p:spPr>
          <a:xfrm>
            <a:off x="7780295" y="3113931"/>
            <a:ext cx="498764" cy="273931"/>
          </a:xfrm>
          <a:prstGeom prst="right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p>
        </p:txBody>
      </p:sp>
      <p:cxnSp>
        <p:nvCxnSpPr>
          <p:cNvPr id="19" name="Connecteur droit avec flèche 18"/>
          <p:cNvCxnSpPr/>
          <p:nvPr/>
        </p:nvCxnSpPr>
        <p:spPr>
          <a:xfrm flipV="1">
            <a:off x="2487181" y="1625600"/>
            <a:ext cx="0" cy="1514366"/>
          </a:xfrm>
          <a:prstGeom prst="straightConnector1">
            <a:avLst/>
          </a:prstGeom>
          <a:ln w="28575">
            <a:solidFill>
              <a:srgbClr val="FF0000"/>
            </a:solidFill>
            <a:tailEnd type="triangle"/>
          </a:ln>
        </p:spPr>
        <p:style>
          <a:lnRef idx="2">
            <a:schemeClr val="accent2"/>
          </a:lnRef>
          <a:fillRef idx="0">
            <a:schemeClr val="accent2"/>
          </a:fillRef>
          <a:effectRef idx="1">
            <a:schemeClr val="accent2"/>
          </a:effectRef>
          <a:fontRef idx="minor">
            <a:schemeClr val="tx1"/>
          </a:fontRef>
        </p:style>
      </p:cxnSp>
      <p:cxnSp>
        <p:nvCxnSpPr>
          <p:cNvPr id="20" name="Connecteur droit avec flèche 19"/>
          <p:cNvCxnSpPr/>
          <p:nvPr/>
        </p:nvCxnSpPr>
        <p:spPr>
          <a:xfrm flipV="1">
            <a:off x="6168832" y="1690255"/>
            <a:ext cx="0" cy="1295787"/>
          </a:xfrm>
          <a:prstGeom prst="straightConnector1">
            <a:avLst/>
          </a:prstGeom>
          <a:ln w="28575">
            <a:solidFill>
              <a:srgbClr val="FF0000"/>
            </a:solidFill>
            <a:tailEnd type="triangle"/>
          </a:ln>
        </p:spPr>
        <p:style>
          <a:lnRef idx="2">
            <a:schemeClr val="accent2"/>
          </a:lnRef>
          <a:fillRef idx="0">
            <a:schemeClr val="accent2"/>
          </a:fillRef>
          <a:effectRef idx="1">
            <a:schemeClr val="accent2"/>
          </a:effectRef>
          <a:fontRef idx="minor">
            <a:schemeClr val="tx1"/>
          </a:fontRef>
        </p:style>
      </p:cxnSp>
      <p:cxnSp>
        <p:nvCxnSpPr>
          <p:cNvPr id="23" name="Connecteur droit avec flèche 22"/>
          <p:cNvCxnSpPr/>
          <p:nvPr/>
        </p:nvCxnSpPr>
        <p:spPr>
          <a:xfrm>
            <a:off x="8728364" y="1782618"/>
            <a:ext cx="0" cy="1733134"/>
          </a:xfrm>
          <a:prstGeom prst="straightConnector1">
            <a:avLst/>
          </a:prstGeom>
          <a:ln>
            <a:headEnd type="triangle"/>
            <a:tailEnd type="triangle"/>
          </a:ln>
        </p:spPr>
        <p:style>
          <a:lnRef idx="2">
            <a:schemeClr val="accent2"/>
          </a:lnRef>
          <a:fillRef idx="0">
            <a:schemeClr val="accent2"/>
          </a:fillRef>
          <a:effectRef idx="1">
            <a:schemeClr val="accent2"/>
          </a:effectRef>
          <a:fontRef idx="minor">
            <a:schemeClr val="tx1"/>
          </a:fontRef>
        </p:style>
      </p:cxnSp>
      <p:sp>
        <p:nvSpPr>
          <p:cNvPr id="24" name="ZoneTexte 23"/>
          <p:cNvSpPr txBox="1"/>
          <p:nvPr/>
        </p:nvSpPr>
        <p:spPr>
          <a:xfrm>
            <a:off x="2613891" y="1985818"/>
            <a:ext cx="581891" cy="396965"/>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axe</a:t>
            </a:r>
          </a:p>
        </p:txBody>
      </p:sp>
      <p:sp>
        <p:nvSpPr>
          <p:cNvPr id="25" name="Rectangle 24"/>
          <p:cNvSpPr/>
          <p:nvPr/>
        </p:nvSpPr>
        <p:spPr>
          <a:xfrm>
            <a:off x="2493231" y="3004056"/>
            <a:ext cx="126710" cy="1539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ZoneTexte 25"/>
          <p:cNvSpPr txBox="1"/>
          <p:nvPr/>
        </p:nvSpPr>
        <p:spPr>
          <a:xfrm>
            <a:off x="7586980" y="2131557"/>
            <a:ext cx="1141384"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distance</a:t>
            </a:r>
          </a:p>
        </p:txBody>
      </p:sp>
      <p:sp>
        <p:nvSpPr>
          <p:cNvPr id="29" name="Freeform 27"/>
          <p:cNvSpPr/>
          <p:nvPr/>
        </p:nvSpPr>
        <p:spPr>
          <a:xfrm rot="257993">
            <a:off x="2390468" y="2989172"/>
            <a:ext cx="93199" cy="258593"/>
          </a:xfrm>
          <a:custGeom>
            <a:avLst/>
            <a:gdLst>
              <a:gd name="connsiteX0" fmla="*/ 18472 w 341745"/>
              <a:gd name="connsiteY0" fmla="*/ 286328 h 1182255"/>
              <a:gd name="connsiteX1" fmla="*/ 341745 w 341745"/>
              <a:gd name="connsiteY1" fmla="*/ 0 h 1182255"/>
              <a:gd name="connsiteX2" fmla="*/ 341745 w 341745"/>
              <a:gd name="connsiteY2" fmla="*/ 886691 h 1182255"/>
              <a:gd name="connsiteX3" fmla="*/ 0 w 341745"/>
              <a:gd name="connsiteY3" fmla="*/ 1182255 h 1182255"/>
              <a:gd name="connsiteX4" fmla="*/ 18472 w 341745"/>
              <a:gd name="connsiteY4" fmla="*/ 286328 h 11822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745" h="1182255">
                <a:moveTo>
                  <a:pt x="18472" y="286328"/>
                </a:moveTo>
                <a:lnTo>
                  <a:pt x="341745" y="0"/>
                </a:lnTo>
                <a:lnTo>
                  <a:pt x="341745" y="886691"/>
                </a:lnTo>
                <a:lnTo>
                  <a:pt x="0" y="1182255"/>
                </a:lnTo>
                <a:lnTo>
                  <a:pt x="18472" y="286328"/>
                </a:lnTo>
                <a:close/>
              </a:path>
            </a:pathLst>
          </a:cu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9253684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FED4DC-4D24-49F9-47BD-729AD9D435FA}"/>
              </a:ext>
            </a:extLst>
          </p:cNvPr>
          <p:cNvSpPr>
            <a:spLocks noGrp="1"/>
          </p:cNvSpPr>
          <p:nvPr>
            <p:ph type="title"/>
          </p:nvPr>
        </p:nvSpPr>
        <p:spPr/>
        <p:txBody>
          <a:bodyPr/>
          <a:lstStyle/>
          <a:p>
            <a:r>
              <a:rPr lang="fr-MA" sz="1400" dirty="0"/>
              <a:t>Maintenant, je vais déplacer un polygone ( triangle) le long d’un axe perpendiculaire à son plan selon une distance fixe. </a:t>
            </a:r>
            <a:endParaRPr lang="fr-FR" sz="1400" dirty="0"/>
          </a:p>
        </p:txBody>
      </p:sp>
      <p:sp>
        <p:nvSpPr>
          <p:cNvPr id="4" name="Espace réservé du contenu 3">
            <a:extLst>
              <a:ext uri="{FF2B5EF4-FFF2-40B4-BE49-F238E27FC236}">
                <a16:creationId xmlns:a16="http://schemas.microsoft.com/office/drawing/2014/main" id="{BBBD8B40-CD58-1B43-CB76-A861CE5E35E7}"/>
              </a:ext>
            </a:extLst>
          </p:cNvPr>
          <p:cNvSpPr>
            <a:spLocks noGrp="1"/>
          </p:cNvSpPr>
          <p:nvPr>
            <p:ph sz="quarter" idx="11"/>
          </p:nvPr>
        </p:nvSpPr>
        <p:spPr/>
        <p:txBody>
          <a:bodyPr/>
          <a:lstStyle/>
          <a:p>
            <a:r>
              <a:rPr lang="fr-FR" dirty="0"/>
              <a:t>L’enseignant monte l’axe et le mouvement de translation</a:t>
            </a:r>
          </a:p>
          <a:p>
            <a:endParaRPr lang="fr-FR" dirty="0"/>
          </a:p>
        </p:txBody>
      </p:sp>
      <p:pic>
        <p:nvPicPr>
          <p:cNvPr id="9" name="Google Shape;289;p51">
            <a:extLst>
              <a:ext uri="{FF2B5EF4-FFF2-40B4-BE49-F238E27FC236}">
                <a16:creationId xmlns:a16="http://schemas.microsoft.com/office/drawing/2014/main" id="{0669E6B1-1B70-976E-CBEA-81DA3071FB56}"/>
              </a:ext>
            </a:extLst>
          </p:cNvPr>
          <p:cNvPicPr preferRelativeResize="0"/>
          <p:nvPr/>
        </p:nvPicPr>
        <p:blipFill rotWithShape="1">
          <a:blip r:embed="rId4">
            <a:alphaModFix/>
          </a:blip>
          <a:srcRect/>
          <a:stretch/>
        </p:blipFill>
        <p:spPr>
          <a:xfrm>
            <a:off x="11709400" y="505152"/>
            <a:ext cx="363525" cy="326372"/>
          </a:xfrm>
          <a:prstGeom prst="rect">
            <a:avLst/>
          </a:prstGeom>
          <a:noFill/>
          <a:ln>
            <a:noFill/>
          </a:ln>
        </p:spPr>
      </p:pic>
      <p:pic>
        <p:nvPicPr>
          <p:cNvPr id="5" name="MVT3">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115561" y="1019121"/>
            <a:ext cx="8672512" cy="5499126"/>
          </a:xfrm>
          <a:prstGeom prst="rect">
            <a:avLst/>
          </a:prstGeom>
          <a:ln w="57150">
            <a:solidFill>
              <a:srgbClr val="0182DD"/>
            </a:solidFill>
            <a:headEnd type="none" w="med" len="med"/>
            <a:tailEnd type="arrow" w="med" len="med"/>
          </a:ln>
        </p:spPr>
      </p:pic>
      <p:sp>
        <p:nvSpPr>
          <p:cNvPr id="6" name="Rectangle 5"/>
          <p:cNvSpPr/>
          <p:nvPr/>
        </p:nvSpPr>
        <p:spPr>
          <a:xfrm>
            <a:off x="4964922" y="5521597"/>
            <a:ext cx="2262159" cy="646331"/>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3600" b="1" cap="none" spc="0" dirty="0" err="1">
                <a:ln/>
                <a:solidFill>
                  <a:schemeClr val="accent4"/>
                </a:solidFill>
                <a:effectLst/>
              </a:rPr>
              <a:t>Polygone</a:t>
            </a:r>
            <a:endParaRPr lang="en-US" sz="3600" b="1" cap="none" spc="0" dirty="0">
              <a:ln/>
              <a:solidFill>
                <a:schemeClr val="accent4"/>
              </a:solidFill>
              <a:effectLst/>
            </a:endParaRPr>
          </a:p>
        </p:txBody>
      </p:sp>
      <p:sp>
        <p:nvSpPr>
          <p:cNvPr id="7" name="Rectangle 6"/>
          <p:cNvSpPr/>
          <p:nvPr/>
        </p:nvSpPr>
        <p:spPr>
          <a:xfrm>
            <a:off x="168471" y="2092639"/>
            <a:ext cx="1723549" cy="120032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3600" b="1" cap="none" spc="0" dirty="0" err="1">
                <a:ln/>
                <a:solidFill>
                  <a:schemeClr val="accent4"/>
                </a:solidFill>
                <a:effectLst/>
              </a:rPr>
              <a:t>Prisme</a:t>
            </a:r>
            <a:endParaRPr lang="en-US" sz="3600" b="1" cap="none" spc="0" dirty="0">
              <a:ln/>
              <a:solidFill>
                <a:schemeClr val="accent4"/>
              </a:solidFill>
              <a:effectLst/>
            </a:endParaRPr>
          </a:p>
          <a:p>
            <a:pPr algn="ctr"/>
            <a:r>
              <a:rPr lang="en-US" sz="3600" b="1" dirty="0">
                <a:ln/>
                <a:solidFill>
                  <a:schemeClr val="accent4"/>
                </a:solidFill>
              </a:rPr>
              <a:t>droit</a:t>
            </a:r>
            <a:endParaRPr lang="en-US" sz="3600" b="1" cap="none" spc="0" dirty="0">
              <a:ln/>
              <a:solidFill>
                <a:schemeClr val="accent4"/>
              </a:solidFill>
              <a:effectLst/>
            </a:endParaRPr>
          </a:p>
        </p:txBody>
      </p:sp>
      <p:sp>
        <p:nvSpPr>
          <p:cNvPr id="11" name="Rectangle 10"/>
          <p:cNvSpPr/>
          <p:nvPr/>
        </p:nvSpPr>
        <p:spPr>
          <a:xfrm>
            <a:off x="8903468" y="1579348"/>
            <a:ext cx="3169457" cy="1015663"/>
          </a:xfrm>
          <a:prstGeom prst="rect">
            <a:avLst/>
          </a:prstGeom>
        </p:spPr>
        <p:txBody>
          <a:bodyPr wrap="none">
            <a:spAutoFit/>
          </a:bodyPr>
          <a:lstStyle/>
          <a:p>
            <a:pPr algn="ctr"/>
            <a:r>
              <a:rPr lang="fr-FR" sz="2000" dirty="0">
                <a:solidFill>
                  <a:srgbClr val="616161"/>
                </a:solidFill>
                <a:latin typeface="Calibri" panose="020F0502020204030204" pitchFamily="34" charset="0"/>
              </a:rPr>
              <a:t>Translation d’un polygone</a:t>
            </a:r>
          </a:p>
          <a:p>
            <a:pPr algn="ctr"/>
            <a:r>
              <a:rPr lang="fr-FR" sz="2000" dirty="0">
                <a:solidFill>
                  <a:srgbClr val="616161"/>
                </a:solidFill>
                <a:latin typeface="Calibri" panose="020F0502020204030204" pitchFamily="34" charset="0"/>
              </a:rPr>
              <a:t> le long d’une droite et selon</a:t>
            </a:r>
          </a:p>
          <a:p>
            <a:pPr algn="ctr"/>
            <a:r>
              <a:rPr lang="fr-FR" sz="2000" dirty="0">
                <a:solidFill>
                  <a:srgbClr val="616161"/>
                </a:solidFill>
                <a:latin typeface="Calibri" panose="020F0502020204030204" pitchFamily="34" charset="0"/>
              </a:rPr>
              <a:t> une distance fixe</a:t>
            </a:r>
            <a:endParaRPr lang="fr-FR" sz="2000" dirty="0"/>
          </a:p>
        </p:txBody>
      </p:sp>
      <p:cxnSp>
        <p:nvCxnSpPr>
          <p:cNvPr id="12" name="Connecteur droit avec flèche 11"/>
          <p:cNvCxnSpPr/>
          <p:nvPr/>
        </p:nvCxnSpPr>
        <p:spPr>
          <a:xfrm flipH="1">
            <a:off x="10058400" y="2616740"/>
            <a:ext cx="19455" cy="2062264"/>
          </a:xfrm>
          <a:prstGeom prst="straightConnector1">
            <a:avLst/>
          </a:prstGeom>
          <a:ln w="57150">
            <a:prstDash val="lgDash"/>
            <a:tailEnd type="triangle"/>
          </a:ln>
        </p:spPr>
        <p:style>
          <a:lnRef idx="1">
            <a:schemeClr val="accent6"/>
          </a:lnRef>
          <a:fillRef idx="0">
            <a:schemeClr val="accent6"/>
          </a:fillRef>
          <a:effectRef idx="0">
            <a:schemeClr val="accent6"/>
          </a:effectRef>
          <a:fontRef idx="minor">
            <a:schemeClr val="tx1"/>
          </a:fontRef>
        </p:style>
      </p:cxnSp>
      <p:sp>
        <p:nvSpPr>
          <p:cNvPr id="13" name="ZoneTexte 12"/>
          <p:cNvSpPr txBox="1"/>
          <p:nvPr/>
        </p:nvSpPr>
        <p:spPr>
          <a:xfrm>
            <a:off x="8619648" y="4700733"/>
            <a:ext cx="2949125" cy="923330"/>
          </a:xfrm>
          <a:prstGeom prst="rect">
            <a:avLst/>
          </a:prstGeom>
          <a:noFill/>
        </p:spPr>
        <p:txBody>
          <a:bodyPr wrap="square" rtlCol="0">
            <a:spAutoFit/>
          </a:bodyPr>
          <a:lstStyle/>
          <a:p>
            <a:pPr algn="ctr"/>
            <a:r>
              <a:rPr lang="fr-FR" dirty="0"/>
              <a:t>Un prisme droit engendré par la translation polygone</a:t>
            </a:r>
          </a:p>
        </p:txBody>
      </p:sp>
      <p:cxnSp>
        <p:nvCxnSpPr>
          <p:cNvPr id="14" name="Connecteur droit avec flèche 13"/>
          <p:cNvCxnSpPr/>
          <p:nvPr/>
        </p:nvCxnSpPr>
        <p:spPr>
          <a:xfrm flipH="1" flipV="1">
            <a:off x="8229600" y="2616740"/>
            <a:ext cx="9728" cy="1566154"/>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67726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976" fill="hold"/>
                                        <p:tgtEl>
                                          <p:spTgt spid="5"/>
                                        </p:tgtEl>
                                      </p:cBhvr>
                                    </p:cmd>
                                  </p:childTnLst>
                                </p:cTn>
                              </p:par>
                              <p:par>
                                <p:cTn id="7" presetID="1" presetClass="entr" presetSubtype="0" fill="hold" grpId="0" nodeType="withEffect">
                                  <p:stCondLst>
                                    <p:cond delay="0"/>
                                  </p:stCondLst>
                                  <p:childTnLst>
                                    <p:set>
                                      <p:cBhvr>
                                        <p:cTn id="8" dur="1" fill="hold">
                                          <p:stCondLst>
                                            <p:cond delay="2999"/>
                                          </p:stCondLst>
                                        </p:cTn>
                                        <p:tgtEl>
                                          <p:spTgt spid="11"/>
                                        </p:tgtEl>
                                        <p:attrNameLst>
                                          <p:attrName>style.visibility</p:attrName>
                                        </p:attrNameLst>
                                      </p:cBhvr>
                                      <p:to>
                                        <p:strVal val="visible"/>
                                      </p:to>
                                    </p:set>
                                  </p:childTnLst>
                                </p:cTn>
                              </p:par>
                            </p:childTnLst>
                          </p:cTn>
                        </p:par>
                        <p:par>
                          <p:cTn id="9" fill="hold">
                            <p:stCondLst>
                              <p:cond delay="14976"/>
                            </p:stCondLst>
                            <p:childTnLst>
                              <p:par>
                                <p:cTn id="10" presetID="1" presetClass="entr" presetSubtype="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par>
                          <p:cTn id="12" fill="hold">
                            <p:stCondLst>
                              <p:cond delay="14976"/>
                            </p:stCondLst>
                            <p:childTnLst>
                              <p:par>
                                <p:cTn id="13" presetID="1" presetClass="entr" presetSubtype="0" fill="hold" nodeType="afterEffect">
                                  <p:stCondLst>
                                    <p:cond delay="250"/>
                                  </p:stCondLst>
                                  <p:childTnLst>
                                    <p:set>
                                      <p:cBhvr>
                                        <p:cTn id="14" dur="1" fill="hold">
                                          <p:stCondLst>
                                            <p:cond delay="0"/>
                                          </p:stCondLst>
                                        </p:cTn>
                                        <p:tgtEl>
                                          <p:spTgt spid="12"/>
                                        </p:tgtEl>
                                        <p:attrNameLst>
                                          <p:attrName>style.visibility</p:attrName>
                                        </p:attrNameLst>
                                      </p:cBhvr>
                                      <p:to>
                                        <p:strVal val="visible"/>
                                      </p:to>
                                    </p:set>
                                  </p:childTnLst>
                                </p:cTn>
                              </p:par>
                            </p:childTnLst>
                          </p:cTn>
                        </p:par>
                        <p:par>
                          <p:cTn id="15" fill="hold">
                            <p:stCondLst>
                              <p:cond delay="15226"/>
                            </p:stCondLst>
                            <p:childTnLst>
                              <p:par>
                                <p:cTn id="16" presetID="1" presetClass="entr" presetSubtype="0" fill="hold" grpId="0" nodeType="afterEffect">
                                  <p:stCondLst>
                                    <p:cond delay="50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8" fill="hold" display="0">
                  <p:stCondLst>
                    <p:cond delay="indefinite"/>
                  </p:stCondLst>
                </p:cTn>
                <p:tgtEl>
                  <p:spTgt spid="5"/>
                </p:tgtEl>
              </p:cMediaNode>
            </p:video>
          </p:childTnLst>
        </p:cTn>
      </p:par>
    </p:tnLst>
    <p:bldLst>
      <p:bldP spid="7" grpId="0"/>
      <p:bldP spid="11" grpId="0"/>
      <p:bldP spid="1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FED4DC-4D24-49F9-47BD-729AD9D435FA}"/>
              </a:ext>
            </a:extLst>
          </p:cNvPr>
          <p:cNvSpPr>
            <a:spLocks noGrp="1"/>
          </p:cNvSpPr>
          <p:nvPr>
            <p:ph type="title"/>
          </p:nvPr>
        </p:nvSpPr>
        <p:spPr/>
        <p:txBody>
          <a:bodyPr/>
          <a:lstStyle/>
          <a:p>
            <a:r>
              <a:rPr lang="fr-FR" dirty="0"/>
              <a:t>Lorsqu'on déplace un polygone parallèlement à lui-même, le long d’un axe perpendiculaire à son plan et selon une distance fixe, on obtient un prisme droit. </a:t>
            </a:r>
          </a:p>
        </p:txBody>
      </p:sp>
      <p:sp>
        <p:nvSpPr>
          <p:cNvPr id="4" name="Espace réservé du contenu 3">
            <a:extLst>
              <a:ext uri="{FF2B5EF4-FFF2-40B4-BE49-F238E27FC236}">
                <a16:creationId xmlns:a16="http://schemas.microsoft.com/office/drawing/2014/main" id="{BBBD8B40-CD58-1B43-CB76-A861CE5E35E7}"/>
              </a:ext>
            </a:extLst>
          </p:cNvPr>
          <p:cNvSpPr>
            <a:spLocks noGrp="1"/>
          </p:cNvSpPr>
          <p:nvPr>
            <p:ph sz="quarter" idx="11"/>
          </p:nvPr>
        </p:nvSpPr>
        <p:spPr/>
        <p:txBody>
          <a:bodyPr/>
          <a:lstStyle/>
          <a:p>
            <a:r>
              <a:rPr lang="fr-FR" dirty="0"/>
              <a:t>L’enseignant  montre les faces du cube   </a:t>
            </a:r>
          </a:p>
          <a:p>
            <a:endParaRPr lang="fr-FR" dirty="0"/>
          </a:p>
        </p:txBody>
      </p:sp>
      <p:pic>
        <p:nvPicPr>
          <p:cNvPr id="9" name="Google Shape;289;p51">
            <a:extLst>
              <a:ext uri="{FF2B5EF4-FFF2-40B4-BE49-F238E27FC236}">
                <a16:creationId xmlns:a16="http://schemas.microsoft.com/office/drawing/2014/main" id="{0669E6B1-1B70-976E-CBEA-81DA3071FB5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5" name="Picture 13"/>
          <p:cNvPicPr>
            <a:picLocks noChangeAspect="1"/>
          </p:cNvPicPr>
          <p:nvPr/>
        </p:nvPicPr>
        <p:blipFill>
          <a:blip r:embed="rId3"/>
          <a:stretch>
            <a:fillRect/>
          </a:stretch>
        </p:blipFill>
        <p:spPr>
          <a:xfrm>
            <a:off x="1030246" y="2474111"/>
            <a:ext cx="2106361" cy="585726"/>
          </a:xfrm>
          <a:prstGeom prst="rect">
            <a:avLst/>
          </a:prstGeom>
        </p:spPr>
      </p:pic>
      <p:sp>
        <p:nvSpPr>
          <p:cNvPr id="6" name="Right Arrow 10"/>
          <p:cNvSpPr/>
          <p:nvPr/>
        </p:nvSpPr>
        <p:spPr>
          <a:xfrm>
            <a:off x="3684404" y="2690126"/>
            <a:ext cx="498764" cy="273931"/>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1"/>
          <p:cNvPicPr>
            <a:picLocks noChangeAspect="1"/>
          </p:cNvPicPr>
          <p:nvPr/>
        </p:nvPicPr>
        <p:blipFill>
          <a:blip r:embed="rId4"/>
          <a:stretch>
            <a:fillRect/>
          </a:stretch>
        </p:blipFill>
        <p:spPr>
          <a:xfrm>
            <a:off x="4648323" y="2252739"/>
            <a:ext cx="2468717" cy="1348823"/>
          </a:xfrm>
          <a:prstGeom prst="rect">
            <a:avLst/>
          </a:prstGeom>
        </p:spPr>
      </p:pic>
      <p:sp>
        <p:nvSpPr>
          <p:cNvPr id="8" name="Right Arrow 10"/>
          <p:cNvSpPr/>
          <p:nvPr/>
        </p:nvSpPr>
        <p:spPr>
          <a:xfrm>
            <a:off x="7697601" y="2790184"/>
            <a:ext cx="498764" cy="273931"/>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Picture 12"/>
          <p:cNvPicPr>
            <a:picLocks noChangeAspect="1"/>
          </p:cNvPicPr>
          <p:nvPr/>
        </p:nvPicPr>
        <p:blipFill>
          <a:blip r:embed="rId5"/>
          <a:stretch>
            <a:fillRect/>
          </a:stretch>
        </p:blipFill>
        <p:spPr>
          <a:xfrm>
            <a:off x="8339181" y="1660239"/>
            <a:ext cx="3114236" cy="2213469"/>
          </a:xfrm>
          <a:prstGeom prst="rect">
            <a:avLst/>
          </a:prstGeom>
        </p:spPr>
      </p:pic>
      <p:sp>
        <p:nvSpPr>
          <p:cNvPr id="11" name="ZoneTexte 10"/>
          <p:cNvSpPr txBox="1"/>
          <p:nvPr/>
        </p:nvSpPr>
        <p:spPr>
          <a:xfrm>
            <a:off x="700391" y="4280171"/>
            <a:ext cx="10606988"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Lorsqu'on déplace un polygone parallèlement à lui-même, le long d’un axe perpendiculaire à son plan et selon une distance fixe, on obtient un prisme droit.</a:t>
            </a:r>
          </a:p>
        </p:txBody>
      </p:sp>
      <p:sp>
        <p:nvSpPr>
          <p:cNvPr id="12" name="Rectangle 11"/>
          <p:cNvSpPr/>
          <p:nvPr/>
        </p:nvSpPr>
        <p:spPr>
          <a:xfrm>
            <a:off x="2438506" y="5531144"/>
            <a:ext cx="8414548" cy="461665"/>
          </a:xfrm>
          <a:prstGeom prst="rect">
            <a:avLst/>
          </a:prstGeom>
          <a:solidFill>
            <a:schemeClr val="accent2">
              <a:lumMod val="20000"/>
              <a:lumOff val="80000"/>
            </a:schemeClr>
          </a:solidFill>
        </p:spPr>
        <p:txBody>
          <a:bodyPr wrap="none">
            <a:spAutoFit/>
          </a:bodyPr>
          <a:lstStyle/>
          <a:p>
            <a:r>
              <a:rPr lang="fr-FR" sz="2400" dirty="0">
                <a:latin typeface="Calibri" panose="020F0502020204030204" pitchFamily="34" charset="0"/>
                <a:cs typeface="Calibri" panose="020F0502020204030204" pitchFamily="34" charset="0"/>
              </a:rPr>
              <a:t>On dit que le prisme est engendré par la translation d’un polygone</a:t>
            </a:r>
          </a:p>
        </p:txBody>
      </p:sp>
      <p:cxnSp>
        <p:nvCxnSpPr>
          <p:cNvPr id="13" name="Connecteur droit avec flèche 12"/>
          <p:cNvCxnSpPr/>
          <p:nvPr/>
        </p:nvCxnSpPr>
        <p:spPr>
          <a:xfrm flipH="1" flipV="1">
            <a:off x="2161309" y="1514764"/>
            <a:ext cx="9236" cy="117536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5" name="Freeform 27"/>
          <p:cNvSpPr/>
          <p:nvPr/>
        </p:nvSpPr>
        <p:spPr>
          <a:xfrm rot="257993">
            <a:off x="2058546" y="2563172"/>
            <a:ext cx="93199" cy="258593"/>
          </a:xfrm>
          <a:custGeom>
            <a:avLst/>
            <a:gdLst>
              <a:gd name="connsiteX0" fmla="*/ 18472 w 341745"/>
              <a:gd name="connsiteY0" fmla="*/ 286328 h 1182255"/>
              <a:gd name="connsiteX1" fmla="*/ 341745 w 341745"/>
              <a:gd name="connsiteY1" fmla="*/ 0 h 1182255"/>
              <a:gd name="connsiteX2" fmla="*/ 341745 w 341745"/>
              <a:gd name="connsiteY2" fmla="*/ 886691 h 1182255"/>
              <a:gd name="connsiteX3" fmla="*/ 0 w 341745"/>
              <a:gd name="connsiteY3" fmla="*/ 1182255 h 1182255"/>
              <a:gd name="connsiteX4" fmla="*/ 18472 w 341745"/>
              <a:gd name="connsiteY4" fmla="*/ 286328 h 11822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745" h="1182255">
                <a:moveTo>
                  <a:pt x="18472" y="286328"/>
                </a:moveTo>
                <a:lnTo>
                  <a:pt x="341745" y="0"/>
                </a:lnTo>
                <a:lnTo>
                  <a:pt x="341745" y="886691"/>
                </a:lnTo>
                <a:lnTo>
                  <a:pt x="0" y="1182255"/>
                </a:lnTo>
                <a:lnTo>
                  <a:pt x="18472" y="286328"/>
                </a:lnTo>
                <a:close/>
              </a:path>
            </a:pathLst>
          </a:cu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p:nvSpPr>
        <p:spPr>
          <a:xfrm>
            <a:off x="2170545" y="2601513"/>
            <a:ext cx="152052" cy="1300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7" name="Connecteur droit avec flèche 16"/>
          <p:cNvCxnSpPr/>
          <p:nvPr/>
        </p:nvCxnSpPr>
        <p:spPr>
          <a:xfrm flipV="1">
            <a:off x="5989682" y="1801898"/>
            <a:ext cx="14203" cy="97337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0" name="Connecteur droit avec flèche 19"/>
          <p:cNvCxnSpPr/>
          <p:nvPr/>
        </p:nvCxnSpPr>
        <p:spPr>
          <a:xfrm>
            <a:off x="8774545" y="2102445"/>
            <a:ext cx="2381" cy="1303135"/>
          </a:xfrm>
          <a:prstGeom prst="straightConnector1">
            <a:avLst/>
          </a:prstGeom>
          <a:ln>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22" name="ZoneTexte 21"/>
          <p:cNvSpPr txBox="1"/>
          <p:nvPr/>
        </p:nvSpPr>
        <p:spPr>
          <a:xfrm>
            <a:off x="1442769" y="1613320"/>
            <a:ext cx="647132"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axe</a:t>
            </a:r>
          </a:p>
        </p:txBody>
      </p:sp>
      <p:sp>
        <p:nvSpPr>
          <p:cNvPr id="23" name="ZoneTexte 22"/>
          <p:cNvSpPr txBox="1"/>
          <p:nvPr/>
        </p:nvSpPr>
        <p:spPr>
          <a:xfrm>
            <a:off x="7582195" y="2105891"/>
            <a:ext cx="1046561" cy="369332"/>
          </a:xfrm>
          <a:prstGeom prst="rect">
            <a:avLst/>
          </a:prstGeom>
          <a:noFill/>
        </p:spPr>
        <p:txBody>
          <a:bodyPr wrap="square" rtlCol="0">
            <a:spAutoFit/>
          </a:bodyPr>
          <a:lstStyle/>
          <a:p>
            <a:pPr algn="l"/>
            <a:r>
              <a:rPr lang="fr-FR" dirty="0">
                <a:latin typeface="Calibri" panose="020F0502020204030204" pitchFamily="34" charset="0"/>
                <a:cs typeface="Calibri" panose="020F0502020204030204" pitchFamily="34" charset="0"/>
              </a:rPr>
              <a:t>distance</a:t>
            </a:r>
          </a:p>
        </p:txBody>
      </p:sp>
    </p:spTree>
    <p:extLst>
      <p:ext uri="{BB962C8B-B14F-4D97-AF65-F5344CB8AC3E}">
        <p14:creationId xmlns:p14="http://schemas.microsoft.com/office/powerpoint/2010/main" val="31076122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9835491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br>
              <a:rPr lang="fr-FR" dirty="0"/>
            </a:br>
            <a:r>
              <a:rPr lang="fr-FR" dirty="0"/>
              <a:t>Observez et choisissez la bonne réponse:</a:t>
            </a:r>
            <a:br>
              <a:rPr lang="fr-FR" dirty="0"/>
            </a:b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3538633"/>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Rectangle 2"/>
          <p:cNvSpPr/>
          <p:nvPr/>
        </p:nvSpPr>
        <p:spPr>
          <a:xfrm>
            <a:off x="1930265" y="1781361"/>
            <a:ext cx="7497047" cy="707886"/>
          </a:xfrm>
          <a:prstGeom prst="rect">
            <a:avLst/>
          </a:prstGeom>
        </p:spPr>
        <p:txBody>
          <a:bodyPr wrap="square">
            <a:spAutoFit/>
          </a:bodyPr>
          <a:lstStyle/>
          <a:p>
            <a:pPr lvl="0" algn="ctr"/>
            <a:r>
              <a:rPr lang="fr-FR" sz="2000" dirty="0">
                <a:solidFill>
                  <a:schemeClr val="dk1"/>
                </a:solidFill>
                <a:latin typeface="Calibri"/>
                <a:ea typeface="Calibri"/>
                <a:cs typeface="Calibri"/>
                <a:sym typeface="Calibri"/>
              </a:rPr>
              <a:t>Quel solide obtient-on si ce disque se déplace parallèlement à lui-même suivant un axe horizontal et une distance fixe?</a:t>
            </a:r>
            <a:endParaRPr lang="fr-FR" sz="2000" dirty="0"/>
          </a:p>
        </p:txBody>
      </p:sp>
      <p:sp>
        <p:nvSpPr>
          <p:cNvPr id="19" name="Oval 1"/>
          <p:cNvSpPr/>
          <p:nvPr/>
        </p:nvSpPr>
        <p:spPr>
          <a:xfrm>
            <a:off x="2050472" y="3306618"/>
            <a:ext cx="314036" cy="1209964"/>
          </a:xfrm>
          <a:prstGeom prst="ellipse">
            <a:avLst/>
          </a:prstGeom>
          <a:solidFill>
            <a:schemeClr val="accent3">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Oval 19"/>
          <p:cNvSpPr/>
          <p:nvPr/>
        </p:nvSpPr>
        <p:spPr>
          <a:xfrm>
            <a:off x="5264725" y="3306618"/>
            <a:ext cx="314036" cy="1209964"/>
          </a:xfrm>
          <a:prstGeom prst="ellipse">
            <a:avLst/>
          </a:prstGeom>
          <a:solidFill>
            <a:schemeClr val="accent3">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Oval 20"/>
          <p:cNvSpPr/>
          <p:nvPr/>
        </p:nvSpPr>
        <p:spPr>
          <a:xfrm>
            <a:off x="5412509" y="3306618"/>
            <a:ext cx="314036" cy="1209964"/>
          </a:xfrm>
          <a:prstGeom prst="ellipse">
            <a:avLst/>
          </a:prstGeom>
          <a:solidFill>
            <a:schemeClr val="accent3">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Oval 20"/>
          <p:cNvSpPr/>
          <p:nvPr/>
        </p:nvSpPr>
        <p:spPr>
          <a:xfrm>
            <a:off x="5521771" y="3316178"/>
            <a:ext cx="314036" cy="1209964"/>
          </a:xfrm>
          <a:prstGeom prst="ellipse">
            <a:avLst/>
          </a:prstGeom>
          <a:solidFill>
            <a:schemeClr val="accent3">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ight Arrow 6"/>
          <p:cNvSpPr/>
          <p:nvPr/>
        </p:nvSpPr>
        <p:spPr>
          <a:xfrm>
            <a:off x="3544264" y="3639380"/>
            <a:ext cx="711200" cy="5172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ight Arrow 6"/>
          <p:cNvSpPr/>
          <p:nvPr/>
        </p:nvSpPr>
        <p:spPr>
          <a:xfrm>
            <a:off x="6595321" y="3662541"/>
            <a:ext cx="711200" cy="5172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7981676" y="3677377"/>
            <a:ext cx="2253528"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a:t>
            </a:r>
          </a:p>
        </p:txBody>
      </p:sp>
      <p:sp>
        <p:nvSpPr>
          <p:cNvPr id="25" name="Rectangle 24"/>
          <p:cNvSpPr/>
          <p:nvPr/>
        </p:nvSpPr>
        <p:spPr>
          <a:xfrm>
            <a:off x="8826058" y="5289220"/>
            <a:ext cx="2310127" cy="869313"/>
          </a:xfrm>
          <a:prstGeom prst="rect">
            <a:avLst/>
          </a:prstGeom>
          <a:solidFill>
            <a:schemeClr val="bg1">
              <a:lumMod val="85000"/>
            </a:schemeClr>
          </a:solidFill>
          <a:ln>
            <a:solidFill>
              <a:schemeClr val="bg1">
                <a:lumMod val="8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latin typeface="Calibri" panose="020F0502020204030204" pitchFamily="34" charset="0"/>
                <a:cs typeface="Calibri" panose="020F0502020204030204" pitchFamily="34" charset="0"/>
              </a:rPr>
              <a:t>Un cylindre</a:t>
            </a:r>
          </a:p>
        </p:txBody>
      </p:sp>
      <p:sp>
        <p:nvSpPr>
          <p:cNvPr id="26" name="Rectangle 25"/>
          <p:cNvSpPr/>
          <p:nvPr/>
        </p:nvSpPr>
        <p:spPr>
          <a:xfrm>
            <a:off x="4788483" y="5264779"/>
            <a:ext cx="2310127" cy="869313"/>
          </a:xfrm>
          <a:prstGeom prst="rect">
            <a:avLst/>
          </a:prstGeom>
          <a:solidFill>
            <a:schemeClr val="bg1">
              <a:lumMod val="85000"/>
            </a:schemeClr>
          </a:solidFill>
          <a:ln>
            <a:solidFill>
              <a:schemeClr val="bg1">
                <a:lumMod val="8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latin typeface="Calibri" panose="020F0502020204030204" pitchFamily="34" charset="0"/>
                <a:cs typeface="Calibri" panose="020F0502020204030204" pitchFamily="34" charset="0"/>
              </a:rPr>
              <a:t>Un cône</a:t>
            </a:r>
          </a:p>
        </p:txBody>
      </p:sp>
      <p:sp>
        <p:nvSpPr>
          <p:cNvPr id="27" name="Rectangle 26"/>
          <p:cNvSpPr/>
          <p:nvPr/>
        </p:nvSpPr>
        <p:spPr>
          <a:xfrm>
            <a:off x="579758" y="5272327"/>
            <a:ext cx="2310127" cy="869313"/>
          </a:xfrm>
          <a:prstGeom prst="rect">
            <a:avLst/>
          </a:prstGeom>
          <a:solidFill>
            <a:schemeClr val="bg1">
              <a:lumMod val="85000"/>
            </a:schemeClr>
          </a:solidFill>
          <a:ln>
            <a:solidFill>
              <a:schemeClr val="bg1">
                <a:lumMod val="8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latin typeface="Calibri" panose="020F0502020204030204" pitchFamily="34" charset="0"/>
                <a:cs typeface="Calibri" panose="020F0502020204030204" pitchFamily="34" charset="0"/>
              </a:rPr>
              <a:t>Un prisme</a:t>
            </a:r>
          </a:p>
        </p:txBody>
      </p:sp>
    </p:spTree>
    <p:extLst>
      <p:ext uri="{BB962C8B-B14F-4D97-AF65-F5344CB8AC3E}">
        <p14:creationId xmlns:p14="http://schemas.microsoft.com/office/powerpoint/2010/main" val="22382437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br>
              <a:rPr lang="fr-FR" dirty="0"/>
            </a:br>
            <a:r>
              <a:rPr lang="fr-FR" dirty="0"/>
              <a:t>lorsqu’on déplace un disque  (base) le long d’un axe perpendiculaire au plan de ce disque on obtient un cylindre.</a:t>
            </a:r>
            <a:br>
              <a:rPr lang="fr-FR" dirty="0"/>
            </a:b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affiche et explique</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3538633"/>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p:cNvSpPr/>
          <p:nvPr/>
        </p:nvSpPr>
        <p:spPr>
          <a:xfrm>
            <a:off x="1930265" y="1781361"/>
            <a:ext cx="7497047" cy="707886"/>
          </a:xfrm>
          <a:prstGeom prst="rect">
            <a:avLst/>
          </a:prstGeom>
        </p:spPr>
        <p:txBody>
          <a:bodyPr wrap="square">
            <a:spAutoFit/>
          </a:bodyPr>
          <a:lstStyle/>
          <a:p>
            <a:pPr lvl="0" algn="ctr"/>
            <a:r>
              <a:rPr lang="fr-FR" sz="2000" dirty="0">
                <a:solidFill>
                  <a:schemeClr val="dk1"/>
                </a:solidFill>
                <a:latin typeface="Calibri"/>
                <a:ea typeface="Calibri"/>
                <a:cs typeface="Calibri"/>
                <a:sym typeface="Calibri"/>
              </a:rPr>
              <a:t>Quel solide obtient-on si ce disque se déplace parallèlement à lui-même suivant un axe horizontal et une distance fixe?</a:t>
            </a:r>
            <a:endParaRPr lang="fr-FR" sz="2000" dirty="0"/>
          </a:p>
        </p:txBody>
      </p:sp>
      <p:sp>
        <p:nvSpPr>
          <p:cNvPr id="19" name="Oval 1"/>
          <p:cNvSpPr/>
          <p:nvPr/>
        </p:nvSpPr>
        <p:spPr>
          <a:xfrm>
            <a:off x="2050472" y="3306618"/>
            <a:ext cx="314036" cy="1209964"/>
          </a:xfrm>
          <a:prstGeom prst="ellipse">
            <a:avLst/>
          </a:prstGeom>
          <a:solidFill>
            <a:schemeClr val="accent3">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Oval 19"/>
          <p:cNvSpPr/>
          <p:nvPr/>
        </p:nvSpPr>
        <p:spPr>
          <a:xfrm>
            <a:off x="5264725" y="3306618"/>
            <a:ext cx="314036" cy="1209964"/>
          </a:xfrm>
          <a:prstGeom prst="ellipse">
            <a:avLst/>
          </a:prstGeom>
          <a:solidFill>
            <a:schemeClr val="accent3">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Oval 20"/>
          <p:cNvSpPr/>
          <p:nvPr/>
        </p:nvSpPr>
        <p:spPr>
          <a:xfrm>
            <a:off x="5412509" y="3306618"/>
            <a:ext cx="314036" cy="1209964"/>
          </a:xfrm>
          <a:prstGeom prst="ellipse">
            <a:avLst/>
          </a:prstGeom>
          <a:solidFill>
            <a:schemeClr val="accent3">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Oval 20"/>
          <p:cNvSpPr/>
          <p:nvPr/>
        </p:nvSpPr>
        <p:spPr>
          <a:xfrm>
            <a:off x="5521771" y="3316178"/>
            <a:ext cx="314036" cy="1209964"/>
          </a:xfrm>
          <a:prstGeom prst="ellipse">
            <a:avLst/>
          </a:prstGeom>
          <a:solidFill>
            <a:schemeClr val="accent3">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ight Arrow 6"/>
          <p:cNvSpPr/>
          <p:nvPr/>
        </p:nvSpPr>
        <p:spPr>
          <a:xfrm>
            <a:off x="3544264" y="3639380"/>
            <a:ext cx="711200" cy="5172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ight Arrow 6"/>
          <p:cNvSpPr/>
          <p:nvPr/>
        </p:nvSpPr>
        <p:spPr>
          <a:xfrm>
            <a:off x="6595321" y="3662541"/>
            <a:ext cx="711200" cy="5172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631579" y="452067"/>
            <a:ext cx="363525" cy="326372"/>
          </a:xfrm>
          <a:prstGeom prst="rect">
            <a:avLst/>
          </a:prstGeom>
          <a:noFill/>
          <a:ln>
            <a:noFill/>
          </a:ln>
        </p:spPr>
      </p:pic>
      <p:sp>
        <p:nvSpPr>
          <p:cNvPr id="17" name="Can 15"/>
          <p:cNvSpPr/>
          <p:nvPr/>
        </p:nvSpPr>
        <p:spPr>
          <a:xfrm rot="5400000">
            <a:off x="8822330" y="2923088"/>
            <a:ext cx="1209964" cy="1930400"/>
          </a:xfrm>
          <a:prstGeom prst="can">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p:cNvSpPr/>
          <p:nvPr/>
        </p:nvSpPr>
        <p:spPr>
          <a:xfrm>
            <a:off x="9107459" y="5272327"/>
            <a:ext cx="2310127" cy="622635"/>
          </a:xfrm>
          <a:prstGeom prst="rect">
            <a:avLst/>
          </a:prstGeom>
          <a:solidFill>
            <a:srgbClr val="0070C0"/>
          </a:solidFill>
          <a:ln>
            <a:solidFill>
              <a:schemeClr val="bg1">
                <a:lumMod val="8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latin typeface="Calibri" panose="020F0502020204030204" pitchFamily="34" charset="0"/>
                <a:cs typeface="Calibri" panose="020F0502020204030204" pitchFamily="34" charset="0"/>
              </a:rPr>
              <a:t>Un cylindre</a:t>
            </a:r>
          </a:p>
        </p:txBody>
      </p:sp>
    </p:spTree>
    <p:extLst>
      <p:ext uri="{BB962C8B-B14F-4D97-AF65-F5344CB8AC3E}">
        <p14:creationId xmlns:p14="http://schemas.microsoft.com/office/powerpoint/2010/main" val="2132541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 observez et complétez.</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3906893"/>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3" name="Picture 5"/>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Lst>
          </a:blip>
          <a:stretch>
            <a:fillRect/>
          </a:stretch>
        </p:blipFill>
        <p:spPr>
          <a:xfrm>
            <a:off x="1055383" y="3426331"/>
            <a:ext cx="2190750" cy="952500"/>
          </a:xfrm>
          <a:prstGeom prst="rect">
            <a:avLst/>
          </a:prstGeom>
        </p:spPr>
      </p:pic>
      <p:pic>
        <p:nvPicPr>
          <p:cNvPr id="14" name="Picture 33"/>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Lst>
          </a:blip>
          <a:stretch>
            <a:fillRect/>
          </a:stretch>
        </p:blipFill>
        <p:spPr>
          <a:xfrm>
            <a:off x="4246453" y="3628153"/>
            <a:ext cx="2190750" cy="952500"/>
          </a:xfrm>
          <a:prstGeom prst="rect">
            <a:avLst/>
          </a:prstGeom>
        </p:spPr>
      </p:pic>
      <p:pic>
        <p:nvPicPr>
          <p:cNvPr id="15" name="Picture 33"/>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Lst>
          </a:blip>
          <a:stretch>
            <a:fillRect/>
          </a:stretch>
        </p:blipFill>
        <p:spPr>
          <a:xfrm>
            <a:off x="4198316" y="3524666"/>
            <a:ext cx="2190750" cy="952500"/>
          </a:xfrm>
          <a:prstGeom prst="rect">
            <a:avLst/>
          </a:prstGeom>
        </p:spPr>
      </p:pic>
      <p:pic>
        <p:nvPicPr>
          <p:cNvPr id="16" name="Picture 33"/>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Lst>
          </a:blip>
          <a:stretch>
            <a:fillRect/>
          </a:stretch>
        </p:blipFill>
        <p:spPr>
          <a:xfrm>
            <a:off x="4222385" y="3426332"/>
            <a:ext cx="2190750" cy="952500"/>
          </a:xfrm>
          <a:prstGeom prst="rect">
            <a:avLst/>
          </a:prstGeom>
        </p:spPr>
      </p:pic>
      <p:sp>
        <p:nvSpPr>
          <p:cNvPr id="17" name="Right Arrow 6"/>
          <p:cNvSpPr/>
          <p:nvPr/>
        </p:nvSpPr>
        <p:spPr>
          <a:xfrm>
            <a:off x="3366158" y="3560830"/>
            <a:ext cx="711200" cy="5172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p:cNvSpPr txBox="1"/>
          <p:nvPr/>
        </p:nvSpPr>
        <p:spPr>
          <a:xfrm>
            <a:off x="8044511" y="4477166"/>
            <a:ext cx="2517250"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a:t>
            </a:r>
          </a:p>
        </p:txBody>
      </p:sp>
      <p:sp>
        <p:nvSpPr>
          <p:cNvPr id="23" name="Right Arrow 6"/>
          <p:cNvSpPr/>
          <p:nvPr/>
        </p:nvSpPr>
        <p:spPr>
          <a:xfrm>
            <a:off x="6652407" y="3643963"/>
            <a:ext cx="711200" cy="5172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1055383" y="1770434"/>
            <a:ext cx="9506378"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Observez et complétez par le nom du solide qu’on obtient lorsqu'on déplace un polygone le long d’un axe perpendiculaire à son plan et selon une distance fixe.</a:t>
            </a:r>
          </a:p>
        </p:txBody>
      </p:sp>
      <p:cxnSp>
        <p:nvCxnSpPr>
          <p:cNvPr id="18" name="Connecteur droit avec flèche 17"/>
          <p:cNvCxnSpPr/>
          <p:nvPr/>
        </p:nvCxnSpPr>
        <p:spPr>
          <a:xfrm flipH="1" flipV="1">
            <a:off x="2068945" y="2900218"/>
            <a:ext cx="9237" cy="90516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63240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a:xfrm>
            <a:off x="935304" y="318293"/>
            <a:ext cx="10372033" cy="392907"/>
          </a:xfrm>
        </p:spPr>
        <p:txBody>
          <a:bodyPr/>
          <a:lstStyle/>
          <a:p>
            <a:r>
              <a:rPr lang="fr-FR" dirty="0"/>
              <a:t> lorsqu’on déplace un polygone parallèlement à lui même le long d’un axe perpendiculaire à son plan, on obtient un prisme droit engendré par la translation de ce polygone</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a:xfrm>
            <a:off x="997146" y="744122"/>
            <a:ext cx="10372459" cy="299327"/>
          </a:xfrm>
        </p:spPr>
        <p:txBody>
          <a:bodyPr/>
          <a:lstStyle/>
          <a:p>
            <a:r>
              <a:rPr lang="fr-FR" dirty="0"/>
              <a:t>L'enseignant affiche et montre les bases er les faces latérales .</a:t>
            </a:r>
          </a:p>
        </p:txBody>
      </p:sp>
      <p:sp>
        <p:nvSpPr>
          <p:cNvPr id="5" name="Rectangle 4">
            <a:extLst>
              <a:ext uri="{FF2B5EF4-FFF2-40B4-BE49-F238E27FC236}">
                <a16:creationId xmlns:a16="http://schemas.microsoft.com/office/drawing/2014/main" id="{947C2704-0F06-9DB9-32FC-693A68DFFF91}"/>
              </a:ext>
            </a:extLst>
          </p:cNvPr>
          <p:cNvSpPr/>
          <p:nvPr/>
        </p:nvSpPr>
        <p:spPr>
          <a:xfrm>
            <a:off x="642026" y="1385455"/>
            <a:ext cx="10727579" cy="384802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2" name="Picture 5"/>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Lst>
          </a:blip>
          <a:stretch>
            <a:fillRect/>
          </a:stretch>
        </p:blipFill>
        <p:spPr>
          <a:xfrm>
            <a:off x="935304" y="2832944"/>
            <a:ext cx="2190750" cy="952500"/>
          </a:xfrm>
          <a:prstGeom prst="rect">
            <a:avLst/>
          </a:prstGeom>
        </p:spPr>
      </p:pic>
      <p:pic>
        <p:nvPicPr>
          <p:cNvPr id="20" name="Picture 5"/>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Lst>
          </a:blip>
          <a:stretch>
            <a:fillRect/>
          </a:stretch>
        </p:blipFill>
        <p:spPr>
          <a:xfrm>
            <a:off x="4748651" y="2832944"/>
            <a:ext cx="2190750" cy="952500"/>
          </a:xfrm>
          <a:prstGeom prst="rect">
            <a:avLst/>
          </a:prstGeom>
        </p:spPr>
      </p:pic>
      <p:pic>
        <p:nvPicPr>
          <p:cNvPr id="21" name="Picture 5"/>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Lst>
          </a:blip>
          <a:stretch>
            <a:fillRect/>
          </a:stretch>
        </p:blipFill>
        <p:spPr>
          <a:xfrm>
            <a:off x="4748651" y="2698700"/>
            <a:ext cx="2190750" cy="952500"/>
          </a:xfrm>
          <a:prstGeom prst="rect">
            <a:avLst/>
          </a:prstGeom>
        </p:spPr>
      </p:pic>
      <p:pic>
        <p:nvPicPr>
          <p:cNvPr id="22" name="Picture 5"/>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Lst>
          </a:blip>
          <a:stretch>
            <a:fillRect/>
          </a:stretch>
        </p:blipFill>
        <p:spPr>
          <a:xfrm>
            <a:off x="4748651" y="2521222"/>
            <a:ext cx="2190750" cy="952500"/>
          </a:xfrm>
          <a:prstGeom prst="rect">
            <a:avLst/>
          </a:prstGeom>
        </p:spPr>
      </p:pic>
      <p:sp>
        <p:nvSpPr>
          <p:cNvPr id="23" name="ZoneTexte 22"/>
          <p:cNvSpPr txBox="1"/>
          <p:nvPr/>
        </p:nvSpPr>
        <p:spPr>
          <a:xfrm>
            <a:off x="8669817" y="4440451"/>
            <a:ext cx="2108429" cy="523220"/>
          </a:xfrm>
          <a:prstGeom prst="rect">
            <a:avLst/>
          </a:prstGeom>
          <a:solidFill>
            <a:srgbClr val="0070C0"/>
          </a:solidFill>
        </p:spPr>
        <p:txBody>
          <a:bodyPr wrap="square" rtlCol="0">
            <a:spAutoFit/>
          </a:bodyPr>
          <a:lstStyle/>
          <a:p>
            <a:pPr algn="ctr"/>
            <a:r>
              <a:rPr lang="fr-FR" sz="2800" dirty="0">
                <a:latin typeface="Calibri" panose="020F0502020204030204" pitchFamily="34" charset="0"/>
                <a:cs typeface="Calibri" panose="020F0502020204030204" pitchFamily="34" charset="0"/>
              </a:rPr>
              <a:t>Prisme droit</a:t>
            </a:r>
          </a:p>
        </p:txBody>
      </p:sp>
      <p:pic>
        <p:nvPicPr>
          <p:cNvPr id="24" name="Picture 1"/>
          <p:cNvPicPr>
            <a:picLocks noChangeAspect="1"/>
          </p:cNvPicPr>
          <p:nvPr/>
        </p:nvPicPr>
        <p:blipFill>
          <a:blip r:embed="rId5"/>
          <a:stretch>
            <a:fillRect/>
          </a:stretch>
        </p:blipFill>
        <p:spPr>
          <a:xfrm>
            <a:off x="8561998" y="1503980"/>
            <a:ext cx="1859062" cy="2319855"/>
          </a:xfrm>
          <a:prstGeom prst="rect">
            <a:avLst/>
          </a:prstGeom>
        </p:spPr>
      </p:pic>
      <p:sp>
        <p:nvSpPr>
          <p:cNvPr id="25" name="Rectangle 24"/>
          <p:cNvSpPr/>
          <p:nvPr/>
        </p:nvSpPr>
        <p:spPr>
          <a:xfrm>
            <a:off x="1368455" y="3977233"/>
            <a:ext cx="8499618" cy="646331"/>
          </a:xfrm>
          <a:prstGeom prst="rect">
            <a:avLst/>
          </a:prstGeom>
        </p:spPr>
        <p:txBody>
          <a:bodyPr wrap="square">
            <a:spAutoFit/>
          </a:bodyPr>
          <a:lstStyle/>
          <a:p>
            <a:r>
              <a:rPr lang="fr-FR" dirty="0">
                <a:latin typeface="Calibri" panose="020F0502020204030204" pitchFamily="34" charset="0"/>
                <a:cs typeface="Calibri" panose="020F0502020204030204" pitchFamily="34" charset="0"/>
              </a:rPr>
              <a:t>lorsqu'on déplace un polygone parallèlement à lui-même le long d’un axe vertical selon une distance fixe, on obtient un:</a:t>
            </a:r>
          </a:p>
        </p:txBody>
      </p:sp>
    </p:spTree>
    <p:extLst>
      <p:ext uri="{BB962C8B-B14F-4D97-AF65-F5344CB8AC3E}">
        <p14:creationId xmlns:p14="http://schemas.microsoft.com/office/powerpoint/2010/main" val="9745588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Observez et complétez: on va rappeler les solides engendrés par des figures planes</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417474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Freeform 27"/>
          <p:cNvSpPr/>
          <p:nvPr/>
        </p:nvSpPr>
        <p:spPr>
          <a:xfrm>
            <a:off x="1436790" y="2881788"/>
            <a:ext cx="341745" cy="1182255"/>
          </a:xfrm>
          <a:custGeom>
            <a:avLst/>
            <a:gdLst>
              <a:gd name="connsiteX0" fmla="*/ 18472 w 341745"/>
              <a:gd name="connsiteY0" fmla="*/ 286328 h 1182255"/>
              <a:gd name="connsiteX1" fmla="*/ 341745 w 341745"/>
              <a:gd name="connsiteY1" fmla="*/ 0 h 1182255"/>
              <a:gd name="connsiteX2" fmla="*/ 341745 w 341745"/>
              <a:gd name="connsiteY2" fmla="*/ 886691 h 1182255"/>
              <a:gd name="connsiteX3" fmla="*/ 0 w 341745"/>
              <a:gd name="connsiteY3" fmla="*/ 1182255 h 1182255"/>
              <a:gd name="connsiteX4" fmla="*/ 18472 w 341745"/>
              <a:gd name="connsiteY4" fmla="*/ 286328 h 11822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745" h="1182255">
                <a:moveTo>
                  <a:pt x="18472" y="286328"/>
                </a:moveTo>
                <a:lnTo>
                  <a:pt x="341745" y="0"/>
                </a:lnTo>
                <a:lnTo>
                  <a:pt x="341745" y="886691"/>
                </a:lnTo>
                <a:lnTo>
                  <a:pt x="0" y="1182255"/>
                </a:lnTo>
                <a:lnTo>
                  <a:pt x="18472" y="286328"/>
                </a:lnTo>
                <a:close/>
              </a:path>
            </a:pathLst>
          </a:cu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reeform 27"/>
          <p:cNvSpPr/>
          <p:nvPr/>
        </p:nvSpPr>
        <p:spPr>
          <a:xfrm>
            <a:off x="4211653" y="2850555"/>
            <a:ext cx="341745" cy="1182255"/>
          </a:xfrm>
          <a:custGeom>
            <a:avLst/>
            <a:gdLst>
              <a:gd name="connsiteX0" fmla="*/ 18472 w 341745"/>
              <a:gd name="connsiteY0" fmla="*/ 286328 h 1182255"/>
              <a:gd name="connsiteX1" fmla="*/ 341745 w 341745"/>
              <a:gd name="connsiteY1" fmla="*/ 0 h 1182255"/>
              <a:gd name="connsiteX2" fmla="*/ 341745 w 341745"/>
              <a:gd name="connsiteY2" fmla="*/ 886691 h 1182255"/>
              <a:gd name="connsiteX3" fmla="*/ 0 w 341745"/>
              <a:gd name="connsiteY3" fmla="*/ 1182255 h 1182255"/>
              <a:gd name="connsiteX4" fmla="*/ 18472 w 341745"/>
              <a:gd name="connsiteY4" fmla="*/ 286328 h 11822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745" h="1182255">
                <a:moveTo>
                  <a:pt x="18472" y="286328"/>
                </a:moveTo>
                <a:lnTo>
                  <a:pt x="341745" y="0"/>
                </a:lnTo>
                <a:lnTo>
                  <a:pt x="341745" y="886691"/>
                </a:lnTo>
                <a:lnTo>
                  <a:pt x="0" y="1182255"/>
                </a:lnTo>
                <a:lnTo>
                  <a:pt x="18472" y="286328"/>
                </a:lnTo>
                <a:close/>
              </a:path>
            </a:pathLst>
          </a:cu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reeform 27"/>
          <p:cNvSpPr/>
          <p:nvPr/>
        </p:nvSpPr>
        <p:spPr>
          <a:xfrm>
            <a:off x="4382525" y="2794717"/>
            <a:ext cx="341745" cy="1182255"/>
          </a:xfrm>
          <a:custGeom>
            <a:avLst/>
            <a:gdLst>
              <a:gd name="connsiteX0" fmla="*/ 18472 w 341745"/>
              <a:gd name="connsiteY0" fmla="*/ 286328 h 1182255"/>
              <a:gd name="connsiteX1" fmla="*/ 341745 w 341745"/>
              <a:gd name="connsiteY1" fmla="*/ 0 h 1182255"/>
              <a:gd name="connsiteX2" fmla="*/ 341745 w 341745"/>
              <a:gd name="connsiteY2" fmla="*/ 886691 h 1182255"/>
              <a:gd name="connsiteX3" fmla="*/ 0 w 341745"/>
              <a:gd name="connsiteY3" fmla="*/ 1182255 h 1182255"/>
              <a:gd name="connsiteX4" fmla="*/ 18472 w 341745"/>
              <a:gd name="connsiteY4" fmla="*/ 286328 h 11822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745" h="1182255">
                <a:moveTo>
                  <a:pt x="18472" y="286328"/>
                </a:moveTo>
                <a:lnTo>
                  <a:pt x="341745" y="0"/>
                </a:lnTo>
                <a:lnTo>
                  <a:pt x="341745" y="886691"/>
                </a:lnTo>
                <a:lnTo>
                  <a:pt x="0" y="1182255"/>
                </a:lnTo>
                <a:lnTo>
                  <a:pt x="18472" y="286328"/>
                </a:lnTo>
                <a:close/>
              </a:path>
            </a:pathLst>
          </a:cu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reeform 27"/>
          <p:cNvSpPr/>
          <p:nvPr/>
        </p:nvSpPr>
        <p:spPr>
          <a:xfrm>
            <a:off x="4642887" y="2776620"/>
            <a:ext cx="341745" cy="1182255"/>
          </a:xfrm>
          <a:custGeom>
            <a:avLst/>
            <a:gdLst>
              <a:gd name="connsiteX0" fmla="*/ 18472 w 341745"/>
              <a:gd name="connsiteY0" fmla="*/ 286328 h 1182255"/>
              <a:gd name="connsiteX1" fmla="*/ 341745 w 341745"/>
              <a:gd name="connsiteY1" fmla="*/ 0 h 1182255"/>
              <a:gd name="connsiteX2" fmla="*/ 341745 w 341745"/>
              <a:gd name="connsiteY2" fmla="*/ 886691 h 1182255"/>
              <a:gd name="connsiteX3" fmla="*/ 0 w 341745"/>
              <a:gd name="connsiteY3" fmla="*/ 1182255 h 1182255"/>
              <a:gd name="connsiteX4" fmla="*/ 18472 w 341745"/>
              <a:gd name="connsiteY4" fmla="*/ 286328 h 11822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745" h="1182255">
                <a:moveTo>
                  <a:pt x="18472" y="286328"/>
                </a:moveTo>
                <a:lnTo>
                  <a:pt x="341745" y="0"/>
                </a:lnTo>
                <a:lnTo>
                  <a:pt x="341745" y="886691"/>
                </a:lnTo>
                <a:lnTo>
                  <a:pt x="0" y="1182255"/>
                </a:lnTo>
                <a:lnTo>
                  <a:pt x="18472" y="286328"/>
                </a:lnTo>
                <a:close/>
              </a:path>
            </a:pathLst>
          </a:cu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ight Arrow 18"/>
          <p:cNvSpPr/>
          <p:nvPr/>
        </p:nvSpPr>
        <p:spPr>
          <a:xfrm>
            <a:off x="2617003" y="3109130"/>
            <a:ext cx="711200" cy="517237"/>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21" name="Right Arrow 18"/>
          <p:cNvSpPr/>
          <p:nvPr/>
        </p:nvSpPr>
        <p:spPr>
          <a:xfrm>
            <a:off x="5983534" y="3114943"/>
            <a:ext cx="661534" cy="517237"/>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3" name="ZoneTexte 2"/>
          <p:cNvSpPr txBox="1"/>
          <p:nvPr/>
        </p:nvSpPr>
        <p:spPr>
          <a:xfrm>
            <a:off x="7926098" y="4271781"/>
            <a:ext cx="2624874"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a:t>
            </a:r>
          </a:p>
        </p:txBody>
      </p:sp>
      <p:sp>
        <p:nvSpPr>
          <p:cNvPr id="24" name="ZoneTexte 23"/>
          <p:cNvSpPr txBox="1"/>
          <p:nvPr/>
        </p:nvSpPr>
        <p:spPr>
          <a:xfrm>
            <a:off x="1044594" y="1551319"/>
            <a:ext cx="9506378"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Observez et complétez par le nom du solide qu’on obtient lorsqu'on déplace un carré le long d’un axe perpendiculaire à son plan et selon une distance fixe:</a:t>
            </a:r>
          </a:p>
        </p:txBody>
      </p:sp>
      <p:cxnSp>
        <p:nvCxnSpPr>
          <p:cNvPr id="6" name="Connecteur droit avec flèche 5"/>
          <p:cNvCxnSpPr/>
          <p:nvPr/>
        </p:nvCxnSpPr>
        <p:spPr>
          <a:xfrm>
            <a:off x="1662545" y="3454400"/>
            <a:ext cx="591128" cy="923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436974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sz="1400" dirty="0"/>
              <a:t>Voici la réponse </a:t>
            </a:r>
            <a:r>
              <a:rPr lang="fr-FR" sz="1400" dirty="0">
                <a:latin typeface="Arial" panose="020B0604020202020204" pitchFamily="34" charset="0"/>
                <a:cs typeface="Arial" panose="020B0604020202020204" pitchFamily="34" charset="0"/>
              </a:rPr>
              <a:t>: </a:t>
            </a:r>
            <a:r>
              <a:rPr lang="fr-FR" sz="1400" dirty="0"/>
              <a:t>lorsqu'on déplace un polygone parallèlement à lui-même le long d’un axe vertical selon une distance fixe, on obtient:</a:t>
            </a:r>
            <a:br>
              <a:rPr lang="fr-FR" sz="1400" dirty="0"/>
            </a:br>
            <a:r>
              <a:rPr lang="fr-FR" sz="1400" dirty="0"/>
              <a:t>un prisme droit engendré par ce polygone.</a:t>
            </a:r>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1"/>
            <a:ext cx="10727579" cy="394965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5"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L'enseignant rappelle la définition d’un prisme   .</a:t>
            </a:r>
          </a:p>
        </p:txBody>
      </p:sp>
      <p:sp>
        <p:nvSpPr>
          <p:cNvPr id="10" name="Freeform 27"/>
          <p:cNvSpPr/>
          <p:nvPr/>
        </p:nvSpPr>
        <p:spPr>
          <a:xfrm>
            <a:off x="1368455" y="2376969"/>
            <a:ext cx="341745" cy="1182255"/>
          </a:xfrm>
          <a:custGeom>
            <a:avLst/>
            <a:gdLst>
              <a:gd name="connsiteX0" fmla="*/ 18472 w 341745"/>
              <a:gd name="connsiteY0" fmla="*/ 286328 h 1182255"/>
              <a:gd name="connsiteX1" fmla="*/ 341745 w 341745"/>
              <a:gd name="connsiteY1" fmla="*/ 0 h 1182255"/>
              <a:gd name="connsiteX2" fmla="*/ 341745 w 341745"/>
              <a:gd name="connsiteY2" fmla="*/ 886691 h 1182255"/>
              <a:gd name="connsiteX3" fmla="*/ 0 w 341745"/>
              <a:gd name="connsiteY3" fmla="*/ 1182255 h 1182255"/>
              <a:gd name="connsiteX4" fmla="*/ 18472 w 341745"/>
              <a:gd name="connsiteY4" fmla="*/ 286328 h 11822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745" h="1182255">
                <a:moveTo>
                  <a:pt x="18472" y="286328"/>
                </a:moveTo>
                <a:lnTo>
                  <a:pt x="341745" y="0"/>
                </a:lnTo>
                <a:lnTo>
                  <a:pt x="341745" y="886691"/>
                </a:lnTo>
                <a:lnTo>
                  <a:pt x="0" y="1182255"/>
                </a:lnTo>
                <a:lnTo>
                  <a:pt x="18472" y="286328"/>
                </a:lnTo>
                <a:close/>
              </a:path>
            </a:pathLst>
          </a:cu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reeform 28"/>
          <p:cNvSpPr/>
          <p:nvPr/>
        </p:nvSpPr>
        <p:spPr>
          <a:xfrm>
            <a:off x="5080583" y="2376968"/>
            <a:ext cx="341745" cy="1182255"/>
          </a:xfrm>
          <a:custGeom>
            <a:avLst/>
            <a:gdLst>
              <a:gd name="connsiteX0" fmla="*/ 18472 w 341745"/>
              <a:gd name="connsiteY0" fmla="*/ 286328 h 1182255"/>
              <a:gd name="connsiteX1" fmla="*/ 341745 w 341745"/>
              <a:gd name="connsiteY1" fmla="*/ 0 h 1182255"/>
              <a:gd name="connsiteX2" fmla="*/ 341745 w 341745"/>
              <a:gd name="connsiteY2" fmla="*/ 886691 h 1182255"/>
              <a:gd name="connsiteX3" fmla="*/ 0 w 341745"/>
              <a:gd name="connsiteY3" fmla="*/ 1182255 h 1182255"/>
              <a:gd name="connsiteX4" fmla="*/ 18472 w 341745"/>
              <a:gd name="connsiteY4" fmla="*/ 286328 h 11822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745" h="1182255">
                <a:moveTo>
                  <a:pt x="18472" y="286328"/>
                </a:moveTo>
                <a:lnTo>
                  <a:pt x="341745" y="0"/>
                </a:lnTo>
                <a:lnTo>
                  <a:pt x="341745" y="886691"/>
                </a:lnTo>
                <a:lnTo>
                  <a:pt x="0" y="1182255"/>
                </a:lnTo>
                <a:lnTo>
                  <a:pt x="18472" y="286328"/>
                </a:lnTo>
                <a:close/>
              </a:path>
            </a:pathLst>
          </a:cu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reeform 28"/>
          <p:cNvSpPr/>
          <p:nvPr/>
        </p:nvSpPr>
        <p:spPr>
          <a:xfrm>
            <a:off x="5309144" y="2366774"/>
            <a:ext cx="341745" cy="1182255"/>
          </a:xfrm>
          <a:custGeom>
            <a:avLst/>
            <a:gdLst>
              <a:gd name="connsiteX0" fmla="*/ 18472 w 341745"/>
              <a:gd name="connsiteY0" fmla="*/ 286328 h 1182255"/>
              <a:gd name="connsiteX1" fmla="*/ 341745 w 341745"/>
              <a:gd name="connsiteY1" fmla="*/ 0 h 1182255"/>
              <a:gd name="connsiteX2" fmla="*/ 341745 w 341745"/>
              <a:gd name="connsiteY2" fmla="*/ 886691 h 1182255"/>
              <a:gd name="connsiteX3" fmla="*/ 0 w 341745"/>
              <a:gd name="connsiteY3" fmla="*/ 1182255 h 1182255"/>
              <a:gd name="connsiteX4" fmla="*/ 18472 w 341745"/>
              <a:gd name="connsiteY4" fmla="*/ 286328 h 11822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745" h="1182255">
                <a:moveTo>
                  <a:pt x="18472" y="286328"/>
                </a:moveTo>
                <a:lnTo>
                  <a:pt x="341745" y="0"/>
                </a:lnTo>
                <a:lnTo>
                  <a:pt x="341745" y="886691"/>
                </a:lnTo>
                <a:lnTo>
                  <a:pt x="0" y="1182255"/>
                </a:lnTo>
                <a:lnTo>
                  <a:pt x="18472" y="286328"/>
                </a:lnTo>
                <a:close/>
              </a:path>
            </a:pathLst>
          </a:cu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reeform 28"/>
          <p:cNvSpPr/>
          <p:nvPr/>
        </p:nvSpPr>
        <p:spPr>
          <a:xfrm>
            <a:off x="5492924" y="2376969"/>
            <a:ext cx="341745" cy="1182255"/>
          </a:xfrm>
          <a:custGeom>
            <a:avLst/>
            <a:gdLst>
              <a:gd name="connsiteX0" fmla="*/ 18472 w 341745"/>
              <a:gd name="connsiteY0" fmla="*/ 286328 h 1182255"/>
              <a:gd name="connsiteX1" fmla="*/ 341745 w 341745"/>
              <a:gd name="connsiteY1" fmla="*/ 0 h 1182255"/>
              <a:gd name="connsiteX2" fmla="*/ 341745 w 341745"/>
              <a:gd name="connsiteY2" fmla="*/ 886691 h 1182255"/>
              <a:gd name="connsiteX3" fmla="*/ 0 w 341745"/>
              <a:gd name="connsiteY3" fmla="*/ 1182255 h 1182255"/>
              <a:gd name="connsiteX4" fmla="*/ 18472 w 341745"/>
              <a:gd name="connsiteY4" fmla="*/ 286328 h 11822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745" h="1182255">
                <a:moveTo>
                  <a:pt x="18472" y="286328"/>
                </a:moveTo>
                <a:lnTo>
                  <a:pt x="341745" y="0"/>
                </a:lnTo>
                <a:lnTo>
                  <a:pt x="341745" y="886691"/>
                </a:lnTo>
                <a:lnTo>
                  <a:pt x="0" y="1182255"/>
                </a:lnTo>
                <a:lnTo>
                  <a:pt x="18472" y="286328"/>
                </a:lnTo>
                <a:close/>
              </a:path>
            </a:pathLst>
          </a:cu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ight Arrow 18"/>
          <p:cNvSpPr/>
          <p:nvPr/>
        </p:nvSpPr>
        <p:spPr>
          <a:xfrm>
            <a:off x="3095996" y="2778039"/>
            <a:ext cx="711200" cy="517237"/>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17" name="Right Arrow 18"/>
          <p:cNvSpPr/>
          <p:nvPr/>
        </p:nvSpPr>
        <p:spPr>
          <a:xfrm>
            <a:off x="6277483" y="2758863"/>
            <a:ext cx="863600" cy="517237"/>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3" name="ZoneTexte 2"/>
          <p:cNvSpPr txBox="1"/>
          <p:nvPr/>
        </p:nvSpPr>
        <p:spPr>
          <a:xfrm>
            <a:off x="7072008" y="4541414"/>
            <a:ext cx="2672889" cy="461665"/>
          </a:xfrm>
          <a:prstGeom prst="rect">
            <a:avLst/>
          </a:prstGeom>
          <a:solidFill>
            <a:srgbClr val="0070C0"/>
          </a:solidFill>
        </p:spPr>
        <p:txBody>
          <a:bodyPr wrap="square" rtlCol="0">
            <a:spAutoFit/>
          </a:bodyPr>
          <a:lstStyle/>
          <a:p>
            <a:pPr algn="ctr"/>
            <a:r>
              <a:rPr lang="fr-FR" sz="2400" dirty="0">
                <a:latin typeface="Calibri" panose="020F0502020204030204" pitchFamily="34" charset="0"/>
                <a:cs typeface="Calibri" panose="020F0502020204030204" pitchFamily="34" charset="0"/>
              </a:rPr>
              <a:t>Prisme droit</a:t>
            </a:r>
          </a:p>
        </p:txBody>
      </p:sp>
      <p:sp>
        <p:nvSpPr>
          <p:cNvPr id="18" name="Cube 17"/>
          <p:cNvSpPr/>
          <p:nvPr/>
        </p:nvSpPr>
        <p:spPr>
          <a:xfrm>
            <a:off x="8121176" y="2297755"/>
            <a:ext cx="2624874" cy="1158354"/>
          </a:xfrm>
          <a:prstGeom prst="cub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1368455" y="3977233"/>
            <a:ext cx="8499618" cy="646331"/>
          </a:xfrm>
          <a:prstGeom prst="rect">
            <a:avLst/>
          </a:prstGeom>
        </p:spPr>
        <p:txBody>
          <a:bodyPr wrap="square">
            <a:spAutoFit/>
          </a:bodyPr>
          <a:lstStyle/>
          <a:p>
            <a:r>
              <a:rPr lang="fr-FR" dirty="0">
                <a:latin typeface="Calibri" panose="020F0502020204030204" pitchFamily="34" charset="0"/>
                <a:cs typeface="Calibri" panose="020F0502020204030204" pitchFamily="34" charset="0"/>
              </a:rPr>
              <a:t>Lorsqu'on déplace un polygone  le long d’un axe perpendiculaire à son plan et selon une distance fixe, on obtient un:</a:t>
            </a:r>
          </a:p>
        </p:txBody>
      </p:sp>
      <p:cxnSp>
        <p:nvCxnSpPr>
          <p:cNvPr id="6" name="Connecteur droit avec flèche 5"/>
          <p:cNvCxnSpPr/>
          <p:nvPr/>
        </p:nvCxnSpPr>
        <p:spPr>
          <a:xfrm>
            <a:off x="1634836" y="2909455"/>
            <a:ext cx="895928" cy="3694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678158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r>
              <a:rPr lang="fr-FR" dirty="0"/>
              <a:t>2 min</a:t>
            </a:r>
          </a:p>
        </p:txBody>
      </p:sp>
      <p:sp>
        <p:nvSpPr>
          <p:cNvPr id="3" name="Rectangle 2"/>
          <p:cNvSpPr/>
          <p:nvPr/>
        </p:nvSpPr>
        <p:spPr>
          <a:xfrm>
            <a:off x="2692400" y="3931920"/>
            <a:ext cx="7593132" cy="721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srgbClr val="C00000"/>
                </a:solidFill>
                <a:effectLst/>
                <a:uLnTx/>
                <a:uFillTx/>
                <a:latin typeface="Aptos" panose="02110004020202020204"/>
                <a:ea typeface="+mn-ea"/>
                <a:cs typeface="+mn-cs"/>
              </a:rPr>
              <a:t>Définitions et propriétés</a:t>
            </a:r>
          </a:p>
        </p:txBody>
      </p:sp>
    </p:spTree>
    <p:extLst>
      <p:ext uri="{BB962C8B-B14F-4D97-AF65-F5344CB8AC3E}">
        <p14:creationId xmlns:p14="http://schemas.microsoft.com/office/powerpoint/2010/main" val="7851520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FED4DC-4D24-49F9-47BD-729AD9D435FA}"/>
              </a:ext>
            </a:extLst>
          </p:cNvPr>
          <p:cNvSpPr>
            <a:spLocks noGrp="1"/>
          </p:cNvSpPr>
          <p:nvPr>
            <p:ph type="title"/>
          </p:nvPr>
        </p:nvSpPr>
        <p:spPr>
          <a:xfrm>
            <a:off x="1030246" y="318294"/>
            <a:ext cx="10277091" cy="226168"/>
          </a:xfrm>
        </p:spPr>
        <p:txBody>
          <a:bodyPr/>
          <a:lstStyle/>
          <a:p>
            <a:r>
              <a:rPr lang="fr-MA" sz="1400" dirty="0"/>
              <a:t>Maintenant , je vais vous montrer  des solides qu’on peut obtenir par une rotation d’une figure plane comme un rectangle, un triangle rectangle et un demi-cercle autour d’un axe un tour complet .</a:t>
            </a:r>
            <a:endParaRPr lang="fr-FR" sz="1400" dirty="0"/>
          </a:p>
        </p:txBody>
      </p:sp>
      <p:sp>
        <p:nvSpPr>
          <p:cNvPr id="4" name="Espace réservé du contenu 3">
            <a:extLst>
              <a:ext uri="{FF2B5EF4-FFF2-40B4-BE49-F238E27FC236}">
                <a16:creationId xmlns:a16="http://schemas.microsoft.com/office/drawing/2014/main" id="{BBBD8B40-CD58-1B43-CB76-A861CE5E35E7}"/>
              </a:ext>
            </a:extLst>
          </p:cNvPr>
          <p:cNvSpPr>
            <a:spLocks noGrp="1"/>
          </p:cNvSpPr>
          <p:nvPr>
            <p:ph sz="quarter" idx="11"/>
          </p:nvPr>
        </p:nvSpPr>
        <p:spPr/>
        <p:txBody>
          <a:bodyPr/>
          <a:lstStyle/>
          <a:p>
            <a:r>
              <a:rPr lang="fr-FR" dirty="0"/>
              <a:t>L’enseignant  affiche  les figures planes et attire l’attention des élèves sur ces figues pour qu’ils imaginent les solides engendrés </a:t>
            </a:r>
          </a:p>
          <a:p>
            <a:endParaRPr lang="fr-FR" dirty="0"/>
          </a:p>
        </p:txBody>
      </p:sp>
      <p:pic>
        <p:nvPicPr>
          <p:cNvPr id="9" name="Google Shape;289;p51">
            <a:extLst>
              <a:ext uri="{FF2B5EF4-FFF2-40B4-BE49-F238E27FC236}">
                <a16:creationId xmlns:a16="http://schemas.microsoft.com/office/drawing/2014/main" id="{0669E6B1-1B70-976E-CBEA-81DA3071FB5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grpSp>
        <p:nvGrpSpPr>
          <p:cNvPr id="11" name="Group 9"/>
          <p:cNvGrpSpPr/>
          <p:nvPr/>
        </p:nvGrpSpPr>
        <p:grpSpPr>
          <a:xfrm>
            <a:off x="1793242" y="2551353"/>
            <a:ext cx="917854" cy="2030788"/>
            <a:chOff x="1330036" y="1534448"/>
            <a:chExt cx="1311564" cy="2901887"/>
          </a:xfrm>
          <a:solidFill>
            <a:schemeClr val="accent1">
              <a:lumMod val="20000"/>
              <a:lumOff val="80000"/>
            </a:schemeClr>
          </a:solidFill>
        </p:grpSpPr>
        <p:sp>
          <p:nvSpPr>
            <p:cNvPr id="15" name="Rectangle 14"/>
            <p:cNvSpPr/>
            <p:nvPr/>
          </p:nvSpPr>
          <p:spPr>
            <a:xfrm>
              <a:off x="1330036" y="2127101"/>
              <a:ext cx="1311564" cy="1874982"/>
            </a:xfrm>
            <a:prstGeom prst="rect">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 name="Straight Connector 11"/>
            <p:cNvCxnSpPr/>
            <p:nvPr/>
          </p:nvCxnSpPr>
          <p:spPr>
            <a:xfrm>
              <a:off x="2641600" y="1628335"/>
              <a:ext cx="0" cy="2808000"/>
            </a:xfrm>
            <a:prstGeom prst="line">
              <a:avLst/>
            </a:prstGeom>
            <a:grpFill/>
            <a:ln w="38100">
              <a:solidFill>
                <a:schemeClr val="accent1"/>
              </a:solidFill>
              <a:prstDash val="sysDot"/>
            </a:ln>
          </p:spPr>
          <p:style>
            <a:lnRef idx="1">
              <a:schemeClr val="accent6"/>
            </a:lnRef>
            <a:fillRef idx="0">
              <a:schemeClr val="accent6"/>
            </a:fillRef>
            <a:effectRef idx="0">
              <a:schemeClr val="accent6"/>
            </a:effectRef>
            <a:fontRef idx="minor">
              <a:schemeClr val="tx1"/>
            </a:fontRef>
          </p:style>
        </p:cxnSp>
        <p:sp>
          <p:nvSpPr>
            <p:cNvPr id="17" name="Curved Right Arrow 12"/>
            <p:cNvSpPr/>
            <p:nvPr/>
          </p:nvSpPr>
          <p:spPr>
            <a:xfrm>
              <a:off x="1968358" y="1534448"/>
              <a:ext cx="570628" cy="415639"/>
            </a:xfrm>
            <a:prstGeom prst="curvedRightArrow">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8" name="Group 13"/>
          <p:cNvGrpSpPr/>
          <p:nvPr/>
        </p:nvGrpSpPr>
        <p:grpSpPr>
          <a:xfrm>
            <a:off x="5666675" y="2474724"/>
            <a:ext cx="756449" cy="2107417"/>
            <a:chOff x="5938983" y="2048947"/>
            <a:chExt cx="942109" cy="2624653"/>
          </a:xfrm>
          <a:solidFill>
            <a:schemeClr val="accent1">
              <a:lumMod val="20000"/>
              <a:lumOff val="80000"/>
            </a:schemeClr>
          </a:solidFill>
        </p:grpSpPr>
        <p:cxnSp>
          <p:nvCxnSpPr>
            <p:cNvPr id="19" name="Straight Connector 14"/>
            <p:cNvCxnSpPr/>
            <p:nvPr/>
          </p:nvCxnSpPr>
          <p:spPr>
            <a:xfrm>
              <a:off x="6853384" y="2142834"/>
              <a:ext cx="0" cy="2530766"/>
            </a:xfrm>
            <a:prstGeom prst="line">
              <a:avLst/>
            </a:prstGeom>
            <a:grpFill/>
            <a:ln w="38100">
              <a:solidFill>
                <a:schemeClr val="accent1"/>
              </a:solidFill>
              <a:prstDash val="sysDot"/>
            </a:ln>
          </p:spPr>
          <p:style>
            <a:lnRef idx="1">
              <a:schemeClr val="accent6"/>
            </a:lnRef>
            <a:fillRef idx="0">
              <a:schemeClr val="accent6"/>
            </a:fillRef>
            <a:effectRef idx="0">
              <a:schemeClr val="accent6"/>
            </a:effectRef>
            <a:fontRef idx="minor">
              <a:schemeClr val="tx1"/>
            </a:fontRef>
          </p:style>
        </p:cxnSp>
        <p:sp>
          <p:nvSpPr>
            <p:cNvPr id="20" name="Curved Right Arrow 15"/>
            <p:cNvSpPr/>
            <p:nvPr/>
          </p:nvSpPr>
          <p:spPr>
            <a:xfrm>
              <a:off x="6226322" y="2048947"/>
              <a:ext cx="570628" cy="415639"/>
            </a:xfrm>
            <a:prstGeom prst="curvedRightArrow">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1" name="Freeform 16"/>
            <p:cNvSpPr/>
            <p:nvPr/>
          </p:nvSpPr>
          <p:spPr>
            <a:xfrm>
              <a:off x="5938983" y="2510872"/>
              <a:ext cx="942109" cy="1764145"/>
            </a:xfrm>
            <a:custGeom>
              <a:avLst/>
              <a:gdLst>
                <a:gd name="connsiteX0" fmla="*/ 914400 w 942109"/>
                <a:gd name="connsiteY0" fmla="*/ 0 h 1764145"/>
                <a:gd name="connsiteX1" fmla="*/ 942109 w 942109"/>
                <a:gd name="connsiteY1" fmla="*/ 1764145 h 1764145"/>
                <a:gd name="connsiteX2" fmla="*/ 0 w 942109"/>
                <a:gd name="connsiteY2" fmla="*/ 1754909 h 1764145"/>
                <a:gd name="connsiteX3" fmla="*/ 914400 w 942109"/>
                <a:gd name="connsiteY3" fmla="*/ 0 h 1764145"/>
              </a:gdLst>
              <a:ahLst/>
              <a:cxnLst>
                <a:cxn ang="0">
                  <a:pos x="connsiteX0" y="connsiteY0"/>
                </a:cxn>
                <a:cxn ang="0">
                  <a:pos x="connsiteX1" y="connsiteY1"/>
                </a:cxn>
                <a:cxn ang="0">
                  <a:pos x="connsiteX2" y="connsiteY2"/>
                </a:cxn>
                <a:cxn ang="0">
                  <a:pos x="connsiteX3" y="connsiteY3"/>
                </a:cxn>
              </a:cxnLst>
              <a:rect l="l" t="t" r="r" b="b"/>
              <a:pathLst>
                <a:path w="942109" h="1764145">
                  <a:moveTo>
                    <a:pt x="914400" y="0"/>
                  </a:moveTo>
                  <a:lnTo>
                    <a:pt x="942109" y="1764145"/>
                  </a:lnTo>
                  <a:lnTo>
                    <a:pt x="0" y="1754909"/>
                  </a:lnTo>
                  <a:lnTo>
                    <a:pt x="914400" y="0"/>
                  </a:lnTo>
                  <a:close/>
                </a:path>
              </a:pathLst>
            </a:cu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2" name="Group 17"/>
          <p:cNvGrpSpPr/>
          <p:nvPr/>
        </p:nvGrpSpPr>
        <p:grpSpPr>
          <a:xfrm>
            <a:off x="9566324" y="2437779"/>
            <a:ext cx="662049" cy="2144362"/>
            <a:chOff x="8513184" y="1457820"/>
            <a:chExt cx="895927" cy="2901887"/>
          </a:xfrm>
          <a:solidFill>
            <a:schemeClr val="accent1">
              <a:lumMod val="20000"/>
              <a:lumOff val="80000"/>
            </a:schemeClr>
          </a:solidFill>
        </p:grpSpPr>
        <p:cxnSp>
          <p:nvCxnSpPr>
            <p:cNvPr id="23" name="Straight Connector 18"/>
            <p:cNvCxnSpPr/>
            <p:nvPr/>
          </p:nvCxnSpPr>
          <p:spPr>
            <a:xfrm>
              <a:off x="9409111" y="1551707"/>
              <a:ext cx="0" cy="2808000"/>
            </a:xfrm>
            <a:prstGeom prst="line">
              <a:avLst/>
            </a:prstGeom>
            <a:grpFill/>
            <a:ln w="38100">
              <a:solidFill>
                <a:schemeClr val="accent1"/>
              </a:solidFill>
              <a:prstDash val="sysDot"/>
            </a:ln>
          </p:spPr>
          <p:style>
            <a:lnRef idx="1">
              <a:schemeClr val="accent6"/>
            </a:lnRef>
            <a:fillRef idx="0">
              <a:schemeClr val="accent6"/>
            </a:fillRef>
            <a:effectRef idx="0">
              <a:schemeClr val="accent6"/>
            </a:effectRef>
            <a:fontRef idx="minor">
              <a:schemeClr val="tx1"/>
            </a:fontRef>
          </p:style>
        </p:cxnSp>
        <p:sp>
          <p:nvSpPr>
            <p:cNvPr id="24" name="Curved Right Arrow 19"/>
            <p:cNvSpPr/>
            <p:nvPr/>
          </p:nvSpPr>
          <p:spPr>
            <a:xfrm>
              <a:off x="8735869" y="1457820"/>
              <a:ext cx="570628" cy="415639"/>
            </a:xfrm>
            <a:prstGeom prst="curvedRightArrow">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5" name="Freeform 20"/>
            <p:cNvSpPr/>
            <p:nvPr/>
          </p:nvSpPr>
          <p:spPr>
            <a:xfrm flipH="1">
              <a:off x="8513184" y="2050473"/>
              <a:ext cx="886690" cy="1727200"/>
            </a:xfrm>
            <a:custGeom>
              <a:avLst/>
              <a:gdLst>
                <a:gd name="connsiteX0" fmla="*/ 13854 w 886690"/>
                <a:gd name="connsiteY0" fmla="*/ 0 h 1727200"/>
                <a:gd name="connsiteX1" fmla="*/ 886690 w 886690"/>
                <a:gd name="connsiteY1" fmla="*/ 872836 h 1727200"/>
                <a:gd name="connsiteX2" fmla="*/ 273409 w 886690"/>
                <a:gd name="connsiteY2" fmla="*/ 1706431 h 1727200"/>
                <a:gd name="connsiteX3" fmla="*/ 192635 w 886690"/>
                <a:gd name="connsiteY3" fmla="*/ 1727200 h 1727200"/>
                <a:gd name="connsiteX4" fmla="*/ 0 w 886690"/>
                <a:gd name="connsiteY4" fmla="*/ 1727200 h 1727200"/>
                <a:gd name="connsiteX5" fmla="*/ 0 w 886690"/>
                <a:gd name="connsiteY5" fmla="*/ 70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6690" h="1727200">
                  <a:moveTo>
                    <a:pt x="13854" y="0"/>
                  </a:moveTo>
                  <a:cubicBezTo>
                    <a:pt x="495908" y="0"/>
                    <a:pt x="886690" y="390782"/>
                    <a:pt x="886690" y="872836"/>
                  </a:cubicBezTo>
                  <a:cubicBezTo>
                    <a:pt x="886690" y="1264505"/>
                    <a:pt x="628713" y="1595920"/>
                    <a:pt x="273409" y="1706431"/>
                  </a:cubicBezTo>
                  <a:lnTo>
                    <a:pt x="192635" y="1727200"/>
                  </a:lnTo>
                  <a:lnTo>
                    <a:pt x="0" y="1727200"/>
                  </a:lnTo>
                  <a:lnTo>
                    <a:pt x="0" y="700"/>
                  </a:lnTo>
                  <a:close/>
                </a:path>
              </a:pathLst>
            </a:cu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5814297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D344-8C10-3972-57CC-2D48F0103F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97F11D-AC14-0A7F-DBCA-F13A2009CF2B}"/>
              </a:ext>
            </a:extLst>
          </p:cNvPr>
          <p:cNvSpPr>
            <a:spLocks noGrp="1"/>
          </p:cNvSpPr>
          <p:nvPr>
            <p:ph type="title"/>
          </p:nvPr>
        </p:nvSpPr>
        <p:spPr/>
        <p:txBody>
          <a:bodyPr/>
          <a:lstStyle/>
          <a:p>
            <a:r>
              <a:rPr lang="fr-FR" sz="1400" dirty="0"/>
              <a:t>Premièrement je vais m’intéresser à la rotation d’un rectangle autour d’un axe passant par  l’un de ses côtés un tour complet.</a:t>
            </a:r>
          </a:p>
        </p:txBody>
      </p:sp>
      <p:sp>
        <p:nvSpPr>
          <p:cNvPr id="4" name="Espace réservé du contenu 3">
            <a:extLst>
              <a:ext uri="{FF2B5EF4-FFF2-40B4-BE49-F238E27FC236}">
                <a16:creationId xmlns:a16="http://schemas.microsoft.com/office/drawing/2014/main" id="{BF39839A-14C4-9A20-5704-7395FB7B5607}"/>
              </a:ext>
            </a:extLst>
          </p:cNvPr>
          <p:cNvSpPr>
            <a:spLocks noGrp="1"/>
          </p:cNvSpPr>
          <p:nvPr>
            <p:ph sz="quarter" idx="11"/>
          </p:nvPr>
        </p:nvSpPr>
        <p:spPr/>
        <p:txBody>
          <a:bodyPr/>
          <a:lstStyle/>
          <a:p>
            <a:r>
              <a:rPr lang="fr-MA" dirty="0"/>
              <a:t>L’enseignant montre le rectangle et l’axe de rotation .</a:t>
            </a:r>
            <a:endParaRPr lang="fr-FR" dirty="0"/>
          </a:p>
        </p:txBody>
      </p:sp>
      <p:pic>
        <p:nvPicPr>
          <p:cNvPr id="9" name="Google Shape;289;p51">
            <a:extLst>
              <a:ext uri="{FF2B5EF4-FFF2-40B4-BE49-F238E27FC236}">
                <a16:creationId xmlns:a16="http://schemas.microsoft.com/office/drawing/2014/main" id="{4E23C21B-91EA-E344-19F6-4975E1DF1382}"/>
              </a:ext>
            </a:extLst>
          </p:cNvPr>
          <p:cNvPicPr preferRelativeResize="0"/>
          <p:nvPr/>
        </p:nvPicPr>
        <p:blipFill rotWithShape="1">
          <a:blip r:embed="rId4">
            <a:alphaModFix/>
          </a:blip>
          <a:srcRect/>
          <a:stretch/>
        </p:blipFill>
        <p:spPr>
          <a:xfrm>
            <a:off x="11709400" y="505152"/>
            <a:ext cx="363525" cy="326372"/>
          </a:xfrm>
          <a:prstGeom prst="rect">
            <a:avLst/>
          </a:prstGeom>
          <a:noFill/>
          <a:ln>
            <a:noFill/>
          </a:ln>
        </p:spPr>
      </p:pic>
      <p:pic>
        <p:nvPicPr>
          <p:cNvPr id="12" name="Rev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613290" y="1019121"/>
            <a:ext cx="8039100" cy="5620834"/>
          </a:xfrm>
          <a:prstGeom prst="rect">
            <a:avLst/>
          </a:prstGeom>
        </p:spPr>
      </p:pic>
      <p:sp>
        <p:nvSpPr>
          <p:cNvPr id="13" name="Rectangle 12"/>
          <p:cNvSpPr/>
          <p:nvPr/>
        </p:nvSpPr>
        <p:spPr>
          <a:xfrm>
            <a:off x="2097080" y="5103308"/>
            <a:ext cx="2390399" cy="646331"/>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solidFill>
                  <a:srgbClr val="1D6FA9"/>
                </a:solidFill>
                <a:effectLst/>
                <a:uLnTx/>
                <a:uFillTx/>
                <a:latin typeface="Arial"/>
                <a:cs typeface="Arial"/>
                <a:sym typeface="Arial"/>
              </a:rPr>
              <a:t>Rectangle</a:t>
            </a:r>
          </a:p>
        </p:txBody>
      </p:sp>
      <p:sp>
        <p:nvSpPr>
          <p:cNvPr id="14" name="Rectangle 13"/>
          <p:cNvSpPr/>
          <p:nvPr/>
        </p:nvSpPr>
        <p:spPr>
          <a:xfrm>
            <a:off x="9476749" y="5285383"/>
            <a:ext cx="2031325" cy="646331"/>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err="1">
                <a:ln/>
                <a:solidFill>
                  <a:srgbClr val="1D6FA9"/>
                </a:solidFill>
                <a:effectLst/>
                <a:uLnTx/>
                <a:uFillTx/>
                <a:latin typeface="Arial"/>
                <a:cs typeface="Arial"/>
                <a:sym typeface="Arial"/>
              </a:rPr>
              <a:t>Cylindre</a:t>
            </a:r>
            <a:endParaRPr kumimoji="0" lang="en-US" sz="3600" b="1" i="0" u="none" strike="noStrike" kern="0" cap="none" spc="0" normalizeH="0" baseline="0" noProof="0" dirty="0">
              <a:ln/>
              <a:solidFill>
                <a:srgbClr val="1D6FA9"/>
              </a:solidFill>
              <a:effectLst/>
              <a:uLnTx/>
              <a:uFillTx/>
              <a:latin typeface="Arial"/>
              <a:cs typeface="Arial"/>
              <a:sym typeface="Arial"/>
            </a:endParaRPr>
          </a:p>
        </p:txBody>
      </p:sp>
      <p:sp>
        <p:nvSpPr>
          <p:cNvPr id="15" name="Curved Right Arrow 2"/>
          <p:cNvSpPr/>
          <p:nvPr/>
        </p:nvSpPr>
        <p:spPr>
          <a:xfrm>
            <a:off x="8654473" y="2909455"/>
            <a:ext cx="646545" cy="794327"/>
          </a:xfrm>
          <a:prstGeom prst="curvedRightArrow">
            <a:avLst/>
          </a:prstGeom>
          <a:solidFill>
            <a:srgbClr val="015994"/>
          </a:solidFill>
          <a:ln>
            <a:solidFill>
              <a:srgbClr val="0159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9" name="Rectangle 18"/>
          <p:cNvSpPr/>
          <p:nvPr/>
        </p:nvSpPr>
        <p:spPr>
          <a:xfrm>
            <a:off x="8236828" y="1586016"/>
            <a:ext cx="3689985" cy="1323439"/>
          </a:xfrm>
          <a:prstGeom prst="rect">
            <a:avLst/>
          </a:prstGeom>
        </p:spPr>
        <p:txBody>
          <a:bodyPr wrap="none">
            <a:spAutoFit/>
          </a:bodyPr>
          <a:lstStyle/>
          <a:p>
            <a:pPr algn="ctr"/>
            <a:r>
              <a:rPr lang="fr-FR" sz="2000" dirty="0">
                <a:solidFill>
                  <a:srgbClr val="616161"/>
                </a:solidFill>
                <a:latin typeface="Calibri" panose="020F0502020204030204" pitchFamily="34" charset="0"/>
              </a:rPr>
              <a:t>On fait tourner un rectangle </a:t>
            </a:r>
          </a:p>
          <a:p>
            <a:pPr algn="ctr"/>
            <a:r>
              <a:rPr lang="fr-FR" sz="2000" dirty="0">
                <a:solidFill>
                  <a:srgbClr val="616161"/>
                </a:solidFill>
                <a:latin typeface="Calibri" panose="020F0502020204030204" pitchFamily="34" charset="0"/>
              </a:rPr>
              <a:t>Autour d’un axe passant par</a:t>
            </a:r>
          </a:p>
          <a:p>
            <a:pPr algn="ctr"/>
            <a:r>
              <a:rPr lang="fr-FR" sz="2000" dirty="0">
                <a:solidFill>
                  <a:srgbClr val="616161"/>
                </a:solidFill>
                <a:latin typeface="Calibri" panose="020F0502020204030204" pitchFamily="34" charset="0"/>
              </a:rPr>
              <a:t>l’un de ses côtés un tour complet </a:t>
            </a:r>
          </a:p>
          <a:p>
            <a:pPr algn="ctr"/>
            <a:endParaRPr lang="fr-FR" sz="2000" dirty="0"/>
          </a:p>
        </p:txBody>
      </p:sp>
      <p:cxnSp>
        <p:nvCxnSpPr>
          <p:cNvPr id="5" name="Connecteur droit avec flèche 4"/>
          <p:cNvCxnSpPr>
            <a:stCxn id="19" idx="2"/>
          </p:cNvCxnSpPr>
          <p:nvPr/>
        </p:nvCxnSpPr>
        <p:spPr>
          <a:xfrm flipH="1">
            <a:off x="10081820" y="2909455"/>
            <a:ext cx="1" cy="18084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82929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2"/>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3243" fill="hold"/>
                                        <p:tgtEl>
                                          <p:spTgt spid="12"/>
                                        </p:tgtEl>
                                      </p:cBhvr>
                                    </p:cmd>
                                  </p:childTnLst>
                                </p:cTn>
                              </p:par>
                              <p:par>
                                <p:cTn id="10" presetID="1" presetClass="entr" presetSubtype="0"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childTnLst>
                                </p:cTn>
                              </p:par>
                            </p:childTnLst>
                          </p:cTn>
                        </p:par>
                        <p:par>
                          <p:cTn id="12" fill="hold">
                            <p:stCondLst>
                              <p:cond delay="23243"/>
                            </p:stCondLst>
                            <p:childTnLst>
                              <p:par>
                                <p:cTn id="13" presetID="1"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par>
                          <p:cTn id="15" fill="hold">
                            <p:stCondLst>
                              <p:cond delay="23243"/>
                            </p:stCondLst>
                            <p:childTnLst>
                              <p:par>
                                <p:cTn id="16" presetID="10" presetClass="entr" presetSubtype="0"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12"/>
                </p:tgtEl>
              </p:cMediaNode>
            </p:video>
          </p:childTnLst>
        </p:cTn>
      </p:par>
    </p:tnLst>
    <p:bldLst>
      <p:bldP spid="14" grpId="0"/>
      <p:bldP spid="19"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D344-8C10-3972-57CC-2D48F0103F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97F11D-AC14-0A7F-DBCA-F13A2009CF2B}"/>
              </a:ext>
            </a:extLst>
          </p:cNvPr>
          <p:cNvSpPr>
            <a:spLocks noGrp="1"/>
          </p:cNvSpPr>
          <p:nvPr>
            <p:ph type="title"/>
          </p:nvPr>
        </p:nvSpPr>
        <p:spPr>
          <a:solidFill>
            <a:schemeClr val="bg1"/>
          </a:solidFill>
        </p:spPr>
        <p:txBody>
          <a:bodyPr/>
          <a:lstStyle/>
          <a:p>
            <a:r>
              <a:rPr lang="fr-FR" sz="1400" dirty="0"/>
              <a:t>Maintenant, voici les étapes et les dimensions du cylindre à partir de celles du rectangle</a:t>
            </a:r>
          </a:p>
        </p:txBody>
      </p:sp>
      <p:sp>
        <p:nvSpPr>
          <p:cNvPr id="4" name="Espace réservé du contenu 3">
            <a:extLst>
              <a:ext uri="{FF2B5EF4-FFF2-40B4-BE49-F238E27FC236}">
                <a16:creationId xmlns:a16="http://schemas.microsoft.com/office/drawing/2014/main" id="{BF39839A-14C4-9A20-5704-7395FB7B5607}"/>
              </a:ext>
            </a:extLst>
          </p:cNvPr>
          <p:cNvSpPr>
            <a:spLocks noGrp="1"/>
          </p:cNvSpPr>
          <p:nvPr>
            <p:ph sz="quarter" idx="11"/>
          </p:nvPr>
        </p:nvSpPr>
        <p:spPr/>
        <p:txBody>
          <a:bodyPr/>
          <a:lstStyle/>
          <a:p>
            <a:r>
              <a:rPr lang="fr-MA" dirty="0"/>
              <a:t>L’enseignant montre le rectangle et ses dimensions , la rotation du rectangle et les dimensions du cylindre engendré par la révolution autour d’un axe.  </a:t>
            </a:r>
            <a:endParaRPr lang="fr-FR" dirty="0"/>
          </a:p>
        </p:txBody>
      </p:sp>
      <p:pic>
        <p:nvPicPr>
          <p:cNvPr id="9" name="Google Shape;289;p51">
            <a:extLst>
              <a:ext uri="{FF2B5EF4-FFF2-40B4-BE49-F238E27FC236}">
                <a16:creationId xmlns:a16="http://schemas.microsoft.com/office/drawing/2014/main" id="{4E23C21B-91EA-E344-19F6-4975E1DF138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9" name="ZoneTexte 18"/>
          <p:cNvSpPr txBox="1"/>
          <p:nvPr/>
        </p:nvSpPr>
        <p:spPr>
          <a:xfrm>
            <a:off x="10270836" y="1792858"/>
            <a:ext cx="1084711" cy="3925454"/>
          </a:xfrm>
          <a:prstGeom prst="rect">
            <a:avLst/>
          </a:prstGeom>
          <a:solidFill>
            <a:schemeClr val="bg1"/>
          </a:solid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sp>
        <p:nvSpPr>
          <p:cNvPr id="10" name="Rectangle 9"/>
          <p:cNvSpPr/>
          <p:nvPr/>
        </p:nvSpPr>
        <p:spPr>
          <a:xfrm>
            <a:off x="1459149" y="2443442"/>
            <a:ext cx="741980" cy="1486641"/>
          </a:xfrm>
          <a:prstGeom prst="rect">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2" name="Group 9"/>
          <p:cNvGrpSpPr/>
          <p:nvPr/>
        </p:nvGrpSpPr>
        <p:grpSpPr>
          <a:xfrm>
            <a:off x="4639523" y="1872512"/>
            <a:ext cx="1002697" cy="2419660"/>
            <a:chOff x="1330036" y="1534448"/>
            <a:chExt cx="1311564" cy="2901887"/>
          </a:xfrm>
          <a:solidFill>
            <a:schemeClr val="accent1">
              <a:lumMod val="20000"/>
              <a:lumOff val="80000"/>
            </a:schemeClr>
          </a:solidFill>
        </p:grpSpPr>
        <p:sp>
          <p:nvSpPr>
            <p:cNvPr id="13" name="Rectangle 12"/>
            <p:cNvSpPr/>
            <p:nvPr/>
          </p:nvSpPr>
          <p:spPr>
            <a:xfrm>
              <a:off x="1330036" y="2127101"/>
              <a:ext cx="1311564" cy="1874982"/>
            </a:xfrm>
            <a:prstGeom prst="rect">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 name="Straight Connector 11"/>
            <p:cNvCxnSpPr/>
            <p:nvPr/>
          </p:nvCxnSpPr>
          <p:spPr>
            <a:xfrm>
              <a:off x="2641600" y="1628335"/>
              <a:ext cx="0" cy="2808000"/>
            </a:xfrm>
            <a:prstGeom prst="line">
              <a:avLst/>
            </a:prstGeom>
            <a:grpFill/>
            <a:ln w="38100">
              <a:solidFill>
                <a:schemeClr val="accent1"/>
              </a:solidFill>
              <a:prstDash val="sysDot"/>
            </a:ln>
          </p:spPr>
          <p:style>
            <a:lnRef idx="1">
              <a:schemeClr val="accent6"/>
            </a:lnRef>
            <a:fillRef idx="0">
              <a:schemeClr val="accent6"/>
            </a:fillRef>
            <a:effectRef idx="0">
              <a:schemeClr val="accent6"/>
            </a:effectRef>
            <a:fontRef idx="minor">
              <a:schemeClr val="tx1"/>
            </a:fontRef>
          </p:style>
        </p:cxnSp>
        <p:sp>
          <p:nvSpPr>
            <p:cNvPr id="15" name="Curved Right Arrow 12"/>
            <p:cNvSpPr/>
            <p:nvPr/>
          </p:nvSpPr>
          <p:spPr>
            <a:xfrm>
              <a:off x="1968358" y="1534448"/>
              <a:ext cx="570628" cy="415639"/>
            </a:xfrm>
            <a:prstGeom prst="curvedRightArrow">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cxnSp>
        <p:nvCxnSpPr>
          <p:cNvPr id="16" name="Connecteur droit avec flèche 15"/>
          <p:cNvCxnSpPr/>
          <p:nvPr/>
        </p:nvCxnSpPr>
        <p:spPr>
          <a:xfrm>
            <a:off x="1471555" y="2297366"/>
            <a:ext cx="741980"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0" name="ZoneTexte 19"/>
              <p:cNvSpPr txBox="1"/>
              <p:nvPr/>
            </p:nvSpPr>
            <p:spPr>
              <a:xfrm>
                <a:off x="841441" y="5186597"/>
                <a:ext cx="1955259" cy="1015663"/>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Un rectangle de longueur</a:t>
                </a:r>
                <a14:m>
                  <m:oMath xmlns:m="http://schemas.openxmlformats.org/officeDocument/2006/math">
                    <m:r>
                      <a:rPr lang="fr-FR" sz="2000" i="1" dirty="0" smtClean="0">
                        <a:latin typeface="Cambria Math" panose="02040503050406030204" pitchFamily="18" charset="0"/>
                        <a:cs typeface="Calibri" panose="020F0502020204030204" pitchFamily="34" charset="0"/>
                      </a:rPr>
                      <m:t> </m:t>
                    </m:r>
                    <m:r>
                      <a:rPr lang="fr-FR" sz="2000" i="1" dirty="0" smtClean="0">
                        <a:solidFill>
                          <a:srgbClr val="FF0000"/>
                        </a:solidFill>
                        <a:latin typeface="Cambria Math" panose="02040503050406030204" pitchFamily="18" charset="0"/>
                        <a:cs typeface="Calibri" panose="020F0502020204030204" pitchFamily="34" charset="0"/>
                      </a:rPr>
                      <m:t>h</m:t>
                    </m:r>
                    <m:r>
                      <a:rPr lang="fr-FR" sz="2000" i="1" dirty="0" smtClean="0">
                        <a:latin typeface="Cambria Math" panose="02040503050406030204" pitchFamily="18" charset="0"/>
                        <a:cs typeface="Calibri" panose="020F0502020204030204" pitchFamily="34" charset="0"/>
                      </a:rPr>
                      <m:t> </m:t>
                    </m:r>
                  </m:oMath>
                </a14:m>
                <a:r>
                  <a:rPr lang="fr-FR" sz="2000" dirty="0">
                    <a:latin typeface="Calibri" panose="020F0502020204030204" pitchFamily="34" charset="0"/>
                    <a:cs typeface="Calibri" panose="020F0502020204030204" pitchFamily="34" charset="0"/>
                  </a:rPr>
                  <a:t>et de largeur</a:t>
                </a:r>
                <a14:m>
                  <m:oMath xmlns:m="http://schemas.openxmlformats.org/officeDocument/2006/math">
                    <m:r>
                      <a:rPr lang="fr-FR" sz="2000" i="1" dirty="0" smtClean="0">
                        <a:latin typeface="Cambria Math" panose="02040503050406030204" pitchFamily="18" charset="0"/>
                        <a:cs typeface="Calibri" panose="020F0502020204030204" pitchFamily="34" charset="0"/>
                      </a:rPr>
                      <m:t> </m:t>
                    </m:r>
                    <m:r>
                      <a:rPr lang="fr-FR" sz="2000" i="1" dirty="0" smtClean="0">
                        <a:solidFill>
                          <a:srgbClr val="002060"/>
                        </a:solidFill>
                        <a:latin typeface="Cambria Math" panose="02040503050406030204" pitchFamily="18" charset="0"/>
                        <a:cs typeface="Calibri" panose="020F0502020204030204" pitchFamily="34" charset="0"/>
                      </a:rPr>
                      <m:t>𝑟</m:t>
                    </m:r>
                  </m:oMath>
                </a14:m>
                <a:r>
                  <a:rPr lang="fr-FR" sz="2000" dirty="0">
                    <a:solidFill>
                      <a:srgbClr val="002060"/>
                    </a:solidFill>
                    <a:latin typeface="Calibri" panose="020F0502020204030204" pitchFamily="34" charset="0"/>
                    <a:cs typeface="Calibri" panose="020F0502020204030204" pitchFamily="34" charset="0"/>
                  </a:rPr>
                  <a:t>.</a:t>
                </a:r>
              </a:p>
            </p:txBody>
          </p:sp>
        </mc:Choice>
        <mc:Fallback xmlns="">
          <p:sp>
            <p:nvSpPr>
              <p:cNvPr id="20" name="ZoneTexte 19"/>
              <p:cNvSpPr txBox="1">
                <a:spLocks noRot="1" noChangeAspect="1" noMove="1" noResize="1" noEditPoints="1" noAdjustHandles="1" noChangeArrowheads="1" noChangeShapeType="1" noTextEdit="1"/>
              </p:cNvSpPr>
              <p:nvPr/>
            </p:nvSpPr>
            <p:spPr>
              <a:xfrm>
                <a:off x="841441" y="5186597"/>
                <a:ext cx="1955259" cy="1015663"/>
              </a:xfrm>
              <a:prstGeom prst="rect">
                <a:avLst/>
              </a:prstGeom>
              <a:blipFill>
                <a:blip r:embed="rId3"/>
                <a:stretch>
                  <a:fillRect l="-3115" t="-3614" r="-3115" b="-1024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1" name="ZoneTexte 20"/>
              <p:cNvSpPr txBox="1"/>
              <p:nvPr/>
            </p:nvSpPr>
            <p:spPr>
              <a:xfrm>
                <a:off x="2529191" y="3048808"/>
                <a:ext cx="291830"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h</m:t>
                      </m:r>
                    </m:oMath>
                  </m:oMathPara>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21" name="ZoneTexte 20"/>
              <p:cNvSpPr txBox="1">
                <a:spLocks noRot="1" noChangeAspect="1" noMove="1" noResize="1" noEditPoints="1" noAdjustHandles="1" noChangeArrowheads="1" noChangeShapeType="1" noTextEdit="1"/>
              </p:cNvSpPr>
              <p:nvPr/>
            </p:nvSpPr>
            <p:spPr>
              <a:xfrm>
                <a:off x="2529191" y="3048808"/>
                <a:ext cx="291830" cy="400110"/>
              </a:xfrm>
              <a:prstGeom prst="rect">
                <a:avLst/>
              </a:prstGeom>
              <a:blipFill>
                <a:blip r:embed="rId4"/>
                <a:stretch>
                  <a:fillRect r="-1041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2" name="ZoneTexte 21"/>
              <p:cNvSpPr txBox="1"/>
              <p:nvPr/>
            </p:nvSpPr>
            <p:spPr>
              <a:xfrm>
                <a:off x="1551561" y="1858731"/>
                <a:ext cx="535021" cy="400110"/>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fr-FR" sz="2000" i="1" dirty="0" smtClean="0">
                          <a:solidFill>
                            <a:srgbClr val="002060"/>
                          </a:solidFill>
                          <a:latin typeface="Cambria Math" panose="02040503050406030204" pitchFamily="18" charset="0"/>
                          <a:cs typeface="Calibri" panose="020F0502020204030204" pitchFamily="34" charset="0"/>
                        </a:rPr>
                        <m:t>𝑟</m:t>
                      </m:r>
                    </m:oMath>
                  </m:oMathPara>
                </a14:m>
                <a:endParaRPr lang="fr-FR" sz="2000" dirty="0">
                  <a:solidFill>
                    <a:srgbClr val="002060"/>
                  </a:solidFill>
                  <a:latin typeface="Calibri" panose="020F0502020204030204" pitchFamily="34" charset="0"/>
                  <a:cs typeface="Calibri" panose="020F0502020204030204" pitchFamily="34" charset="0"/>
                </a:endParaRPr>
              </a:p>
            </p:txBody>
          </p:sp>
        </mc:Choice>
        <mc:Fallback xmlns="">
          <p:sp>
            <p:nvSpPr>
              <p:cNvPr id="22" name="ZoneTexte 21"/>
              <p:cNvSpPr txBox="1">
                <a:spLocks noRot="1" noChangeAspect="1" noMove="1" noResize="1" noEditPoints="1" noAdjustHandles="1" noChangeArrowheads="1" noChangeShapeType="1" noTextEdit="1"/>
              </p:cNvSpPr>
              <p:nvPr/>
            </p:nvSpPr>
            <p:spPr>
              <a:xfrm>
                <a:off x="1551561" y="1858731"/>
                <a:ext cx="535021" cy="400110"/>
              </a:xfrm>
              <a:prstGeom prst="rect">
                <a:avLst/>
              </a:prstGeom>
              <a:blipFill>
                <a:blip r:embed="rId5"/>
                <a:stretch>
                  <a:fillRect/>
                </a:stretch>
              </a:blipFill>
            </p:spPr>
            <p:txBody>
              <a:bodyPr/>
              <a:lstStyle/>
              <a:p>
                <a:r>
                  <a:rPr lang="fr-FR">
                    <a:noFill/>
                  </a:rPr>
                  <a:t> </a:t>
                </a:r>
              </a:p>
            </p:txBody>
          </p:sp>
        </mc:Fallback>
      </mc:AlternateContent>
      <p:sp>
        <p:nvSpPr>
          <p:cNvPr id="23" name="ZoneTexte 22"/>
          <p:cNvSpPr txBox="1"/>
          <p:nvPr/>
        </p:nvSpPr>
        <p:spPr>
          <a:xfrm>
            <a:off x="3292812" y="5340486"/>
            <a:ext cx="3881337" cy="1015663"/>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On fait tourner le rectangle un tour complet autour de l’axe </a:t>
            </a:r>
            <a:r>
              <a:rPr lang="fr-FR" sz="2000" dirty="0">
                <a:solidFill>
                  <a:srgbClr val="FF0000"/>
                </a:solidFill>
                <a:latin typeface="Brush Script MT" panose="03060802040406070304" pitchFamily="66" charset="0"/>
                <a:cs typeface="Calibri" panose="020F0502020204030204" pitchFamily="34" charset="0"/>
              </a:rPr>
              <a:t>l</a:t>
            </a:r>
            <a:r>
              <a:rPr lang="fr-FR" sz="2000" dirty="0">
                <a:latin typeface="Calibri" panose="020F0502020204030204" pitchFamily="34" charset="0"/>
                <a:cs typeface="Calibri" panose="020F0502020204030204" pitchFamily="34" charset="0"/>
              </a:rPr>
              <a:t> (axe de révolution)  passant par un coté.</a:t>
            </a:r>
          </a:p>
        </p:txBody>
      </p:sp>
      <p:sp>
        <p:nvSpPr>
          <p:cNvPr id="24" name="ZoneTexte 23"/>
          <p:cNvSpPr txBox="1"/>
          <p:nvPr/>
        </p:nvSpPr>
        <p:spPr>
          <a:xfrm>
            <a:off x="5644406" y="3824738"/>
            <a:ext cx="398834" cy="461665"/>
          </a:xfrm>
          <a:prstGeom prst="rect">
            <a:avLst/>
          </a:prstGeom>
          <a:noFill/>
        </p:spPr>
        <p:txBody>
          <a:bodyPr wrap="square" rtlCol="0">
            <a:spAutoFit/>
          </a:bodyPr>
          <a:lstStyle/>
          <a:p>
            <a:pPr algn="l"/>
            <a:r>
              <a:rPr lang="fr-FR" sz="2400" dirty="0">
                <a:solidFill>
                  <a:srgbClr val="FF0000"/>
                </a:solidFill>
                <a:latin typeface="Brush Script MT" panose="03060802040406070304" pitchFamily="66" charset="0"/>
                <a:cs typeface="Calibri" panose="020F0502020204030204" pitchFamily="34" charset="0"/>
              </a:rPr>
              <a:t>l</a:t>
            </a:r>
          </a:p>
        </p:txBody>
      </p:sp>
      <p:pic>
        <p:nvPicPr>
          <p:cNvPr id="25" name="Image 24"/>
          <p:cNvPicPr>
            <a:picLocks noChangeAspect="1"/>
          </p:cNvPicPr>
          <p:nvPr/>
        </p:nvPicPr>
        <p:blipFill>
          <a:blip r:embed="rId6"/>
          <a:stretch>
            <a:fillRect/>
          </a:stretch>
        </p:blipFill>
        <p:spPr>
          <a:xfrm>
            <a:off x="8318942" y="2054698"/>
            <a:ext cx="2035225" cy="2305454"/>
          </a:xfrm>
          <a:prstGeom prst="rect">
            <a:avLst/>
          </a:prstGeom>
        </p:spPr>
      </p:pic>
      <p:sp>
        <p:nvSpPr>
          <p:cNvPr id="26" name="ZoneTexte 25"/>
          <p:cNvSpPr txBox="1"/>
          <p:nvPr/>
        </p:nvSpPr>
        <p:spPr>
          <a:xfrm>
            <a:off x="7937770" y="5186597"/>
            <a:ext cx="3521413" cy="1323439"/>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On obtient un cylindre engendré par une révolution autour de l’axe </a:t>
            </a:r>
            <a:r>
              <a:rPr lang="fr-FR" sz="2000" dirty="0">
                <a:latin typeface="Brush Script MT" panose="03060802040406070304" pitchFamily="66" charset="0"/>
                <a:cs typeface="Calibri" panose="020F0502020204030204" pitchFamily="34" charset="0"/>
              </a:rPr>
              <a:t>l</a:t>
            </a:r>
            <a:r>
              <a:rPr lang="fr-FR" sz="2000" dirty="0">
                <a:latin typeface="Calibri" panose="020F0502020204030204" pitchFamily="34" charset="0"/>
                <a:cs typeface="Calibri" panose="020F0502020204030204" pitchFamily="34" charset="0"/>
              </a:rPr>
              <a:t> . Ce cylindre est  de rayon</a:t>
            </a:r>
            <a:r>
              <a:rPr lang="fr-FR" sz="2000" dirty="0">
                <a:solidFill>
                  <a:schemeClr val="accent5">
                    <a:lumMod val="60000"/>
                    <a:lumOff val="40000"/>
                  </a:schemeClr>
                </a:solidFill>
                <a:latin typeface="Calibri" panose="020F0502020204030204" pitchFamily="34" charset="0"/>
                <a:cs typeface="Calibri" panose="020F0502020204030204" pitchFamily="34" charset="0"/>
              </a:rPr>
              <a:t> </a:t>
            </a:r>
            <a:r>
              <a:rPr lang="fr-FR" sz="2000" dirty="0">
                <a:solidFill>
                  <a:srgbClr val="002060"/>
                </a:solidFill>
                <a:latin typeface="Calibri" panose="020F0502020204030204" pitchFamily="34" charset="0"/>
                <a:cs typeface="Calibri" panose="020F0502020204030204" pitchFamily="34" charset="0"/>
              </a:rPr>
              <a:t>r</a:t>
            </a:r>
            <a:r>
              <a:rPr lang="fr-FR" sz="2000" dirty="0">
                <a:solidFill>
                  <a:schemeClr val="accent5">
                    <a:lumMod val="60000"/>
                    <a:lumOff val="40000"/>
                  </a:schemeClr>
                </a:solidFill>
                <a:latin typeface="Calibri" panose="020F0502020204030204" pitchFamily="34" charset="0"/>
                <a:cs typeface="Calibri" panose="020F0502020204030204" pitchFamily="34" charset="0"/>
              </a:rPr>
              <a:t> </a:t>
            </a:r>
            <a:r>
              <a:rPr lang="fr-FR" sz="2000" dirty="0">
                <a:latin typeface="Calibri" panose="020F0502020204030204" pitchFamily="34" charset="0"/>
                <a:cs typeface="Calibri" panose="020F0502020204030204" pitchFamily="34" charset="0"/>
              </a:rPr>
              <a:t>et de hauteur </a:t>
            </a:r>
            <a:r>
              <a:rPr lang="fr-FR" sz="2000" dirty="0">
                <a:solidFill>
                  <a:srgbClr val="FF0000"/>
                </a:solidFill>
                <a:latin typeface="Calibri" panose="020F0502020204030204" pitchFamily="34" charset="0"/>
                <a:cs typeface="Calibri" panose="020F0502020204030204" pitchFamily="34" charset="0"/>
              </a:rPr>
              <a:t>h.</a:t>
            </a:r>
            <a:r>
              <a:rPr lang="fr-FR" sz="2000" dirty="0">
                <a:latin typeface="Calibri" panose="020F0502020204030204" pitchFamily="34" charset="0"/>
                <a:cs typeface="Calibri" panose="020F0502020204030204" pitchFamily="34" charset="0"/>
              </a:rPr>
              <a:t> </a:t>
            </a:r>
          </a:p>
        </p:txBody>
      </p:sp>
      <p:cxnSp>
        <p:nvCxnSpPr>
          <p:cNvPr id="30" name="Connecteur droit avec flèche 29"/>
          <p:cNvCxnSpPr/>
          <p:nvPr/>
        </p:nvCxnSpPr>
        <p:spPr>
          <a:xfrm flipH="1">
            <a:off x="2354094" y="2443442"/>
            <a:ext cx="9727" cy="1486641"/>
          </a:xfrm>
          <a:prstGeom prst="straightConnector1">
            <a:avLst/>
          </a:prstGeom>
          <a:ln>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3" name="Connecteur droit avec flèche 32"/>
          <p:cNvCxnSpPr/>
          <p:nvPr/>
        </p:nvCxnSpPr>
        <p:spPr>
          <a:xfrm flipH="1">
            <a:off x="8566834" y="2464104"/>
            <a:ext cx="9727" cy="1486641"/>
          </a:xfrm>
          <a:prstGeom prst="straightConnector1">
            <a:avLst/>
          </a:prstGeom>
          <a:ln>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4" name="Connecteur droit avec flèche 33"/>
          <p:cNvCxnSpPr/>
          <p:nvPr/>
        </p:nvCxnSpPr>
        <p:spPr>
          <a:xfrm flipV="1">
            <a:off x="9051807" y="2436827"/>
            <a:ext cx="384023" cy="175392"/>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41" name="ZoneTexte 40"/>
              <p:cNvSpPr txBox="1"/>
              <p:nvPr/>
            </p:nvSpPr>
            <p:spPr>
              <a:xfrm>
                <a:off x="8955362" y="2177403"/>
                <a:ext cx="535021" cy="400110"/>
              </a:xfrm>
              <a:prstGeom prst="rect">
                <a:avLst/>
              </a:prstGeom>
              <a:noFill/>
              <a:ln>
                <a:noFill/>
              </a:ln>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fr-FR" sz="2000" i="1" dirty="0" smtClean="0">
                          <a:solidFill>
                            <a:srgbClr val="002060"/>
                          </a:solidFill>
                          <a:latin typeface="Cambria Math" panose="02040503050406030204" pitchFamily="18" charset="0"/>
                          <a:cs typeface="Calibri" panose="020F0502020204030204" pitchFamily="34" charset="0"/>
                        </a:rPr>
                        <m:t>𝑟</m:t>
                      </m:r>
                    </m:oMath>
                  </m:oMathPara>
                </a14:m>
                <a:endParaRPr lang="fr-FR" sz="2000" dirty="0">
                  <a:solidFill>
                    <a:srgbClr val="002060"/>
                  </a:solidFill>
                  <a:latin typeface="Calibri" panose="020F0502020204030204" pitchFamily="34" charset="0"/>
                  <a:cs typeface="Calibri" panose="020F0502020204030204" pitchFamily="34" charset="0"/>
                </a:endParaRPr>
              </a:p>
            </p:txBody>
          </p:sp>
        </mc:Choice>
        <mc:Fallback xmlns="">
          <p:sp>
            <p:nvSpPr>
              <p:cNvPr id="41" name="ZoneTexte 40"/>
              <p:cNvSpPr txBox="1">
                <a:spLocks noRot="1" noChangeAspect="1" noMove="1" noResize="1" noEditPoints="1" noAdjustHandles="1" noChangeArrowheads="1" noChangeShapeType="1" noTextEdit="1"/>
              </p:cNvSpPr>
              <p:nvPr/>
            </p:nvSpPr>
            <p:spPr>
              <a:xfrm>
                <a:off x="8955362" y="2177403"/>
                <a:ext cx="535021" cy="400110"/>
              </a:xfrm>
              <a:prstGeom prst="rect">
                <a:avLst/>
              </a:prstGeom>
              <a:blipFill>
                <a:blip r:embed="rId7"/>
                <a:stretch>
                  <a:fillRect/>
                </a:stretch>
              </a:blipFill>
              <a:ln>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2" name="ZoneTexte 41"/>
              <p:cNvSpPr txBox="1"/>
              <p:nvPr/>
            </p:nvSpPr>
            <p:spPr>
              <a:xfrm>
                <a:off x="8027112" y="3207425"/>
                <a:ext cx="291830"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h</m:t>
                      </m:r>
                    </m:oMath>
                  </m:oMathPara>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42" name="ZoneTexte 41"/>
              <p:cNvSpPr txBox="1">
                <a:spLocks noRot="1" noChangeAspect="1" noMove="1" noResize="1" noEditPoints="1" noAdjustHandles="1" noChangeArrowheads="1" noChangeShapeType="1" noTextEdit="1"/>
              </p:cNvSpPr>
              <p:nvPr/>
            </p:nvSpPr>
            <p:spPr>
              <a:xfrm>
                <a:off x="8027112" y="3207425"/>
                <a:ext cx="291830" cy="400110"/>
              </a:xfrm>
              <a:prstGeom prst="rect">
                <a:avLst/>
              </a:prstGeom>
              <a:blipFill>
                <a:blip r:embed="rId8"/>
                <a:stretch>
                  <a:fillRect r="-10417"/>
                </a:stretch>
              </a:blipFill>
            </p:spPr>
            <p:txBody>
              <a:bodyPr/>
              <a:lstStyle/>
              <a:p>
                <a:r>
                  <a:rPr lang="fr-FR">
                    <a:noFill/>
                  </a:rPr>
                  <a:t> </a:t>
                </a:r>
              </a:p>
            </p:txBody>
          </p:sp>
        </mc:Fallback>
      </mc:AlternateContent>
      <p:cxnSp>
        <p:nvCxnSpPr>
          <p:cNvPr id="44" name="Connecteur droit avec flèche 43"/>
          <p:cNvCxnSpPr>
            <a:stCxn id="10" idx="2"/>
          </p:cNvCxnSpPr>
          <p:nvPr/>
        </p:nvCxnSpPr>
        <p:spPr>
          <a:xfrm>
            <a:off x="1830139" y="3930083"/>
            <a:ext cx="0" cy="964038"/>
          </a:xfrm>
          <a:prstGeom prst="straightConnector1">
            <a:avLst/>
          </a:prstGeom>
          <a:ln w="38100">
            <a:prstDash val="dashDot"/>
            <a:tailEnd type="triangle"/>
          </a:ln>
        </p:spPr>
        <p:style>
          <a:lnRef idx="2">
            <a:schemeClr val="accent1"/>
          </a:lnRef>
          <a:fillRef idx="0">
            <a:schemeClr val="accent1"/>
          </a:fillRef>
          <a:effectRef idx="1">
            <a:schemeClr val="accent1"/>
          </a:effectRef>
          <a:fontRef idx="minor">
            <a:schemeClr val="tx1"/>
          </a:fontRef>
        </p:style>
      </p:cxnSp>
      <p:cxnSp>
        <p:nvCxnSpPr>
          <p:cNvPr id="46" name="Connecteur droit avec flèche 45"/>
          <p:cNvCxnSpPr/>
          <p:nvPr/>
        </p:nvCxnSpPr>
        <p:spPr>
          <a:xfrm>
            <a:off x="5171694" y="4150801"/>
            <a:ext cx="1" cy="1054083"/>
          </a:xfrm>
          <a:prstGeom prst="straightConnector1">
            <a:avLst/>
          </a:prstGeom>
          <a:ln w="38100">
            <a:prstDash val="dashDot"/>
            <a:tailEnd type="triangle"/>
          </a:ln>
        </p:spPr>
        <p:style>
          <a:lnRef idx="2">
            <a:schemeClr val="accent1"/>
          </a:lnRef>
          <a:fillRef idx="0">
            <a:schemeClr val="accent1"/>
          </a:fillRef>
          <a:effectRef idx="1">
            <a:schemeClr val="accent1"/>
          </a:effectRef>
          <a:fontRef idx="minor">
            <a:schemeClr val="tx1"/>
          </a:fontRef>
        </p:style>
      </p:cxnSp>
      <p:cxnSp>
        <p:nvCxnSpPr>
          <p:cNvPr id="49" name="Connecteur droit avec flèche 48"/>
          <p:cNvCxnSpPr>
            <a:stCxn id="25" idx="2"/>
          </p:cNvCxnSpPr>
          <p:nvPr/>
        </p:nvCxnSpPr>
        <p:spPr>
          <a:xfrm flipH="1">
            <a:off x="9336554" y="4360152"/>
            <a:ext cx="1" cy="584952"/>
          </a:xfrm>
          <a:prstGeom prst="straightConnector1">
            <a:avLst/>
          </a:prstGeom>
          <a:ln w="38100">
            <a:prstDash val="dash"/>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2257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par>
                          <p:cTn id="7" fill="hold">
                            <p:stCondLst>
                              <p:cond delay="0"/>
                            </p:stCondLst>
                            <p:childTnLst>
                              <p:par>
                                <p:cTn id="8" presetID="6" presetClass="entr" presetSubtype="16" fill="hold" nodeType="after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circle(in)">
                                      <p:cBhvr>
                                        <p:cTn id="10" dur="2000"/>
                                        <p:tgtEl>
                                          <p:spTgt spid="44"/>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30"/>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grpId="0" nodeType="after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6"/>
                                        </p:tgtEl>
                                        <p:attrNameLst>
                                          <p:attrName>style.visibility</p:attrName>
                                        </p:attrNameLst>
                                      </p:cBhvr>
                                      <p:to>
                                        <p:strVal val="visible"/>
                                      </p:to>
                                    </p:set>
                                  </p:childTnLst>
                                </p:cTn>
                              </p:par>
                            </p:childTnLst>
                          </p:cTn>
                        </p:par>
                        <p:par>
                          <p:cTn id="24" fill="hold">
                            <p:stCondLst>
                              <p:cond delay="0"/>
                            </p:stCondLst>
                            <p:childTnLst>
                              <p:par>
                                <p:cTn id="25" presetID="1" presetClass="entr" presetSubtype="0" fill="hold" grpId="0" nodeType="after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par>
                          <p:cTn id="31" fill="hold">
                            <p:stCondLst>
                              <p:cond delay="0"/>
                            </p:stCondLst>
                            <p:childTnLst>
                              <p:par>
                                <p:cTn id="32" presetID="6" presetClass="entr" presetSubtype="16" fill="hold" nodeType="afterEffect">
                                  <p:stCondLst>
                                    <p:cond delay="0"/>
                                  </p:stCondLst>
                                  <p:childTnLst>
                                    <p:set>
                                      <p:cBhvr>
                                        <p:cTn id="33" dur="1" fill="hold">
                                          <p:stCondLst>
                                            <p:cond delay="0"/>
                                          </p:stCondLst>
                                        </p:cTn>
                                        <p:tgtEl>
                                          <p:spTgt spid="46"/>
                                        </p:tgtEl>
                                        <p:attrNameLst>
                                          <p:attrName>style.visibility</p:attrName>
                                        </p:attrNameLst>
                                      </p:cBhvr>
                                      <p:to>
                                        <p:strVal val="visible"/>
                                      </p:to>
                                    </p:set>
                                    <p:animEffect transition="in" filter="circle(in)">
                                      <p:cBhvr>
                                        <p:cTn id="34" dur="1500"/>
                                        <p:tgtEl>
                                          <p:spTgt spid="46"/>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grpId="0" nodeType="afterEffect">
                                  <p:stCondLst>
                                    <p:cond delay="0"/>
                                  </p:stCondLst>
                                  <p:childTnLst>
                                    <p:set>
                                      <p:cBhvr>
                                        <p:cTn id="41" dur="1" fill="hold">
                                          <p:stCondLst>
                                            <p:cond delay="0"/>
                                          </p:stCondLst>
                                        </p:cTn>
                                        <p:tgtEl>
                                          <p:spTgt spid="24"/>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25"/>
                                        </p:tgtEl>
                                        <p:attrNameLst>
                                          <p:attrName>style.visibility</p:attrName>
                                        </p:attrNameLst>
                                      </p:cBhvr>
                                      <p:to>
                                        <p:strVal val="visible"/>
                                      </p:to>
                                    </p:set>
                                  </p:childTnLst>
                                </p:cTn>
                              </p:par>
                            </p:childTnLst>
                          </p:cTn>
                        </p:par>
                        <p:par>
                          <p:cTn id="46" fill="hold">
                            <p:stCondLst>
                              <p:cond delay="0"/>
                            </p:stCondLst>
                            <p:childTnLst>
                              <p:par>
                                <p:cTn id="47" presetID="6" presetClass="entr" presetSubtype="16" fill="hold" nodeType="afterEffect">
                                  <p:stCondLst>
                                    <p:cond delay="0"/>
                                  </p:stCondLst>
                                  <p:childTnLst>
                                    <p:set>
                                      <p:cBhvr>
                                        <p:cTn id="48" dur="1" fill="hold">
                                          <p:stCondLst>
                                            <p:cond delay="0"/>
                                          </p:stCondLst>
                                        </p:cTn>
                                        <p:tgtEl>
                                          <p:spTgt spid="49"/>
                                        </p:tgtEl>
                                        <p:attrNameLst>
                                          <p:attrName>style.visibility</p:attrName>
                                        </p:attrNameLst>
                                      </p:cBhvr>
                                      <p:to>
                                        <p:strVal val="visible"/>
                                      </p:to>
                                    </p:set>
                                    <p:animEffect transition="in" filter="circle(in)">
                                      <p:cBhvr>
                                        <p:cTn id="49" dur="2000"/>
                                        <p:tgtEl>
                                          <p:spTgt spid="49"/>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26"/>
                                        </p:tgtEl>
                                        <p:attrNameLst>
                                          <p:attrName>style.visibility</p:attrName>
                                        </p:attrNameLst>
                                      </p:cBhvr>
                                      <p:to>
                                        <p:strVal val="visible"/>
                                      </p:to>
                                    </p:set>
                                  </p:childTnLst>
                                </p:cTn>
                              </p:par>
                            </p:childTnLst>
                          </p:cTn>
                        </p:par>
                        <p:par>
                          <p:cTn id="54" fill="hold">
                            <p:stCondLst>
                              <p:cond delay="0"/>
                            </p:stCondLst>
                            <p:childTnLst>
                              <p:par>
                                <p:cTn id="55" presetID="1" presetClass="entr" presetSubtype="0" fill="hold" nodeType="afterEffect">
                                  <p:stCondLst>
                                    <p:cond delay="0"/>
                                  </p:stCondLst>
                                  <p:childTnLst>
                                    <p:set>
                                      <p:cBhvr>
                                        <p:cTn id="56" dur="1" fill="hold">
                                          <p:stCondLst>
                                            <p:cond delay="0"/>
                                          </p:stCondLst>
                                        </p:cTn>
                                        <p:tgtEl>
                                          <p:spTgt spid="33"/>
                                        </p:tgtEl>
                                        <p:attrNameLst>
                                          <p:attrName>style.visibility</p:attrName>
                                        </p:attrNameLst>
                                      </p:cBhvr>
                                      <p:to>
                                        <p:strVal val="visible"/>
                                      </p:to>
                                    </p:set>
                                  </p:childTnLst>
                                </p:cTn>
                              </p:par>
                            </p:childTnLst>
                          </p:cTn>
                        </p:par>
                        <p:par>
                          <p:cTn id="57" fill="hold">
                            <p:stCondLst>
                              <p:cond delay="0"/>
                            </p:stCondLst>
                            <p:childTnLst>
                              <p:par>
                                <p:cTn id="58" presetID="1" presetClass="entr" presetSubtype="0" fill="hold" grpId="0" nodeType="afterEffect">
                                  <p:stCondLst>
                                    <p:cond delay="0"/>
                                  </p:stCondLst>
                                  <p:childTnLst>
                                    <p:set>
                                      <p:cBhvr>
                                        <p:cTn id="59" dur="1" fill="hold">
                                          <p:stCondLst>
                                            <p:cond delay="0"/>
                                          </p:stCondLst>
                                        </p:cTn>
                                        <p:tgtEl>
                                          <p:spTgt spid="42"/>
                                        </p:tgtEl>
                                        <p:attrNameLst>
                                          <p:attrName>style.visibility</p:attrName>
                                        </p:attrNameLst>
                                      </p:cBhvr>
                                      <p:to>
                                        <p:strVal val="visible"/>
                                      </p:to>
                                    </p:set>
                                  </p:childTnLst>
                                </p:cTn>
                              </p:par>
                            </p:childTnLst>
                          </p:cTn>
                        </p:par>
                        <p:par>
                          <p:cTn id="60" fill="hold">
                            <p:stCondLst>
                              <p:cond delay="0"/>
                            </p:stCondLst>
                            <p:childTnLst>
                              <p:par>
                                <p:cTn id="61" presetID="1" presetClass="entr" presetSubtype="0" fill="hold" nodeType="afterEffect">
                                  <p:stCondLst>
                                    <p:cond delay="0"/>
                                  </p:stCondLst>
                                  <p:childTnLst>
                                    <p:set>
                                      <p:cBhvr>
                                        <p:cTn id="62" dur="1" fill="hold">
                                          <p:stCondLst>
                                            <p:cond delay="0"/>
                                          </p:stCondLst>
                                        </p:cTn>
                                        <p:tgtEl>
                                          <p:spTgt spid="34"/>
                                        </p:tgtEl>
                                        <p:attrNameLst>
                                          <p:attrName>style.visibility</p:attrName>
                                        </p:attrNameLst>
                                      </p:cBhvr>
                                      <p:to>
                                        <p:strVal val="visible"/>
                                      </p:to>
                                    </p:set>
                                  </p:childTnLst>
                                </p:cTn>
                              </p:par>
                            </p:childTnLst>
                          </p:cTn>
                        </p:par>
                        <p:par>
                          <p:cTn id="63" fill="hold">
                            <p:stCondLst>
                              <p:cond delay="0"/>
                            </p:stCondLst>
                            <p:childTnLst>
                              <p:par>
                                <p:cTn id="64" presetID="1" presetClass="entr" presetSubtype="0" fill="hold" grpId="0" nodeType="afterEffect">
                                  <p:stCondLst>
                                    <p:cond delay="0"/>
                                  </p:stCondLst>
                                  <p:childTnLst>
                                    <p:set>
                                      <p:cBhvr>
                                        <p:cTn id="65"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0" grpId="0"/>
      <p:bldP spid="21" grpId="0"/>
      <p:bldP spid="22" grpId="0"/>
      <p:bldP spid="23" grpId="0"/>
      <p:bldP spid="24" grpId="0"/>
      <p:bldP spid="26" grpId="0"/>
      <p:bldP spid="41" grpId="0"/>
      <p:bldP spid="4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D344-8C10-3972-57CC-2D48F0103F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97F11D-AC14-0A7F-DBCA-F13A2009CF2B}"/>
              </a:ext>
            </a:extLst>
          </p:cNvPr>
          <p:cNvSpPr>
            <a:spLocks noGrp="1"/>
          </p:cNvSpPr>
          <p:nvPr>
            <p:ph type="title"/>
          </p:nvPr>
        </p:nvSpPr>
        <p:spPr/>
        <p:txBody>
          <a:bodyPr/>
          <a:lstStyle/>
          <a:p>
            <a:r>
              <a:rPr lang="fr-FR" sz="1400" dirty="0"/>
              <a:t>Maintenant, je vais  tourner un tour complet un triangle rectangle autour d’un axe passant par  l’un de ses côtés adjacents à l’angle droit.</a:t>
            </a:r>
          </a:p>
        </p:txBody>
      </p:sp>
      <p:sp>
        <p:nvSpPr>
          <p:cNvPr id="4" name="Espace réservé du contenu 3">
            <a:extLst>
              <a:ext uri="{FF2B5EF4-FFF2-40B4-BE49-F238E27FC236}">
                <a16:creationId xmlns:a16="http://schemas.microsoft.com/office/drawing/2014/main" id="{BF39839A-14C4-9A20-5704-7395FB7B5607}"/>
              </a:ext>
            </a:extLst>
          </p:cNvPr>
          <p:cNvSpPr>
            <a:spLocks noGrp="1"/>
          </p:cNvSpPr>
          <p:nvPr>
            <p:ph sz="quarter" idx="11"/>
          </p:nvPr>
        </p:nvSpPr>
        <p:spPr/>
        <p:txBody>
          <a:bodyPr/>
          <a:lstStyle/>
          <a:p>
            <a:r>
              <a:rPr lang="fr-MA" dirty="0"/>
              <a:t>L’enseignant montre le  triangle rectangle et l’axe de rotation .</a:t>
            </a:r>
            <a:endParaRPr lang="fr-FR" dirty="0"/>
          </a:p>
        </p:txBody>
      </p:sp>
      <p:pic>
        <p:nvPicPr>
          <p:cNvPr id="9" name="Google Shape;289;p51">
            <a:extLst>
              <a:ext uri="{FF2B5EF4-FFF2-40B4-BE49-F238E27FC236}">
                <a16:creationId xmlns:a16="http://schemas.microsoft.com/office/drawing/2014/main" id="{4E23C21B-91EA-E344-19F6-4975E1DF1382}"/>
              </a:ext>
            </a:extLst>
          </p:cNvPr>
          <p:cNvPicPr preferRelativeResize="0"/>
          <p:nvPr/>
        </p:nvPicPr>
        <p:blipFill rotWithShape="1">
          <a:blip r:embed="rId4">
            <a:alphaModFix/>
          </a:blip>
          <a:srcRect/>
          <a:stretch/>
        </p:blipFill>
        <p:spPr>
          <a:xfrm>
            <a:off x="11709400" y="505152"/>
            <a:ext cx="363525" cy="326372"/>
          </a:xfrm>
          <a:prstGeom prst="rect">
            <a:avLst/>
          </a:prstGeom>
          <a:noFill/>
          <a:ln>
            <a:noFill/>
          </a:ln>
        </p:spPr>
      </p:pic>
      <p:cxnSp>
        <p:nvCxnSpPr>
          <p:cNvPr id="5" name="Connecteur droit avec flèche 4"/>
          <p:cNvCxnSpPr>
            <a:stCxn id="19" idx="2"/>
          </p:cNvCxnSpPr>
          <p:nvPr/>
        </p:nvCxnSpPr>
        <p:spPr>
          <a:xfrm>
            <a:off x="10081820" y="2909455"/>
            <a:ext cx="0" cy="18084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1" name="Rev2">
            <a:hlinkClick r:id="" action="ppaction://media"/>
          </p:cNvPr>
          <p:cNvPicPr>
            <a:picLocks noChangeAspect="1"/>
          </p:cNvPicPr>
          <p:nvPr>
            <a:videoFile r:link="rId1"/>
            <p:extLst>
              <p:ext uri="{DAA4B4D4-6D71-4841-9C94-3DE7FCFB9230}">
                <p14:media xmlns:p14="http://schemas.microsoft.com/office/powerpoint/2010/main" r:embed="rId2">
                  <p14:trim st="4810"/>
                </p14:media>
              </p:ext>
            </p:extLst>
          </p:nvPr>
        </p:nvPicPr>
        <p:blipFill>
          <a:blip r:embed="rId5"/>
          <a:stretch>
            <a:fillRect/>
          </a:stretch>
        </p:blipFill>
        <p:spPr>
          <a:xfrm>
            <a:off x="1388355" y="1019121"/>
            <a:ext cx="7768072" cy="5431335"/>
          </a:xfrm>
          <a:prstGeom prst="rect">
            <a:avLst/>
          </a:prstGeom>
        </p:spPr>
      </p:pic>
      <p:sp>
        <p:nvSpPr>
          <p:cNvPr id="16" name="Rectangle 15"/>
          <p:cNvSpPr/>
          <p:nvPr/>
        </p:nvSpPr>
        <p:spPr>
          <a:xfrm>
            <a:off x="5979607" y="5437677"/>
            <a:ext cx="3281668"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solidFill>
                  <a:srgbClr val="1D6FA9"/>
                </a:solidFill>
                <a:effectLst/>
                <a:uLnTx/>
                <a:uFillTx/>
                <a:latin typeface="Arial"/>
                <a:cs typeface="Arial"/>
                <a:sym typeface="Arial"/>
              </a:rPr>
              <a:t>Triangle rectangle</a:t>
            </a:r>
          </a:p>
        </p:txBody>
      </p:sp>
      <p:sp>
        <p:nvSpPr>
          <p:cNvPr id="17" name="Rectangle 16"/>
          <p:cNvSpPr/>
          <p:nvPr/>
        </p:nvSpPr>
        <p:spPr>
          <a:xfrm>
            <a:off x="9463491" y="5314566"/>
            <a:ext cx="1338829" cy="646331"/>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err="1">
                <a:ln/>
                <a:solidFill>
                  <a:srgbClr val="1D6FA9"/>
                </a:solidFill>
                <a:effectLst/>
                <a:uLnTx/>
                <a:uFillTx/>
                <a:latin typeface="Arial"/>
                <a:cs typeface="Arial"/>
                <a:sym typeface="Arial"/>
              </a:rPr>
              <a:t>Cône</a:t>
            </a:r>
            <a:endParaRPr kumimoji="0" lang="en-US" sz="3600" b="1" i="0" u="none" strike="noStrike" kern="0" cap="none" spc="0" normalizeH="0" baseline="0" noProof="0" dirty="0">
              <a:ln/>
              <a:solidFill>
                <a:srgbClr val="1D6FA9"/>
              </a:solidFill>
              <a:effectLst/>
              <a:uLnTx/>
              <a:uFillTx/>
              <a:latin typeface="Arial"/>
              <a:cs typeface="Arial"/>
              <a:sym typeface="Arial"/>
            </a:endParaRPr>
          </a:p>
        </p:txBody>
      </p:sp>
      <p:sp>
        <p:nvSpPr>
          <p:cNvPr id="18" name="Rectangle 17"/>
          <p:cNvSpPr/>
          <p:nvPr/>
        </p:nvSpPr>
        <p:spPr>
          <a:xfrm>
            <a:off x="8311467" y="1586016"/>
            <a:ext cx="3680559" cy="1631216"/>
          </a:xfrm>
          <a:prstGeom prst="rect">
            <a:avLst/>
          </a:prstGeom>
        </p:spPr>
        <p:txBody>
          <a:bodyPr wrap="none">
            <a:spAutoFit/>
          </a:bodyPr>
          <a:lstStyle/>
          <a:p>
            <a:r>
              <a:rPr lang="fr-FR" sz="2000" dirty="0">
                <a:solidFill>
                  <a:srgbClr val="616161"/>
                </a:solidFill>
                <a:latin typeface="Calibri" panose="020F0502020204030204" pitchFamily="34" charset="0"/>
              </a:rPr>
              <a:t>On fait tourner un tour complet </a:t>
            </a:r>
          </a:p>
          <a:p>
            <a:r>
              <a:rPr lang="fr-FR" sz="2000" dirty="0">
                <a:solidFill>
                  <a:srgbClr val="616161"/>
                </a:solidFill>
                <a:latin typeface="Calibri" panose="020F0502020204030204" pitchFamily="34" charset="0"/>
              </a:rPr>
              <a:t>un triangle rectangle autour d’un </a:t>
            </a:r>
          </a:p>
          <a:p>
            <a:r>
              <a:rPr lang="fr-FR" sz="2000" dirty="0">
                <a:solidFill>
                  <a:srgbClr val="616161"/>
                </a:solidFill>
                <a:latin typeface="Calibri" panose="020F0502020204030204" pitchFamily="34" charset="0"/>
              </a:rPr>
              <a:t>axe passant par l’un de ses côtés </a:t>
            </a:r>
          </a:p>
          <a:p>
            <a:r>
              <a:rPr lang="fr-FR" sz="2000" dirty="0">
                <a:solidFill>
                  <a:srgbClr val="616161"/>
                </a:solidFill>
                <a:latin typeface="Calibri" panose="020F0502020204030204" pitchFamily="34" charset="0"/>
              </a:rPr>
              <a:t>Adjacents à l’angle droit.</a:t>
            </a:r>
          </a:p>
          <a:p>
            <a:pPr algn="ctr"/>
            <a:endParaRPr lang="fr-FR" sz="2000" dirty="0"/>
          </a:p>
        </p:txBody>
      </p:sp>
      <p:sp>
        <p:nvSpPr>
          <p:cNvPr id="6" name="Flèche courbée vers la droite 5"/>
          <p:cNvSpPr/>
          <p:nvPr/>
        </p:nvSpPr>
        <p:spPr>
          <a:xfrm>
            <a:off x="4551868" y="1586016"/>
            <a:ext cx="357529" cy="243193"/>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391033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1"/>
                                        </p:tgtEl>
                                      </p:cBhvr>
                                    </p:cmd>
                                  </p:childTnLst>
                                </p:cTn>
                              </p:par>
                              <p:par>
                                <p:cTn id="7" presetID="1" presetClass="entr" presetSubtype="0" fill="hold" grpId="0" nodeType="withEffect">
                                  <p:stCondLst>
                                    <p:cond delay="0"/>
                                  </p:stCondLst>
                                  <p:childTnLst>
                                    <p:set>
                                      <p:cBhvr>
                                        <p:cTn id="8" dur="1" fill="hold">
                                          <p:stCondLst>
                                            <p:cond delay="749"/>
                                          </p:stCondLst>
                                        </p:cTn>
                                        <p:tgtEl>
                                          <p:spTgt spid="18"/>
                                        </p:tgtEl>
                                        <p:attrNameLst>
                                          <p:attrName>style.visibility</p:attrName>
                                        </p:attrNameLst>
                                      </p:cBhvr>
                                      <p:to>
                                        <p:strVal val="visible"/>
                                      </p:to>
                                    </p:set>
                                  </p:childTnLst>
                                </p:cTn>
                              </p:par>
                            </p:childTnLst>
                          </p:cTn>
                        </p:par>
                        <p:par>
                          <p:cTn id="9" fill="hold">
                            <p:stCondLst>
                              <p:cond delay="750"/>
                            </p:stCondLst>
                            <p:childTnLst>
                              <p:par>
                                <p:cTn id="10" presetID="6" presetClass="entr" presetSubtype="16"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3000"/>
                                        <p:tgtEl>
                                          <p:spTgt spid="5"/>
                                        </p:tgtEl>
                                      </p:cBhvr>
                                    </p:animEffect>
                                  </p:childTnLst>
                                </p:cTn>
                              </p:par>
                            </p:childTnLst>
                          </p:cTn>
                        </p:par>
                        <p:par>
                          <p:cTn id="13" fill="hold">
                            <p:stCondLst>
                              <p:cond delay="3750"/>
                            </p:stCondLst>
                            <p:childTnLst>
                              <p:par>
                                <p:cTn id="14" presetID="1" presetClass="entr" presetSubtype="0" fill="hold" grpId="0" nodeType="afterEffect">
                                  <p:stCondLst>
                                    <p:cond delay="0"/>
                                  </p:stCondLst>
                                  <p:childTnLst>
                                    <p:set>
                                      <p:cBhvr>
                                        <p:cTn id="15" dur="1" fill="hold">
                                          <p:stCondLst>
                                            <p:cond delay="4499"/>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 fill="hold" display="0">
                  <p:stCondLst>
                    <p:cond delay="indefinite"/>
                  </p:stCondLst>
                </p:cTn>
                <p:tgtEl>
                  <p:spTgt spid="11"/>
                </p:tgtEl>
              </p:cMediaNode>
            </p:video>
          </p:childTnLst>
        </p:cTn>
      </p:par>
    </p:tnLst>
    <p:bldLst>
      <p:bldP spid="17" grpId="0"/>
      <p:bldP spid="1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D344-8C10-3972-57CC-2D48F0103F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97F11D-AC14-0A7F-DBCA-F13A2009CF2B}"/>
              </a:ext>
            </a:extLst>
          </p:cNvPr>
          <p:cNvSpPr>
            <a:spLocks noGrp="1"/>
          </p:cNvSpPr>
          <p:nvPr>
            <p:ph type="title"/>
          </p:nvPr>
        </p:nvSpPr>
        <p:spPr/>
        <p:txBody>
          <a:bodyPr/>
          <a:lstStyle/>
          <a:p>
            <a:r>
              <a:rPr lang="fr-FR" sz="1400" dirty="0"/>
              <a:t>Voici les étapes vues dans la vidéo et les dimensions du cône à partir de celles du triangle rectangle.</a:t>
            </a:r>
          </a:p>
        </p:txBody>
      </p:sp>
      <p:sp>
        <p:nvSpPr>
          <p:cNvPr id="4" name="Espace réservé du contenu 3">
            <a:extLst>
              <a:ext uri="{FF2B5EF4-FFF2-40B4-BE49-F238E27FC236}">
                <a16:creationId xmlns:a16="http://schemas.microsoft.com/office/drawing/2014/main" id="{BF39839A-14C4-9A20-5704-7395FB7B5607}"/>
              </a:ext>
            </a:extLst>
          </p:cNvPr>
          <p:cNvSpPr>
            <a:spLocks noGrp="1"/>
          </p:cNvSpPr>
          <p:nvPr>
            <p:ph sz="quarter" idx="11"/>
          </p:nvPr>
        </p:nvSpPr>
        <p:spPr/>
        <p:txBody>
          <a:bodyPr/>
          <a:lstStyle/>
          <a:p>
            <a:r>
              <a:rPr lang="fr-MA" dirty="0"/>
              <a:t>L’enseignant montre le triangle rectangle,  ses dimensions,  l’axe de rotation, le cône et les dimension .</a:t>
            </a:r>
            <a:endParaRPr lang="fr-FR" dirty="0"/>
          </a:p>
        </p:txBody>
      </p:sp>
      <p:pic>
        <p:nvPicPr>
          <p:cNvPr id="9" name="Google Shape;289;p51">
            <a:extLst>
              <a:ext uri="{FF2B5EF4-FFF2-40B4-BE49-F238E27FC236}">
                <a16:creationId xmlns:a16="http://schemas.microsoft.com/office/drawing/2014/main" id="{4E23C21B-91EA-E344-19F6-4975E1DF138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mc:AlternateContent xmlns:mc="http://schemas.openxmlformats.org/markup-compatibility/2006" xmlns:a14="http://schemas.microsoft.com/office/drawing/2010/main">
        <mc:Choice Requires="a14">
          <p:sp>
            <p:nvSpPr>
              <p:cNvPr id="6" name="ZoneTexte 5"/>
              <p:cNvSpPr txBox="1"/>
              <p:nvPr/>
            </p:nvSpPr>
            <p:spPr>
              <a:xfrm>
                <a:off x="413071" y="4387522"/>
                <a:ext cx="2830749" cy="1323439"/>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Un triangle rectangle, de base </a:t>
                </a:r>
                <a14:m>
                  <m:oMath xmlns:m="http://schemas.openxmlformats.org/officeDocument/2006/math">
                    <m:r>
                      <a:rPr lang="fr-FR" sz="2000" i="1" dirty="0" smtClean="0">
                        <a:solidFill>
                          <a:srgbClr val="002060"/>
                        </a:solidFill>
                        <a:latin typeface="Cambria Math" panose="02040503050406030204" pitchFamily="18" charset="0"/>
                        <a:cs typeface="Calibri" panose="020F0502020204030204" pitchFamily="34" charset="0"/>
                      </a:rPr>
                      <m:t>𝑟</m:t>
                    </m:r>
                  </m:oMath>
                </a14:m>
                <a:r>
                  <a:rPr lang="fr-FR" sz="2000" dirty="0">
                    <a:latin typeface="Calibri" panose="020F0502020204030204" pitchFamily="34" charset="0"/>
                    <a:cs typeface="Calibri" panose="020F0502020204030204" pitchFamily="34" charset="0"/>
                  </a:rPr>
                  <a:t>, de hauteur</a:t>
                </a:r>
                <a14:m>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 </m:t>
                    </m:r>
                    <m:r>
                      <a:rPr lang="fr-FR" sz="2000" i="1" dirty="0" smtClean="0">
                        <a:solidFill>
                          <a:srgbClr val="FF0000"/>
                        </a:solidFill>
                        <a:latin typeface="Cambria Math" panose="02040503050406030204" pitchFamily="18" charset="0"/>
                        <a:cs typeface="Calibri" panose="020F0502020204030204" pitchFamily="34" charset="0"/>
                      </a:rPr>
                      <m:t>h</m:t>
                    </m:r>
                    <m:r>
                      <a:rPr lang="fr-FR" sz="2000" i="1" dirty="0" smtClean="0">
                        <a:solidFill>
                          <a:srgbClr val="FF0000"/>
                        </a:solidFill>
                        <a:latin typeface="Cambria Math" panose="02040503050406030204" pitchFamily="18" charset="0"/>
                        <a:cs typeface="Calibri" panose="020F0502020204030204" pitchFamily="34" charset="0"/>
                      </a:rPr>
                      <m:t> </m:t>
                    </m:r>
                  </m:oMath>
                </a14:m>
                <a:r>
                  <a:rPr lang="fr-FR" sz="2000" dirty="0">
                    <a:latin typeface="Calibri" panose="020F0502020204030204" pitchFamily="34" charset="0"/>
                    <a:cs typeface="Calibri" panose="020F0502020204030204" pitchFamily="34" charset="0"/>
                  </a:rPr>
                  <a:t>et d’hypoténuse </a:t>
                </a:r>
                <a14:m>
                  <m:oMath xmlns:m="http://schemas.openxmlformats.org/officeDocument/2006/math">
                    <m:r>
                      <a:rPr lang="fr-FR" sz="2000" i="1" dirty="0" smtClean="0">
                        <a:solidFill>
                          <a:srgbClr val="00B050"/>
                        </a:solidFill>
                        <a:latin typeface="Cambria Math" panose="02040503050406030204" pitchFamily="18" charset="0"/>
                        <a:cs typeface="Calibri" panose="020F0502020204030204" pitchFamily="34" charset="0"/>
                      </a:rPr>
                      <m:t>𝑔</m:t>
                    </m:r>
                  </m:oMath>
                </a14:m>
                <a:r>
                  <a:rPr lang="fr-FR" sz="2000" dirty="0">
                    <a:solidFill>
                      <a:srgbClr val="00B050"/>
                    </a:solidFill>
                    <a:latin typeface="Calibri" panose="020F0502020204030204" pitchFamily="34" charset="0"/>
                    <a:cs typeface="Calibri" panose="020F0502020204030204" pitchFamily="34" charset="0"/>
                  </a:rPr>
                  <a:t>.</a:t>
                </a:r>
              </a:p>
              <a:p>
                <a:pPr algn="l"/>
                <a:endParaRPr lang="fr-FR" sz="2000" dirty="0">
                  <a:latin typeface="Calibri" panose="020F0502020204030204" pitchFamily="34" charset="0"/>
                  <a:cs typeface="Calibri" panose="020F0502020204030204" pitchFamily="34" charset="0"/>
                </a:endParaRPr>
              </a:p>
            </p:txBody>
          </p:sp>
        </mc:Choice>
        <mc:Fallback xmlns="">
          <p:sp>
            <p:nvSpPr>
              <p:cNvPr id="6" name="ZoneTexte 5"/>
              <p:cNvSpPr txBox="1">
                <a:spLocks noRot="1" noChangeAspect="1" noMove="1" noResize="1" noEditPoints="1" noAdjustHandles="1" noChangeArrowheads="1" noChangeShapeType="1" noTextEdit="1"/>
              </p:cNvSpPr>
              <p:nvPr/>
            </p:nvSpPr>
            <p:spPr>
              <a:xfrm>
                <a:off x="413071" y="4387522"/>
                <a:ext cx="2830749" cy="1323439"/>
              </a:xfrm>
              <a:prstGeom prst="rect">
                <a:avLst/>
              </a:prstGeom>
              <a:blipFill>
                <a:blip r:embed="rId3"/>
                <a:stretch>
                  <a:fillRect l="-2371" t="-2765" r="-862"/>
                </a:stretch>
              </a:blipFill>
            </p:spPr>
            <p:txBody>
              <a:bodyPr/>
              <a:lstStyle/>
              <a:p>
                <a:r>
                  <a:rPr lang="fr-FR">
                    <a:noFill/>
                  </a:rPr>
                  <a:t> </a:t>
                </a:r>
              </a:p>
            </p:txBody>
          </p:sp>
        </mc:Fallback>
      </mc:AlternateContent>
      <p:pic>
        <p:nvPicPr>
          <p:cNvPr id="8" name="Image 7"/>
          <p:cNvPicPr>
            <a:picLocks noChangeAspect="1"/>
          </p:cNvPicPr>
          <p:nvPr/>
        </p:nvPicPr>
        <p:blipFill>
          <a:blip r:embed="rId4"/>
          <a:stretch>
            <a:fillRect/>
          </a:stretch>
        </p:blipFill>
        <p:spPr>
          <a:xfrm>
            <a:off x="1030246" y="2009752"/>
            <a:ext cx="1577477" cy="1615580"/>
          </a:xfrm>
          <a:prstGeom prst="rect">
            <a:avLst/>
          </a:prstGeom>
        </p:spPr>
      </p:pic>
      <p:cxnSp>
        <p:nvCxnSpPr>
          <p:cNvPr id="11" name="Connecteur droit avec flèche 10"/>
          <p:cNvCxnSpPr/>
          <p:nvPr/>
        </p:nvCxnSpPr>
        <p:spPr>
          <a:xfrm>
            <a:off x="2441643" y="2009752"/>
            <a:ext cx="0" cy="1443567"/>
          </a:xfrm>
          <a:prstGeom prst="straightConnector1">
            <a:avLst/>
          </a:prstGeom>
          <a:ln>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 name="Connecteur droit avec flèche 16"/>
          <p:cNvCxnSpPr/>
          <p:nvPr/>
        </p:nvCxnSpPr>
        <p:spPr>
          <a:xfrm flipH="1">
            <a:off x="1293779" y="2009752"/>
            <a:ext cx="894944" cy="1433839"/>
          </a:xfrm>
          <a:prstGeom prst="straightConnector1">
            <a:avLst/>
          </a:prstGeom>
          <a:ln>
            <a:headEnd type="triangle"/>
            <a:tailEnd type="triangle"/>
          </a:ln>
        </p:spPr>
        <p:style>
          <a:lnRef idx="2">
            <a:schemeClr val="accent6"/>
          </a:lnRef>
          <a:fillRef idx="0">
            <a:schemeClr val="accent6"/>
          </a:fillRef>
          <a:effectRef idx="1">
            <a:schemeClr val="accent6"/>
          </a:effectRef>
          <a:fontRef idx="minor">
            <a:schemeClr val="tx1"/>
          </a:fontRef>
        </p:style>
      </p:cxnSp>
      <p:cxnSp>
        <p:nvCxnSpPr>
          <p:cNvPr id="20" name="Connecteur droit avec flèche 19"/>
          <p:cNvCxnSpPr/>
          <p:nvPr/>
        </p:nvCxnSpPr>
        <p:spPr>
          <a:xfrm>
            <a:off x="1361872" y="3625332"/>
            <a:ext cx="913692"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2" name="ZoneTexte 21"/>
              <p:cNvSpPr txBox="1"/>
              <p:nvPr/>
            </p:nvSpPr>
            <p:spPr>
              <a:xfrm>
                <a:off x="2607723" y="2577830"/>
                <a:ext cx="271664" cy="398834"/>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i="1" dirty="0" smtClean="0">
                          <a:latin typeface="Cambria Math" panose="02040503050406030204" pitchFamily="18" charset="0"/>
                          <a:cs typeface="Calibri" panose="020F0502020204030204" pitchFamily="34" charset="0"/>
                        </a:rPr>
                        <m:t>h</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22" name="ZoneTexte 21"/>
              <p:cNvSpPr txBox="1">
                <a:spLocks noRot="1" noChangeAspect="1" noMove="1" noResize="1" noEditPoints="1" noAdjustHandles="1" noChangeArrowheads="1" noChangeShapeType="1" noTextEdit="1"/>
              </p:cNvSpPr>
              <p:nvPr/>
            </p:nvSpPr>
            <p:spPr>
              <a:xfrm>
                <a:off x="2607723" y="2577830"/>
                <a:ext cx="271664" cy="398834"/>
              </a:xfrm>
              <a:prstGeom prst="rect">
                <a:avLst/>
              </a:prstGeom>
              <a:blipFill>
                <a:blip r:embed="rId5"/>
                <a:stretch>
                  <a:fillRect r="-2045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3" name="ZoneTexte 22"/>
              <p:cNvSpPr txBox="1"/>
              <p:nvPr/>
            </p:nvSpPr>
            <p:spPr>
              <a:xfrm>
                <a:off x="1322961" y="2442734"/>
                <a:ext cx="271664"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b="0" i="1" smtClean="0">
                          <a:latin typeface="Cambria Math" panose="02040503050406030204" pitchFamily="18" charset="0"/>
                          <a:cs typeface="Calibri" panose="020F0502020204030204" pitchFamily="34" charset="0"/>
                        </a:rPr>
                        <m:t>𝑔</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23" name="ZoneTexte 22"/>
              <p:cNvSpPr txBox="1">
                <a:spLocks noRot="1" noChangeAspect="1" noMove="1" noResize="1" noEditPoints="1" noAdjustHandles="1" noChangeArrowheads="1" noChangeShapeType="1" noTextEdit="1"/>
              </p:cNvSpPr>
              <p:nvPr/>
            </p:nvSpPr>
            <p:spPr>
              <a:xfrm>
                <a:off x="1322961" y="2442734"/>
                <a:ext cx="271664" cy="400110"/>
              </a:xfrm>
              <a:prstGeom prst="rect">
                <a:avLst/>
              </a:prstGeom>
              <a:blipFill>
                <a:blip r:embed="rId6"/>
                <a:stretch>
                  <a:fillRect r="-24444" b="-769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4" name="ZoneTexte 23"/>
              <p:cNvSpPr txBox="1"/>
              <p:nvPr/>
            </p:nvSpPr>
            <p:spPr>
              <a:xfrm>
                <a:off x="1692614" y="3625332"/>
                <a:ext cx="271664"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b="0" i="1" smtClean="0">
                          <a:latin typeface="Cambria Math" panose="02040503050406030204" pitchFamily="18" charset="0"/>
                          <a:cs typeface="Calibri" panose="020F0502020204030204" pitchFamily="34" charset="0"/>
                        </a:rPr>
                        <m:t>𝑟</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24" name="ZoneTexte 23"/>
              <p:cNvSpPr txBox="1">
                <a:spLocks noRot="1" noChangeAspect="1" noMove="1" noResize="1" noEditPoints="1" noAdjustHandles="1" noChangeArrowheads="1" noChangeShapeType="1" noTextEdit="1"/>
              </p:cNvSpPr>
              <p:nvPr/>
            </p:nvSpPr>
            <p:spPr>
              <a:xfrm>
                <a:off x="1692614" y="3625332"/>
                <a:ext cx="271664" cy="400110"/>
              </a:xfrm>
              <a:prstGeom prst="rect">
                <a:avLst/>
              </a:prstGeom>
              <a:blipFill>
                <a:blip r:embed="rId7"/>
                <a:stretch>
                  <a:fillRect r="-2273"/>
                </a:stretch>
              </a:blipFill>
            </p:spPr>
            <p:txBody>
              <a:bodyPr/>
              <a:lstStyle/>
              <a:p>
                <a:r>
                  <a:rPr lang="fr-FR">
                    <a:noFill/>
                  </a:rPr>
                  <a:t> </a:t>
                </a:r>
              </a:p>
            </p:txBody>
          </p:sp>
        </mc:Fallback>
      </mc:AlternateContent>
      <p:pic>
        <p:nvPicPr>
          <p:cNvPr id="25" name="Image 24"/>
          <p:cNvPicPr>
            <a:picLocks noChangeAspect="1"/>
          </p:cNvPicPr>
          <p:nvPr/>
        </p:nvPicPr>
        <p:blipFill>
          <a:blip r:embed="rId8"/>
          <a:stretch>
            <a:fillRect/>
          </a:stretch>
        </p:blipFill>
        <p:spPr>
          <a:xfrm>
            <a:off x="5071513" y="1558552"/>
            <a:ext cx="1912786" cy="2836223"/>
          </a:xfrm>
          <a:prstGeom prst="rect">
            <a:avLst/>
          </a:prstGeom>
        </p:spPr>
      </p:pic>
      <p:sp>
        <p:nvSpPr>
          <p:cNvPr id="26" name="Flèche courbée vers la droite 25"/>
          <p:cNvSpPr/>
          <p:nvPr/>
        </p:nvSpPr>
        <p:spPr>
          <a:xfrm>
            <a:off x="6070060" y="1673157"/>
            <a:ext cx="389106" cy="336595"/>
          </a:xfrm>
          <a:prstGeom prst="curvedRightArrow">
            <a:avLst/>
          </a:prstGeom>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7" name="ZoneTexte 26"/>
          <p:cNvSpPr txBox="1"/>
          <p:nvPr/>
        </p:nvSpPr>
        <p:spPr>
          <a:xfrm>
            <a:off x="4007795" y="4734600"/>
            <a:ext cx="3881337" cy="1323439"/>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On fait tourner un tour complet le triangle rectangle autour de l’axe </a:t>
            </a:r>
            <a:r>
              <a:rPr lang="fr-FR" sz="2000" dirty="0">
                <a:solidFill>
                  <a:srgbClr val="FF0000"/>
                </a:solidFill>
                <a:latin typeface="Brush Script MT" panose="03060802040406070304" pitchFamily="66" charset="0"/>
                <a:cs typeface="Calibri" panose="020F0502020204030204" pitchFamily="34" charset="0"/>
              </a:rPr>
              <a:t>l</a:t>
            </a:r>
            <a:r>
              <a:rPr lang="fr-FR" sz="2000" dirty="0">
                <a:latin typeface="Calibri" panose="020F0502020204030204" pitchFamily="34" charset="0"/>
                <a:cs typeface="Calibri" panose="020F0502020204030204" pitchFamily="34" charset="0"/>
              </a:rPr>
              <a:t> (axe de révolution)  passant par un coté adjacent à l’angle droit.</a:t>
            </a:r>
          </a:p>
        </p:txBody>
      </p:sp>
      <p:sp>
        <p:nvSpPr>
          <p:cNvPr id="28" name="Rectangle 27"/>
          <p:cNvSpPr/>
          <p:nvPr/>
        </p:nvSpPr>
        <p:spPr>
          <a:xfrm>
            <a:off x="6439709" y="3900791"/>
            <a:ext cx="398835" cy="523220"/>
          </a:xfrm>
          <a:prstGeom prst="rect">
            <a:avLst/>
          </a:prstGeom>
        </p:spPr>
        <p:txBody>
          <a:bodyPr wrap="square">
            <a:spAutoFit/>
          </a:bodyPr>
          <a:lstStyle/>
          <a:p>
            <a:r>
              <a:rPr lang="fr-FR" sz="2800" dirty="0">
                <a:solidFill>
                  <a:srgbClr val="FF0000"/>
                </a:solidFill>
                <a:latin typeface="Brush Script MT" panose="03060802040406070304" pitchFamily="66" charset="0"/>
                <a:cs typeface="Calibri" panose="020F0502020204030204" pitchFamily="34" charset="0"/>
              </a:rPr>
              <a:t>l</a:t>
            </a:r>
            <a:endParaRPr lang="fr-FR" sz="2800" dirty="0"/>
          </a:p>
        </p:txBody>
      </p:sp>
      <p:pic>
        <p:nvPicPr>
          <p:cNvPr id="29" name="Image 28"/>
          <p:cNvPicPr>
            <a:picLocks noChangeAspect="1"/>
          </p:cNvPicPr>
          <p:nvPr/>
        </p:nvPicPr>
        <p:blipFill>
          <a:blip r:embed="rId9"/>
          <a:stretch>
            <a:fillRect/>
          </a:stretch>
        </p:blipFill>
        <p:spPr>
          <a:xfrm>
            <a:off x="8628435" y="1848255"/>
            <a:ext cx="2408930" cy="1926077"/>
          </a:xfrm>
          <a:prstGeom prst="rect">
            <a:avLst/>
          </a:prstGeom>
        </p:spPr>
      </p:pic>
      <mc:AlternateContent xmlns:mc="http://schemas.openxmlformats.org/markup-compatibility/2006" xmlns:a14="http://schemas.microsoft.com/office/drawing/2010/main">
        <mc:Choice Requires="a14">
          <p:sp>
            <p:nvSpPr>
              <p:cNvPr id="30" name="ZoneTexte 29"/>
              <p:cNvSpPr txBox="1"/>
              <p:nvPr/>
            </p:nvSpPr>
            <p:spPr>
              <a:xfrm>
                <a:off x="8218107" y="4698459"/>
                <a:ext cx="3630182" cy="1631216"/>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On obtient un cône engendré par la rotation d’un triangle rectangle autour d’un axe </a:t>
                </a:r>
                <a:r>
                  <a:rPr lang="fr-FR" sz="2000" dirty="0">
                    <a:latin typeface="Brush Script MT" panose="03060802040406070304" pitchFamily="66" charset="0"/>
                    <a:cs typeface="Calibri" panose="020F0502020204030204" pitchFamily="34" charset="0"/>
                  </a:rPr>
                  <a:t>l</a:t>
                </a:r>
                <a:r>
                  <a:rPr lang="fr-FR" sz="2000" dirty="0">
                    <a:latin typeface="Calibri" panose="020F0502020204030204" pitchFamily="34" charset="0"/>
                    <a:cs typeface="Calibri" panose="020F0502020204030204" pitchFamily="34" charset="0"/>
                  </a:rPr>
                  <a:t> .Ce cône  est  de rayon</a:t>
                </a:r>
                <a:r>
                  <a:rPr lang="fr-FR" sz="2000" dirty="0">
                    <a:solidFill>
                      <a:schemeClr val="accent5">
                        <a:lumMod val="60000"/>
                        <a:lumOff val="40000"/>
                      </a:schemeClr>
                    </a:solidFill>
                    <a:latin typeface="Calibri" panose="020F0502020204030204" pitchFamily="34" charset="0"/>
                    <a:cs typeface="Calibri" panose="020F0502020204030204" pitchFamily="34" charset="0"/>
                  </a:rPr>
                  <a:t> </a:t>
                </a:r>
                <a14:m>
                  <m:oMath xmlns:m="http://schemas.openxmlformats.org/officeDocument/2006/math">
                    <m:r>
                      <a:rPr lang="fr-FR" sz="2000" i="1" dirty="0" smtClean="0">
                        <a:solidFill>
                          <a:srgbClr val="002060"/>
                        </a:solidFill>
                        <a:latin typeface="Cambria Math" panose="02040503050406030204" pitchFamily="18" charset="0"/>
                        <a:cs typeface="Calibri" panose="020F0502020204030204" pitchFamily="34" charset="0"/>
                      </a:rPr>
                      <m:t>𝑟</m:t>
                    </m:r>
                  </m:oMath>
                </a14:m>
                <a:r>
                  <a:rPr lang="fr-FR" sz="2000" dirty="0">
                    <a:latin typeface="Calibri" panose="020F0502020204030204" pitchFamily="34" charset="0"/>
                    <a:cs typeface="Calibri" panose="020F0502020204030204" pitchFamily="34" charset="0"/>
                  </a:rPr>
                  <a:t>, de hauteur </a:t>
                </a:r>
                <a14:m>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h</m:t>
                    </m:r>
                  </m:oMath>
                </a14:m>
                <a:r>
                  <a:rPr lang="fr-FR" sz="2000" dirty="0">
                    <a:latin typeface="Calibri" panose="020F0502020204030204" pitchFamily="34" charset="0"/>
                    <a:cs typeface="Calibri" panose="020F0502020204030204" pitchFamily="34" charset="0"/>
                  </a:rPr>
                  <a:t> et de génératrice </a:t>
                </a:r>
                <a14:m>
                  <m:oMath xmlns:m="http://schemas.openxmlformats.org/officeDocument/2006/math">
                    <m:r>
                      <a:rPr lang="fr-FR" sz="2000" i="1" dirty="0" smtClean="0">
                        <a:solidFill>
                          <a:srgbClr val="00B050"/>
                        </a:solidFill>
                        <a:latin typeface="Cambria Math" panose="02040503050406030204" pitchFamily="18" charset="0"/>
                        <a:cs typeface="Calibri" panose="020F0502020204030204" pitchFamily="34" charset="0"/>
                      </a:rPr>
                      <m:t>𝑔</m:t>
                    </m:r>
                  </m:oMath>
                </a14:m>
                <a:r>
                  <a:rPr lang="fr-FR" sz="2000" dirty="0">
                    <a:solidFill>
                      <a:srgbClr val="00B050"/>
                    </a:solidFill>
                    <a:latin typeface="Calibri" panose="020F0502020204030204" pitchFamily="34" charset="0"/>
                    <a:cs typeface="Calibri" panose="020F0502020204030204" pitchFamily="34" charset="0"/>
                  </a:rPr>
                  <a:t>.</a:t>
                </a:r>
              </a:p>
            </p:txBody>
          </p:sp>
        </mc:Choice>
        <mc:Fallback xmlns="">
          <p:sp>
            <p:nvSpPr>
              <p:cNvPr id="30" name="ZoneTexte 29"/>
              <p:cNvSpPr txBox="1">
                <a:spLocks noRot="1" noChangeAspect="1" noMove="1" noResize="1" noEditPoints="1" noAdjustHandles="1" noChangeArrowheads="1" noChangeShapeType="1" noTextEdit="1"/>
              </p:cNvSpPr>
              <p:nvPr/>
            </p:nvSpPr>
            <p:spPr>
              <a:xfrm>
                <a:off x="8218107" y="4698459"/>
                <a:ext cx="3630182" cy="1631216"/>
              </a:xfrm>
              <a:prstGeom prst="rect">
                <a:avLst/>
              </a:prstGeom>
              <a:blipFill>
                <a:blip r:embed="rId10"/>
                <a:stretch>
                  <a:fillRect l="-1678" t="-2247" r="-3020" b="-5993"/>
                </a:stretch>
              </a:blipFill>
            </p:spPr>
            <p:txBody>
              <a:bodyPr/>
              <a:lstStyle/>
              <a:p>
                <a:r>
                  <a:rPr lang="fr-FR">
                    <a:noFill/>
                  </a:rPr>
                  <a:t> </a:t>
                </a:r>
              </a:p>
            </p:txBody>
          </p:sp>
        </mc:Fallback>
      </mc:AlternateContent>
      <p:cxnSp>
        <p:nvCxnSpPr>
          <p:cNvPr id="31" name="Connecteur droit avec flèche 30"/>
          <p:cNvCxnSpPr/>
          <p:nvPr/>
        </p:nvCxnSpPr>
        <p:spPr>
          <a:xfrm>
            <a:off x="9961123" y="2118029"/>
            <a:ext cx="29183" cy="1507303"/>
          </a:xfrm>
          <a:prstGeom prst="straightConnector1">
            <a:avLst/>
          </a:prstGeom>
          <a:ln>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2" name="Connecteur droit avec flèche 31"/>
          <p:cNvCxnSpPr/>
          <p:nvPr/>
        </p:nvCxnSpPr>
        <p:spPr>
          <a:xfrm flipH="1">
            <a:off x="8965625" y="2118029"/>
            <a:ext cx="658308" cy="1419144"/>
          </a:xfrm>
          <a:prstGeom prst="straightConnector1">
            <a:avLst/>
          </a:prstGeom>
          <a:ln>
            <a:headEnd type="triangle"/>
            <a:tailEnd type="triangle"/>
          </a:ln>
        </p:spPr>
        <p:style>
          <a:lnRef idx="2">
            <a:schemeClr val="accent6"/>
          </a:lnRef>
          <a:fillRef idx="0">
            <a:schemeClr val="accent6"/>
          </a:fillRef>
          <a:effectRef idx="1">
            <a:schemeClr val="accent6"/>
          </a:effectRef>
          <a:fontRef idx="minor">
            <a:schemeClr val="tx1"/>
          </a:fontRef>
        </p:style>
      </p:cxnSp>
      <p:cxnSp>
        <p:nvCxnSpPr>
          <p:cNvPr id="34" name="Connecteur droit avec flèche 33"/>
          <p:cNvCxnSpPr/>
          <p:nvPr/>
        </p:nvCxnSpPr>
        <p:spPr>
          <a:xfrm flipV="1">
            <a:off x="9200886" y="3472774"/>
            <a:ext cx="666203" cy="162339"/>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44" name="ZoneTexte 43"/>
              <p:cNvSpPr txBox="1"/>
              <p:nvPr/>
            </p:nvSpPr>
            <p:spPr>
              <a:xfrm>
                <a:off x="9990306" y="2874606"/>
                <a:ext cx="271664" cy="398834"/>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i="1" dirty="0" smtClean="0">
                          <a:latin typeface="Cambria Math" panose="02040503050406030204" pitchFamily="18" charset="0"/>
                          <a:cs typeface="Calibri" panose="020F0502020204030204" pitchFamily="34" charset="0"/>
                        </a:rPr>
                        <m:t>h</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44" name="ZoneTexte 43"/>
              <p:cNvSpPr txBox="1">
                <a:spLocks noRot="1" noChangeAspect="1" noMove="1" noResize="1" noEditPoints="1" noAdjustHandles="1" noChangeArrowheads="1" noChangeShapeType="1" noTextEdit="1"/>
              </p:cNvSpPr>
              <p:nvPr/>
            </p:nvSpPr>
            <p:spPr>
              <a:xfrm>
                <a:off x="9990306" y="2874606"/>
                <a:ext cx="271664" cy="398834"/>
              </a:xfrm>
              <a:prstGeom prst="rect">
                <a:avLst/>
              </a:prstGeom>
              <a:blipFill>
                <a:blip r:embed="rId11"/>
                <a:stretch>
                  <a:fillRect r="-2045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5" name="ZoneTexte 44"/>
              <p:cNvSpPr txBox="1"/>
              <p:nvPr/>
            </p:nvSpPr>
            <p:spPr>
              <a:xfrm>
                <a:off x="9007713" y="2526616"/>
                <a:ext cx="271664"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b="0" i="1" smtClean="0">
                          <a:latin typeface="Cambria Math" panose="02040503050406030204" pitchFamily="18" charset="0"/>
                          <a:cs typeface="Calibri" panose="020F0502020204030204" pitchFamily="34" charset="0"/>
                        </a:rPr>
                        <m:t>𝑔</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45" name="ZoneTexte 44"/>
              <p:cNvSpPr txBox="1">
                <a:spLocks noRot="1" noChangeAspect="1" noMove="1" noResize="1" noEditPoints="1" noAdjustHandles="1" noChangeArrowheads="1" noChangeShapeType="1" noTextEdit="1"/>
              </p:cNvSpPr>
              <p:nvPr/>
            </p:nvSpPr>
            <p:spPr>
              <a:xfrm>
                <a:off x="9007713" y="2526616"/>
                <a:ext cx="271664" cy="400110"/>
              </a:xfrm>
              <a:prstGeom prst="rect">
                <a:avLst/>
              </a:prstGeom>
              <a:blipFill>
                <a:blip r:embed="rId12"/>
                <a:stretch>
                  <a:fillRect r="-27273" b="-7576"/>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6" name="ZoneTexte 45"/>
              <p:cNvSpPr txBox="1"/>
              <p:nvPr/>
            </p:nvSpPr>
            <p:spPr>
              <a:xfrm>
                <a:off x="9446303" y="3472774"/>
                <a:ext cx="271664"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b="0" i="1" smtClean="0">
                          <a:latin typeface="Cambria Math" panose="02040503050406030204" pitchFamily="18" charset="0"/>
                          <a:cs typeface="Calibri" panose="020F0502020204030204" pitchFamily="34" charset="0"/>
                        </a:rPr>
                        <m:t>𝑟</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46" name="ZoneTexte 45"/>
              <p:cNvSpPr txBox="1">
                <a:spLocks noRot="1" noChangeAspect="1" noMove="1" noResize="1" noEditPoints="1" noAdjustHandles="1" noChangeArrowheads="1" noChangeShapeType="1" noTextEdit="1"/>
              </p:cNvSpPr>
              <p:nvPr/>
            </p:nvSpPr>
            <p:spPr>
              <a:xfrm>
                <a:off x="9446303" y="3472774"/>
                <a:ext cx="271664" cy="400110"/>
              </a:xfrm>
              <a:prstGeom prst="rect">
                <a:avLst/>
              </a:prstGeom>
              <a:blipFill>
                <a:blip r:embed="rId13"/>
                <a:stretch>
                  <a:fillRect r="-2273"/>
                </a:stretch>
              </a:blipFill>
            </p:spPr>
            <p:txBody>
              <a:bodyPr/>
              <a:lstStyle/>
              <a:p>
                <a:r>
                  <a:rPr lang="fr-FR">
                    <a:noFill/>
                  </a:rPr>
                  <a:t> </a:t>
                </a:r>
              </a:p>
            </p:txBody>
          </p:sp>
        </mc:Fallback>
      </mc:AlternateContent>
    </p:spTree>
    <p:extLst>
      <p:ext uri="{BB962C8B-B14F-4D97-AF65-F5344CB8AC3E}">
        <p14:creationId xmlns:p14="http://schemas.microsoft.com/office/powerpoint/2010/main" val="2432236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20"/>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par>
                          <p:cTn id="20" fill="hold">
                            <p:stCondLst>
                              <p:cond delay="0"/>
                            </p:stCondLst>
                            <p:childTnLst>
                              <p:par>
                                <p:cTn id="21" presetID="1" presetClass="entr" presetSubtype="0" fill="hold" grpId="0" nodeType="after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7"/>
                                        </p:tgtEl>
                                        <p:attrNameLst>
                                          <p:attrName>style.visibility</p:attrName>
                                        </p:attrNameLst>
                                      </p:cBhvr>
                                      <p:to>
                                        <p:strVal val="visible"/>
                                      </p:to>
                                    </p:set>
                                  </p:childTnLst>
                                </p:cTn>
                              </p:par>
                            </p:childTnLst>
                          </p:cTn>
                        </p:par>
                        <p:par>
                          <p:cTn id="26" fill="hold">
                            <p:stCondLst>
                              <p:cond delay="0"/>
                            </p:stCondLst>
                            <p:childTnLst>
                              <p:par>
                                <p:cTn id="27" presetID="1" presetClass="entr" presetSubtype="0" fill="hold" grpId="0" nodeType="after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childTnLst>
                          </p:cTn>
                        </p:par>
                        <p:par>
                          <p:cTn id="37" fill="hold">
                            <p:stCondLst>
                              <p:cond delay="0"/>
                            </p:stCondLst>
                            <p:childTnLst>
                              <p:par>
                                <p:cTn id="38" presetID="1" presetClass="entr" presetSubtype="0" fill="hold" grpId="0" nodeType="afterEffect">
                                  <p:stCondLst>
                                    <p:cond delay="0"/>
                                  </p:stCondLst>
                                  <p:childTnLst>
                                    <p:set>
                                      <p:cBhvr>
                                        <p:cTn id="39" dur="1" fill="hold">
                                          <p:stCondLst>
                                            <p:cond delay="0"/>
                                          </p:stCondLst>
                                        </p:cTn>
                                        <p:tgtEl>
                                          <p:spTgt spid="26"/>
                                        </p:tgtEl>
                                        <p:attrNameLst>
                                          <p:attrName>style.visibility</p:attrName>
                                        </p:attrNameLst>
                                      </p:cBhvr>
                                      <p:to>
                                        <p:strVal val="visible"/>
                                      </p:to>
                                    </p:set>
                                  </p:childTnLst>
                                </p:cTn>
                              </p:par>
                            </p:childTnLst>
                          </p:cTn>
                        </p:par>
                        <p:par>
                          <p:cTn id="40" fill="hold">
                            <p:stCondLst>
                              <p:cond delay="0"/>
                            </p:stCondLst>
                            <p:childTnLst>
                              <p:par>
                                <p:cTn id="41" presetID="1" presetClass="entr" presetSubtype="0" fill="hold" grpId="0" nodeType="after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childTnLst>
                          </p:cTn>
                        </p:par>
                        <p:par>
                          <p:cTn id="51" fill="hold">
                            <p:stCondLst>
                              <p:cond delay="0"/>
                            </p:stCondLst>
                            <p:childTnLst>
                              <p:par>
                                <p:cTn id="52" presetID="1" presetClass="entr" presetSubtype="0" fill="hold" nodeType="afterEffect">
                                  <p:stCondLst>
                                    <p:cond delay="0"/>
                                  </p:stCondLst>
                                  <p:childTnLst>
                                    <p:set>
                                      <p:cBhvr>
                                        <p:cTn id="53" dur="1" fill="hold">
                                          <p:stCondLst>
                                            <p:cond delay="0"/>
                                          </p:stCondLst>
                                        </p:cTn>
                                        <p:tgtEl>
                                          <p:spTgt spid="34"/>
                                        </p:tgtEl>
                                        <p:attrNameLst>
                                          <p:attrName>style.visibility</p:attrName>
                                        </p:attrNameLst>
                                      </p:cBhvr>
                                      <p:to>
                                        <p:strVal val="visible"/>
                                      </p:to>
                                    </p:set>
                                  </p:childTnLst>
                                </p:cTn>
                              </p:par>
                            </p:childTnLst>
                          </p:cTn>
                        </p:par>
                        <p:par>
                          <p:cTn id="54" fill="hold">
                            <p:stCondLst>
                              <p:cond delay="0"/>
                            </p:stCondLst>
                            <p:childTnLst>
                              <p:par>
                                <p:cTn id="55" presetID="1" presetClass="entr" presetSubtype="0" fill="hold" grpId="0" nodeType="afterEffect">
                                  <p:stCondLst>
                                    <p:cond delay="0"/>
                                  </p:stCondLst>
                                  <p:childTnLst>
                                    <p:set>
                                      <p:cBhvr>
                                        <p:cTn id="56" dur="1" fill="hold">
                                          <p:stCondLst>
                                            <p:cond delay="0"/>
                                          </p:stCondLst>
                                        </p:cTn>
                                        <p:tgtEl>
                                          <p:spTgt spid="46"/>
                                        </p:tgtEl>
                                        <p:attrNameLst>
                                          <p:attrName>style.visibility</p:attrName>
                                        </p:attrNameLst>
                                      </p:cBhvr>
                                      <p:to>
                                        <p:strVal val="visible"/>
                                      </p:to>
                                    </p:set>
                                  </p:childTnLst>
                                </p:cTn>
                              </p:par>
                            </p:childTnLst>
                          </p:cTn>
                        </p:par>
                        <p:par>
                          <p:cTn id="57" fill="hold">
                            <p:stCondLst>
                              <p:cond delay="0"/>
                            </p:stCondLst>
                            <p:childTnLst>
                              <p:par>
                                <p:cTn id="58" presetID="1" presetClass="entr" presetSubtype="0" fill="hold" nodeType="afterEffect">
                                  <p:stCondLst>
                                    <p:cond delay="0"/>
                                  </p:stCondLst>
                                  <p:childTnLst>
                                    <p:set>
                                      <p:cBhvr>
                                        <p:cTn id="59" dur="1" fill="hold">
                                          <p:stCondLst>
                                            <p:cond delay="0"/>
                                          </p:stCondLst>
                                        </p:cTn>
                                        <p:tgtEl>
                                          <p:spTgt spid="31"/>
                                        </p:tgtEl>
                                        <p:attrNameLst>
                                          <p:attrName>style.visibility</p:attrName>
                                        </p:attrNameLst>
                                      </p:cBhvr>
                                      <p:to>
                                        <p:strVal val="visible"/>
                                      </p:to>
                                    </p:set>
                                  </p:childTnLst>
                                </p:cTn>
                              </p:par>
                            </p:childTnLst>
                          </p:cTn>
                        </p:par>
                        <p:par>
                          <p:cTn id="60" fill="hold">
                            <p:stCondLst>
                              <p:cond delay="0"/>
                            </p:stCondLst>
                            <p:childTnLst>
                              <p:par>
                                <p:cTn id="61" presetID="1" presetClass="entr" presetSubtype="0" fill="hold" grpId="0" nodeType="afterEffect">
                                  <p:stCondLst>
                                    <p:cond delay="0"/>
                                  </p:stCondLst>
                                  <p:childTnLst>
                                    <p:set>
                                      <p:cBhvr>
                                        <p:cTn id="62" dur="1" fill="hold">
                                          <p:stCondLst>
                                            <p:cond delay="0"/>
                                          </p:stCondLst>
                                        </p:cTn>
                                        <p:tgtEl>
                                          <p:spTgt spid="44"/>
                                        </p:tgtEl>
                                        <p:attrNameLst>
                                          <p:attrName>style.visibility</p:attrName>
                                        </p:attrNameLst>
                                      </p:cBhvr>
                                      <p:to>
                                        <p:strVal val="visible"/>
                                      </p:to>
                                    </p:set>
                                  </p:childTnLst>
                                </p:cTn>
                              </p:par>
                            </p:childTnLst>
                          </p:cTn>
                        </p:par>
                        <p:par>
                          <p:cTn id="63" fill="hold">
                            <p:stCondLst>
                              <p:cond delay="0"/>
                            </p:stCondLst>
                            <p:childTnLst>
                              <p:par>
                                <p:cTn id="64" presetID="1" presetClass="entr" presetSubtype="0" fill="hold" nodeType="afterEffect">
                                  <p:stCondLst>
                                    <p:cond delay="0"/>
                                  </p:stCondLst>
                                  <p:childTnLst>
                                    <p:set>
                                      <p:cBhvr>
                                        <p:cTn id="65" dur="1" fill="hold">
                                          <p:stCondLst>
                                            <p:cond delay="0"/>
                                          </p:stCondLst>
                                        </p:cTn>
                                        <p:tgtEl>
                                          <p:spTgt spid="32"/>
                                        </p:tgtEl>
                                        <p:attrNameLst>
                                          <p:attrName>style.visibility</p:attrName>
                                        </p:attrNameLst>
                                      </p:cBhvr>
                                      <p:to>
                                        <p:strVal val="visible"/>
                                      </p:to>
                                    </p:set>
                                  </p:childTnLst>
                                </p:cTn>
                              </p:par>
                            </p:childTnLst>
                          </p:cTn>
                        </p:par>
                        <p:par>
                          <p:cTn id="66" fill="hold">
                            <p:stCondLst>
                              <p:cond delay="0"/>
                            </p:stCondLst>
                            <p:childTnLst>
                              <p:par>
                                <p:cTn id="67" presetID="1" presetClass="entr" presetSubtype="0" fill="hold" grpId="0" nodeType="afterEffect">
                                  <p:stCondLst>
                                    <p:cond delay="0"/>
                                  </p:stCondLst>
                                  <p:childTnLst>
                                    <p:set>
                                      <p:cBhvr>
                                        <p:cTn id="68"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2" grpId="0"/>
      <p:bldP spid="23" grpId="0"/>
      <p:bldP spid="24" grpId="0"/>
      <p:bldP spid="26" grpId="0" animBg="1"/>
      <p:bldP spid="27" grpId="0"/>
      <p:bldP spid="28" grpId="0"/>
      <p:bldP spid="30" grpId="0"/>
      <p:bldP spid="44" grpId="0"/>
      <p:bldP spid="45" grpId="0"/>
      <p:bldP spid="46" grpId="0"/>
    </p:bld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 name="Google Shape;292;p29">
            <a:extLst>
              <a:ext uri="{FF2B5EF4-FFF2-40B4-BE49-F238E27FC236}">
                <a16:creationId xmlns:a16="http://schemas.microsoft.com/office/drawing/2014/main" id="{BF8E1DED-2DE7-54AB-A58D-2A5E90AF3AD5}"/>
              </a:ext>
            </a:extLst>
          </p:cNvPr>
          <p:cNvSpPr/>
          <p:nvPr/>
        </p:nvSpPr>
        <p:spPr>
          <a:xfrm>
            <a:off x="3010420" y="4668284"/>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dirty="0">
                <a:solidFill>
                  <a:schemeClr val="tx1">
                    <a:lumMod val="50000"/>
                    <a:lumOff val="50000"/>
                  </a:schemeClr>
                </a:solidFill>
                <a:latin typeface="Calibri" panose="020F0502020204030204" pitchFamily="34" charset="0"/>
                <a:cs typeface="Calibri" panose="020F0502020204030204" pitchFamily="34" charset="0"/>
              </a:rPr>
              <a:t>Reconnaître les positions relatives de deux plans dans </a:t>
            </a:r>
            <a:r>
              <a:rPr lang="fr-FR" dirty="0">
                <a:solidFill>
                  <a:schemeClr val="bg2">
                    <a:lumMod val="90000"/>
                  </a:schemeClr>
                </a:solidFill>
                <a:latin typeface="Calibri" panose="020F0502020204030204" pitchFamily="34" charset="0"/>
                <a:cs typeface="Calibri" panose="020F0502020204030204" pitchFamily="34" charset="0"/>
              </a:rPr>
              <a:t>l’espace</a:t>
            </a:r>
            <a:endParaRPr lang="fr-FR" dirty="0">
              <a:solidFill>
                <a:schemeClr val="bg2">
                  <a:lumMod val="90000"/>
                </a:schemeClr>
              </a:solidFill>
              <a:latin typeface="Calibri" panose="020F0502020204030204" pitchFamily="34" charset="0"/>
              <a:cs typeface="Calibri" panose="020F0502020204030204" pitchFamily="34" charset="0"/>
              <a:sym typeface="Arial"/>
            </a:endParaRPr>
          </a:p>
        </p:txBody>
      </p:sp>
      <p:sp>
        <p:nvSpPr>
          <p:cNvPr id="14" name="Google Shape;286;p29">
            <a:extLst>
              <a:ext uri="{FF2B5EF4-FFF2-40B4-BE49-F238E27FC236}">
                <a16:creationId xmlns:a16="http://schemas.microsoft.com/office/drawing/2014/main" id="{ABDCD58E-FB84-201F-97D0-4B520E132A8C}"/>
              </a:ext>
            </a:extLst>
          </p:cNvPr>
          <p:cNvSpPr/>
          <p:nvPr/>
        </p:nvSpPr>
        <p:spPr>
          <a:xfrm>
            <a:off x="3010420" y="1762095"/>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defTabSz="685783">
              <a:defRPr/>
            </a:pPr>
            <a:endParaRPr lang="fr-FR" dirty="0">
              <a:solidFill>
                <a:schemeClr val="bg2">
                  <a:lumMod val="90000"/>
                </a:schemeClr>
              </a:solidFill>
              <a:latin typeface="Calibri" panose="020F0502020204030204" pitchFamily="34" charset="0"/>
              <a:cs typeface="Calibri" panose="020F0502020204030204" pitchFamily="34" charset="0"/>
              <a:sym typeface="Arial"/>
            </a:endParaRPr>
          </a:p>
        </p:txBody>
      </p:sp>
      <p:sp>
        <p:nvSpPr>
          <p:cNvPr id="15" name="Google Shape;289;p29">
            <a:extLst>
              <a:ext uri="{FF2B5EF4-FFF2-40B4-BE49-F238E27FC236}">
                <a16:creationId xmlns:a16="http://schemas.microsoft.com/office/drawing/2014/main" id="{85F375F5-004F-F064-1F4E-54D59B70D8FA}"/>
              </a:ext>
            </a:extLst>
          </p:cNvPr>
          <p:cNvSpPr/>
          <p:nvPr/>
        </p:nvSpPr>
        <p:spPr>
          <a:xfrm>
            <a:off x="1342224" y="565925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dirty="0">
              <a:solidFill>
                <a:prstClr val="black"/>
              </a:solidFill>
              <a:latin typeface="Calibri" panose="020F0502020204030204" pitchFamily="34" charset="0"/>
              <a:cs typeface="Calibri" panose="020F0502020204030204" pitchFamily="34" charset="0"/>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21651" y="473024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dirty="0">
              <a:solidFill>
                <a:schemeClr val="bg2">
                  <a:lumMod val="90000"/>
                </a:schemeClr>
              </a:solidFill>
              <a:latin typeface="Calibri" panose="020F0502020204030204" pitchFamily="34" charset="0"/>
              <a:cs typeface="Calibri" panose="020F0502020204030204" pitchFamily="34" charset="0"/>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320452" y="3760538"/>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8" name="Google Shape;291;p29">
            <a:extLst>
              <a:ext uri="{FF2B5EF4-FFF2-40B4-BE49-F238E27FC236}">
                <a16:creationId xmlns:a16="http://schemas.microsoft.com/office/drawing/2014/main" id="{C292A691-6A85-6748-2155-87E370E3EA1E}"/>
              </a:ext>
            </a:extLst>
          </p:cNvPr>
          <p:cNvSpPr/>
          <p:nvPr/>
        </p:nvSpPr>
        <p:spPr>
          <a:xfrm>
            <a:off x="1306929" y="2773984"/>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dirty="0">
              <a:solidFill>
                <a:schemeClr val="bg2">
                  <a:lumMod val="90000"/>
                </a:schemeClr>
              </a:solidFill>
              <a:latin typeface="Calibri" panose="020F0502020204030204" pitchFamily="34" charset="0"/>
              <a:cs typeface="Calibri" panose="020F0502020204030204" pitchFamily="34" charset="0"/>
              <a:sym typeface="Arial"/>
            </a:endParaRPr>
          </a:p>
        </p:txBody>
      </p:sp>
      <p:sp>
        <p:nvSpPr>
          <p:cNvPr id="19" name="Google Shape;289;p29">
            <a:extLst>
              <a:ext uri="{FF2B5EF4-FFF2-40B4-BE49-F238E27FC236}">
                <a16:creationId xmlns:a16="http://schemas.microsoft.com/office/drawing/2014/main" id="{4017964E-FA83-761C-86B1-3E5647955B13}"/>
              </a:ext>
            </a:extLst>
          </p:cNvPr>
          <p:cNvSpPr/>
          <p:nvPr/>
        </p:nvSpPr>
        <p:spPr>
          <a:xfrm>
            <a:off x="1357806" y="1850835"/>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dirty="0">
              <a:solidFill>
                <a:schemeClr val="bg2">
                  <a:lumMod val="90000"/>
                </a:schemeClr>
              </a:solidFill>
              <a:latin typeface="Calibri" panose="020F0502020204030204" pitchFamily="34" charset="0"/>
              <a:cs typeface="Calibri" panose="020F0502020204030204" pitchFamily="34" charset="0"/>
              <a:sym typeface="Arial"/>
            </a:endParaRPr>
          </a:p>
        </p:txBody>
      </p:sp>
      <p:sp>
        <p:nvSpPr>
          <p:cNvPr id="20" name="Google Shape;292;p29">
            <a:extLst>
              <a:ext uri="{FF2B5EF4-FFF2-40B4-BE49-F238E27FC236}">
                <a16:creationId xmlns:a16="http://schemas.microsoft.com/office/drawing/2014/main" id="{D06668B3-CDDA-352E-AEE0-24A484BF68E6}"/>
              </a:ext>
            </a:extLst>
          </p:cNvPr>
          <p:cNvSpPr/>
          <p:nvPr/>
        </p:nvSpPr>
        <p:spPr>
          <a:xfrm>
            <a:off x="2991543" y="5597659"/>
            <a:ext cx="8111946" cy="82022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b="1">
                <a:solidFill>
                  <a:prstClr val="black"/>
                </a:solidFill>
                <a:latin typeface="Calibri" panose="020F0502020204030204" pitchFamily="34" charset="0"/>
                <a:cs typeface="Calibri" panose="020F0502020204030204" pitchFamily="34" charset="0"/>
              </a:rPr>
              <a:t>Engendrer un solide par le mouvement d’une figure plane</a:t>
            </a:r>
            <a:endParaRPr lang="fr-FR" b="1" dirty="0">
              <a:solidFill>
                <a:prstClr val="black"/>
              </a:solidFill>
              <a:latin typeface="Calibri" panose="020F0502020204030204" pitchFamily="34" charset="0"/>
              <a:cs typeface="Calibri" panose="020F0502020204030204" pitchFamily="34" charset="0"/>
              <a:sym typeface="Arial"/>
            </a:endParaRPr>
          </a:p>
        </p:txBody>
      </p:sp>
      <p:sp>
        <p:nvSpPr>
          <p:cNvPr id="21" name="Google Shape;292;p29">
            <a:extLst>
              <a:ext uri="{FF2B5EF4-FFF2-40B4-BE49-F238E27FC236}">
                <a16:creationId xmlns:a16="http://schemas.microsoft.com/office/drawing/2014/main" id="{A4B2D5EF-B2D1-FD9E-B26A-6CC6935619CF}"/>
              </a:ext>
            </a:extLst>
          </p:cNvPr>
          <p:cNvSpPr/>
          <p:nvPr/>
        </p:nvSpPr>
        <p:spPr>
          <a:xfrm>
            <a:off x="2991543" y="3668847"/>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dirty="0">
                <a:solidFill>
                  <a:schemeClr val="tx1">
                    <a:lumMod val="50000"/>
                    <a:lumOff val="50000"/>
                  </a:schemeClr>
                </a:solidFill>
                <a:latin typeface="Calibri" panose="020F0502020204030204" pitchFamily="34" charset="0"/>
                <a:cs typeface="Calibri" panose="020F0502020204030204" pitchFamily="34" charset="0"/>
              </a:rPr>
              <a:t>Déterminer la distance d’un point à un plan</a:t>
            </a:r>
            <a:endParaRPr lang="fr-FR" dirty="0">
              <a:solidFill>
                <a:schemeClr val="tx1">
                  <a:lumMod val="50000"/>
                  <a:lumOff val="50000"/>
                </a:schemeClr>
              </a:solidFill>
              <a:latin typeface="Calibri" panose="020F0502020204030204" pitchFamily="34" charset="0"/>
              <a:cs typeface="Calibri" panose="020F0502020204030204" pitchFamily="34" charset="0"/>
              <a:sym typeface="Arial"/>
            </a:endParaRPr>
          </a:p>
        </p:txBody>
      </p:sp>
      <p:sp>
        <p:nvSpPr>
          <p:cNvPr id="22" name="Google Shape;292;p29">
            <a:extLst>
              <a:ext uri="{FF2B5EF4-FFF2-40B4-BE49-F238E27FC236}">
                <a16:creationId xmlns:a16="http://schemas.microsoft.com/office/drawing/2014/main" id="{1345C3FC-2AC4-C7BA-A11F-5818CA7455A4}"/>
              </a:ext>
            </a:extLst>
          </p:cNvPr>
          <p:cNvSpPr/>
          <p:nvPr/>
        </p:nvSpPr>
        <p:spPr>
          <a:xfrm>
            <a:off x="3010420" y="2727982"/>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dirty="0">
                <a:solidFill>
                  <a:schemeClr val="tx1">
                    <a:lumMod val="50000"/>
                    <a:lumOff val="50000"/>
                  </a:schemeClr>
                </a:solidFill>
                <a:latin typeface="Calibri" panose="020F0502020204030204" pitchFamily="34" charset="0"/>
                <a:cs typeface="Calibri" panose="020F0502020204030204" pitchFamily="34" charset="0"/>
              </a:rPr>
              <a:t>Connaître Les positions relatives de deux droites et d’une droite et d’un plan dans l’espace</a:t>
            </a:r>
            <a:endParaRPr lang="fr-FR" dirty="0">
              <a:solidFill>
                <a:schemeClr val="tx1">
                  <a:lumMod val="50000"/>
                  <a:lumOff val="50000"/>
                </a:schemeClr>
              </a:solidFill>
              <a:latin typeface="Calibri" panose="020F0502020204030204" pitchFamily="34" charset="0"/>
              <a:cs typeface="Calibri" panose="020F0502020204030204" pitchFamily="34" charset="0"/>
              <a:sym typeface="Arial"/>
            </a:endParaRPr>
          </a:p>
        </p:txBody>
      </p:sp>
      <p:sp>
        <p:nvSpPr>
          <p:cNvPr id="25" name="Rectangle 24">
            <a:extLst>
              <a:ext uri="{FF2B5EF4-FFF2-40B4-BE49-F238E27FC236}">
                <a16:creationId xmlns:a16="http://schemas.microsoft.com/office/drawing/2014/main" id="{E2D8B298-C52A-F641-FE46-F63A5D014E5F}"/>
              </a:ext>
            </a:extLst>
          </p:cNvPr>
          <p:cNvSpPr/>
          <p:nvPr/>
        </p:nvSpPr>
        <p:spPr>
          <a:xfrm>
            <a:off x="1181554" y="1080983"/>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a:t>                            Plans et droites dans l’espace</a:t>
            </a:r>
            <a:endParaRPr lang="fr-FR" sz="2000" b="1" dirty="0">
              <a:solidFill>
                <a:prstClr val="white"/>
              </a:solidFill>
              <a:latin typeface="Arial" panose="020B0604020202020204" pitchFamily="34" charset="0"/>
              <a:cs typeface="Arial" panose="020B060402020202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627509" y="1124515"/>
            <a:ext cx="10321200"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r>
              <a:rPr lang="en-US" dirty="0" err="1"/>
              <a:t>Leçon</a:t>
            </a:r>
            <a:r>
              <a:rPr lang="en-US" dirty="0"/>
              <a:t> 9:</a:t>
            </a:r>
            <a:endParaRPr lang="fr-FR" dirty="0"/>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267714" y="1842965"/>
            <a:ext cx="1227600" cy="734400"/>
          </a:xfrm>
          <a:prstGeom prst="rect">
            <a:avLst/>
          </a:prstGeom>
          <a:noFill/>
          <a:ln w="9528" cap="flat">
            <a:noFill/>
            <a:prstDash val="solid"/>
            <a:miter/>
          </a:ln>
        </p:spPr>
        <p:txBody>
          <a:bodyPr vert="horz" wrap="square" lIns="68571" tIns="34271" rIns="68571" bIns="34271" anchor="ctr" anchorCtr="0" compatLnSpc="1">
            <a:noAutofit/>
          </a:bodyPr>
          <a:lstStyle>
            <a:defPPr>
              <a:defRPr lang="fr-FR"/>
            </a:defPPr>
            <a:lvl1pPr algn="ctr" defTabSz="685783">
              <a:defRPr>
                <a:solidFill>
                  <a:schemeClr val="bg2">
                    <a:lumMod val="90000"/>
                  </a:schemeClr>
                </a:solidFill>
                <a:latin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bg2">
                    <a:lumMod val="50000"/>
                  </a:schemeClr>
                </a:solidFill>
                <a:sym typeface="Arial"/>
              </a:rPr>
              <a:t>Tâche 1</a:t>
            </a: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42223" y="5659257"/>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b="1" dirty="0">
                <a:sym typeface="Arial"/>
              </a:rPr>
              <a:t>Tâche 5</a:t>
            </a: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20452" y="3761533"/>
            <a:ext cx="1227600" cy="734400"/>
          </a:xfrm>
          <a:prstGeom prst="rect">
            <a:avLst/>
          </a:prstGeom>
          <a:noFill/>
          <a:ln w="9528" cap="flat">
            <a:noFill/>
            <a:prstDash val="solid"/>
            <a:miter/>
          </a:ln>
        </p:spPr>
        <p:txBody>
          <a:bodyPr vert="horz" wrap="square" lIns="68571" tIns="34271" rIns="68571" bIns="34271" anchor="ctr" anchorCtr="0" compatLnSpc="1">
            <a:noAutofit/>
          </a:bodyPr>
          <a:lstStyle>
            <a:defPPr>
              <a:defRPr lang="fr-FR"/>
            </a:defPPr>
            <a:lvl1pPr algn="ctr" defTabSz="685783">
              <a:defRPr sz="2000">
                <a:solidFill>
                  <a:prstClr val="black"/>
                </a:solidFill>
                <a:latin typeface="Calibri" panose="020F0502020204030204" pitchFamily="34" charset="0"/>
                <a:cs typeface="Calibri" panose="020F0502020204030204" pitchFamily="34" charset="0"/>
              </a:defRPr>
            </a:lvl1pPr>
          </a:lstStyle>
          <a:p>
            <a:r>
              <a:rPr lang="fr-FR" dirty="0">
                <a:solidFill>
                  <a:schemeClr val="bg2">
                    <a:lumMod val="50000"/>
                  </a:schemeClr>
                </a:solidFill>
                <a:sym typeface="Arial"/>
              </a:rPr>
              <a:t>Tâche 3</a:t>
            </a: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3115952" y="1788112"/>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bg2">
                    <a:lumMod val="50000"/>
                  </a:schemeClr>
                </a:solidFill>
              </a:rPr>
              <a:t>Reconnaître deux droites coplanaires</a:t>
            </a:r>
          </a:p>
          <a:p>
            <a:r>
              <a:rPr lang="fr-FR" dirty="0">
                <a:solidFill>
                  <a:schemeClr val="bg2">
                    <a:lumMod val="50000"/>
                  </a:schemeClr>
                </a:solidFill>
              </a:rPr>
              <a:t>et non coplanaires dans l’espace</a:t>
            </a:r>
            <a:endParaRPr lang="fr-FR" sz="1800" dirty="0">
              <a:solidFill>
                <a:schemeClr val="bg2">
                  <a:lumMod val="50000"/>
                </a:schemeClr>
              </a:solidFill>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dirty="0">
              <a:solidFill>
                <a:prstClr val="black"/>
              </a:solidFill>
              <a:sym typeface="Arial"/>
            </a:endParaRPr>
          </a:p>
        </p:txBody>
      </p:sp>
      <p:sp>
        <p:nvSpPr>
          <p:cNvPr id="38" name="Text Placeholder 30">
            <a:extLst>
              <a:ext uri="{FF2B5EF4-FFF2-40B4-BE49-F238E27FC236}">
                <a16:creationId xmlns:a16="http://schemas.microsoft.com/office/drawing/2014/main" id="{EBDE91BD-63FD-5B1F-6DD1-B92C2E29D06E}"/>
              </a:ext>
            </a:extLst>
          </p:cNvPr>
          <p:cNvSpPr txBox="1">
            <a:spLocks/>
          </p:cNvSpPr>
          <p:nvPr/>
        </p:nvSpPr>
        <p:spPr>
          <a:xfrm>
            <a:off x="3167034" y="3497922"/>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1600" b="1" dirty="0">
              <a:solidFill>
                <a:prstClr val="black"/>
              </a:solidFill>
              <a:sym typeface="Arial"/>
            </a:endParaRPr>
          </a:p>
        </p:txBody>
      </p:sp>
      <p:sp>
        <p:nvSpPr>
          <p:cNvPr id="39" name="Text Placeholder 30">
            <a:extLst>
              <a:ext uri="{FF2B5EF4-FFF2-40B4-BE49-F238E27FC236}">
                <a16:creationId xmlns:a16="http://schemas.microsoft.com/office/drawing/2014/main" id="{003CB01F-606F-7259-7741-B876022F6CA7}"/>
              </a:ext>
            </a:extLst>
          </p:cNvPr>
          <p:cNvSpPr txBox="1">
            <a:spLocks/>
          </p:cNvSpPr>
          <p:nvPr/>
        </p:nvSpPr>
        <p:spPr>
          <a:xfrm>
            <a:off x="1262254" y="4731244"/>
            <a:ext cx="1227600" cy="734400"/>
          </a:xfrm>
          <a:prstGeom prst="rect">
            <a:avLst/>
          </a:prstGeom>
          <a:noFill/>
          <a:ln w="9528" cap="flat">
            <a:noFill/>
            <a:prstDash val="solid"/>
            <a:miter/>
          </a:ln>
        </p:spPr>
        <p:txBody>
          <a:bodyPr vert="horz" wrap="square" lIns="68571" tIns="34271" rIns="68571" bIns="34271" anchor="ctr" anchorCtr="0" compatLnSpc="1">
            <a:noAutofit/>
          </a:bodyPr>
          <a:lstStyle>
            <a:defPPr>
              <a:defRPr lang="fr-FR"/>
            </a:defPPr>
            <a:lvl1pPr algn="ctr" defTabSz="685783">
              <a:defRPr sz="2000">
                <a:solidFill>
                  <a:prstClr val="black"/>
                </a:solidFill>
                <a:latin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bg2">
                    <a:lumMod val="50000"/>
                  </a:schemeClr>
                </a:solidFill>
                <a:sym typeface="Arial"/>
              </a:rPr>
              <a:t>Tâche 4</a:t>
            </a: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277312" y="2793834"/>
            <a:ext cx="1227600" cy="734400"/>
          </a:xfrm>
          <a:prstGeom prst="rect">
            <a:avLst/>
          </a:prstGeom>
          <a:noFill/>
          <a:ln w="9528" cap="flat">
            <a:noFill/>
            <a:prstDash val="solid"/>
            <a:miter/>
          </a:ln>
        </p:spPr>
        <p:txBody>
          <a:bodyPr vert="horz" wrap="square" lIns="68571" tIns="34271" rIns="68571" bIns="34271" anchor="ctr" anchorCtr="0" compatLnSpc="1">
            <a:noAutofit/>
          </a:bodyPr>
          <a:lstStyle>
            <a:defPPr>
              <a:defRPr lang="fr-FR"/>
            </a:defPPr>
            <a:lvl1pPr algn="ctr" defTabSz="685783">
              <a:defRPr sz="2000">
                <a:solidFill>
                  <a:prstClr val="black"/>
                </a:solidFill>
                <a:latin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solidFill>
                  <a:schemeClr val="bg2">
                    <a:lumMod val="50000"/>
                  </a:schemeClr>
                </a:solidFill>
              </a:rPr>
              <a:t>Tâche</a:t>
            </a:r>
            <a:r>
              <a:rPr lang="en-US" dirty="0">
                <a:solidFill>
                  <a:schemeClr val="bg2">
                    <a:lumMod val="50000"/>
                  </a:schemeClr>
                </a:solidFill>
              </a:rPr>
              <a:t> 2</a:t>
            </a:r>
            <a:endParaRPr lang="fr-FR" dirty="0">
              <a:solidFill>
                <a:schemeClr val="bg2">
                  <a:lumMod val="50000"/>
                </a:schemeClr>
              </a:solidFill>
            </a:endParaRP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33380" y="5680036"/>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Aptos" panose="02110004020202020204"/>
              <a:ea typeface="+mn-ea"/>
              <a:cs typeface="+mn-cs"/>
              <a:sym typeface="Arial"/>
            </a:endParaRP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33380" y="5103730"/>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2000" dirty="0">
              <a:solidFill>
                <a:prstClr val="black"/>
              </a:solidFill>
              <a:sym typeface="Arial"/>
            </a:endParaRPr>
          </a:p>
        </p:txBody>
      </p:sp>
    </p:spTree>
    <p:extLst>
      <p:ext uri="{BB962C8B-B14F-4D97-AF65-F5344CB8AC3E}">
        <p14:creationId xmlns:p14="http://schemas.microsoft.com/office/powerpoint/2010/main" val="21333520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D344-8C10-3972-57CC-2D48F0103F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97F11D-AC14-0A7F-DBCA-F13A2009CF2B}"/>
              </a:ext>
            </a:extLst>
          </p:cNvPr>
          <p:cNvSpPr>
            <a:spLocks noGrp="1"/>
          </p:cNvSpPr>
          <p:nvPr>
            <p:ph type="title"/>
          </p:nvPr>
        </p:nvSpPr>
        <p:spPr/>
        <p:txBody>
          <a:bodyPr/>
          <a:lstStyle/>
          <a:p>
            <a:r>
              <a:rPr lang="fr-FR" sz="1400" dirty="0"/>
              <a:t>Voici le solide obtenu par la rotation un tour complet  d’un demi-cercle  autour d’un axe passant par  son diamètre un tour complet.</a:t>
            </a:r>
          </a:p>
        </p:txBody>
      </p:sp>
      <p:sp>
        <p:nvSpPr>
          <p:cNvPr id="4" name="Espace réservé du contenu 3">
            <a:extLst>
              <a:ext uri="{FF2B5EF4-FFF2-40B4-BE49-F238E27FC236}">
                <a16:creationId xmlns:a16="http://schemas.microsoft.com/office/drawing/2014/main" id="{BF39839A-14C4-9A20-5704-7395FB7B5607}"/>
              </a:ext>
            </a:extLst>
          </p:cNvPr>
          <p:cNvSpPr>
            <a:spLocks noGrp="1"/>
          </p:cNvSpPr>
          <p:nvPr>
            <p:ph sz="quarter" idx="11"/>
          </p:nvPr>
        </p:nvSpPr>
        <p:spPr/>
        <p:txBody>
          <a:bodyPr/>
          <a:lstStyle/>
          <a:p>
            <a:r>
              <a:rPr lang="fr-MA" dirty="0"/>
              <a:t>L’enseignant montre le demi-cercle et l’axe de rotation .</a:t>
            </a:r>
            <a:endParaRPr lang="fr-FR" dirty="0"/>
          </a:p>
        </p:txBody>
      </p:sp>
      <p:pic>
        <p:nvPicPr>
          <p:cNvPr id="9" name="Google Shape;289;p51">
            <a:extLst>
              <a:ext uri="{FF2B5EF4-FFF2-40B4-BE49-F238E27FC236}">
                <a16:creationId xmlns:a16="http://schemas.microsoft.com/office/drawing/2014/main" id="{4E23C21B-91EA-E344-19F6-4975E1DF1382}"/>
              </a:ext>
            </a:extLst>
          </p:cNvPr>
          <p:cNvPicPr preferRelativeResize="0"/>
          <p:nvPr/>
        </p:nvPicPr>
        <p:blipFill rotWithShape="1">
          <a:blip r:embed="rId4">
            <a:alphaModFix/>
          </a:blip>
          <a:srcRect/>
          <a:stretch/>
        </p:blipFill>
        <p:spPr>
          <a:xfrm>
            <a:off x="11709400" y="505152"/>
            <a:ext cx="363525" cy="326372"/>
          </a:xfrm>
          <a:prstGeom prst="rect">
            <a:avLst/>
          </a:prstGeom>
          <a:noFill/>
          <a:ln>
            <a:noFill/>
          </a:ln>
        </p:spPr>
      </p:pic>
      <p:sp>
        <p:nvSpPr>
          <p:cNvPr id="14" name="Rectangle 13"/>
          <p:cNvSpPr/>
          <p:nvPr/>
        </p:nvSpPr>
        <p:spPr>
          <a:xfrm>
            <a:off x="9215057" y="4886549"/>
            <a:ext cx="1697901" cy="646331"/>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600" b="1" kern="0" dirty="0" err="1">
                <a:ln/>
                <a:solidFill>
                  <a:srgbClr val="1D6FA9"/>
                </a:solidFill>
                <a:latin typeface="Arial"/>
                <a:cs typeface="Arial"/>
                <a:sym typeface="Arial"/>
              </a:rPr>
              <a:t>sphère</a:t>
            </a:r>
            <a:endParaRPr kumimoji="0" lang="en-US" sz="3600" b="1" i="0" u="none" strike="noStrike" kern="0" cap="none" spc="0" normalizeH="0" baseline="0" noProof="0" dirty="0">
              <a:ln/>
              <a:solidFill>
                <a:srgbClr val="1D6FA9"/>
              </a:solidFill>
              <a:effectLst/>
              <a:uLnTx/>
              <a:uFillTx/>
              <a:latin typeface="Arial"/>
              <a:cs typeface="Arial"/>
              <a:sym typeface="Arial"/>
            </a:endParaRPr>
          </a:p>
        </p:txBody>
      </p:sp>
      <p:cxnSp>
        <p:nvCxnSpPr>
          <p:cNvPr id="5" name="Connecteur droit avec flèche 4"/>
          <p:cNvCxnSpPr/>
          <p:nvPr/>
        </p:nvCxnSpPr>
        <p:spPr>
          <a:xfrm>
            <a:off x="10023454" y="2559259"/>
            <a:ext cx="0" cy="18084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1" name="Rev3">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457103" y="1291309"/>
            <a:ext cx="6900795" cy="4824946"/>
          </a:xfrm>
          <a:prstGeom prst="rect">
            <a:avLst/>
          </a:prstGeom>
        </p:spPr>
      </p:pic>
      <p:sp>
        <p:nvSpPr>
          <p:cNvPr id="16" name="Rectangle 15"/>
          <p:cNvSpPr/>
          <p:nvPr/>
        </p:nvSpPr>
        <p:spPr>
          <a:xfrm>
            <a:off x="5557132" y="4962217"/>
            <a:ext cx="2800767" cy="646331"/>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solidFill>
                  <a:srgbClr val="1D6FA9"/>
                </a:solidFill>
                <a:effectLst/>
                <a:uLnTx/>
                <a:uFillTx/>
                <a:latin typeface="Arial"/>
                <a:cs typeface="Arial"/>
                <a:sym typeface="Arial"/>
              </a:rPr>
              <a:t>Demi-</a:t>
            </a:r>
            <a:r>
              <a:rPr lang="en-US" sz="3600" b="1" kern="0">
                <a:ln/>
                <a:solidFill>
                  <a:srgbClr val="1D6FA9"/>
                </a:solidFill>
                <a:latin typeface="Arial"/>
                <a:cs typeface="Arial"/>
                <a:sym typeface="Arial"/>
              </a:rPr>
              <a:t>cercle</a:t>
            </a:r>
            <a:endParaRPr kumimoji="0" lang="en-US" sz="3600" b="1" i="0" u="none" strike="noStrike" kern="0" cap="none" spc="0" normalizeH="0" baseline="0" noProof="0" dirty="0">
              <a:ln/>
              <a:solidFill>
                <a:srgbClr val="1D6FA9"/>
              </a:solidFill>
              <a:effectLst/>
              <a:uLnTx/>
              <a:uFillTx/>
              <a:latin typeface="Arial"/>
              <a:cs typeface="Arial"/>
              <a:sym typeface="Arial"/>
            </a:endParaRPr>
          </a:p>
        </p:txBody>
      </p:sp>
      <p:sp>
        <p:nvSpPr>
          <p:cNvPr id="17" name="Rectangle 16"/>
          <p:cNvSpPr/>
          <p:nvPr/>
        </p:nvSpPr>
        <p:spPr>
          <a:xfrm>
            <a:off x="8130146" y="1398992"/>
            <a:ext cx="3867725" cy="1323439"/>
          </a:xfrm>
          <a:prstGeom prst="rect">
            <a:avLst/>
          </a:prstGeom>
        </p:spPr>
        <p:txBody>
          <a:bodyPr wrap="none">
            <a:spAutoFit/>
          </a:bodyPr>
          <a:lstStyle/>
          <a:p>
            <a:pPr algn="ctr"/>
            <a:r>
              <a:rPr lang="fr-FR" sz="2000" dirty="0">
                <a:solidFill>
                  <a:srgbClr val="616161"/>
                </a:solidFill>
                <a:latin typeface="Calibri" panose="020F0502020204030204" pitchFamily="34" charset="0"/>
              </a:rPr>
              <a:t>On fait tourner un tour complet un </a:t>
            </a:r>
          </a:p>
          <a:p>
            <a:pPr algn="ctr"/>
            <a:r>
              <a:rPr lang="fr-FR" sz="2000" dirty="0">
                <a:solidFill>
                  <a:srgbClr val="616161"/>
                </a:solidFill>
                <a:latin typeface="Calibri" panose="020F0502020204030204" pitchFamily="34" charset="0"/>
              </a:rPr>
              <a:t>demi-cercle </a:t>
            </a:r>
          </a:p>
          <a:p>
            <a:pPr algn="ctr"/>
            <a:r>
              <a:rPr lang="fr-FR" sz="2000" dirty="0">
                <a:solidFill>
                  <a:srgbClr val="616161"/>
                </a:solidFill>
                <a:latin typeface="Calibri" panose="020F0502020204030204" pitchFamily="34" charset="0"/>
              </a:rPr>
              <a:t>autour d’un axe passant par son </a:t>
            </a:r>
          </a:p>
          <a:p>
            <a:pPr algn="ctr"/>
            <a:r>
              <a:rPr lang="fr-FR" sz="2000" dirty="0">
                <a:solidFill>
                  <a:srgbClr val="616161"/>
                </a:solidFill>
                <a:latin typeface="Calibri" panose="020F0502020204030204" pitchFamily="34" charset="0"/>
              </a:rPr>
              <a:t> diamètre</a:t>
            </a:r>
          </a:p>
        </p:txBody>
      </p:sp>
      <p:sp>
        <p:nvSpPr>
          <p:cNvPr id="6" name="Flèche courbée vers la gauche 5"/>
          <p:cNvSpPr/>
          <p:nvPr/>
        </p:nvSpPr>
        <p:spPr>
          <a:xfrm>
            <a:off x="4581728" y="1391055"/>
            <a:ext cx="457200" cy="282102"/>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3601436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515" fill="hold"/>
                                        <p:tgtEl>
                                          <p:spTgt spid="11"/>
                                        </p:tgtEl>
                                      </p:cBhvr>
                                    </p:cmd>
                                  </p:childTnLst>
                                </p:cTn>
                              </p:par>
                              <p:par>
                                <p:cTn id="7" presetID="1" presetClass="entr" presetSubtype="0" fill="hold" grpId="0" nodeType="withEffect">
                                  <p:stCondLst>
                                    <p:cond delay="0"/>
                                  </p:stCondLst>
                                  <p:childTnLst>
                                    <p:set>
                                      <p:cBhvr>
                                        <p:cTn id="8" dur="1" fill="hold">
                                          <p:stCondLst>
                                            <p:cond delay="999"/>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2499"/>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3249"/>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11"/>
                </p:tgtEl>
              </p:cMediaNode>
            </p:video>
          </p:childTnLst>
        </p:cTn>
      </p:par>
    </p:tnLst>
    <p:bldLst>
      <p:bldP spid="14" grpId="0"/>
      <p:bldP spid="17"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D344-8C10-3972-57CC-2D48F0103F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97F11D-AC14-0A7F-DBCA-F13A2009CF2B}"/>
              </a:ext>
            </a:extLst>
          </p:cNvPr>
          <p:cNvSpPr>
            <a:spLocks noGrp="1"/>
          </p:cNvSpPr>
          <p:nvPr>
            <p:ph type="title"/>
          </p:nvPr>
        </p:nvSpPr>
        <p:spPr/>
        <p:txBody>
          <a:bodyPr/>
          <a:lstStyle/>
          <a:p>
            <a:r>
              <a:rPr lang="fr-FR" sz="1400" dirty="0"/>
              <a:t>Maintenant, voici  les étapes vues dans la vidéo et le rayon de la sphère .</a:t>
            </a:r>
          </a:p>
        </p:txBody>
      </p:sp>
      <p:sp>
        <p:nvSpPr>
          <p:cNvPr id="4" name="Espace réservé du contenu 3">
            <a:extLst>
              <a:ext uri="{FF2B5EF4-FFF2-40B4-BE49-F238E27FC236}">
                <a16:creationId xmlns:a16="http://schemas.microsoft.com/office/drawing/2014/main" id="{BF39839A-14C4-9A20-5704-7395FB7B5607}"/>
              </a:ext>
            </a:extLst>
          </p:cNvPr>
          <p:cNvSpPr>
            <a:spLocks noGrp="1"/>
          </p:cNvSpPr>
          <p:nvPr>
            <p:ph sz="quarter" idx="11"/>
          </p:nvPr>
        </p:nvSpPr>
        <p:spPr/>
        <p:txBody>
          <a:bodyPr/>
          <a:lstStyle/>
          <a:p>
            <a:r>
              <a:rPr lang="fr-MA" dirty="0"/>
              <a:t>L’enseignant montre le rectangle et l’axe de rotation .</a:t>
            </a:r>
            <a:endParaRPr lang="fr-FR" dirty="0"/>
          </a:p>
        </p:txBody>
      </p:sp>
      <p:pic>
        <p:nvPicPr>
          <p:cNvPr id="9" name="Google Shape;289;p51">
            <a:extLst>
              <a:ext uri="{FF2B5EF4-FFF2-40B4-BE49-F238E27FC236}">
                <a16:creationId xmlns:a16="http://schemas.microsoft.com/office/drawing/2014/main" id="{4E23C21B-91EA-E344-19F6-4975E1DF138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8" name="Image 7"/>
          <p:cNvPicPr>
            <a:picLocks noChangeAspect="1"/>
          </p:cNvPicPr>
          <p:nvPr/>
        </p:nvPicPr>
        <p:blipFill>
          <a:blip r:embed="rId3"/>
          <a:stretch>
            <a:fillRect/>
          </a:stretch>
        </p:blipFill>
        <p:spPr>
          <a:xfrm>
            <a:off x="952046" y="2299390"/>
            <a:ext cx="1104996" cy="1539373"/>
          </a:xfrm>
          <a:prstGeom prst="rect">
            <a:avLst/>
          </a:prstGeom>
        </p:spPr>
      </p:pic>
      <p:pic>
        <p:nvPicPr>
          <p:cNvPr id="10" name="Image 9"/>
          <p:cNvPicPr>
            <a:picLocks noChangeAspect="1"/>
          </p:cNvPicPr>
          <p:nvPr/>
        </p:nvPicPr>
        <p:blipFill>
          <a:blip r:embed="rId4"/>
          <a:stretch>
            <a:fillRect/>
          </a:stretch>
        </p:blipFill>
        <p:spPr>
          <a:xfrm>
            <a:off x="4865077" y="1994475"/>
            <a:ext cx="1158340" cy="2324301"/>
          </a:xfrm>
          <a:prstGeom prst="rect">
            <a:avLst/>
          </a:prstGeom>
        </p:spPr>
      </p:pic>
      <p:pic>
        <p:nvPicPr>
          <p:cNvPr id="11" name="Image 10"/>
          <p:cNvPicPr>
            <a:picLocks noChangeAspect="1"/>
          </p:cNvPicPr>
          <p:nvPr/>
        </p:nvPicPr>
        <p:blipFill>
          <a:blip r:embed="rId5"/>
          <a:stretch>
            <a:fillRect/>
          </a:stretch>
        </p:blipFill>
        <p:spPr>
          <a:xfrm>
            <a:off x="8457214" y="1970002"/>
            <a:ext cx="3029610" cy="2198145"/>
          </a:xfrm>
          <a:prstGeom prst="rect">
            <a:avLst/>
          </a:prstGeom>
        </p:spPr>
      </p:pic>
      <p:sp>
        <p:nvSpPr>
          <p:cNvPr id="16" name="Ellipse 15"/>
          <p:cNvSpPr/>
          <p:nvPr/>
        </p:nvSpPr>
        <p:spPr>
          <a:xfrm>
            <a:off x="10109958" y="3156625"/>
            <a:ext cx="45719" cy="92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 name="Connecteur droit avec flèche 17"/>
          <p:cNvCxnSpPr/>
          <p:nvPr/>
        </p:nvCxnSpPr>
        <p:spPr>
          <a:xfrm flipH="1" flipV="1">
            <a:off x="9446174" y="3189669"/>
            <a:ext cx="700392" cy="1"/>
          </a:xfrm>
          <a:prstGeom prst="straightConnector1">
            <a:avLst/>
          </a:prstGeom>
          <a:ln>
            <a:solidFill>
              <a:srgbClr val="00B0F0"/>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20" name="ZoneTexte 19"/>
          <p:cNvSpPr txBox="1"/>
          <p:nvPr/>
        </p:nvSpPr>
        <p:spPr>
          <a:xfrm>
            <a:off x="10174647" y="3036898"/>
            <a:ext cx="272374"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o</a:t>
            </a:r>
          </a:p>
        </p:txBody>
      </p:sp>
      <mc:AlternateContent xmlns:mc="http://schemas.openxmlformats.org/markup-compatibility/2006">
        <mc:Choice xmlns:a14="http://schemas.microsoft.com/office/drawing/2010/main" Requires="a14">
          <p:sp>
            <p:nvSpPr>
              <p:cNvPr id="21" name="ZoneTexte 20"/>
              <p:cNvSpPr txBox="1"/>
              <p:nvPr/>
            </p:nvSpPr>
            <p:spPr>
              <a:xfrm>
                <a:off x="451981" y="5014186"/>
                <a:ext cx="2830749"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Un demi-cercle, de centre O et de rayon </a:t>
                </a:r>
                <a14:m>
                  <m:oMath xmlns:m="http://schemas.openxmlformats.org/officeDocument/2006/math">
                    <m:r>
                      <a:rPr lang="fr-FR" sz="2000" i="1" dirty="0" smtClean="0">
                        <a:solidFill>
                          <a:schemeClr val="accent1">
                            <a:lumMod val="60000"/>
                            <a:lumOff val="40000"/>
                          </a:schemeClr>
                        </a:solidFill>
                        <a:latin typeface="Cambria Math" panose="02040503050406030204" pitchFamily="18" charset="0"/>
                        <a:cs typeface="Calibri" panose="020F0502020204030204" pitchFamily="34" charset="0"/>
                      </a:rPr>
                      <m:t>𝑟</m:t>
                    </m:r>
                  </m:oMath>
                </a14:m>
                <a:endParaRPr lang="fr-FR" sz="2000" dirty="0">
                  <a:solidFill>
                    <a:schemeClr val="accent1">
                      <a:lumMod val="60000"/>
                      <a:lumOff val="40000"/>
                    </a:schemeClr>
                  </a:solidFill>
                  <a:latin typeface="Calibri" panose="020F0502020204030204" pitchFamily="34" charset="0"/>
                  <a:cs typeface="Calibri" panose="020F0502020204030204" pitchFamily="34" charset="0"/>
                </a:endParaRPr>
              </a:p>
            </p:txBody>
          </p:sp>
        </mc:Choice>
        <mc:Fallback>
          <p:sp>
            <p:nvSpPr>
              <p:cNvPr id="21" name="ZoneTexte 20"/>
              <p:cNvSpPr txBox="1">
                <a:spLocks noRot="1" noChangeAspect="1" noMove="1" noResize="1" noEditPoints="1" noAdjustHandles="1" noChangeArrowheads="1" noChangeShapeType="1" noTextEdit="1"/>
              </p:cNvSpPr>
              <p:nvPr/>
            </p:nvSpPr>
            <p:spPr>
              <a:xfrm>
                <a:off x="451981" y="5014186"/>
                <a:ext cx="2830749" cy="707886"/>
              </a:xfrm>
              <a:prstGeom prst="rect">
                <a:avLst/>
              </a:prstGeom>
              <a:blipFill>
                <a:blip r:embed="rId6"/>
                <a:stretch>
                  <a:fillRect l="-2151" t="-5172" b="-14655"/>
                </a:stretch>
              </a:blipFill>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22" name="ZoneTexte 21"/>
              <p:cNvSpPr txBox="1"/>
              <p:nvPr/>
            </p:nvSpPr>
            <p:spPr>
              <a:xfrm>
                <a:off x="3658972" y="4879406"/>
                <a:ext cx="4134255" cy="1015663"/>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On fait tourner le demi-cercle autour de l’axe</a:t>
                </a:r>
                <a14:m>
                  <m:oMath xmlns:m="http://schemas.openxmlformats.org/officeDocument/2006/math">
                    <m:r>
                      <a:rPr lang="fr-FR" sz="2000" b="0" i="0" dirty="0" smtClean="0">
                        <a:solidFill>
                          <a:srgbClr val="FF0000"/>
                        </a:solidFill>
                        <a:latin typeface="Cambria Math" panose="02040503050406030204" pitchFamily="18" charset="0"/>
                        <a:cs typeface="Calibri" panose="020F0502020204030204" pitchFamily="34" charset="0"/>
                      </a:rPr>
                      <m:t> </m:t>
                    </m:r>
                    <m:r>
                      <a:rPr lang="fr-FR" sz="2000" i="1" dirty="0" smtClean="0">
                        <a:solidFill>
                          <a:srgbClr val="FF0000"/>
                        </a:solidFill>
                        <a:latin typeface="Cambria Math" panose="02040503050406030204" pitchFamily="18" charset="0"/>
                        <a:cs typeface="Calibri" panose="020F0502020204030204" pitchFamily="34" charset="0"/>
                      </a:rPr>
                      <m:t>𝑙</m:t>
                    </m:r>
                  </m:oMath>
                </a14:m>
                <a:r>
                  <a:rPr lang="fr-FR" sz="2000" dirty="0">
                    <a:latin typeface="Calibri" panose="020F0502020204030204" pitchFamily="34" charset="0"/>
                    <a:cs typeface="Calibri" panose="020F0502020204030204" pitchFamily="34" charset="0"/>
                  </a:rPr>
                  <a:t> (axe de révolution)  passant par son diamètre un tour complet.</a:t>
                </a:r>
              </a:p>
            </p:txBody>
          </p:sp>
        </mc:Choice>
        <mc:Fallback>
          <p:sp>
            <p:nvSpPr>
              <p:cNvPr id="22" name="ZoneTexte 21"/>
              <p:cNvSpPr txBox="1">
                <a:spLocks noRot="1" noChangeAspect="1" noMove="1" noResize="1" noEditPoints="1" noAdjustHandles="1" noChangeArrowheads="1" noChangeShapeType="1" noTextEdit="1"/>
              </p:cNvSpPr>
              <p:nvPr/>
            </p:nvSpPr>
            <p:spPr>
              <a:xfrm>
                <a:off x="3658972" y="4879406"/>
                <a:ext cx="4134255" cy="1015663"/>
              </a:xfrm>
              <a:prstGeom prst="rect">
                <a:avLst/>
              </a:prstGeom>
              <a:blipFill>
                <a:blip r:embed="rId7"/>
                <a:stretch>
                  <a:fillRect l="-1475" t="-2994" b="-9581"/>
                </a:stretch>
              </a:blipFill>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23" name="ZoneTexte 22"/>
              <p:cNvSpPr txBox="1"/>
              <p:nvPr/>
            </p:nvSpPr>
            <p:spPr>
              <a:xfrm>
                <a:off x="8294867" y="4860298"/>
                <a:ext cx="3630182" cy="1323439"/>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On obtient une sphère  de centre </a:t>
                </a:r>
                <a:r>
                  <a:rPr lang="fr-FR" sz="2000" dirty="0">
                    <a:solidFill>
                      <a:schemeClr val="tx1">
                        <a:lumMod val="95000"/>
                        <a:lumOff val="5000"/>
                      </a:schemeClr>
                    </a:solidFill>
                    <a:latin typeface="Calibri" panose="020F0502020204030204" pitchFamily="34" charset="0"/>
                    <a:cs typeface="Calibri" panose="020F0502020204030204" pitchFamily="34" charset="0"/>
                  </a:rPr>
                  <a:t>O</a:t>
                </a:r>
                <a:r>
                  <a:rPr lang="fr-FR" sz="2000" dirty="0">
                    <a:latin typeface="Calibri" panose="020F0502020204030204" pitchFamily="34" charset="0"/>
                    <a:cs typeface="Calibri" panose="020F0502020204030204" pitchFamily="34" charset="0"/>
                  </a:rPr>
                  <a:t> et de rayon</a:t>
                </a:r>
                <a:r>
                  <a:rPr lang="fr-FR" sz="2000" dirty="0">
                    <a:solidFill>
                      <a:schemeClr val="accent5">
                        <a:lumMod val="60000"/>
                        <a:lumOff val="40000"/>
                      </a:schemeClr>
                    </a:solidFill>
                    <a:latin typeface="Calibri" panose="020F0502020204030204" pitchFamily="34" charset="0"/>
                    <a:cs typeface="Calibri" panose="020F0502020204030204" pitchFamily="34" charset="0"/>
                  </a:rPr>
                  <a:t> </a:t>
                </a:r>
                <a14:m>
                  <m:oMath xmlns:m="http://schemas.openxmlformats.org/officeDocument/2006/math">
                    <m:r>
                      <a:rPr lang="fr-FR" sz="2000" i="1" dirty="0" smtClean="0">
                        <a:solidFill>
                          <a:schemeClr val="accent1">
                            <a:lumMod val="60000"/>
                            <a:lumOff val="40000"/>
                          </a:schemeClr>
                        </a:solidFill>
                        <a:latin typeface="Cambria Math" panose="02040503050406030204" pitchFamily="18" charset="0"/>
                        <a:cs typeface="Calibri" panose="020F0502020204030204" pitchFamily="34" charset="0"/>
                      </a:rPr>
                      <m:t>𝑟</m:t>
                    </m:r>
                    <m:r>
                      <a:rPr lang="fr-FR" sz="2000" b="0" i="0" dirty="0" smtClean="0">
                        <a:solidFill>
                          <a:srgbClr val="002060"/>
                        </a:solidFill>
                        <a:latin typeface="Cambria Math" panose="02040503050406030204" pitchFamily="18" charset="0"/>
                        <a:cs typeface="Calibri" panose="020F0502020204030204" pitchFamily="34" charset="0"/>
                      </a:rPr>
                      <m:t> </m:t>
                    </m:r>
                  </m:oMath>
                </a14:m>
                <a:r>
                  <a:rPr lang="fr-FR" sz="2000" dirty="0">
                    <a:latin typeface="Calibri" panose="020F0502020204030204" pitchFamily="34" charset="0"/>
                    <a:cs typeface="Calibri" panose="020F0502020204030204" pitchFamily="34" charset="0"/>
                  </a:rPr>
                  <a:t>. C’est la sphère engendrée par la rotation d’u demi-cercle autour d’un axe </a:t>
                </a:r>
                <a14:m>
                  <m:oMath xmlns:m="http://schemas.openxmlformats.org/officeDocument/2006/math">
                    <m:r>
                      <a:rPr lang="fr-FR" sz="2000" i="1" dirty="0">
                        <a:solidFill>
                          <a:srgbClr val="FF0000"/>
                        </a:solidFill>
                        <a:latin typeface="Cambria Math" panose="02040503050406030204" pitchFamily="18" charset="0"/>
                        <a:cs typeface="Calibri" panose="020F0502020204030204" pitchFamily="34" charset="0"/>
                      </a:rPr>
                      <m:t>𝑙</m:t>
                    </m:r>
                  </m:oMath>
                </a14:m>
                <a:r>
                  <a:rPr lang="fr-FR" sz="2000" dirty="0">
                    <a:solidFill>
                      <a:srgbClr val="00B050"/>
                    </a:solidFill>
                    <a:latin typeface="Calibri" panose="020F0502020204030204" pitchFamily="34" charset="0"/>
                    <a:cs typeface="Calibri" panose="020F0502020204030204" pitchFamily="34" charset="0"/>
                  </a:rPr>
                  <a:t>.</a:t>
                </a:r>
              </a:p>
            </p:txBody>
          </p:sp>
        </mc:Choice>
        <mc:Fallback>
          <p:sp>
            <p:nvSpPr>
              <p:cNvPr id="23" name="ZoneTexte 22"/>
              <p:cNvSpPr txBox="1">
                <a:spLocks noRot="1" noChangeAspect="1" noMove="1" noResize="1" noEditPoints="1" noAdjustHandles="1" noChangeArrowheads="1" noChangeShapeType="1" noTextEdit="1"/>
              </p:cNvSpPr>
              <p:nvPr/>
            </p:nvSpPr>
            <p:spPr>
              <a:xfrm>
                <a:off x="8294867" y="4860298"/>
                <a:ext cx="3630182" cy="1323439"/>
              </a:xfrm>
              <a:prstGeom prst="rect">
                <a:avLst/>
              </a:prstGeom>
              <a:blipFill>
                <a:blip r:embed="rId8"/>
                <a:stretch>
                  <a:fillRect l="-1849" t="-2304" r="-2689" b="-7373"/>
                </a:stretch>
              </a:blipFill>
            </p:spPr>
            <p:txBody>
              <a:bodyPr/>
              <a:lstStyle/>
              <a:p>
                <a:r>
                  <a:rPr lang="fr-FR">
                    <a:noFill/>
                  </a:rPr>
                  <a:t> </a:t>
                </a:r>
              </a:p>
            </p:txBody>
          </p:sp>
        </mc:Fallback>
      </mc:AlternateContent>
      <p:cxnSp>
        <p:nvCxnSpPr>
          <p:cNvPr id="25" name="Connecteur droit avec flèche 24"/>
          <p:cNvCxnSpPr/>
          <p:nvPr/>
        </p:nvCxnSpPr>
        <p:spPr>
          <a:xfrm>
            <a:off x="1935805" y="3094033"/>
            <a:ext cx="19455" cy="744730"/>
          </a:xfrm>
          <a:prstGeom prst="straightConnector1">
            <a:avLst/>
          </a:prstGeom>
          <a:ln>
            <a:headEnd type="triangle"/>
            <a:tailEnd type="triangle"/>
          </a:ln>
        </p:spPr>
        <p:style>
          <a:lnRef idx="2">
            <a:schemeClr val="accent4"/>
          </a:lnRef>
          <a:fillRef idx="0">
            <a:schemeClr val="accent4"/>
          </a:fillRef>
          <a:effectRef idx="1">
            <a:schemeClr val="accent4"/>
          </a:effectRef>
          <a:fontRef idx="minor">
            <a:schemeClr val="tx1"/>
          </a:fontRef>
        </p:style>
      </p:cxnSp>
      <mc:AlternateContent xmlns:mc="http://schemas.openxmlformats.org/markup-compatibility/2006" xmlns:a14="http://schemas.microsoft.com/office/drawing/2010/main">
        <mc:Choice Requires="a14">
          <p:sp>
            <p:nvSpPr>
              <p:cNvPr id="28" name="ZoneTexte 27"/>
              <p:cNvSpPr txBox="1"/>
              <p:nvPr/>
            </p:nvSpPr>
            <p:spPr>
              <a:xfrm>
                <a:off x="1996499" y="3245450"/>
                <a:ext cx="355418"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i="1" dirty="0" smtClean="0">
                          <a:solidFill>
                            <a:schemeClr val="accent1">
                              <a:lumMod val="60000"/>
                              <a:lumOff val="40000"/>
                            </a:schemeClr>
                          </a:solidFill>
                          <a:latin typeface="Cambria Math" panose="02040503050406030204" pitchFamily="18" charset="0"/>
                          <a:cs typeface="Calibri" panose="020F0502020204030204" pitchFamily="34" charset="0"/>
                        </a:rPr>
                        <m:t>𝑟</m:t>
                      </m:r>
                    </m:oMath>
                  </m:oMathPara>
                </a14:m>
                <a:endParaRPr lang="fr-FR" sz="2000" dirty="0">
                  <a:solidFill>
                    <a:schemeClr val="accent1">
                      <a:lumMod val="60000"/>
                      <a:lumOff val="40000"/>
                    </a:schemeClr>
                  </a:solidFill>
                  <a:latin typeface="Calibri" panose="020F0502020204030204" pitchFamily="34" charset="0"/>
                  <a:cs typeface="Calibri" panose="020F0502020204030204" pitchFamily="34" charset="0"/>
                </a:endParaRPr>
              </a:p>
            </p:txBody>
          </p:sp>
        </mc:Choice>
        <mc:Fallback xmlns="">
          <p:sp>
            <p:nvSpPr>
              <p:cNvPr id="28" name="ZoneTexte 27"/>
              <p:cNvSpPr txBox="1">
                <a:spLocks noRot="1" noChangeAspect="1" noMove="1" noResize="1" noEditPoints="1" noAdjustHandles="1" noChangeArrowheads="1" noChangeShapeType="1" noTextEdit="1"/>
              </p:cNvSpPr>
              <p:nvPr/>
            </p:nvSpPr>
            <p:spPr>
              <a:xfrm>
                <a:off x="1996499" y="3245450"/>
                <a:ext cx="355418" cy="400110"/>
              </a:xfrm>
              <a:prstGeom prst="rect">
                <a:avLst/>
              </a:prstGeom>
              <a:blipFill>
                <a:blip r:embed="rId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9" name="ZoneTexte 28"/>
              <p:cNvSpPr txBox="1"/>
              <p:nvPr/>
            </p:nvSpPr>
            <p:spPr>
              <a:xfrm>
                <a:off x="9616601" y="2869020"/>
                <a:ext cx="355418"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i="1" dirty="0" smtClean="0">
                          <a:solidFill>
                            <a:schemeClr val="accent1">
                              <a:lumMod val="60000"/>
                              <a:lumOff val="40000"/>
                            </a:schemeClr>
                          </a:solidFill>
                          <a:latin typeface="Cambria Math" panose="02040503050406030204" pitchFamily="18" charset="0"/>
                          <a:cs typeface="Calibri" panose="020F0502020204030204" pitchFamily="34" charset="0"/>
                        </a:rPr>
                        <m:t>𝑟</m:t>
                      </m:r>
                    </m:oMath>
                  </m:oMathPara>
                </a14:m>
                <a:endParaRPr lang="fr-FR" sz="2000" dirty="0">
                  <a:solidFill>
                    <a:schemeClr val="accent1">
                      <a:lumMod val="60000"/>
                      <a:lumOff val="40000"/>
                    </a:schemeClr>
                  </a:solidFill>
                  <a:latin typeface="Calibri" panose="020F0502020204030204" pitchFamily="34" charset="0"/>
                  <a:cs typeface="Calibri" panose="020F0502020204030204" pitchFamily="34" charset="0"/>
                </a:endParaRPr>
              </a:p>
            </p:txBody>
          </p:sp>
        </mc:Choice>
        <mc:Fallback xmlns="">
          <p:sp>
            <p:nvSpPr>
              <p:cNvPr id="29" name="ZoneTexte 28"/>
              <p:cNvSpPr txBox="1">
                <a:spLocks noRot="1" noChangeAspect="1" noMove="1" noResize="1" noEditPoints="1" noAdjustHandles="1" noChangeArrowheads="1" noChangeShapeType="1" noTextEdit="1"/>
              </p:cNvSpPr>
              <p:nvPr/>
            </p:nvSpPr>
            <p:spPr>
              <a:xfrm>
                <a:off x="9616601" y="2869020"/>
                <a:ext cx="355418" cy="400110"/>
              </a:xfrm>
              <a:prstGeom prst="rect">
                <a:avLst/>
              </a:prstGeom>
              <a:blipFill>
                <a:blip r:embed="rId1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0" name="ZoneTexte 29"/>
              <p:cNvSpPr txBox="1"/>
              <p:nvPr/>
            </p:nvSpPr>
            <p:spPr>
              <a:xfrm>
                <a:off x="10382332" y="2081719"/>
                <a:ext cx="250000"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i="1" dirty="0" smtClean="0">
                          <a:latin typeface="Cambria Math" panose="02040503050406030204" pitchFamily="18" charset="0"/>
                          <a:cs typeface="Calibri" panose="020F0502020204030204" pitchFamily="34" charset="0"/>
                        </a:rPr>
                        <m:t>𝑙</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30" name="ZoneTexte 29"/>
              <p:cNvSpPr txBox="1">
                <a:spLocks noRot="1" noChangeAspect="1" noMove="1" noResize="1" noEditPoints="1" noAdjustHandles="1" noChangeArrowheads="1" noChangeShapeType="1" noTextEdit="1"/>
              </p:cNvSpPr>
              <p:nvPr/>
            </p:nvSpPr>
            <p:spPr>
              <a:xfrm>
                <a:off x="10382332" y="2081719"/>
                <a:ext cx="250000" cy="400110"/>
              </a:xfrm>
              <a:prstGeom prst="rect">
                <a:avLst/>
              </a:prstGeom>
              <a:blipFill>
                <a:blip r:embed="rId11"/>
                <a:stretch>
                  <a:fillRect r="-4878"/>
                </a:stretch>
              </a:blipFill>
            </p:spPr>
            <p:txBody>
              <a:bodyPr/>
              <a:lstStyle/>
              <a:p>
                <a:r>
                  <a:rPr lang="fr-FR">
                    <a:noFill/>
                  </a:rPr>
                  <a:t> </a:t>
                </a:r>
              </a:p>
            </p:txBody>
          </p:sp>
        </mc:Fallback>
      </mc:AlternateContent>
    </p:spTree>
    <p:extLst>
      <p:ext uri="{BB962C8B-B14F-4D97-AF65-F5344CB8AC3E}">
        <p14:creationId xmlns:p14="http://schemas.microsoft.com/office/powerpoint/2010/main" val="424215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25"/>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grpId="0" nodeType="afterEffect">
                                  <p:stCondLst>
                                    <p:cond delay="0"/>
                                  </p:stCondLst>
                                  <p:childTnLst>
                                    <p:set>
                                      <p:cBhvr>
                                        <p:cTn id="35" dur="1" fill="hold">
                                          <p:stCondLst>
                                            <p:cond delay="0"/>
                                          </p:stCondLst>
                                        </p:cTn>
                                        <p:tgtEl>
                                          <p:spTgt spid="16"/>
                                        </p:tgtEl>
                                        <p:attrNameLst>
                                          <p:attrName>style.visibility</p:attrName>
                                        </p:attrNameLst>
                                      </p:cBhvr>
                                      <p:to>
                                        <p:strVal val="visible"/>
                                      </p:to>
                                    </p:set>
                                  </p:childTnLst>
                                </p:cTn>
                              </p:par>
                            </p:childTnLst>
                          </p:cTn>
                        </p:par>
                        <p:par>
                          <p:cTn id="36" fill="hold">
                            <p:stCondLst>
                              <p:cond delay="0"/>
                            </p:stCondLst>
                            <p:childTnLst>
                              <p:par>
                                <p:cTn id="37" presetID="1" presetClass="entr" presetSubtype="0" fill="hold" grpId="0" nodeType="after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grpId="0" nodeType="afterEffect">
                                  <p:stCondLst>
                                    <p:cond delay="0"/>
                                  </p:stCondLst>
                                  <p:childTnLst>
                                    <p:set>
                                      <p:cBhvr>
                                        <p:cTn id="41" dur="1" fill="hold">
                                          <p:stCondLst>
                                            <p:cond delay="0"/>
                                          </p:stCondLst>
                                        </p:cTn>
                                        <p:tgtEl>
                                          <p:spTgt spid="29"/>
                                        </p:tgtEl>
                                        <p:attrNameLst>
                                          <p:attrName>style.visibility</p:attrName>
                                        </p:attrNameLst>
                                      </p:cBhvr>
                                      <p:to>
                                        <p:strVal val="visible"/>
                                      </p:to>
                                    </p:set>
                                  </p:childTnLst>
                                </p:cTn>
                              </p:par>
                            </p:childTnLst>
                          </p:cTn>
                        </p:par>
                        <p:par>
                          <p:cTn id="42" fill="hold">
                            <p:stCondLst>
                              <p:cond delay="0"/>
                            </p:stCondLst>
                            <p:childTnLst>
                              <p:par>
                                <p:cTn id="43" presetID="1" presetClass="entr" presetSubtype="0" fill="hold" grpId="0" nodeType="afterEffect">
                                  <p:stCondLst>
                                    <p:cond delay="0"/>
                                  </p:stCondLst>
                                  <p:childTnLst>
                                    <p:set>
                                      <p:cBhvr>
                                        <p:cTn id="44" dur="1" fill="hold">
                                          <p:stCondLst>
                                            <p:cond delay="0"/>
                                          </p:stCondLst>
                                        </p:cTn>
                                        <p:tgtEl>
                                          <p:spTgt spid="30"/>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0" grpId="0"/>
      <p:bldP spid="21" grpId="0"/>
      <p:bldP spid="22" grpId="0"/>
      <p:bldP spid="23" grpId="0"/>
      <p:bldP spid="28" grpId="0"/>
      <p:bldP spid="29" grpId="0"/>
      <p:bldP spid="30"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9497143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5E2CE-3199-C301-0DAA-A851396F9A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94B72B-C6F4-B3C3-36A9-A9D3829D4ABC}"/>
              </a:ext>
            </a:extLst>
          </p:cNvPr>
          <p:cNvSpPr>
            <a:spLocks noGrp="1"/>
          </p:cNvSpPr>
          <p:nvPr>
            <p:ph type="title"/>
          </p:nvPr>
        </p:nvSpPr>
        <p:spPr/>
        <p:txBody>
          <a:bodyPr/>
          <a:lstStyle/>
          <a:p>
            <a:r>
              <a:rPr lang="fr-FR" dirty="0"/>
              <a:t> observez et choisissez la bonne réponse: on va se rappeler d’un solide engendré par la rotation d’un rectangle autour d’un de ses côtés.</a:t>
            </a:r>
          </a:p>
        </p:txBody>
      </p:sp>
      <p:sp>
        <p:nvSpPr>
          <p:cNvPr id="4"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a:t>
            </a:r>
          </a:p>
        </p:txBody>
      </p:sp>
      <p:sp>
        <p:nvSpPr>
          <p:cNvPr id="5" name="Rectangle 4">
            <a:extLst>
              <a:ext uri="{FF2B5EF4-FFF2-40B4-BE49-F238E27FC236}">
                <a16:creationId xmlns:a16="http://schemas.microsoft.com/office/drawing/2014/main" id="{21B94C86-CFAD-37C2-E5D4-2FEFF797F9D4}"/>
              </a:ext>
            </a:extLst>
          </p:cNvPr>
          <p:cNvSpPr/>
          <p:nvPr/>
        </p:nvSpPr>
        <p:spPr>
          <a:xfrm>
            <a:off x="642026" y="1208686"/>
            <a:ext cx="10727579" cy="3723532"/>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20">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24"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26" name="Rectangle 25">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7"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a:xfrm>
            <a:off x="389106" y="668339"/>
            <a:ext cx="11104259" cy="327556"/>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r>
              <a:rPr lang="fr-FR" dirty="0"/>
              <a:t>.</a:t>
            </a:r>
          </a:p>
        </p:txBody>
      </p:sp>
      <p:sp>
        <p:nvSpPr>
          <p:cNvPr id="13" name="Rectangle 12"/>
          <p:cNvSpPr/>
          <p:nvPr/>
        </p:nvSpPr>
        <p:spPr>
          <a:xfrm>
            <a:off x="2082998" y="2094050"/>
            <a:ext cx="1311564" cy="1874982"/>
          </a:xfrm>
          <a:prstGeom prst="rect">
            <a:avLst/>
          </a:prstGeom>
          <a:solidFill>
            <a:schemeClr val="accent6">
              <a:lumMod val="40000"/>
              <a:lumOff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5463609" y="2430564"/>
            <a:ext cx="1311564" cy="1874982"/>
          </a:xfrm>
          <a:prstGeom prst="rect">
            <a:avLst/>
          </a:prstGeom>
          <a:solidFill>
            <a:schemeClr val="accent6">
              <a:lumMod val="40000"/>
              <a:lumOff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p:nvPr/>
        </p:nvCxnSpPr>
        <p:spPr>
          <a:xfrm>
            <a:off x="6775173" y="1981150"/>
            <a:ext cx="0" cy="2561863"/>
          </a:xfrm>
          <a:prstGeom prst="line">
            <a:avLst/>
          </a:prstGeom>
        </p:spPr>
        <p:style>
          <a:lnRef idx="2">
            <a:schemeClr val="accent1"/>
          </a:lnRef>
          <a:fillRef idx="0">
            <a:schemeClr val="accent1"/>
          </a:fillRef>
          <a:effectRef idx="1">
            <a:schemeClr val="accent1"/>
          </a:effectRef>
          <a:fontRef idx="minor">
            <a:schemeClr val="tx1"/>
          </a:fontRef>
        </p:style>
      </p:cxnSp>
      <p:sp>
        <p:nvSpPr>
          <p:cNvPr id="19" name="Right Arrow 2"/>
          <p:cNvSpPr/>
          <p:nvPr/>
        </p:nvSpPr>
        <p:spPr>
          <a:xfrm>
            <a:off x="3992732" y="2938146"/>
            <a:ext cx="554181" cy="406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courbée vers la droite 8"/>
          <p:cNvSpPr/>
          <p:nvPr/>
        </p:nvSpPr>
        <p:spPr>
          <a:xfrm>
            <a:off x="6245158" y="2086289"/>
            <a:ext cx="680936" cy="407727"/>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2" name="Right Arrow 2"/>
          <p:cNvSpPr/>
          <p:nvPr/>
        </p:nvSpPr>
        <p:spPr>
          <a:xfrm>
            <a:off x="7260408" y="2937458"/>
            <a:ext cx="554181" cy="406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2177457" y="4072057"/>
            <a:ext cx="1021405" cy="27915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t>2cm</a:t>
            </a:r>
          </a:p>
        </p:txBody>
      </p:sp>
      <p:sp>
        <p:nvSpPr>
          <p:cNvPr id="25" name="Rectangle 24"/>
          <p:cNvSpPr/>
          <p:nvPr/>
        </p:nvSpPr>
        <p:spPr>
          <a:xfrm>
            <a:off x="1073616" y="2994595"/>
            <a:ext cx="811753" cy="2921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t>5cm</a:t>
            </a:r>
          </a:p>
        </p:txBody>
      </p:sp>
      <p:sp>
        <p:nvSpPr>
          <p:cNvPr id="28" name="Rectangle 27"/>
          <p:cNvSpPr/>
          <p:nvPr/>
        </p:nvSpPr>
        <p:spPr>
          <a:xfrm>
            <a:off x="730305" y="5072629"/>
            <a:ext cx="2310127" cy="869313"/>
          </a:xfrm>
          <a:prstGeom prst="rect">
            <a:avLst/>
          </a:prstGeom>
          <a:solidFill>
            <a:schemeClr val="bg1">
              <a:lumMod val="85000"/>
            </a:schemeClr>
          </a:solidFill>
          <a:ln>
            <a:solidFill>
              <a:schemeClr val="bg1">
                <a:lumMod val="8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latin typeface="Calibri" panose="020F0502020204030204" pitchFamily="34" charset="0"/>
                <a:cs typeface="Calibri" panose="020F0502020204030204" pitchFamily="34" charset="0"/>
              </a:rPr>
              <a:t>Un Prisme de</a:t>
            </a:r>
          </a:p>
        </p:txBody>
      </p:sp>
      <p:sp>
        <p:nvSpPr>
          <p:cNvPr id="29" name="Rectangle 28"/>
          <p:cNvSpPr/>
          <p:nvPr/>
        </p:nvSpPr>
        <p:spPr>
          <a:xfrm>
            <a:off x="3983669" y="5145009"/>
            <a:ext cx="3205071" cy="869313"/>
          </a:xfrm>
          <a:prstGeom prst="rect">
            <a:avLst/>
          </a:prstGeom>
          <a:solidFill>
            <a:schemeClr val="bg1">
              <a:lumMod val="85000"/>
            </a:schemeClr>
          </a:solidFill>
          <a:ln>
            <a:solidFill>
              <a:schemeClr val="bg1">
                <a:lumMod val="8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latin typeface="Calibri" panose="020F0502020204030204" pitchFamily="34" charset="0"/>
                <a:cs typeface="Calibri" panose="020F0502020204030204" pitchFamily="34" charset="0"/>
              </a:rPr>
              <a:t>Un Cylindre</a:t>
            </a:r>
          </a:p>
        </p:txBody>
      </p:sp>
      <p:sp>
        <p:nvSpPr>
          <p:cNvPr id="31" name="Rectangle 30"/>
          <p:cNvSpPr/>
          <p:nvPr/>
        </p:nvSpPr>
        <p:spPr>
          <a:xfrm>
            <a:off x="8158591" y="5232835"/>
            <a:ext cx="3334774" cy="869313"/>
          </a:xfrm>
          <a:prstGeom prst="rect">
            <a:avLst/>
          </a:prstGeom>
          <a:solidFill>
            <a:schemeClr val="bg1">
              <a:lumMod val="85000"/>
            </a:schemeClr>
          </a:solidFill>
          <a:ln>
            <a:solidFill>
              <a:schemeClr val="bg1">
                <a:lumMod val="8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latin typeface="Calibri" panose="020F0502020204030204" pitchFamily="34" charset="0"/>
                <a:cs typeface="Calibri" panose="020F0502020204030204" pitchFamily="34" charset="0"/>
              </a:rPr>
              <a:t>Une sphère</a:t>
            </a:r>
          </a:p>
        </p:txBody>
      </p:sp>
      <p:sp>
        <p:nvSpPr>
          <p:cNvPr id="11" name="Rectangle 10"/>
          <p:cNvSpPr/>
          <p:nvPr/>
        </p:nvSpPr>
        <p:spPr>
          <a:xfrm>
            <a:off x="783168" y="1234928"/>
            <a:ext cx="10586437" cy="646331"/>
          </a:xfrm>
          <a:prstGeom prst="rect">
            <a:avLst/>
          </a:prstGeom>
        </p:spPr>
        <p:txBody>
          <a:bodyPr wrap="square">
            <a:spAutoFit/>
          </a:bodyPr>
          <a:lstStyle/>
          <a:p>
            <a:r>
              <a:rPr lang="fr-FR" dirty="0"/>
              <a:t>Si on fait tourner un rectangle un tour complet autour de son côté, quel solide obtient-on? Choisissez la bonne réponse </a:t>
            </a:r>
          </a:p>
        </p:txBody>
      </p:sp>
      <p:sp>
        <p:nvSpPr>
          <p:cNvPr id="16" name="ZoneTexte 15"/>
          <p:cNvSpPr txBox="1"/>
          <p:nvPr/>
        </p:nvSpPr>
        <p:spPr>
          <a:xfrm>
            <a:off x="8158591" y="2937458"/>
            <a:ext cx="1997086"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   ………. </a:t>
            </a:r>
            <a:r>
              <a:rPr lang="fr-FR" sz="2000" b="1"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61631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5E2CE-3199-C301-0DAA-A851396F9A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94B72B-C6F4-B3C3-36A9-A9D3829D4ABC}"/>
              </a:ext>
            </a:extLst>
          </p:cNvPr>
          <p:cNvSpPr>
            <a:spLocks noGrp="1"/>
          </p:cNvSpPr>
          <p:nvPr>
            <p:ph type="title"/>
          </p:nvPr>
        </p:nvSpPr>
        <p:spPr/>
        <p:txBody>
          <a:bodyPr/>
          <a:lstStyle/>
          <a:p>
            <a:r>
              <a:rPr lang="fr-FR" dirty="0"/>
              <a:t> Un cylindre: le solide engendré par la rotation d’un rectangle autour d’un de ses côtés est un cylindre</a:t>
            </a:r>
          </a:p>
        </p:txBody>
      </p:sp>
      <p:sp>
        <p:nvSpPr>
          <p:cNvPr id="4"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a:t>
            </a:r>
          </a:p>
        </p:txBody>
      </p:sp>
      <p:sp>
        <p:nvSpPr>
          <p:cNvPr id="5" name="Rectangle 4">
            <a:extLst>
              <a:ext uri="{FF2B5EF4-FFF2-40B4-BE49-F238E27FC236}">
                <a16:creationId xmlns:a16="http://schemas.microsoft.com/office/drawing/2014/main" id="{21B94C86-CFAD-37C2-E5D4-2FEFF797F9D4}"/>
              </a:ext>
            </a:extLst>
          </p:cNvPr>
          <p:cNvSpPr/>
          <p:nvPr/>
        </p:nvSpPr>
        <p:spPr>
          <a:xfrm>
            <a:off x="642026" y="1208686"/>
            <a:ext cx="10727579" cy="3723532"/>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a:xfrm>
            <a:off x="389106" y="668339"/>
            <a:ext cx="11104259" cy="327556"/>
          </a:xfrm>
        </p:spPr>
        <p:txBody>
          <a:bodyPr/>
          <a:lstStyle/>
          <a:p>
            <a:r>
              <a:rPr lang="fr-FR" dirty="0">
                <a:solidFill>
                  <a:prstClr val="white">
                    <a:lumMod val="65000"/>
                  </a:prstClr>
                </a:solidFill>
                <a:latin typeface="Calibri" panose="020F0502020204030204"/>
              </a:rPr>
              <a:t>L’enseignant montre l’axe de rotation et les dimensions du cylindre</a:t>
            </a:r>
            <a:r>
              <a:rPr lang="fr-FR" dirty="0"/>
              <a:t>.</a:t>
            </a:r>
          </a:p>
        </p:txBody>
      </p:sp>
      <p:sp>
        <p:nvSpPr>
          <p:cNvPr id="13" name="Rectangle 12"/>
          <p:cNvSpPr/>
          <p:nvPr/>
        </p:nvSpPr>
        <p:spPr>
          <a:xfrm>
            <a:off x="2082998" y="2094050"/>
            <a:ext cx="1311564" cy="1874982"/>
          </a:xfrm>
          <a:prstGeom prst="rect">
            <a:avLst/>
          </a:prstGeom>
          <a:solidFill>
            <a:schemeClr val="accent6">
              <a:lumMod val="40000"/>
              <a:lumOff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5463609" y="2430564"/>
            <a:ext cx="1311564" cy="1874982"/>
          </a:xfrm>
          <a:prstGeom prst="rect">
            <a:avLst/>
          </a:prstGeom>
          <a:solidFill>
            <a:schemeClr val="accent6">
              <a:lumMod val="40000"/>
              <a:lumOff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p:nvPr/>
        </p:nvCxnSpPr>
        <p:spPr>
          <a:xfrm>
            <a:off x="6777102" y="1796128"/>
            <a:ext cx="0" cy="2561863"/>
          </a:xfrm>
          <a:prstGeom prst="line">
            <a:avLst/>
          </a:prstGeom>
        </p:spPr>
        <p:style>
          <a:lnRef idx="2">
            <a:schemeClr val="accent1"/>
          </a:lnRef>
          <a:fillRef idx="0">
            <a:schemeClr val="accent1"/>
          </a:fillRef>
          <a:effectRef idx="1">
            <a:schemeClr val="accent1"/>
          </a:effectRef>
          <a:fontRef idx="minor">
            <a:schemeClr val="tx1"/>
          </a:fontRef>
        </p:style>
      </p:cxnSp>
      <p:sp>
        <p:nvSpPr>
          <p:cNvPr id="19" name="Right Arrow 2"/>
          <p:cNvSpPr/>
          <p:nvPr/>
        </p:nvSpPr>
        <p:spPr>
          <a:xfrm>
            <a:off x="3992732" y="2938146"/>
            <a:ext cx="554181" cy="406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courbée vers la droite 8"/>
          <p:cNvSpPr/>
          <p:nvPr/>
        </p:nvSpPr>
        <p:spPr>
          <a:xfrm>
            <a:off x="6245158" y="1970393"/>
            <a:ext cx="680936" cy="407727"/>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2" name="Right Arrow 2"/>
          <p:cNvSpPr/>
          <p:nvPr/>
        </p:nvSpPr>
        <p:spPr>
          <a:xfrm>
            <a:off x="7260408" y="2937458"/>
            <a:ext cx="554181" cy="406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a:off x="8158591" y="5232835"/>
            <a:ext cx="3334774" cy="869313"/>
          </a:xfrm>
          <a:prstGeom prst="rect">
            <a:avLst/>
          </a:prstGeom>
          <a:solidFill>
            <a:srgbClr val="0070C0"/>
          </a:solidFill>
          <a:ln>
            <a:solidFill>
              <a:schemeClr val="bg1">
                <a:lumMod val="8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latin typeface="Calibri" panose="020F0502020204030204" pitchFamily="34" charset="0"/>
                <a:cs typeface="Calibri" panose="020F0502020204030204" pitchFamily="34" charset="0"/>
              </a:rPr>
              <a:t>Cylindre</a:t>
            </a:r>
          </a:p>
        </p:txBody>
      </p:sp>
      <p:sp>
        <p:nvSpPr>
          <p:cNvPr id="11" name="Rectangle 10"/>
          <p:cNvSpPr/>
          <p:nvPr/>
        </p:nvSpPr>
        <p:spPr>
          <a:xfrm>
            <a:off x="720899" y="1254235"/>
            <a:ext cx="10586437" cy="646331"/>
          </a:xfrm>
          <a:prstGeom prst="rect">
            <a:avLst/>
          </a:prstGeom>
        </p:spPr>
        <p:txBody>
          <a:bodyPr wrap="square">
            <a:spAutoFit/>
          </a:bodyPr>
          <a:lstStyle/>
          <a:p>
            <a:r>
              <a:rPr lang="fr-FR" dirty="0"/>
              <a:t>Si on fait tourner un rectangle un tour complet autour d’un de ses côtés, quel solide obtient-on? Choisissez la bonne réponse </a:t>
            </a:r>
          </a:p>
        </p:txBody>
      </p:sp>
      <p:pic>
        <p:nvPicPr>
          <p:cNvPr id="23" name="Image 22"/>
          <p:cNvPicPr>
            <a:picLocks noChangeAspect="1"/>
          </p:cNvPicPr>
          <p:nvPr/>
        </p:nvPicPr>
        <p:blipFill>
          <a:blip r:embed="rId2"/>
          <a:stretch>
            <a:fillRect/>
          </a:stretch>
        </p:blipFill>
        <p:spPr>
          <a:xfrm>
            <a:off x="8318942" y="2054698"/>
            <a:ext cx="2035225" cy="2305454"/>
          </a:xfrm>
          <a:prstGeom prst="rect">
            <a:avLst/>
          </a:prstGeom>
        </p:spPr>
      </p:pic>
      <p:pic>
        <p:nvPicPr>
          <p:cNvPr id="33"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2668158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57039-93AA-FE5A-1083-A0D038AD8C9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4BDF551-33ED-8A33-8C79-4F96EADB90F1}"/>
              </a:ext>
            </a:extLst>
          </p:cNvPr>
          <p:cNvSpPr>
            <a:spLocks noGrp="1"/>
          </p:cNvSpPr>
          <p:nvPr>
            <p:ph type="title"/>
          </p:nvPr>
        </p:nvSpPr>
        <p:spPr>
          <a:xfrm>
            <a:off x="935303" y="240201"/>
            <a:ext cx="10372033" cy="417260"/>
          </a:xfrm>
        </p:spPr>
        <p:txBody>
          <a:bodyPr/>
          <a:lstStyle/>
          <a:p>
            <a:r>
              <a:rPr lang="fr-FR" sz="1400" dirty="0">
                <a:solidFill>
                  <a:schemeClr val="tx1"/>
                </a:solidFill>
              </a:rPr>
              <a:t> </a:t>
            </a:r>
            <a:br>
              <a:rPr lang="fr-FR" sz="1400" dirty="0">
                <a:solidFill>
                  <a:schemeClr val="tx1"/>
                </a:solidFill>
              </a:rPr>
            </a:br>
            <a:r>
              <a:rPr lang="fr-FR" sz="1400" dirty="0">
                <a:solidFill>
                  <a:schemeClr val="tx1"/>
                </a:solidFill>
              </a:rPr>
              <a:t>observez et complétez.</a:t>
            </a:r>
            <a:br>
              <a:rPr lang="fr-FR" sz="1400" dirty="0">
                <a:solidFill>
                  <a:schemeClr val="tx1"/>
                </a:solidFill>
              </a:rPr>
            </a:br>
            <a:endParaRPr lang="fr-FR" sz="1400" dirty="0">
              <a:solidFill>
                <a:schemeClr val="tx1"/>
              </a:solidFill>
            </a:endParaRPr>
          </a:p>
        </p:txBody>
      </p:sp>
      <p:sp>
        <p:nvSpPr>
          <p:cNvPr id="4" name="Espace réservé du contenu 3">
            <a:extLst>
              <a:ext uri="{FF2B5EF4-FFF2-40B4-BE49-F238E27FC236}">
                <a16:creationId xmlns:a16="http://schemas.microsoft.com/office/drawing/2014/main" id="{780FFFC8-DD5C-064A-4F75-46BC8C0B088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r>
              <a:rPr lang="fr-FR" dirty="0"/>
              <a:t>.</a:t>
            </a:r>
          </a:p>
          <a:p>
            <a:endParaRPr lang="fr-FR" dirty="0"/>
          </a:p>
        </p:txBody>
      </p:sp>
      <p:sp>
        <p:nvSpPr>
          <p:cNvPr id="5" name="Rectangle 4">
            <a:extLst>
              <a:ext uri="{FF2B5EF4-FFF2-40B4-BE49-F238E27FC236}">
                <a16:creationId xmlns:a16="http://schemas.microsoft.com/office/drawing/2014/main" id="{B3E3CF0F-AA52-4B6F-C21B-6E69D3BC0D04}"/>
              </a:ext>
            </a:extLst>
          </p:cNvPr>
          <p:cNvSpPr/>
          <p:nvPr/>
        </p:nvSpPr>
        <p:spPr>
          <a:xfrm>
            <a:off x="642026" y="1317708"/>
            <a:ext cx="10727579" cy="373094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ight Arrow 15"/>
          <p:cNvSpPr/>
          <p:nvPr/>
        </p:nvSpPr>
        <p:spPr>
          <a:xfrm>
            <a:off x="4359564" y="3325091"/>
            <a:ext cx="554181" cy="40640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24" name="Right Arrow 15"/>
          <p:cNvSpPr/>
          <p:nvPr/>
        </p:nvSpPr>
        <p:spPr>
          <a:xfrm>
            <a:off x="7142249" y="3524337"/>
            <a:ext cx="554181" cy="40640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26" name="Rectangle 25"/>
          <p:cNvSpPr/>
          <p:nvPr/>
        </p:nvSpPr>
        <p:spPr>
          <a:xfrm>
            <a:off x="720899" y="1254235"/>
            <a:ext cx="10586437" cy="646331"/>
          </a:xfrm>
          <a:prstGeom prst="rect">
            <a:avLst/>
          </a:prstGeom>
        </p:spPr>
        <p:txBody>
          <a:bodyPr wrap="square">
            <a:spAutoFit/>
          </a:bodyPr>
          <a:lstStyle/>
          <a:p>
            <a:r>
              <a:rPr lang="fr-FR" dirty="0"/>
              <a:t>Si on fait tourner un  triangle rectangle un tour complet autour d’un de ses côtés adjacents à son angle droit, quel solide obtient-on?  </a:t>
            </a:r>
          </a:p>
        </p:txBody>
      </p:sp>
      <p:grpSp>
        <p:nvGrpSpPr>
          <p:cNvPr id="27" name="Groupe 26">
            <a:extLst>
              <a:ext uri="{FF2B5EF4-FFF2-40B4-BE49-F238E27FC236}">
                <a16:creationId xmlns:a16="http://schemas.microsoft.com/office/drawing/2014/main" id="{BAB95225-C29F-0DE9-95E8-0916A14DD1E3}"/>
              </a:ext>
            </a:extLst>
          </p:cNvPr>
          <p:cNvGrpSpPr/>
          <p:nvPr/>
        </p:nvGrpSpPr>
        <p:grpSpPr>
          <a:xfrm>
            <a:off x="11465404" y="452690"/>
            <a:ext cx="497596" cy="431295"/>
            <a:chOff x="779844" y="4335989"/>
            <a:chExt cx="563238" cy="575842"/>
          </a:xfrm>
        </p:grpSpPr>
        <p:pic>
          <p:nvPicPr>
            <p:cNvPr id="28"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30" name="Rectangle 29">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6" name="Image 15"/>
          <p:cNvPicPr>
            <a:picLocks noChangeAspect="1"/>
          </p:cNvPicPr>
          <p:nvPr/>
        </p:nvPicPr>
        <p:blipFill>
          <a:blip r:embed="rId3"/>
          <a:stretch>
            <a:fillRect/>
          </a:stretch>
        </p:blipFill>
        <p:spPr>
          <a:xfrm>
            <a:off x="5063400" y="2011557"/>
            <a:ext cx="2065199" cy="2834886"/>
          </a:xfrm>
          <a:prstGeom prst="rect">
            <a:avLst/>
          </a:prstGeom>
        </p:spPr>
      </p:pic>
      <p:pic>
        <p:nvPicPr>
          <p:cNvPr id="31" name="Image 30"/>
          <p:cNvPicPr>
            <a:picLocks noChangeAspect="1"/>
          </p:cNvPicPr>
          <p:nvPr/>
        </p:nvPicPr>
        <p:blipFill>
          <a:blip r:embed="rId4"/>
          <a:stretch>
            <a:fillRect/>
          </a:stretch>
        </p:blipFill>
        <p:spPr>
          <a:xfrm>
            <a:off x="1736017" y="2560813"/>
            <a:ext cx="1234547" cy="1882303"/>
          </a:xfrm>
          <a:prstGeom prst="rect">
            <a:avLst/>
          </a:prstGeom>
        </p:spPr>
      </p:pic>
      <p:sp>
        <p:nvSpPr>
          <p:cNvPr id="38" name="Flèche courbée vers la droite 37"/>
          <p:cNvSpPr/>
          <p:nvPr/>
        </p:nvSpPr>
        <p:spPr>
          <a:xfrm>
            <a:off x="5992238" y="2208179"/>
            <a:ext cx="398834" cy="10700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9" name="Rectangle 28"/>
          <p:cNvSpPr/>
          <p:nvPr/>
        </p:nvSpPr>
        <p:spPr>
          <a:xfrm>
            <a:off x="4012852" y="5354744"/>
            <a:ext cx="3205071" cy="869313"/>
          </a:xfrm>
          <a:prstGeom prst="rect">
            <a:avLst/>
          </a:prstGeom>
          <a:solidFill>
            <a:schemeClr val="bg1">
              <a:lumMod val="85000"/>
            </a:schemeClr>
          </a:solidFill>
          <a:ln>
            <a:solidFill>
              <a:schemeClr val="bg1">
                <a:lumMod val="8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latin typeface="Calibri" panose="020F0502020204030204" pitchFamily="34" charset="0"/>
                <a:cs typeface="Calibri" panose="020F0502020204030204" pitchFamily="34" charset="0"/>
              </a:rPr>
              <a:t>Un prisme</a:t>
            </a:r>
          </a:p>
        </p:txBody>
      </p:sp>
      <p:sp>
        <p:nvSpPr>
          <p:cNvPr id="32" name="Rectangle 31"/>
          <p:cNvSpPr/>
          <p:nvPr/>
        </p:nvSpPr>
        <p:spPr>
          <a:xfrm>
            <a:off x="464222" y="5354743"/>
            <a:ext cx="3205071" cy="869313"/>
          </a:xfrm>
          <a:prstGeom prst="rect">
            <a:avLst/>
          </a:prstGeom>
          <a:solidFill>
            <a:schemeClr val="bg1">
              <a:lumMod val="85000"/>
            </a:schemeClr>
          </a:solidFill>
          <a:ln>
            <a:solidFill>
              <a:schemeClr val="bg1">
                <a:lumMod val="8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latin typeface="Calibri" panose="020F0502020204030204" pitchFamily="34" charset="0"/>
                <a:cs typeface="Calibri" panose="020F0502020204030204" pitchFamily="34" charset="0"/>
              </a:rPr>
              <a:t>Un Cylindre</a:t>
            </a:r>
          </a:p>
        </p:txBody>
      </p:sp>
      <p:sp>
        <p:nvSpPr>
          <p:cNvPr id="34" name="Rectangle 33"/>
          <p:cNvSpPr/>
          <p:nvPr/>
        </p:nvSpPr>
        <p:spPr>
          <a:xfrm>
            <a:off x="8102265" y="5297409"/>
            <a:ext cx="3205071" cy="869313"/>
          </a:xfrm>
          <a:prstGeom prst="rect">
            <a:avLst/>
          </a:prstGeom>
          <a:solidFill>
            <a:schemeClr val="bg1">
              <a:lumMod val="85000"/>
            </a:schemeClr>
          </a:solidFill>
          <a:ln>
            <a:solidFill>
              <a:schemeClr val="bg1">
                <a:lumMod val="8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latin typeface="Calibri" panose="020F0502020204030204" pitchFamily="34" charset="0"/>
                <a:cs typeface="Calibri" panose="020F0502020204030204" pitchFamily="34" charset="0"/>
              </a:rPr>
              <a:t>Un cône</a:t>
            </a:r>
          </a:p>
        </p:txBody>
      </p:sp>
      <p:pic>
        <p:nvPicPr>
          <p:cNvPr id="36" name="Image 35"/>
          <p:cNvPicPr>
            <a:picLocks noChangeAspect="1"/>
          </p:cNvPicPr>
          <p:nvPr/>
        </p:nvPicPr>
        <p:blipFill>
          <a:blip r:embed="rId5"/>
          <a:stretch>
            <a:fillRect/>
          </a:stretch>
        </p:blipFill>
        <p:spPr>
          <a:xfrm>
            <a:off x="8450710" y="2494916"/>
            <a:ext cx="2408930" cy="1926077"/>
          </a:xfrm>
          <a:prstGeom prst="rect">
            <a:avLst/>
          </a:prstGeom>
        </p:spPr>
      </p:pic>
    </p:spTree>
    <p:extLst>
      <p:ext uri="{BB962C8B-B14F-4D97-AF65-F5344CB8AC3E}">
        <p14:creationId xmlns:p14="http://schemas.microsoft.com/office/powerpoint/2010/main" val="74420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57039-93AA-FE5A-1083-A0D038AD8C9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4BDF551-33ED-8A33-8C79-4F96EADB90F1}"/>
              </a:ext>
            </a:extLst>
          </p:cNvPr>
          <p:cNvSpPr>
            <a:spLocks noGrp="1"/>
          </p:cNvSpPr>
          <p:nvPr>
            <p:ph type="title"/>
          </p:nvPr>
        </p:nvSpPr>
        <p:spPr>
          <a:xfrm>
            <a:off x="935303" y="240201"/>
            <a:ext cx="10372033" cy="417260"/>
          </a:xfrm>
        </p:spPr>
        <p:txBody>
          <a:bodyPr/>
          <a:lstStyle/>
          <a:p>
            <a:r>
              <a:rPr lang="fr-FR" sz="1400" dirty="0">
                <a:solidFill>
                  <a:schemeClr val="tx1"/>
                </a:solidFill>
              </a:rPr>
              <a:t> </a:t>
            </a:r>
            <a:br>
              <a:rPr lang="fr-FR" sz="1400" dirty="0">
                <a:solidFill>
                  <a:schemeClr val="tx1"/>
                </a:solidFill>
              </a:rPr>
            </a:br>
            <a:r>
              <a:rPr lang="fr-FR" sz="1400" dirty="0">
                <a:solidFill>
                  <a:schemeClr val="tx1"/>
                </a:solidFill>
              </a:rPr>
              <a:t>observez et complétez.</a:t>
            </a:r>
            <a:br>
              <a:rPr lang="fr-FR" sz="1400" dirty="0">
                <a:solidFill>
                  <a:schemeClr val="tx1"/>
                </a:solidFill>
              </a:rPr>
            </a:br>
            <a:endParaRPr lang="fr-FR" sz="1400" dirty="0">
              <a:solidFill>
                <a:schemeClr val="tx1"/>
              </a:solidFill>
            </a:endParaRPr>
          </a:p>
        </p:txBody>
      </p:sp>
      <p:sp>
        <p:nvSpPr>
          <p:cNvPr id="4" name="Espace réservé du contenu 3">
            <a:extLst>
              <a:ext uri="{FF2B5EF4-FFF2-40B4-BE49-F238E27FC236}">
                <a16:creationId xmlns:a16="http://schemas.microsoft.com/office/drawing/2014/main" id="{780FFFC8-DD5C-064A-4F75-46BC8C0B088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r>
              <a:rPr lang="fr-FR" dirty="0"/>
              <a:t>.</a:t>
            </a:r>
          </a:p>
          <a:p>
            <a:endParaRPr lang="fr-FR" dirty="0"/>
          </a:p>
        </p:txBody>
      </p:sp>
      <p:sp>
        <p:nvSpPr>
          <p:cNvPr id="5" name="Rectangle 4">
            <a:extLst>
              <a:ext uri="{FF2B5EF4-FFF2-40B4-BE49-F238E27FC236}">
                <a16:creationId xmlns:a16="http://schemas.microsoft.com/office/drawing/2014/main" id="{B3E3CF0F-AA52-4B6F-C21B-6E69D3BC0D04}"/>
              </a:ext>
            </a:extLst>
          </p:cNvPr>
          <p:cNvSpPr/>
          <p:nvPr/>
        </p:nvSpPr>
        <p:spPr>
          <a:xfrm>
            <a:off x="642026" y="1317708"/>
            <a:ext cx="10727579" cy="373094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ight Arrow 15"/>
          <p:cNvSpPr/>
          <p:nvPr/>
        </p:nvSpPr>
        <p:spPr>
          <a:xfrm>
            <a:off x="4359564" y="3325091"/>
            <a:ext cx="554181" cy="40640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24" name="Right Arrow 15"/>
          <p:cNvSpPr/>
          <p:nvPr/>
        </p:nvSpPr>
        <p:spPr>
          <a:xfrm>
            <a:off x="7142249" y="3524337"/>
            <a:ext cx="554181" cy="40640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26" name="Rectangle 25"/>
          <p:cNvSpPr/>
          <p:nvPr/>
        </p:nvSpPr>
        <p:spPr>
          <a:xfrm>
            <a:off x="720899" y="1254235"/>
            <a:ext cx="10586437" cy="646331"/>
          </a:xfrm>
          <a:prstGeom prst="rect">
            <a:avLst/>
          </a:prstGeom>
        </p:spPr>
        <p:txBody>
          <a:bodyPr wrap="square">
            <a:spAutoFit/>
          </a:bodyPr>
          <a:lstStyle/>
          <a:p>
            <a:r>
              <a:rPr lang="fr-FR" dirty="0"/>
              <a:t>si on fait tourner un  triangle rectangle un tour complet autour d’un de ses côtés adjacents à son angle droit, quel solide obtient-on?  </a:t>
            </a:r>
          </a:p>
        </p:txBody>
      </p:sp>
      <p:grpSp>
        <p:nvGrpSpPr>
          <p:cNvPr id="27" name="Groupe 26">
            <a:extLst>
              <a:ext uri="{FF2B5EF4-FFF2-40B4-BE49-F238E27FC236}">
                <a16:creationId xmlns:a16="http://schemas.microsoft.com/office/drawing/2014/main" id="{BAB95225-C29F-0DE9-95E8-0916A14DD1E3}"/>
              </a:ext>
            </a:extLst>
          </p:cNvPr>
          <p:cNvGrpSpPr/>
          <p:nvPr/>
        </p:nvGrpSpPr>
        <p:grpSpPr>
          <a:xfrm>
            <a:off x="11465404" y="452690"/>
            <a:ext cx="497596" cy="431295"/>
            <a:chOff x="779844" y="4335989"/>
            <a:chExt cx="563238" cy="575842"/>
          </a:xfrm>
        </p:grpSpPr>
        <p:pic>
          <p:nvPicPr>
            <p:cNvPr id="28"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30" name="Rectangle 29">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6" name="Image 15"/>
          <p:cNvPicPr>
            <a:picLocks noChangeAspect="1"/>
          </p:cNvPicPr>
          <p:nvPr/>
        </p:nvPicPr>
        <p:blipFill>
          <a:blip r:embed="rId3"/>
          <a:stretch>
            <a:fillRect/>
          </a:stretch>
        </p:blipFill>
        <p:spPr>
          <a:xfrm>
            <a:off x="5063400" y="2011557"/>
            <a:ext cx="2065199" cy="2834886"/>
          </a:xfrm>
          <a:prstGeom prst="rect">
            <a:avLst/>
          </a:prstGeom>
        </p:spPr>
      </p:pic>
      <p:pic>
        <p:nvPicPr>
          <p:cNvPr id="31" name="Image 30"/>
          <p:cNvPicPr>
            <a:picLocks noChangeAspect="1"/>
          </p:cNvPicPr>
          <p:nvPr/>
        </p:nvPicPr>
        <p:blipFill>
          <a:blip r:embed="rId4"/>
          <a:stretch>
            <a:fillRect/>
          </a:stretch>
        </p:blipFill>
        <p:spPr>
          <a:xfrm>
            <a:off x="1736017" y="2560813"/>
            <a:ext cx="1234547" cy="1882303"/>
          </a:xfrm>
          <a:prstGeom prst="rect">
            <a:avLst/>
          </a:prstGeom>
        </p:spPr>
      </p:pic>
      <p:sp>
        <p:nvSpPr>
          <p:cNvPr id="38" name="Flèche courbée vers la droite 37"/>
          <p:cNvSpPr/>
          <p:nvPr/>
        </p:nvSpPr>
        <p:spPr>
          <a:xfrm>
            <a:off x="5992238" y="2208179"/>
            <a:ext cx="398834" cy="10700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4" name="Rectangle 33"/>
          <p:cNvSpPr/>
          <p:nvPr/>
        </p:nvSpPr>
        <p:spPr>
          <a:xfrm>
            <a:off x="8102265" y="5268226"/>
            <a:ext cx="3205071" cy="869313"/>
          </a:xfrm>
          <a:prstGeom prst="rect">
            <a:avLst/>
          </a:prstGeom>
          <a:solidFill>
            <a:srgbClr val="0070C0"/>
          </a:solidFill>
          <a:ln>
            <a:solidFill>
              <a:schemeClr val="accent3"/>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latin typeface="Calibri" panose="020F0502020204030204" pitchFamily="34" charset="0"/>
                <a:cs typeface="Calibri" panose="020F0502020204030204" pitchFamily="34" charset="0"/>
              </a:rPr>
              <a:t>Un cône</a:t>
            </a:r>
          </a:p>
        </p:txBody>
      </p:sp>
    </p:spTree>
    <p:extLst>
      <p:ext uri="{BB962C8B-B14F-4D97-AF65-F5344CB8AC3E}">
        <p14:creationId xmlns:p14="http://schemas.microsoft.com/office/powerpoint/2010/main" val="13003622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78033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Voici un exemple: pour appliquer ce que nous avons vu.</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doit exploiter l’espace de la classe pour que l’élève relie la figure et le réel</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8" name="Rectangle 7"/>
          <p:cNvSpPr/>
          <p:nvPr/>
        </p:nvSpPr>
        <p:spPr>
          <a:xfrm>
            <a:off x="450715" y="2073378"/>
            <a:ext cx="6455923" cy="1938992"/>
          </a:xfrm>
          <a:prstGeom prst="rect">
            <a:avLst/>
          </a:prstGeom>
        </p:spPr>
        <p:txBody>
          <a:bodyPr wrap="square">
            <a:spAutoFit/>
          </a:bodyPr>
          <a:lstStyle/>
          <a:p>
            <a:r>
              <a:rPr lang="fr-FR" sz="2000" b="1" dirty="0">
                <a:solidFill>
                  <a:srgbClr val="1D6FA9"/>
                </a:solidFill>
                <a:latin typeface="Tempus Sans ITC" panose="04020404030D07020202" pitchFamily="82" charset="0"/>
              </a:rPr>
              <a:t>-Le triangle et le carré sont deux polygones, par des mouvements parallèles et selon un axe perpendiculaire au polygone ils engendrent des prismes droits </a:t>
            </a:r>
          </a:p>
          <a:p>
            <a:r>
              <a:rPr lang="fr-FR" sz="2000" b="1" dirty="0">
                <a:solidFill>
                  <a:srgbClr val="1D6FA9"/>
                </a:solidFill>
                <a:latin typeface="Tempus Sans ITC" panose="04020404030D07020202" pitchFamily="82" charset="0"/>
              </a:rPr>
              <a:t>-le mouvement d’un disque parallèlement à lui-même  suivant un axe perpendiculaire à son plan et selon une distance fixe, engendre un cylindre. </a:t>
            </a:r>
            <a:endParaRPr lang="fr-FR" sz="2000" dirty="0">
              <a:solidFill>
                <a:srgbClr val="1D6FA9"/>
              </a:solidFill>
              <a:latin typeface="Tempus Sans ITC" panose="04020404030D07020202" pitchFamily="82" charset="0"/>
            </a:endParaRPr>
          </a:p>
        </p:txBody>
      </p:sp>
      <p:sp>
        <p:nvSpPr>
          <p:cNvPr id="9" name="Rectangle 8"/>
          <p:cNvSpPr/>
          <p:nvPr/>
        </p:nvSpPr>
        <p:spPr>
          <a:xfrm>
            <a:off x="450715" y="1288249"/>
            <a:ext cx="10531812" cy="369332"/>
          </a:xfrm>
          <a:prstGeom prst="rect">
            <a:avLst/>
          </a:prstGeom>
          <a:solidFill>
            <a:schemeClr val="accent2">
              <a:lumMod val="20000"/>
              <a:lumOff val="80000"/>
            </a:schemeClr>
          </a:solidFill>
        </p:spPr>
        <p:txBody>
          <a:bodyPr wrap="square">
            <a:spAutoFit/>
          </a:bodyPr>
          <a:lstStyle/>
          <a:p>
            <a:pPr algn="just"/>
            <a:r>
              <a:rPr lang="fr-FR" b="1" dirty="0">
                <a:latin typeface="Calibri" panose="020F0502020204030204" pitchFamily="34" charset="0"/>
              </a:rPr>
              <a:t>1) </a:t>
            </a:r>
            <a:r>
              <a:rPr lang="fr-FR" dirty="0">
                <a:latin typeface="ZWTXIZ+Calibri"/>
              </a:rPr>
              <a:t>Quels solides engendrés par un mouvement parallèle à un triangle, un carré et un disque? </a:t>
            </a:r>
            <a:endParaRPr lang="fr-FR" dirty="0"/>
          </a:p>
        </p:txBody>
      </p:sp>
      <p:sp>
        <p:nvSpPr>
          <p:cNvPr id="10" name="Rectangle 9"/>
          <p:cNvSpPr/>
          <p:nvPr/>
        </p:nvSpPr>
        <p:spPr>
          <a:xfrm>
            <a:off x="548158" y="4298482"/>
            <a:ext cx="10856622" cy="646331"/>
          </a:xfrm>
          <a:prstGeom prst="rect">
            <a:avLst/>
          </a:prstGeom>
          <a:solidFill>
            <a:schemeClr val="accent2">
              <a:lumMod val="20000"/>
              <a:lumOff val="80000"/>
            </a:schemeClr>
          </a:solidFill>
        </p:spPr>
        <p:txBody>
          <a:bodyPr wrap="square">
            <a:spAutoFit/>
          </a:bodyPr>
          <a:lstStyle/>
          <a:p>
            <a:pPr algn="just"/>
            <a:r>
              <a:rPr lang="fr-FR" dirty="0">
                <a:solidFill>
                  <a:srgbClr val="000000"/>
                </a:solidFill>
                <a:latin typeface="Calibri" panose="020F0502020204030204" pitchFamily="34" charset="0"/>
              </a:rPr>
              <a:t>2)</a:t>
            </a:r>
            <a:r>
              <a:rPr lang="fr-FR" dirty="0">
                <a:latin typeface="ZWTXIZ+Calibri"/>
              </a:rPr>
              <a:t>Quel est Le solide engendré si on tourne un rectangle ABCD autour de son coté AB un tour complet ? déterminer les dimensions du solide obtenu si AB = 5 et BC = 2 cm </a:t>
            </a:r>
            <a:endParaRPr lang="fr-FR" dirty="0"/>
          </a:p>
        </p:txBody>
      </p:sp>
      <p:sp>
        <p:nvSpPr>
          <p:cNvPr id="12" name="Rectangle 11"/>
          <p:cNvSpPr/>
          <p:nvPr/>
        </p:nvSpPr>
        <p:spPr>
          <a:xfrm>
            <a:off x="548158" y="4944813"/>
            <a:ext cx="4892001" cy="1323439"/>
          </a:xfrm>
          <a:prstGeom prst="rect">
            <a:avLst/>
          </a:prstGeom>
        </p:spPr>
        <p:txBody>
          <a:bodyPr wrap="square">
            <a:spAutoFit/>
          </a:bodyPr>
          <a:lstStyle/>
          <a:p>
            <a:pPr marR="1800"/>
            <a:r>
              <a:rPr lang="fr-FR" sz="2000" b="1" dirty="0">
                <a:solidFill>
                  <a:srgbClr val="1D6FA9"/>
                </a:solidFill>
                <a:latin typeface="Tempus Sans ITC" panose="04020404030D07020202" pitchFamily="82" charset="0"/>
              </a:rPr>
              <a:t>Si on fait tourner un rectangle ABCD autour du coté AB un tour complet, on obtient un cylindre de rayon  r = BC = 2cm et de hauteur h = AB = 5 cm. </a:t>
            </a:r>
            <a:endParaRPr lang="fr-FR" sz="2000" dirty="0">
              <a:solidFill>
                <a:srgbClr val="1D6FA9"/>
              </a:solidFill>
              <a:latin typeface="Tempus Sans ITC" panose="04020404030D07020202" pitchFamily="82" charset="0"/>
            </a:endParaRPr>
          </a:p>
        </p:txBody>
      </p:sp>
      <p:sp>
        <p:nvSpPr>
          <p:cNvPr id="22" name="Oval 1"/>
          <p:cNvSpPr/>
          <p:nvPr/>
        </p:nvSpPr>
        <p:spPr>
          <a:xfrm>
            <a:off x="6935296" y="3263311"/>
            <a:ext cx="314036" cy="743742"/>
          </a:xfrm>
          <a:prstGeom prst="ellipse">
            <a:avLst/>
          </a:prstGeom>
          <a:solidFill>
            <a:schemeClr val="accent3">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Can 15"/>
          <p:cNvSpPr/>
          <p:nvPr/>
        </p:nvSpPr>
        <p:spPr>
          <a:xfrm rot="5400000">
            <a:off x="9522266" y="2750575"/>
            <a:ext cx="802311" cy="1930400"/>
          </a:xfrm>
          <a:prstGeom prst="can">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9" name="Connecteur droit avec flèche 18"/>
          <p:cNvCxnSpPr/>
          <p:nvPr/>
        </p:nvCxnSpPr>
        <p:spPr>
          <a:xfrm>
            <a:off x="7458461" y="3715775"/>
            <a:ext cx="112840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8" name="Freeform 27"/>
          <p:cNvSpPr/>
          <p:nvPr/>
        </p:nvSpPr>
        <p:spPr>
          <a:xfrm>
            <a:off x="6983771" y="1938791"/>
            <a:ext cx="341745" cy="731249"/>
          </a:xfrm>
          <a:custGeom>
            <a:avLst/>
            <a:gdLst>
              <a:gd name="connsiteX0" fmla="*/ 18472 w 341745"/>
              <a:gd name="connsiteY0" fmla="*/ 286328 h 1182255"/>
              <a:gd name="connsiteX1" fmla="*/ 341745 w 341745"/>
              <a:gd name="connsiteY1" fmla="*/ 0 h 1182255"/>
              <a:gd name="connsiteX2" fmla="*/ 341745 w 341745"/>
              <a:gd name="connsiteY2" fmla="*/ 886691 h 1182255"/>
              <a:gd name="connsiteX3" fmla="*/ 0 w 341745"/>
              <a:gd name="connsiteY3" fmla="*/ 1182255 h 1182255"/>
              <a:gd name="connsiteX4" fmla="*/ 18472 w 341745"/>
              <a:gd name="connsiteY4" fmla="*/ 286328 h 11822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745" h="1182255">
                <a:moveTo>
                  <a:pt x="18472" y="286328"/>
                </a:moveTo>
                <a:lnTo>
                  <a:pt x="341745" y="0"/>
                </a:lnTo>
                <a:lnTo>
                  <a:pt x="341745" y="886691"/>
                </a:lnTo>
                <a:lnTo>
                  <a:pt x="0" y="1182255"/>
                </a:lnTo>
                <a:lnTo>
                  <a:pt x="18472" y="286328"/>
                </a:lnTo>
                <a:close/>
              </a:path>
            </a:pathLst>
          </a:cu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3" name="Connecteur droit avec flèche 32"/>
          <p:cNvCxnSpPr/>
          <p:nvPr/>
        </p:nvCxnSpPr>
        <p:spPr>
          <a:xfrm>
            <a:off x="7458461" y="2307937"/>
            <a:ext cx="112840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4" name="Cube 33"/>
          <p:cNvSpPr/>
          <p:nvPr/>
        </p:nvSpPr>
        <p:spPr>
          <a:xfrm>
            <a:off x="8719814" y="1897575"/>
            <a:ext cx="2262713" cy="743869"/>
          </a:xfrm>
          <a:prstGeom prst="cub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7" name="Group 9"/>
          <p:cNvGrpSpPr/>
          <p:nvPr/>
        </p:nvGrpSpPr>
        <p:grpSpPr>
          <a:xfrm>
            <a:off x="6206247" y="5044252"/>
            <a:ext cx="777524" cy="1363242"/>
            <a:chOff x="1330036" y="1534448"/>
            <a:chExt cx="1311564" cy="2901887"/>
          </a:xfrm>
          <a:solidFill>
            <a:schemeClr val="accent1">
              <a:lumMod val="20000"/>
              <a:lumOff val="80000"/>
            </a:schemeClr>
          </a:solidFill>
        </p:grpSpPr>
        <p:sp>
          <p:nvSpPr>
            <p:cNvPr id="38" name="Rectangle 37"/>
            <p:cNvSpPr/>
            <p:nvPr/>
          </p:nvSpPr>
          <p:spPr>
            <a:xfrm>
              <a:off x="1330036" y="2127101"/>
              <a:ext cx="1311564" cy="1874982"/>
            </a:xfrm>
            <a:prstGeom prst="rect">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9" name="Straight Connector 11"/>
            <p:cNvCxnSpPr/>
            <p:nvPr/>
          </p:nvCxnSpPr>
          <p:spPr>
            <a:xfrm>
              <a:off x="2641600" y="1628335"/>
              <a:ext cx="0" cy="2808000"/>
            </a:xfrm>
            <a:prstGeom prst="line">
              <a:avLst/>
            </a:prstGeom>
            <a:grpFill/>
            <a:ln w="38100">
              <a:solidFill>
                <a:schemeClr val="accent1"/>
              </a:solidFill>
              <a:prstDash val="sysDot"/>
            </a:ln>
          </p:spPr>
          <p:style>
            <a:lnRef idx="1">
              <a:schemeClr val="accent6"/>
            </a:lnRef>
            <a:fillRef idx="0">
              <a:schemeClr val="accent6"/>
            </a:fillRef>
            <a:effectRef idx="0">
              <a:schemeClr val="accent6"/>
            </a:effectRef>
            <a:fontRef idx="minor">
              <a:schemeClr val="tx1"/>
            </a:fontRef>
          </p:style>
        </p:cxnSp>
        <p:sp>
          <p:nvSpPr>
            <p:cNvPr id="40" name="Curved Right Arrow 12"/>
            <p:cNvSpPr/>
            <p:nvPr/>
          </p:nvSpPr>
          <p:spPr>
            <a:xfrm>
              <a:off x="1968358" y="1534448"/>
              <a:ext cx="570628" cy="415639"/>
            </a:xfrm>
            <a:prstGeom prst="curvedRightArrow">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pic>
        <p:nvPicPr>
          <p:cNvPr id="41" name="Image 40"/>
          <p:cNvPicPr>
            <a:picLocks noChangeAspect="1"/>
          </p:cNvPicPr>
          <p:nvPr/>
        </p:nvPicPr>
        <p:blipFill>
          <a:blip r:embed="rId3"/>
          <a:stretch>
            <a:fillRect/>
          </a:stretch>
        </p:blipFill>
        <p:spPr>
          <a:xfrm>
            <a:off x="9114022" y="5019438"/>
            <a:ext cx="2035225" cy="1553817"/>
          </a:xfrm>
          <a:prstGeom prst="rect">
            <a:avLst/>
          </a:prstGeom>
        </p:spPr>
      </p:pic>
      <p:sp>
        <p:nvSpPr>
          <p:cNvPr id="25" name="ZoneTexte 24"/>
          <p:cNvSpPr txBox="1"/>
          <p:nvPr/>
        </p:nvSpPr>
        <p:spPr>
          <a:xfrm>
            <a:off x="7044603" y="6044126"/>
            <a:ext cx="337814" cy="338554"/>
          </a:xfrm>
          <a:prstGeom prst="rect">
            <a:avLst/>
          </a:prstGeom>
          <a:noFill/>
        </p:spPr>
        <p:txBody>
          <a:bodyPr wrap="square" rtlCol="0">
            <a:spAutoFit/>
          </a:bodyPr>
          <a:lstStyle/>
          <a:p>
            <a:pPr algn="l"/>
            <a:r>
              <a:rPr lang="fr-FR" sz="1600" dirty="0">
                <a:latin typeface="Calibri" panose="020F0502020204030204" pitchFamily="34" charset="0"/>
                <a:cs typeface="Calibri" panose="020F0502020204030204" pitchFamily="34" charset="0"/>
              </a:rPr>
              <a:t>B</a:t>
            </a:r>
          </a:p>
        </p:txBody>
      </p:sp>
      <p:sp>
        <p:nvSpPr>
          <p:cNvPr id="42" name="ZoneTexte 41"/>
          <p:cNvSpPr txBox="1"/>
          <p:nvPr/>
        </p:nvSpPr>
        <p:spPr>
          <a:xfrm>
            <a:off x="5901447" y="6060827"/>
            <a:ext cx="337814" cy="338554"/>
          </a:xfrm>
          <a:prstGeom prst="rect">
            <a:avLst/>
          </a:prstGeom>
          <a:noFill/>
        </p:spPr>
        <p:txBody>
          <a:bodyPr wrap="square" rtlCol="0">
            <a:spAutoFit/>
          </a:bodyPr>
          <a:lstStyle/>
          <a:p>
            <a:pPr algn="l"/>
            <a:r>
              <a:rPr lang="fr-FR" sz="1600" dirty="0">
                <a:latin typeface="Calibri" panose="020F0502020204030204" pitchFamily="34" charset="0"/>
                <a:cs typeface="Calibri" panose="020F0502020204030204" pitchFamily="34" charset="0"/>
              </a:rPr>
              <a:t>C</a:t>
            </a:r>
          </a:p>
        </p:txBody>
      </p:sp>
      <p:sp>
        <p:nvSpPr>
          <p:cNvPr id="43" name="ZoneTexte 42"/>
          <p:cNvSpPr txBox="1"/>
          <p:nvPr/>
        </p:nvSpPr>
        <p:spPr>
          <a:xfrm flipH="1">
            <a:off x="5876963" y="5186750"/>
            <a:ext cx="1447956" cy="338554"/>
          </a:xfrm>
          <a:prstGeom prst="rect">
            <a:avLst/>
          </a:prstGeom>
          <a:noFill/>
        </p:spPr>
        <p:txBody>
          <a:bodyPr wrap="square" rtlCol="0">
            <a:spAutoFit/>
          </a:bodyPr>
          <a:lstStyle/>
          <a:p>
            <a:pPr algn="l"/>
            <a:r>
              <a:rPr lang="fr-FR" sz="1600" dirty="0">
                <a:latin typeface="Calibri" panose="020F0502020204030204" pitchFamily="34" charset="0"/>
                <a:cs typeface="Calibri" panose="020F0502020204030204" pitchFamily="34" charset="0"/>
              </a:rPr>
              <a:t>D</a:t>
            </a:r>
          </a:p>
        </p:txBody>
      </p:sp>
      <p:sp>
        <p:nvSpPr>
          <p:cNvPr id="44" name="ZoneTexte 43"/>
          <p:cNvSpPr txBox="1"/>
          <p:nvPr/>
        </p:nvSpPr>
        <p:spPr>
          <a:xfrm>
            <a:off x="7023199" y="5139038"/>
            <a:ext cx="337814" cy="338554"/>
          </a:xfrm>
          <a:prstGeom prst="rect">
            <a:avLst/>
          </a:prstGeom>
          <a:noFill/>
        </p:spPr>
        <p:txBody>
          <a:bodyPr wrap="square" rtlCol="0">
            <a:spAutoFit/>
          </a:bodyPr>
          <a:lstStyle/>
          <a:p>
            <a:pPr algn="l"/>
            <a:r>
              <a:rPr lang="fr-FR" sz="1600" dirty="0">
                <a:latin typeface="Calibri" panose="020F0502020204030204" pitchFamily="34" charset="0"/>
                <a:cs typeface="Calibri" panose="020F0502020204030204" pitchFamily="34" charset="0"/>
              </a:rPr>
              <a:t>A</a:t>
            </a:r>
          </a:p>
        </p:txBody>
      </p:sp>
      <p:sp>
        <p:nvSpPr>
          <p:cNvPr id="26" name="ZoneTexte 25"/>
          <p:cNvSpPr txBox="1"/>
          <p:nvPr/>
        </p:nvSpPr>
        <p:spPr>
          <a:xfrm>
            <a:off x="7092314" y="5525304"/>
            <a:ext cx="728724" cy="338554"/>
          </a:xfrm>
          <a:prstGeom prst="rect">
            <a:avLst/>
          </a:prstGeom>
          <a:solidFill>
            <a:schemeClr val="accent2">
              <a:lumMod val="20000"/>
              <a:lumOff val="80000"/>
            </a:schemeClr>
          </a:solidFill>
        </p:spPr>
        <p:txBody>
          <a:bodyPr wrap="square" rtlCol="0">
            <a:spAutoFit/>
          </a:bodyPr>
          <a:lstStyle/>
          <a:p>
            <a:pPr algn="l"/>
            <a:r>
              <a:rPr lang="fr-FR" sz="1600" dirty="0">
                <a:latin typeface="Calibri" panose="020F0502020204030204" pitchFamily="34" charset="0"/>
                <a:cs typeface="Calibri" panose="020F0502020204030204" pitchFamily="34" charset="0"/>
              </a:rPr>
              <a:t>5 cm</a:t>
            </a:r>
          </a:p>
        </p:txBody>
      </p:sp>
      <p:sp>
        <p:nvSpPr>
          <p:cNvPr id="27" name="ZoneTexte 26"/>
          <p:cNvSpPr txBox="1"/>
          <p:nvPr/>
        </p:nvSpPr>
        <p:spPr>
          <a:xfrm>
            <a:off x="6184669" y="6247844"/>
            <a:ext cx="748571" cy="338554"/>
          </a:xfrm>
          <a:prstGeom prst="rect">
            <a:avLst/>
          </a:prstGeom>
          <a:solidFill>
            <a:schemeClr val="accent2">
              <a:lumMod val="20000"/>
              <a:lumOff val="80000"/>
            </a:schemeClr>
          </a:solidFill>
        </p:spPr>
        <p:txBody>
          <a:bodyPr wrap="square" rtlCol="0">
            <a:spAutoFit/>
          </a:bodyPr>
          <a:lstStyle/>
          <a:p>
            <a:pPr algn="l"/>
            <a:r>
              <a:rPr lang="fr-FR" sz="1600" dirty="0">
                <a:latin typeface="Calibri" panose="020F0502020204030204" pitchFamily="34" charset="0"/>
                <a:cs typeface="Calibri" panose="020F0502020204030204" pitchFamily="34" charset="0"/>
              </a:rPr>
              <a:t>2 cm</a:t>
            </a:r>
          </a:p>
        </p:txBody>
      </p:sp>
      <p:sp>
        <p:nvSpPr>
          <p:cNvPr id="45" name="ZoneTexte 44"/>
          <p:cNvSpPr txBox="1"/>
          <p:nvPr/>
        </p:nvSpPr>
        <p:spPr>
          <a:xfrm>
            <a:off x="9304005" y="4984113"/>
            <a:ext cx="748571" cy="338554"/>
          </a:xfrm>
          <a:prstGeom prst="rect">
            <a:avLst/>
          </a:prstGeom>
          <a:solidFill>
            <a:schemeClr val="accent2">
              <a:lumMod val="20000"/>
              <a:lumOff val="80000"/>
            </a:schemeClr>
          </a:solidFill>
        </p:spPr>
        <p:txBody>
          <a:bodyPr wrap="square" rtlCol="0">
            <a:spAutoFit/>
          </a:bodyPr>
          <a:lstStyle/>
          <a:p>
            <a:pPr algn="l"/>
            <a:r>
              <a:rPr lang="fr-FR" sz="1600" dirty="0">
                <a:latin typeface="Calibri" panose="020F0502020204030204" pitchFamily="34" charset="0"/>
                <a:cs typeface="Calibri" panose="020F0502020204030204" pitchFamily="34" charset="0"/>
              </a:rPr>
              <a:t>2 cm</a:t>
            </a:r>
          </a:p>
        </p:txBody>
      </p:sp>
      <p:sp>
        <p:nvSpPr>
          <p:cNvPr id="46" name="ZoneTexte 45"/>
          <p:cNvSpPr txBox="1"/>
          <p:nvPr/>
        </p:nvSpPr>
        <p:spPr>
          <a:xfrm>
            <a:off x="8958221" y="5745373"/>
            <a:ext cx="728724" cy="338554"/>
          </a:xfrm>
          <a:prstGeom prst="rect">
            <a:avLst/>
          </a:prstGeom>
          <a:solidFill>
            <a:schemeClr val="accent2">
              <a:lumMod val="20000"/>
              <a:lumOff val="80000"/>
            </a:schemeClr>
          </a:solidFill>
        </p:spPr>
        <p:txBody>
          <a:bodyPr wrap="square" rtlCol="0">
            <a:spAutoFit/>
          </a:bodyPr>
          <a:lstStyle/>
          <a:p>
            <a:pPr algn="l"/>
            <a:r>
              <a:rPr lang="fr-FR" sz="1600" dirty="0">
                <a:latin typeface="Calibri" panose="020F0502020204030204" pitchFamily="34" charset="0"/>
                <a:cs typeface="Calibri" panose="020F0502020204030204" pitchFamily="34" charset="0"/>
              </a:rPr>
              <a:t>5 cm</a:t>
            </a:r>
          </a:p>
        </p:txBody>
      </p:sp>
    </p:spTree>
    <p:extLst>
      <p:ext uri="{BB962C8B-B14F-4D97-AF65-F5344CB8AC3E}">
        <p14:creationId xmlns:p14="http://schemas.microsoft.com/office/powerpoint/2010/main" val="93723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Voici un exemple : On va résumer et appliquer ce que nous avons vu.</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doit exploiter l’espace de la classe pour que l’élève relie la figure et le réel</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Rectangle 2"/>
          <p:cNvSpPr/>
          <p:nvPr/>
        </p:nvSpPr>
        <p:spPr>
          <a:xfrm>
            <a:off x="413426" y="1246392"/>
            <a:ext cx="11330021" cy="954107"/>
          </a:xfrm>
          <a:prstGeom prst="rect">
            <a:avLst/>
          </a:prstGeom>
          <a:solidFill>
            <a:schemeClr val="accent2">
              <a:lumMod val="20000"/>
              <a:lumOff val="80000"/>
            </a:schemeClr>
          </a:solidFill>
        </p:spPr>
        <p:txBody>
          <a:bodyPr wrap="square">
            <a:spAutoFit/>
          </a:bodyPr>
          <a:lstStyle/>
          <a:p>
            <a:pPr algn="just"/>
            <a:r>
              <a:rPr lang="fr-FR" sz="2000" dirty="0">
                <a:solidFill>
                  <a:srgbClr val="000000"/>
                </a:solidFill>
                <a:latin typeface="Calibri" panose="020F0502020204030204" pitchFamily="34" charset="0"/>
              </a:rPr>
              <a:t>3) </a:t>
            </a:r>
            <a:r>
              <a:rPr lang="fr-FR" dirty="0">
                <a:latin typeface="ZWTXIZ+Calibri"/>
              </a:rPr>
              <a:t>Quel est Le solide engendré si on fait tourner un triangle ABC rectangle en A autour de son côté AB un tour complet? Déterminer le rayon de sa base, sa hauteur et la longueur de sa génératrice si AB = 4 cm; AC = 3 cm et BC = 5 cm </a:t>
            </a:r>
            <a:endParaRPr lang="fr-FR" dirty="0"/>
          </a:p>
        </p:txBody>
      </p:sp>
      <p:sp>
        <p:nvSpPr>
          <p:cNvPr id="6" name="Rectangle 5"/>
          <p:cNvSpPr/>
          <p:nvPr/>
        </p:nvSpPr>
        <p:spPr>
          <a:xfrm>
            <a:off x="413426" y="2351537"/>
            <a:ext cx="6425119" cy="1338828"/>
          </a:xfrm>
          <a:prstGeom prst="rect">
            <a:avLst/>
          </a:prstGeom>
        </p:spPr>
        <p:txBody>
          <a:bodyPr wrap="square">
            <a:spAutoFit/>
          </a:bodyPr>
          <a:lstStyle/>
          <a:p>
            <a:pPr marR="1800">
              <a:lnSpc>
                <a:spcPct val="150000"/>
              </a:lnSpc>
            </a:pPr>
            <a:r>
              <a:rPr lang="fr-FR" b="1" dirty="0">
                <a:solidFill>
                  <a:srgbClr val="1D6FA9"/>
                </a:solidFill>
                <a:latin typeface="Tempus Sans ITC" panose="04020404030D07020202" pitchFamily="82" charset="0"/>
              </a:rPr>
              <a:t>Le solide obtenu est un cône de base un cercle de centre A est de rayon r = AC = 3cm et de hauteur h= AB = 4cm et la longueur de sa génératrice est BC = 5cm </a:t>
            </a:r>
            <a:endParaRPr lang="fr-FR" dirty="0">
              <a:solidFill>
                <a:srgbClr val="1D6FA9"/>
              </a:solidFill>
              <a:latin typeface="Tempus Sans ITC" panose="04020404030D07020202" pitchFamily="82" charset="0"/>
            </a:endParaRPr>
          </a:p>
        </p:txBody>
      </p:sp>
      <p:sp>
        <p:nvSpPr>
          <p:cNvPr id="7" name="Rectangle 6"/>
          <p:cNvSpPr/>
          <p:nvPr/>
        </p:nvSpPr>
        <p:spPr>
          <a:xfrm>
            <a:off x="379379" y="3945278"/>
            <a:ext cx="10924162" cy="369332"/>
          </a:xfrm>
          <a:prstGeom prst="rect">
            <a:avLst/>
          </a:prstGeom>
          <a:solidFill>
            <a:schemeClr val="accent2">
              <a:lumMod val="20000"/>
              <a:lumOff val="80000"/>
            </a:schemeClr>
          </a:solidFill>
        </p:spPr>
        <p:txBody>
          <a:bodyPr wrap="square">
            <a:spAutoFit/>
          </a:bodyPr>
          <a:lstStyle/>
          <a:p>
            <a:pPr algn="just"/>
            <a:r>
              <a:rPr lang="fr-FR" b="1" dirty="0">
                <a:latin typeface="Calibri" panose="020F0502020204030204" pitchFamily="34" charset="0"/>
              </a:rPr>
              <a:t>4)</a:t>
            </a:r>
            <a:r>
              <a:rPr lang="fr-FR" dirty="0">
                <a:latin typeface="ZWTXIZ+Calibri"/>
              </a:rPr>
              <a:t>Quel est Le solide engendré si on tourne un demi-disque autour de son diamètre de 4cm un tour complet? </a:t>
            </a:r>
            <a:endParaRPr lang="fr-FR" dirty="0"/>
          </a:p>
        </p:txBody>
      </p:sp>
      <p:sp>
        <p:nvSpPr>
          <p:cNvPr id="11" name="Rectangle 10"/>
          <p:cNvSpPr/>
          <p:nvPr/>
        </p:nvSpPr>
        <p:spPr>
          <a:xfrm>
            <a:off x="554477" y="4647345"/>
            <a:ext cx="5826868" cy="1338828"/>
          </a:xfrm>
          <a:prstGeom prst="rect">
            <a:avLst/>
          </a:prstGeom>
        </p:spPr>
        <p:txBody>
          <a:bodyPr wrap="square">
            <a:spAutoFit/>
          </a:bodyPr>
          <a:lstStyle/>
          <a:p>
            <a:pPr marR="1800">
              <a:lnSpc>
                <a:spcPct val="150000"/>
              </a:lnSpc>
            </a:pPr>
            <a:r>
              <a:rPr lang="fr-FR" b="1" dirty="0">
                <a:solidFill>
                  <a:srgbClr val="1D6FA9"/>
                </a:solidFill>
                <a:latin typeface="Tempus Sans ITC" panose="04020404030D07020202" pitchFamily="82" charset="0"/>
              </a:rPr>
              <a:t>Le solide engendré si on tourne demi-disque autour de son diamètre de 4cm un tour complet est une sphère de rayon r= 2cm. </a:t>
            </a:r>
            <a:endParaRPr lang="fr-FR" dirty="0">
              <a:solidFill>
                <a:srgbClr val="1D6FA9"/>
              </a:solidFill>
              <a:latin typeface="Tempus Sans ITC" panose="04020404030D07020202" pitchFamily="82" charset="0"/>
            </a:endParaRPr>
          </a:p>
        </p:txBody>
      </p:sp>
      <p:pic>
        <p:nvPicPr>
          <p:cNvPr id="13" name="Image 12"/>
          <p:cNvPicPr>
            <a:picLocks noChangeAspect="1"/>
          </p:cNvPicPr>
          <p:nvPr/>
        </p:nvPicPr>
        <p:blipFill>
          <a:blip r:embed="rId3"/>
          <a:stretch>
            <a:fillRect/>
          </a:stretch>
        </p:blipFill>
        <p:spPr>
          <a:xfrm>
            <a:off x="8199532" y="2202242"/>
            <a:ext cx="1577477" cy="1615580"/>
          </a:xfrm>
          <a:prstGeom prst="rect">
            <a:avLst/>
          </a:prstGeom>
        </p:spPr>
      </p:pic>
      <mc:AlternateContent xmlns:mc="http://schemas.openxmlformats.org/markup-compatibility/2006" xmlns:a14="http://schemas.microsoft.com/office/drawing/2010/main">
        <mc:Choice Requires="a14">
          <p:sp>
            <p:nvSpPr>
              <p:cNvPr id="14" name="ZoneTexte 13"/>
              <p:cNvSpPr txBox="1"/>
              <p:nvPr/>
            </p:nvSpPr>
            <p:spPr>
              <a:xfrm>
                <a:off x="9587320" y="3384025"/>
                <a:ext cx="379378"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b="0" i="1" smtClean="0">
                          <a:latin typeface="Cambria Math" panose="02040503050406030204" pitchFamily="18" charset="0"/>
                          <a:cs typeface="Calibri" panose="020F0502020204030204" pitchFamily="34" charset="0"/>
                        </a:rPr>
                        <m:t>𝐴</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14" name="ZoneTexte 13"/>
              <p:cNvSpPr txBox="1">
                <a:spLocks noRot="1" noChangeAspect="1" noMove="1" noResize="1" noEditPoints="1" noAdjustHandles="1" noChangeArrowheads="1" noChangeShapeType="1" noTextEdit="1"/>
              </p:cNvSpPr>
              <p:nvPr/>
            </p:nvSpPr>
            <p:spPr>
              <a:xfrm>
                <a:off x="9587320" y="3384025"/>
                <a:ext cx="379378" cy="400110"/>
              </a:xfrm>
              <a:prstGeom prst="rect">
                <a:avLst/>
              </a:prstGeom>
              <a:blipFill>
                <a:blip r:embed="rId4"/>
                <a:stretch>
                  <a:fillRect/>
                </a:stretch>
              </a:blipFill>
            </p:spPr>
            <p:txBody>
              <a:bodyPr/>
              <a:lstStyle/>
              <a:p>
                <a:r>
                  <a:rPr lang="fr-FR">
                    <a:noFill/>
                  </a:rPr>
                  <a:t> </a:t>
                </a:r>
              </a:p>
            </p:txBody>
          </p:sp>
        </mc:Fallback>
      </mc:AlternateContent>
      <p:cxnSp>
        <p:nvCxnSpPr>
          <p:cNvPr id="16" name="Connecteur droit 15"/>
          <p:cNvCxnSpPr/>
          <p:nvPr/>
        </p:nvCxnSpPr>
        <p:spPr>
          <a:xfrm>
            <a:off x="9484468" y="2074785"/>
            <a:ext cx="19455" cy="1748185"/>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9" name="ZoneTexte 18"/>
              <p:cNvSpPr txBox="1"/>
              <p:nvPr/>
            </p:nvSpPr>
            <p:spPr>
              <a:xfrm>
                <a:off x="9499770" y="2055302"/>
                <a:ext cx="334537"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b="0" i="1" smtClean="0">
                          <a:latin typeface="Cambria Math" panose="02040503050406030204" pitchFamily="18" charset="0"/>
                          <a:cs typeface="Calibri" panose="020F0502020204030204" pitchFamily="34" charset="0"/>
                        </a:rPr>
                        <m:t>𝐵</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19" name="ZoneTexte 18"/>
              <p:cNvSpPr txBox="1">
                <a:spLocks noRot="1" noChangeAspect="1" noMove="1" noResize="1" noEditPoints="1" noAdjustHandles="1" noChangeArrowheads="1" noChangeShapeType="1" noTextEdit="1"/>
              </p:cNvSpPr>
              <p:nvPr/>
            </p:nvSpPr>
            <p:spPr>
              <a:xfrm>
                <a:off x="9499770" y="2055302"/>
                <a:ext cx="334537" cy="400110"/>
              </a:xfrm>
              <a:prstGeom prst="rect">
                <a:avLst/>
              </a:prstGeom>
              <a:blipFill>
                <a:blip r:embed="rId5"/>
                <a:stretch>
                  <a:fillRect r="-545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0" name="ZoneTexte 19"/>
              <p:cNvSpPr txBox="1"/>
              <p:nvPr/>
            </p:nvSpPr>
            <p:spPr>
              <a:xfrm>
                <a:off x="8156111" y="3435707"/>
                <a:ext cx="334537"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b="0" i="1" smtClean="0">
                          <a:latin typeface="Cambria Math" panose="02040503050406030204" pitchFamily="18" charset="0"/>
                          <a:cs typeface="Calibri" panose="020F0502020204030204" pitchFamily="34" charset="0"/>
                        </a:rPr>
                        <m:t>𝐶</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20" name="ZoneTexte 19"/>
              <p:cNvSpPr txBox="1">
                <a:spLocks noRot="1" noChangeAspect="1" noMove="1" noResize="1" noEditPoints="1" noAdjustHandles="1" noChangeArrowheads="1" noChangeShapeType="1" noTextEdit="1"/>
              </p:cNvSpPr>
              <p:nvPr/>
            </p:nvSpPr>
            <p:spPr>
              <a:xfrm>
                <a:off x="8156111" y="3435707"/>
                <a:ext cx="334537" cy="400110"/>
              </a:xfrm>
              <a:prstGeom prst="rect">
                <a:avLst/>
              </a:prstGeom>
              <a:blipFill>
                <a:blip r:embed="rId6"/>
                <a:stretch>
                  <a:fillRect/>
                </a:stretch>
              </a:blipFill>
            </p:spPr>
            <p:txBody>
              <a:bodyPr/>
              <a:lstStyle/>
              <a:p>
                <a:r>
                  <a:rPr lang="fr-FR">
                    <a:noFill/>
                  </a:rPr>
                  <a:t> </a:t>
                </a:r>
              </a:p>
            </p:txBody>
          </p:sp>
        </mc:Fallback>
      </mc:AlternateContent>
      <p:pic>
        <p:nvPicPr>
          <p:cNvPr id="21" name="Image 20"/>
          <p:cNvPicPr>
            <a:picLocks noChangeAspect="1"/>
          </p:cNvPicPr>
          <p:nvPr/>
        </p:nvPicPr>
        <p:blipFill>
          <a:blip r:embed="rId7"/>
          <a:stretch>
            <a:fillRect/>
          </a:stretch>
        </p:blipFill>
        <p:spPr>
          <a:xfrm>
            <a:off x="8675967" y="4314610"/>
            <a:ext cx="1158340" cy="2324301"/>
          </a:xfrm>
          <a:prstGeom prst="rect">
            <a:avLst/>
          </a:prstGeom>
        </p:spPr>
      </p:pic>
      <p:cxnSp>
        <p:nvCxnSpPr>
          <p:cNvPr id="23" name="Connecteur droit avec flèche 22"/>
          <p:cNvCxnSpPr/>
          <p:nvPr/>
        </p:nvCxnSpPr>
        <p:spPr>
          <a:xfrm>
            <a:off x="9499770" y="4883285"/>
            <a:ext cx="0" cy="1468877"/>
          </a:xfrm>
          <a:prstGeom prst="straightConnector1">
            <a:avLst/>
          </a:prstGeom>
          <a:ln>
            <a:headEnd type="triangle"/>
            <a:tailEnd type="triangle"/>
          </a:ln>
        </p:spPr>
        <p:style>
          <a:lnRef idx="2">
            <a:schemeClr val="accent2"/>
          </a:lnRef>
          <a:fillRef idx="0">
            <a:schemeClr val="accent2"/>
          </a:fillRef>
          <a:effectRef idx="1">
            <a:schemeClr val="accent2"/>
          </a:effectRef>
          <a:fontRef idx="minor">
            <a:schemeClr val="tx1"/>
          </a:fontRef>
        </p:style>
      </p:cxnSp>
      <mc:AlternateContent xmlns:mc="http://schemas.openxmlformats.org/markup-compatibility/2006" xmlns:a14="http://schemas.microsoft.com/office/drawing/2010/main">
        <mc:Choice Requires="a14">
          <p:sp>
            <p:nvSpPr>
              <p:cNvPr id="24" name="ZoneTexte 23"/>
              <p:cNvSpPr txBox="1"/>
              <p:nvPr/>
            </p:nvSpPr>
            <p:spPr>
              <a:xfrm>
                <a:off x="9777009" y="5428034"/>
                <a:ext cx="699680"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b="0" i="1" smtClean="0">
                          <a:latin typeface="Cambria Math" panose="02040503050406030204" pitchFamily="18" charset="0"/>
                          <a:cs typeface="Calibri" panose="020F0502020204030204" pitchFamily="34" charset="0"/>
                        </a:rPr>
                        <m:t>4 </m:t>
                      </m:r>
                      <m:r>
                        <a:rPr lang="fr-FR" sz="2000" b="0" i="1" smtClean="0">
                          <a:latin typeface="Cambria Math" panose="02040503050406030204" pitchFamily="18" charset="0"/>
                          <a:cs typeface="Calibri" panose="020F0502020204030204" pitchFamily="34" charset="0"/>
                        </a:rPr>
                        <m:t>𝑐𝑚</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24" name="ZoneTexte 23"/>
              <p:cNvSpPr txBox="1">
                <a:spLocks noRot="1" noChangeAspect="1" noMove="1" noResize="1" noEditPoints="1" noAdjustHandles="1" noChangeArrowheads="1" noChangeShapeType="1" noTextEdit="1"/>
              </p:cNvSpPr>
              <p:nvPr/>
            </p:nvSpPr>
            <p:spPr>
              <a:xfrm>
                <a:off x="9777009" y="5428034"/>
                <a:ext cx="699680" cy="400110"/>
              </a:xfrm>
              <a:prstGeom prst="rect">
                <a:avLst/>
              </a:prstGeom>
              <a:blipFill>
                <a:blip r:embed="rId8"/>
                <a:stretch>
                  <a:fillRect/>
                </a:stretch>
              </a:blipFill>
            </p:spPr>
            <p:txBody>
              <a:bodyPr/>
              <a:lstStyle/>
              <a:p>
                <a:r>
                  <a:rPr lang="fr-FR">
                    <a:noFill/>
                  </a:rPr>
                  <a:t> </a:t>
                </a:r>
              </a:p>
            </p:txBody>
          </p:sp>
        </mc:Fallback>
      </mc:AlternateContent>
      <p:sp>
        <p:nvSpPr>
          <p:cNvPr id="25" name="ZoneTexte 24"/>
          <p:cNvSpPr txBox="1"/>
          <p:nvPr/>
        </p:nvSpPr>
        <p:spPr>
          <a:xfrm>
            <a:off x="8342905" y="2662577"/>
            <a:ext cx="666124" cy="338554"/>
          </a:xfrm>
          <a:prstGeom prst="rect">
            <a:avLst/>
          </a:prstGeom>
          <a:noFill/>
        </p:spPr>
        <p:txBody>
          <a:bodyPr wrap="square" rtlCol="0">
            <a:spAutoFit/>
          </a:bodyPr>
          <a:lstStyle/>
          <a:p>
            <a:pPr algn="l"/>
            <a:r>
              <a:rPr lang="fr-FR" sz="1600" dirty="0">
                <a:latin typeface="Calibri" panose="020F0502020204030204" pitchFamily="34" charset="0"/>
                <a:cs typeface="Calibri" panose="020F0502020204030204" pitchFamily="34" charset="0"/>
              </a:rPr>
              <a:t>5 cm</a:t>
            </a:r>
          </a:p>
        </p:txBody>
      </p:sp>
      <p:sp>
        <p:nvSpPr>
          <p:cNvPr id="26" name="ZoneTexte 25"/>
          <p:cNvSpPr txBox="1"/>
          <p:nvPr/>
        </p:nvSpPr>
        <p:spPr>
          <a:xfrm>
            <a:off x="8731507" y="3584080"/>
            <a:ext cx="666124" cy="338554"/>
          </a:xfrm>
          <a:prstGeom prst="rect">
            <a:avLst/>
          </a:prstGeom>
          <a:noFill/>
        </p:spPr>
        <p:txBody>
          <a:bodyPr wrap="square" rtlCol="0">
            <a:spAutoFit/>
          </a:bodyPr>
          <a:lstStyle/>
          <a:p>
            <a:pPr algn="l"/>
            <a:r>
              <a:rPr lang="fr-FR" sz="1600" dirty="0">
                <a:latin typeface="Calibri" panose="020F0502020204030204" pitchFamily="34" charset="0"/>
                <a:cs typeface="Calibri" panose="020F0502020204030204" pitchFamily="34" charset="0"/>
              </a:rPr>
              <a:t>3 cm</a:t>
            </a:r>
          </a:p>
        </p:txBody>
      </p:sp>
      <p:sp>
        <p:nvSpPr>
          <p:cNvPr id="27" name="ZoneTexte 26"/>
          <p:cNvSpPr txBox="1"/>
          <p:nvPr/>
        </p:nvSpPr>
        <p:spPr>
          <a:xfrm>
            <a:off x="9509074" y="2948877"/>
            <a:ext cx="666124" cy="338554"/>
          </a:xfrm>
          <a:prstGeom prst="rect">
            <a:avLst/>
          </a:prstGeom>
          <a:noFill/>
        </p:spPr>
        <p:txBody>
          <a:bodyPr wrap="square" rtlCol="0">
            <a:spAutoFit/>
          </a:bodyPr>
          <a:lstStyle/>
          <a:p>
            <a:pPr algn="l"/>
            <a:r>
              <a:rPr lang="fr-FR" sz="1600" dirty="0">
                <a:latin typeface="Calibri" panose="020F0502020204030204" pitchFamily="34" charset="0"/>
                <a:cs typeface="Calibri" panose="020F0502020204030204" pitchFamily="34" charset="0"/>
              </a:rPr>
              <a:t>4 cm</a:t>
            </a:r>
          </a:p>
        </p:txBody>
      </p:sp>
    </p:spTree>
    <p:extLst>
      <p:ext uri="{BB962C8B-B14F-4D97-AF65-F5344CB8AC3E}">
        <p14:creationId xmlns:p14="http://schemas.microsoft.com/office/powerpoint/2010/main" val="3928519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a:xfrm>
            <a:off x="2233324" y="1173018"/>
            <a:ext cx="9463104" cy="1030968"/>
          </a:xfrm>
        </p:spPr>
        <p:txBody>
          <a:bodyPr>
            <a:noAutofit/>
          </a:bodyPr>
          <a:lstStyle/>
          <a:p>
            <a:pPr lvl="0"/>
            <a:endParaRPr lang="fr-FR" sz="1400" b="1" dirty="0"/>
          </a:p>
          <a:p>
            <a:pPr marL="285750" lvl="0" indent="-285750">
              <a:buFont typeface="Arial" panose="020B0604020202020204" pitchFamily="34" charset="0"/>
              <a:buChar char="•"/>
            </a:pPr>
            <a:r>
              <a:rPr lang="fr-MA" sz="1400" dirty="0"/>
              <a:t>Engendrer un solide par un mouvement d’une figure plane</a:t>
            </a:r>
            <a:endParaRPr lang="fr-FR" sz="1400" dirty="0"/>
          </a:p>
          <a:p>
            <a:pPr marL="285750" lvl="0" indent="-285750">
              <a:buFont typeface="Arial" panose="020B0604020202020204" pitchFamily="34" charset="0"/>
              <a:buChar char="•"/>
            </a:pPr>
            <a:endParaRPr lang="fr-FR" sz="1400" dirty="0"/>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a:xfrm>
            <a:off x="2235852" y="2452025"/>
            <a:ext cx="9478724" cy="945261"/>
          </a:xfrm>
        </p:spPr>
        <p:txBody>
          <a:bodyPr>
            <a:normAutofit/>
          </a:bodyPr>
          <a:lstStyle/>
          <a:p>
            <a:r>
              <a:rPr lang="en-US" dirty="0"/>
              <a:t> </a:t>
            </a:r>
            <a:r>
              <a:rPr lang="en-US" dirty="0" err="1"/>
              <a:t>Engendré</a:t>
            </a:r>
            <a:endParaRPr lang="en-US" dirty="0"/>
          </a:p>
          <a:p>
            <a:r>
              <a:rPr lang="en-US" dirty="0" err="1"/>
              <a:t>Solides</a:t>
            </a:r>
            <a:r>
              <a:rPr lang="en-US" dirty="0"/>
              <a:t> </a:t>
            </a:r>
            <a:r>
              <a:rPr lang="en-US" dirty="0" err="1"/>
              <a:t>engendrés</a:t>
            </a:r>
            <a:endParaRPr lang="en-US" dirty="0"/>
          </a:p>
          <a:p>
            <a:r>
              <a:rPr lang="en-US" dirty="0"/>
              <a:t>Axe de </a:t>
            </a:r>
            <a:r>
              <a:rPr lang="en-US" dirty="0" err="1"/>
              <a:t>révolution</a:t>
            </a:r>
            <a:r>
              <a:rPr lang="en-US" dirty="0"/>
              <a:t> </a:t>
            </a:r>
          </a:p>
          <a:p>
            <a:r>
              <a:rPr lang="fr-MA" dirty="0"/>
              <a:t>Translation et rotation</a:t>
            </a:r>
            <a:endParaRPr lang="fr-FR" dirty="0"/>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normAutofit fontScale="92500" lnSpcReduction="10000"/>
          </a:bodyPr>
          <a:lstStyle/>
          <a:p>
            <a:pPr lvl="0"/>
            <a:r>
              <a:rPr lang="fr-FR" b="1" dirty="0"/>
              <a:t>L’élève doit être capable de:</a:t>
            </a:r>
          </a:p>
          <a:p>
            <a:pPr marL="285750" lvl="0" indent="-285750">
              <a:buFont typeface="Arial" panose="020B0604020202020204" pitchFamily="34" charset="0"/>
              <a:buChar char="•"/>
            </a:pPr>
            <a:r>
              <a:rPr lang="fr-FR" dirty="0"/>
              <a:t>Reconnaitre l’axe de révolution, la direction, le sens et la distance de translation.</a:t>
            </a:r>
          </a:p>
          <a:p>
            <a:pPr marL="285750" lvl="0" indent="-285750">
              <a:buFont typeface="Arial" panose="020B0604020202020204" pitchFamily="34" charset="0"/>
              <a:buChar char="•"/>
            </a:pPr>
            <a:r>
              <a:rPr lang="fr-FR" dirty="0"/>
              <a:t>Reconnaitre des solides engendrés par une translation ou par une rotation d’une figure plane</a:t>
            </a:r>
          </a:p>
          <a:p>
            <a:pPr lvl="0"/>
            <a:r>
              <a:rPr lang="fr-FR" b="1" dirty="0"/>
              <a:t>Les outils</a:t>
            </a:r>
          </a:p>
          <a:p>
            <a:pPr marL="285750" lvl="0" indent="-285750">
              <a:buFont typeface="Arial" panose="020B0604020202020204" pitchFamily="34" charset="0"/>
              <a:buChar char="•"/>
            </a:pPr>
            <a:r>
              <a:rPr lang="fr-FR" dirty="0"/>
              <a:t>Les solides et l’espace de la classe </a:t>
            </a:r>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normAutofit fontScale="92500" lnSpcReduction="10000"/>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FR" dirty="0"/>
              <a:t>Il y’a des solides qu’on ne peut pas engendrer par une translation ou une rotation.</a:t>
            </a:r>
          </a:p>
          <a:p>
            <a:pPr marL="285750" lvl="0" indent="-285750">
              <a:buFont typeface="Arial" panose="020B0604020202020204" pitchFamily="34" charset="0"/>
              <a:buChar char="•"/>
            </a:pPr>
            <a:r>
              <a:rPr lang="fr-FR" dirty="0"/>
              <a:t>Le mouvement se fait selon un axe perpendiculaire à la surface de la figure plane.</a:t>
            </a:r>
          </a:p>
        </p:txBody>
      </p:sp>
    </p:spTree>
    <p:extLst>
      <p:ext uri="{BB962C8B-B14F-4D97-AF65-F5344CB8AC3E}">
        <p14:creationId xmlns:p14="http://schemas.microsoft.com/office/powerpoint/2010/main" val="15443514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8829839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5E2CE-3199-C301-0DAA-A851396F9A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94B72B-C6F4-B3C3-36A9-A9D3829D4ABC}"/>
              </a:ext>
            </a:extLst>
          </p:cNvPr>
          <p:cNvSpPr>
            <a:spLocks noGrp="1"/>
          </p:cNvSpPr>
          <p:nvPr>
            <p:ph type="title"/>
          </p:nvPr>
        </p:nvSpPr>
        <p:spPr/>
        <p:txBody>
          <a:bodyPr/>
          <a:lstStyle/>
          <a:p>
            <a:r>
              <a:rPr lang="fr-FR" dirty="0"/>
              <a:t> observez et choisissez la bonne réponse:</a:t>
            </a:r>
          </a:p>
        </p:txBody>
      </p:sp>
      <p:sp>
        <p:nvSpPr>
          <p:cNvPr id="4"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a:t>
            </a:r>
          </a:p>
        </p:txBody>
      </p:sp>
      <p:sp>
        <p:nvSpPr>
          <p:cNvPr id="5" name="Rectangle 4">
            <a:extLst>
              <a:ext uri="{FF2B5EF4-FFF2-40B4-BE49-F238E27FC236}">
                <a16:creationId xmlns:a16="http://schemas.microsoft.com/office/drawing/2014/main" id="{21B94C86-CFAD-37C2-E5D4-2FEFF797F9D4}"/>
              </a:ext>
            </a:extLst>
          </p:cNvPr>
          <p:cNvSpPr/>
          <p:nvPr/>
        </p:nvSpPr>
        <p:spPr>
          <a:xfrm>
            <a:off x="642026" y="1208686"/>
            <a:ext cx="10727579" cy="3723532"/>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20">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24"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26" name="Rectangle 25">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7"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a:xfrm>
            <a:off x="389106" y="668339"/>
            <a:ext cx="11104259" cy="327556"/>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r>
              <a:rPr lang="fr-FR" dirty="0"/>
              <a:t>.</a:t>
            </a:r>
          </a:p>
        </p:txBody>
      </p:sp>
      <p:sp>
        <p:nvSpPr>
          <p:cNvPr id="13" name="Rectangle 12"/>
          <p:cNvSpPr/>
          <p:nvPr/>
        </p:nvSpPr>
        <p:spPr>
          <a:xfrm>
            <a:off x="2082998" y="2094050"/>
            <a:ext cx="1311564" cy="1874982"/>
          </a:xfrm>
          <a:prstGeom prst="rect">
            <a:avLst/>
          </a:prstGeom>
          <a:solidFill>
            <a:schemeClr val="accent6">
              <a:lumMod val="40000"/>
              <a:lumOff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5463609" y="2430564"/>
            <a:ext cx="1311564" cy="1874982"/>
          </a:xfrm>
          <a:prstGeom prst="rect">
            <a:avLst/>
          </a:prstGeom>
          <a:solidFill>
            <a:schemeClr val="accent6">
              <a:lumMod val="40000"/>
              <a:lumOff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p:nvPr/>
        </p:nvCxnSpPr>
        <p:spPr>
          <a:xfrm>
            <a:off x="6775173" y="1981150"/>
            <a:ext cx="0" cy="2561863"/>
          </a:xfrm>
          <a:prstGeom prst="line">
            <a:avLst/>
          </a:prstGeom>
        </p:spPr>
        <p:style>
          <a:lnRef idx="2">
            <a:schemeClr val="accent1"/>
          </a:lnRef>
          <a:fillRef idx="0">
            <a:schemeClr val="accent1"/>
          </a:fillRef>
          <a:effectRef idx="1">
            <a:schemeClr val="accent1"/>
          </a:effectRef>
          <a:fontRef idx="minor">
            <a:schemeClr val="tx1"/>
          </a:fontRef>
        </p:style>
      </p:cxnSp>
      <p:sp>
        <p:nvSpPr>
          <p:cNvPr id="19" name="Right Arrow 2"/>
          <p:cNvSpPr/>
          <p:nvPr/>
        </p:nvSpPr>
        <p:spPr>
          <a:xfrm>
            <a:off x="3992732" y="2938146"/>
            <a:ext cx="554181" cy="406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courbée vers la droite 8"/>
          <p:cNvSpPr/>
          <p:nvPr/>
        </p:nvSpPr>
        <p:spPr>
          <a:xfrm>
            <a:off x="6245158" y="2086289"/>
            <a:ext cx="680936" cy="407727"/>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2" name="Right Arrow 2"/>
          <p:cNvSpPr/>
          <p:nvPr/>
        </p:nvSpPr>
        <p:spPr>
          <a:xfrm>
            <a:off x="7260408" y="2937458"/>
            <a:ext cx="554181" cy="406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2177457" y="4072057"/>
            <a:ext cx="1021405" cy="27915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t>2cm</a:t>
            </a:r>
          </a:p>
        </p:txBody>
      </p:sp>
      <p:sp>
        <p:nvSpPr>
          <p:cNvPr id="25" name="Rectangle 24"/>
          <p:cNvSpPr/>
          <p:nvPr/>
        </p:nvSpPr>
        <p:spPr>
          <a:xfrm>
            <a:off x="1073616" y="2994595"/>
            <a:ext cx="811753" cy="2921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t>5cm</a:t>
            </a:r>
          </a:p>
        </p:txBody>
      </p:sp>
      <p:sp>
        <p:nvSpPr>
          <p:cNvPr id="28" name="Rectangle 27"/>
          <p:cNvSpPr/>
          <p:nvPr/>
        </p:nvSpPr>
        <p:spPr>
          <a:xfrm>
            <a:off x="730305" y="5072629"/>
            <a:ext cx="2310127" cy="869313"/>
          </a:xfrm>
          <a:prstGeom prst="rect">
            <a:avLst/>
          </a:prstGeom>
          <a:solidFill>
            <a:schemeClr val="bg1">
              <a:lumMod val="85000"/>
            </a:schemeClr>
          </a:solidFill>
          <a:ln>
            <a:solidFill>
              <a:schemeClr val="bg1">
                <a:lumMod val="8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latin typeface="Calibri" panose="020F0502020204030204" pitchFamily="34" charset="0"/>
                <a:cs typeface="Calibri" panose="020F0502020204030204" pitchFamily="34" charset="0"/>
              </a:rPr>
              <a:t>Un Prisme de hauteur 5 cm</a:t>
            </a:r>
          </a:p>
        </p:txBody>
      </p:sp>
      <p:sp>
        <p:nvSpPr>
          <p:cNvPr id="29" name="Rectangle 28"/>
          <p:cNvSpPr/>
          <p:nvPr/>
        </p:nvSpPr>
        <p:spPr>
          <a:xfrm>
            <a:off x="3983669" y="5145009"/>
            <a:ext cx="3205071" cy="869313"/>
          </a:xfrm>
          <a:prstGeom prst="rect">
            <a:avLst/>
          </a:prstGeom>
          <a:solidFill>
            <a:schemeClr val="bg1">
              <a:lumMod val="85000"/>
            </a:schemeClr>
          </a:solidFill>
          <a:ln>
            <a:solidFill>
              <a:schemeClr val="bg1">
                <a:lumMod val="8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latin typeface="Calibri" panose="020F0502020204030204" pitchFamily="34" charset="0"/>
                <a:cs typeface="Calibri" panose="020F0502020204030204" pitchFamily="34" charset="0"/>
              </a:rPr>
              <a:t>Un Cylindre de rayon 5 cm et de hauteur 2 cm</a:t>
            </a:r>
          </a:p>
        </p:txBody>
      </p:sp>
      <p:sp>
        <p:nvSpPr>
          <p:cNvPr id="31" name="Rectangle 30"/>
          <p:cNvSpPr/>
          <p:nvPr/>
        </p:nvSpPr>
        <p:spPr>
          <a:xfrm>
            <a:off x="8158591" y="5232835"/>
            <a:ext cx="3334774" cy="869313"/>
          </a:xfrm>
          <a:prstGeom prst="rect">
            <a:avLst/>
          </a:prstGeom>
          <a:solidFill>
            <a:schemeClr val="bg1">
              <a:lumMod val="85000"/>
            </a:schemeClr>
          </a:solidFill>
          <a:ln>
            <a:solidFill>
              <a:schemeClr val="bg1">
                <a:lumMod val="8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latin typeface="Calibri" panose="020F0502020204030204" pitchFamily="34" charset="0"/>
                <a:cs typeface="Calibri" panose="020F0502020204030204" pitchFamily="34" charset="0"/>
              </a:rPr>
              <a:t>Un Cylindre de rayon 2 cm et de hauteur 5 cm</a:t>
            </a:r>
          </a:p>
        </p:txBody>
      </p:sp>
      <p:sp>
        <p:nvSpPr>
          <p:cNvPr id="11" name="Rectangle 10"/>
          <p:cNvSpPr/>
          <p:nvPr/>
        </p:nvSpPr>
        <p:spPr>
          <a:xfrm>
            <a:off x="783168" y="1234928"/>
            <a:ext cx="10586437" cy="646331"/>
          </a:xfrm>
          <a:prstGeom prst="rect">
            <a:avLst/>
          </a:prstGeom>
        </p:spPr>
        <p:txBody>
          <a:bodyPr wrap="square">
            <a:spAutoFit/>
          </a:bodyPr>
          <a:lstStyle/>
          <a:p>
            <a:r>
              <a:rPr lang="fr-FR" dirty="0"/>
              <a:t>si on fait tourner un rectangle un tour complet autour de son côté, quel solide obtient-on? Choisissez la bonne réponse </a:t>
            </a:r>
          </a:p>
        </p:txBody>
      </p:sp>
      <p:sp>
        <p:nvSpPr>
          <p:cNvPr id="16" name="ZoneTexte 15"/>
          <p:cNvSpPr txBox="1"/>
          <p:nvPr/>
        </p:nvSpPr>
        <p:spPr>
          <a:xfrm>
            <a:off x="8158591" y="2937458"/>
            <a:ext cx="1997086"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   ………. </a:t>
            </a:r>
            <a:r>
              <a:rPr lang="fr-FR" sz="2000" b="1"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645055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fade">
                                      <p:cBhvr>
                                        <p:cTn id="14" dur="1000"/>
                                        <p:tgtEl>
                                          <p:spTgt spid="29"/>
                                        </p:tgtEl>
                                      </p:cBhvr>
                                    </p:animEffect>
                                    <p:anim calcmode="lin" valueType="num">
                                      <p:cBhvr>
                                        <p:cTn id="15" dur="1000" fill="hold"/>
                                        <p:tgtEl>
                                          <p:spTgt spid="29"/>
                                        </p:tgtEl>
                                        <p:attrNameLst>
                                          <p:attrName>ppt_x</p:attrName>
                                        </p:attrNameLst>
                                      </p:cBhvr>
                                      <p:tavLst>
                                        <p:tav tm="0">
                                          <p:val>
                                            <p:strVal val="#ppt_x"/>
                                          </p:val>
                                        </p:tav>
                                        <p:tav tm="100000">
                                          <p:val>
                                            <p:strVal val="#ppt_x"/>
                                          </p:val>
                                        </p:tav>
                                      </p:tavLst>
                                    </p:anim>
                                    <p:anim calcmode="lin" valueType="num">
                                      <p:cBhvr>
                                        <p:cTn id="16"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1000"/>
                                        <p:tgtEl>
                                          <p:spTgt spid="31"/>
                                        </p:tgtEl>
                                      </p:cBhvr>
                                    </p:animEffect>
                                    <p:anim calcmode="lin" valueType="num">
                                      <p:cBhvr>
                                        <p:cTn id="22" dur="1000" fill="hold"/>
                                        <p:tgtEl>
                                          <p:spTgt spid="31"/>
                                        </p:tgtEl>
                                        <p:attrNameLst>
                                          <p:attrName>ppt_x</p:attrName>
                                        </p:attrNameLst>
                                      </p:cBhvr>
                                      <p:tavLst>
                                        <p:tav tm="0">
                                          <p:val>
                                            <p:strVal val="#ppt_x"/>
                                          </p:val>
                                        </p:tav>
                                        <p:tav tm="100000">
                                          <p:val>
                                            <p:strVal val="#ppt_x"/>
                                          </p:val>
                                        </p:tav>
                                      </p:tavLst>
                                    </p:anim>
                                    <p:anim calcmode="lin" valueType="num">
                                      <p:cBhvr>
                                        <p:cTn id="23"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1"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5E2CE-3199-C301-0DAA-A851396F9A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94B72B-C6F4-B3C3-36A9-A9D3829D4ABC}"/>
              </a:ext>
            </a:extLst>
          </p:cNvPr>
          <p:cNvSpPr>
            <a:spLocks noGrp="1"/>
          </p:cNvSpPr>
          <p:nvPr>
            <p:ph type="title"/>
          </p:nvPr>
        </p:nvSpPr>
        <p:spPr/>
        <p:txBody>
          <a:bodyPr/>
          <a:lstStyle/>
          <a:p>
            <a:r>
              <a:rPr lang="fr-FR" dirty="0"/>
              <a:t> Un cylindre: le solide engendré par la rotation d’un rectangle autour de son côté est un cylindre</a:t>
            </a:r>
          </a:p>
        </p:txBody>
      </p:sp>
      <p:sp>
        <p:nvSpPr>
          <p:cNvPr id="4"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a:t>
            </a:r>
          </a:p>
        </p:txBody>
      </p:sp>
      <p:sp>
        <p:nvSpPr>
          <p:cNvPr id="5" name="Rectangle 4">
            <a:extLst>
              <a:ext uri="{FF2B5EF4-FFF2-40B4-BE49-F238E27FC236}">
                <a16:creationId xmlns:a16="http://schemas.microsoft.com/office/drawing/2014/main" id="{21B94C86-CFAD-37C2-E5D4-2FEFF797F9D4}"/>
              </a:ext>
            </a:extLst>
          </p:cNvPr>
          <p:cNvSpPr/>
          <p:nvPr/>
        </p:nvSpPr>
        <p:spPr>
          <a:xfrm>
            <a:off x="642026" y="1208686"/>
            <a:ext cx="10727579" cy="3723532"/>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a:xfrm>
            <a:off x="389106" y="668339"/>
            <a:ext cx="11104259" cy="327556"/>
          </a:xfrm>
        </p:spPr>
        <p:txBody>
          <a:bodyPr/>
          <a:lstStyle/>
          <a:p>
            <a:r>
              <a:rPr lang="fr-FR" dirty="0">
                <a:solidFill>
                  <a:prstClr val="white">
                    <a:lumMod val="65000"/>
                  </a:prstClr>
                </a:solidFill>
                <a:latin typeface="Calibri" panose="020F0502020204030204"/>
              </a:rPr>
              <a:t>L’enseignant montre l’axe de rotation et les dimension du cylindre</a:t>
            </a:r>
            <a:r>
              <a:rPr lang="fr-FR" dirty="0"/>
              <a:t>.</a:t>
            </a:r>
          </a:p>
        </p:txBody>
      </p:sp>
      <p:sp>
        <p:nvSpPr>
          <p:cNvPr id="13" name="Rectangle 12"/>
          <p:cNvSpPr/>
          <p:nvPr/>
        </p:nvSpPr>
        <p:spPr>
          <a:xfrm>
            <a:off x="2082998" y="2094050"/>
            <a:ext cx="1311564" cy="1874982"/>
          </a:xfrm>
          <a:prstGeom prst="rect">
            <a:avLst/>
          </a:prstGeom>
          <a:solidFill>
            <a:schemeClr val="accent6">
              <a:lumMod val="40000"/>
              <a:lumOff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5463609" y="2430564"/>
            <a:ext cx="1311564" cy="1874982"/>
          </a:xfrm>
          <a:prstGeom prst="rect">
            <a:avLst/>
          </a:prstGeom>
          <a:solidFill>
            <a:schemeClr val="accent6">
              <a:lumMod val="40000"/>
              <a:lumOff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p:nvPr/>
        </p:nvCxnSpPr>
        <p:spPr>
          <a:xfrm>
            <a:off x="6777102" y="1796128"/>
            <a:ext cx="0" cy="2561863"/>
          </a:xfrm>
          <a:prstGeom prst="line">
            <a:avLst/>
          </a:prstGeom>
        </p:spPr>
        <p:style>
          <a:lnRef idx="2">
            <a:schemeClr val="accent1"/>
          </a:lnRef>
          <a:fillRef idx="0">
            <a:schemeClr val="accent1"/>
          </a:fillRef>
          <a:effectRef idx="1">
            <a:schemeClr val="accent1"/>
          </a:effectRef>
          <a:fontRef idx="minor">
            <a:schemeClr val="tx1"/>
          </a:fontRef>
        </p:style>
      </p:cxnSp>
      <p:sp>
        <p:nvSpPr>
          <p:cNvPr id="19" name="Right Arrow 2"/>
          <p:cNvSpPr/>
          <p:nvPr/>
        </p:nvSpPr>
        <p:spPr>
          <a:xfrm>
            <a:off x="3992732" y="2938146"/>
            <a:ext cx="554181" cy="406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courbée vers la droite 8"/>
          <p:cNvSpPr/>
          <p:nvPr/>
        </p:nvSpPr>
        <p:spPr>
          <a:xfrm>
            <a:off x="6245158" y="1970393"/>
            <a:ext cx="680936" cy="407727"/>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2" name="Right Arrow 2"/>
          <p:cNvSpPr/>
          <p:nvPr/>
        </p:nvSpPr>
        <p:spPr>
          <a:xfrm>
            <a:off x="7260408" y="2937458"/>
            <a:ext cx="554181" cy="406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2177457" y="4072057"/>
            <a:ext cx="1021405" cy="27915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t>2cm</a:t>
            </a:r>
          </a:p>
        </p:txBody>
      </p:sp>
      <p:sp>
        <p:nvSpPr>
          <p:cNvPr id="25" name="Rectangle 24"/>
          <p:cNvSpPr/>
          <p:nvPr/>
        </p:nvSpPr>
        <p:spPr>
          <a:xfrm>
            <a:off x="1073616" y="2994595"/>
            <a:ext cx="811753" cy="2921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t>5cm</a:t>
            </a:r>
          </a:p>
        </p:txBody>
      </p:sp>
      <p:sp>
        <p:nvSpPr>
          <p:cNvPr id="31" name="Rectangle 30"/>
          <p:cNvSpPr/>
          <p:nvPr/>
        </p:nvSpPr>
        <p:spPr>
          <a:xfrm>
            <a:off x="8158591" y="5232835"/>
            <a:ext cx="3334774" cy="869313"/>
          </a:xfrm>
          <a:prstGeom prst="rect">
            <a:avLst/>
          </a:prstGeom>
          <a:solidFill>
            <a:srgbClr val="0070C0"/>
          </a:solidFill>
          <a:ln>
            <a:solidFill>
              <a:schemeClr val="bg1">
                <a:lumMod val="8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latin typeface="Calibri" panose="020F0502020204030204" pitchFamily="34" charset="0"/>
                <a:cs typeface="Calibri" panose="020F0502020204030204" pitchFamily="34" charset="0"/>
              </a:rPr>
              <a:t>Cylindre de rayon 2 cm et de hauteur 5 cm</a:t>
            </a:r>
          </a:p>
        </p:txBody>
      </p:sp>
      <p:sp>
        <p:nvSpPr>
          <p:cNvPr id="11" name="Rectangle 10"/>
          <p:cNvSpPr/>
          <p:nvPr/>
        </p:nvSpPr>
        <p:spPr>
          <a:xfrm>
            <a:off x="720899" y="1254235"/>
            <a:ext cx="10586437" cy="646331"/>
          </a:xfrm>
          <a:prstGeom prst="rect">
            <a:avLst/>
          </a:prstGeom>
        </p:spPr>
        <p:txBody>
          <a:bodyPr wrap="square">
            <a:spAutoFit/>
          </a:bodyPr>
          <a:lstStyle/>
          <a:p>
            <a:r>
              <a:rPr lang="fr-FR" dirty="0"/>
              <a:t>si on fait tourner un rectangle un tour complet autour de son côté, quel solide obtient-on? Choisissez la bonne réponse </a:t>
            </a:r>
          </a:p>
        </p:txBody>
      </p:sp>
      <p:pic>
        <p:nvPicPr>
          <p:cNvPr id="23" name="Image 22"/>
          <p:cNvPicPr>
            <a:picLocks noChangeAspect="1"/>
          </p:cNvPicPr>
          <p:nvPr/>
        </p:nvPicPr>
        <p:blipFill>
          <a:blip r:embed="rId2"/>
          <a:stretch>
            <a:fillRect/>
          </a:stretch>
        </p:blipFill>
        <p:spPr>
          <a:xfrm>
            <a:off x="8318942" y="2054698"/>
            <a:ext cx="2035225" cy="2305454"/>
          </a:xfrm>
          <a:prstGeom prst="rect">
            <a:avLst/>
          </a:prstGeom>
        </p:spPr>
      </p:pic>
      <p:sp>
        <p:nvSpPr>
          <p:cNvPr id="30" name="Rectangle 29"/>
          <p:cNvSpPr/>
          <p:nvPr/>
        </p:nvSpPr>
        <p:spPr>
          <a:xfrm>
            <a:off x="8168021" y="3140657"/>
            <a:ext cx="811753" cy="2921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t>5cm</a:t>
            </a:r>
          </a:p>
        </p:txBody>
      </p:sp>
      <p:sp>
        <p:nvSpPr>
          <p:cNvPr id="32" name="Rectangle 31"/>
          <p:cNvSpPr/>
          <p:nvPr/>
        </p:nvSpPr>
        <p:spPr>
          <a:xfrm>
            <a:off x="8333517" y="4165969"/>
            <a:ext cx="1021405" cy="27915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t>2cm</a:t>
            </a:r>
          </a:p>
        </p:txBody>
      </p:sp>
      <p:pic>
        <p:nvPicPr>
          <p:cNvPr id="33"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1296300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5E2CE-3199-C301-0DAA-A851396F9A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94B72B-C6F4-B3C3-36A9-A9D3829D4ABC}"/>
              </a:ext>
            </a:extLst>
          </p:cNvPr>
          <p:cNvSpPr>
            <a:spLocks noGrp="1"/>
          </p:cNvSpPr>
          <p:nvPr>
            <p:ph type="title"/>
          </p:nvPr>
        </p:nvSpPr>
        <p:spPr/>
        <p:txBody>
          <a:bodyPr/>
          <a:lstStyle/>
          <a:p>
            <a:r>
              <a:rPr lang="fr-FR" dirty="0"/>
              <a:t> observez et choisissez la bonne réponse:</a:t>
            </a:r>
          </a:p>
        </p:txBody>
      </p:sp>
      <p:sp>
        <p:nvSpPr>
          <p:cNvPr id="4"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a:t>
            </a:r>
          </a:p>
        </p:txBody>
      </p:sp>
      <p:sp>
        <p:nvSpPr>
          <p:cNvPr id="5" name="Rectangle 4">
            <a:extLst>
              <a:ext uri="{FF2B5EF4-FFF2-40B4-BE49-F238E27FC236}">
                <a16:creationId xmlns:a16="http://schemas.microsoft.com/office/drawing/2014/main" id="{21B94C86-CFAD-37C2-E5D4-2FEFF797F9D4}"/>
              </a:ext>
            </a:extLst>
          </p:cNvPr>
          <p:cNvSpPr/>
          <p:nvPr/>
        </p:nvSpPr>
        <p:spPr>
          <a:xfrm>
            <a:off x="642026" y="1208686"/>
            <a:ext cx="10727579" cy="388860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a:xfrm>
            <a:off x="389106" y="668339"/>
            <a:ext cx="11104259" cy="327556"/>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r>
              <a:rPr lang="fr-FR" dirty="0"/>
              <a:t>.</a:t>
            </a:r>
          </a:p>
        </p:txBody>
      </p:sp>
      <p:sp>
        <p:nvSpPr>
          <p:cNvPr id="16" name="Freeform 31"/>
          <p:cNvSpPr/>
          <p:nvPr/>
        </p:nvSpPr>
        <p:spPr>
          <a:xfrm flipH="1">
            <a:off x="1299149" y="2757251"/>
            <a:ext cx="886690" cy="1727200"/>
          </a:xfrm>
          <a:custGeom>
            <a:avLst/>
            <a:gdLst>
              <a:gd name="connsiteX0" fmla="*/ 13854 w 886690"/>
              <a:gd name="connsiteY0" fmla="*/ 0 h 1727200"/>
              <a:gd name="connsiteX1" fmla="*/ 886690 w 886690"/>
              <a:gd name="connsiteY1" fmla="*/ 872836 h 1727200"/>
              <a:gd name="connsiteX2" fmla="*/ 273409 w 886690"/>
              <a:gd name="connsiteY2" fmla="*/ 1706431 h 1727200"/>
              <a:gd name="connsiteX3" fmla="*/ 192635 w 886690"/>
              <a:gd name="connsiteY3" fmla="*/ 1727200 h 1727200"/>
              <a:gd name="connsiteX4" fmla="*/ 0 w 886690"/>
              <a:gd name="connsiteY4" fmla="*/ 1727200 h 1727200"/>
              <a:gd name="connsiteX5" fmla="*/ 0 w 886690"/>
              <a:gd name="connsiteY5" fmla="*/ 70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6690" h="1727200">
                <a:moveTo>
                  <a:pt x="13854" y="0"/>
                </a:moveTo>
                <a:cubicBezTo>
                  <a:pt x="495908" y="0"/>
                  <a:pt x="886690" y="390782"/>
                  <a:pt x="886690" y="872836"/>
                </a:cubicBezTo>
                <a:cubicBezTo>
                  <a:pt x="886690" y="1264505"/>
                  <a:pt x="628713" y="1595920"/>
                  <a:pt x="273409" y="1706431"/>
                </a:cubicBezTo>
                <a:lnTo>
                  <a:pt x="192635" y="1727200"/>
                </a:lnTo>
                <a:lnTo>
                  <a:pt x="0" y="1727200"/>
                </a:lnTo>
                <a:lnTo>
                  <a:pt x="0" y="700"/>
                </a:lnTo>
                <a:close/>
              </a:path>
            </a:pathLst>
          </a:cu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19" name="Right Arrow 2"/>
          <p:cNvSpPr/>
          <p:nvPr/>
        </p:nvSpPr>
        <p:spPr>
          <a:xfrm>
            <a:off x="3730192" y="3432097"/>
            <a:ext cx="554181" cy="406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reeform 31"/>
          <p:cNvSpPr/>
          <p:nvPr/>
        </p:nvSpPr>
        <p:spPr>
          <a:xfrm flipH="1">
            <a:off x="5344689" y="2690483"/>
            <a:ext cx="886690" cy="1727200"/>
          </a:xfrm>
          <a:custGeom>
            <a:avLst/>
            <a:gdLst>
              <a:gd name="connsiteX0" fmla="*/ 13854 w 886690"/>
              <a:gd name="connsiteY0" fmla="*/ 0 h 1727200"/>
              <a:gd name="connsiteX1" fmla="*/ 886690 w 886690"/>
              <a:gd name="connsiteY1" fmla="*/ 872836 h 1727200"/>
              <a:gd name="connsiteX2" fmla="*/ 273409 w 886690"/>
              <a:gd name="connsiteY2" fmla="*/ 1706431 h 1727200"/>
              <a:gd name="connsiteX3" fmla="*/ 192635 w 886690"/>
              <a:gd name="connsiteY3" fmla="*/ 1727200 h 1727200"/>
              <a:gd name="connsiteX4" fmla="*/ 0 w 886690"/>
              <a:gd name="connsiteY4" fmla="*/ 1727200 h 1727200"/>
              <a:gd name="connsiteX5" fmla="*/ 0 w 886690"/>
              <a:gd name="connsiteY5" fmla="*/ 70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6690" h="1727200">
                <a:moveTo>
                  <a:pt x="13854" y="0"/>
                </a:moveTo>
                <a:cubicBezTo>
                  <a:pt x="495908" y="0"/>
                  <a:pt x="886690" y="390782"/>
                  <a:pt x="886690" y="872836"/>
                </a:cubicBezTo>
                <a:cubicBezTo>
                  <a:pt x="886690" y="1264505"/>
                  <a:pt x="628713" y="1595920"/>
                  <a:pt x="273409" y="1706431"/>
                </a:cubicBezTo>
                <a:lnTo>
                  <a:pt x="192635" y="1727200"/>
                </a:lnTo>
                <a:lnTo>
                  <a:pt x="0" y="1727200"/>
                </a:lnTo>
                <a:lnTo>
                  <a:pt x="0" y="700"/>
                </a:lnTo>
                <a:close/>
              </a:path>
            </a:pathLst>
          </a:cu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p:cNvCxnSpPr/>
          <p:nvPr/>
        </p:nvCxnSpPr>
        <p:spPr>
          <a:xfrm>
            <a:off x="6235859" y="2181845"/>
            <a:ext cx="13462" cy="263619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9" name="Flèche courbée vers la droite 8"/>
          <p:cNvSpPr/>
          <p:nvPr/>
        </p:nvSpPr>
        <p:spPr>
          <a:xfrm>
            <a:off x="5719045" y="2308411"/>
            <a:ext cx="573539" cy="28210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2" name="ZoneTexte 21"/>
          <p:cNvSpPr txBox="1"/>
          <p:nvPr/>
        </p:nvSpPr>
        <p:spPr>
          <a:xfrm>
            <a:off x="8596335" y="3099833"/>
            <a:ext cx="1997086"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   ………. </a:t>
            </a:r>
            <a:r>
              <a:rPr lang="fr-FR" sz="2000" b="1" dirty="0">
                <a:latin typeface="Calibri" panose="020F0502020204030204" pitchFamily="34" charset="0"/>
                <a:cs typeface="Calibri" panose="020F0502020204030204" pitchFamily="34" charset="0"/>
              </a:rPr>
              <a:t>?  ………..</a:t>
            </a:r>
          </a:p>
        </p:txBody>
      </p:sp>
      <p:sp>
        <p:nvSpPr>
          <p:cNvPr id="23" name="Right Arrow 2"/>
          <p:cNvSpPr/>
          <p:nvPr/>
        </p:nvSpPr>
        <p:spPr>
          <a:xfrm>
            <a:off x="7496904" y="3147683"/>
            <a:ext cx="554181" cy="406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2422722" y="3499943"/>
            <a:ext cx="648610" cy="33855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l"/>
            <a:r>
              <a:rPr lang="fr-FR" sz="1600" dirty="0">
                <a:latin typeface="Calibri" panose="020F0502020204030204" pitchFamily="34" charset="0"/>
                <a:cs typeface="Calibri" panose="020F0502020204030204" pitchFamily="34" charset="0"/>
              </a:rPr>
              <a:t>4 cm</a:t>
            </a:r>
          </a:p>
        </p:txBody>
      </p:sp>
      <p:cxnSp>
        <p:nvCxnSpPr>
          <p:cNvPr id="12" name="Connecteur droit avec flèche 11"/>
          <p:cNvCxnSpPr/>
          <p:nvPr/>
        </p:nvCxnSpPr>
        <p:spPr>
          <a:xfrm flipH="1">
            <a:off x="2301383" y="2757251"/>
            <a:ext cx="25941" cy="1660432"/>
          </a:xfrm>
          <a:prstGeom prst="straightConnector1">
            <a:avLst/>
          </a:prstGeom>
          <a:ln>
            <a:headEnd type="triangle"/>
            <a:tailEnd type="triangle"/>
          </a:ln>
        </p:spPr>
        <p:style>
          <a:lnRef idx="2">
            <a:schemeClr val="accent2"/>
          </a:lnRef>
          <a:fillRef idx="0">
            <a:schemeClr val="accent2"/>
          </a:fillRef>
          <a:effectRef idx="1">
            <a:schemeClr val="accent2"/>
          </a:effectRef>
          <a:fontRef idx="minor">
            <a:schemeClr val="tx1"/>
          </a:fontRef>
        </p:style>
      </p:cxnSp>
      <p:sp>
        <p:nvSpPr>
          <p:cNvPr id="30" name="Rectangle 29"/>
          <p:cNvSpPr/>
          <p:nvPr/>
        </p:nvSpPr>
        <p:spPr>
          <a:xfrm>
            <a:off x="9183238" y="5243958"/>
            <a:ext cx="2310127" cy="869313"/>
          </a:xfrm>
          <a:prstGeom prst="rect">
            <a:avLst/>
          </a:prstGeom>
          <a:solidFill>
            <a:schemeClr val="bg1">
              <a:lumMod val="85000"/>
            </a:schemeClr>
          </a:solidFill>
          <a:ln>
            <a:solidFill>
              <a:schemeClr val="bg1">
                <a:lumMod val="8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latin typeface="Calibri" panose="020F0502020204030204" pitchFamily="34" charset="0"/>
                <a:cs typeface="Calibri" panose="020F0502020204030204" pitchFamily="34" charset="0"/>
              </a:rPr>
              <a:t>Sphère de rayon 2cm</a:t>
            </a:r>
          </a:p>
        </p:txBody>
      </p:sp>
      <p:sp>
        <p:nvSpPr>
          <p:cNvPr id="31" name="Rectangle 30"/>
          <p:cNvSpPr/>
          <p:nvPr/>
        </p:nvSpPr>
        <p:spPr>
          <a:xfrm>
            <a:off x="1172260" y="5310085"/>
            <a:ext cx="2310127" cy="869313"/>
          </a:xfrm>
          <a:prstGeom prst="rect">
            <a:avLst/>
          </a:prstGeom>
          <a:solidFill>
            <a:schemeClr val="bg1">
              <a:lumMod val="85000"/>
            </a:schemeClr>
          </a:solidFill>
          <a:ln>
            <a:solidFill>
              <a:schemeClr val="bg1">
                <a:lumMod val="8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latin typeface="Calibri" panose="020F0502020204030204" pitchFamily="34" charset="0"/>
                <a:cs typeface="Calibri" panose="020F0502020204030204" pitchFamily="34" charset="0"/>
              </a:rPr>
              <a:t>Un cylindre de rayon 2cm</a:t>
            </a:r>
          </a:p>
        </p:txBody>
      </p:sp>
      <p:sp>
        <p:nvSpPr>
          <p:cNvPr id="32" name="Rectangle 31"/>
          <p:cNvSpPr/>
          <p:nvPr/>
        </p:nvSpPr>
        <p:spPr>
          <a:xfrm>
            <a:off x="5788034" y="5360985"/>
            <a:ext cx="2310127" cy="869313"/>
          </a:xfrm>
          <a:prstGeom prst="rect">
            <a:avLst/>
          </a:prstGeom>
          <a:solidFill>
            <a:schemeClr val="bg1">
              <a:lumMod val="85000"/>
            </a:schemeClr>
          </a:solidFill>
          <a:ln>
            <a:solidFill>
              <a:schemeClr val="bg1">
                <a:lumMod val="8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latin typeface="Calibri" panose="020F0502020204030204" pitchFamily="34" charset="0"/>
                <a:cs typeface="Calibri" panose="020F0502020204030204" pitchFamily="34" charset="0"/>
              </a:rPr>
              <a:t>Un cône de rayon 2cm</a:t>
            </a:r>
          </a:p>
        </p:txBody>
      </p:sp>
      <p:sp>
        <p:nvSpPr>
          <p:cNvPr id="33" name="Rectangle 32"/>
          <p:cNvSpPr/>
          <p:nvPr/>
        </p:nvSpPr>
        <p:spPr>
          <a:xfrm>
            <a:off x="704594" y="1221078"/>
            <a:ext cx="10161201" cy="646331"/>
          </a:xfrm>
          <a:prstGeom prst="rect">
            <a:avLst/>
          </a:prstGeom>
        </p:spPr>
        <p:txBody>
          <a:bodyPr wrap="square">
            <a:spAutoFit/>
          </a:bodyPr>
          <a:lstStyle/>
          <a:p>
            <a:r>
              <a:rPr lang="fr-FR" dirty="0"/>
              <a:t>si on fait tourner un demi-cercle un tour complet autour de son diamètre, quel solide obtient-on? Choisissez la bonne réponse </a:t>
            </a:r>
          </a:p>
        </p:txBody>
      </p:sp>
      <p:grpSp>
        <p:nvGrpSpPr>
          <p:cNvPr id="34" name="Groupe 33">
            <a:extLst>
              <a:ext uri="{FF2B5EF4-FFF2-40B4-BE49-F238E27FC236}">
                <a16:creationId xmlns:a16="http://schemas.microsoft.com/office/drawing/2014/main" id="{BAB95225-C29F-0DE9-95E8-0916A14DD1E3}"/>
              </a:ext>
            </a:extLst>
          </p:cNvPr>
          <p:cNvGrpSpPr/>
          <p:nvPr/>
        </p:nvGrpSpPr>
        <p:grpSpPr>
          <a:xfrm>
            <a:off x="11465404" y="452690"/>
            <a:ext cx="497596" cy="431295"/>
            <a:chOff x="779844" y="4335989"/>
            <a:chExt cx="563238" cy="575842"/>
          </a:xfrm>
        </p:grpSpPr>
        <p:pic>
          <p:nvPicPr>
            <p:cNvPr id="35"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36" name="Rectangle 35">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1219575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1000"/>
                                        <p:tgtEl>
                                          <p:spTgt spid="31"/>
                                        </p:tgtEl>
                                      </p:cBhvr>
                                    </p:animEffect>
                                    <p:anim calcmode="lin" valueType="num">
                                      <p:cBhvr>
                                        <p:cTn id="14" dur="1000" fill="hold"/>
                                        <p:tgtEl>
                                          <p:spTgt spid="31"/>
                                        </p:tgtEl>
                                        <p:attrNameLst>
                                          <p:attrName>ppt_x</p:attrName>
                                        </p:attrNameLst>
                                      </p:cBhvr>
                                      <p:tavLst>
                                        <p:tav tm="0">
                                          <p:val>
                                            <p:strVal val="#ppt_x"/>
                                          </p:val>
                                        </p:tav>
                                        <p:tav tm="100000">
                                          <p:val>
                                            <p:strVal val="#ppt_x"/>
                                          </p:val>
                                        </p:tav>
                                      </p:tavLst>
                                    </p:anim>
                                    <p:anim calcmode="lin" valueType="num">
                                      <p:cBhvr>
                                        <p:cTn id="15" dur="1000" fill="hold"/>
                                        <p:tgtEl>
                                          <p:spTgt spid="31"/>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1000"/>
                                        <p:tgtEl>
                                          <p:spTgt spid="32"/>
                                        </p:tgtEl>
                                      </p:cBhvr>
                                    </p:animEffect>
                                    <p:anim calcmode="lin" valueType="num">
                                      <p:cBhvr>
                                        <p:cTn id="20" dur="1000" fill="hold"/>
                                        <p:tgtEl>
                                          <p:spTgt spid="32"/>
                                        </p:tgtEl>
                                        <p:attrNameLst>
                                          <p:attrName>ppt_x</p:attrName>
                                        </p:attrNameLst>
                                      </p:cBhvr>
                                      <p:tavLst>
                                        <p:tav tm="0">
                                          <p:val>
                                            <p:strVal val="#ppt_x"/>
                                          </p:val>
                                        </p:tav>
                                        <p:tav tm="100000">
                                          <p:val>
                                            <p:strVal val="#ppt_x"/>
                                          </p:val>
                                        </p:tav>
                                      </p:tavLst>
                                    </p:anim>
                                    <p:anim calcmode="lin" valueType="num">
                                      <p:cBhvr>
                                        <p:cTn id="21"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5E2CE-3199-C301-0DAA-A851396F9A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94B72B-C6F4-B3C3-36A9-A9D3829D4ABC}"/>
              </a:ext>
            </a:extLst>
          </p:cNvPr>
          <p:cNvSpPr>
            <a:spLocks noGrp="1"/>
          </p:cNvSpPr>
          <p:nvPr>
            <p:ph type="title"/>
          </p:nvPr>
        </p:nvSpPr>
        <p:spPr/>
        <p:txBody>
          <a:bodyPr/>
          <a:lstStyle/>
          <a:p>
            <a:r>
              <a:rPr lang="fr-FR" dirty="0"/>
              <a:t> rappelez vous que la rotation d’un demi-cercle engendre une sphère de rayon le rayon du demi-cercle.</a:t>
            </a:r>
          </a:p>
        </p:txBody>
      </p:sp>
      <p:sp>
        <p:nvSpPr>
          <p:cNvPr id="4"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a:t>
            </a:r>
          </a:p>
        </p:txBody>
      </p:sp>
      <p:sp>
        <p:nvSpPr>
          <p:cNvPr id="5" name="Rectangle 4">
            <a:extLst>
              <a:ext uri="{FF2B5EF4-FFF2-40B4-BE49-F238E27FC236}">
                <a16:creationId xmlns:a16="http://schemas.microsoft.com/office/drawing/2014/main" id="{21B94C86-CFAD-37C2-E5D4-2FEFF797F9D4}"/>
              </a:ext>
            </a:extLst>
          </p:cNvPr>
          <p:cNvSpPr/>
          <p:nvPr/>
        </p:nvSpPr>
        <p:spPr>
          <a:xfrm>
            <a:off x="642026" y="1208686"/>
            <a:ext cx="10727579" cy="3888608"/>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a:xfrm>
            <a:off x="389106" y="668339"/>
            <a:ext cx="11104259" cy="327556"/>
          </a:xfrm>
        </p:spPr>
        <p:txBody>
          <a:bodyPr/>
          <a:lstStyle/>
          <a:p>
            <a:r>
              <a:rPr lang="fr-FR" dirty="0">
                <a:solidFill>
                  <a:prstClr val="white">
                    <a:lumMod val="65000"/>
                  </a:prstClr>
                </a:solidFill>
                <a:latin typeface="Calibri" panose="020F0502020204030204"/>
              </a:rPr>
              <a:t>L'enseignant montre l’axe de rotation et la rotation d’un point du demi-cercle pour déterminer le rayon</a:t>
            </a:r>
            <a:endParaRPr lang="fr-FR" dirty="0"/>
          </a:p>
        </p:txBody>
      </p:sp>
      <p:sp>
        <p:nvSpPr>
          <p:cNvPr id="16" name="Freeform 31"/>
          <p:cNvSpPr/>
          <p:nvPr/>
        </p:nvSpPr>
        <p:spPr>
          <a:xfrm flipH="1">
            <a:off x="1299149" y="2757251"/>
            <a:ext cx="886690" cy="1727200"/>
          </a:xfrm>
          <a:custGeom>
            <a:avLst/>
            <a:gdLst>
              <a:gd name="connsiteX0" fmla="*/ 13854 w 886690"/>
              <a:gd name="connsiteY0" fmla="*/ 0 h 1727200"/>
              <a:gd name="connsiteX1" fmla="*/ 886690 w 886690"/>
              <a:gd name="connsiteY1" fmla="*/ 872836 h 1727200"/>
              <a:gd name="connsiteX2" fmla="*/ 273409 w 886690"/>
              <a:gd name="connsiteY2" fmla="*/ 1706431 h 1727200"/>
              <a:gd name="connsiteX3" fmla="*/ 192635 w 886690"/>
              <a:gd name="connsiteY3" fmla="*/ 1727200 h 1727200"/>
              <a:gd name="connsiteX4" fmla="*/ 0 w 886690"/>
              <a:gd name="connsiteY4" fmla="*/ 1727200 h 1727200"/>
              <a:gd name="connsiteX5" fmla="*/ 0 w 886690"/>
              <a:gd name="connsiteY5" fmla="*/ 70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6690" h="1727200">
                <a:moveTo>
                  <a:pt x="13854" y="0"/>
                </a:moveTo>
                <a:cubicBezTo>
                  <a:pt x="495908" y="0"/>
                  <a:pt x="886690" y="390782"/>
                  <a:pt x="886690" y="872836"/>
                </a:cubicBezTo>
                <a:cubicBezTo>
                  <a:pt x="886690" y="1264505"/>
                  <a:pt x="628713" y="1595920"/>
                  <a:pt x="273409" y="1706431"/>
                </a:cubicBezTo>
                <a:lnTo>
                  <a:pt x="192635" y="1727200"/>
                </a:lnTo>
                <a:lnTo>
                  <a:pt x="0" y="1727200"/>
                </a:lnTo>
                <a:lnTo>
                  <a:pt x="0" y="700"/>
                </a:lnTo>
                <a:close/>
              </a:path>
            </a:pathLst>
          </a:cu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19" name="Right Arrow 2"/>
          <p:cNvSpPr/>
          <p:nvPr/>
        </p:nvSpPr>
        <p:spPr>
          <a:xfrm>
            <a:off x="3730192" y="3432097"/>
            <a:ext cx="554181" cy="406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reeform 31"/>
          <p:cNvSpPr/>
          <p:nvPr/>
        </p:nvSpPr>
        <p:spPr>
          <a:xfrm flipH="1">
            <a:off x="5344689" y="2690483"/>
            <a:ext cx="886690" cy="1727200"/>
          </a:xfrm>
          <a:custGeom>
            <a:avLst/>
            <a:gdLst>
              <a:gd name="connsiteX0" fmla="*/ 13854 w 886690"/>
              <a:gd name="connsiteY0" fmla="*/ 0 h 1727200"/>
              <a:gd name="connsiteX1" fmla="*/ 886690 w 886690"/>
              <a:gd name="connsiteY1" fmla="*/ 872836 h 1727200"/>
              <a:gd name="connsiteX2" fmla="*/ 273409 w 886690"/>
              <a:gd name="connsiteY2" fmla="*/ 1706431 h 1727200"/>
              <a:gd name="connsiteX3" fmla="*/ 192635 w 886690"/>
              <a:gd name="connsiteY3" fmla="*/ 1727200 h 1727200"/>
              <a:gd name="connsiteX4" fmla="*/ 0 w 886690"/>
              <a:gd name="connsiteY4" fmla="*/ 1727200 h 1727200"/>
              <a:gd name="connsiteX5" fmla="*/ 0 w 886690"/>
              <a:gd name="connsiteY5" fmla="*/ 700 h 172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6690" h="1727200">
                <a:moveTo>
                  <a:pt x="13854" y="0"/>
                </a:moveTo>
                <a:cubicBezTo>
                  <a:pt x="495908" y="0"/>
                  <a:pt x="886690" y="390782"/>
                  <a:pt x="886690" y="872836"/>
                </a:cubicBezTo>
                <a:cubicBezTo>
                  <a:pt x="886690" y="1264505"/>
                  <a:pt x="628713" y="1595920"/>
                  <a:pt x="273409" y="1706431"/>
                </a:cubicBezTo>
                <a:lnTo>
                  <a:pt x="192635" y="1727200"/>
                </a:lnTo>
                <a:lnTo>
                  <a:pt x="0" y="1727200"/>
                </a:lnTo>
                <a:lnTo>
                  <a:pt x="0" y="700"/>
                </a:lnTo>
                <a:close/>
              </a:path>
            </a:pathLst>
          </a:cu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p:cNvCxnSpPr/>
          <p:nvPr/>
        </p:nvCxnSpPr>
        <p:spPr>
          <a:xfrm>
            <a:off x="6235859" y="2181845"/>
            <a:ext cx="13462" cy="263619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9" name="Flèche courbée vers la droite 8"/>
          <p:cNvSpPr/>
          <p:nvPr/>
        </p:nvSpPr>
        <p:spPr>
          <a:xfrm>
            <a:off x="5719045" y="2308411"/>
            <a:ext cx="573539" cy="28210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2" name="ZoneTexte 21"/>
          <p:cNvSpPr txBox="1"/>
          <p:nvPr/>
        </p:nvSpPr>
        <p:spPr>
          <a:xfrm>
            <a:off x="8596335" y="3099833"/>
            <a:ext cx="1997086"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   ………. </a:t>
            </a:r>
            <a:r>
              <a:rPr lang="fr-FR" sz="2000" b="1" dirty="0">
                <a:latin typeface="Calibri" panose="020F0502020204030204" pitchFamily="34" charset="0"/>
                <a:cs typeface="Calibri" panose="020F0502020204030204" pitchFamily="34" charset="0"/>
              </a:rPr>
              <a:t>?  ………..</a:t>
            </a:r>
          </a:p>
        </p:txBody>
      </p:sp>
      <p:sp>
        <p:nvSpPr>
          <p:cNvPr id="23" name="Right Arrow 2"/>
          <p:cNvSpPr/>
          <p:nvPr/>
        </p:nvSpPr>
        <p:spPr>
          <a:xfrm>
            <a:off x="7496904" y="3147683"/>
            <a:ext cx="554181" cy="406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2422722" y="3499943"/>
            <a:ext cx="648610" cy="33855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l"/>
            <a:r>
              <a:rPr lang="fr-FR" sz="1600" dirty="0">
                <a:latin typeface="Calibri" panose="020F0502020204030204" pitchFamily="34" charset="0"/>
                <a:cs typeface="Calibri" panose="020F0502020204030204" pitchFamily="34" charset="0"/>
              </a:rPr>
              <a:t>4 cm</a:t>
            </a:r>
          </a:p>
        </p:txBody>
      </p:sp>
      <p:cxnSp>
        <p:nvCxnSpPr>
          <p:cNvPr id="12" name="Connecteur droit avec flèche 11"/>
          <p:cNvCxnSpPr/>
          <p:nvPr/>
        </p:nvCxnSpPr>
        <p:spPr>
          <a:xfrm flipH="1">
            <a:off x="2301383" y="2757251"/>
            <a:ext cx="25941" cy="1660432"/>
          </a:xfrm>
          <a:prstGeom prst="straightConnector1">
            <a:avLst/>
          </a:prstGeom>
          <a:ln>
            <a:headEnd type="triangle"/>
            <a:tailEnd type="triangle"/>
          </a:ln>
        </p:spPr>
        <p:style>
          <a:lnRef idx="2">
            <a:schemeClr val="accent2"/>
          </a:lnRef>
          <a:fillRef idx="0">
            <a:schemeClr val="accent2"/>
          </a:fillRef>
          <a:effectRef idx="1">
            <a:schemeClr val="accent2"/>
          </a:effectRef>
          <a:fontRef idx="minor">
            <a:schemeClr val="tx1"/>
          </a:fontRef>
        </p:style>
      </p:cxnSp>
      <p:sp>
        <p:nvSpPr>
          <p:cNvPr id="30" name="Rectangle 29"/>
          <p:cNvSpPr/>
          <p:nvPr/>
        </p:nvSpPr>
        <p:spPr>
          <a:xfrm>
            <a:off x="9183238" y="5243958"/>
            <a:ext cx="2310127" cy="869313"/>
          </a:xfrm>
          <a:prstGeom prst="rect">
            <a:avLst/>
          </a:prstGeom>
          <a:solidFill>
            <a:srgbClr val="0070C0"/>
          </a:solidFill>
          <a:ln>
            <a:solidFill>
              <a:schemeClr val="bg1">
                <a:lumMod val="8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latin typeface="Calibri" panose="020F0502020204030204" pitchFamily="34" charset="0"/>
                <a:cs typeface="Calibri" panose="020F0502020204030204" pitchFamily="34" charset="0"/>
              </a:rPr>
              <a:t>Sphère de rayon 2cm</a:t>
            </a:r>
          </a:p>
        </p:txBody>
      </p:sp>
      <p:pic>
        <p:nvPicPr>
          <p:cNvPr id="2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1117758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57039-93AA-FE5A-1083-A0D038AD8C9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4BDF551-33ED-8A33-8C79-4F96EADB90F1}"/>
              </a:ext>
            </a:extLst>
          </p:cNvPr>
          <p:cNvSpPr>
            <a:spLocks noGrp="1"/>
          </p:cNvSpPr>
          <p:nvPr>
            <p:ph type="title"/>
          </p:nvPr>
        </p:nvSpPr>
        <p:spPr>
          <a:xfrm>
            <a:off x="935303" y="240201"/>
            <a:ext cx="10372033" cy="417260"/>
          </a:xfrm>
        </p:spPr>
        <p:txBody>
          <a:bodyPr/>
          <a:lstStyle/>
          <a:p>
            <a:r>
              <a:rPr lang="fr-FR" sz="1400" dirty="0">
                <a:solidFill>
                  <a:schemeClr val="tx1"/>
                </a:solidFill>
              </a:rPr>
              <a:t> </a:t>
            </a:r>
            <a:br>
              <a:rPr lang="fr-FR" sz="1400" dirty="0">
                <a:solidFill>
                  <a:schemeClr val="tx1"/>
                </a:solidFill>
              </a:rPr>
            </a:br>
            <a:r>
              <a:rPr lang="fr-FR" sz="1400" dirty="0">
                <a:solidFill>
                  <a:schemeClr val="tx1"/>
                </a:solidFill>
              </a:rPr>
              <a:t>observez et complétez.</a:t>
            </a:r>
            <a:br>
              <a:rPr lang="fr-FR" sz="1400" dirty="0">
                <a:solidFill>
                  <a:schemeClr val="tx1"/>
                </a:solidFill>
              </a:rPr>
            </a:br>
            <a:endParaRPr lang="fr-FR" sz="1400" dirty="0">
              <a:solidFill>
                <a:schemeClr val="tx1"/>
              </a:solidFill>
            </a:endParaRPr>
          </a:p>
        </p:txBody>
      </p:sp>
      <p:sp>
        <p:nvSpPr>
          <p:cNvPr id="4" name="Espace réservé du contenu 3">
            <a:extLst>
              <a:ext uri="{FF2B5EF4-FFF2-40B4-BE49-F238E27FC236}">
                <a16:creationId xmlns:a16="http://schemas.microsoft.com/office/drawing/2014/main" id="{780FFFC8-DD5C-064A-4F75-46BC8C0B088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r>
              <a:rPr lang="fr-FR" dirty="0"/>
              <a:t>.</a:t>
            </a:r>
          </a:p>
          <a:p>
            <a:endParaRPr lang="fr-FR" dirty="0"/>
          </a:p>
        </p:txBody>
      </p:sp>
      <p:sp>
        <p:nvSpPr>
          <p:cNvPr id="5" name="Rectangle 4">
            <a:extLst>
              <a:ext uri="{FF2B5EF4-FFF2-40B4-BE49-F238E27FC236}">
                <a16:creationId xmlns:a16="http://schemas.microsoft.com/office/drawing/2014/main" id="{B3E3CF0F-AA52-4B6F-C21B-6E69D3BC0D04}"/>
              </a:ext>
            </a:extLst>
          </p:cNvPr>
          <p:cNvSpPr/>
          <p:nvPr/>
        </p:nvSpPr>
        <p:spPr>
          <a:xfrm>
            <a:off x="642026" y="1317708"/>
            <a:ext cx="10727579" cy="373094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p:cNvSpPr txBox="1"/>
          <p:nvPr/>
        </p:nvSpPr>
        <p:spPr>
          <a:xfrm>
            <a:off x="2931234" y="3301909"/>
            <a:ext cx="700391"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4 cm</a:t>
            </a:r>
          </a:p>
        </p:txBody>
      </p:sp>
      <p:sp>
        <p:nvSpPr>
          <p:cNvPr id="21" name="ZoneTexte 20"/>
          <p:cNvSpPr txBox="1"/>
          <p:nvPr/>
        </p:nvSpPr>
        <p:spPr>
          <a:xfrm>
            <a:off x="1075108" y="3183181"/>
            <a:ext cx="700391"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5 cm</a:t>
            </a:r>
          </a:p>
        </p:txBody>
      </p:sp>
      <p:sp>
        <p:nvSpPr>
          <p:cNvPr id="22" name="ZoneTexte 21"/>
          <p:cNvSpPr txBox="1"/>
          <p:nvPr/>
        </p:nvSpPr>
        <p:spPr>
          <a:xfrm>
            <a:off x="1950445" y="4404120"/>
            <a:ext cx="700391"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3 cm</a:t>
            </a:r>
          </a:p>
        </p:txBody>
      </p:sp>
      <p:sp>
        <p:nvSpPr>
          <p:cNvPr id="23" name="Right Arrow 15"/>
          <p:cNvSpPr/>
          <p:nvPr/>
        </p:nvSpPr>
        <p:spPr>
          <a:xfrm>
            <a:off x="4359564" y="3325091"/>
            <a:ext cx="554181" cy="40640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24" name="Right Arrow 15"/>
          <p:cNvSpPr/>
          <p:nvPr/>
        </p:nvSpPr>
        <p:spPr>
          <a:xfrm>
            <a:off x="7142249" y="3524337"/>
            <a:ext cx="554181" cy="40640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25" name="ZoneTexte 24"/>
          <p:cNvSpPr txBox="1"/>
          <p:nvPr/>
        </p:nvSpPr>
        <p:spPr>
          <a:xfrm>
            <a:off x="8054325" y="3183181"/>
            <a:ext cx="2957385" cy="1323439"/>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  un …………………</a:t>
            </a:r>
          </a:p>
          <a:p>
            <a:pPr algn="l"/>
            <a:r>
              <a:rPr lang="fr-FR" sz="2000" dirty="0">
                <a:latin typeface="Calibri" panose="020F0502020204030204" pitchFamily="34" charset="0"/>
                <a:cs typeface="Calibri" panose="020F0502020204030204" pitchFamily="34" charset="0"/>
              </a:rPr>
              <a:t> - de rayon……. </a:t>
            </a:r>
          </a:p>
          <a:p>
            <a:pPr algn="l"/>
            <a:r>
              <a:rPr lang="fr-FR" sz="2000" dirty="0">
                <a:latin typeface="Calibri" panose="020F0502020204030204" pitchFamily="34" charset="0"/>
                <a:cs typeface="Calibri" panose="020F0502020204030204" pitchFamily="34" charset="0"/>
              </a:rPr>
              <a:t>- de hauteur………</a:t>
            </a:r>
          </a:p>
          <a:p>
            <a:pPr algn="l"/>
            <a:r>
              <a:rPr lang="fr-FR" sz="2000" dirty="0">
                <a:latin typeface="Calibri" panose="020F0502020204030204" pitchFamily="34" charset="0"/>
                <a:cs typeface="Calibri" panose="020F0502020204030204" pitchFamily="34" charset="0"/>
              </a:rPr>
              <a:t>- et  de génératrice………</a:t>
            </a:r>
            <a:endParaRPr lang="fr-FR" sz="2000" b="1" dirty="0">
              <a:latin typeface="Calibri" panose="020F0502020204030204" pitchFamily="34" charset="0"/>
              <a:cs typeface="Calibri" panose="020F0502020204030204" pitchFamily="34" charset="0"/>
            </a:endParaRPr>
          </a:p>
        </p:txBody>
      </p:sp>
      <p:sp>
        <p:nvSpPr>
          <p:cNvPr id="26" name="Rectangle 25"/>
          <p:cNvSpPr/>
          <p:nvPr/>
        </p:nvSpPr>
        <p:spPr>
          <a:xfrm>
            <a:off x="720899" y="1254235"/>
            <a:ext cx="10586437" cy="646331"/>
          </a:xfrm>
          <a:prstGeom prst="rect">
            <a:avLst/>
          </a:prstGeom>
        </p:spPr>
        <p:txBody>
          <a:bodyPr wrap="square">
            <a:spAutoFit/>
          </a:bodyPr>
          <a:lstStyle/>
          <a:p>
            <a:r>
              <a:rPr lang="fr-FR" dirty="0"/>
              <a:t>Si on fait tourner un  triangle rectangle un tour complet autour d’un côté adjacent à son angle droit, quel solide obtient-on?  </a:t>
            </a:r>
          </a:p>
        </p:txBody>
      </p:sp>
      <p:grpSp>
        <p:nvGrpSpPr>
          <p:cNvPr id="27" name="Groupe 26">
            <a:extLst>
              <a:ext uri="{FF2B5EF4-FFF2-40B4-BE49-F238E27FC236}">
                <a16:creationId xmlns:a16="http://schemas.microsoft.com/office/drawing/2014/main" id="{BAB95225-C29F-0DE9-95E8-0916A14DD1E3}"/>
              </a:ext>
            </a:extLst>
          </p:cNvPr>
          <p:cNvGrpSpPr/>
          <p:nvPr/>
        </p:nvGrpSpPr>
        <p:grpSpPr>
          <a:xfrm>
            <a:off x="11465404" y="452690"/>
            <a:ext cx="497596" cy="431295"/>
            <a:chOff x="779844" y="4335989"/>
            <a:chExt cx="563238" cy="575842"/>
          </a:xfrm>
        </p:grpSpPr>
        <p:pic>
          <p:nvPicPr>
            <p:cNvPr id="28"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30" name="Rectangle 29">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6" name="Image 15"/>
          <p:cNvPicPr>
            <a:picLocks noChangeAspect="1"/>
          </p:cNvPicPr>
          <p:nvPr/>
        </p:nvPicPr>
        <p:blipFill>
          <a:blip r:embed="rId3"/>
          <a:stretch>
            <a:fillRect/>
          </a:stretch>
        </p:blipFill>
        <p:spPr>
          <a:xfrm>
            <a:off x="5063400" y="2011557"/>
            <a:ext cx="2065199" cy="2834886"/>
          </a:xfrm>
          <a:prstGeom prst="rect">
            <a:avLst/>
          </a:prstGeom>
        </p:spPr>
      </p:pic>
      <p:pic>
        <p:nvPicPr>
          <p:cNvPr id="31" name="Image 30"/>
          <p:cNvPicPr>
            <a:picLocks noChangeAspect="1"/>
          </p:cNvPicPr>
          <p:nvPr/>
        </p:nvPicPr>
        <p:blipFill>
          <a:blip r:embed="rId4"/>
          <a:stretch>
            <a:fillRect/>
          </a:stretch>
        </p:blipFill>
        <p:spPr>
          <a:xfrm>
            <a:off x="1736017" y="2560813"/>
            <a:ext cx="1234547" cy="1882303"/>
          </a:xfrm>
          <a:prstGeom prst="rect">
            <a:avLst/>
          </a:prstGeom>
        </p:spPr>
      </p:pic>
      <p:cxnSp>
        <p:nvCxnSpPr>
          <p:cNvPr id="33" name="Connecteur droit avec flèche 32"/>
          <p:cNvCxnSpPr/>
          <p:nvPr/>
        </p:nvCxnSpPr>
        <p:spPr>
          <a:xfrm>
            <a:off x="2799316" y="2782111"/>
            <a:ext cx="0" cy="1459149"/>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5" name="Connecteur droit avec flèche 34"/>
          <p:cNvCxnSpPr/>
          <p:nvPr/>
        </p:nvCxnSpPr>
        <p:spPr>
          <a:xfrm flipH="1">
            <a:off x="1775347" y="2733472"/>
            <a:ext cx="724662" cy="1381328"/>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7" name="Connecteur droit avec flèche 36"/>
          <p:cNvCxnSpPr/>
          <p:nvPr/>
        </p:nvCxnSpPr>
        <p:spPr>
          <a:xfrm flipH="1">
            <a:off x="1950445" y="4404120"/>
            <a:ext cx="743412"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38" name="Flèche courbée vers la droite 37"/>
          <p:cNvSpPr/>
          <p:nvPr/>
        </p:nvSpPr>
        <p:spPr>
          <a:xfrm>
            <a:off x="5992238" y="2208179"/>
            <a:ext cx="398834" cy="10700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7010873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57039-93AA-FE5A-1083-A0D038AD8C9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4BDF551-33ED-8A33-8C79-4F96EADB90F1}"/>
              </a:ext>
            </a:extLst>
          </p:cNvPr>
          <p:cNvSpPr>
            <a:spLocks noGrp="1"/>
          </p:cNvSpPr>
          <p:nvPr>
            <p:ph type="title"/>
          </p:nvPr>
        </p:nvSpPr>
        <p:spPr>
          <a:xfrm>
            <a:off x="935303" y="240201"/>
            <a:ext cx="10372033" cy="417260"/>
          </a:xfrm>
        </p:spPr>
        <p:txBody>
          <a:bodyPr/>
          <a:lstStyle/>
          <a:p>
            <a:r>
              <a:rPr lang="fr-FR" sz="1400" dirty="0">
                <a:solidFill>
                  <a:schemeClr val="tx1"/>
                </a:solidFill>
              </a:rPr>
              <a:t> </a:t>
            </a:r>
            <a:br>
              <a:rPr lang="fr-FR" sz="1400" dirty="0">
                <a:solidFill>
                  <a:schemeClr val="tx1"/>
                </a:solidFill>
              </a:rPr>
            </a:br>
            <a:r>
              <a:rPr lang="fr-FR" sz="1400" dirty="0"/>
              <a:t>la rotation d’un triangle rectangle au tour d’un côté adjacent à l’angle droit engendre un cône</a:t>
            </a:r>
            <a:r>
              <a:rPr lang="fr-FR" sz="1400" dirty="0">
                <a:solidFill>
                  <a:schemeClr val="tx1"/>
                </a:solidFill>
              </a:rPr>
              <a:t>.</a:t>
            </a:r>
            <a:br>
              <a:rPr lang="fr-FR" sz="1400" dirty="0">
                <a:solidFill>
                  <a:schemeClr val="tx1"/>
                </a:solidFill>
              </a:rPr>
            </a:br>
            <a:endParaRPr lang="fr-FR" sz="1400" dirty="0">
              <a:solidFill>
                <a:schemeClr val="tx1"/>
              </a:solidFill>
            </a:endParaRPr>
          </a:p>
        </p:txBody>
      </p:sp>
      <p:sp>
        <p:nvSpPr>
          <p:cNvPr id="4" name="Espace réservé du contenu 3">
            <a:extLst>
              <a:ext uri="{FF2B5EF4-FFF2-40B4-BE49-F238E27FC236}">
                <a16:creationId xmlns:a16="http://schemas.microsoft.com/office/drawing/2014/main" id="{780FFFC8-DD5C-064A-4F75-46BC8C0B088E}"/>
              </a:ext>
            </a:extLst>
          </p:cNvPr>
          <p:cNvSpPr>
            <a:spLocks noGrp="1"/>
          </p:cNvSpPr>
          <p:nvPr>
            <p:ph sz="quarter" idx="11"/>
          </p:nvPr>
        </p:nvSpPr>
        <p:spPr/>
        <p:txBody>
          <a:bodyPr/>
          <a:lstStyle/>
          <a:p>
            <a:r>
              <a:rPr lang="fr-FR" dirty="0">
                <a:solidFill>
                  <a:schemeClr val="bg1">
                    <a:lumMod val="75000"/>
                  </a:schemeClr>
                </a:solidFill>
              </a:rPr>
              <a:t>L’enseignant montre l’axe de rotation  et justifier les dimensions du cône</a:t>
            </a:r>
            <a:r>
              <a:rPr lang="fr-FR" dirty="0"/>
              <a:t>.</a:t>
            </a:r>
          </a:p>
          <a:p>
            <a:endParaRPr lang="fr-FR" dirty="0"/>
          </a:p>
        </p:txBody>
      </p:sp>
      <p:sp>
        <p:nvSpPr>
          <p:cNvPr id="5" name="Rectangle 4">
            <a:extLst>
              <a:ext uri="{FF2B5EF4-FFF2-40B4-BE49-F238E27FC236}">
                <a16:creationId xmlns:a16="http://schemas.microsoft.com/office/drawing/2014/main" id="{B3E3CF0F-AA52-4B6F-C21B-6E69D3BC0D04}"/>
              </a:ext>
            </a:extLst>
          </p:cNvPr>
          <p:cNvSpPr/>
          <p:nvPr/>
        </p:nvSpPr>
        <p:spPr>
          <a:xfrm>
            <a:off x="642026" y="1317708"/>
            <a:ext cx="10727579" cy="373094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avec flèche 5"/>
          <p:cNvCxnSpPr/>
          <p:nvPr/>
        </p:nvCxnSpPr>
        <p:spPr>
          <a:xfrm>
            <a:off x="3103123" y="2636195"/>
            <a:ext cx="0" cy="1638821"/>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14" name="ZoneTexte 13"/>
          <p:cNvSpPr txBox="1"/>
          <p:nvPr/>
        </p:nvSpPr>
        <p:spPr>
          <a:xfrm>
            <a:off x="3264831" y="3379983"/>
            <a:ext cx="700391"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4 cm</a:t>
            </a:r>
          </a:p>
        </p:txBody>
      </p:sp>
      <p:sp>
        <p:nvSpPr>
          <p:cNvPr id="21" name="ZoneTexte 20"/>
          <p:cNvSpPr txBox="1"/>
          <p:nvPr/>
        </p:nvSpPr>
        <p:spPr>
          <a:xfrm>
            <a:off x="1074956" y="3255551"/>
            <a:ext cx="700391"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5 cm</a:t>
            </a:r>
          </a:p>
        </p:txBody>
      </p:sp>
      <p:sp>
        <p:nvSpPr>
          <p:cNvPr id="22" name="ZoneTexte 21"/>
          <p:cNvSpPr txBox="1"/>
          <p:nvPr/>
        </p:nvSpPr>
        <p:spPr>
          <a:xfrm>
            <a:off x="1950445" y="4397317"/>
            <a:ext cx="700391"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3 cm</a:t>
            </a:r>
          </a:p>
        </p:txBody>
      </p:sp>
      <p:sp>
        <p:nvSpPr>
          <p:cNvPr id="23" name="Right Arrow 15"/>
          <p:cNvSpPr/>
          <p:nvPr/>
        </p:nvSpPr>
        <p:spPr>
          <a:xfrm>
            <a:off x="4359564" y="3325091"/>
            <a:ext cx="554181" cy="40640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24" name="Right Arrow 15"/>
          <p:cNvSpPr/>
          <p:nvPr/>
        </p:nvSpPr>
        <p:spPr>
          <a:xfrm>
            <a:off x="7142249" y="3524337"/>
            <a:ext cx="554181" cy="40640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25" name="ZoneTexte 24"/>
          <p:cNvSpPr txBox="1"/>
          <p:nvPr/>
        </p:nvSpPr>
        <p:spPr>
          <a:xfrm>
            <a:off x="8054325" y="3183181"/>
            <a:ext cx="2957385" cy="1323439"/>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  un </a:t>
            </a:r>
            <a:r>
              <a:rPr lang="fr-FR" sz="2000" dirty="0">
                <a:solidFill>
                  <a:srgbClr val="FF0000"/>
                </a:solidFill>
                <a:latin typeface="Calibri" panose="020F0502020204030204" pitchFamily="34" charset="0"/>
                <a:cs typeface="Calibri" panose="020F0502020204030204" pitchFamily="34" charset="0"/>
              </a:rPr>
              <a:t>cône</a:t>
            </a:r>
          </a:p>
          <a:p>
            <a:pPr algn="l"/>
            <a:r>
              <a:rPr lang="fr-FR" sz="2000" dirty="0">
                <a:latin typeface="Calibri" panose="020F0502020204030204" pitchFamily="34" charset="0"/>
                <a:cs typeface="Calibri" panose="020F0502020204030204" pitchFamily="34" charset="0"/>
              </a:rPr>
              <a:t> - de rayon </a:t>
            </a:r>
            <a:r>
              <a:rPr lang="fr-FR" sz="2000" dirty="0">
                <a:solidFill>
                  <a:srgbClr val="FF0000"/>
                </a:solidFill>
                <a:latin typeface="Calibri" panose="020F0502020204030204" pitchFamily="34" charset="0"/>
                <a:cs typeface="Calibri" panose="020F0502020204030204" pitchFamily="34" charset="0"/>
              </a:rPr>
              <a:t>3 cm </a:t>
            </a:r>
          </a:p>
          <a:p>
            <a:pPr algn="l"/>
            <a:r>
              <a:rPr lang="fr-FR" sz="2000" dirty="0">
                <a:latin typeface="Calibri" panose="020F0502020204030204" pitchFamily="34" charset="0"/>
                <a:cs typeface="Calibri" panose="020F0502020204030204" pitchFamily="34" charset="0"/>
              </a:rPr>
              <a:t>- de hauteur </a:t>
            </a:r>
            <a:r>
              <a:rPr lang="fr-FR" sz="2000" dirty="0">
                <a:solidFill>
                  <a:srgbClr val="FF0000"/>
                </a:solidFill>
                <a:latin typeface="Calibri" panose="020F0502020204030204" pitchFamily="34" charset="0"/>
                <a:cs typeface="Calibri" panose="020F0502020204030204" pitchFamily="34" charset="0"/>
              </a:rPr>
              <a:t>4 cm</a:t>
            </a:r>
          </a:p>
          <a:p>
            <a:pPr algn="l"/>
            <a:r>
              <a:rPr lang="fr-FR" sz="2000" dirty="0">
                <a:latin typeface="Calibri" panose="020F0502020204030204" pitchFamily="34" charset="0"/>
                <a:cs typeface="Calibri" panose="020F0502020204030204" pitchFamily="34" charset="0"/>
              </a:rPr>
              <a:t>- et  de génératrice </a:t>
            </a:r>
            <a:r>
              <a:rPr lang="fr-FR" sz="2000" dirty="0">
                <a:solidFill>
                  <a:srgbClr val="FF0000"/>
                </a:solidFill>
                <a:latin typeface="Calibri" panose="020F0502020204030204" pitchFamily="34" charset="0"/>
                <a:cs typeface="Calibri" panose="020F0502020204030204" pitchFamily="34" charset="0"/>
              </a:rPr>
              <a:t>5 cm</a:t>
            </a:r>
            <a:endParaRPr lang="fr-FR" sz="2000" b="1" dirty="0">
              <a:solidFill>
                <a:srgbClr val="FF0000"/>
              </a:solidFill>
              <a:latin typeface="Calibri" panose="020F0502020204030204" pitchFamily="34" charset="0"/>
              <a:cs typeface="Calibri" panose="020F0502020204030204" pitchFamily="34" charset="0"/>
            </a:endParaRPr>
          </a:p>
        </p:txBody>
      </p:sp>
      <p:sp>
        <p:nvSpPr>
          <p:cNvPr id="26" name="Rectangle 25"/>
          <p:cNvSpPr/>
          <p:nvPr/>
        </p:nvSpPr>
        <p:spPr>
          <a:xfrm>
            <a:off x="720899" y="1254235"/>
            <a:ext cx="10586437" cy="646331"/>
          </a:xfrm>
          <a:prstGeom prst="rect">
            <a:avLst/>
          </a:prstGeom>
        </p:spPr>
        <p:txBody>
          <a:bodyPr wrap="square">
            <a:spAutoFit/>
          </a:bodyPr>
          <a:lstStyle/>
          <a:p>
            <a:r>
              <a:rPr lang="fr-FR" dirty="0"/>
              <a:t>Si on fait tourner un  triangle rectangle un tour complet  autour d’un côté adjacent à son angle droit, quel solide obtient-on?  </a:t>
            </a:r>
          </a:p>
        </p:txBody>
      </p:sp>
      <p:pic>
        <p:nvPicPr>
          <p:cNvPr id="20"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29" name="Image 28"/>
          <p:cNvPicPr>
            <a:picLocks noChangeAspect="1"/>
          </p:cNvPicPr>
          <p:nvPr/>
        </p:nvPicPr>
        <p:blipFill>
          <a:blip r:embed="rId3"/>
          <a:stretch>
            <a:fillRect/>
          </a:stretch>
        </p:blipFill>
        <p:spPr>
          <a:xfrm>
            <a:off x="5088719" y="1962541"/>
            <a:ext cx="2065199" cy="2834886"/>
          </a:xfrm>
          <a:prstGeom prst="rect">
            <a:avLst/>
          </a:prstGeom>
        </p:spPr>
      </p:pic>
      <p:pic>
        <p:nvPicPr>
          <p:cNvPr id="31" name="Image 30"/>
          <p:cNvPicPr>
            <a:picLocks noChangeAspect="1"/>
          </p:cNvPicPr>
          <p:nvPr/>
        </p:nvPicPr>
        <p:blipFill>
          <a:blip r:embed="rId4"/>
          <a:stretch>
            <a:fillRect/>
          </a:stretch>
        </p:blipFill>
        <p:spPr>
          <a:xfrm>
            <a:off x="1708727" y="2497340"/>
            <a:ext cx="1234547" cy="1882303"/>
          </a:xfrm>
          <a:prstGeom prst="rect">
            <a:avLst/>
          </a:prstGeom>
        </p:spPr>
      </p:pic>
      <p:cxnSp>
        <p:nvCxnSpPr>
          <p:cNvPr id="7" name="Connecteur droit avec flèche 6"/>
          <p:cNvCxnSpPr/>
          <p:nvPr/>
        </p:nvCxnSpPr>
        <p:spPr>
          <a:xfrm flipH="1">
            <a:off x="1775347" y="2636195"/>
            <a:ext cx="685751" cy="1420239"/>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2" name="Connecteur droit avec flèche 11"/>
          <p:cNvCxnSpPr/>
          <p:nvPr/>
        </p:nvCxnSpPr>
        <p:spPr>
          <a:xfrm flipH="1">
            <a:off x="1895191" y="4347373"/>
            <a:ext cx="755645"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15" name="Flèche courbée vers la droite 14"/>
          <p:cNvSpPr/>
          <p:nvPr/>
        </p:nvSpPr>
        <p:spPr>
          <a:xfrm>
            <a:off x="5986441" y="2175085"/>
            <a:ext cx="269754" cy="291829"/>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40981011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sz="1400" dirty="0"/>
              <a:t>Travaillez individuellement puis discutez en binômes vos réponses  (ajoutez AB= 4 cm et AC= 3 cm) </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a:xfrm>
            <a:off x="5525720" y="6046282"/>
            <a:ext cx="1225550" cy="471488"/>
          </a:xfrm>
        </p:spPr>
        <p:txBody>
          <a:bodyPr/>
          <a:lstStyle/>
          <a:p>
            <a:r>
              <a:rPr lang="en-US" dirty="0"/>
              <a:t>Page:75</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4" name="Image 3"/>
          <p:cNvPicPr>
            <a:picLocks noChangeAspect="1"/>
          </p:cNvPicPr>
          <p:nvPr/>
        </p:nvPicPr>
        <p:blipFill>
          <a:blip r:embed="rId4"/>
          <a:stretch>
            <a:fillRect/>
          </a:stretch>
        </p:blipFill>
        <p:spPr>
          <a:xfrm>
            <a:off x="243190" y="1050162"/>
            <a:ext cx="10804045" cy="4864256"/>
          </a:xfrm>
          <a:prstGeom prst="rect">
            <a:avLst/>
          </a:prstGeom>
        </p:spPr>
      </p:pic>
    </p:spTree>
    <p:extLst>
      <p:ext uri="{BB962C8B-B14F-4D97-AF65-F5344CB8AC3E}">
        <p14:creationId xmlns:p14="http://schemas.microsoft.com/office/powerpoint/2010/main" val="263188614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28" name="Image 27"/>
          <p:cNvPicPr>
            <a:picLocks noChangeAspect="1"/>
          </p:cNvPicPr>
          <p:nvPr/>
        </p:nvPicPr>
        <p:blipFill>
          <a:blip r:embed="rId4"/>
          <a:stretch>
            <a:fillRect/>
          </a:stretch>
        </p:blipFill>
        <p:spPr>
          <a:xfrm>
            <a:off x="243190" y="1050162"/>
            <a:ext cx="10804045" cy="4864256"/>
          </a:xfrm>
          <a:prstGeom prst="rect">
            <a:avLst/>
          </a:prstGeom>
        </p:spPr>
      </p:pic>
      <p:pic>
        <p:nvPicPr>
          <p:cNvPr id="30" name="Image 29"/>
          <p:cNvPicPr>
            <a:picLocks noChangeAspect="1"/>
          </p:cNvPicPr>
          <p:nvPr/>
        </p:nvPicPr>
        <p:blipFill>
          <a:blip r:embed="rId4"/>
          <a:stretch>
            <a:fillRect/>
          </a:stretch>
        </p:blipFill>
        <p:spPr>
          <a:xfrm>
            <a:off x="460132" y="1163651"/>
            <a:ext cx="10804045" cy="4864256"/>
          </a:xfrm>
          <a:prstGeom prst="rect">
            <a:avLst/>
          </a:prstGeom>
        </p:spPr>
      </p:pic>
      <p:sp>
        <p:nvSpPr>
          <p:cNvPr id="3" name="ZoneTexte 2"/>
          <p:cNvSpPr txBox="1"/>
          <p:nvPr/>
        </p:nvSpPr>
        <p:spPr>
          <a:xfrm>
            <a:off x="4967209" y="2937288"/>
            <a:ext cx="1789889" cy="400110"/>
          </a:xfrm>
          <a:prstGeom prst="rect">
            <a:avLst/>
          </a:prstGeom>
          <a:noFill/>
        </p:spPr>
        <p:txBody>
          <a:bodyPr wrap="square" rtlCol="0">
            <a:spAutoFit/>
          </a:bodyPr>
          <a:lstStyle/>
          <a:p>
            <a:pPr algn="ctr"/>
            <a:r>
              <a:rPr lang="fr-FR" sz="2000" dirty="0">
                <a:solidFill>
                  <a:srgbClr val="FF0000"/>
                </a:solidFill>
                <a:latin typeface="Calibri" panose="020F0502020204030204" pitchFamily="34" charset="0"/>
                <a:cs typeface="Calibri" panose="020F0502020204030204" pitchFamily="34" charset="0"/>
              </a:rPr>
              <a:t>prisme</a:t>
            </a:r>
          </a:p>
        </p:txBody>
      </p:sp>
      <p:sp>
        <p:nvSpPr>
          <p:cNvPr id="6" name="ZoneTexte 5"/>
          <p:cNvSpPr txBox="1"/>
          <p:nvPr/>
        </p:nvSpPr>
        <p:spPr>
          <a:xfrm>
            <a:off x="8047945" y="2315183"/>
            <a:ext cx="91440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3 cm</a:t>
            </a:r>
          </a:p>
        </p:txBody>
      </p:sp>
      <p:sp>
        <p:nvSpPr>
          <p:cNvPr id="31" name="ZoneTexte 30"/>
          <p:cNvSpPr txBox="1"/>
          <p:nvPr/>
        </p:nvSpPr>
        <p:spPr>
          <a:xfrm>
            <a:off x="5339020" y="2393004"/>
            <a:ext cx="1538436" cy="400110"/>
          </a:xfrm>
          <a:prstGeom prst="rect">
            <a:avLst/>
          </a:prstGeom>
          <a:noFill/>
        </p:spPr>
        <p:txBody>
          <a:bodyPr wrap="square" rtlCol="0">
            <a:spAutoFit/>
          </a:bodyPr>
          <a:lstStyle/>
          <a:p>
            <a:pPr algn="ctr"/>
            <a:r>
              <a:rPr lang="fr-FR" sz="2000" dirty="0">
                <a:solidFill>
                  <a:srgbClr val="FF0000"/>
                </a:solidFill>
                <a:latin typeface="Calibri" panose="020F0502020204030204" pitchFamily="34" charset="0"/>
                <a:cs typeface="Calibri" panose="020F0502020204030204" pitchFamily="34" charset="0"/>
              </a:rPr>
              <a:t>cylindre</a:t>
            </a:r>
          </a:p>
        </p:txBody>
      </p:sp>
      <p:sp>
        <p:nvSpPr>
          <p:cNvPr id="32" name="ZoneTexte 31"/>
          <p:cNvSpPr txBox="1"/>
          <p:nvPr/>
        </p:nvSpPr>
        <p:spPr>
          <a:xfrm>
            <a:off x="4552785" y="3682265"/>
            <a:ext cx="1538436" cy="400110"/>
          </a:xfrm>
          <a:prstGeom prst="rect">
            <a:avLst/>
          </a:prstGeom>
          <a:noFill/>
        </p:spPr>
        <p:txBody>
          <a:bodyPr wrap="square" rtlCol="0">
            <a:spAutoFit/>
          </a:bodyPr>
          <a:lstStyle/>
          <a:p>
            <a:pPr algn="ctr"/>
            <a:r>
              <a:rPr lang="fr-FR" sz="2000" dirty="0">
                <a:solidFill>
                  <a:srgbClr val="FF0000"/>
                </a:solidFill>
                <a:latin typeface="Calibri" panose="020F0502020204030204" pitchFamily="34" charset="0"/>
                <a:cs typeface="Calibri" panose="020F0502020204030204" pitchFamily="34" charset="0"/>
              </a:rPr>
              <a:t>cylindre</a:t>
            </a:r>
          </a:p>
        </p:txBody>
      </p:sp>
      <p:sp>
        <p:nvSpPr>
          <p:cNvPr id="34" name="ZoneTexte 33"/>
          <p:cNvSpPr txBox="1"/>
          <p:nvPr/>
        </p:nvSpPr>
        <p:spPr>
          <a:xfrm>
            <a:off x="6955204" y="3682265"/>
            <a:ext cx="91440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3 cm</a:t>
            </a:r>
          </a:p>
        </p:txBody>
      </p:sp>
      <p:sp>
        <p:nvSpPr>
          <p:cNvPr id="36" name="ZoneTexte 35"/>
          <p:cNvSpPr txBox="1"/>
          <p:nvPr/>
        </p:nvSpPr>
        <p:spPr>
          <a:xfrm>
            <a:off x="8962345" y="3666770"/>
            <a:ext cx="91440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 6 cm</a:t>
            </a:r>
          </a:p>
        </p:txBody>
      </p:sp>
      <p:sp>
        <p:nvSpPr>
          <p:cNvPr id="41" name="ZoneTexte 40"/>
          <p:cNvSpPr txBox="1"/>
          <p:nvPr/>
        </p:nvSpPr>
        <p:spPr>
          <a:xfrm>
            <a:off x="4424620" y="4526338"/>
            <a:ext cx="91440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cône</a:t>
            </a:r>
          </a:p>
        </p:txBody>
      </p:sp>
      <p:sp>
        <p:nvSpPr>
          <p:cNvPr id="43" name="ZoneTexte 42"/>
          <p:cNvSpPr txBox="1"/>
          <p:nvPr/>
        </p:nvSpPr>
        <p:spPr>
          <a:xfrm>
            <a:off x="6299898" y="4565249"/>
            <a:ext cx="91440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3 cm</a:t>
            </a:r>
          </a:p>
        </p:txBody>
      </p:sp>
      <p:sp>
        <p:nvSpPr>
          <p:cNvPr id="44" name="ZoneTexte 43"/>
          <p:cNvSpPr txBox="1"/>
          <p:nvPr/>
        </p:nvSpPr>
        <p:spPr>
          <a:xfrm>
            <a:off x="8962345" y="4526338"/>
            <a:ext cx="91440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4 cm</a:t>
            </a:r>
          </a:p>
        </p:txBody>
      </p:sp>
      <p:sp>
        <p:nvSpPr>
          <p:cNvPr id="45" name="ZoneTexte 44"/>
          <p:cNvSpPr txBox="1"/>
          <p:nvPr/>
        </p:nvSpPr>
        <p:spPr>
          <a:xfrm>
            <a:off x="4450790" y="4783138"/>
            <a:ext cx="91440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5 cm</a:t>
            </a:r>
          </a:p>
        </p:txBody>
      </p:sp>
      <p:sp>
        <p:nvSpPr>
          <p:cNvPr id="46" name="ZoneTexte 45"/>
          <p:cNvSpPr txBox="1"/>
          <p:nvPr/>
        </p:nvSpPr>
        <p:spPr>
          <a:xfrm>
            <a:off x="4695071" y="5571053"/>
            <a:ext cx="1326349"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sphère</a:t>
            </a:r>
          </a:p>
        </p:txBody>
      </p:sp>
      <p:sp>
        <p:nvSpPr>
          <p:cNvPr id="47" name="ZoneTexte 46"/>
          <p:cNvSpPr txBox="1"/>
          <p:nvPr/>
        </p:nvSpPr>
        <p:spPr>
          <a:xfrm>
            <a:off x="7396119" y="5555690"/>
            <a:ext cx="91440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4 cm</a:t>
            </a:r>
          </a:p>
        </p:txBody>
      </p:sp>
    </p:spTree>
    <p:extLst>
      <p:ext uri="{BB962C8B-B14F-4D97-AF65-F5344CB8AC3E}">
        <p14:creationId xmlns:p14="http://schemas.microsoft.com/office/powerpoint/2010/main" val="185018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31" grpId="0"/>
      <p:bldP spid="32" grpId="0"/>
      <p:bldP spid="34" grpId="0"/>
      <p:bldP spid="36" grpId="0"/>
      <p:bldP spid="41" grpId="0"/>
      <p:bldP spid="43" grpId="0"/>
      <p:bldP spid="44" grpId="0"/>
      <p:bldP spid="45" grpId="0"/>
      <p:bldP spid="46" grpId="0"/>
      <p:bldP spid="47" grpId="0"/>
    </p:bld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Page:75</a:t>
            </a:r>
            <a:endParaRPr lang="fr-FR" dirty="0"/>
          </a:p>
        </p:txBody>
      </p:sp>
      <p:pic>
        <p:nvPicPr>
          <p:cNvPr id="4" name="Image 3"/>
          <p:cNvPicPr>
            <a:picLocks noChangeAspect="1"/>
          </p:cNvPicPr>
          <p:nvPr/>
        </p:nvPicPr>
        <p:blipFill>
          <a:blip r:embed="rId2"/>
          <a:stretch>
            <a:fillRect/>
          </a:stretch>
        </p:blipFill>
        <p:spPr>
          <a:xfrm>
            <a:off x="427193" y="1196451"/>
            <a:ext cx="11220163" cy="4375643"/>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659079" y="1620151"/>
            <a:ext cx="4245769" cy="4245769"/>
          </a:xfrm>
        </p:spPr>
      </p:pic>
      <p:sp>
        <p:nvSpPr>
          <p:cNvPr id="5"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t>L’enseignant encourage les à exprimer ce qu’ils ont appris avec leurs propres mots</a:t>
            </a:r>
          </a:p>
        </p:txBody>
      </p:sp>
    </p:spTree>
    <p:extLst>
      <p:ext uri="{BB962C8B-B14F-4D97-AF65-F5344CB8AC3E}">
        <p14:creationId xmlns:p14="http://schemas.microsoft.com/office/powerpoint/2010/main" val="89221806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a:xfrm>
            <a:off x="1000412" y="301089"/>
            <a:ext cx="10277091" cy="267549"/>
          </a:xfrm>
        </p:spPr>
        <p:txBody>
          <a:bodyPr/>
          <a:lstStyle/>
          <a:p>
            <a:r>
              <a:rPr lang="fr-FR" dirty="0"/>
              <a:t>Dans cette séance nous avons appris que la translation d’un polygone engendre un prisme droit et la translation d’un disque engendre un cylindre.</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5" name="ZoneTexte 14"/>
          <p:cNvSpPr txBox="1"/>
          <p:nvPr/>
        </p:nvSpPr>
        <p:spPr>
          <a:xfrm>
            <a:off x="2826498" y="5013012"/>
            <a:ext cx="9249785" cy="1348509"/>
          </a:xfrm>
          <a:prstGeom prst="rect">
            <a:avLst/>
          </a:prstGeom>
          <a:no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pic>
        <p:nvPicPr>
          <p:cNvPr id="6" name="Image 5"/>
          <p:cNvPicPr>
            <a:picLocks noChangeAspect="1"/>
          </p:cNvPicPr>
          <p:nvPr/>
        </p:nvPicPr>
        <p:blipFill>
          <a:blip r:embed="rId3"/>
          <a:stretch>
            <a:fillRect/>
          </a:stretch>
        </p:blipFill>
        <p:spPr>
          <a:xfrm>
            <a:off x="507169" y="2031862"/>
            <a:ext cx="10770334" cy="3086506"/>
          </a:xfrm>
          <a:prstGeom prst="rect">
            <a:avLst/>
          </a:prstGeom>
        </p:spPr>
      </p:pic>
    </p:spTree>
    <p:extLst>
      <p:ext uri="{BB962C8B-B14F-4D97-AF65-F5344CB8AC3E}">
        <p14:creationId xmlns:p14="http://schemas.microsoft.com/office/powerpoint/2010/main" val="182664705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a:xfrm>
            <a:off x="1000412" y="301089"/>
            <a:ext cx="10277091" cy="267549"/>
          </a:xfrm>
        </p:spPr>
        <p:txBody>
          <a:bodyPr/>
          <a:lstStyle/>
          <a:p>
            <a:r>
              <a:rPr lang="fr-FR" dirty="0"/>
              <a:t>Dans cette séance nous avons appris aussi que la rotation des figures planes engendre des solides .</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5" name="ZoneTexte 14"/>
          <p:cNvSpPr txBox="1"/>
          <p:nvPr/>
        </p:nvSpPr>
        <p:spPr>
          <a:xfrm>
            <a:off x="2826498" y="5013012"/>
            <a:ext cx="9249785" cy="1348509"/>
          </a:xfrm>
          <a:prstGeom prst="rect">
            <a:avLst/>
          </a:prstGeom>
          <a:no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pic>
        <p:nvPicPr>
          <p:cNvPr id="5" name="Image 4"/>
          <p:cNvPicPr>
            <a:picLocks noChangeAspect="1"/>
          </p:cNvPicPr>
          <p:nvPr/>
        </p:nvPicPr>
        <p:blipFill>
          <a:blip r:embed="rId3"/>
          <a:stretch>
            <a:fillRect/>
          </a:stretch>
        </p:blipFill>
        <p:spPr>
          <a:xfrm>
            <a:off x="985281" y="1284051"/>
            <a:ext cx="10307351" cy="4403215"/>
          </a:xfrm>
          <a:prstGeom prst="rect">
            <a:avLst/>
          </a:prstGeom>
        </p:spPr>
      </p:pic>
    </p:spTree>
    <p:extLst>
      <p:ext uri="{BB962C8B-B14F-4D97-AF65-F5344CB8AC3E}">
        <p14:creationId xmlns:p14="http://schemas.microsoft.com/office/powerpoint/2010/main" val="151450176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sp>
        <p:nvSpPr>
          <p:cNvPr id="6" name="ZoneTexte 5"/>
          <p:cNvSpPr txBox="1"/>
          <p:nvPr/>
        </p:nvSpPr>
        <p:spPr>
          <a:xfrm>
            <a:off x="4599709" y="5865091"/>
            <a:ext cx="1450109" cy="41563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Page:75</a:t>
            </a:r>
          </a:p>
        </p:txBody>
      </p:sp>
      <p:pic>
        <p:nvPicPr>
          <p:cNvPr id="3" name="Image 2"/>
          <p:cNvPicPr>
            <a:picLocks noChangeAspect="1"/>
          </p:cNvPicPr>
          <p:nvPr/>
        </p:nvPicPr>
        <p:blipFill>
          <a:blip r:embed="rId2"/>
          <a:stretch>
            <a:fillRect/>
          </a:stretch>
        </p:blipFill>
        <p:spPr>
          <a:xfrm>
            <a:off x="382366" y="1615450"/>
            <a:ext cx="11515499" cy="3083010"/>
          </a:xfrm>
          <a:prstGeom prst="rect">
            <a:avLst/>
          </a:prstGeom>
        </p:spPr>
      </p:pic>
    </p:spTree>
    <p:extLst>
      <p:ext uri="{BB962C8B-B14F-4D97-AF65-F5344CB8AC3E}">
        <p14:creationId xmlns:p14="http://schemas.microsoft.com/office/powerpoint/2010/main" val="340403156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sp>
        <p:nvSpPr>
          <p:cNvPr id="6" name="Espace réservé du contenu 3"/>
          <p:cNvSpPr>
            <a:spLocks noGrp="1"/>
          </p:cNvSpPr>
          <p:nvPr>
            <p:ph sz="quarter" idx="11"/>
          </p:nvPr>
        </p:nvSpPr>
        <p:spPr/>
        <p:txBody>
          <a:bodyPr/>
          <a:lstStyle/>
          <a:p>
            <a:r>
              <a:rPr lang="fr-FR" dirty="0"/>
              <a:t>L’enseignant incite les élèves à faire l’exercice à la maison, puis clôt la séance..</a:t>
            </a:r>
          </a:p>
          <a:p>
            <a:endParaRPr lang="fr-FR" dirty="0"/>
          </a:p>
        </p:txBody>
      </p:sp>
      <p:pic>
        <p:nvPicPr>
          <p:cNvPr id="8" name="Image 7">
            <a:extLst>
              <a:ext uri="{FF2B5EF4-FFF2-40B4-BE49-F238E27FC236}">
                <a16:creationId xmlns:a16="http://schemas.microsoft.com/office/drawing/2014/main" id="{4B143794-8AA3-EFB9-E92B-489E9E746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2865" y="1006851"/>
            <a:ext cx="5936259" cy="5182811"/>
          </a:xfrm>
          <a:prstGeom prst="rect">
            <a:avLst/>
          </a:prstGeom>
        </p:spPr>
      </p:pic>
    </p:spTree>
    <p:extLst>
      <p:ext uri="{BB962C8B-B14F-4D97-AF65-F5344CB8AC3E}">
        <p14:creationId xmlns:p14="http://schemas.microsoft.com/office/powerpoint/2010/main" val="339299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9777</TotalTime>
  <Words>3925</Words>
  <Application>Microsoft Office PowerPoint</Application>
  <PresentationFormat>Grand écran</PresentationFormat>
  <Paragraphs>396</Paragraphs>
  <Slides>78</Slides>
  <Notes>4</Notes>
  <HiddenSlides>7</HiddenSlides>
  <MMClips>5</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78</vt:i4>
      </vt:variant>
    </vt:vector>
  </HeadingPairs>
  <TitlesOfParts>
    <vt:vector size="90" baseType="lpstr">
      <vt:lpstr>Aptos</vt:lpstr>
      <vt:lpstr>Aptos Display</vt:lpstr>
      <vt:lpstr>Arial</vt:lpstr>
      <vt:lpstr>Brush Script MT</vt:lpstr>
      <vt:lpstr>Calibri</vt:lpstr>
      <vt:lpstr>Cambria Math</vt:lpstr>
      <vt:lpstr>Dosis</vt:lpstr>
      <vt:lpstr>Georgia</vt:lpstr>
      <vt:lpstr>Tempus Sans ITC</vt:lpstr>
      <vt:lpstr>Wingdings</vt:lpstr>
      <vt:lpstr>ZWTXIZ+Calibri</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Présentation PowerPoint</vt:lpstr>
      <vt:lpstr>Présentation PowerPoint</vt:lpstr>
      <vt:lpstr>Présentation PowerPoint</vt:lpstr>
      <vt:lpstr>On commence par la correction de l’exercice maison de la séance précédente.</vt:lpstr>
      <vt:lpstr>Présentation PowerPoint</vt:lpstr>
      <vt:lpstr> notez les numéros des propositions fausses:  on va rappelez les caractéristiques des solides usuels</vt:lpstr>
      <vt:lpstr>Rappelez vous que chaque solide usuel a des caractéristiques  .</vt:lpstr>
      <vt:lpstr>Rappelez vous que chaque solide usuel a des caractéristiques  .</vt:lpstr>
      <vt:lpstr> observez  et répondez par vrai ou faux </vt:lpstr>
      <vt:lpstr> Vrai, les isométries déplacent les figures sans changer leurs formes ni leurs dimensions. Elles conservent les distances et les mesures des angles.</vt:lpstr>
      <vt:lpstr> On fait tourner un rectangle  un tour complet autour d’un axe passant par l’un de ses côtés, quel solide peut –on obtenir?</vt:lpstr>
      <vt:lpstr> Rappelez vous le cylindre a:-deux bases circulaire parallèles et superposables, un rayon et une hauteur.</vt:lpstr>
      <vt:lpstr>Bien! Voici un résumé des rappels qu’on a vu. </vt:lpstr>
      <vt:lpstr>Présentation PowerPoint</vt:lpstr>
      <vt:lpstr>Observez la figure ci-dessous, exprimez vos avis à propos de la situation ci-dessous  :</vt:lpstr>
      <vt:lpstr>A la fin de cette séance, vous serez capables de:</vt:lpstr>
      <vt:lpstr>Présentation PowerPoint</vt:lpstr>
      <vt:lpstr>Je vais commencer par des solides qu’on peut obtenir par une translation des figures planes: comme un disque ou un triangle…….</vt:lpstr>
      <vt:lpstr>Maintenant, je déplace un disque  parallèlement à lui-même le long d’une droite perpendiculaire à son plan  et selon une distance fixe et j’obtiens un cylindre. </vt:lpstr>
      <vt:lpstr> J’obtiens donc un cylindre engendré par le mouvement d’un disque  le long d’un axe perpendiculaire  à son plan selon une distance fixe .</vt:lpstr>
      <vt:lpstr>Maintenant, je vais déplacer un polygone ( triangle) le long d’un axe perpendiculaire à son plan selon une distance fixe. </vt:lpstr>
      <vt:lpstr>Lorsqu'on déplace un polygone parallèlement à lui-même, le long d’un axe perpendiculaire à son plan et selon une distance fixe, on obtient un prisme droit. </vt:lpstr>
      <vt:lpstr>Présentation PowerPoint</vt:lpstr>
      <vt:lpstr> Observez et choisissez la bonne réponse: </vt:lpstr>
      <vt:lpstr> lorsqu’on déplace un disque  (base) le long d’un axe perpendiculaire au plan de ce disque on obtient un cylindre. </vt:lpstr>
      <vt:lpstr> observez et complétez.</vt:lpstr>
      <vt:lpstr> lorsqu’on déplace un polygone parallèlement à lui même le long d’un axe perpendiculaire à son plan, on obtient un prisme droit engendré par la translation de ce polygone</vt:lpstr>
      <vt:lpstr>Observez et complétez: on va rappeler les solides engendrés par des figures planes</vt:lpstr>
      <vt:lpstr>Voici la réponse : lorsqu'on déplace un polygone parallèlement à lui-même le long d’un axe vertical selon une distance fixe, on obtient: un prisme droit engendré par ce polygone.</vt:lpstr>
      <vt:lpstr>Présentation PowerPoint</vt:lpstr>
      <vt:lpstr>Maintenant , je vais vous montrer  des solides qu’on peut obtenir par une rotation d’une figure plane comme un rectangle, un triangle rectangle et un demi-cercle autour d’un axe un tour complet .</vt:lpstr>
      <vt:lpstr>Premièrement je vais m’intéresser à la rotation d’un rectangle autour d’un axe passant par  l’un de ses côtés un tour complet.</vt:lpstr>
      <vt:lpstr>Maintenant, voici les étapes et les dimensions du cylindre à partir de celles du rectangle</vt:lpstr>
      <vt:lpstr>Maintenant, je vais  tourner un tour complet un triangle rectangle autour d’un axe passant par  l’un de ses côtés adjacents à l’angle droit.</vt:lpstr>
      <vt:lpstr>Voici les étapes vues dans la vidéo et les dimensions du cône à partir de celles du triangle rectangle.</vt:lpstr>
      <vt:lpstr>Voici le solide obtenu par la rotation un tour complet  d’un demi-cercle  autour d’un axe passant par  son diamètre un tour complet.</vt:lpstr>
      <vt:lpstr>Maintenant, voici  les étapes vues dans la vidéo et le rayon de la sphère .</vt:lpstr>
      <vt:lpstr>Présentation PowerPoint</vt:lpstr>
      <vt:lpstr> observez et choisissez la bonne réponse: on va se rappeler d’un solide engendré par la rotation d’un rectangle autour d’un de ses côtés.</vt:lpstr>
      <vt:lpstr> Un cylindre: le solide engendré par la rotation d’un rectangle autour d’un de ses côtés est un cylindre</vt:lpstr>
      <vt:lpstr>  observez et complétez. </vt:lpstr>
      <vt:lpstr>  observez et complétez. </vt:lpstr>
      <vt:lpstr>Présentation PowerPoint</vt:lpstr>
      <vt:lpstr>Voici un exemple: pour appliquer ce que nous avons vu.</vt:lpstr>
      <vt:lpstr>Voici un exemple : On va résumer et appliquer ce que nous avons vu.</vt:lpstr>
      <vt:lpstr>Présentation PowerPoint</vt:lpstr>
      <vt:lpstr> observez et choisissez la bonne réponse:</vt:lpstr>
      <vt:lpstr> Un cylindre: le solide engendré par la rotation d’un rectangle autour de son côté est un cylindre</vt:lpstr>
      <vt:lpstr> observez et choisissez la bonne réponse:</vt:lpstr>
      <vt:lpstr> rappelez vous que la rotation d’un demi-cercle engendre une sphère de rayon le rayon du demi-cercle.</vt:lpstr>
      <vt:lpstr>  observez et complétez. </vt:lpstr>
      <vt:lpstr>  la rotation d’un triangle rectangle au tour d’un côté adjacent à l’angle droit engendre un cône. </vt:lpstr>
      <vt:lpstr>Présentation PowerPoint</vt:lpstr>
      <vt:lpstr>Travaillez individuellement puis discutez en binômes vos réponses  (ajoutez AB= 4 cm et AC= 3 cm) </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que la translation d’un polygone engendre un prisme droit et la translation d’un disque engendre un cylindre.</vt:lpstr>
      <vt:lpstr>Dans cette séance nous avons appris aussi que la rotation des figures planes engendre des solides .</vt:lpstr>
      <vt:lpstr>Voici l’exercice à faire à la maison pour la séance prochaine.</vt:lpstr>
      <vt:lpstr>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radouane berdouzi</cp:lastModifiedBy>
  <cp:revision>644</cp:revision>
  <dcterms:created xsi:type="dcterms:W3CDTF">2025-11-03T10:55:47Z</dcterms:created>
  <dcterms:modified xsi:type="dcterms:W3CDTF">2026-03-21T18:22:50Z</dcterms:modified>
</cp:coreProperties>
</file>