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378" r:id="rId19"/>
    <p:sldId id="296" r:id="rId20"/>
    <p:sldId id="379" r:id="rId21"/>
    <p:sldId id="315" r:id="rId22"/>
    <p:sldId id="397" r:id="rId23"/>
    <p:sldId id="416" r:id="rId24"/>
    <p:sldId id="389" r:id="rId25"/>
    <p:sldId id="417" r:id="rId26"/>
    <p:sldId id="420" r:id="rId27"/>
    <p:sldId id="421" r:id="rId28"/>
    <p:sldId id="419" r:id="rId29"/>
    <p:sldId id="422" r:id="rId30"/>
    <p:sldId id="388" r:id="rId31"/>
    <p:sldId id="270" r:id="rId32"/>
    <p:sldId id="271" r:id="rId33"/>
    <p:sldId id="272" r:id="rId34"/>
    <p:sldId id="409" r:id="rId35"/>
    <p:sldId id="259" r:id="rId36"/>
    <p:sldId id="423" r:id="rId37"/>
    <p:sldId id="361" r:id="rId38"/>
    <p:sldId id="362" r:id="rId39"/>
    <p:sldId id="274" r:id="rId40"/>
    <p:sldId id="429" r:id="rId41"/>
    <p:sldId id="430" r:id="rId42"/>
    <p:sldId id="431" r:id="rId43"/>
    <p:sldId id="432" r:id="rId44"/>
    <p:sldId id="433" r:id="rId45"/>
    <p:sldId id="434" r:id="rId46"/>
    <p:sldId id="425" r:id="rId47"/>
    <p:sldId id="390" r:id="rId48"/>
    <p:sldId id="260" r:id="rId49"/>
    <p:sldId id="393" r:id="rId50"/>
    <p:sldId id="398" r:id="rId51"/>
    <p:sldId id="401" r:id="rId52"/>
    <p:sldId id="404" r:id="rId53"/>
    <p:sldId id="399" r:id="rId54"/>
    <p:sldId id="300" r:id="rId55"/>
    <p:sldId id="301" r:id="rId56"/>
    <p:sldId id="281" r:id="rId57"/>
    <p:sldId id="303" r:id="rId58"/>
    <p:sldId id="304" r:id="rId59"/>
    <p:sldId id="282" r:id="rId60"/>
    <p:sldId id="305" r:id="rId61"/>
    <p:sldId id="262" r:id="rId62"/>
    <p:sldId id="408" r:id="rId63"/>
    <p:sldId id="350" r:id="rId64"/>
    <p:sldId id="351" r:id="rId6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397"/>
            <p14:sldId id="416"/>
            <p14:sldId id="389"/>
            <p14:sldId id="417"/>
            <p14:sldId id="420"/>
            <p14:sldId id="421"/>
            <p14:sldId id="419"/>
            <p14:sldId id="422"/>
            <p14:sldId id="388"/>
            <p14:sldId id="270"/>
            <p14:sldId id="271"/>
            <p14:sldId id="272"/>
          </p14:sldIdLst>
        </p14:section>
        <p14:section name="Modelage" id="{6D007598-4F88-4283-9E36-970C44D688AD}">
          <p14:sldIdLst>
            <p14:sldId id="409"/>
            <p14:sldId id="259"/>
            <p14:sldId id="423"/>
            <p14:sldId id="361"/>
            <p14:sldId id="362"/>
            <p14:sldId id="274"/>
            <p14:sldId id="429"/>
            <p14:sldId id="430"/>
            <p14:sldId id="431"/>
            <p14:sldId id="432"/>
            <p14:sldId id="433"/>
            <p14:sldId id="434"/>
            <p14:sldId id="425"/>
            <p14:sldId id="390"/>
            <p14:sldId id="260"/>
            <p14:sldId id="393"/>
            <p14:sldId id="398"/>
            <p14:sldId id="401"/>
            <p14:sldId id="404"/>
            <p14:sldId id="399"/>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E0D2"/>
    <a:srgbClr val="94CFB7"/>
    <a:srgbClr val="156082"/>
    <a:srgbClr val="1D6FA9"/>
    <a:srgbClr val="F19D19"/>
    <a:srgbClr val="DCEAF7"/>
    <a:srgbClr val="7F7F7F"/>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74" d="100"/>
          <a:sy n="74" d="100"/>
        </p:scale>
        <p:origin x="816" y="77"/>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24/03/2026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24/03/2026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24/03/2026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24/03/2026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8" Type="http://schemas.openxmlformats.org/officeDocument/2006/relationships/image" Target="../media/image660.png"/><Relationship Id="rId3" Type="http://schemas.openxmlformats.org/officeDocument/2006/relationships/image" Target="../media/image66.png"/><Relationship Id="rId7" Type="http://schemas.openxmlformats.org/officeDocument/2006/relationships/image" Target="../media/image65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30.png"/><Relationship Id="rId4" Type="http://schemas.openxmlformats.org/officeDocument/2006/relationships/image" Target="../media/image620.png"/><Relationship Id="rId9" Type="http://schemas.openxmlformats.org/officeDocument/2006/relationships/image" Target="../media/image670.png"/></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86.png"/><Relationship Id="rId4" Type="http://schemas.openxmlformats.org/officeDocument/2006/relationships/image" Target="../media/image89.png"/></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90.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94.png"/><Relationship Id="rId4" Type="http://schemas.openxmlformats.org/officeDocument/2006/relationships/image" Target="../media/image95.png"/></Relationships>
</file>

<file path=ppt/slides/_rels/slide5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image" Target="../media/image97.png"/><Relationship Id="rId4" Type="http://schemas.openxmlformats.org/officeDocument/2006/relationships/image" Target="../media/image9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100.png"/></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10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1.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03.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6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10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4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Reconnaître les positions relatives de deux plans dans l’espace </a:t>
            </a:r>
            <a:endParaRPr lang="fr-FR" b="0" dirty="0"/>
          </a:p>
        </p:txBody>
      </p:sp>
      <p:sp>
        <p:nvSpPr>
          <p:cNvPr id="3" name="ZoneTexte 2"/>
          <p:cNvSpPr txBox="1"/>
          <p:nvPr/>
        </p:nvSpPr>
        <p:spPr>
          <a:xfrm>
            <a:off x="2205716" y="4702411"/>
            <a:ext cx="4673864" cy="369332"/>
          </a:xfrm>
          <a:prstGeom prst="rect">
            <a:avLst/>
          </a:prstGeom>
          <a:noFill/>
        </p:spPr>
        <p:txBody>
          <a:bodyPr wrap="square" rtlCol="0">
            <a:spAutoFit/>
          </a:bodyPr>
          <a:lstStyle/>
          <a:p>
            <a:r>
              <a:rPr lang="fr-FR" b="1" dirty="0">
                <a:solidFill>
                  <a:schemeClr val="bg1"/>
                </a:solidFill>
                <a:latin typeface="Arial" panose="020B0604020202020204" pitchFamily="34" charset="0"/>
                <a:cs typeface="Arial" panose="020B0604020202020204" pitchFamily="34" charset="0"/>
              </a:rPr>
              <a:t>Plans et droites dans l’espace </a:t>
            </a:r>
            <a:endParaRPr lang="fr-FR" sz="20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Page:71</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4" name="Image 3"/>
          <p:cNvPicPr>
            <a:picLocks noChangeAspect="1"/>
          </p:cNvPicPr>
          <p:nvPr/>
        </p:nvPicPr>
        <p:blipFill>
          <a:blip r:embed="rId3"/>
          <a:stretch>
            <a:fillRect/>
          </a:stretch>
        </p:blipFill>
        <p:spPr>
          <a:xfrm>
            <a:off x="287598" y="1324860"/>
            <a:ext cx="11581241" cy="3200957"/>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puis  choisissez la bonne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 name="Rectangle 21"/>
          <p:cNvSpPr/>
          <p:nvPr/>
        </p:nvSpPr>
        <p:spPr>
          <a:xfrm>
            <a:off x="8254197" y="5451911"/>
            <a:ext cx="3188751" cy="599319"/>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prstClr val="black"/>
                </a:solidFill>
              </a:rPr>
              <a:t>parallèles</a:t>
            </a:r>
          </a:p>
        </p:txBody>
      </p:sp>
      <p:sp>
        <p:nvSpPr>
          <p:cNvPr id="13" name="Google Shape;15880;p58">
            <a:extLst>
              <a:ext uri="{FF2B5EF4-FFF2-40B4-BE49-F238E27FC236}">
                <a16:creationId xmlns:a16="http://schemas.microsoft.com/office/drawing/2014/main" id="{7207CFD8-D88B-9E45-68DB-E89B63B7329D}"/>
              </a:ext>
            </a:extLst>
          </p:cNvPr>
          <p:cNvSpPr txBox="1">
            <a:spLocks/>
          </p:cNvSpPr>
          <p:nvPr/>
        </p:nvSpPr>
        <p:spPr>
          <a:xfrm>
            <a:off x="1165872" y="2710149"/>
            <a:ext cx="4726929" cy="1131627"/>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cs typeface="Poppins ExtraBold" panose="020B0604020202020204" charset="0"/>
              </a:rPr>
              <a:t>La droite AG et le plan DBF sont</a:t>
            </a:r>
          </a:p>
        </p:txBody>
      </p:sp>
      <p:sp>
        <p:nvSpPr>
          <p:cNvPr id="16" name="Rectangle 15"/>
          <p:cNvSpPr/>
          <p:nvPr/>
        </p:nvSpPr>
        <p:spPr>
          <a:xfrm>
            <a:off x="962786" y="5451912"/>
            <a:ext cx="2708668" cy="599319"/>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Sécants</a:t>
            </a:r>
            <a:r>
              <a:rPr lang="fr-MA" sz="2400" b="1" dirty="0">
                <a:solidFill>
                  <a:schemeClr val="tx1"/>
                </a:solidFill>
              </a:rPr>
              <a:t> </a:t>
            </a:r>
          </a:p>
        </p:txBody>
      </p:sp>
      <p:pic>
        <p:nvPicPr>
          <p:cNvPr id="8" name="Image 7"/>
          <p:cNvPicPr>
            <a:picLocks noChangeAspect="1"/>
          </p:cNvPicPr>
          <p:nvPr/>
        </p:nvPicPr>
        <p:blipFill>
          <a:blip r:embed="rId3"/>
          <a:stretch>
            <a:fillRect/>
          </a:stretch>
        </p:blipFill>
        <p:spPr>
          <a:xfrm>
            <a:off x="6781761" y="1630559"/>
            <a:ext cx="3772227" cy="3375953"/>
          </a:xfrm>
          <a:prstGeom prst="rect">
            <a:avLst/>
          </a:prstGeom>
        </p:spPr>
      </p:pic>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Le plan BFD contient le rectangle DBFH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donne l’exemple avec un cube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1" name="Google Shape;15880;p58">
            <a:extLst>
              <a:ext uri="{FF2B5EF4-FFF2-40B4-BE49-F238E27FC236}">
                <a16:creationId xmlns:a16="http://schemas.microsoft.com/office/drawing/2014/main" id="{7207CFD8-D88B-9E45-68DB-E89B63B7329D}"/>
              </a:ext>
            </a:extLst>
          </p:cNvPr>
          <p:cNvSpPr txBox="1">
            <a:spLocks/>
          </p:cNvSpPr>
          <p:nvPr/>
        </p:nvSpPr>
        <p:spPr>
          <a:xfrm>
            <a:off x="1165872" y="3115635"/>
            <a:ext cx="4726929" cy="72614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1425" tIns="45700"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Hammersmith One"/>
              <a:buNone/>
              <a:defRPr sz="2000" b="0" i="0" u="none" strike="noStrike" cap="none">
                <a:solidFill>
                  <a:schemeClr val="dk1"/>
                </a:solidFill>
                <a:latin typeface="Hammersmith One"/>
                <a:ea typeface="Hammersmith One"/>
                <a:cs typeface="Hammersmith One"/>
                <a:sym typeface="Hammersmith One"/>
              </a:defRPr>
            </a:lvl1pPr>
            <a:lvl2pPr marR="0" lvl="1"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2pPr>
            <a:lvl3pPr marR="0" lvl="2"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3pPr>
            <a:lvl4pPr marR="0" lvl="3"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4pPr>
            <a:lvl5pPr marR="0" lvl="4"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5pPr>
            <a:lvl6pPr marR="0" lvl="5"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6pPr>
            <a:lvl7pPr marR="0" lvl="6"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7pPr>
            <a:lvl8pPr marR="0" lvl="7"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8pPr>
            <a:lvl9pPr marR="0" lvl="8" algn="l" rtl="0">
              <a:lnSpc>
                <a:spcPct val="100000"/>
              </a:lnSpc>
              <a:spcBef>
                <a:spcPts val="0"/>
              </a:spcBef>
              <a:spcAft>
                <a:spcPts val="0"/>
              </a:spcAft>
              <a:buClr>
                <a:schemeClr val="dk1"/>
              </a:buClr>
              <a:buSzPts val="2400"/>
              <a:buFont typeface="Hammersmith One"/>
              <a:buNone/>
              <a:defRPr sz="2400" b="0" i="0" u="none" strike="noStrike" cap="none">
                <a:solidFill>
                  <a:schemeClr val="dk1"/>
                </a:solidFill>
                <a:latin typeface="Hammersmith One"/>
                <a:ea typeface="Hammersmith One"/>
                <a:cs typeface="Hammersmith One"/>
                <a:sym typeface="Hammersmith One"/>
              </a:defRPr>
            </a:lvl9pPr>
          </a:lstStyle>
          <a:p>
            <a:pPr lvl="0" algn="ctr" defTabSz="914400">
              <a:buClr>
                <a:srgbClr val="000000"/>
              </a:buClr>
              <a:defRPr/>
            </a:pPr>
            <a:r>
              <a:rPr lang="fr-FR" sz="2400" b="1" kern="0" dirty="0">
                <a:solidFill>
                  <a:srgbClr val="000000"/>
                </a:solidFill>
                <a:cs typeface="Poppins ExtraBold" panose="020B0604020202020204" charset="0"/>
              </a:rPr>
              <a:t>La droite AG et le plan BFD</a:t>
            </a:r>
          </a:p>
        </p:txBody>
      </p:sp>
      <p:sp>
        <p:nvSpPr>
          <p:cNvPr id="13" name="Rectangle 12"/>
          <p:cNvSpPr/>
          <p:nvPr/>
        </p:nvSpPr>
        <p:spPr>
          <a:xfrm>
            <a:off x="642447" y="5590343"/>
            <a:ext cx="2708668" cy="599319"/>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b="1" dirty="0">
                <a:solidFill>
                  <a:schemeClr val="tx1"/>
                </a:solidFill>
              </a:rPr>
              <a:t>Sécants  </a:t>
            </a:r>
          </a:p>
        </p:txBody>
      </p:sp>
      <p:pic>
        <p:nvPicPr>
          <p:cNvPr id="9" name="Image 8"/>
          <p:cNvPicPr>
            <a:picLocks noChangeAspect="1"/>
          </p:cNvPicPr>
          <p:nvPr/>
        </p:nvPicPr>
        <p:blipFill>
          <a:blip r:embed="rId3"/>
          <a:stretch>
            <a:fillRect/>
          </a:stretch>
        </p:blipFill>
        <p:spPr>
          <a:xfrm>
            <a:off x="6539344" y="1672215"/>
            <a:ext cx="4220657" cy="3366768"/>
          </a:xfrm>
          <a:prstGeom prst="rect">
            <a:avLst/>
          </a:prstGeom>
        </p:spPr>
      </p:pic>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Observez  puis répondez par vrai ou faux .</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 name="Picture 2" descr="Orthogonalité dans l'espace, équations cartésiennes de plan : exercices  corrigés - Mathout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p:cNvSpPr txBox="1"/>
          <p:nvPr/>
        </p:nvSpPr>
        <p:spPr>
          <a:xfrm>
            <a:off x="1165184" y="2927926"/>
            <a:ext cx="5095143" cy="461665"/>
          </a:xfrm>
          <a:prstGeom prst="rect">
            <a:avLst/>
          </a:prstGeom>
          <a:noFill/>
        </p:spPr>
        <p:txBody>
          <a:bodyPr wrap="square" rtlCol="0">
            <a:spAutoFit/>
          </a:bodyPr>
          <a:lstStyle/>
          <a:p>
            <a:pPr algn="ctr"/>
            <a:r>
              <a:rPr lang="fr-MA" sz="2400" dirty="0">
                <a:latin typeface="Calibri" panose="020F0502020204030204" pitchFamily="34" charset="0"/>
                <a:cs typeface="Calibri" panose="020F0502020204030204" pitchFamily="34" charset="0"/>
              </a:rPr>
              <a:t>La droite EG est parallèles au plan ABC</a:t>
            </a:r>
            <a:endParaRPr lang="fr-FR" sz="2400" dirty="0">
              <a:latin typeface="Calibri" panose="020F0502020204030204" pitchFamily="34" charset="0"/>
              <a:cs typeface="Calibri" panose="020F0502020204030204" pitchFamily="34" charset="0"/>
            </a:endParaRPr>
          </a:p>
        </p:txBody>
      </p:sp>
      <p:sp>
        <p:nvSpPr>
          <p:cNvPr id="15" name="Rectangle 14"/>
          <p:cNvSpPr/>
          <p:nvPr/>
        </p:nvSpPr>
        <p:spPr>
          <a:xfrm>
            <a:off x="1064273" y="55879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sp>
        <p:nvSpPr>
          <p:cNvPr id="16" name="Rectangle 15"/>
          <p:cNvSpPr/>
          <p:nvPr/>
        </p:nvSpPr>
        <p:spPr>
          <a:xfrm>
            <a:off x="9402617" y="5587940"/>
            <a:ext cx="1562519"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faux</a:t>
            </a:r>
          </a:p>
        </p:txBody>
      </p:sp>
    </p:spTree>
    <p:extLst>
      <p:ext uri="{BB962C8B-B14F-4D97-AF65-F5344CB8AC3E}">
        <p14:creationId xmlns:p14="http://schemas.microsoft.com/office/powerpoint/2010/main" val="18682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vrai, rappelez vous qu’une droite est parallèle à un plan si cette droite est parallèle à une droite contenue dans ce plan:</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les diagonales des deux faces</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2" name="Rectangle 11"/>
          <p:cNvSpPr/>
          <p:nvPr/>
        </p:nvSpPr>
        <p:spPr>
          <a:xfrm>
            <a:off x="1064273" y="5587939"/>
            <a:ext cx="1512674" cy="637507"/>
          </a:xfrm>
          <a:prstGeom prst="rect">
            <a:avLst/>
          </a:prstGeom>
          <a:solidFill>
            <a:srgbClr val="1D6FA9"/>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000" dirty="0">
                <a:solidFill>
                  <a:prstClr val="black"/>
                </a:solidFill>
              </a:rPr>
              <a:t>vrai</a:t>
            </a:r>
          </a:p>
        </p:txBody>
      </p:sp>
      <p:pic>
        <p:nvPicPr>
          <p:cNvPr id="13" name="Picture 2" descr="Orthogonalité dans l'espace, équations cartésiennes de plan : exercices  corrigés - Mathoutil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9" name="ZoneTexte 8"/>
          <p:cNvSpPr txBox="1"/>
          <p:nvPr/>
        </p:nvSpPr>
        <p:spPr>
          <a:xfrm>
            <a:off x="1165184" y="2927926"/>
            <a:ext cx="5095143" cy="461665"/>
          </a:xfrm>
          <a:prstGeom prst="rect">
            <a:avLst/>
          </a:prstGeom>
          <a:noFill/>
        </p:spPr>
        <p:txBody>
          <a:bodyPr wrap="square" rtlCol="0">
            <a:spAutoFit/>
          </a:bodyPr>
          <a:lstStyle/>
          <a:p>
            <a:pPr algn="ctr"/>
            <a:r>
              <a:rPr lang="fr-MA" sz="2400" dirty="0">
                <a:latin typeface="Calibri" panose="020F0502020204030204" pitchFamily="34" charset="0"/>
                <a:cs typeface="Calibri" panose="020F0502020204030204" pitchFamily="34" charset="0"/>
              </a:rPr>
              <a:t>La droite EG est parallèles au plan ABC</a:t>
            </a:r>
            <a:endParaRPr lang="fr-FR" sz="2400" dirty="0">
              <a:latin typeface="Calibri" panose="020F0502020204030204" pitchFamily="34" charset="0"/>
              <a:cs typeface="Calibri" panose="020F0502020204030204" pitchFamily="34" charset="0"/>
            </a:endParaRPr>
          </a:p>
        </p:txBody>
      </p:sp>
      <p:sp>
        <p:nvSpPr>
          <p:cNvPr id="3" name="ZoneTexte 2"/>
          <p:cNvSpPr txBox="1"/>
          <p:nvPr/>
        </p:nvSpPr>
        <p:spPr>
          <a:xfrm>
            <a:off x="1431636" y="3629891"/>
            <a:ext cx="4904509" cy="707886"/>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Car EG est parallèle à la droite AC qui est contenue dans le plan ABC</a:t>
            </a:r>
            <a:endParaRPr lang="fr-FR" sz="2000" dirty="0">
              <a:solidFill>
                <a:srgbClr val="FF0000"/>
              </a:solidFill>
              <a:latin typeface="Calibri" panose="020F0502020204030204" pitchFamily="34" charset="0"/>
              <a:cs typeface="Calibri" panose="020F0502020204030204" pitchFamily="34" charset="0"/>
            </a:endParaRPr>
          </a:p>
        </p:txBody>
      </p:sp>
      <p:cxnSp>
        <p:nvCxnSpPr>
          <p:cNvPr id="6" name="Connecteur droit 5"/>
          <p:cNvCxnSpPr/>
          <p:nvPr/>
        </p:nvCxnSpPr>
        <p:spPr>
          <a:xfrm flipV="1">
            <a:off x="7444509" y="2115127"/>
            <a:ext cx="2844800" cy="69272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flipV="1">
            <a:off x="7472218" y="4331855"/>
            <a:ext cx="2881746" cy="665018"/>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6172"/>
          </a:xfrm>
        </p:spPr>
        <p:txBody>
          <a:bodyPr/>
          <a:lstStyle/>
          <a:p>
            <a:r>
              <a:rPr lang="fr-FR" dirty="0">
                <a:latin typeface="Calibri" panose="020F0502020204030204"/>
              </a:rPr>
              <a:t> </a:t>
            </a:r>
            <a:r>
              <a:rPr lang="fr-FR" sz="1400" dirty="0">
                <a:latin typeface="Calibri" panose="020F0502020204030204"/>
              </a:rPr>
              <a:t>Observez puis complétez:.</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2619435" cy="369332"/>
          </a:xfrm>
          <a:prstGeom prst="rect">
            <a:avLst/>
          </a:prstGeom>
        </p:spPr>
        <p:txBody>
          <a:bodyPr wrap="none">
            <a:spAutoFit/>
          </a:bodyPr>
          <a:lstStyle/>
          <a:p>
            <a:r>
              <a:rPr lang="fr-FR" dirty="0">
                <a:latin typeface="Calibri" panose="020F0502020204030204"/>
              </a:rPr>
              <a:t>Observez  puis complétez </a:t>
            </a:r>
            <a:endParaRPr lang="fr-FR" dirty="0"/>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9" name="Picture 2" descr="Orthogonalité dans l'espace, équations cartésiennes de plan : exercices  corrigés - Mathout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p:cNvSpPr txBox="1"/>
          <p:nvPr/>
        </p:nvSpPr>
        <p:spPr>
          <a:xfrm>
            <a:off x="1422400" y="2826327"/>
            <a:ext cx="412865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faces ABFE et EFGH se coupent selon……………………………</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1071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Rappelez vous que l’arête d’un solide est l’intersection de deux faces: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montre les deux faces et l’arête et rappelle la définition d’une arête</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3381888" cy="461665"/>
          </a:xfrm>
          <a:prstGeom prst="rect">
            <a:avLst/>
          </a:prstGeom>
        </p:spPr>
        <p:txBody>
          <a:bodyPr wrap="none">
            <a:spAutoFit/>
          </a:bodyPr>
          <a:lstStyle/>
          <a:p>
            <a:r>
              <a:rPr lang="fr-FR" sz="2400" dirty="0">
                <a:latin typeface="Calibri" panose="020F0502020204030204"/>
              </a:rPr>
              <a:t>observez  puis complétez </a:t>
            </a:r>
            <a:endParaRPr lang="fr-FR" sz="2400" dirty="0"/>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p:cNvSpPr txBox="1"/>
          <p:nvPr/>
        </p:nvSpPr>
        <p:spPr>
          <a:xfrm>
            <a:off x="1353531" y="3037748"/>
            <a:ext cx="412865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faces ABFE et EFGH se coupent selon </a:t>
            </a:r>
            <a:r>
              <a:rPr lang="fr-MA" sz="2000" dirty="0">
                <a:solidFill>
                  <a:srgbClr val="FF0000"/>
                </a:solidFill>
                <a:latin typeface="Calibri" panose="020F0502020204030204" pitchFamily="34" charset="0"/>
                <a:cs typeface="Calibri" panose="020F0502020204030204" pitchFamily="34" charset="0"/>
              </a:rPr>
              <a:t>l’arête EF</a:t>
            </a:r>
            <a:endParaRPr lang="fr-FR" sz="2000" dirty="0">
              <a:solidFill>
                <a:srgbClr val="FF0000"/>
              </a:solidFill>
              <a:latin typeface="Calibri" panose="020F0502020204030204" pitchFamily="34" charset="0"/>
              <a:cs typeface="Calibri" panose="020F0502020204030204" pitchFamily="34" charset="0"/>
            </a:endParaRPr>
          </a:p>
        </p:txBody>
      </p:sp>
      <p:pic>
        <p:nvPicPr>
          <p:cNvPr id="17" name="Picture 2" descr="Orthogonalité dans l'espace, équations cartésiennes de plan : exercices  corrigés - Mathoutil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032" y="1638959"/>
            <a:ext cx="4142105" cy="375518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476658" y="2793285"/>
            <a:ext cx="2179782" cy="22220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Données 17"/>
          <p:cNvSpPr/>
          <p:nvPr/>
        </p:nvSpPr>
        <p:spPr>
          <a:xfrm>
            <a:off x="7444509" y="2096655"/>
            <a:ext cx="2854036" cy="715817"/>
          </a:xfrm>
          <a:prstGeom prst="flowChartInputOutpu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a:p>
        </p:txBody>
      </p:sp>
      <p:cxnSp>
        <p:nvCxnSpPr>
          <p:cNvPr id="20" name="Connecteur droit 19"/>
          <p:cNvCxnSpPr/>
          <p:nvPr/>
        </p:nvCxnSpPr>
        <p:spPr>
          <a:xfrm flipV="1">
            <a:off x="7444509" y="2812472"/>
            <a:ext cx="2244080" cy="9128"/>
          </a:xfrm>
          <a:prstGeom prst="line">
            <a:avLst/>
          </a:prstGeom>
          <a:ln w="38100">
            <a:solidFill>
              <a:srgbClr val="FF0000"/>
            </a:solidFill>
          </a:ln>
        </p:spPr>
        <p:style>
          <a:lnRef idx="2">
            <a:schemeClr val="accent1"/>
          </a:lnRef>
          <a:fillRef idx="0">
            <a:schemeClr val="accent1"/>
          </a:fillRef>
          <a:effectRef idx="1">
            <a:schemeClr val="accent1"/>
          </a:effectRef>
          <a:fontRef idx="minor">
            <a:schemeClr val="tx1"/>
          </a:fontRef>
        </p:style>
      </p:cxnSp>
      <p:sp>
        <p:nvSpPr>
          <p:cNvPr id="21" name="ZoneTexte 20"/>
          <p:cNvSpPr txBox="1"/>
          <p:nvPr/>
        </p:nvSpPr>
        <p:spPr>
          <a:xfrm>
            <a:off x="9688589" y="2793286"/>
            <a:ext cx="32327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F</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37118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a:t>
            </a:r>
            <a:r>
              <a:rPr lang="fr-FR" sz="1400" dirty="0">
                <a:latin typeface="Calibri" panose="020F0502020204030204"/>
              </a:rPr>
              <a:t>Observez le cube ci-dessous puis complétez: .</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59586" y="668338"/>
            <a:ext cx="10529705" cy="268287"/>
          </a:xfrm>
        </p:spPr>
        <p:txBody>
          <a:bodyPr/>
          <a:lstStyle/>
          <a:p>
            <a:r>
              <a:rPr lang="fr-FR" dirty="0">
                <a:solidFill>
                  <a:prstClr val="white">
                    <a:lumMod val="65000"/>
                  </a:prstClr>
                </a:solidFill>
                <a:latin typeface="Calibri" panose="020F0502020204030204"/>
              </a:rPr>
              <a:t>L'enseignant montre les deux faces</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3381888" cy="461665"/>
          </a:xfrm>
          <a:prstGeom prst="rect">
            <a:avLst/>
          </a:prstGeom>
        </p:spPr>
        <p:txBody>
          <a:bodyPr wrap="none">
            <a:spAutoFit/>
          </a:bodyPr>
          <a:lstStyle/>
          <a:p>
            <a:r>
              <a:rPr lang="fr-FR" sz="2400" dirty="0">
                <a:latin typeface="Calibri" panose="020F0502020204030204"/>
              </a:rPr>
              <a:t>observez  puis complétez </a:t>
            </a:r>
            <a:endParaRPr lang="fr-FR" sz="2400" dirty="0"/>
          </a:p>
        </p:txBody>
      </p:sp>
      <p:grpSp>
        <p:nvGrpSpPr>
          <p:cNvPr id="16" name="Groupe 15">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7"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8" name="Rectangle 17">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080655" y="3389745"/>
            <a:ext cx="4128655" cy="707886"/>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Les faces BCGF et ADHE  sont ……………………………</a:t>
            </a:r>
            <a:endParaRPr lang="fr-FR" sz="2000" dirty="0">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6268132" y="1636993"/>
            <a:ext cx="3642676" cy="3505504"/>
          </a:xfrm>
          <a:prstGeom prst="rect">
            <a:avLst/>
          </a:prstGeom>
        </p:spPr>
      </p:pic>
    </p:spTree>
    <p:extLst>
      <p:ext uri="{BB962C8B-B14F-4D97-AF65-F5344CB8AC3E}">
        <p14:creationId xmlns:p14="http://schemas.microsoft.com/office/powerpoint/2010/main" val="1319731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latin typeface="Calibri" panose="020F0502020204030204"/>
              </a:rPr>
              <a:t>Rappelez vous que les faces d’un cube sont superposables et parallèles.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656446" y="668337"/>
            <a:ext cx="10529705" cy="268287"/>
          </a:xfrm>
        </p:spPr>
        <p:txBody>
          <a:bodyPr/>
          <a:lstStyle/>
          <a:p>
            <a:r>
              <a:rPr lang="fr-FR" dirty="0">
                <a:solidFill>
                  <a:prstClr val="white">
                    <a:lumMod val="65000"/>
                  </a:prstClr>
                </a:solidFill>
                <a:latin typeface="Calibri" panose="020F0502020204030204"/>
              </a:rPr>
              <a:t>L'enseignant rappelle que deux faces opposées d’un cube sont parallèles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5" name="Rectangle 4"/>
          <p:cNvSpPr/>
          <p:nvPr/>
        </p:nvSpPr>
        <p:spPr>
          <a:xfrm>
            <a:off x="1269210" y="1827567"/>
            <a:ext cx="2619435" cy="369332"/>
          </a:xfrm>
          <a:prstGeom prst="rect">
            <a:avLst/>
          </a:prstGeom>
        </p:spPr>
        <p:txBody>
          <a:bodyPr wrap="none">
            <a:spAutoFit/>
          </a:bodyPr>
          <a:lstStyle/>
          <a:p>
            <a:r>
              <a:rPr lang="fr-FR" dirty="0">
                <a:latin typeface="Calibri" panose="020F0502020204030204"/>
              </a:rPr>
              <a:t>Observez  puis complétez </a:t>
            </a:r>
            <a:endParaRPr lang="fr-FR" dirty="0"/>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6" name="ZoneTexte 15"/>
          <p:cNvSpPr txBox="1"/>
          <p:nvPr/>
        </p:nvSpPr>
        <p:spPr>
          <a:xfrm>
            <a:off x="1422400" y="3092200"/>
            <a:ext cx="412865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faces BCGF et ADHE  sont </a:t>
            </a:r>
            <a:r>
              <a:rPr lang="fr-MA" sz="2000" dirty="0">
                <a:solidFill>
                  <a:srgbClr val="FF0000"/>
                </a:solidFill>
                <a:latin typeface="Calibri" panose="020F0502020204030204" pitchFamily="34" charset="0"/>
                <a:cs typeface="Calibri" panose="020F0502020204030204" pitchFamily="34" charset="0"/>
              </a:rPr>
              <a:t>parallèles</a:t>
            </a:r>
            <a:endParaRPr lang="fr-FR" sz="2000" dirty="0">
              <a:solidFill>
                <a:srgbClr val="FF0000"/>
              </a:solidFill>
              <a:latin typeface="Calibri" panose="020F0502020204030204" pitchFamily="34" charset="0"/>
              <a:cs typeface="Calibri" panose="020F0502020204030204" pitchFamily="34" charset="0"/>
            </a:endParaRPr>
          </a:p>
        </p:txBody>
      </p:sp>
      <p:pic>
        <p:nvPicPr>
          <p:cNvPr id="3" name="Image 2"/>
          <p:cNvPicPr>
            <a:picLocks noChangeAspect="1"/>
          </p:cNvPicPr>
          <p:nvPr/>
        </p:nvPicPr>
        <p:blipFill>
          <a:blip r:embed="rId3"/>
          <a:stretch>
            <a:fillRect/>
          </a:stretch>
        </p:blipFill>
        <p:spPr>
          <a:xfrm>
            <a:off x="6477885" y="1920631"/>
            <a:ext cx="3558848" cy="3482642"/>
          </a:xfrm>
          <a:prstGeom prst="rect">
            <a:avLst/>
          </a:prstGeom>
        </p:spPr>
      </p:pic>
    </p:spTree>
    <p:extLst>
      <p:ext uri="{BB962C8B-B14F-4D97-AF65-F5344CB8AC3E}">
        <p14:creationId xmlns:p14="http://schemas.microsoft.com/office/powerpoint/2010/main" val="29586732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300544"/>
          </a:xfrm>
        </p:spPr>
        <p:txBody>
          <a:bodyPr/>
          <a:lstStyle/>
          <a:p>
            <a:r>
              <a:rPr lang="fr-FR" dirty="0">
                <a:latin typeface="Calibri" panose="020F0502020204030204"/>
              </a:rPr>
              <a:t>Répondez aux questions suivantes</a:t>
            </a:r>
            <a:r>
              <a:rPr lang="fr-FR" sz="1400" dirty="0">
                <a:latin typeface="Calibri" panose="020F0502020204030204"/>
              </a:rPr>
              <a:t>:</a:t>
            </a:r>
            <a:endParaRPr lang="fr-FR" sz="1400" dirty="0"/>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p:cNvPicPr>
            <a:picLocks noChangeAspect="1"/>
          </p:cNvPicPr>
          <p:nvPr/>
        </p:nvPicPr>
        <p:blipFill>
          <a:blip r:embed="rId3"/>
          <a:stretch>
            <a:fillRect/>
          </a:stretch>
        </p:blipFill>
        <p:spPr>
          <a:xfrm>
            <a:off x="1051350" y="1752219"/>
            <a:ext cx="10252460" cy="2847489"/>
          </a:xfrm>
          <a:prstGeom prst="rect">
            <a:avLst/>
          </a:prstGeom>
        </p:spPr>
      </p:pic>
      <p:sp>
        <p:nvSpPr>
          <p:cNvPr id="3" name="ZoneTexte 2">
            <a:extLst>
              <a:ext uri="{FF2B5EF4-FFF2-40B4-BE49-F238E27FC236}">
                <a16:creationId xmlns:a16="http://schemas.microsoft.com/office/drawing/2014/main" id="{F1F3264E-8DCE-4DF4-7036-D5DDFAE5FF72}"/>
              </a:ext>
            </a:extLst>
          </p:cNvPr>
          <p:cNvSpPr txBox="1"/>
          <p:nvPr/>
        </p:nvSpPr>
        <p:spPr>
          <a:xfrm>
            <a:off x="5012675" y="5761822"/>
            <a:ext cx="147626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Page :72</a:t>
            </a:r>
            <a:endParaRPr lang="fr-CH" sz="2000" dirty="0">
              <a:latin typeface="Calibri" panose="020F0502020204030204" pitchFamily="34" charset="0"/>
              <a:cs typeface="Calibri" panose="020F0502020204030204" pitchFamily="34" charset="0"/>
            </a:endParaRPr>
          </a:p>
        </p:txBody>
      </p:sp>
      <p:sp>
        <p:nvSpPr>
          <p:cNvPr id="7" name="Espace réservé du contenu 6">
            <a:extLst>
              <a:ext uri="{FF2B5EF4-FFF2-40B4-BE49-F238E27FC236}">
                <a16:creationId xmlns:a16="http://schemas.microsoft.com/office/drawing/2014/main" id="{71ECB0B6-7119-FDC5-20DB-C81CA5F42372}"/>
              </a:ext>
            </a:extLst>
          </p:cNvPr>
          <p:cNvSpPr>
            <a:spLocks noGrp="1"/>
          </p:cNvSpPr>
          <p:nvPr>
            <p:ph sz="quarter" idx="11"/>
          </p:nvPr>
        </p:nvSpPr>
        <p:spPr/>
        <p:txBody>
          <a:bodyPr/>
          <a:lstStyle/>
          <a:p>
            <a:endParaRPr lang="fr-CH"/>
          </a:p>
        </p:txBody>
      </p:sp>
    </p:spTree>
    <p:extLst>
      <p:ext uri="{BB962C8B-B14F-4D97-AF65-F5344CB8AC3E}">
        <p14:creationId xmlns:p14="http://schemas.microsoft.com/office/powerpoint/2010/main" val="41498507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dirty="0">
                <a:latin typeface="Calibri" panose="020F0502020204030204"/>
              </a:rPr>
              <a:t> voici la réponse: </a:t>
            </a:r>
            <a:r>
              <a:rPr lang="fr-FR" sz="1400" dirty="0">
                <a:latin typeface="Calibri" panose="020F0502020204030204"/>
              </a:rPr>
              <a:t>rappelez vous que les faces d’un cube sont superposables et parallèles:</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rappelle que deux faces opposées d’un cube sont parallèles </a:t>
            </a: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9" name="Image 8"/>
          <p:cNvPicPr>
            <a:picLocks noChangeAspect="1"/>
          </p:cNvPicPr>
          <p:nvPr/>
        </p:nvPicPr>
        <p:blipFill>
          <a:blip r:embed="rId3"/>
          <a:stretch>
            <a:fillRect/>
          </a:stretch>
        </p:blipFill>
        <p:spPr>
          <a:xfrm>
            <a:off x="1051350" y="1752219"/>
            <a:ext cx="10252460" cy="2847489"/>
          </a:xfrm>
          <a:prstGeom prst="rect">
            <a:avLst/>
          </a:prstGeom>
        </p:spPr>
      </p:pic>
      <p:sp>
        <p:nvSpPr>
          <p:cNvPr id="6" name="ZoneTexte 5"/>
          <p:cNvSpPr txBox="1"/>
          <p:nvPr/>
        </p:nvSpPr>
        <p:spPr>
          <a:xfrm>
            <a:off x="6483927" y="3620655"/>
            <a:ext cx="276167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ABFE est un rectangle</a:t>
            </a:r>
            <a:endParaRPr lang="fr-FR" sz="2000" dirty="0">
              <a:solidFill>
                <a:srgbClr val="FF0000"/>
              </a:solidFill>
              <a:latin typeface="Calibri" panose="020F0502020204030204" pitchFamily="34" charset="0"/>
              <a:cs typeface="Calibri" panose="020F0502020204030204" pitchFamily="34" charset="0"/>
            </a:endParaRPr>
          </a:p>
        </p:txBody>
      </p:sp>
      <p:sp>
        <p:nvSpPr>
          <p:cNvPr id="7" name="ZoneTexte 6"/>
          <p:cNvSpPr txBox="1"/>
          <p:nvPr/>
        </p:nvSpPr>
        <p:spPr>
          <a:xfrm>
            <a:off x="6042484" y="4023712"/>
            <a:ext cx="2759771"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Car ADHE est rectangle</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6625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le résumé du rappel.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donne  des exemples et des contre -exemples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9" name="ZoneTexte 8"/>
          <p:cNvSpPr txBox="1"/>
          <p:nvPr/>
        </p:nvSpPr>
        <p:spPr>
          <a:xfrm>
            <a:off x="1712068" y="3064213"/>
            <a:ext cx="1284051" cy="447472"/>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1828800" y="2966936"/>
            <a:ext cx="1488332" cy="544749"/>
          </a:xfrm>
          <a:prstGeom prst="rect">
            <a:avLst/>
          </a:prstGeom>
          <a:solidFill>
            <a:schemeClr val="bg1"/>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920215" y="2255778"/>
            <a:ext cx="9180945" cy="461665"/>
          </a:xfrm>
          <a:prstGeom prst="rect">
            <a:avLst/>
          </a:prstGeom>
          <a:noFill/>
        </p:spPr>
        <p:txBody>
          <a:bodyPr wrap="square" rtlCol="0">
            <a:spAutoFit/>
          </a:bodyPr>
          <a:lstStyle/>
          <a:p>
            <a:pPr marL="342900" indent="-342900" algn="l">
              <a:buFont typeface="Arial" panose="020B0604020202020204" pitchFamily="34" charset="0"/>
              <a:buChar char="•"/>
            </a:pPr>
            <a:r>
              <a:rPr lang="fr-FR" sz="2400" dirty="0">
                <a:latin typeface="Calibri" panose="020F0502020204030204" pitchFamily="34" charset="0"/>
                <a:cs typeface="Calibri" panose="020F0502020204030204" pitchFamily="34" charset="0"/>
              </a:rPr>
              <a:t>Les positions relatives d’une droite et un plan</a:t>
            </a:r>
          </a:p>
        </p:txBody>
      </p:sp>
      <p:sp>
        <p:nvSpPr>
          <p:cNvPr id="12" name="ZoneTexte 11"/>
          <p:cNvSpPr txBox="1"/>
          <p:nvPr/>
        </p:nvSpPr>
        <p:spPr>
          <a:xfrm>
            <a:off x="920215" y="3584107"/>
            <a:ext cx="6336145" cy="461665"/>
          </a:xfrm>
          <a:prstGeom prst="rect">
            <a:avLst/>
          </a:prstGeom>
          <a:noFill/>
        </p:spPr>
        <p:txBody>
          <a:bodyPr wrap="square" rtlCol="0">
            <a:spAutoFit/>
          </a:bodyPr>
          <a:lstStyle/>
          <a:p>
            <a:pPr marL="342900" indent="-342900" algn="l">
              <a:buFont typeface="Arial" panose="020B0604020202020204" pitchFamily="34" charset="0"/>
              <a:buChar char="•"/>
            </a:pPr>
            <a:r>
              <a:rPr lang="fr-MA" sz="2400" dirty="0">
                <a:latin typeface="Calibri" panose="020F0502020204030204" pitchFamily="34" charset="0"/>
                <a:cs typeface="Calibri" panose="020F0502020204030204" pitchFamily="34" charset="0"/>
              </a:rPr>
              <a:t>Les positions relatives de deux droites</a:t>
            </a:r>
            <a:endParaRPr lang="fr-FR" sz="2400" dirty="0">
              <a:latin typeface="Calibri" panose="020F0502020204030204" pitchFamily="34" charset="0"/>
              <a:cs typeface="Calibri" panose="020F0502020204030204" pitchFamily="34" charset="0"/>
            </a:endParaRPr>
          </a:p>
        </p:txBody>
      </p:sp>
      <p:sp>
        <p:nvSpPr>
          <p:cNvPr id="5" name="ZoneTexte 4"/>
          <p:cNvSpPr txBox="1"/>
          <p:nvPr/>
        </p:nvSpPr>
        <p:spPr>
          <a:xfrm>
            <a:off x="1136072" y="4959927"/>
            <a:ext cx="7592291" cy="461665"/>
          </a:xfrm>
          <a:prstGeom prst="rect">
            <a:avLst/>
          </a:prstGeom>
          <a:noFill/>
        </p:spPr>
        <p:txBody>
          <a:bodyPr wrap="square" rtlCol="0">
            <a:spAutoFit/>
          </a:bodyPr>
          <a:lstStyle/>
          <a:p>
            <a:pPr marL="342900" indent="-342900" algn="l">
              <a:buFont typeface="Arial" panose="020B0604020202020204" pitchFamily="34" charset="0"/>
              <a:buChar char="•"/>
            </a:pPr>
            <a:r>
              <a:rPr lang="fr-MA" sz="2400" dirty="0">
                <a:latin typeface="Calibri" panose="020F0502020204030204" pitchFamily="34" charset="0"/>
                <a:cs typeface="Calibri" panose="020F0502020204030204" pitchFamily="34" charset="0"/>
              </a:rPr>
              <a:t>Les positions relatives des faces d’un cube</a:t>
            </a:r>
            <a:endParaRPr lang="fr-FR" sz="2400" dirty="0">
              <a:latin typeface="Calibri" panose="020F0502020204030204" pitchFamily="34" charset="0"/>
              <a:cs typeface="Calibri" panose="020F0502020204030204" pitchFamily="34" charset="0"/>
            </a:endParaRPr>
          </a:p>
        </p:txBody>
      </p:sp>
      <p:sp>
        <p:nvSpPr>
          <p:cNvPr id="6" name="Flèche : droite 5">
            <a:extLst>
              <a:ext uri="{FF2B5EF4-FFF2-40B4-BE49-F238E27FC236}">
                <a16:creationId xmlns:a16="http://schemas.microsoft.com/office/drawing/2014/main" id="{7AD615F4-4EDB-82CD-3483-55E6260D29A1}"/>
              </a:ext>
            </a:extLst>
          </p:cNvPr>
          <p:cNvSpPr/>
          <p:nvPr/>
        </p:nvSpPr>
        <p:spPr>
          <a:xfrm rot="19472471">
            <a:off x="7256360" y="2237275"/>
            <a:ext cx="576633" cy="16440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CH"/>
          </a:p>
        </p:txBody>
      </p:sp>
      <p:sp>
        <p:nvSpPr>
          <p:cNvPr id="7" name="Flèche : droite 6">
            <a:extLst>
              <a:ext uri="{FF2B5EF4-FFF2-40B4-BE49-F238E27FC236}">
                <a16:creationId xmlns:a16="http://schemas.microsoft.com/office/drawing/2014/main" id="{7A1AE9C8-25BE-DE8F-1938-929198530728}"/>
              </a:ext>
            </a:extLst>
          </p:cNvPr>
          <p:cNvSpPr/>
          <p:nvPr/>
        </p:nvSpPr>
        <p:spPr>
          <a:xfrm rot="779838">
            <a:off x="7358906" y="2571923"/>
            <a:ext cx="576633" cy="16440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CH"/>
          </a:p>
        </p:txBody>
      </p:sp>
      <p:sp>
        <p:nvSpPr>
          <p:cNvPr id="8" name="ZoneTexte 7">
            <a:extLst>
              <a:ext uri="{FF2B5EF4-FFF2-40B4-BE49-F238E27FC236}">
                <a16:creationId xmlns:a16="http://schemas.microsoft.com/office/drawing/2014/main" id="{4691B7FA-09E1-C72E-16E3-C39C0A537716}"/>
              </a:ext>
            </a:extLst>
          </p:cNvPr>
          <p:cNvSpPr txBox="1"/>
          <p:nvPr/>
        </p:nvSpPr>
        <p:spPr>
          <a:xfrm>
            <a:off x="9077899" y="1740665"/>
            <a:ext cx="2193886" cy="400110"/>
          </a:xfrm>
          <a:prstGeom prst="rect">
            <a:avLst/>
          </a:prstGeom>
          <a:noFill/>
        </p:spPr>
        <p:txBody>
          <a:bodyPr wrap="square" rtlCol="0">
            <a:spAutoFit/>
          </a:bodyPr>
          <a:lstStyle/>
          <a:p>
            <a:pPr algn="l"/>
            <a:r>
              <a:rPr lang="fr-FR" sz="2000" dirty="0" err="1">
                <a:highlight>
                  <a:srgbClr val="FFFF00"/>
                </a:highlight>
                <a:latin typeface="Calibri" panose="020F0502020204030204" pitchFamily="34" charset="0"/>
                <a:cs typeface="Calibri" panose="020F0502020204030204" pitchFamily="34" charset="0"/>
              </a:rPr>
              <a:t>Ajoutr</a:t>
            </a:r>
            <a:r>
              <a:rPr lang="fr-FR" sz="2000" dirty="0">
                <a:highlight>
                  <a:srgbClr val="FFFF00"/>
                </a:highlight>
                <a:latin typeface="Calibri" panose="020F0502020204030204" pitchFamily="34" charset="0"/>
                <a:cs typeface="Calibri" panose="020F0502020204030204" pitchFamily="34" charset="0"/>
              </a:rPr>
              <a:t> résumé</a:t>
            </a:r>
            <a:endParaRPr lang="fr-CH" sz="2000" dirty="0">
              <a:highlight>
                <a:srgbClr val="FFFF00"/>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2444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photo ci-dessous puis exprimez vos avis à propos de la question suivante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27552" y="1593581"/>
            <a:ext cx="9768157"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3" name="ZoneTexte 22"/>
          <p:cNvSpPr txBox="1"/>
          <p:nvPr/>
        </p:nvSpPr>
        <p:spPr>
          <a:xfrm>
            <a:off x="1357746" y="1832819"/>
            <a:ext cx="7813964"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Que pouvez vous dire de l’intersection du plan représenté par la surface de la porte et la surface du mur?</a:t>
            </a:r>
          </a:p>
        </p:txBody>
      </p:sp>
      <p:pic>
        <p:nvPicPr>
          <p:cNvPr id="5" name="Image 4"/>
          <p:cNvPicPr>
            <a:picLocks noChangeAspect="1"/>
          </p:cNvPicPr>
          <p:nvPr/>
        </p:nvPicPr>
        <p:blipFill>
          <a:blip r:embed="rId3"/>
          <a:stretch>
            <a:fillRect/>
          </a:stretch>
        </p:blipFill>
        <p:spPr>
          <a:xfrm>
            <a:off x="6675269" y="3273465"/>
            <a:ext cx="4549534" cy="3063505"/>
          </a:xfrm>
          <a:prstGeom prst="rect">
            <a:avLst/>
          </a:prstGeom>
        </p:spPr>
      </p:pic>
    </p:spTree>
    <p:extLst>
      <p:ext uri="{BB962C8B-B14F-4D97-AF65-F5344CB8AC3E}">
        <p14:creationId xmlns:p14="http://schemas.microsoft.com/office/powerpoint/2010/main" val="3972023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416863" y="1753318"/>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 name="Rectangle 9"/>
          <p:cNvSpPr/>
          <p:nvPr/>
        </p:nvSpPr>
        <p:spPr>
          <a:xfrm>
            <a:off x="503887" y="1743269"/>
            <a:ext cx="6800128" cy="923330"/>
          </a:xfrm>
          <a:prstGeom prst="rect">
            <a:avLst/>
          </a:prstGeom>
        </p:spPr>
        <p:txBody>
          <a:bodyPr wrap="square">
            <a:spAutoFit/>
          </a:bodyPr>
          <a:lstStyle/>
          <a:p>
            <a:endParaRPr lang="fr-FR" dirty="0"/>
          </a:p>
          <a:p>
            <a:r>
              <a:rPr lang="fr-FR" b="1" dirty="0"/>
              <a:t>Reconnaître les positions relatives de deux plans dans l’espace.</a:t>
            </a:r>
            <a:endParaRPr lang="fr-FR" dirty="0">
              <a:sym typeface="Arial"/>
            </a:endParaRPr>
          </a:p>
        </p:txBody>
      </p:sp>
      <p:pic>
        <p:nvPicPr>
          <p:cNvPr id="8" name="Image 7"/>
          <p:cNvPicPr>
            <a:picLocks noChangeAspect="1"/>
          </p:cNvPicPr>
          <p:nvPr/>
        </p:nvPicPr>
        <p:blipFill>
          <a:blip r:embed="rId3"/>
          <a:stretch>
            <a:fillRect/>
          </a:stretch>
        </p:blipFill>
        <p:spPr>
          <a:xfrm>
            <a:off x="7177923" y="3264161"/>
            <a:ext cx="4129414" cy="3043720"/>
          </a:xfrm>
          <a:prstGeom prst="rect">
            <a:avLst/>
          </a:prstGeom>
        </p:spPr>
      </p:pic>
    </p:spTree>
    <p:extLst>
      <p:ext uri="{BB962C8B-B14F-4D97-AF65-F5344CB8AC3E}">
        <p14:creationId xmlns:p14="http://schemas.microsoft.com/office/powerpoint/2010/main" val="2855367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la 1</a:t>
            </a:r>
            <a:r>
              <a:rPr lang="fr-FR" baseline="30000" dirty="0"/>
              <a:t>ère</a:t>
            </a:r>
            <a:r>
              <a:rPr lang="fr-FR" dirty="0"/>
              <a:t> position relative de deux plans dans l’espace.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utilise un solide ou l’espace de la classe pour illustrer deux plans parallèles,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6740191" y="1003409"/>
            <a:ext cx="3680779" cy="2667231"/>
          </a:xfrm>
          <a:prstGeom prst="rect">
            <a:avLst/>
          </a:prstGeom>
        </p:spPr>
      </p:pic>
      <p:sp>
        <p:nvSpPr>
          <p:cNvPr id="12" name="ZoneTexte 11"/>
          <p:cNvSpPr txBox="1"/>
          <p:nvPr/>
        </p:nvSpPr>
        <p:spPr>
          <a:xfrm>
            <a:off x="404043" y="1679561"/>
            <a:ext cx="6671012" cy="461665"/>
          </a:xfrm>
          <a:prstGeom prst="rect">
            <a:avLst/>
          </a:prstGeom>
          <a:noFill/>
        </p:spPr>
        <p:txBody>
          <a:bodyPr wrap="square" rtlCol="0">
            <a:spAutoFit/>
          </a:bodyPr>
          <a:lstStyle/>
          <a:p>
            <a:pPr marL="342900" indent="-342900" algn="l">
              <a:buFont typeface="Arial" panose="020B0604020202020204" pitchFamily="34" charset="0"/>
              <a:buChar char="•"/>
            </a:pPr>
            <a:r>
              <a:rPr lang="fr-MA" sz="2400" dirty="0">
                <a:latin typeface="Calibri" panose="020F0502020204030204" pitchFamily="34" charset="0"/>
                <a:cs typeface="Calibri" panose="020F0502020204030204" pitchFamily="34" charset="0"/>
              </a:rPr>
              <a:t>Observez, les bases de ce prisme sont parallèles</a:t>
            </a:r>
            <a:endParaRPr lang="fr-FR" sz="2400" dirty="0">
              <a:latin typeface="Calibri" panose="020F0502020204030204" pitchFamily="34" charset="0"/>
              <a:cs typeface="Calibri" panose="020F0502020204030204" pitchFamily="34" charset="0"/>
            </a:endParaRPr>
          </a:p>
        </p:txBody>
      </p:sp>
      <p:pic>
        <p:nvPicPr>
          <p:cNvPr id="13" name="Image 12"/>
          <p:cNvPicPr>
            <a:picLocks noChangeAspect="1"/>
          </p:cNvPicPr>
          <p:nvPr/>
        </p:nvPicPr>
        <p:blipFill>
          <a:blip r:embed="rId4"/>
          <a:stretch>
            <a:fillRect/>
          </a:stretch>
        </p:blipFill>
        <p:spPr>
          <a:xfrm>
            <a:off x="6740191" y="3670640"/>
            <a:ext cx="4545926" cy="2720109"/>
          </a:xfrm>
          <a:prstGeom prst="rect">
            <a:avLst/>
          </a:prstGeom>
        </p:spPr>
      </p:pic>
      <p:sp>
        <p:nvSpPr>
          <p:cNvPr id="14" name="ZoneTexte 13"/>
          <p:cNvSpPr txBox="1"/>
          <p:nvPr/>
        </p:nvSpPr>
        <p:spPr>
          <a:xfrm>
            <a:off x="404045" y="3335569"/>
            <a:ext cx="6089120" cy="830997"/>
          </a:xfrm>
          <a:prstGeom prst="rect">
            <a:avLst/>
          </a:prstGeom>
          <a:noFill/>
        </p:spPr>
        <p:txBody>
          <a:bodyPr wrap="square" rtlCol="0">
            <a:spAutoFit/>
          </a:bodyPr>
          <a:lstStyle/>
          <a:p>
            <a:pPr marL="342900" indent="-342900" algn="l">
              <a:buFont typeface="Arial" panose="020B0604020202020204" pitchFamily="34" charset="0"/>
              <a:buChar char="•"/>
            </a:pPr>
            <a:r>
              <a:rPr lang="fr-MA" sz="2400" dirty="0">
                <a:latin typeface="Calibri" panose="020F0502020204030204" pitchFamily="34" charset="0"/>
                <a:cs typeface="Calibri" panose="020F0502020204030204" pitchFamily="34" charset="0"/>
              </a:rPr>
              <a:t>leurs prolongements illimités P et Q sont parallèles </a:t>
            </a:r>
            <a:endParaRPr lang="fr-FR" sz="24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7" name="ZoneTexte 16"/>
              <p:cNvSpPr txBox="1"/>
              <p:nvPr/>
            </p:nvSpPr>
            <p:spPr>
              <a:xfrm>
                <a:off x="1998948" y="5030694"/>
                <a:ext cx="914400" cy="461665"/>
              </a:xfrm>
              <a:prstGeom prst="rect">
                <a:avLst/>
              </a:prstGeom>
              <a:solidFill>
                <a:schemeClr val="accent6">
                  <a:lumMod val="60000"/>
                  <a:lumOff val="40000"/>
                </a:schemeClr>
              </a:solidFill>
            </p:spPr>
            <p:txBody>
              <a:bodyPr wrap="square" rtlCol="0">
                <a:spAutoFit/>
              </a:bodyPr>
              <a:lstStyle/>
              <a:p>
                <a:pPr algn="l"/>
                <a14:m>
                  <m:oMath xmlns:m="http://schemas.openxmlformats.org/officeDocument/2006/math">
                    <m:r>
                      <a:rPr lang="fr-MA" sz="2400" i="1" dirty="0" smtClean="0">
                        <a:latin typeface="Cambria Math" panose="02040503050406030204" pitchFamily="18" charset="0"/>
                        <a:cs typeface="Calibri" panose="020F0502020204030204" pitchFamily="34" charset="0"/>
                      </a:rPr>
                      <m:t>𝑃</m:t>
                    </m:r>
                  </m:oMath>
                </a14:m>
                <a:r>
                  <a:rPr lang="fr-MA" sz="2400" dirty="0">
                    <a:latin typeface="Calibri" panose="020F0502020204030204" pitchFamily="34" charset="0"/>
                    <a:cs typeface="Calibri" panose="020F0502020204030204" pitchFamily="34" charset="0"/>
                  </a:rPr>
                  <a:t>//</a:t>
                </a:r>
                <a14:m>
                  <m:oMath xmlns:m="http://schemas.openxmlformats.org/officeDocument/2006/math">
                    <m:r>
                      <a:rPr lang="fr-MA" sz="2400" i="1" dirty="0" smtClean="0">
                        <a:latin typeface="Cambria Math" panose="02040503050406030204" pitchFamily="18" charset="0"/>
                        <a:cs typeface="Calibri" panose="020F0502020204030204" pitchFamily="34" charset="0"/>
                      </a:rPr>
                      <m:t>𝑄</m:t>
                    </m:r>
                  </m:oMath>
                </a14:m>
                <a:endParaRPr lang="fr-FR" sz="24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1998948" y="5030694"/>
                <a:ext cx="914400" cy="461665"/>
              </a:xfrm>
              <a:prstGeom prst="rect">
                <a:avLst/>
              </a:prstGeom>
              <a:blipFill>
                <a:blip r:embed="rId5"/>
                <a:stretch>
                  <a:fillRect l="-2000" t="-10526" b="-28947"/>
                </a:stretch>
              </a:blipFill>
            </p:spPr>
            <p:txBody>
              <a:bodyPr/>
              <a:lstStyle/>
              <a:p>
                <a:r>
                  <a:rPr lang="fr-CH">
                    <a:noFill/>
                  </a:rPr>
                  <a:t> </a:t>
                </a:r>
              </a:p>
            </p:txBody>
          </p:sp>
        </mc:Fallback>
      </mc:AlternateContent>
      <p:cxnSp>
        <p:nvCxnSpPr>
          <p:cNvPr id="19" name="Connecteur droit avec flèche 18"/>
          <p:cNvCxnSpPr/>
          <p:nvPr/>
        </p:nvCxnSpPr>
        <p:spPr>
          <a:xfrm>
            <a:off x="7204364" y="668338"/>
            <a:ext cx="1030671" cy="63398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3" name="Connecteur droit avec flèche 22"/>
          <p:cNvCxnSpPr/>
          <p:nvPr/>
        </p:nvCxnSpPr>
        <p:spPr>
          <a:xfrm flipH="1">
            <a:off x="10206182" y="3360548"/>
            <a:ext cx="369454" cy="79462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Connecteur droit avec flèche 24"/>
          <p:cNvCxnSpPr/>
          <p:nvPr/>
        </p:nvCxnSpPr>
        <p:spPr>
          <a:xfrm flipH="1">
            <a:off x="10492509" y="4633383"/>
            <a:ext cx="752761" cy="12199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Connecteur droit avec flèche 6">
            <a:extLst>
              <a:ext uri="{FF2B5EF4-FFF2-40B4-BE49-F238E27FC236}">
                <a16:creationId xmlns:a16="http://schemas.microsoft.com/office/drawing/2014/main" id="{B6F89C37-E35A-ACA7-03C4-90F190B6E613}"/>
              </a:ext>
            </a:extLst>
          </p:cNvPr>
          <p:cNvCxnSpPr/>
          <p:nvPr/>
        </p:nvCxnSpPr>
        <p:spPr>
          <a:xfrm flipH="1">
            <a:off x="9044848" y="1883884"/>
            <a:ext cx="1447661" cy="13550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circle(in)">
                                      <p:cBhvr>
                                        <p:cTn id="13" dur="1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1000"/>
                                        <p:tgtEl>
                                          <p:spTgt spid="14"/>
                                        </p:tgtEl>
                                      </p:cBhvr>
                                    </p:animEffect>
                                    <p:anim calcmode="lin" valueType="num">
                                      <p:cBhvr>
                                        <p:cTn id="19" dur="1000" fill="hold"/>
                                        <p:tgtEl>
                                          <p:spTgt spid="14"/>
                                        </p:tgtEl>
                                        <p:attrNameLst>
                                          <p:attrName>ppt_x</p:attrName>
                                        </p:attrNameLst>
                                      </p:cBhvr>
                                      <p:tavLst>
                                        <p:tav tm="0">
                                          <p:val>
                                            <p:strVal val="#ppt_x"/>
                                          </p:val>
                                        </p:tav>
                                        <p:tav tm="100000">
                                          <p:val>
                                            <p:strVal val="#ppt_x"/>
                                          </p:val>
                                        </p:tav>
                                      </p:tavLst>
                                    </p:anim>
                                    <p:anim calcmode="lin" valueType="num">
                                      <p:cBhvr>
                                        <p:cTn id="20" dur="1000" fill="hold"/>
                                        <p:tgtEl>
                                          <p:spTgt spid="14"/>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circle(in)">
                                      <p:cBhvr>
                                        <p:cTn id="24" dur="1500"/>
                                        <p:tgtEl>
                                          <p:spTgt spid="23"/>
                                        </p:tgtEl>
                                      </p:cBhvr>
                                    </p:animEffect>
                                  </p:childTnLst>
                                </p:cTn>
                              </p:par>
                            </p:childTnLst>
                          </p:cTn>
                        </p:par>
                        <p:par>
                          <p:cTn id="25" fill="hold">
                            <p:stCondLst>
                              <p:cond delay="2500"/>
                            </p:stCondLst>
                            <p:childTnLst>
                              <p:par>
                                <p:cTn id="26" presetID="6" presetClass="entr" presetSubtype="16"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circle(in)">
                                      <p:cBhvr>
                                        <p:cTn id="28" dur="1500"/>
                                        <p:tgtEl>
                                          <p:spTgt spid="25"/>
                                        </p:tgtEl>
                                      </p:cBhvr>
                                    </p:animEffect>
                                  </p:childTnLst>
                                </p:cTn>
                              </p:par>
                            </p:childTnLst>
                          </p:cTn>
                        </p:par>
                        <p:par>
                          <p:cTn id="29" fill="hold">
                            <p:stCondLst>
                              <p:cond delay="4000"/>
                            </p:stCondLst>
                            <p:childTnLst>
                              <p:par>
                                <p:cTn id="30" presetID="21" presetClass="entr" presetSubtype="1"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heel(1)">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Voici la 2</a:t>
            </a:r>
            <a:r>
              <a:rPr lang="fr-FR" baseline="30000" dirty="0"/>
              <a:t>ème</a:t>
            </a:r>
            <a:r>
              <a:rPr lang="fr-FR" dirty="0"/>
              <a:t> position relative de deux plans dans l’espace.</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utilise un solide ou l’espace de la classe pour illustrer deux plans parallèles,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319230" y="2062655"/>
            <a:ext cx="3876484" cy="3011054"/>
          </a:xfrm>
          <a:prstGeom prst="rect">
            <a:avLst/>
          </a:prstGeom>
        </p:spPr>
      </p:pic>
      <mc:AlternateContent xmlns:mc="http://schemas.openxmlformats.org/markup-compatibility/2006" xmlns:a14="http://schemas.microsoft.com/office/drawing/2010/main">
        <mc:Choice Requires="a14">
          <p:sp>
            <p:nvSpPr>
              <p:cNvPr id="7" name="ZoneTexte 6"/>
              <p:cNvSpPr txBox="1"/>
              <p:nvPr/>
            </p:nvSpPr>
            <p:spPr>
              <a:xfrm>
                <a:off x="544945" y="1662545"/>
                <a:ext cx="456276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deux plans </a:t>
                </a:r>
                <a14:m>
                  <m:oMath xmlns:m="http://schemas.openxmlformats.org/officeDocument/2006/math">
                    <m:r>
                      <a:rPr lang="fr-MA" sz="2000" i="1" dirty="0" smtClean="0">
                        <a:latin typeface="Cambria Math" panose="02040503050406030204" pitchFamily="18" charset="0"/>
                        <a:cs typeface="Calibri" panose="020F0502020204030204" pitchFamily="34" charset="0"/>
                      </a:rPr>
                      <m:t>𝑃</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les mêmes</a:t>
                </a:r>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544945" y="1662545"/>
                <a:ext cx="4562764" cy="400110"/>
              </a:xfrm>
              <a:prstGeom prst="rect">
                <a:avLst/>
              </a:prstGeom>
              <a:blipFill>
                <a:blip r:embed="rId4"/>
                <a:stretch>
                  <a:fillRect l="-1335"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1690255" y="2576945"/>
                <a:ext cx="435032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dit que: </a:t>
                </a:r>
                <a14:m>
                  <m:oMath xmlns:m="http://schemas.openxmlformats.org/officeDocument/2006/math">
                    <m:r>
                      <a:rPr lang="fr-MA" sz="2000" i="1" dirty="0" smtClean="0">
                        <a:latin typeface="Cambria Math" panose="02040503050406030204" pitchFamily="18" charset="0"/>
                        <a:cs typeface="Calibri" panose="020F0502020204030204" pitchFamily="34" charset="0"/>
                      </a:rPr>
                      <m:t>𝑃</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a:t>
                </a:r>
                <a:r>
                  <a:rPr lang="fr-MA" sz="2000" dirty="0">
                    <a:solidFill>
                      <a:srgbClr val="FF0000"/>
                    </a:solidFill>
                    <a:latin typeface="Calibri" panose="020F0502020204030204" pitchFamily="34" charset="0"/>
                    <a:cs typeface="Calibri" panose="020F0502020204030204" pitchFamily="34" charset="0"/>
                  </a:rPr>
                  <a:t>confondus</a:t>
                </a:r>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690255" y="2576945"/>
                <a:ext cx="4350327" cy="400110"/>
              </a:xfrm>
              <a:prstGeom prst="rect">
                <a:avLst/>
              </a:prstGeom>
              <a:blipFill>
                <a:blip r:embed="rId5"/>
                <a:stretch>
                  <a:fillRect l="-1401" t="-9231" b="-27692"/>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9" name="ZoneTexte 8"/>
              <p:cNvSpPr txBox="1"/>
              <p:nvPr/>
            </p:nvSpPr>
            <p:spPr>
              <a:xfrm>
                <a:off x="905163" y="5073709"/>
                <a:ext cx="7823201" cy="707886"/>
              </a:xfrm>
              <a:prstGeom prst="rect">
                <a:avLst/>
              </a:prstGeom>
              <a:solidFill>
                <a:schemeClr val="accent5">
                  <a:lumMod val="20000"/>
                  <a:lumOff val="80000"/>
                </a:schemeClr>
              </a:solidFill>
            </p:spPr>
            <p:txBody>
              <a:bodyPr wrap="square" rtlCol="0">
                <a:spAutoFit/>
              </a:bodyPr>
              <a:lstStyle/>
              <a:p>
                <a:pPr algn="l"/>
                <a:r>
                  <a:rPr lang="fr-MA" sz="2000" dirty="0">
                    <a:latin typeface="Calibri" panose="020F0502020204030204" pitchFamily="34" charset="0"/>
                    <a:cs typeface="Calibri" panose="020F0502020204030204" pitchFamily="34" charset="0"/>
                  </a:rPr>
                  <a:t>Si deux plans </a:t>
                </a:r>
                <a14:m>
                  <m:oMath xmlns:m="http://schemas.openxmlformats.org/officeDocument/2006/math">
                    <m:r>
                      <a:rPr lang="fr-MA" sz="2000" i="1" dirty="0" smtClean="0">
                        <a:latin typeface="Cambria Math" panose="02040503050406030204" pitchFamily="18" charset="0"/>
                        <a:cs typeface="Calibri" panose="020F0502020204030204" pitchFamily="34" charset="0"/>
                      </a:rPr>
                      <m:t>𝑃</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ont trois points non alignés en commun ,alors ils sont confondus.</a:t>
                </a:r>
                <a:endParaRPr lang="fr-FR" sz="2000" dirty="0">
                  <a:latin typeface="Calibri" panose="020F0502020204030204" pitchFamily="34" charset="0"/>
                  <a:cs typeface="Calibri" panose="020F0502020204030204" pitchFamily="34" charset="0"/>
                </a:endParaRPr>
              </a:p>
            </p:txBody>
          </p:sp>
        </mc:Choice>
        <mc:Fallback>
          <p:sp>
            <p:nvSpPr>
              <p:cNvPr id="9" name="ZoneTexte 8"/>
              <p:cNvSpPr txBox="1">
                <a:spLocks noRot="1" noChangeAspect="1" noMove="1" noResize="1" noEditPoints="1" noAdjustHandles="1" noChangeArrowheads="1" noChangeShapeType="1" noTextEdit="1"/>
              </p:cNvSpPr>
              <p:nvPr/>
            </p:nvSpPr>
            <p:spPr>
              <a:xfrm>
                <a:off x="905163" y="5073709"/>
                <a:ext cx="7823201" cy="707886"/>
              </a:xfrm>
              <a:prstGeom prst="rect">
                <a:avLst/>
              </a:prstGeom>
              <a:blipFill>
                <a:blip r:embed="rId6"/>
                <a:stretch>
                  <a:fillRect l="-779" t="-4310" r="-140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9503057" y="2823166"/>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9503057" y="2823166"/>
                <a:ext cx="240450" cy="307777"/>
              </a:xfrm>
              <a:prstGeom prst="rect">
                <a:avLst/>
              </a:prstGeom>
              <a:blipFill>
                <a:blip r:embed="rId7"/>
                <a:stretch>
                  <a:fillRect l="-17949" r="-2051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ZoneTexte 19"/>
              <p:cNvSpPr txBox="1"/>
              <p:nvPr/>
            </p:nvSpPr>
            <p:spPr>
              <a:xfrm>
                <a:off x="9137247" y="3602180"/>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0" name="ZoneTexte 19"/>
              <p:cNvSpPr txBox="1">
                <a:spLocks noRot="1" noChangeAspect="1" noMove="1" noResize="1" noEditPoints="1" noAdjustHandles="1" noChangeArrowheads="1" noChangeShapeType="1" noTextEdit="1"/>
              </p:cNvSpPr>
              <p:nvPr/>
            </p:nvSpPr>
            <p:spPr>
              <a:xfrm>
                <a:off x="9137247" y="3602180"/>
                <a:ext cx="240450" cy="307777"/>
              </a:xfrm>
              <a:prstGeom prst="rect">
                <a:avLst/>
              </a:prstGeom>
              <a:blipFill>
                <a:blip r:embed="rId8"/>
                <a:stretch>
                  <a:fillRect l="-17949" r="-20513" b="-2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ZoneTexte 21"/>
              <p:cNvSpPr txBox="1"/>
              <p:nvPr/>
            </p:nvSpPr>
            <p:spPr>
              <a:xfrm>
                <a:off x="8623745" y="2977054"/>
                <a:ext cx="240450" cy="307777"/>
              </a:xfrm>
              <a:prstGeom prst="rect">
                <a:avLst/>
              </a:prstGeom>
              <a:noFill/>
            </p:spPr>
            <p:txBody>
              <a:bodyPr wrap="none" lIns="0" tIns="0" rIns="0" bIns="0"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8623745" y="2977054"/>
                <a:ext cx="240450" cy="307777"/>
              </a:xfrm>
              <a:prstGeom prst="rect">
                <a:avLst/>
              </a:prstGeom>
              <a:blipFill>
                <a:blip r:embed="rId9"/>
                <a:stretch>
                  <a:fillRect l="-17949" r="-20513"/>
                </a:stretch>
              </a:blipFill>
            </p:spPr>
            <p:txBody>
              <a:bodyPr/>
              <a:lstStyle/>
              <a:p>
                <a:r>
                  <a:rPr lang="fr-FR">
                    <a:noFill/>
                  </a:rPr>
                  <a:t> </a:t>
                </a:r>
              </a:p>
            </p:txBody>
          </p:sp>
        </mc:Fallback>
      </mc:AlternateContent>
    </p:spTree>
    <p:extLst>
      <p:ext uri="{BB962C8B-B14F-4D97-AF65-F5344CB8AC3E}">
        <p14:creationId xmlns:p14="http://schemas.microsoft.com/office/powerpoint/2010/main" val="439580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8" grpId="0"/>
      <p:bldP spid="20"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la 3</a:t>
            </a:r>
            <a:r>
              <a:rPr lang="fr-MA" baseline="30000" dirty="0"/>
              <a:t>ème</a:t>
            </a:r>
            <a:r>
              <a:rPr lang="fr-MA" dirty="0"/>
              <a:t> position relative de deux plans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donne un exemple avec la porte de la classe et le mur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9" name="Image 8"/>
          <p:cNvPicPr>
            <a:picLocks noChangeAspect="1"/>
          </p:cNvPicPr>
          <p:nvPr/>
        </p:nvPicPr>
        <p:blipFill>
          <a:blip r:embed="rId3"/>
          <a:stretch>
            <a:fillRect/>
          </a:stretch>
        </p:blipFill>
        <p:spPr>
          <a:xfrm rot="1233129">
            <a:off x="8133508" y="4670858"/>
            <a:ext cx="2339543" cy="1205377"/>
          </a:xfrm>
          <a:prstGeom prst="rect">
            <a:avLst/>
          </a:prstGeom>
        </p:spPr>
      </p:pic>
      <mc:AlternateContent xmlns:mc="http://schemas.openxmlformats.org/markup-compatibility/2006" xmlns:a14="http://schemas.microsoft.com/office/drawing/2010/main">
        <mc:Choice Requires="a14">
          <p:sp>
            <p:nvSpPr>
              <p:cNvPr id="17" name="ZoneTexte 16"/>
              <p:cNvSpPr txBox="1"/>
              <p:nvPr/>
            </p:nvSpPr>
            <p:spPr>
              <a:xfrm>
                <a:off x="745671" y="2060125"/>
                <a:ext cx="5560291" cy="1015663"/>
              </a:xfrm>
              <a:prstGeom prst="rect">
                <a:avLst/>
              </a:prstGeom>
              <a:noFill/>
            </p:spPr>
            <p:txBody>
              <a:bodyPr wrap="square" rtlCol="0">
                <a:spAutoFit/>
              </a:bodyPr>
              <a:lstStyle/>
              <a:p>
                <a:pPr algn="l"/>
                <a14:m>
                  <m:oMath xmlns:m="http://schemas.openxmlformats.org/officeDocument/2006/math">
                    <m:r>
                      <m:rPr>
                        <m:sty m:val="p"/>
                      </m:rPr>
                      <a:rPr lang="fr-MA" sz="2000" dirty="0" smtClean="0">
                        <a:latin typeface="Cambria Math" panose="02040503050406030204" pitchFamily="18" charset="0"/>
                        <a:cs typeface="Calibri" panose="020F0502020204030204" pitchFamily="34" charset="0"/>
                      </a:rPr>
                      <m:t>L</m:t>
                    </m:r>
                    <m:r>
                      <m:rPr>
                        <m:sty m:val="p"/>
                      </m:rPr>
                      <a:rPr lang="fr-MA" sz="2000" b="0" i="0" dirty="0" smtClean="0">
                        <a:solidFill>
                          <a:schemeClr val="tx1"/>
                        </a:solidFill>
                        <a:latin typeface="Cambria Math" panose="02040503050406030204" pitchFamily="18" charset="0"/>
                        <a:cs typeface="Calibri" panose="020F0502020204030204" pitchFamily="34" charset="0"/>
                      </a:rPr>
                      <m:t>es</m:t>
                    </m:r>
                    <m:r>
                      <a:rPr lang="fr-MA" sz="2000" b="0" i="0" dirty="0" smtClean="0">
                        <a:solidFill>
                          <a:schemeClr val="tx1"/>
                        </a:solidFill>
                        <a:latin typeface="Cambria Math" panose="02040503050406030204" pitchFamily="18" charset="0"/>
                        <a:cs typeface="Calibri" panose="020F0502020204030204" pitchFamily="34" charset="0"/>
                      </a:rPr>
                      <m:t> </m:t>
                    </m:r>
                    <m:r>
                      <m:rPr>
                        <m:sty m:val="p"/>
                      </m:rPr>
                      <a:rPr lang="fr-MA" sz="2000" b="0" i="0" dirty="0" smtClean="0">
                        <a:solidFill>
                          <a:schemeClr val="tx1"/>
                        </a:solidFill>
                        <a:latin typeface="Cambria Math" panose="02040503050406030204" pitchFamily="18" charset="0"/>
                        <a:cs typeface="Calibri" panose="020F0502020204030204" pitchFamily="34" charset="0"/>
                      </a:rPr>
                      <m:t>deux</m:t>
                    </m:r>
                    <m:r>
                      <a:rPr lang="fr-MA" sz="2000" b="0" i="0" dirty="0" smtClean="0">
                        <a:solidFill>
                          <a:schemeClr val="tx1"/>
                        </a:solidFill>
                        <a:latin typeface="Cambria Math" panose="02040503050406030204" pitchFamily="18" charset="0"/>
                        <a:cs typeface="Calibri" panose="020F0502020204030204" pitchFamily="34" charset="0"/>
                      </a:rPr>
                      <m:t> </m:t>
                    </m:r>
                    <m:r>
                      <m:rPr>
                        <m:sty m:val="p"/>
                      </m:rPr>
                      <a:rPr lang="fr-MA" sz="2000" b="0" i="0" dirty="0" smtClean="0">
                        <a:solidFill>
                          <a:schemeClr val="tx1"/>
                        </a:solidFill>
                        <a:latin typeface="Cambria Math" panose="02040503050406030204" pitchFamily="18" charset="0"/>
                        <a:cs typeface="Calibri" panose="020F0502020204030204" pitchFamily="34" charset="0"/>
                      </a:rPr>
                      <m:t>plans</m:t>
                    </m:r>
                    <m:r>
                      <a:rPr lang="fr-MA" sz="2000" b="0" i="0" dirty="0" smtClean="0">
                        <a:solidFill>
                          <a:schemeClr val="tx1"/>
                        </a:solidFill>
                        <a:latin typeface="Cambria Math" panose="02040503050406030204" pitchFamily="18" charset="0"/>
                        <a:cs typeface="Calibri" panose="020F0502020204030204" pitchFamily="34" charset="0"/>
                      </a:rPr>
                      <m:t>  </m:t>
                    </m:r>
                    <m:r>
                      <a:rPr lang="fr-MA" sz="2000" i="1" dirty="0" smtClean="0">
                        <a:solidFill>
                          <a:schemeClr val="tx2">
                            <a:lumMod val="50000"/>
                            <a:lumOff val="50000"/>
                          </a:schemeClr>
                        </a:solidFill>
                        <a:latin typeface="Cambria Math" panose="02040503050406030204" pitchFamily="18" charset="0"/>
                        <a:cs typeface="Calibri" panose="020F0502020204030204" pitchFamily="34" charset="0"/>
                      </a:rPr>
                      <m:t>𝑃</m:t>
                    </m:r>
                  </m:oMath>
                </a14:m>
                <a:r>
                  <a:rPr lang="fr-MA" sz="2000" dirty="0">
                    <a:latin typeface="Calibri" panose="020F0502020204030204" pitchFamily="34" charset="0"/>
                    <a:cs typeface="Calibri" panose="020F0502020204030204" pitchFamily="34" charset="0"/>
                  </a:rPr>
                  <a:t> et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r>
                      <a:rPr lang="fr-FR" sz="2000" b="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se coupent selon une droite</a:t>
                </a:r>
                <a14:m>
                  <m:oMath xmlns:m="http://schemas.openxmlformats.org/officeDocument/2006/math">
                    <m:r>
                      <a:rPr lang="fr-MA" sz="2000" i="1" dirty="0" smtClean="0">
                        <a:latin typeface="Cambria Math" panose="02040503050406030204" pitchFamily="18" charset="0"/>
                        <a:cs typeface="Calibri" panose="020F0502020204030204" pitchFamily="34" charset="0"/>
                      </a:rPr>
                      <m:t> </m:t>
                    </m:r>
                    <m:r>
                      <a:rPr lang="fr-MA" sz="2000" i="1" dirty="0" smtClean="0">
                        <a:solidFill>
                          <a:srgbClr val="002060"/>
                        </a:solidFill>
                        <a:latin typeface="Cambria Math" panose="02040503050406030204" pitchFamily="18" charset="0"/>
                        <a:cs typeface="Calibri" panose="020F0502020204030204" pitchFamily="34" charset="0"/>
                      </a:rPr>
                      <m:t>𝑑</m:t>
                    </m:r>
                    <m:r>
                      <a:rPr lang="fr-MA" sz="2000" b="0" i="0" dirty="0" smtClean="0">
                        <a:solidFill>
                          <a:srgbClr val="002060"/>
                        </a:solidFill>
                        <a:latin typeface="Cambria Math" panose="02040503050406030204" pitchFamily="18" charset="0"/>
                        <a:cs typeface="Calibri" panose="020F0502020204030204" pitchFamily="34" charset="0"/>
                      </a:rPr>
                      <m:t>.</m:t>
                    </m:r>
                  </m:oMath>
                </a14:m>
                <a:endParaRPr lang="fr-FR" sz="2000" dirty="0">
                  <a:solidFill>
                    <a:srgbClr val="002060"/>
                  </a:solidFill>
                  <a:latin typeface="Calibri" panose="020F0502020204030204" pitchFamily="34" charset="0"/>
                  <a:cs typeface="Calibri" panose="020F0502020204030204" pitchFamily="34" charset="0"/>
                </a:endParaRPr>
              </a:p>
              <a:p>
                <a:pPr algn="l"/>
                <a:r>
                  <a:rPr lang="fr-FR" sz="2000" dirty="0">
                    <a:solidFill>
                      <a:srgbClr val="002060"/>
                    </a:solidFill>
                    <a:latin typeface="Calibri" panose="020F0502020204030204" pitchFamily="34" charset="0"/>
                    <a:cs typeface="Calibri" panose="020F0502020204030204" pitchFamily="34" charset="0"/>
                  </a:rPr>
                  <a:t>On dit que les deux plans P et Q sont sécants </a:t>
                </a:r>
              </a:p>
            </p:txBody>
          </p:sp>
        </mc:Choice>
        <mc:Fallback xmlns="">
          <p:sp>
            <p:nvSpPr>
              <p:cNvPr id="17" name="ZoneTexte 16"/>
              <p:cNvSpPr txBox="1">
                <a:spLocks noRot="1" noChangeAspect="1" noMove="1" noResize="1" noEditPoints="1" noAdjustHandles="1" noChangeArrowheads="1" noChangeShapeType="1" noTextEdit="1"/>
              </p:cNvSpPr>
              <p:nvPr/>
            </p:nvSpPr>
            <p:spPr>
              <a:xfrm>
                <a:off x="745671" y="2060125"/>
                <a:ext cx="5560291" cy="1015663"/>
              </a:xfrm>
              <a:prstGeom prst="rect">
                <a:avLst/>
              </a:prstGeom>
              <a:blipFill>
                <a:blip r:embed="rId4"/>
                <a:stretch>
                  <a:fillRect l="-1096" t="-3593" b="-9581"/>
                </a:stretch>
              </a:blipFill>
            </p:spPr>
            <p:txBody>
              <a:bodyPr/>
              <a:lstStyle/>
              <a:p>
                <a:r>
                  <a:rPr lang="fr-CH">
                    <a:noFill/>
                  </a:rPr>
                  <a:t> </a:t>
                </a:r>
              </a:p>
            </p:txBody>
          </p:sp>
        </mc:Fallback>
      </mc:AlternateContent>
      <p:pic>
        <p:nvPicPr>
          <p:cNvPr id="3" name="Image 2"/>
          <p:cNvPicPr>
            <a:picLocks noChangeAspect="1"/>
          </p:cNvPicPr>
          <p:nvPr/>
        </p:nvPicPr>
        <p:blipFill>
          <a:blip r:embed="rId5"/>
          <a:stretch>
            <a:fillRect/>
          </a:stretch>
        </p:blipFill>
        <p:spPr>
          <a:xfrm>
            <a:off x="8279195" y="1421270"/>
            <a:ext cx="2844948" cy="2083768"/>
          </a:xfrm>
          <a:prstGeom prst="rect">
            <a:avLst/>
          </a:prstGeom>
        </p:spPr>
      </p:pic>
      <mc:AlternateContent xmlns:mc="http://schemas.openxmlformats.org/markup-compatibility/2006" xmlns:a14="http://schemas.microsoft.com/office/drawing/2010/main">
        <mc:Choice Requires="a14">
          <p:sp>
            <p:nvSpPr>
              <p:cNvPr id="19" name="ZoneTexte 18"/>
              <p:cNvSpPr txBox="1"/>
              <p:nvPr/>
            </p:nvSpPr>
            <p:spPr>
              <a:xfrm>
                <a:off x="8784322" y="1763201"/>
                <a:ext cx="360218"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smtClean="0">
                          <a:latin typeface="Cambria Math" panose="02040503050406030204" pitchFamily="18" charset="0"/>
                          <a:cs typeface="Calibri" panose="020F0502020204030204" pitchFamily="34" charset="0"/>
                        </a:rPr>
                        <m:t>𝑄</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8784322" y="1763201"/>
                <a:ext cx="360218" cy="400110"/>
              </a:xfrm>
              <a:prstGeom prst="rect">
                <a:avLst/>
              </a:prstGeom>
              <a:blipFill>
                <a:blip r:embed="rId6"/>
                <a:stretch>
                  <a:fillRect l="-5085" r="-3390" b="-9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ZoneTexte 22"/>
              <p:cNvSpPr txBox="1"/>
              <p:nvPr/>
            </p:nvSpPr>
            <p:spPr>
              <a:xfrm>
                <a:off x="8733522" y="2952690"/>
                <a:ext cx="411018"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smtClean="0">
                          <a:latin typeface="Cambria Math" panose="02040503050406030204" pitchFamily="18" charset="0"/>
                          <a:cs typeface="Calibri" panose="020F0502020204030204" pitchFamily="34" charset="0"/>
                        </a:rPr>
                        <m:t>𝑃</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3" name="ZoneTexte 22"/>
              <p:cNvSpPr txBox="1">
                <a:spLocks noRot="1" noChangeAspect="1" noMove="1" noResize="1" noEditPoints="1" noAdjustHandles="1" noChangeArrowheads="1" noChangeShapeType="1" noTextEdit="1"/>
              </p:cNvSpPr>
              <p:nvPr/>
            </p:nvSpPr>
            <p:spPr>
              <a:xfrm>
                <a:off x="8733522" y="2952690"/>
                <a:ext cx="411018" cy="400110"/>
              </a:xfrm>
              <a:prstGeom prst="rect">
                <a:avLst/>
              </a:prstGeom>
              <a:blipFill>
                <a:blip r:embed="rId7"/>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ZoneTexte 24"/>
              <p:cNvSpPr txBox="1"/>
              <p:nvPr/>
            </p:nvSpPr>
            <p:spPr>
              <a:xfrm>
                <a:off x="9578883" y="2728661"/>
                <a:ext cx="414285"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𝑑</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5" name="ZoneTexte 24"/>
              <p:cNvSpPr txBox="1">
                <a:spLocks noRot="1" noChangeAspect="1" noMove="1" noResize="1" noEditPoints="1" noAdjustHandles="1" noChangeArrowheads="1" noChangeShapeType="1" noTextEdit="1"/>
              </p:cNvSpPr>
              <p:nvPr/>
            </p:nvSpPr>
            <p:spPr>
              <a:xfrm>
                <a:off x="9578883" y="2728661"/>
                <a:ext cx="414285" cy="400110"/>
              </a:xfrm>
              <a:prstGeom prst="rect">
                <a:avLst/>
              </a:prstGeom>
              <a:blipFill>
                <a:blip r:embed="rId8"/>
                <a:stretch>
                  <a:fillRect/>
                </a:stretch>
              </a:blipFill>
            </p:spPr>
            <p:txBody>
              <a:bodyPr/>
              <a:lstStyle/>
              <a:p>
                <a:r>
                  <a:rPr lang="fr-FR">
                    <a:noFill/>
                  </a:rPr>
                  <a:t> </a:t>
                </a:r>
              </a:p>
            </p:txBody>
          </p:sp>
        </mc:Fallback>
      </mc:AlternateContent>
      <p:cxnSp>
        <p:nvCxnSpPr>
          <p:cNvPr id="7" name="Connecteur droit avec flèche 6"/>
          <p:cNvCxnSpPr/>
          <p:nvPr/>
        </p:nvCxnSpPr>
        <p:spPr>
          <a:xfrm>
            <a:off x="8093413" y="2383277"/>
            <a:ext cx="515566" cy="769468"/>
          </a:xfrm>
          <a:prstGeom prst="straightConnector1">
            <a:avLst/>
          </a:prstGeom>
          <a:ln w="28575" cap="flat" cmpd="sng" algn="ctr">
            <a:solidFill>
              <a:srgbClr val="0070C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Connecteur droit avec flèche 9"/>
          <p:cNvCxnSpPr/>
          <p:nvPr/>
        </p:nvCxnSpPr>
        <p:spPr>
          <a:xfrm>
            <a:off x="7801583" y="1293779"/>
            <a:ext cx="778213" cy="375363"/>
          </a:xfrm>
          <a:prstGeom prst="straightConnector1">
            <a:avLst/>
          </a:prstGeom>
          <a:ln w="28575"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Connecteur droit avec flèche 11"/>
          <p:cNvCxnSpPr/>
          <p:nvPr/>
        </p:nvCxnSpPr>
        <p:spPr>
          <a:xfrm>
            <a:off x="9303279" y="1421270"/>
            <a:ext cx="482747" cy="874458"/>
          </a:xfrm>
          <a:prstGeom prst="straightConnector1">
            <a:avLst/>
          </a:prstGeom>
          <a:ln w="2857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circle(in)">
                                      <p:cBhvr>
                                        <p:cTn id="33" dur="20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3" grpId="0"/>
      <p:bldP spid="2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Maintenant, voici un cas particulier de deux plans qui se coupent selon une droite:  deux plans perpendiculaires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30288" y="668338"/>
            <a:ext cx="10555355" cy="360725"/>
          </a:xfrm>
          <a:ln w="38100">
            <a:noFill/>
          </a:ln>
        </p:spPr>
        <p:txBody>
          <a:bodyPr/>
          <a:lstStyle/>
          <a:p>
            <a:r>
              <a:rPr lang="fr-FR" dirty="0">
                <a:solidFill>
                  <a:prstClr val="white">
                    <a:lumMod val="65000"/>
                  </a:prstClr>
                </a:solidFill>
                <a:latin typeface="Calibri" panose="020F0502020204030204"/>
              </a:rPr>
              <a:t>L’enseignant explique que pour vérifier que deux plans sont perpendiculaires il suffit de vérifier que l’un contient une droite qui est perpendiculaire à l’autre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8931840" y="4591741"/>
            <a:ext cx="2959322" cy="1834772"/>
          </a:xfrm>
          <a:prstGeom prst="rect">
            <a:avLst/>
          </a:prstGeom>
        </p:spPr>
      </p:pic>
      <p:pic>
        <p:nvPicPr>
          <p:cNvPr id="10" name="Image 9"/>
          <p:cNvPicPr>
            <a:picLocks noChangeAspect="1"/>
          </p:cNvPicPr>
          <p:nvPr/>
        </p:nvPicPr>
        <p:blipFill>
          <a:blip r:embed="rId4"/>
          <a:stretch>
            <a:fillRect/>
          </a:stretch>
        </p:blipFill>
        <p:spPr>
          <a:xfrm>
            <a:off x="7407565" y="1334302"/>
            <a:ext cx="3779068" cy="2157044"/>
          </a:xfrm>
          <a:prstGeom prst="rect">
            <a:avLst/>
          </a:prstGeom>
        </p:spPr>
      </p:pic>
      <mc:AlternateContent xmlns:mc="http://schemas.openxmlformats.org/markup-compatibility/2006" xmlns:a14="http://schemas.microsoft.com/office/drawing/2010/main">
        <mc:Choice Requires="a14">
          <p:sp>
            <p:nvSpPr>
              <p:cNvPr id="11" name="ZoneTexte 10"/>
              <p:cNvSpPr txBox="1"/>
              <p:nvPr/>
            </p:nvSpPr>
            <p:spPr>
              <a:xfrm>
                <a:off x="877455" y="1431636"/>
                <a:ext cx="5735781"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deux plans </a:t>
                </a:r>
                <a14:m>
                  <m:oMath xmlns:m="http://schemas.openxmlformats.org/officeDocument/2006/math">
                    <m:r>
                      <a:rPr lang="fr-MA" sz="2000" i="1" dirty="0" smtClean="0">
                        <a:latin typeface="Cambria Math" panose="02040503050406030204" pitchFamily="18" charset="0"/>
                        <a:cs typeface="Calibri" panose="020F0502020204030204" pitchFamily="34" charset="0"/>
                      </a:rPr>
                      <m:t>𝑃</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se coupent selon la droites </a:t>
                </a:r>
                <a14:m>
                  <m:oMath xmlns:m="http://schemas.openxmlformats.org/officeDocument/2006/math">
                    <m:r>
                      <a:rPr lang="fr-MA" sz="2000" i="1" dirty="0" smtClean="0">
                        <a:latin typeface="Cambria Math" panose="02040503050406030204" pitchFamily="18" charset="0"/>
                        <a:cs typeface="Calibri" panose="020F0502020204030204" pitchFamily="34" charset="0"/>
                      </a:rPr>
                      <m:t>𝑑</m:t>
                    </m:r>
                  </m:oMath>
                </a14:m>
                <a:endParaRPr lang="fr-FR" sz="2000" dirty="0">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877455" y="1431636"/>
                <a:ext cx="5735781" cy="400110"/>
              </a:xfrm>
              <a:prstGeom prst="rect">
                <a:avLst/>
              </a:prstGeom>
              <a:blipFill>
                <a:blip r:embed="rId5"/>
                <a:stretch>
                  <a:fillRect l="-1169" t="-9231" b="-27692"/>
                </a:stretch>
              </a:blipFill>
            </p:spPr>
            <p:txBody>
              <a:bodyPr/>
              <a:lstStyle/>
              <a:p>
                <a:r>
                  <a:rPr lang="fr-FR">
                    <a:noFill/>
                  </a:rPr>
                  <a:t> </a:t>
                </a:r>
              </a:p>
            </p:txBody>
          </p:sp>
        </mc:Fallback>
      </mc:AlternateContent>
      <p:sp>
        <p:nvSpPr>
          <p:cNvPr id="13" name="ZoneTexte 12"/>
          <p:cNvSpPr txBox="1"/>
          <p:nvPr/>
        </p:nvSpPr>
        <p:spPr>
          <a:xfrm>
            <a:off x="877455" y="2672571"/>
            <a:ext cx="5643418"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De plus chaque plan contient une droite qui est perpendiculaire à l’autre plan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4" name="ZoneTexte 13"/>
              <p:cNvSpPr txBox="1"/>
              <p:nvPr/>
            </p:nvSpPr>
            <p:spPr>
              <a:xfrm>
                <a:off x="877453" y="4021227"/>
                <a:ext cx="3971638" cy="707886"/>
              </a:xfrm>
              <a:prstGeom prst="rect">
                <a:avLst/>
              </a:prstGeom>
              <a:noFill/>
            </p:spPr>
            <p:txBody>
              <a:bodyPr wrap="square" rtlCol="0">
                <a:spAutoFit/>
              </a:bodyPr>
              <a:lstStyle/>
              <a:p>
                <a:pPr algn="l"/>
                <a14:m>
                  <m:oMath xmlns:m="http://schemas.openxmlformats.org/officeDocument/2006/math">
                    <m:r>
                      <m:rPr>
                        <m:sty m:val="p"/>
                      </m:rPr>
                      <a:rPr lang="fr-FR" sz="2000" dirty="0">
                        <a:latin typeface="Cambria Math" panose="02040503050406030204" pitchFamily="18" charset="0"/>
                        <a:cs typeface="Calibri" panose="020F0502020204030204" pitchFamily="34" charset="0"/>
                      </a:rPr>
                      <m:t>O</m:t>
                    </m:r>
                    <m:r>
                      <m:rPr>
                        <m:sty m:val="p"/>
                      </m:rPr>
                      <a:rPr lang="fr-FR" sz="2000" b="0" i="0" dirty="0" smtClean="0">
                        <a:latin typeface="Cambria Math" panose="02040503050406030204" pitchFamily="18" charset="0"/>
                        <a:cs typeface="Calibri" panose="020F0502020204030204" pitchFamily="34" charset="0"/>
                      </a:rPr>
                      <m:t>n</m:t>
                    </m:r>
                    <m:r>
                      <a:rPr lang="fr-FR" sz="2000" b="0" i="0" dirty="0" smtClean="0">
                        <a:latin typeface="Cambria Math" panose="02040503050406030204" pitchFamily="18" charset="0"/>
                        <a:cs typeface="Calibri" panose="020F0502020204030204" pitchFamily="34" charset="0"/>
                      </a:rPr>
                      <m:t> </m:t>
                    </m:r>
                    <m:r>
                      <m:rPr>
                        <m:sty m:val="p"/>
                      </m:rPr>
                      <a:rPr lang="fr-FR" sz="2000" b="0" i="0" dirty="0" smtClean="0">
                        <a:latin typeface="Cambria Math" panose="02040503050406030204" pitchFamily="18" charset="0"/>
                        <a:cs typeface="Calibri" panose="020F0502020204030204" pitchFamily="34" charset="0"/>
                      </a:rPr>
                      <m:t>dit</m:t>
                    </m:r>
                    <m:r>
                      <a:rPr lang="fr-FR" sz="2000" b="0" i="0" dirty="0" smtClean="0">
                        <a:latin typeface="Cambria Math" panose="02040503050406030204" pitchFamily="18" charset="0"/>
                        <a:cs typeface="Calibri" panose="020F0502020204030204" pitchFamily="34" charset="0"/>
                      </a:rPr>
                      <m:t> </m:t>
                    </m:r>
                    <m:r>
                      <m:rPr>
                        <m:sty m:val="p"/>
                      </m:rPr>
                      <a:rPr lang="fr-FR" sz="2000" b="0" i="0" dirty="0" smtClean="0">
                        <a:latin typeface="Cambria Math" panose="02040503050406030204" pitchFamily="18" charset="0"/>
                        <a:cs typeface="Calibri" panose="020F0502020204030204" pitchFamily="34" charset="0"/>
                      </a:rPr>
                      <m:t>que</m:t>
                    </m:r>
                    <m:r>
                      <a:rPr lang="fr-FR" sz="2000" b="0" i="0" dirty="0" smtClean="0">
                        <a:latin typeface="Cambria Math" panose="02040503050406030204" pitchFamily="18" charset="0"/>
                        <a:cs typeface="Calibri" panose="020F0502020204030204" pitchFamily="34" charset="0"/>
                      </a:rPr>
                      <m:t> </m:t>
                    </m:r>
                    <m:r>
                      <a:rPr lang="fr-FR" sz="2000" b="0" i="1" dirty="0" smtClean="0">
                        <a:latin typeface="Cambria Math" panose="02040503050406030204" pitchFamily="18" charset="0"/>
                        <a:cs typeface="Calibri" panose="020F0502020204030204" pitchFamily="34" charset="0"/>
                      </a:rPr>
                      <m:t> </m:t>
                    </m:r>
                    <m:r>
                      <m:rPr>
                        <m:sty m:val="p"/>
                      </m:rPr>
                      <a:rPr lang="fr-FR" sz="2000" b="0" i="0" dirty="0" smtClean="0">
                        <a:latin typeface="Cambria Math" panose="02040503050406030204" pitchFamily="18" charset="0"/>
                        <a:cs typeface="Calibri" panose="020F0502020204030204" pitchFamily="34" charset="0"/>
                      </a:rPr>
                      <m:t>les</m:t>
                    </m:r>
                    <m:r>
                      <a:rPr lang="fr-FR" sz="2000" b="0" i="0" dirty="0" smtClean="0">
                        <a:latin typeface="Cambria Math" panose="02040503050406030204" pitchFamily="18" charset="0"/>
                        <a:cs typeface="Calibri" panose="020F0502020204030204" pitchFamily="34" charset="0"/>
                      </a:rPr>
                      <m:t> </m:t>
                    </m:r>
                    <m:r>
                      <m:rPr>
                        <m:sty m:val="p"/>
                      </m:rPr>
                      <a:rPr lang="fr-FR" sz="2000" b="0" i="0" dirty="0" smtClean="0">
                        <a:latin typeface="Cambria Math" panose="02040503050406030204" pitchFamily="18" charset="0"/>
                        <a:cs typeface="Calibri" panose="020F0502020204030204" pitchFamily="34" charset="0"/>
                      </a:rPr>
                      <m:t>plans</m:t>
                    </m:r>
                    <m:r>
                      <a:rPr lang="fr-FR" sz="2000" b="0" i="0"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𝑃</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𝑄</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perpendiculaires.</a:t>
                </a:r>
                <a:endParaRPr lang="fr-FR" sz="2000" dirty="0">
                  <a:latin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877453" y="4021227"/>
                <a:ext cx="3971638" cy="707886"/>
              </a:xfrm>
              <a:prstGeom prst="rect">
                <a:avLst/>
              </a:prstGeom>
              <a:blipFill>
                <a:blip r:embed="rId6"/>
                <a:stretch>
                  <a:fillRect l="-1690" t="-5172" b="-14655"/>
                </a:stretch>
              </a:blipFill>
            </p:spPr>
            <p:txBody>
              <a:bodyPr/>
              <a:lstStyle/>
              <a:p>
                <a:r>
                  <a:rPr lang="fr-CH">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6059056" y="4026846"/>
                <a:ext cx="1348509" cy="400110"/>
              </a:xfrm>
              <a:prstGeom prst="rect">
                <a:avLst/>
              </a:prstGeom>
              <a:solidFill>
                <a:schemeClr val="accent6"/>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fr-MA" sz="2000" b="1" i="1" dirty="0" smtClean="0">
                          <a:latin typeface="Cambria Math" panose="02040503050406030204" pitchFamily="18" charset="0"/>
                        </a:rPr>
                        <m:t>𝑷</m:t>
                      </m:r>
                      <m:r>
                        <a:rPr lang="fr-MA" sz="2000" b="1" i="1">
                          <a:latin typeface="Cambria Math" panose="02040503050406030204" pitchFamily="18" charset="0"/>
                          <a:ea typeface="Cambria Math" panose="02040503050406030204" pitchFamily="18" charset="0"/>
                        </a:rPr>
                        <m:t>⊥</m:t>
                      </m:r>
                      <m:r>
                        <a:rPr lang="fr-MA" sz="2000" b="1" i="0" smtClean="0">
                          <a:latin typeface="Cambria Math" panose="02040503050406030204" pitchFamily="18" charset="0"/>
                          <a:ea typeface="Cambria Math" panose="02040503050406030204" pitchFamily="18" charset="0"/>
                        </a:rPr>
                        <m:t>𝐐</m:t>
                      </m:r>
                    </m:oMath>
                  </m:oMathPara>
                </a14:m>
                <a:endParaRPr lang="fr-MA" sz="2000" b="1" dirty="0"/>
              </a:p>
            </p:txBody>
          </p:sp>
        </mc:Choice>
        <mc:Fallback xmlns="">
          <p:sp>
            <p:nvSpPr>
              <p:cNvPr id="15" name="ZoneTexte 14"/>
              <p:cNvSpPr txBox="1">
                <a:spLocks noRot="1" noChangeAspect="1" noMove="1" noResize="1" noEditPoints="1" noAdjustHandles="1" noChangeArrowheads="1" noChangeShapeType="1" noTextEdit="1"/>
              </p:cNvSpPr>
              <p:nvPr/>
            </p:nvSpPr>
            <p:spPr>
              <a:xfrm>
                <a:off x="6059056" y="4026846"/>
                <a:ext cx="1348509" cy="400110"/>
              </a:xfrm>
              <a:prstGeom prst="rect">
                <a:avLst/>
              </a:prstGeom>
              <a:blipFill>
                <a:blip r:embed="rId7"/>
                <a:stretch>
                  <a:fillRect b="-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Rectangle à coins arrondis 15"/>
              <p:cNvSpPr/>
              <p:nvPr/>
            </p:nvSpPr>
            <p:spPr>
              <a:xfrm>
                <a:off x="471054" y="5747750"/>
                <a:ext cx="8220363" cy="49429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Si un plan </a:t>
                </a:r>
                <a14:m>
                  <m:oMath xmlns:m="http://schemas.openxmlformats.org/officeDocument/2006/math">
                    <m:r>
                      <a:rPr lang="fr-MA" i="1" dirty="0" smtClean="0">
                        <a:solidFill>
                          <a:srgbClr val="FF0000"/>
                        </a:solidFill>
                        <a:latin typeface="Cambria Math" panose="02040503050406030204" pitchFamily="18" charset="0"/>
                      </a:rPr>
                      <m:t>𝑃</m:t>
                    </m:r>
                  </m:oMath>
                </a14:m>
                <a:r>
                  <a:rPr lang="fr-MA" dirty="0">
                    <a:solidFill>
                      <a:schemeClr val="tx1"/>
                    </a:solidFill>
                  </a:rPr>
                  <a:t> contient une droite perpendiculaire à un  plan </a:t>
                </a:r>
                <a14:m>
                  <m:oMath xmlns:m="http://schemas.openxmlformats.org/officeDocument/2006/math">
                    <m:r>
                      <a:rPr lang="fr-MA" i="1" dirty="0" smtClean="0">
                        <a:solidFill>
                          <a:srgbClr val="FF0000"/>
                        </a:solidFill>
                        <a:latin typeface="Cambria Math" panose="02040503050406030204" pitchFamily="18" charset="0"/>
                      </a:rPr>
                      <m:t>𝑄</m:t>
                    </m:r>
                  </m:oMath>
                </a14:m>
                <a:r>
                  <a:rPr lang="fr-MA" dirty="0">
                    <a:solidFill>
                      <a:schemeClr val="tx1"/>
                    </a:solidFill>
                  </a:rPr>
                  <a:t> alors </a:t>
                </a:r>
                <a14:m>
                  <m:oMath xmlns:m="http://schemas.openxmlformats.org/officeDocument/2006/math">
                    <m:r>
                      <a:rPr lang="fr-MA" b="1" i="1" dirty="0" smtClean="0">
                        <a:solidFill>
                          <a:srgbClr val="FF0000"/>
                        </a:solidFill>
                        <a:latin typeface="Cambria Math" panose="02040503050406030204" pitchFamily="18" charset="0"/>
                      </a:rPr>
                      <m:t>𝑷</m:t>
                    </m:r>
                    <m:r>
                      <a:rPr lang="fr-MA" b="1" i="1">
                        <a:solidFill>
                          <a:srgbClr val="FF0000"/>
                        </a:solidFill>
                        <a:latin typeface="Cambria Math" panose="02040503050406030204" pitchFamily="18" charset="0"/>
                        <a:ea typeface="Cambria Math" panose="02040503050406030204" pitchFamily="18" charset="0"/>
                      </a:rPr>
                      <m:t>⊥</m:t>
                    </m:r>
                    <m:r>
                      <a:rPr lang="fr-MA" b="1">
                        <a:solidFill>
                          <a:srgbClr val="FF0000"/>
                        </a:solidFill>
                        <a:latin typeface="Cambria Math" panose="02040503050406030204" pitchFamily="18" charset="0"/>
                        <a:ea typeface="Cambria Math" panose="02040503050406030204" pitchFamily="18" charset="0"/>
                      </a:rPr>
                      <m:t>𝐐</m:t>
                    </m:r>
                    <m:r>
                      <a:rPr lang="fr-FR" b="1" i="0" smtClean="0">
                        <a:solidFill>
                          <a:srgbClr val="FF0000"/>
                        </a:solidFill>
                        <a:latin typeface="Cambria Math" panose="02040503050406030204" pitchFamily="18" charset="0"/>
                        <a:ea typeface="Cambria Math" panose="02040503050406030204" pitchFamily="18" charset="0"/>
                      </a:rPr>
                      <m:t>.</m:t>
                    </m:r>
                  </m:oMath>
                </a14:m>
                <a:endParaRPr lang="fr-MA" b="1" dirty="0">
                  <a:solidFill>
                    <a:srgbClr val="FF0000"/>
                  </a:solidFill>
                </a:endParaRPr>
              </a:p>
            </p:txBody>
          </p:sp>
        </mc:Choice>
        <mc:Fallback xmlns="">
          <p:sp>
            <p:nvSpPr>
              <p:cNvPr id="16" name="Rectangle à coins arrondis 15"/>
              <p:cNvSpPr>
                <a:spLocks noRot="1" noChangeAspect="1" noMove="1" noResize="1" noEditPoints="1" noAdjustHandles="1" noChangeArrowheads="1" noChangeShapeType="1" noTextEdit="1"/>
              </p:cNvSpPr>
              <p:nvPr/>
            </p:nvSpPr>
            <p:spPr>
              <a:xfrm>
                <a:off x="471054" y="5747750"/>
                <a:ext cx="8220363" cy="494298"/>
              </a:xfrm>
              <a:prstGeom prst="roundRect">
                <a:avLst/>
              </a:prstGeom>
              <a:blipFill>
                <a:blip r:embed="rId8"/>
                <a:stretch>
                  <a:fillRect b="-4762"/>
                </a:stretch>
              </a:blipFill>
            </p:spPr>
            <p:txBody>
              <a:bodyPr/>
              <a:lstStyle/>
              <a:p>
                <a:r>
                  <a:rPr lang="fr-CH">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7555345" y="2651965"/>
                <a:ext cx="369455"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𝑑</m:t>
                          </m:r>
                        </m:e>
                        <m:sub>
                          <m:r>
                            <a:rPr lang="fr-MA" sz="2000" b="0" i="1" smtClean="0">
                              <a:latin typeface="Cambria Math" panose="02040503050406030204" pitchFamily="18" charset="0"/>
                              <a:cs typeface="Calibri" panose="020F0502020204030204" pitchFamily="34" charset="0"/>
                            </a:rPr>
                            <m:t>1</m:t>
                          </m:r>
                        </m:sub>
                      </m:sSub>
                    </m:oMath>
                  </m:oMathPara>
                </a14:m>
                <a:endParaRPr lang="fr-FR" sz="20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7555345" y="2651965"/>
                <a:ext cx="369455" cy="400110"/>
              </a:xfrm>
              <a:prstGeom prst="rect">
                <a:avLst/>
              </a:prstGeom>
              <a:blipFill>
                <a:blip r:embed="rId9"/>
                <a:stretch>
                  <a:fillRect r="-819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ZoneTexte 18"/>
              <p:cNvSpPr txBox="1"/>
              <p:nvPr/>
            </p:nvSpPr>
            <p:spPr>
              <a:xfrm>
                <a:off x="9297099" y="3120710"/>
                <a:ext cx="314037"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sSub>
                        <m:sSubPr>
                          <m:ctrlPr>
                            <a:rPr lang="fr-FR" sz="2000" i="1" smtClean="0">
                              <a:latin typeface="Cambria Math" panose="02040503050406030204" pitchFamily="18" charset="0"/>
                              <a:cs typeface="Calibri" panose="020F0502020204030204" pitchFamily="34" charset="0"/>
                            </a:rPr>
                          </m:ctrlPr>
                        </m:sSubPr>
                        <m:e>
                          <m:r>
                            <a:rPr lang="fr-MA" sz="2000" b="0" i="1" smtClean="0">
                              <a:latin typeface="Cambria Math" panose="02040503050406030204" pitchFamily="18" charset="0"/>
                              <a:cs typeface="Calibri" panose="020F0502020204030204" pitchFamily="34" charset="0"/>
                            </a:rPr>
                            <m:t>𝑑</m:t>
                          </m:r>
                        </m:e>
                        <m:sub>
                          <m:r>
                            <a:rPr lang="fr-MA" sz="2000" b="0" i="1" smtClean="0">
                              <a:latin typeface="Cambria Math" panose="02040503050406030204" pitchFamily="18" charset="0"/>
                              <a:cs typeface="Calibri" panose="020F0502020204030204" pitchFamily="34" charset="0"/>
                            </a:rPr>
                            <m:t>2</m:t>
                          </m:r>
                        </m:sub>
                      </m:sSub>
                    </m:oMath>
                  </m:oMathPara>
                </a14:m>
                <a:endParaRPr lang="fr-FR" sz="2000" dirty="0">
                  <a:latin typeface="Calibri" panose="020F0502020204030204" pitchFamily="34" charset="0"/>
                  <a:cs typeface="Calibri" panose="020F0502020204030204" pitchFamily="34" charset="0"/>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9297099" y="3120710"/>
                <a:ext cx="314037" cy="400110"/>
              </a:xfrm>
              <a:prstGeom prst="rect">
                <a:avLst/>
              </a:prstGeom>
              <a:blipFill>
                <a:blip r:embed="rId10"/>
                <a:stretch>
                  <a:fillRect r="-307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ZoneTexte 20"/>
              <p:cNvSpPr txBox="1"/>
              <p:nvPr/>
            </p:nvSpPr>
            <p:spPr>
              <a:xfrm>
                <a:off x="8348015" y="1949950"/>
                <a:ext cx="24014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𝑑</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21" name="ZoneTexte 20"/>
              <p:cNvSpPr txBox="1">
                <a:spLocks noRot="1" noChangeAspect="1" noMove="1" noResize="1" noEditPoints="1" noAdjustHandles="1" noChangeArrowheads="1" noChangeShapeType="1" noTextEdit="1"/>
              </p:cNvSpPr>
              <p:nvPr/>
            </p:nvSpPr>
            <p:spPr>
              <a:xfrm>
                <a:off x="8348015" y="1949950"/>
                <a:ext cx="240146" cy="400110"/>
              </a:xfrm>
              <a:prstGeom prst="rect">
                <a:avLst/>
              </a:prstGeom>
              <a:blipFill>
                <a:blip r:embed="rId11"/>
                <a:stretch>
                  <a:fillRect r="-35000"/>
                </a:stretch>
              </a:blipFill>
            </p:spPr>
            <p:txBody>
              <a:bodyPr/>
              <a:lstStyle/>
              <a:p>
                <a:r>
                  <a:rPr lang="fr-FR">
                    <a:noFill/>
                  </a:rPr>
                  <a:t> </a:t>
                </a:r>
              </a:p>
            </p:txBody>
          </p:sp>
        </mc:Fallback>
      </mc:AlternateContent>
      <p:cxnSp>
        <p:nvCxnSpPr>
          <p:cNvPr id="24" name="Connecteur droit avec flèche 23"/>
          <p:cNvCxnSpPr/>
          <p:nvPr/>
        </p:nvCxnSpPr>
        <p:spPr>
          <a:xfrm>
            <a:off x="7989455" y="1108364"/>
            <a:ext cx="701962" cy="12416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6" name="Connecteur droit avec flèche 25"/>
          <p:cNvCxnSpPr/>
          <p:nvPr/>
        </p:nvCxnSpPr>
        <p:spPr>
          <a:xfrm flipV="1">
            <a:off x="6974732" y="2706052"/>
            <a:ext cx="580613" cy="571961"/>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cxnSp>
        <p:nvCxnSpPr>
          <p:cNvPr id="28" name="Connecteur droit avec flèche 27"/>
          <p:cNvCxnSpPr/>
          <p:nvPr/>
        </p:nvCxnSpPr>
        <p:spPr>
          <a:xfrm flipV="1">
            <a:off x="8468088" y="3304261"/>
            <a:ext cx="804521" cy="366593"/>
          </a:xfrm>
          <a:prstGeom prst="straightConnector1">
            <a:avLst/>
          </a:prstGeom>
          <a:ln>
            <a:solidFill>
              <a:srgbClr val="FF0000"/>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35920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circle(in)">
                                      <p:cBhvr>
                                        <p:cTn id="13" dur="2000"/>
                                        <p:tgtEl>
                                          <p:spTgt spid="2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6" presetClass="entr" presetSubtype="16"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circle(in)">
                                      <p:cBhvr>
                                        <p:cTn id="24" dur="2000"/>
                                        <p:tgtEl>
                                          <p:spTgt spid="26"/>
                                        </p:tgtEl>
                                      </p:cBhvr>
                                    </p:animEffect>
                                  </p:childTnLst>
                                </p:cTn>
                              </p:par>
                            </p:childTnLst>
                          </p:cTn>
                        </p:par>
                        <p:par>
                          <p:cTn id="25" fill="hold">
                            <p:stCondLst>
                              <p:cond delay="3000"/>
                            </p:stCondLst>
                            <p:childTnLst>
                              <p:par>
                                <p:cTn id="26" presetID="6" presetClass="entr" presetSubtype="16"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Effect transition="in" filter="circle(in)">
                                      <p:cBhvr>
                                        <p:cTn id="28" dur="2000"/>
                                        <p:tgtEl>
                                          <p:spTgt spid="28"/>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1" presetClass="entr" presetSubtype="0" fill="hold" grpId="0" nodeType="afterEffect">
                                  <p:stCondLst>
                                    <p:cond delay="0"/>
                                  </p:stCondLst>
                                  <p:childTnLst>
                                    <p:set>
                                      <p:cBhvr>
                                        <p:cTn id="38" dur="1" fill="hold">
                                          <p:stCondLst>
                                            <p:cond delay="1249"/>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1000"/>
                                        <p:tgtEl>
                                          <p:spTgt spid="16"/>
                                        </p:tgtEl>
                                      </p:cBhvr>
                                    </p:animEffect>
                                    <p:anim calcmode="lin" valueType="num">
                                      <p:cBhvr>
                                        <p:cTn id="44" dur="1000" fill="hold"/>
                                        <p:tgtEl>
                                          <p:spTgt spid="16"/>
                                        </p:tgtEl>
                                        <p:attrNameLst>
                                          <p:attrName>ppt_x</p:attrName>
                                        </p:attrNameLst>
                                      </p:cBhvr>
                                      <p:tavLst>
                                        <p:tav tm="0">
                                          <p:val>
                                            <p:strVal val="#ppt_x"/>
                                          </p:val>
                                        </p:tav>
                                        <p:tav tm="100000">
                                          <p:val>
                                            <p:strVal val="#ppt_x"/>
                                          </p:val>
                                        </p:tav>
                                      </p:tavLst>
                                    </p:anim>
                                    <p:anim calcmode="lin" valueType="num">
                                      <p:cBhvr>
                                        <p:cTn id="45" dur="1000" fill="hold"/>
                                        <p:tgtEl>
                                          <p:spTgt spid="16"/>
                                        </p:tgtEl>
                                        <p:attrNameLst>
                                          <p:attrName>ppt_y</p:attrName>
                                        </p:attrNameLst>
                                      </p:cBhvr>
                                      <p:tavLst>
                                        <p:tav tm="0">
                                          <p:val>
                                            <p:strVal val="#ppt_y+.1"/>
                                          </p:val>
                                        </p:tav>
                                        <p:tav tm="100000">
                                          <p:val>
                                            <p:strVal val="#ppt_y"/>
                                          </p:val>
                                        </p:tav>
                                      </p:tavLst>
                                    </p:anim>
                                  </p:childTnLst>
                                </p:cTn>
                              </p:par>
                            </p:childTnLst>
                          </p:cTn>
                        </p:par>
                        <p:par>
                          <p:cTn id="46" fill="hold">
                            <p:stCondLst>
                              <p:cond delay="1000"/>
                            </p:stCondLst>
                            <p:childTnLst>
                              <p:par>
                                <p:cTn id="47" presetID="1" presetClass="entr" presetSubtype="0" fill="hold" nodeType="afterEffect">
                                  <p:stCondLst>
                                    <p:cond delay="0"/>
                                  </p:stCondLst>
                                  <p:childTnLst>
                                    <p:set>
                                      <p:cBhvr>
                                        <p:cTn id="48" dur="1" fill="hold">
                                          <p:stCondLst>
                                            <p:cond delay="9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animBg="1"/>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Voici un résumé des positions relatives de deux plans dans l’espace</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à coins arrondis 2"/>
          <p:cNvSpPr/>
          <p:nvPr/>
        </p:nvSpPr>
        <p:spPr>
          <a:xfrm>
            <a:off x="2101174" y="1215957"/>
            <a:ext cx="7898860" cy="58366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MA" dirty="0"/>
              <a:t>Positions relatives de deux plans dans l’espace</a:t>
            </a:r>
            <a:endParaRPr lang="fr-FR" dirty="0"/>
          </a:p>
        </p:txBody>
      </p:sp>
      <p:cxnSp>
        <p:nvCxnSpPr>
          <p:cNvPr id="7" name="Connecteur droit avec flèche 6"/>
          <p:cNvCxnSpPr>
            <a:stCxn id="3" idx="2"/>
          </p:cNvCxnSpPr>
          <p:nvPr/>
        </p:nvCxnSpPr>
        <p:spPr>
          <a:xfrm>
            <a:off x="6050604" y="1799617"/>
            <a:ext cx="2704290" cy="772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p:cNvCxnSpPr>
            <a:stCxn id="3" idx="2"/>
            <a:endCxn id="14" idx="0"/>
          </p:cNvCxnSpPr>
          <p:nvPr/>
        </p:nvCxnSpPr>
        <p:spPr>
          <a:xfrm flipH="1">
            <a:off x="3161490" y="1799617"/>
            <a:ext cx="2889114" cy="772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ectangle à coins arrondis 13"/>
          <p:cNvSpPr/>
          <p:nvPr/>
        </p:nvSpPr>
        <p:spPr>
          <a:xfrm>
            <a:off x="1517515" y="2572191"/>
            <a:ext cx="3287949" cy="5447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parallèles</a:t>
            </a:r>
            <a:endParaRPr lang="fr-FR" dirty="0"/>
          </a:p>
        </p:txBody>
      </p:sp>
      <p:sp>
        <p:nvSpPr>
          <p:cNvPr id="15" name="Rectangle à coins arrondis 14"/>
          <p:cNvSpPr/>
          <p:nvPr/>
        </p:nvSpPr>
        <p:spPr>
          <a:xfrm>
            <a:off x="6953357" y="2572191"/>
            <a:ext cx="4204269" cy="583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sécants  </a:t>
            </a:r>
            <a:endParaRPr lang="fr-FR" dirty="0"/>
          </a:p>
        </p:txBody>
      </p:sp>
      <p:cxnSp>
        <p:nvCxnSpPr>
          <p:cNvPr id="20" name="Connecteur droit avec flèche 19"/>
          <p:cNvCxnSpPr>
            <a:endCxn id="40" idx="0"/>
          </p:cNvCxnSpPr>
          <p:nvPr/>
        </p:nvCxnSpPr>
        <p:spPr>
          <a:xfrm>
            <a:off x="3146898" y="3116939"/>
            <a:ext cx="1207702" cy="7032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endCxn id="39" idx="0"/>
          </p:cNvCxnSpPr>
          <p:nvPr/>
        </p:nvCxnSpPr>
        <p:spPr>
          <a:xfrm flipH="1">
            <a:off x="1702854" y="3116939"/>
            <a:ext cx="1510219" cy="7227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4" name="Rectangle à coins arrondis 33"/>
          <p:cNvSpPr/>
          <p:nvPr/>
        </p:nvSpPr>
        <p:spPr>
          <a:xfrm>
            <a:off x="6404705" y="3820205"/>
            <a:ext cx="2470825" cy="260977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8" name="Rectangle à coins arrondis 37"/>
          <p:cNvSpPr/>
          <p:nvPr/>
        </p:nvSpPr>
        <p:spPr>
          <a:xfrm>
            <a:off x="9105089" y="3752108"/>
            <a:ext cx="2704290" cy="26778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9" name="Rectangle à coins arrondis 38"/>
          <p:cNvSpPr/>
          <p:nvPr/>
        </p:nvSpPr>
        <p:spPr>
          <a:xfrm>
            <a:off x="722792" y="3839657"/>
            <a:ext cx="1960123" cy="25903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0" name="Rectangle à coins arrondis 39"/>
          <p:cNvSpPr/>
          <p:nvPr/>
        </p:nvSpPr>
        <p:spPr>
          <a:xfrm>
            <a:off x="3015573" y="3820206"/>
            <a:ext cx="2678053" cy="260977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pic>
        <p:nvPicPr>
          <p:cNvPr id="43" name="Image 42"/>
          <p:cNvPicPr>
            <a:picLocks noChangeAspect="1"/>
          </p:cNvPicPr>
          <p:nvPr/>
        </p:nvPicPr>
        <p:blipFill>
          <a:blip r:embed="rId3"/>
          <a:stretch>
            <a:fillRect/>
          </a:stretch>
        </p:blipFill>
        <p:spPr>
          <a:xfrm>
            <a:off x="877698" y="4969160"/>
            <a:ext cx="1517515" cy="1293778"/>
          </a:xfrm>
          <a:prstGeom prst="rect">
            <a:avLst/>
          </a:prstGeom>
        </p:spPr>
      </p:pic>
      <p:sp>
        <p:nvSpPr>
          <p:cNvPr id="44" name="ZoneTexte 43"/>
          <p:cNvSpPr txBox="1"/>
          <p:nvPr/>
        </p:nvSpPr>
        <p:spPr>
          <a:xfrm>
            <a:off x="789189" y="4107944"/>
            <a:ext cx="1827328" cy="338554"/>
          </a:xfrm>
          <a:prstGeom prst="rect">
            <a:avLst/>
          </a:prstGeom>
          <a:solidFill>
            <a:schemeClr val="accent1">
              <a:lumMod val="20000"/>
              <a:lumOff val="80000"/>
            </a:schemeClr>
          </a:solidFill>
        </p:spPr>
        <p:txBody>
          <a:bodyPr wrap="square" rtlCol="0">
            <a:spAutoFit/>
          </a:bodyPr>
          <a:lstStyle/>
          <a:p>
            <a:pPr algn="ctr"/>
            <a:r>
              <a:rPr lang="fr-MA" sz="1600" dirty="0"/>
              <a:t>confondus</a:t>
            </a:r>
            <a:endParaRPr lang="fr-FR" sz="1600" dirty="0"/>
          </a:p>
        </p:txBody>
      </p:sp>
      <p:sp>
        <p:nvSpPr>
          <p:cNvPr id="45" name="ZoneTexte 44"/>
          <p:cNvSpPr txBox="1"/>
          <p:nvPr/>
        </p:nvSpPr>
        <p:spPr>
          <a:xfrm>
            <a:off x="3308174" y="3889514"/>
            <a:ext cx="1827328" cy="584775"/>
          </a:xfrm>
          <a:prstGeom prst="rect">
            <a:avLst/>
          </a:prstGeom>
          <a:solidFill>
            <a:schemeClr val="accent1">
              <a:lumMod val="20000"/>
              <a:lumOff val="80000"/>
            </a:schemeClr>
          </a:solidFill>
        </p:spPr>
        <p:txBody>
          <a:bodyPr wrap="square" rtlCol="0">
            <a:spAutoFit/>
          </a:bodyPr>
          <a:lstStyle/>
          <a:p>
            <a:pPr algn="ctr"/>
            <a:r>
              <a:rPr lang="fr-MA" sz="1600" dirty="0"/>
              <a:t>Strictement parallèles</a:t>
            </a:r>
            <a:endParaRPr lang="fr-FR" sz="1600" dirty="0"/>
          </a:p>
        </p:txBody>
      </p:sp>
      <p:sp>
        <p:nvSpPr>
          <p:cNvPr id="46" name="ZoneTexte 45"/>
          <p:cNvSpPr txBox="1"/>
          <p:nvPr/>
        </p:nvSpPr>
        <p:spPr>
          <a:xfrm>
            <a:off x="6537500" y="3964845"/>
            <a:ext cx="2217394" cy="584775"/>
          </a:xfrm>
          <a:prstGeom prst="rect">
            <a:avLst/>
          </a:prstGeom>
          <a:solidFill>
            <a:schemeClr val="accent5">
              <a:lumMod val="20000"/>
              <a:lumOff val="80000"/>
            </a:schemeClr>
          </a:solidFill>
        </p:spPr>
        <p:txBody>
          <a:bodyPr wrap="square" rtlCol="0">
            <a:spAutoFit/>
          </a:bodyPr>
          <a:lstStyle/>
          <a:p>
            <a:pPr algn="ctr"/>
            <a:r>
              <a:rPr lang="fr-MA" sz="1600" dirty="0"/>
              <a:t>Se coupent selon une droite</a:t>
            </a:r>
            <a:endParaRPr lang="fr-FR" sz="1600" dirty="0"/>
          </a:p>
        </p:txBody>
      </p:sp>
      <p:sp>
        <p:nvSpPr>
          <p:cNvPr id="47" name="ZoneTexte 46"/>
          <p:cNvSpPr txBox="1"/>
          <p:nvPr/>
        </p:nvSpPr>
        <p:spPr>
          <a:xfrm>
            <a:off x="9173183" y="3820205"/>
            <a:ext cx="2536217" cy="830997"/>
          </a:xfrm>
          <a:prstGeom prst="rect">
            <a:avLst/>
          </a:prstGeom>
          <a:solidFill>
            <a:schemeClr val="accent5">
              <a:lumMod val="20000"/>
              <a:lumOff val="80000"/>
            </a:schemeClr>
          </a:solidFill>
        </p:spPr>
        <p:txBody>
          <a:bodyPr wrap="square" rtlCol="0">
            <a:spAutoFit/>
          </a:bodyPr>
          <a:lstStyle/>
          <a:p>
            <a:pPr algn="ctr"/>
            <a:r>
              <a:rPr lang="fr-MA" sz="1600" dirty="0"/>
              <a:t>Se coupent selon une droite et  sont perpendiculaires</a:t>
            </a:r>
            <a:endParaRPr lang="fr-FR" sz="1600" dirty="0"/>
          </a:p>
        </p:txBody>
      </p:sp>
      <p:pic>
        <p:nvPicPr>
          <p:cNvPr id="48" name="Image 47"/>
          <p:cNvPicPr>
            <a:picLocks noChangeAspect="1"/>
          </p:cNvPicPr>
          <p:nvPr/>
        </p:nvPicPr>
        <p:blipFill>
          <a:blip r:embed="rId4"/>
          <a:stretch>
            <a:fillRect/>
          </a:stretch>
        </p:blipFill>
        <p:spPr>
          <a:xfrm>
            <a:off x="3213073" y="4815811"/>
            <a:ext cx="2400828" cy="1272650"/>
          </a:xfrm>
          <a:prstGeom prst="rect">
            <a:avLst/>
          </a:prstGeom>
        </p:spPr>
      </p:pic>
      <p:pic>
        <p:nvPicPr>
          <p:cNvPr id="49" name="Image 48"/>
          <p:cNvPicPr>
            <a:picLocks noChangeAspect="1"/>
          </p:cNvPicPr>
          <p:nvPr/>
        </p:nvPicPr>
        <p:blipFill>
          <a:blip r:embed="rId5"/>
          <a:stretch>
            <a:fillRect/>
          </a:stretch>
        </p:blipFill>
        <p:spPr>
          <a:xfrm>
            <a:off x="6537500" y="4859460"/>
            <a:ext cx="2139572" cy="1272650"/>
          </a:xfrm>
          <a:prstGeom prst="rect">
            <a:avLst/>
          </a:prstGeom>
        </p:spPr>
      </p:pic>
      <p:pic>
        <p:nvPicPr>
          <p:cNvPr id="50" name="Image 49"/>
          <p:cNvPicPr>
            <a:picLocks noChangeAspect="1"/>
          </p:cNvPicPr>
          <p:nvPr/>
        </p:nvPicPr>
        <p:blipFill>
          <a:blip r:embed="rId6"/>
          <a:stretch>
            <a:fillRect/>
          </a:stretch>
        </p:blipFill>
        <p:spPr>
          <a:xfrm>
            <a:off x="9267895" y="4791417"/>
            <a:ext cx="2346791" cy="1448204"/>
          </a:xfrm>
          <a:prstGeom prst="rect">
            <a:avLst/>
          </a:prstGeom>
        </p:spPr>
      </p:pic>
      <p:cxnSp>
        <p:nvCxnSpPr>
          <p:cNvPr id="52" name="Connecteur droit avec flèche 51"/>
          <p:cNvCxnSpPr>
            <a:stCxn id="15" idx="2"/>
            <a:endCxn id="34" idx="0"/>
          </p:cNvCxnSpPr>
          <p:nvPr/>
        </p:nvCxnSpPr>
        <p:spPr>
          <a:xfrm flipH="1">
            <a:off x="7640118" y="3155851"/>
            <a:ext cx="1415374" cy="6643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4" name="Connecteur droit avec flèche 53"/>
          <p:cNvCxnSpPr>
            <a:stCxn id="15" idx="2"/>
            <a:endCxn id="38" idx="0"/>
          </p:cNvCxnSpPr>
          <p:nvPr/>
        </p:nvCxnSpPr>
        <p:spPr>
          <a:xfrm>
            <a:off x="9055492" y="3155851"/>
            <a:ext cx="1401742" cy="5962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ircle(in)">
                                      <p:cBhvr>
                                        <p:cTn id="13" dur="1250"/>
                                        <p:tgtEl>
                                          <p:spTgt spid="10"/>
                                        </p:tgtEl>
                                      </p:cBhvr>
                                    </p:animEffect>
                                  </p:childTnLst>
                                </p:cTn>
                              </p:par>
                            </p:childTnLst>
                          </p:cTn>
                        </p:par>
                        <p:par>
                          <p:cTn id="14" fill="hold">
                            <p:stCondLst>
                              <p:cond delay="2250"/>
                            </p:stCondLst>
                            <p:childTnLst>
                              <p:par>
                                <p:cTn id="15" presetID="6" presetClass="entr" presetSubtype="16"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125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par>
                          <p:cTn id="26" fill="hold">
                            <p:stCondLst>
                              <p:cond delay="0"/>
                            </p:stCondLst>
                            <p:childTnLst>
                              <p:par>
                                <p:cTn id="27" presetID="6" presetClass="entr" presetSubtype="16"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circle(in)">
                                      <p:cBhvr>
                                        <p:cTn id="29" dur="1250"/>
                                        <p:tgtEl>
                                          <p:spTgt spid="23"/>
                                        </p:tgtEl>
                                      </p:cBhvr>
                                    </p:animEffect>
                                  </p:childTnLst>
                                </p:cTn>
                              </p:par>
                            </p:childTnLst>
                          </p:cTn>
                        </p:par>
                        <p:par>
                          <p:cTn id="30" fill="hold">
                            <p:stCondLst>
                              <p:cond delay="1250"/>
                            </p:stCondLst>
                            <p:childTnLst>
                              <p:par>
                                <p:cTn id="31" presetID="6" presetClass="entr" presetSubtype="16" fill="hold"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circle(in)">
                                      <p:cBhvr>
                                        <p:cTn id="33" dur="125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9"/>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1249"/>
                                          </p:stCondLst>
                                        </p:cTn>
                                        <p:tgtEl>
                                          <p:spTgt spid="44"/>
                                        </p:tgtEl>
                                        <p:attrNameLst>
                                          <p:attrName>style.visibility</p:attrName>
                                        </p:attrNameLst>
                                      </p:cBhvr>
                                      <p:to>
                                        <p:strVal val="visible"/>
                                      </p:to>
                                    </p:set>
                                  </p:childTnLst>
                                </p:cTn>
                              </p:par>
                            </p:childTnLst>
                          </p:cTn>
                        </p:par>
                        <p:par>
                          <p:cTn id="40" fill="hold">
                            <p:stCondLst>
                              <p:cond delay="1250"/>
                            </p:stCondLst>
                            <p:childTnLst>
                              <p:par>
                                <p:cTn id="41" presetID="1" presetClass="entr" presetSubtype="0" fill="hold" nodeType="afterEffect">
                                  <p:stCondLst>
                                    <p:cond delay="0"/>
                                  </p:stCondLst>
                                  <p:childTnLst>
                                    <p:set>
                                      <p:cBhvr>
                                        <p:cTn id="42" dur="1" fill="hold">
                                          <p:stCondLst>
                                            <p:cond delay="1499"/>
                                          </p:stCondLst>
                                        </p:cTn>
                                        <p:tgtEl>
                                          <p:spTgt spid="4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0" nodeType="afterEffect">
                                  <p:stCondLst>
                                    <p:cond delay="0"/>
                                  </p:stCondLst>
                                  <p:childTnLst>
                                    <p:set>
                                      <p:cBhvr>
                                        <p:cTn id="49" dur="1" fill="hold">
                                          <p:stCondLst>
                                            <p:cond delay="999"/>
                                          </p:stCondLst>
                                        </p:cTn>
                                        <p:tgtEl>
                                          <p:spTgt spid="45"/>
                                        </p:tgtEl>
                                        <p:attrNameLst>
                                          <p:attrName>style.visibility</p:attrName>
                                        </p:attrNameLst>
                                      </p:cBhvr>
                                      <p:to>
                                        <p:strVal val="visible"/>
                                      </p:to>
                                    </p:set>
                                  </p:childTnLst>
                                </p:cTn>
                              </p:par>
                            </p:childTnLst>
                          </p:cTn>
                        </p:par>
                        <p:par>
                          <p:cTn id="50" fill="hold">
                            <p:stCondLst>
                              <p:cond delay="1000"/>
                            </p:stCondLst>
                            <p:childTnLst>
                              <p:par>
                                <p:cTn id="51" presetID="1" presetClass="entr" presetSubtype="0" fill="hold" nodeType="afterEffect">
                                  <p:stCondLst>
                                    <p:cond delay="0"/>
                                  </p:stCondLst>
                                  <p:childTnLst>
                                    <p:set>
                                      <p:cBhvr>
                                        <p:cTn id="52" dur="1" fill="hold">
                                          <p:stCondLst>
                                            <p:cond delay="1499"/>
                                          </p:stCondLst>
                                        </p:cTn>
                                        <p:tgtEl>
                                          <p:spTgt spid="48"/>
                                        </p:tgtEl>
                                        <p:attrNameLst>
                                          <p:attrName>style.visibility</p:attrName>
                                        </p:attrNameLst>
                                      </p:cBhvr>
                                      <p:to>
                                        <p:strVal val="visible"/>
                                      </p:to>
                                    </p:set>
                                  </p:childTnLst>
                                </p:cTn>
                              </p:par>
                            </p:childTnLst>
                          </p:cTn>
                        </p:par>
                        <p:par>
                          <p:cTn id="53" fill="hold">
                            <p:stCondLst>
                              <p:cond delay="2500"/>
                            </p:stCondLst>
                            <p:childTnLst>
                              <p:par>
                                <p:cTn id="54" presetID="6" presetClass="entr" presetSubtype="16" fill="hold" nodeType="after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circle(in)">
                                      <p:cBhvr>
                                        <p:cTn id="56" dur="1250"/>
                                        <p:tgtEl>
                                          <p:spTgt spid="52"/>
                                        </p:tgtEl>
                                      </p:cBhvr>
                                    </p:animEffect>
                                  </p:childTnLst>
                                </p:cTn>
                              </p:par>
                            </p:childTnLst>
                          </p:cTn>
                        </p:par>
                        <p:par>
                          <p:cTn id="57" fill="hold">
                            <p:stCondLst>
                              <p:cond delay="3750"/>
                            </p:stCondLst>
                            <p:childTnLst>
                              <p:par>
                                <p:cTn id="58" presetID="6" presetClass="entr" presetSubtype="16" fill="hold" nodeType="after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circle(in)">
                                      <p:cBhvr>
                                        <p:cTn id="60" dur="1250"/>
                                        <p:tgtEl>
                                          <p:spTgt spid="54"/>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0"/>
                                  </p:stCondLst>
                                  <p:childTnLst>
                                    <p:set>
                                      <p:cBhvr>
                                        <p:cTn id="67" dur="1" fill="hold">
                                          <p:stCondLst>
                                            <p:cond delay="999"/>
                                          </p:stCondLst>
                                        </p:cTn>
                                        <p:tgtEl>
                                          <p:spTgt spid="46"/>
                                        </p:tgtEl>
                                        <p:attrNameLst>
                                          <p:attrName>style.visibility</p:attrName>
                                        </p:attrNameLst>
                                      </p:cBhvr>
                                      <p:to>
                                        <p:strVal val="visible"/>
                                      </p:to>
                                    </p:set>
                                  </p:childTnLst>
                                </p:cTn>
                              </p:par>
                            </p:childTnLst>
                          </p:cTn>
                        </p:par>
                        <p:par>
                          <p:cTn id="68" fill="hold">
                            <p:stCondLst>
                              <p:cond delay="1000"/>
                            </p:stCondLst>
                            <p:childTnLst>
                              <p:par>
                                <p:cTn id="69" presetID="1" presetClass="entr" presetSubtype="0" fill="hold" nodeType="afterEffect">
                                  <p:stCondLst>
                                    <p:cond delay="0"/>
                                  </p:stCondLst>
                                  <p:childTnLst>
                                    <p:set>
                                      <p:cBhvr>
                                        <p:cTn id="70" dur="1" fill="hold">
                                          <p:stCondLst>
                                            <p:cond delay="1249"/>
                                          </p:stCondLst>
                                        </p:cTn>
                                        <p:tgtEl>
                                          <p:spTgt spid="4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8"/>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childTnLst>
                                    <p:set>
                                      <p:cBhvr>
                                        <p:cTn id="77" dur="1" fill="hold">
                                          <p:stCondLst>
                                            <p:cond delay="999"/>
                                          </p:stCondLst>
                                        </p:cTn>
                                        <p:tgtEl>
                                          <p:spTgt spid="47"/>
                                        </p:tgtEl>
                                        <p:attrNameLst>
                                          <p:attrName>style.visibility</p:attrName>
                                        </p:attrNameLst>
                                      </p:cBhvr>
                                      <p:to>
                                        <p:strVal val="visible"/>
                                      </p:to>
                                    </p:set>
                                  </p:childTnLst>
                                </p:cTn>
                              </p:par>
                            </p:childTnLst>
                          </p:cTn>
                        </p:par>
                        <p:par>
                          <p:cTn id="78" fill="hold">
                            <p:stCondLst>
                              <p:cond delay="1000"/>
                            </p:stCondLst>
                            <p:childTnLst>
                              <p:par>
                                <p:cTn id="79" presetID="1" presetClass="entr" presetSubtype="0" fill="hold" nodeType="afterEffect">
                                  <p:stCondLst>
                                    <p:cond delay="0"/>
                                  </p:stCondLst>
                                  <p:childTnLst>
                                    <p:set>
                                      <p:cBhvr>
                                        <p:cTn id="80" dur="1" fill="hold">
                                          <p:stCondLst>
                                            <p:cond delay="1499"/>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5" grpId="0" animBg="1"/>
      <p:bldP spid="34" grpId="0" animBg="1"/>
      <p:bldP spid="38" grpId="0" animBg="1"/>
      <p:bldP spid="39" grpId="0" animBg="1"/>
      <p:bldP spid="40" grpId="0" animBg="1"/>
      <p:bldP spid="44" grpId="0" animBg="1"/>
      <p:bldP spid="45" grpId="0" animBg="1"/>
      <p:bldP spid="46" grpId="0"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Compléter par les positions relatives :</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0767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à coins arrondis 12"/>
          <p:cNvSpPr/>
          <p:nvPr/>
        </p:nvSpPr>
        <p:spPr>
          <a:xfrm>
            <a:off x="4231532" y="2455460"/>
            <a:ext cx="3287949" cy="5447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parallèles</a:t>
            </a:r>
            <a:endParaRPr lang="fr-FR" dirty="0"/>
          </a:p>
        </p:txBody>
      </p:sp>
      <p:cxnSp>
        <p:nvCxnSpPr>
          <p:cNvPr id="5" name="Connecteur droit avec flèche 4"/>
          <p:cNvCxnSpPr>
            <a:stCxn id="13" idx="2"/>
          </p:cNvCxnSpPr>
          <p:nvPr/>
        </p:nvCxnSpPr>
        <p:spPr>
          <a:xfrm flipH="1">
            <a:off x="4836600" y="3000209"/>
            <a:ext cx="1038907" cy="5662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stCxn id="13" idx="2"/>
          </p:cNvCxnSpPr>
          <p:nvPr/>
        </p:nvCxnSpPr>
        <p:spPr>
          <a:xfrm>
            <a:off x="5875507" y="3000209"/>
            <a:ext cx="787940" cy="5990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Rectangle à coins arrondis 23"/>
          <p:cNvSpPr/>
          <p:nvPr/>
        </p:nvSpPr>
        <p:spPr>
          <a:xfrm>
            <a:off x="1643975" y="3566466"/>
            <a:ext cx="3832698" cy="80125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MA" dirty="0"/>
              <a:t>…………………………………………..</a:t>
            </a:r>
            <a:endParaRPr lang="fr-FR" dirty="0"/>
          </a:p>
        </p:txBody>
      </p:sp>
      <p:sp>
        <p:nvSpPr>
          <p:cNvPr id="25" name="Rectangle à coins arrondis 24"/>
          <p:cNvSpPr/>
          <p:nvPr/>
        </p:nvSpPr>
        <p:spPr>
          <a:xfrm>
            <a:off x="6699392" y="3587424"/>
            <a:ext cx="3385225" cy="78029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fr-MA" dirty="0"/>
              <a:t>…………………………………………………</a:t>
            </a:r>
            <a:endParaRPr lang="fr-FR" dirty="0"/>
          </a:p>
        </p:txBody>
      </p:sp>
    </p:spTree>
    <p:extLst>
      <p:ext uri="{BB962C8B-B14F-4D97-AF65-F5344CB8AC3E}">
        <p14:creationId xmlns:p14="http://schemas.microsoft.com/office/powerpoint/2010/main" val="33684790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Si deux plans sont parallèles alors:  soit ils sont confondus soit ils sont strictement parallèles.</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4"/>
            <a:ext cx="10727579" cy="436974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7" name="Rectangle à coins arrondis 6"/>
          <p:cNvSpPr/>
          <p:nvPr/>
        </p:nvSpPr>
        <p:spPr>
          <a:xfrm>
            <a:off x="4231532" y="2455460"/>
            <a:ext cx="3287949" cy="5447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parallèles</a:t>
            </a:r>
            <a:endParaRPr lang="fr-FR" dirty="0"/>
          </a:p>
        </p:txBody>
      </p:sp>
      <p:cxnSp>
        <p:nvCxnSpPr>
          <p:cNvPr id="8" name="Connecteur droit avec flèche 7"/>
          <p:cNvCxnSpPr>
            <a:stCxn id="7" idx="2"/>
          </p:cNvCxnSpPr>
          <p:nvPr/>
        </p:nvCxnSpPr>
        <p:spPr>
          <a:xfrm flipH="1">
            <a:off x="4836600" y="3000209"/>
            <a:ext cx="1038907" cy="5662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Connecteur droit avec flèche 9"/>
          <p:cNvCxnSpPr>
            <a:stCxn id="7" idx="2"/>
          </p:cNvCxnSpPr>
          <p:nvPr/>
        </p:nvCxnSpPr>
        <p:spPr>
          <a:xfrm>
            <a:off x="5875507" y="3000209"/>
            <a:ext cx="787940" cy="59902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1" name="Rectangle à coins arrondis 10"/>
          <p:cNvSpPr/>
          <p:nvPr/>
        </p:nvSpPr>
        <p:spPr>
          <a:xfrm>
            <a:off x="1643975" y="3566466"/>
            <a:ext cx="3832698" cy="80125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12" name="Rectangle à coins arrondis 11"/>
          <p:cNvSpPr/>
          <p:nvPr/>
        </p:nvSpPr>
        <p:spPr>
          <a:xfrm>
            <a:off x="6699392" y="3587424"/>
            <a:ext cx="3385225" cy="780295"/>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3" name="ZoneTexte 2"/>
          <p:cNvSpPr txBox="1"/>
          <p:nvPr/>
        </p:nvSpPr>
        <p:spPr>
          <a:xfrm>
            <a:off x="2091447" y="3813243"/>
            <a:ext cx="2850204"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confondus</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6887183" y="3861881"/>
            <a:ext cx="2947481"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Strictement parallèles</a:t>
            </a:r>
            <a:endParaRPr lang="fr-FR" sz="2000" dirty="0">
              <a:latin typeface="Calibri" panose="020F0502020204030204" pitchFamily="34" charset="0"/>
              <a:cs typeface="Calibri" panose="020F0502020204030204" pitchFamily="34" charset="0"/>
            </a:endParaRPr>
          </a:p>
        </p:txBody>
      </p:sp>
      <p:sp>
        <p:nvSpPr>
          <p:cNvPr id="6" name="Espace réservé du contenu 5"/>
          <p:cNvSpPr>
            <a:spLocks noGrp="1"/>
          </p:cNvSpPr>
          <p:nvPr>
            <p:ph sz="quarter" idx="11"/>
          </p:nvPr>
        </p:nvSpPr>
        <p:spPr/>
        <p:txBody>
          <a:bodyPr/>
          <a:lstStyle/>
          <a:p>
            <a:r>
              <a:rPr lang="fr-MA" dirty="0"/>
              <a:t>L’enseignant rappelle les 2 positions relatives de 2 plans parallèles </a:t>
            </a:r>
            <a:endParaRPr lang="fr-FR" dirty="0"/>
          </a:p>
        </p:txBody>
      </p:sp>
    </p:spTree>
    <p:extLst>
      <p:ext uri="{BB962C8B-B14F-4D97-AF65-F5344CB8AC3E}">
        <p14:creationId xmlns:p14="http://schemas.microsoft.com/office/powerpoint/2010/main" val="3820836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a:xfrm>
            <a:off x="743566" y="358019"/>
            <a:ext cx="10372033" cy="267549"/>
          </a:xfrm>
        </p:spPr>
        <p:txBody>
          <a:bodyPr/>
          <a:lstStyle/>
          <a:p>
            <a:r>
              <a:rPr lang="fr-MA" dirty="0"/>
              <a:t>On va rappeler la condition pour que deux plans soient perpendiculaires. Choisissez la bonne réponse: </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a:xfrm>
            <a:off x="389106" y="668339"/>
            <a:ext cx="11104259" cy="327556"/>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15285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16" name="Rectangle 15"/>
              <p:cNvSpPr/>
              <p:nvPr/>
            </p:nvSpPr>
            <p:spPr>
              <a:xfrm>
                <a:off x="1082745" y="5694739"/>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 xmlns:m="http://schemas.openxmlformats.org/officeDocument/2006/math">
                    <m:r>
                      <a:rPr lang="fr-MA" sz="2000" i="1" dirty="0" smtClean="0">
                        <a:solidFill>
                          <a:prstClr val="black"/>
                        </a:solidFill>
                        <a:latin typeface="Cambria Math" panose="02040503050406030204" pitchFamily="18" charset="0"/>
                      </a:rPr>
                      <m:t>𝑃</m:t>
                    </m:r>
                  </m:oMath>
                </a14:m>
                <a:r>
                  <a:rPr lang="fr-MA" sz="2000" dirty="0">
                    <a:solidFill>
                      <a:prstClr val="black"/>
                    </a:solidFill>
                  </a:rPr>
                  <a:t>//</a:t>
                </a:r>
                <a14:m>
                  <m:oMath xmlns:m="http://schemas.openxmlformats.org/officeDocument/2006/math">
                    <m:r>
                      <a:rPr lang="fr-MA" sz="2000" i="1" dirty="0" smtClean="0">
                        <a:solidFill>
                          <a:prstClr val="black"/>
                        </a:solidFill>
                        <a:latin typeface="Cambria Math" panose="02040503050406030204" pitchFamily="18" charset="0"/>
                      </a:rPr>
                      <m:t>𝑄</m:t>
                    </m:r>
                  </m:oMath>
                </a14:m>
                <a:endParaRPr lang="fr-MA" sz="2000" dirty="0">
                  <a:solidFill>
                    <a:prstClr val="black"/>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1082745" y="5694739"/>
                <a:ext cx="1512674" cy="637507"/>
              </a:xfrm>
              <a:prstGeom prst="rect">
                <a:avLst/>
              </a:prstGeom>
              <a:blipFill>
                <a:blip r:embed="rId3"/>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7746781" y="5787102"/>
                <a:ext cx="1512674" cy="63750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MA" sz="2000" b="1" i="1" dirty="0" smtClean="0">
                          <a:solidFill>
                            <a:schemeClr val="tx1"/>
                          </a:solidFill>
                          <a:latin typeface="Cambria Math" panose="02040503050406030204" pitchFamily="18" charset="0"/>
                        </a:rPr>
                        <m:t>𝑷</m:t>
                      </m:r>
                      <m:r>
                        <a:rPr lang="fr-MA" sz="2000" b="1" i="1">
                          <a:solidFill>
                            <a:schemeClr val="tx1"/>
                          </a:solidFill>
                          <a:latin typeface="Cambria Math" panose="02040503050406030204" pitchFamily="18" charset="0"/>
                          <a:ea typeface="Cambria Math" panose="02040503050406030204" pitchFamily="18" charset="0"/>
                        </a:rPr>
                        <m:t>⊥</m:t>
                      </m:r>
                      <m:r>
                        <a:rPr lang="fr-MA" sz="2000" b="1">
                          <a:solidFill>
                            <a:schemeClr val="tx1"/>
                          </a:solidFill>
                          <a:latin typeface="Cambria Math" panose="02040503050406030204" pitchFamily="18" charset="0"/>
                          <a:ea typeface="Cambria Math" panose="02040503050406030204" pitchFamily="18" charset="0"/>
                        </a:rPr>
                        <m:t>𝐐</m:t>
                      </m:r>
                    </m:oMath>
                  </m:oMathPara>
                </a14:m>
                <a:endParaRPr lang="fr-MA" sz="2000" b="1" dirty="0">
                  <a:solidFill>
                    <a:schemeClr val="tx1"/>
                  </a:solidFill>
                </a:endParaRPr>
              </a:p>
            </p:txBody>
          </p:sp>
        </mc:Choice>
        <mc:Fallback xmlns="">
          <p:sp>
            <p:nvSpPr>
              <p:cNvPr id="17" name="Rectangle 16"/>
              <p:cNvSpPr>
                <a:spLocks noRot="1" noChangeAspect="1" noMove="1" noResize="1" noEditPoints="1" noAdjustHandles="1" noChangeArrowheads="1" noChangeShapeType="1" noTextEdit="1"/>
              </p:cNvSpPr>
              <p:nvPr/>
            </p:nvSpPr>
            <p:spPr>
              <a:xfrm>
                <a:off x="7746781" y="5787102"/>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1916349" y="2140085"/>
                <a:ext cx="7937770" cy="461665"/>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Si un plan  </a:t>
                </a:r>
                <a14:m>
                  <m:oMath xmlns:m="http://schemas.openxmlformats.org/officeDocument/2006/math">
                    <m:r>
                      <a:rPr lang="fr-MA" sz="2400" i="1" dirty="0" smtClean="0">
                        <a:latin typeface="Cambria Math" panose="02040503050406030204" pitchFamily="18" charset="0"/>
                        <a:cs typeface="Calibri" panose="020F0502020204030204" pitchFamily="34" charset="0"/>
                      </a:rPr>
                      <m:t>𝑃</m:t>
                    </m:r>
                  </m:oMath>
                </a14:m>
                <a:r>
                  <a:rPr lang="fr-MA" sz="2400" dirty="0">
                    <a:latin typeface="Calibri" panose="020F0502020204030204" pitchFamily="34" charset="0"/>
                    <a:cs typeface="Calibri" panose="020F0502020204030204" pitchFamily="34" charset="0"/>
                  </a:rPr>
                  <a:t> contient une droite perpendiculaire à un  plan </a:t>
                </a:r>
                <a14:m>
                  <m:oMath xmlns:m="http://schemas.openxmlformats.org/officeDocument/2006/math">
                    <m:r>
                      <a:rPr lang="fr-MA" sz="2400" i="1" dirty="0" smtClean="0">
                        <a:latin typeface="Cambria Math" panose="02040503050406030204" pitchFamily="18" charset="0"/>
                        <a:cs typeface="Calibri" panose="020F0502020204030204" pitchFamily="34" charset="0"/>
                      </a:rPr>
                      <m:t>𝑄</m:t>
                    </m:r>
                  </m:oMath>
                </a14:m>
                <a:r>
                  <a:rPr lang="fr-MA" sz="2400" dirty="0">
                    <a:latin typeface="Calibri" panose="020F0502020204030204" pitchFamily="34" charset="0"/>
                    <a:cs typeface="Calibri" panose="020F0502020204030204" pitchFamily="34" charset="0"/>
                  </a:rPr>
                  <a:t>  </a:t>
                </a:r>
                <a:endParaRPr lang="fr-FR" sz="2400" dirty="0">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1916349" y="2140085"/>
                <a:ext cx="7937770" cy="461665"/>
              </a:xfrm>
              <a:prstGeom prst="rect">
                <a:avLst/>
              </a:prstGeom>
              <a:blipFill>
                <a:blip r:embed="rId5"/>
                <a:stretch>
                  <a:fillRect l="-1152" t="-10526" b="-28947"/>
                </a:stretch>
              </a:blipFill>
            </p:spPr>
            <p:txBody>
              <a:bodyPr/>
              <a:lstStyle/>
              <a:p>
                <a:r>
                  <a:rPr lang="fr-CH">
                    <a:noFill/>
                  </a:rPr>
                  <a:t> </a:t>
                </a:r>
              </a:p>
            </p:txBody>
          </p:sp>
        </mc:Fallback>
      </mc:AlternateContent>
      <p:sp>
        <p:nvSpPr>
          <p:cNvPr id="6" name="ZoneTexte 5"/>
          <p:cNvSpPr txBox="1"/>
          <p:nvPr/>
        </p:nvSpPr>
        <p:spPr>
          <a:xfrm>
            <a:off x="5316166" y="3026655"/>
            <a:ext cx="113813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ALORS: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338777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si un plan contient une droite qui est perpendiculaire à un autre plan alors les 2 plans sont perpendiculaires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rappelle  les conditions et donne des exemples et contre exemples.</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692613"/>
            <a:ext cx="10727579" cy="309972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7" name="ZoneTexte 6"/>
              <p:cNvSpPr txBox="1"/>
              <p:nvPr/>
            </p:nvSpPr>
            <p:spPr>
              <a:xfrm>
                <a:off x="1809344" y="2123371"/>
                <a:ext cx="7937770" cy="830997"/>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Si un plan  </a:t>
                </a:r>
                <a14:m>
                  <m:oMath xmlns:m="http://schemas.openxmlformats.org/officeDocument/2006/math">
                    <m:r>
                      <a:rPr lang="fr-MA" sz="2400" i="1" dirty="0" smtClean="0">
                        <a:latin typeface="Cambria Math" panose="02040503050406030204" pitchFamily="18" charset="0"/>
                        <a:cs typeface="Calibri" panose="020F0502020204030204" pitchFamily="34" charset="0"/>
                      </a:rPr>
                      <m:t>𝑃</m:t>
                    </m:r>
                  </m:oMath>
                </a14:m>
                <a:r>
                  <a:rPr lang="fr-MA" sz="2400" dirty="0">
                    <a:latin typeface="Calibri" panose="020F0502020204030204" pitchFamily="34" charset="0"/>
                    <a:cs typeface="Calibri" panose="020F0502020204030204" pitchFamily="34" charset="0"/>
                  </a:rPr>
                  <a:t> contient une droite perpendiculaire à un autre plan </a:t>
                </a:r>
                <a14:m>
                  <m:oMath xmlns:m="http://schemas.openxmlformats.org/officeDocument/2006/math">
                    <m:r>
                      <a:rPr lang="fr-MA" sz="2400" i="1" dirty="0" smtClean="0">
                        <a:latin typeface="Cambria Math" panose="02040503050406030204" pitchFamily="18" charset="0"/>
                        <a:cs typeface="Calibri" panose="020F0502020204030204" pitchFamily="34" charset="0"/>
                      </a:rPr>
                      <m:t>𝑄</m:t>
                    </m:r>
                  </m:oMath>
                </a14:m>
                <a:r>
                  <a:rPr lang="fr-MA" sz="2400" dirty="0">
                    <a:latin typeface="Calibri" panose="020F0502020204030204" pitchFamily="34" charset="0"/>
                    <a:cs typeface="Calibri" panose="020F0502020204030204" pitchFamily="34" charset="0"/>
                  </a:rPr>
                  <a:t>  </a:t>
                </a:r>
                <a:endParaRPr lang="fr-FR" sz="24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1809344" y="2123371"/>
                <a:ext cx="7937770" cy="830997"/>
              </a:xfrm>
              <a:prstGeom prst="rect">
                <a:avLst/>
              </a:prstGeom>
              <a:blipFill>
                <a:blip r:embed="rId3"/>
                <a:stretch>
                  <a:fillRect l="-1229" t="-5839" b="-1532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9262303" y="5228962"/>
                <a:ext cx="1512674" cy="63750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MA" sz="2000" b="1" i="1" dirty="0" smtClean="0">
                          <a:solidFill>
                            <a:schemeClr val="tx1"/>
                          </a:solidFill>
                          <a:latin typeface="Cambria Math" panose="02040503050406030204" pitchFamily="18" charset="0"/>
                        </a:rPr>
                        <m:t>𝑷</m:t>
                      </m:r>
                      <m:r>
                        <a:rPr lang="fr-MA" sz="2000" b="1" i="1">
                          <a:solidFill>
                            <a:schemeClr val="tx1"/>
                          </a:solidFill>
                          <a:latin typeface="Cambria Math" panose="02040503050406030204" pitchFamily="18" charset="0"/>
                          <a:ea typeface="Cambria Math" panose="02040503050406030204" pitchFamily="18" charset="0"/>
                        </a:rPr>
                        <m:t>⊥</m:t>
                      </m:r>
                      <m:r>
                        <a:rPr lang="fr-MA" sz="2000" b="1">
                          <a:solidFill>
                            <a:schemeClr val="tx1"/>
                          </a:solidFill>
                          <a:latin typeface="Cambria Math" panose="02040503050406030204" pitchFamily="18" charset="0"/>
                          <a:ea typeface="Cambria Math" panose="02040503050406030204" pitchFamily="18" charset="0"/>
                        </a:rPr>
                        <m:t>𝐐</m:t>
                      </m:r>
                    </m:oMath>
                  </m:oMathPara>
                </a14:m>
                <a:endParaRPr lang="fr-MA" sz="2000" b="1" dirty="0">
                  <a:solidFill>
                    <a:schemeClr val="tx1"/>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9262303" y="5228962"/>
                <a:ext cx="1512674" cy="637507"/>
              </a:xfrm>
              <a:prstGeom prst="rect">
                <a:avLst/>
              </a:prstGeom>
              <a:blipFill>
                <a:blip r:embed="rId4"/>
                <a:stretch>
                  <a:fillRect/>
                </a:stretch>
              </a:blipFill>
              <a:ln>
                <a:solidFill>
                  <a:schemeClr val="bg1">
                    <a:lumMod val="65000"/>
                  </a:schemeClr>
                </a:solidFill>
              </a:ln>
              <a:effectLst>
                <a:outerShdw blurRad="63500" sx="102000" sy="102000" algn="ctr" rotWithShape="0">
                  <a:prstClr val="black">
                    <a:alpha val="40000"/>
                  </a:prstClr>
                </a:outerShdw>
              </a:effectLst>
            </p:spPr>
            <p:txBody>
              <a:bodyPr/>
              <a:lstStyle/>
              <a:p>
                <a:r>
                  <a:rPr lang="fr-CH">
                    <a:noFill/>
                  </a:rPr>
                  <a:t> </a:t>
                </a:r>
              </a:p>
            </p:txBody>
          </p:sp>
        </mc:Fallback>
      </mc:AlternateContent>
      <p:pic>
        <p:nvPicPr>
          <p:cNvPr id="3" name="Image 2"/>
          <p:cNvPicPr>
            <a:picLocks noChangeAspect="1"/>
          </p:cNvPicPr>
          <p:nvPr/>
        </p:nvPicPr>
        <p:blipFill>
          <a:blip r:embed="rId5"/>
          <a:stretch>
            <a:fillRect/>
          </a:stretch>
        </p:blipFill>
        <p:spPr>
          <a:xfrm>
            <a:off x="8049540" y="1861714"/>
            <a:ext cx="3257797" cy="2185308"/>
          </a:xfrm>
          <a:prstGeom prst="rect">
            <a:avLst/>
          </a:prstGeom>
        </p:spPr>
      </p:pic>
      <p:sp>
        <p:nvSpPr>
          <p:cNvPr id="6" name="ZoneTexte 5">
            <a:extLst>
              <a:ext uri="{FF2B5EF4-FFF2-40B4-BE49-F238E27FC236}">
                <a16:creationId xmlns:a16="http://schemas.microsoft.com/office/drawing/2014/main" id="{6C8EF968-93CB-D34C-FC31-E9086579EA46}"/>
              </a:ext>
            </a:extLst>
          </p:cNvPr>
          <p:cNvSpPr txBox="1"/>
          <p:nvPr/>
        </p:nvSpPr>
        <p:spPr>
          <a:xfrm>
            <a:off x="5316166" y="3026655"/>
            <a:ext cx="1138136"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ALORS: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3049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532852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Voici un exemple pour vous montrer  comment déterminer les positions relatives de deux plans.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a:solidFill>
                  <a:prstClr val="white">
                    <a:lumMod val="65000"/>
                  </a:prstClr>
                </a:solidFill>
                <a:latin typeface="Calibri" panose="020F0502020204030204"/>
              </a:rPr>
              <a:t>L’enseignant explique et donne des exemples et contres exemples avec des solides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p:cNvPicPr>
            <a:picLocks noChangeAspect="1"/>
          </p:cNvPicPr>
          <p:nvPr/>
        </p:nvPicPr>
        <p:blipFill>
          <a:blip r:embed="rId3"/>
          <a:stretch>
            <a:fillRect/>
          </a:stretch>
        </p:blipFill>
        <p:spPr>
          <a:xfrm>
            <a:off x="9108910" y="1581560"/>
            <a:ext cx="2198427" cy="2309503"/>
          </a:xfrm>
          <a:prstGeom prst="rect">
            <a:avLst/>
          </a:prstGeom>
        </p:spPr>
      </p:pic>
      <p:sp>
        <p:nvSpPr>
          <p:cNvPr id="7" name="Rectangle 6"/>
          <p:cNvSpPr/>
          <p:nvPr/>
        </p:nvSpPr>
        <p:spPr>
          <a:xfrm>
            <a:off x="550453" y="838867"/>
            <a:ext cx="7234136" cy="369332"/>
          </a:xfrm>
          <a:prstGeom prst="rect">
            <a:avLst/>
          </a:prstGeom>
          <a:solidFill>
            <a:schemeClr val="accent2">
              <a:lumMod val="20000"/>
              <a:lumOff val="80000"/>
            </a:schemeClr>
          </a:solidFill>
        </p:spPr>
        <p:txBody>
          <a:bodyPr>
            <a:spAutoFit/>
          </a:bodyPr>
          <a:lstStyle/>
          <a:p>
            <a:pPr algn="just"/>
            <a:r>
              <a:rPr lang="fr-FR" dirty="0">
                <a:solidFill>
                  <a:srgbClr val="000000"/>
                </a:solidFill>
                <a:latin typeface="Calibri" panose="020F0502020204030204" pitchFamily="34" charset="0"/>
              </a:rPr>
              <a:t>Je vais utiliser le prisme </a:t>
            </a:r>
            <a:r>
              <a:rPr lang="fr-FR" dirty="0" err="1">
                <a:solidFill>
                  <a:srgbClr val="000000"/>
                </a:solidFill>
                <a:latin typeface="Calibri" panose="020F0502020204030204" pitchFamily="34" charset="0"/>
              </a:rPr>
              <a:t>cidessouspour</a:t>
            </a:r>
            <a:r>
              <a:rPr lang="fr-FR" dirty="0">
                <a:solidFill>
                  <a:srgbClr val="000000"/>
                </a:solidFill>
                <a:latin typeface="Calibri" panose="020F0502020204030204" pitchFamily="34" charset="0"/>
              </a:rPr>
              <a:t> répondre aux questions suivantes : </a:t>
            </a:r>
          </a:p>
        </p:txBody>
      </p:sp>
      <p:sp>
        <p:nvSpPr>
          <p:cNvPr id="8" name="Rectangle 7"/>
          <p:cNvSpPr/>
          <p:nvPr/>
        </p:nvSpPr>
        <p:spPr>
          <a:xfrm>
            <a:off x="752272" y="1992164"/>
            <a:ext cx="7878072" cy="646331"/>
          </a:xfrm>
          <a:prstGeom prst="rect">
            <a:avLst/>
          </a:prstGeom>
        </p:spPr>
        <p:txBody>
          <a:bodyPr wrap="square">
            <a:spAutoFit/>
          </a:bodyPr>
          <a:lstStyle/>
          <a:p>
            <a:pPr marR="1800" algn="ctr"/>
            <a:r>
              <a:rPr lang="fr-FR" b="1" dirty="0">
                <a:solidFill>
                  <a:schemeClr val="accent4"/>
                </a:solidFill>
                <a:latin typeface="Tempus Sans ITC" panose="04020404030D07020202" pitchFamily="82" charset="0"/>
              </a:rPr>
              <a:t>Les deux plans ABC et EFG sont parallèles car ils ne se coupent pas</a:t>
            </a:r>
            <a:r>
              <a:rPr lang="fr-FR" dirty="0">
                <a:solidFill>
                  <a:schemeClr val="accent4"/>
                </a:solidFill>
                <a:latin typeface="Tempus Sans ITC" panose="04020404030D07020202" pitchFamily="82" charset="0"/>
              </a:rPr>
              <a:t>. </a:t>
            </a:r>
            <a:r>
              <a:rPr lang="fr-FR" dirty="0">
                <a:latin typeface="Tempus Sans ITC" panose="04020404030D07020202" pitchFamily="82" charset="0"/>
              </a:rPr>
              <a:t>Les bases d’un prisme sont parallèles.</a:t>
            </a:r>
          </a:p>
        </p:txBody>
      </p:sp>
      <p:sp>
        <p:nvSpPr>
          <p:cNvPr id="10" name="Rectangle 9"/>
          <p:cNvSpPr/>
          <p:nvPr/>
        </p:nvSpPr>
        <p:spPr>
          <a:xfrm>
            <a:off x="363166" y="2831074"/>
            <a:ext cx="6096000" cy="369332"/>
          </a:xfrm>
          <a:prstGeom prst="rect">
            <a:avLst/>
          </a:prstGeom>
          <a:solidFill>
            <a:schemeClr val="accent2">
              <a:lumMod val="20000"/>
              <a:lumOff val="80000"/>
            </a:schemeClr>
          </a:solidFill>
        </p:spPr>
        <p:txBody>
          <a:bodyPr>
            <a:spAutoFit/>
          </a:bodyPr>
          <a:lstStyle/>
          <a:p>
            <a:pPr algn="just"/>
            <a:r>
              <a:rPr lang="fr-FR" dirty="0">
                <a:solidFill>
                  <a:srgbClr val="000000"/>
                </a:solidFill>
                <a:latin typeface="Calibri" panose="020F0502020204030204" pitchFamily="34" charset="0"/>
              </a:rPr>
              <a:t>2)</a:t>
            </a:r>
            <a:r>
              <a:rPr lang="fr-FR" dirty="0">
                <a:latin typeface="ZWTXIZ+Calibri"/>
              </a:rPr>
              <a:t>Déterminer la position relative des plans ABC et EHC </a:t>
            </a:r>
            <a:endParaRPr lang="fr-FR" dirty="0"/>
          </a:p>
        </p:txBody>
      </p:sp>
      <p:sp>
        <p:nvSpPr>
          <p:cNvPr id="11" name="Rectangle 10"/>
          <p:cNvSpPr/>
          <p:nvPr/>
        </p:nvSpPr>
        <p:spPr>
          <a:xfrm>
            <a:off x="919552" y="3268912"/>
            <a:ext cx="7710792" cy="646331"/>
          </a:xfrm>
          <a:prstGeom prst="rect">
            <a:avLst/>
          </a:prstGeom>
        </p:spPr>
        <p:txBody>
          <a:bodyPr wrap="square">
            <a:spAutoFit/>
          </a:bodyPr>
          <a:lstStyle/>
          <a:p>
            <a:pPr marR="1800"/>
            <a:r>
              <a:rPr lang="fr-FR" b="1" dirty="0">
                <a:solidFill>
                  <a:schemeClr val="accent4"/>
                </a:solidFill>
                <a:latin typeface="Tempus Sans ITC" panose="04020404030D07020202" pitchFamily="82" charset="0"/>
              </a:rPr>
              <a:t>Les deux plans se coupent selon la droite CB car: ABC et EHC ne sont pas parallèles et la droite CB est contenue dans les deux plans. </a:t>
            </a:r>
            <a:endParaRPr lang="fr-FR" dirty="0">
              <a:solidFill>
                <a:schemeClr val="accent4"/>
              </a:solidFill>
              <a:latin typeface="Tempus Sans ITC" panose="04020404030D07020202" pitchFamily="82" charset="0"/>
            </a:endParaRPr>
          </a:p>
        </p:txBody>
      </p:sp>
      <p:sp>
        <p:nvSpPr>
          <p:cNvPr id="13" name="Rectangle 12"/>
          <p:cNvSpPr/>
          <p:nvPr/>
        </p:nvSpPr>
        <p:spPr>
          <a:xfrm>
            <a:off x="363166" y="4091556"/>
            <a:ext cx="6096000" cy="369332"/>
          </a:xfrm>
          <a:prstGeom prst="rect">
            <a:avLst/>
          </a:prstGeom>
          <a:solidFill>
            <a:schemeClr val="accent2">
              <a:lumMod val="20000"/>
              <a:lumOff val="80000"/>
            </a:schemeClr>
          </a:solidFill>
        </p:spPr>
        <p:txBody>
          <a:bodyPr>
            <a:spAutoFit/>
          </a:bodyPr>
          <a:lstStyle/>
          <a:p>
            <a:pPr algn="just"/>
            <a:r>
              <a:rPr lang="fr-FR" dirty="0">
                <a:latin typeface="ZWTXIZ+Calibri"/>
              </a:rPr>
              <a:t>3)Déterminer la position relative des plans ABC et ADH </a:t>
            </a:r>
            <a:endParaRPr lang="fr-FR" dirty="0"/>
          </a:p>
        </p:txBody>
      </p:sp>
      <p:sp>
        <p:nvSpPr>
          <p:cNvPr id="19" name="Rectangle 18"/>
          <p:cNvSpPr/>
          <p:nvPr/>
        </p:nvSpPr>
        <p:spPr>
          <a:xfrm>
            <a:off x="919552" y="4585607"/>
            <a:ext cx="8856746" cy="646331"/>
          </a:xfrm>
          <a:prstGeom prst="rect">
            <a:avLst/>
          </a:prstGeom>
        </p:spPr>
        <p:txBody>
          <a:bodyPr wrap="square">
            <a:spAutoFit/>
          </a:bodyPr>
          <a:lstStyle/>
          <a:p>
            <a:pPr marR="1800"/>
            <a:r>
              <a:rPr lang="fr-FR" b="1" dirty="0">
                <a:solidFill>
                  <a:schemeClr val="accent4"/>
                </a:solidFill>
                <a:latin typeface="Tempus Sans ITC" panose="04020404030D07020202" pitchFamily="82" charset="0"/>
              </a:rPr>
              <a:t>Les deux plans se coupent selon la droite AD et de plus ils sont perpendiculaires car: le plan ABC contient la droite AB qui est perpendiculaire au plan ADH </a:t>
            </a:r>
            <a:r>
              <a:rPr lang="fr-FR" dirty="0">
                <a:latin typeface="Tempus Sans ITC" panose="04020404030D07020202" pitchFamily="82" charset="0"/>
              </a:rPr>
              <a:t>(AB ꓕ AD et AB ꓕ AE). </a:t>
            </a:r>
          </a:p>
        </p:txBody>
      </p:sp>
      <p:sp>
        <p:nvSpPr>
          <p:cNvPr id="21" name="Rectangle 20"/>
          <p:cNvSpPr/>
          <p:nvPr/>
        </p:nvSpPr>
        <p:spPr>
          <a:xfrm>
            <a:off x="363166" y="5465135"/>
            <a:ext cx="6096000" cy="369332"/>
          </a:xfrm>
          <a:prstGeom prst="rect">
            <a:avLst/>
          </a:prstGeom>
          <a:solidFill>
            <a:schemeClr val="accent2">
              <a:lumMod val="20000"/>
              <a:lumOff val="80000"/>
            </a:schemeClr>
          </a:solidFill>
        </p:spPr>
        <p:txBody>
          <a:bodyPr>
            <a:spAutoFit/>
          </a:bodyPr>
          <a:lstStyle/>
          <a:p>
            <a:pPr algn="just"/>
            <a:r>
              <a:rPr lang="fr-FR" dirty="0">
                <a:latin typeface="Calibri" panose="020F0502020204030204" pitchFamily="34" charset="0"/>
              </a:rPr>
              <a:t>4)</a:t>
            </a:r>
            <a:r>
              <a:rPr lang="fr-FR" dirty="0">
                <a:latin typeface="ZWTXIZ+Calibri"/>
              </a:rPr>
              <a:t>Déterminer la position relative des plans ABC et ADC </a:t>
            </a:r>
            <a:endParaRPr lang="fr-FR" dirty="0"/>
          </a:p>
        </p:txBody>
      </p:sp>
      <p:sp>
        <p:nvSpPr>
          <p:cNvPr id="23" name="Rectangle 22"/>
          <p:cNvSpPr/>
          <p:nvPr/>
        </p:nvSpPr>
        <p:spPr>
          <a:xfrm>
            <a:off x="752271" y="5985645"/>
            <a:ext cx="10407815" cy="369332"/>
          </a:xfrm>
          <a:prstGeom prst="rect">
            <a:avLst/>
          </a:prstGeom>
        </p:spPr>
        <p:txBody>
          <a:bodyPr wrap="square">
            <a:spAutoFit/>
          </a:bodyPr>
          <a:lstStyle/>
          <a:p>
            <a:pPr marR="1800"/>
            <a:r>
              <a:rPr lang="fr-FR" dirty="0">
                <a:solidFill>
                  <a:srgbClr val="00B0F0"/>
                </a:solidFill>
                <a:latin typeface="Tempus Sans ITC" panose="04020404030D07020202" pitchFamily="82" charset="0"/>
              </a:rPr>
              <a:t>L</a:t>
            </a:r>
            <a:r>
              <a:rPr lang="fr-FR" b="1" dirty="0">
                <a:solidFill>
                  <a:srgbClr val="00B0F0"/>
                </a:solidFill>
                <a:latin typeface="Tempus Sans ITC" panose="04020404030D07020202" pitchFamily="82" charset="0"/>
              </a:rPr>
              <a:t>es deux plans sont les mêmes </a:t>
            </a:r>
            <a:r>
              <a:rPr lang="fr-FR" b="1" dirty="0">
                <a:latin typeface="Tempus Sans ITC" panose="04020404030D07020202" pitchFamily="82" charset="0"/>
              </a:rPr>
              <a:t>(confondus)</a:t>
            </a:r>
            <a:r>
              <a:rPr lang="fr-FR" b="1" dirty="0">
                <a:solidFill>
                  <a:srgbClr val="00B0F0"/>
                </a:solidFill>
                <a:latin typeface="Tempus Sans ITC" panose="04020404030D07020202" pitchFamily="82" charset="0"/>
              </a:rPr>
              <a:t> car ils contiennent trois points non alignés  : A, B et C. </a:t>
            </a:r>
            <a:endParaRPr lang="fr-FR" dirty="0">
              <a:solidFill>
                <a:srgbClr val="00B0F0"/>
              </a:solidFill>
              <a:latin typeface="Tempus Sans ITC" panose="04020404030D07020202" pitchFamily="82" charset="0"/>
            </a:endParaRPr>
          </a:p>
        </p:txBody>
      </p:sp>
      <p:sp>
        <p:nvSpPr>
          <p:cNvPr id="3" name="ZoneTexte 2">
            <a:extLst>
              <a:ext uri="{FF2B5EF4-FFF2-40B4-BE49-F238E27FC236}">
                <a16:creationId xmlns:a16="http://schemas.microsoft.com/office/drawing/2014/main" id="{4FA53E0B-3811-3E1D-90CE-49766590D281}"/>
              </a:ext>
            </a:extLst>
          </p:cNvPr>
          <p:cNvSpPr txBox="1"/>
          <p:nvPr/>
        </p:nvSpPr>
        <p:spPr>
          <a:xfrm>
            <a:off x="275031" y="1361100"/>
            <a:ext cx="8149202" cy="400110"/>
          </a:xfrm>
          <a:prstGeom prst="rect">
            <a:avLst/>
          </a:prstGeom>
          <a:solidFill>
            <a:schemeClr val="accent2">
              <a:lumMod val="20000"/>
              <a:lumOff val="80000"/>
            </a:schemeClr>
          </a:solidFill>
        </p:spPr>
        <p:txBody>
          <a:bodyPr>
            <a:spAutoFit/>
          </a:bodyPr>
          <a:lstStyle>
            <a:defPPr>
              <a:defRPr lang="fr-FR"/>
            </a:defPPr>
            <a:lvl1pPr algn="just">
              <a:defRPr>
                <a:solidFill>
                  <a:srgbClr val="000000"/>
                </a:solidFill>
                <a:latin typeface="Calibri" panose="020F0502020204030204" pitchFamily="34" charset="0"/>
              </a:defRPr>
            </a:lvl1pPr>
          </a:lstStyle>
          <a:p>
            <a:r>
              <a:rPr lang="fr-FR" dirty="0"/>
              <a:t>1) Déterminer la position relative des plans ABC et EFG </a:t>
            </a:r>
          </a:p>
        </p:txBody>
      </p:sp>
    </p:spTree>
    <p:extLst>
      <p:ext uri="{BB962C8B-B14F-4D97-AF65-F5344CB8AC3E}">
        <p14:creationId xmlns:p14="http://schemas.microsoft.com/office/powerpoint/2010/main" val="3416833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anim calcmode="lin" valueType="num">
                                      <p:cBhvr>
                                        <p:cTn id="41" dur="1000" fill="hold"/>
                                        <p:tgtEl>
                                          <p:spTgt spid="21"/>
                                        </p:tgtEl>
                                        <p:attrNameLst>
                                          <p:attrName>ppt_x</p:attrName>
                                        </p:attrNameLst>
                                      </p:cBhvr>
                                      <p:tavLst>
                                        <p:tav tm="0">
                                          <p:val>
                                            <p:strVal val="#ppt_x"/>
                                          </p:val>
                                        </p:tav>
                                        <p:tav tm="100000">
                                          <p:val>
                                            <p:strVal val="#ppt_x"/>
                                          </p:val>
                                        </p:tav>
                                      </p:tavLst>
                                    </p:anim>
                                    <p:anim calcmode="lin" valueType="num">
                                      <p:cBhvr>
                                        <p:cTn id="4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0" grpId="0" animBg="1"/>
      <p:bldP spid="11" grpId="0"/>
      <p:bldP spid="13" grpId="0" animBg="1"/>
      <p:bldP spid="19" grpId="0"/>
      <p:bldP spid="21" grpId="0" animBg="1"/>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le cube suivant puis choisissez la bonne réponse en justifiant .</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53863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9" name="Image 18">
            <a:extLst>
              <a:ext uri="{FF2B5EF4-FFF2-40B4-BE49-F238E27FC236}">
                <a16:creationId xmlns:a16="http://schemas.microsoft.com/office/drawing/2014/main" id="{41DE60BB-E46A-41C9-BC99-BFC7D374CF60}"/>
              </a:ext>
            </a:extLst>
          </p:cNvPr>
          <p:cNvPicPr/>
          <p:nvPr/>
        </p:nvPicPr>
        <p:blipFill>
          <a:blip r:embed="rId3"/>
          <a:stretch>
            <a:fillRect/>
          </a:stretch>
        </p:blipFill>
        <p:spPr>
          <a:xfrm>
            <a:off x="7333035" y="1714679"/>
            <a:ext cx="3489959" cy="2880359"/>
          </a:xfrm>
          <a:prstGeom prst="rect">
            <a:avLst/>
          </a:prstGeom>
        </p:spPr>
      </p:pic>
      <p:sp>
        <p:nvSpPr>
          <p:cNvPr id="3" name="ZoneTexte 2"/>
          <p:cNvSpPr txBox="1"/>
          <p:nvPr/>
        </p:nvSpPr>
        <p:spPr>
          <a:xfrm>
            <a:off x="1042963" y="3072277"/>
            <a:ext cx="582686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plans ABC et EFG  sont:</a:t>
            </a:r>
            <a:endParaRPr lang="fr-FR" sz="2000" dirty="0">
              <a:latin typeface="Calibri" panose="020F0502020204030204" pitchFamily="34" charset="0"/>
              <a:cs typeface="Calibri" panose="020F0502020204030204" pitchFamily="34" charset="0"/>
            </a:endParaRPr>
          </a:p>
        </p:txBody>
      </p:sp>
      <p:sp>
        <p:nvSpPr>
          <p:cNvPr id="20" name="Rectangle 19"/>
          <p:cNvSpPr/>
          <p:nvPr/>
        </p:nvSpPr>
        <p:spPr>
          <a:xfrm>
            <a:off x="579758" y="5021108"/>
            <a:ext cx="2299629"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confondus</a:t>
            </a:r>
            <a:endParaRPr lang="fr-FR" dirty="0">
              <a:solidFill>
                <a:schemeClr val="tx1"/>
              </a:solidFill>
            </a:endParaRPr>
          </a:p>
        </p:txBody>
      </p:sp>
      <p:sp>
        <p:nvSpPr>
          <p:cNvPr id="21" name="Rectangle 20"/>
          <p:cNvSpPr/>
          <p:nvPr/>
        </p:nvSpPr>
        <p:spPr>
          <a:xfrm>
            <a:off x="4563081" y="5125844"/>
            <a:ext cx="3116478"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perpendiculaires</a:t>
            </a:r>
            <a:endParaRPr lang="fr-FR" dirty="0">
              <a:solidFill>
                <a:schemeClr val="tx1"/>
              </a:solidFill>
            </a:endParaRPr>
          </a:p>
        </p:txBody>
      </p:sp>
      <p:sp>
        <p:nvSpPr>
          <p:cNvPr id="22" name="Rectangle 21"/>
          <p:cNvSpPr/>
          <p:nvPr/>
        </p:nvSpPr>
        <p:spPr>
          <a:xfrm>
            <a:off x="8651936" y="5010060"/>
            <a:ext cx="3030983" cy="867747"/>
          </a:xfrm>
          <a:prstGeom prst="rect">
            <a:avLst/>
          </a:prstGeom>
          <a:solidFill>
            <a:schemeClr val="bg1">
              <a:lumMod val="85000"/>
            </a:schemeClr>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parallèles</a:t>
            </a:r>
            <a:endParaRPr lang="fr-FR" dirty="0">
              <a:solidFill>
                <a:schemeClr val="tx1"/>
              </a:solidFill>
            </a:endParaRPr>
          </a:p>
        </p:txBody>
      </p:sp>
      <p:sp>
        <p:nvSpPr>
          <p:cNvPr id="6" name="Rectangle 5"/>
          <p:cNvSpPr/>
          <p:nvPr/>
        </p:nvSpPr>
        <p:spPr>
          <a:xfrm>
            <a:off x="935304" y="1714679"/>
            <a:ext cx="6502512" cy="400110"/>
          </a:xfrm>
          <a:prstGeom prst="rect">
            <a:avLst/>
          </a:prstGeom>
        </p:spPr>
        <p:txBody>
          <a:bodyPr wrap="square">
            <a:spAutoFit/>
          </a:bodyPr>
          <a:lstStyle/>
          <a:p>
            <a:r>
              <a:rPr lang="fr-FR" sz="2000" dirty="0"/>
              <a:t>Observez et choisissez la bonne réponse en justifiant .</a:t>
            </a:r>
          </a:p>
        </p:txBody>
      </p:sp>
    </p:spTree>
    <p:extLst>
      <p:ext uri="{BB962C8B-B14F-4D97-AF65-F5344CB8AC3E}">
        <p14:creationId xmlns:p14="http://schemas.microsoft.com/office/powerpoint/2010/main" val="2238243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les bases d’un cube sont parallèles.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montre les bases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342669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9" name="Rectangle 18"/>
          <p:cNvSpPr/>
          <p:nvPr/>
        </p:nvSpPr>
        <p:spPr>
          <a:xfrm>
            <a:off x="8300957" y="5290002"/>
            <a:ext cx="3265715" cy="867747"/>
          </a:xfrm>
          <a:prstGeom prst="rect">
            <a:avLst/>
          </a:prstGeom>
          <a:solidFill>
            <a:srgbClr val="0070C0"/>
          </a:solidFill>
          <a:ln>
            <a:solidFill>
              <a:schemeClr val="bg1">
                <a:lumMod val="6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sz="2400" dirty="0">
                <a:solidFill>
                  <a:schemeClr val="tx1"/>
                </a:solidFill>
              </a:rPr>
              <a:t>parallèles</a:t>
            </a:r>
            <a:endParaRPr lang="fr-FR" dirty="0">
              <a:solidFill>
                <a:schemeClr val="tx1"/>
              </a:solidFill>
            </a:endParaRPr>
          </a:p>
        </p:txBody>
      </p:sp>
      <p:pic>
        <p:nvPicPr>
          <p:cNvPr id="12" name="Image 11">
            <a:extLst>
              <a:ext uri="{FF2B5EF4-FFF2-40B4-BE49-F238E27FC236}">
                <a16:creationId xmlns:a16="http://schemas.microsoft.com/office/drawing/2014/main" id="{41DE60BB-E46A-41C9-BC99-BFC7D374CF60}"/>
              </a:ext>
            </a:extLst>
          </p:cNvPr>
          <p:cNvPicPr/>
          <p:nvPr/>
        </p:nvPicPr>
        <p:blipFill>
          <a:blip r:embed="rId3"/>
          <a:stretch>
            <a:fillRect/>
          </a:stretch>
        </p:blipFill>
        <p:spPr>
          <a:xfrm>
            <a:off x="7333035" y="1714679"/>
            <a:ext cx="3489959" cy="2880359"/>
          </a:xfrm>
          <a:prstGeom prst="rect">
            <a:avLst/>
          </a:prstGeom>
        </p:spPr>
      </p:pic>
      <p:sp>
        <p:nvSpPr>
          <p:cNvPr id="20" name="ZoneTexte 19"/>
          <p:cNvSpPr txBox="1"/>
          <p:nvPr/>
        </p:nvSpPr>
        <p:spPr>
          <a:xfrm>
            <a:off x="1074097" y="2698690"/>
            <a:ext cx="5826868"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plans ABC et EFG  sont parallèles car les bases d’un cube sont parallèles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455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10420" y="1762095"/>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defRPr/>
            </a:pP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06929" y="2773984"/>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lang="fr-FR" sz="2000" kern="0" dirty="0">
                <a:solidFill>
                  <a:prstClr val="white">
                    <a:lumMod val="50000"/>
                  </a:prstClr>
                </a:solidFill>
                <a:latin typeface="Calibri" panose="020F0502020204030204" pitchFamily="34" charset="0"/>
                <a:ea typeface="Calibri"/>
                <a:cs typeface="Calibri" panose="020F0502020204030204" pitchFamily="34" charset="0"/>
              </a:rPr>
              <a:t>Engendrer un solide par le mouvement d’une figure plane</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91543" y="3668847"/>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prstClr val="black"/>
                </a:solidFill>
                <a:latin typeface="Calibri" panose="020F0502020204030204" pitchFamily="34" charset="0"/>
                <a:cs typeface="Calibri" panose="020F0502020204030204" pitchFamily="34" charset="0"/>
              </a:rPr>
              <a:t>Déterminer la distance d’un point à un plan</a:t>
            </a: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10420" y="2727982"/>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dirty="0">
                <a:solidFill>
                  <a:prstClr val="black"/>
                </a:solidFill>
                <a:latin typeface="Calibri" panose="020F0502020204030204" pitchFamily="34" charset="0"/>
                <a:cs typeface="Calibri" panose="020F0502020204030204" pitchFamily="34" charset="0"/>
              </a:rPr>
              <a:t>Connaître Les positions relatives de deux droites et d’une droite et d’un plan dans l’espace</a:t>
            </a:r>
            <a:endParaRPr lang="fr-FR" dirty="0">
              <a:solidFill>
                <a:prstClr val="black"/>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b="1">
                <a:solidFill>
                  <a:prstClr val="black"/>
                </a:solidFill>
                <a:latin typeface="Calibri" panose="020F0502020204030204" pitchFamily="34" charset="0"/>
                <a:cs typeface="Calibri" panose="020F0502020204030204" pitchFamily="34" charset="0"/>
              </a:rPr>
              <a:t>Reconnaître les positions relatives de deux plans dans l’espace</a:t>
            </a:r>
            <a:endParaRPr lang="fr-FR" b="1" dirty="0">
              <a:solidFill>
                <a:prstClr val="black"/>
              </a:solidFill>
              <a:latin typeface="Calibri" panose="020F0502020204030204" pitchFamily="34" charset="0"/>
              <a:cs typeface="Calibri" panose="020F050202020403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Plans et droites dans l’espace</a:t>
            </a:r>
            <a:endParaRPr lang="fr-FR" sz="20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627509" y="112451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10 :</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schemeClr val="bg2">
                    <a:lumMod val="75000"/>
                  </a:schemeClr>
                </a:solidFill>
                <a:sym typeface="Arial"/>
              </a:rPr>
              <a:t>Tâche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ym typeface="Arial"/>
              </a:rPr>
              <a:t>Tâche 5</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ym typeface="Arial"/>
              </a:rPr>
              <a:t>Tâche 3</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bg2">
                    <a:lumMod val="75000"/>
                  </a:schemeClr>
                </a:solidFill>
              </a:rPr>
              <a:t>Reconnaître deux droites coplanaires</a:t>
            </a:r>
          </a:p>
          <a:p>
            <a:r>
              <a:rPr lang="fr-FR" dirty="0">
                <a:solidFill>
                  <a:schemeClr val="bg2">
                    <a:lumMod val="75000"/>
                  </a:schemeClr>
                </a:solidFill>
              </a:rPr>
              <a:t>et non coplanaires dans l’espace</a:t>
            </a:r>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kern="0" dirty="0" err="1">
                <a:solidFill>
                  <a:prstClr val="white">
                    <a:lumMod val="50000"/>
                  </a:prstClr>
                </a:solidFill>
                <a:ea typeface="Calibri"/>
              </a:rPr>
              <a:t>Tâche</a:t>
            </a:r>
            <a:r>
              <a:rPr lang="en-US" dirty="0">
                <a:solidFill>
                  <a:schemeClr val="tx1"/>
                </a:solidFill>
              </a:rPr>
              <a:t> 2</a:t>
            </a:r>
            <a:endParaRPr lang="fr-FR" dirty="0">
              <a:solidFill>
                <a:schemeClr val="tx1"/>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r>
              <a:rPr lang="fr-FR" b="1">
                <a:sym typeface="Arial"/>
              </a:rPr>
              <a:t>Tâche 4</a:t>
            </a:r>
            <a:endParaRPr lang="fr-FR" b="1" dirty="0">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Observez puis complétez : </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3" name="Image 12">
            <a:extLst>
              <a:ext uri="{FF2B5EF4-FFF2-40B4-BE49-F238E27FC236}">
                <a16:creationId xmlns:a16="http://schemas.microsoft.com/office/drawing/2014/main" id="{41DE60BB-E46A-41C9-BC99-BFC7D374CF60}"/>
              </a:ext>
            </a:extLst>
          </p:cNvPr>
          <p:cNvPicPr/>
          <p:nvPr/>
        </p:nvPicPr>
        <p:blipFill>
          <a:blip r:embed="rId3"/>
          <a:stretch>
            <a:fillRect/>
          </a:stretch>
        </p:blipFill>
        <p:spPr>
          <a:xfrm>
            <a:off x="7333035" y="1714679"/>
            <a:ext cx="3489959" cy="2880359"/>
          </a:xfrm>
          <a:prstGeom prst="rect">
            <a:avLst/>
          </a:prstGeom>
        </p:spPr>
      </p:pic>
      <p:sp>
        <p:nvSpPr>
          <p:cNvPr id="14" name="Rectangle 13"/>
          <p:cNvSpPr/>
          <p:nvPr/>
        </p:nvSpPr>
        <p:spPr>
          <a:xfrm>
            <a:off x="935304" y="1714679"/>
            <a:ext cx="6502512" cy="400110"/>
          </a:xfrm>
          <a:prstGeom prst="rect">
            <a:avLst/>
          </a:prstGeom>
        </p:spPr>
        <p:txBody>
          <a:bodyPr wrap="square">
            <a:spAutoFit/>
          </a:bodyPr>
          <a:lstStyle/>
          <a:p>
            <a:r>
              <a:rPr lang="fr-FR" sz="2000" dirty="0"/>
              <a:t>Observez puis complétez.</a:t>
            </a:r>
          </a:p>
        </p:txBody>
      </p:sp>
      <p:sp>
        <p:nvSpPr>
          <p:cNvPr id="15" name="ZoneTexte 14"/>
          <p:cNvSpPr txBox="1"/>
          <p:nvPr/>
        </p:nvSpPr>
        <p:spPr>
          <a:xfrm>
            <a:off x="1042963" y="3072277"/>
            <a:ext cx="5931770" cy="1569660"/>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Les plans AEF et DCF  se coupent selon la droite……......</a:t>
            </a:r>
          </a:p>
          <a:p>
            <a:pPr algn="l"/>
            <a:r>
              <a:rPr lang="fr-MA" sz="2400" dirty="0">
                <a:latin typeface="Calibri" panose="020F0502020204030204" pitchFamily="34" charset="0"/>
                <a:cs typeface="Calibri" panose="020F0502020204030204" pitchFamily="34" charset="0"/>
              </a:rPr>
              <a:t>Car la droite ……. est contenue dans le plan ………...et le plan ……………</a:t>
            </a:r>
            <a:endParaRPr lang="fr-FR" sz="2400" dirty="0">
              <a:latin typeface="Calibri" panose="020F0502020204030204" pitchFamily="34" charset="0"/>
              <a:cs typeface="Calibri" panose="020F0502020204030204" pitchFamily="34" charset="0"/>
            </a:endParaRPr>
          </a:p>
        </p:txBody>
      </p:sp>
      <p:cxnSp>
        <p:nvCxnSpPr>
          <p:cNvPr id="6" name="Connecteur droit 5"/>
          <p:cNvCxnSpPr/>
          <p:nvPr/>
        </p:nvCxnSpPr>
        <p:spPr>
          <a:xfrm flipH="1">
            <a:off x="9572017" y="2033081"/>
            <a:ext cx="787940" cy="2217906"/>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flipH="1">
            <a:off x="7879404" y="2033081"/>
            <a:ext cx="787941" cy="2256817"/>
          </a:xfrm>
          <a:prstGeom prst="line">
            <a:avLst/>
          </a:prstGeom>
          <a:ln>
            <a:prstDash val="dash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63240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 Deux plans se coupent selon une droite qui est contenue dans les deux plans.</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394965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les deux plans et leur intersection  .</a:t>
            </a:r>
          </a:p>
        </p:txBody>
      </p:sp>
      <p:pic>
        <p:nvPicPr>
          <p:cNvPr id="10" name="Image 9">
            <a:extLst>
              <a:ext uri="{FF2B5EF4-FFF2-40B4-BE49-F238E27FC236}">
                <a16:creationId xmlns:a16="http://schemas.microsoft.com/office/drawing/2014/main" id="{41DE60BB-E46A-41C9-BC99-BFC7D374CF60}"/>
              </a:ext>
            </a:extLst>
          </p:cNvPr>
          <p:cNvPicPr/>
          <p:nvPr/>
        </p:nvPicPr>
        <p:blipFill>
          <a:blip r:embed="rId3"/>
          <a:stretch>
            <a:fillRect/>
          </a:stretch>
        </p:blipFill>
        <p:spPr>
          <a:xfrm>
            <a:off x="7333035" y="1714679"/>
            <a:ext cx="3489959" cy="2880359"/>
          </a:xfrm>
          <a:prstGeom prst="rect">
            <a:avLst/>
          </a:prstGeom>
        </p:spPr>
      </p:pic>
      <p:cxnSp>
        <p:nvCxnSpPr>
          <p:cNvPr id="11" name="Connecteur droit 10"/>
          <p:cNvCxnSpPr/>
          <p:nvPr/>
        </p:nvCxnSpPr>
        <p:spPr>
          <a:xfrm flipH="1">
            <a:off x="7879404" y="2033081"/>
            <a:ext cx="787941" cy="2256817"/>
          </a:xfrm>
          <a:prstGeom prst="line">
            <a:avLst/>
          </a:prstGeom>
          <a:ln>
            <a:prstDash val="dashDot"/>
          </a:ln>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flipH="1">
            <a:off x="9572017" y="2033081"/>
            <a:ext cx="787940" cy="2217906"/>
          </a:xfrm>
          <a:prstGeom prst="line">
            <a:avLst/>
          </a:prstGeom>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1128081" y="3004183"/>
            <a:ext cx="5931770" cy="1569660"/>
          </a:xfrm>
          <a:prstGeom prst="rect">
            <a:avLst/>
          </a:prstGeom>
          <a:noFill/>
        </p:spPr>
        <p:txBody>
          <a:bodyPr wrap="square" rtlCol="0">
            <a:spAutoFit/>
          </a:bodyPr>
          <a:lstStyle/>
          <a:p>
            <a:pPr algn="l"/>
            <a:r>
              <a:rPr lang="fr-MA" sz="2400" dirty="0">
                <a:latin typeface="Calibri" panose="020F0502020204030204" pitchFamily="34" charset="0"/>
                <a:cs typeface="Calibri" panose="020F0502020204030204" pitchFamily="34" charset="0"/>
              </a:rPr>
              <a:t>Les plans AEF et DCF  se coupent selon la </a:t>
            </a:r>
            <a:r>
              <a:rPr lang="fr-MA" sz="2400" dirty="0">
                <a:solidFill>
                  <a:srgbClr val="FF0000"/>
                </a:solidFill>
                <a:latin typeface="Calibri" panose="020F0502020204030204" pitchFamily="34" charset="0"/>
                <a:cs typeface="Calibri" panose="020F0502020204030204" pitchFamily="34" charset="0"/>
              </a:rPr>
              <a:t>droite EF.</a:t>
            </a:r>
          </a:p>
          <a:p>
            <a:pPr algn="l"/>
            <a:r>
              <a:rPr lang="fr-MA" sz="2400" dirty="0">
                <a:latin typeface="Calibri" panose="020F0502020204030204" pitchFamily="34" charset="0"/>
                <a:cs typeface="Calibri" panose="020F0502020204030204" pitchFamily="34" charset="0"/>
              </a:rPr>
              <a:t>Car la droite </a:t>
            </a:r>
            <a:r>
              <a:rPr lang="fr-MA" sz="2400" dirty="0">
                <a:solidFill>
                  <a:srgbClr val="FF0000"/>
                </a:solidFill>
                <a:latin typeface="Calibri" panose="020F0502020204030204" pitchFamily="34" charset="0"/>
                <a:cs typeface="Calibri" panose="020F0502020204030204" pitchFamily="34" charset="0"/>
              </a:rPr>
              <a:t>EF</a:t>
            </a:r>
            <a:r>
              <a:rPr lang="fr-MA" sz="2400" dirty="0">
                <a:latin typeface="Calibri" panose="020F0502020204030204" pitchFamily="34" charset="0"/>
                <a:cs typeface="Calibri" panose="020F0502020204030204" pitchFamily="34" charset="0"/>
              </a:rPr>
              <a:t> est contenue dans le plan  </a:t>
            </a:r>
            <a:r>
              <a:rPr lang="fr-MA" sz="2400" dirty="0">
                <a:solidFill>
                  <a:srgbClr val="FF0000"/>
                </a:solidFill>
                <a:latin typeface="Calibri" panose="020F0502020204030204" pitchFamily="34" charset="0"/>
                <a:cs typeface="Calibri" panose="020F0502020204030204" pitchFamily="34" charset="0"/>
              </a:rPr>
              <a:t>AEF</a:t>
            </a:r>
            <a:r>
              <a:rPr lang="fr-MA" sz="2400" dirty="0">
                <a:latin typeface="Calibri" panose="020F0502020204030204" pitchFamily="34" charset="0"/>
                <a:cs typeface="Calibri" panose="020F0502020204030204" pitchFamily="34" charset="0"/>
              </a:rPr>
              <a:t> et dans le plan  </a:t>
            </a:r>
            <a:r>
              <a:rPr lang="fr-MA" sz="2400" dirty="0">
                <a:solidFill>
                  <a:srgbClr val="FF0000"/>
                </a:solidFill>
                <a:latin typeface="Calibri" panose="020F0502020204030204" pitchFamily="34" charset="0"/>
                <a:cs typeface="Calibri" panose="020F0502020204030204" pitchFamily="34" charset="0"/>
              </a:rPr>
              <a:t>DCF</a:t>
            </a:r>
            <a:endParaRPr lang="fr-FR" sz="24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781586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MA" dirty="0"/>
              <a:t>Observez le cube suivant  puis complétez la réponse ci-dessous.</a:t>
            </a: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un ou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17474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4" name="Image 13">
            <a:extLst>
              <a:ext uri="{FF2B5EF4-FFF2-40B4-BE49-F238E27FC236}">
                <a16:creationId xmlns:a16="http://schemas.microsoft.com/office/drawing/2014/main" id="{41DE60BB-E46A-41C9-BC99-BFC7D374CF60}"/>
              </a:ext>
            </a:extLst>
          </p:cNvPr>
          <p:cNvPicPr/>
          <p:nvPr/>
        </p:nvPicPr>
        <p:blipFill>
          <a:blip r:embed="rId3"/>
          <a:srcRect l="7495" r="7001"/>
          <a:stretch>
            <a:fillRect/>
          </a:stretch>
        </p:blipFill>
        <p:spPr>
          <a:xfrm>
            <a:off x="8500127" y="2058158"/>
            <a:ext cx="2626045" cy="2741684"/>
          </a:xfrm>
          <a:prstGeom prst="rect">
            <a:avLst/>
          </a:prstGeom>
        </p:spPr>
      </p:pic>
      <mc:AlternateContent xmlns:mc="http://schemas.openxmlformats.org/markup-compatibility/2006" xmlns:a14="http://schemas.microsoft.com/office/drawing/2010/main">
        <mc:Choice Requires="a14">
          <p:sp>
            <p:nvSpPr>
              <p:cNvPr id="3" name="ZoneTexte 2"/>
              <p:cNvSpPr txBox="1"/>
              <p:nvPr/>
            </p:nvSpPr>
            <p:spPr>
              <a:xfrm>
                <a:off x="1402885" y="2636195"/>
                <a:ext cx="531130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plans </a:t>
                </a:r>
                <a14:m>
                  <m:oMath xmlns:m="http://schemas.openxmlformats.org/officeDocument/2006/math">
                    <m:r>
                      <a:rPr lang="fr-MA" sz="2000" i="1" dirty="0" smtClean="0">
                        <a:latin typeface="Cambria Math" panose="02040503050406030204" pitchFamily="18" charset="0"/>
                        <a:cs typeface="Calibri" panose="020F0502020204030204" pitchFamily="34" charset="0"/>
                      </a:rPr>
                      <m:t>𝐷𝐶𝐻</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𝐸𝐹𝐻</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perpendiculaires car:</a:t>
                </a:r>
                <a:endParaRPr lang="fr-FR" sz="2000" dirty="0">
                  <a:latin typeface="Calibri" panose="020F0502020204030204" pitchFamily="34" charset="0"/>
                  <a:cs typeface="Calibri" panose="020F0502020204030204" pitchFamily="34" charset="0"/>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402885" y="2636195"/>
                <a:ext cx="5311303" cy="400110"/>
              </a:xfrm>
              <a:prstGeom prst="rect">
                <a:avLst/>
              </a:prstGeom>
              <a:blipFill>
                <a:blip r:embed="rId4"/>
                <a:stretch>
                  <a:fillRect l="-1148" t="-7576" r="-689"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ZoneTexte 5"/>
              <p:cNvSpPr txBox="1"/>
              <p:nvPr/>
            </p:nvSpPr>
            <p:spPr>
              <a:xfrm>
                <a:off x="1109896" y="3421586"/>
                <a:ext cx="8441504" cy="400110"/>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MA" sz="2000" i="1" dirty="0" smtClean="0">
                        <a:latin typeface="Cambria Math" panose="02040503050406030204" pitchFamily="18" charset="0"/>
                        <a:cs typeface="Calibri" panose="020F0502020204030204" pitchFamily="34" charset="0"/>
                      </a:rPr>
                      <m:t>𝐻𝐺</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𝐻𝐷</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dans le même plan…………et se coupent au point…….</a:t>
                </a:r>
                <a:endParaRPr lang="fr-FR" sz="2000" dirty="0">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1109896" y="3421586"/>
                <a:ext cx="8441504" cy="400110"/>
              </a:xfrm>
              <a:prstGeom prst="rect">
                <a:avLst/>
              </a:prstGeom>
              <a:blipFill>
                <a:blip r:embed="rId5"/>
                <a:stretch>
                  <a:fillRect l="-650" t="-7576" b="-25758"/>
                </a:stretch>
              </a:blipFill>
            </p:spPr>
            <p:txBody>
              <a:bodyPr/>
              <a:lstStyle/>
              <a:p>
                <a:r>
                  <a:rPr lang="fr-CH">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1065828" y="3937700"/>
                <a:ext cx="4377447" cy="400110"/>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fr-MA" sz="2000" i="1" dirty="0" smtClean="0">
                        <a:latin typeface="Cambria Math" panose="02040503050406030204" pitchFamily="18" charset="0"/>
                        <a:cs typeface="Calibri" panose="020F0502020204030204" pitchFamily="34" charset="0"/>
                      </a:rPr>
                      <m:t>𝐸𝐻</m:t>
                    </m:r>
                    <m:r>
                      <a:rPr lang="fr-MA" sz="2000" b="1" i="1">
                        <a:latin typeface="Cambria Math" panose="02040503050406030204" pitchFamily="18" charset="0"/>
                        <a:ea typeface="Cambria Math" panose="02040503050406030204" pitchFamily="18" charset="0"/>
                      </a:rPr>
                      <m:t>⊥</m:t>
                    </m:r>
                    <m:r>
                      <a:rPr lang="fr-MA" sz="2000" b="1" i="1" smtClean="0">
                        <a:latin typeface="Cambria Math" panose="02040503050406030204" pitchFamily="18" charset="0"/>
                        <a:ea typeface="Cambria Math" panose="02040503050406030204" pitchFamily="18" charset="0"/>
                      </a:rPr>
                      <m:t> ……. </m:t>
                    </m:r>
                    <m:r>
                      <m:rPr>
                        <m:sty m:val="p"/>
                      </m:rPr>
                      <a:rPr lang="fr-MA" sz="2000" b="0" i="0" smtClean="0">
                        <a:latin typeface="Cambria Math" panose="02040503050406030204" pitchFamily="18" charset="0"/>
                        <a:ea typeface="Cambria Math" panose="02040503050406030204" pitchFamily="18" charset="0"/>
                      </a:rPr>
                      <m:t>et</m:t>
                    </m:r>
                    <m:r>
                      <a:rPr lang="fr-MA" sz="2000" b="1" i="1" smtClean="0">
                        <a:latin typeface="Cambria Math" panose="02040503050406030204" pitchFamily="18" charset="0"/>
                        <a:ea typeface="Cambria Math" panose="02040503050406030204" pitchFamily="18" charset="0"/>
                      </a:rPr>
                      <m:t> </m:t>
                    </m:r>
                    <m:r>
                      <a:rPr lang="fr-MA" sz="2000" b="0" i="1" smtClean="0">
                        <a:latin typeface="Cambria Math" panose="02040503050406030204" pitchFamily="18" charset="0"/>
                        <a:ea typeface="Cambria Math" panose="02040503050406030204" pitchFamily="18" charset="0"/>
                      </a:rPr>
                      <m:t>𝐸𝐻</m:t>
                    </m:r>
                    <m:r>
                      <a:rPr lang="fr-MA" sz="2000" b="1" i="1">
                        <a:latin typeface="Cambria Math" panose="02040503050406030204" pitchFamily="18" charset="0"/>
                        <a:ea typeface="Cambria Math" panose="02040503050406030204" pitchFamily="18" charset="0"/>
                      </a:rPr>
                      <m:t>⊥</m:t>
                    </m:r>
                    <m:r>
                      <a:rPr lang="fr-MA" sz="2000" b="1" i="1" smtClean="0">
                        <a:latin typeface="Cambria Math" panose="02040503050406030204" pitchFamily="18" charset="0"/>
                        <a:ea typeface="Cambria Math" panose="02040503050406030204" pitchFamily="18" charset="0"/>
                      </a:rPr>
                      <m:t> ……..</m:t>
                    </m:r>
                  </m:oMath>
                </a14:m>
                <a:endParaRPr lang="fr-MA" sz="2000" b="1" dirty="0"/>
              </a:p>
            </p:txBody>
          </p:sp>
        </mc:Choice>
        <mc:Fallback xmlns="">
          <p:sp>
            <p:nvSpPr>
              <p:cNvPr id="7" name="ZoneTexte 6"/>
              <p:cNvSpPr txBox="1">
                <a:spLocks noRot="1" noChangeAspect="1" noMove="1" noResize="1" noEditPoints="1" noAdjustHandles="1" noChangeArrowheads="1" noChangeShapeType="1" noTextEdit="1"/>
              </p:cNvSpPr>
              <p:nvPr/>
            </p:nvSpPr>
            <p:spPr>
              <a:xfrm>
                <a:off x="1065828" y="3937700"/>
                <a:ext cx="4377447" cy="400110"/>
              </a:xfrm>
              <a:prstGeom prst="rect">
                <a:avLst/>
              </a:prstGeom>
              <a:blipFill>
                <a:blip r:embed="rId6"/>
                <a:stretch>
                  <a:fillRect l="-1253" t="-6061" b="-19697"/>
                </a:stretch>
              </a:blipFill>
            </p:spPr>
            <p:txBody>
              <a:bodyPr/>
              <a:lstStyle/>
              <a:p>
                <a:r>
                  <a:rPr lang="fr-CH">
                    <a:noFill/>
                  </a:rPr>
                  <a:t> </a:t>
                </a:r>
              </a:p>
            </p:txBody>
          </p:sp>
        </mc:Fallback>
      </mc:AlternateContent>
      <p:sp>
        <p:nvSpPr>
          <p:cNvPr id="8" name="Rectangle 7"/>
          <p:cNvSpPr/>
          <p:nvPr/>
        </p:nvSpPr>
        <p:spPr>
          <a:xfrm>
            <a:off x="824110" y="1807651"/>
            <a:ext cx="5755422" cy="369332"/>
          </a:xfrm>
          <a:prstGeom prst="rect">
            <a:avLst/>
          </a:prstGeom>
        </p:spPr>
        <p:txBody>
          <a:bodyPr wrap="none">
            <a:spAutoFit/>
          </a:bodyPr>
          <a:lstStyle/>
          <a:p>
            <a:r>
              <a:rPr lang="fr-MA" dirty="0"/>
              <a:t>Observez la figure puis complétez la réponse ci-dessous</a:t>
            </a:r>
            <a:endParaRPr lang="fr-FR" dirty="0"/>
          </a:p>
        </p:txBody>
      </p:sp>
    </p:spTree>
    <p:extLst>
      <p:ext uri="{BB962C8B-B14F-4D97-AF65-F5344CB8AC3E}">
        <p14:creationId xmlns:p14="http://schemas.microsoft.com/office/powerpoint/2010/main" val="3943697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sz="1400" dirty="0">
                <a:latin typeface="Arial" panose="020B0604020202020204" pitchFamily="34" charset="0"/>
                <a:cs typeface="Arial" panose="020B0604020202020204" pitchFamily="34" charset="0"/>
              </a:rPr>
              <a:t>Rappelez vous qu’un plan est perpendiculaire à un autre si l’un contient une droite qui est perpendiculaire à l’autre .</a:t>
            </a:r>
            <a:endParaRPr lang="fr-FR" sz="1400"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0"/>
            <a:ext cx="10727579" cy="426369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5"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et justifier la perpendicularité des droites  .</a:t>
            </a:r>
          </a:p>
        </p:txBody>
      </p:sp>
      <p:pic>
        <p:nvPicPr>
          <p:cNvPr id="10" name="Image 9">
            <a:extLst>
              <a:ext uri="{FF2B5EF4-FFF2-40B4-BE49-F238E27FC236}">
                <a16:creationId xmlns:a16="http://schemas.microsoft.com/office/drawing/2014/main" id="{41DE60BB-E46A-41C9-BC99-BFC7D374CF60}"/>
              </a:ext>
            </a:extLst>
          </p:cNvPr>
          <p:cNvPicPr/>
          <p:nvPr/>
        </p:nvPicPr>
        <p:blipFill>
          <a:blip r:embed="rId3"/>
          <a:stretch>
            <a:fillRect/>
          </a:stretch>
        </p:blipFill>
        <p:spPr>
          <a:xfrm>
            <a:off x="8549089" y="2490280"/>
            <a:ext cx="2587875" cy="2296214"/>
          </a:xfrm>
          <a:prstGeom prst="rect">
            <a:avLst/>
          </a:prstGeom>
        </p:spPr>
      </p:pic>
      <mc:AlternateContent xmlns:mc="http://schemas.openxmlformats.org/markup-compatibility/2006" xmlns:a14="http://schemas.microsoft.com/office/drawing/2010/main">
        <mc:Choice Requires="a14">
          <p:sp>
            <p:nvSpPr>
              <p:cNvPr id="11" name="ZoneTexte 10"/>
              <p:cNvSpPr txBox="1"/>
              <p:nvPr/>
            </p:nvSpPr>
            <p:spPr>
              <a:xfrm>
                <a:off x="1383429" y="2490280"/>
                <a:ext cx="531130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plans </a:t>
                </a:r>
                <a14:m>
                  <m:oMath xmlns:m="http://schemas.openxmlformats.org/officeDocument/2006/math">
                    <m:r>
                      <a:rPr lang="fr-MA" sz="2000" i="1" dirty="0" smtClean="0">
                        <a:latin typeface="Cambria Math" panose="02040503050406030204" pitchFamily="18" charset="0"/>
                        <a:cs typeface="Calibri" panose="020F0502020204030204" pitchFamily="34" charset="0"/>
                      </a:rPr>
                      <m:t>𝐷𝐶𝐻</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𝑒𝑡</m:t>
                    </m:r>
                    <m:r>
                      <a:rPr lang="fr-MA" sz="2000" i="1" dirty="0" smtClean="0">
                        <a:latin typeface="Cambria Math" panose="02040503050406030204" pitchFamily="18" charset="0"/>
                        <a:cs typeface="Calibri" panose="020F0502020204030204" pitchFamily="34" charset="0"/>
                      </a:rPr>
                      <m:t> </m:t>
                    </m:r>
                    <m:r>
                      <a:rPr lang="fr-MA" sz="2000" i="1" dirty="0" smtClean="0">
                        <a:latin typeface="Cambria Math" panose="02040503050406030204" pitchFamily="18" charset="0"/>
                        <a:cs typeface="Calibri" panose="020F0502020204030204" pitchFamily="34" charset="0"/>
                      </a:rPr>
                      <m:t>𝐸𝐹𝐻</m:t>
                    </m:r>
                    <m:r>
                      <a:rPr lang="fr-MA" sz="2000" i="1" dirty="0" smtClean="0">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perpendiculaires</a:t>
                </a:r>
                <a:endParaRPr lang="fr-FR" sz="2000" dirty="0">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383429" y="2490280"/>
                <a:ext cx="5311303" cy="400110"/>
              </a:xfrm>
              <a:prstGeom prst="rect">
                <a:avLst/>
              </a:prstGeom>
              <a:blipFill>
                <a:blip r:embed="rId4"/>
                <a:stretch>
                  <a:fillRect l="-1263"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1055035" y="3346315"/>
                <a:ext cx="7494054" cy="400110"/>
              </a:xfrm>
              <a:prstGeom prst="rect">
                <a:avLst/>
              </a:prstGeom>
              <a:noFill/>
            </p:spPr>
            <p:txBody>
              <a:bodyPr wrap="square" rtlCol="0">
                <a:spAutoFit/>
              </a:bodyPr>
              <a:lstStyle/>
              <a:p>
                <a:pPr marL="342900" indent="-342900" algn="l">
                  <a:buFont typeface="Arial" panose="020B0604020202020204" pitchFamily="34" charset="0"/>
                  <a:buChar char="•"/>
                </a:pP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𝐻𝐺</m:t>
                    </m:r>
                    <m:r>
                      <a:rPr lang="fr-MA" sz="2000" i="1" dirty="0" smtClean="0">
                        <a:solidFill>
                          <a:srgbClr val="FF0000"/>
                        </a:solidFill>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𝑒𝑡</m:t>
                    </m:r>
                    <m:r>
                      <a:rPr lang="fr-MA" sz="2000" i="1" dirty="0" smtClean="0">
                        <a:solidFill>
                          <a:srgbClr val="FF0000"/>
                        </a:solidFill>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𝐻𝐷</m:t>
                    </m:r>
                    <m:r>
                      <a:rPr lang="fr-MA" sz="2000" i="1" dirty="0" smtClean="0">
                        <a:solidFill>
                          <a:srgbClr val="FF0000"/>
                        </a:solidFill>
                        <a:latin typeface="Cambria Math" panose="02040503050406030204" pitchFamily="18" charset="0"/>
                        <a:cs typeface="Calibri" panose="020F0502020204030204" pitchFamily="34" charset="0"/>
                      </a:rPr>
                      <m:t> </m:t>
                    </m:r>
                  </m:oMath>
                </a14:m>
                <a:r>
                  <a:rPr lang="fr-MA" sz="2000" dirty="0">
                    <a:latin typeface="Calibri" panose="020F0502020204030204" pitchFamily="34" charset="0"/>
                    <a:cs typeface="Calibri" panose="020F0502020204030204" pitchFamily="34" charset="0"/>
                  </a:rPr>
                  <a:t>sont dans le même  plan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𝐷𝐶𝐻</m:t>
                    </m:r>
                  </m:oMath>
                </a14:m>
                <a:r>
                  <a:rPr lang="fr-MA" sz="2000" dirty="0">
                    <a:solidFill>
                      <a:srgbClr val="FF0000"/>
                    </a:solidFill>
                    <a:latin typeface="Calibri" panose="020F0502020204030204" pitchFamily="34" charset="0"/>
                    <a:cs typeface="Calibri" panose="020F0502020204030204" pitchFamily="34" charset="0"/>
                  </a:rPr>
                  <a:t> </a:t>
                </a:r>
                <a:r>
                  <a:rPr lang="fr-MA" sz="2000" dirty="0">
                    <a:latin typeface="Calibri" panose="020F0502020204030204" pitchFamily="34" charset="0"/>
                    <a:cs typeface="Calibri" panose="020F0502020204030204" pitchFamily="34" charset="0"/>
                  </a:rPr>
                  <a:t>et se coupent au point </a:t>
                </a:r>
                <a14:m>
                  <m:oMath xmlns:m="http://schemas.openxmlformats.org/officeDocument/2006/math">
                    <m:r>
                      <a:rPr lang="fr-MA" sz="2000" i="1" dirty="0" smtClean="0">
                        <a:solidFill>
                          <a:srgbClr val="FF0000"/>
                        </a:solidFill>
                        <a:latin typeface="Cambria Math" panose="02040503050406030204" pitchFamily="18" charset="0"/>
                        <a:cs typeface="Calibri" panose="020F0502020204030204" pitchFamily="34" charset="0"/>
                      </a:rPr>
                      <m:t>𝐻</m:t>
                    </m:r>
                    <m:r>
                      <a:rPr lang="fr-MA" sz="2000" i="1" dirty="0" smtClean="0">
                        <a:solidFill>
                          <a:srgbClr val="FF0000"/>
                        </a:solidFill>
                        <a:latin typeface="Cambria Math" panose="02040503050406030204" pitchFamily="18" charset="0"/>
                        <a:cs typeface="Calibri" panose="020F0502020204030204" pitchFamily="34" charset="0"/>
                      </a:rPr>
                      <m:t>.</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055035" y="3346315"/>
                <a:ext cx="7494054" cy="400110"/>
              </a:xfrm>
              <a:prstGeom prst="rect">
                <a:avLst/>
              </a:prstGeom>
              <a:blipFill>
                <a:blip r:embed="rId5"/>
                <a:stretch>
                  <a:fillRect l="-732" t="-9091" b="-25758"/>
                </a:stretch>
              </a:blipFill>
            </p:spPr>
            <p:txBody>
              <a:bodyPr/>
              <a:lstStyle/>
              <a:p>
                <a:r>
                  <a:rPr lang="fr-CH">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1055036" y="4110016"/>
                <a:ext cx="4377447" cy="400110"/>
              </a:xfrm>
              <a:prstGeom prst="rect">
                <a:avLst/>
              </a:prstGeom>
              <a:noFill/>
            </p:spPr>
            <p:txBody>
              <a:bodyPr wrap="square" rtlCol="0">
                <a:spAutoFit/>
              </a:bodyPr>
              <a:lstStyle/>
              <a:p>
                <a:pPr marL="342900" indent="-342900">
                  <a:buFont typeface="Arial" panose="020B0604020202020204" pitchFamily="34" charset="0"/>
                  <a:buChar char="•"/>
                </a:pPr>
                <a14:m>
                  <m:oMath xmlns:m="http://schemas.openxmlformats.org/officeDocument/2006/math">
                    <m:r>
                      <a:rPr lang="fr-MA" sz="2000" i="1" dirty="0" smtClean="0">
                        <a:solidFill>
                          <a:schemeClr val="tx1"/>
                        </a:solidFill>
                        <a:latin typeface="Cambria Math" panose="02040503050406030204" pitchFamily="18" charset="0"/>
                        <a:cs typeface="Calibri" panose="020F0502020204030204" pitchFamily="34" charset="0"/>
                      </a:rPr>
                      <m:t>𝐸𝐻</m:t>
                    </m:r>
                    <m:r>
                      <a:rPr lang="fr-MA" sz="2000" b="1" i="1">
                        <a:solidFill>
                          <a:srgbClr val="FF0000"/>
                        </a:solidFill>
                        <a:latin typeface="Cambria Math" panose="02040503050406030204" pitchFamily="18" charset="0"/>
                        <a:ea typeface="Cambria Math" panose="02040503050406030204" pitchFamily="18" charset="0"/>
                      </a:rPr>
                      <m:t>⊥</m:t>
                    </m:r>
                    <m:r>
                      <a:rPr lang="fr-MA" sz="2000" b="0" i="1" smtClean="0">
                        <a:solidFill>
                          <a:srgbClr val="FF0000"/>
                        </a:solidFill>
                        <a:latin typeface="Cambria Math" panose="02040503050406030204" pitchFamily="18" charset="0"/>
                        <a:ea typeface="Cambria Math" panose="02040503050406030204" pitchFamily="18" charset="0"/>
                      </a:rPr>
                      <m:t>𝐻𝐷</m:t>
                    </m:r>
                    <m:r>
                      <a:rPr lang="fr-MA" sz="2000" b="0" i="1" smtClean="0">
                        <a:solidFill>
                          <a:srgbClr val="FF0000"/>
                        </a:solidFill>
                        <a:latin typeface="Cambria Math" panose="02040503050406030204" pitchFamily="18" charset="0"/>
                        <a:ea typeface="Cambria Math" panose="02040503050406030204" pitchFamily="18" charset="0"/>
                      </a:rPr>
                      <m:t>  </m:t>
                    </m:r>
                    <m:r>
                      <a:rPr lang="fr-MA" sz="2000" b="0" i="1" smtClean="0">
                        <a:solidFill>
                          <a:schemeClr val="tx1"/>
                        </a:solidFill>
                        <a:latin typeface="Cambria Math" panose="02040503050406030204" pitchFamily="18" charset="0"/>
                        <a:ea typeface="Cambria Math" panose="02040503050406030204" pitchFamily="18" charset="0"/>
                      </a:rPr>
                      <m:t>𝑒𝑡</m:t>
                    </m:r>
                    <m:r>
                      <a:rPr lang="fr-MA" sz="2000" b="0" i="1" smtClean="0">
                        <a:solidFill>
                          <a:schemeClr val="tx1"/>
                        </a:solidFill>
                        <a:latin typeface="Cambria Math" panose="02040503050406030204" pitchFamily="18" charset="0"/>
                        <a:ea typeface="Cambria Math" panose="02040503050406030204" pitchFamily="18" charset="0"/>
                      </a:rPr>
                      <m:t>  </m:t>
                    </m:r>
                    <m:r>
                      <a:rPr lang="fr-MA" sz="2000" b="0" i="1" smtClean="0">
                        <a:solidFill>
                          <a:schemeClr val="tx1"/>
                        </a:solidFill>
                        <a:latin typeface="Cambria Math" panose="02040503050406030204" pitchFamily="18" charset="0"/>
                        <a:ea typeface="Cambria Math" panose="02040503050406030204" pitchFamily="18" charset="0"/>
                      </a:rPr>
                      <m:t>𝐸𝐻</m:t>
                    </m:r>
                    <m:r>
                      <a:rPr lang="fr-MA" sz="2000" b="0" i="1">
                        <a:solidFill>
                          <a:srgbClr val="FF0000"/>
                        </a:solidFill>
                        <a:latin typeface="Cambria Math" panose="02040503050406030204" pitchFamily="18" charset="0"/>
                        <a:ea typeface="Cambria Math" panose="02040503050406030204" pitchFamily="18" charset="0"/>
                      </a:rPr>
                      <m:t>⊥</m:t>
                    </m:r>
                    <m:r>
                      <a:rPr lang="fr-MA" sz="2000" b="0" i="1" smtClean="0">
                        <a:solidFill>
                          <a:srgbClr val="FF0000"/>
                        </a:solidFill>
                        <a:latin typeface="Cambria Math" panose="02040503050406030204" pitchFamily="18" charset="0"/>
                        <a:ea typeface="Cambria Math" panose="02040503050406030204" pitchFamily="18" charset="0"/>
                      </a:rPr>
                      <m:t>𝐻𝐶</m:t>
                    </m:r>
                  </m:oMath>
                </a14:m>
                <a:endParaRPr lang="fr-MA" sz="2000" dirty="0">
                  <a:solidFill>
                    <a:srgbClr val="FF0000"/>
                  </a:solidFill>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1055036" y="4110016"/>
                <a:ext cx="4377447" cy="400110"/>
              </a:xfrm>
              <a:prstGeom prst="rect">
                <a:avLst/>
              </a:prstGeom>
              <a:blipFill>
                <a:blip r:embed="rId6"/>
                <a:stretch>
                  <a:fillRect l="-1253" t="-6061" b="-21212"/>
                </a:stretch>
              </a:blipFill>
            </p:spPr>
            <p:txBody>
              <a:bodyPr/>
              <a:lstStyle/>
              <a:p>
                <a:r>
                  <a:rPr lang="fr-CH">
                    <a:noFill/>
                  </a:rPr>
                  <a:t> </a:t>
                </a:r>
              </a:p>
            </p:txBody>
          </p:sp>
        </mc:Fallback>
      </mc:AlternateContent>
    </p:spTree>
    <p:extLst>
      <p:ext uri="{BB962C8B-B14F-4D97-AF65-F5344CB8AC3E}">
        <p14:creationId xmlns:p14="http://schemas.microsoft.com/office/powerpoint/2010/main" val="850677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Page:73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293025" y="1010417"/>
            <a:ext cx="11098064" cy="5035865"/>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800888" y="1216989"/>
            <a:ext cx="10640864" cy="5248590"/>
          </a:xfrm>
          <a:prstGeom prst="rect">
            <a:avLst/>
          </a:prstGeom>
        </p:spPr>
      </p:pic>
      <p:sp>
        <p:nvSpPr>
          <p:cNvPr id="6" name="ZoneTexte 5"/>
          <p:cNvSpPr txBox="1"/>
          <p:nvPr/>
        </p:nvSpPr>
        <p:spPr>
          <a:xfrm>
            <a:off x="4260714" y="3656618"/>
            <a:ext cx="1575881" cy="369332"/>
          </a:xfrm>
          <a:prstGeom prst="rect">
            <a:avLst/>
          </a:prstGeom>
          <a:noFill/>
        </p:spPr>
        <p:txBody>
          <a:bodyPr wrap="square" rtlCol="0">
            <a:spAutoFit/>
          </a:bodyPr>
          <a:lstStyle/>
          <a:p>
            <a:pPr algn="ctr"/>
            <a:r>
              <a:rPr lang="fr-MA" dirty="0">
                <a:solidFill>
                  <a:srgbClr val="FF0000"/>
                </a:solidFill>
                <a:latin typeface="Calibri" panose="020F0502020204030204" pitchFamily="34" charset="0"/>
                <a:cs typeface="Calibri" panose="020F0502020204030204" pitchFamily="34" charset="0"/>
              </a:rPr>
              <a:t>parallèles</a:t>
            </a:r>
            <a:endParaRPr lang="fr-FR"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5486400" y="2715896"/>
            <a:ext cx="3453320" cy="338554"/>
          </a:xfrm>
          <a:prstGeom prst="rect">
            <a:avLst/>
          </a:prstGeom>
          <a:noFill/>
        </p:spPr>
        <p:txBody>
          <a:bodyPr wrap="square" rtlCol="0">
            <a:spAutoFit/>
          </a:bodyPr>
          <a:lstStyle/>
          <a:p>
            <a:pPr algn="l"/>
            <a:r>
              <a:rPr lang="fr-MA" sz="1600" dirty="0">
                <a:solidFill>
                  <a:srgbClr val="FF0000"/>
                </a:solidFill>
                <a:latin typeface="Calibri" panose="020F0502020204030204" pitchFamily="34" charset="0"/>
                <a:cs typeface="Calibri" panose="020F0502020204030204" pitchFamily="34" charset="0"/>
              </a:rPr>
              <a:t>les faces d’un pavé droit sont parallèles</a:t>
            </a:r>
            <a:endParaRPr lang="fr-FR" sz="1600" dirty="0">
              <a:solidFill>
                <a:srgbClr val="FF0000"/>
              </a:solidFill>
              <a:latin typeface="Calibri" panose="020F0502020204030204" pitchFamily="34" charset="0"/>
              <a:cs typeface="Calibri" panose="020F0502020204030204" pitchFamily="34" charset="0"/>
            </a:endParaRPr>
          </a:p>
        </p:txBody>
      </p:sp>
      <p:sp>
        <p:nvSpPr>
          <p:cNvPr id="12" name="ZoneTexte 11"/>
          <p:cNvSpPr txBox="1"/>
          <p:nvPr/>
        </p:nvSpPr>
        <p:spPr>
          <a:xfrm>
            <a:off x="7393021" y="3365771"/>
            <a:ext cx="544750" cy="369332"/>
          </a:xfrm>
          <a:prstGeom prst="rect">
            <a:avLst/>
          </a:prstGeom>
          <a:noFill/>
        </p:spPr>
        <p:txBody>
          <a:bodyPr wrap="square" rtlCol="0">
            <a:spAutoFit/>
          </a:bodyPr>
          <a:lstStyle/>
          <a:p>
            <a:pPr algn="l"/>
            <a:r>
              <a:rPr lang="fr-MA" dirty="0">
                <a:solidFill>
                  <a:srgbClr val="FF0000"/>
                </a:solidFill>
                <a:latin typeface="Calibri" panose="020F0502020204030204" pitchFamily="34" charset="0"/>
                <a:cs typeface="Calibri" panose="020F0502020204030204" pitchFamily="34" charset="0"/>
              </a:rPr>
              <a:t>AC</a:t>
            </a:r>
            <a:endParaRPr lang="fr-FR" dirty="0">
              <a:solidFill>
                <a:srgbClr val="FF0000"/>
              </a:solidFill>
              <a:latin typeface="Calibri" panose="020F0502020204030204" pitchFamily="34" charset="0"/>
              <a:cs typeface="Calibri" panose="020F0502020204030204" pitchFamily="34" charset="0"/>
            </a:endParaRPr>
          </a:p>
        </p:txBody>
      </p:sp>
      <p:sp>
        <p:nvSpPr>
          <p:cNvPr id="32" name="ZoneTexte 31"/>
          <p:cNvSpPr txBox="1"/>
          <p:nvPr/>
        </p:nvSpPr>
        <p:spPr>
          <a:xfrm>
            <a:off x="3344289" y="2679172"/>
            <a:ext cx="1575881" cy="369332"/>
          </a:xfrm>
          <a:prstGeom prst="rect">
            <a:avLst/>
          </a:prstGeom>
          <a:noFill/>
        </p:spPr>
        <p:txBody>
          <a:bodyPr wrap="square" rtlCol="0">
            <a:spAutoFit/>
          </a:bodyPr>
          <a:lstStyle/>
          <a:p>
            <a:pPr algn="ctr"/>
            <a:r>
              <a:rPr lang="fr-MA" dirty="0">
                <a:solidFill>
                  <a:srgbClr val="FF0000"/>
                </a:solidFill>
                <a:latin typeface="Calibri" panose="020F0502020204030204" pitchFamily="34" charset="0"/>
                <a:cs typeface="Calibri" panose="020F0502020204030204" pitchFamily="34" charset="0"/>
              </a:rPr>
              <a:t>parallèles</a:t>
            </a:r>
            <a:endParaRPr lang="fr-FR" dirty="0">
              <a:solidFill>
                <a:srgbClr val="FF0000"/>
              </a:solidFill>
              <a:latin typeface="Calibri" panose="020F0502020204030204" pitchFamily="34" charset="0"/>
              <a:cs typeface="Calibri" panose="020F0502020204030204" pitchFamily="34" charset="0"/>
            </a:endParaRPr>
          </a:p>
        </p:txBody>
      </p:sp>
      <p:sp>
        <p:nvSpPr>
          <p:cNvPr id="34" name="ZoneTexte 33"/>
          <p:cNvSpPr txBox="1"/>
          <p:nvPr/>
        </p:nvSpPr>
        <p:spPr>
          <a:xfrm>
            <a:off x="2895599" y="3992054"/>
            <a:ext cx="1575881" cy="369332"/>
          </a:xfrm>
          <a:prstGeom prst="rect">
            <a:avLst/>
          </a:prstGeom>
          <a:noFill/>
        </p:spPr>
        <p:txBody>
          <a:bodyPr wrap="square" rtlCol="0">
            <a:spAutoFit/>
          </a:bodyPr>
          <a:lstStyle/>
          <a:p>
            <a:pPr algn="ctr"/>
            <a:r>
              <a:rPr lang="fr-MA" dirty="0">
                <a:solidFill>
                  <a:srgbClr val="FF0000"/>
                </a:solidFill>
                <a:latin typeface="Calibri" panose="020F0502020204030204" pitchFamily="34" charset="0"/>
                <a:cs typeface="Calibri" panose="020F0502020204030204" pitchFamily="34" charset="0"/>
              </a:rPr>
              <a:t>deux  plans</a:t>
            </a:r>
            <a:endParaRPr lang="fr-FR" dirty="0">
              <a:solidFill>
                <a:srgbClr val="FF0000"/>
              </a:solidFill>
              <a:latin typeface="Calibri" panose="020F0502020204030204" pitchFamily="34" charset="0"/>
              <a:cs typeface="Calibri" panose="020F0502020204030204" pitchFamily="34" charset="0"/>
            </a:endParaRPr>
          </a:p>
        </p:txBody>
      </p:sp>
      <p:sp>
        <p:nvSpPr>
          <p:cNvPr id="13" name="ZoneTexte 12"/>
          <p:cNvSpPr txBox="1"/>
          <p:nvPr/>
        </p:nvSpPr>
        <p:spPr>
          <a:xfrm>
            <a:off x="7500023" y="4564681"/>
            <a:ext cx="544751" cy="369332"/>
          </a:xfrm>
          <a:prstGeom prst="rect">
            <a:avLst/>
          </a:prstGeom>
          <a:noFill/>
        </p:spPr>
        <p:txBody>
          <a:bodyPr wrap="square" rtlCol="0">
            <a:spAutoFit/>
          </a:bodyPr>
          <a:lstStyle/>
          <a:p>
            <a:pPr algn="l"/>
            <a:r>
              <a:rPr lang="fr-MA" dirty="0">
                <a:solidFill>
                  <a:srgbClr val="FF0000"/>
                </a:solidFill>
                <a:latin typeface="Calibri" panose="020F0502020204030204" pitchFamily="34" charset="0"/>
                <a:cs typeface="Calibri" panose="020F0502020204030204" pitchFamily="34" charset="0"/>
              </a:rPr>
              <a:t>EF</a:t>
            </a:r>
            <a:endParaRPr lang="fr-FR" dirty="0">
              <a:solidFill>
                <a:srgbClr val="FF0000"/>
              </a:solidFill>
              <a:latin typeface="Calibri" panose="020F0502020204030204" pitchFamily="34" charset="0"/>
              <a:cs typeface="Calibri" panose="020F0502020204030204" pitchFamily="34" charset="0"/>
            </a:endParaRPr>
          </a:p>
        </p:txBody>
      </p:sp>
      <p:sp>
        <p:nvSpPr>
          <p:cNvPr id="16" name="ZoneTexte 15"/>
          <p:cNvSpPr txBox="1"/>
          <p:nvPr/>
        </p:nvSpPr>
        <p:spPr>
          <a:xfrm>
            <a:off x="3344289" y="4934013"/>
            <a:ext cx="1753005" cy="369332"/>
          </a:xfrm>
          <a:prstGeom prst="rect">
            <a:avLst/>
          </a:prstGeom>
          <a:noFill/>
        </p:spPr>
        <p:txBody>
          <a:bodyPr wrap="square" rtlCol="0">
            <a:spAutoFit/>
          </a:bodyPr>
          <a:lstStyle/>
          <a:p>
            <a:pPr algn="l"/>
            <a:r>
              <a:rPr lang="fr-MA" dirty="0">
                <a:solidFill>
                  <a:srgbClr val="FF0000"/>
                </a:solidFill>
                <a:latin typeface="Calibri" panose="020F0502020204030204" pitchFamily="34" charset="0"/>
                <a:cs typeface="Calibri" panose="020F0502020204030204" pitchFamily="34" charset="0"/>
              </a:rPr>
              <a:t>perpendiculaires</a:t>
            </a:r>
            <a:endParaRPr lang="fr-FR" dirty="0">
              <a:solidFill>
                <a:srgbClr val="FF0000"/>
              </a:solidFill>
              <a:latin typeface="Calibri" panose="020F0502020204030204" pitchFamily="34" charset="0"/>
              <a:cs typeface="Calibri" panose="020F0502020204030204" pitchFamily="34" charset="0"/>
            </a:endParaRPr>
          </a:p>
        </p:txBody>
      </p:sp>
      <p:sp>
        <p:nvSpPr>
          <p:cNvPr id="18" name="ZoneTexte 17"/>
          <p:cNvSpPr txBox="1"/>
          <p:nvPr/>
        </p:nvSpPr>
        <p:spPr>
          <a:xfrm>
            <a:off x="2120630" y="5303345"/>
            <a:ext cx="774969" cy="369332"/>
          </a:xfrm>
          <a:prstGeom prst="rect">
            <a:avLst/>
          </a:prstGeom>
          <a:noFill/>
        </p:spPr>
        <p:txBody>
          <a:bodyPr wrap="square" rtlCol="0">
            <a:spAutoFit/>
          </a:bodyPr>
          <a:lstStyle/>
          <a:p>
            <a:pPr algn="ctr"/>
            <a:r>
              <a:rPr lang="fr-MA" dirty="0">
                <a:solidFill>
                  <a:srgbClr val="FF0000"/>
                </a:solidFill>
                <a:latin typeface="Calibri" panose="020F0502020204030204" pitchFamily="34" charset="0"/>
                <a:cs typeface="Calibri" panose="020F0502020204030204" pitchFamily="34" charset="0"/>
              </a:rPr>
              <a:t>EFG</a:t>
            </a:r>
            <a:endParaRPr lang="fr-FR" dirty="0">
              <a:solidFill>
                <a:srgbClr val="FF0000"/>
              </a:solidFill>
              <a:latin typeface="Calibri" panose="020F0502020204030204" pitchFamily="34" charset="0"/>
              <a:cs typeface="Calibri" panose="020F0502020204030204" pitchFamily="34" charset="0"/>
            </a:endParaRPr>
          </a:p>
        </p:txBody>
      </p:sp>
      <p:sp>
        <p:nvSpPr>
          <p:cNvPr id="19" name="ZoneTexte 18"/>
          <p:cNvSpPr txBox="1"/>
          <p:nvPr/>
        </p:nvSpPr>
        <p:spPr>
          <a:xfrm>
            <a:off x="8939719" y="5807413"/>
            <a:ext cx="1206230" cy="369332"/>
          </a:xfrm>
          <a:prstGeom prst="rect">
            <a:avLst/>
          </a:prstGeom>
          <a:noFill/>
        </p:spPr>
        <p:txBody>
          <a:bodyPr wrap="square" rtlCol="0">
            <a:spAutoFit/>
          </a:bodyPr>
          <a:lstStyle/>
          <a:p>
            <a:pPr algn="l"/>
            <a:r>
              <a:rPr lang="fr-MA" dirty="0">
                <a:solidFill>
                  <a:srgbClr val="FF0000"/>
                </a:solidFill>
                <a:latin typeface="Calibri" panose="020F0502020204030204" pitchFamily="34" charset="0"/>
                <a:cs typeface="Calibri" panose="020F0502020204030204" pitchFamily="34" charset="0"/>
              </a:rPr>
              <a:t>E, F et G</a:t>
            </a:r>
            <a:endParaRPr lang="fr-FR"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32" grpId="0"/>
      <p:bldP spid="34" grpId="0"/>
      <p:bldP spid="13" grpId="0"/>
      <p:bldP spid="16" grpId="0"/>
      <p:bldP spid="18" grpId="0"/>
      <p:bldP spid="1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Page:73</a:t>
            </a:r>
            <a:endParaRPr lang="fr-FR" dirty="0"/>
          </a:p>
        </p:txBody>
      </p:sp>
      <p:pic>
        <p:nvPicPr>
          <p:cNvPr id="4" name="Image 3"/>
          <p:cNvPicPr>
            <a:picLocks noChangeAspect="1"/>
          </p:cNvPicPr>
          <p:nvPr/>
        </p:nvPicPr>
        <p:blipFill>
          <a:blip r:embed="rId2"/>
          <a:stretch>
            <a:fillRect/>
          </a:stretch>
        </p:blipFill>
        <p:spPr>
          <a:xfrm>
            <a:off x="223228" y="1938783"/>
            <a:ext cx="11277281" cy="3633312"/>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MA" sz="1400" dirty="0"/>
              <a:t>Reconnaitre deux droites coplanaires et deux droites qui sont non coplanaires</a:t>
            </a:r>
            <a:endParaRPr lang="fr-FR" sz="1400"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Espace – plan- droite</a:t>
            </a:r>
          </a:p>
          <a:p>
            <a:r>
              <a:rPr lang="en-US" dirty="0" err="1"/>
              <a:t>Droites</a:t>
            </a:r>
            <a:r>
              <a:rPr lang="en-US" dirty="0"/>
              <a:t> </a:t>
            </a:r>
            <a:r>
              <a:rPr lang="en-US" dirty="0" err="1"/>
              <a:t>coplanaires</a:t>
            </a:r>
            <a:endParaRPr lang="en-US" dirty="0"/>
          </a:p>
          <a:p>
            <a:r>
              <a:rPr lang="en-US" dirty="0" err="1"/>
              <a:t>Droites</a:t>
            </a:r>
            <a:r>
              <a:rPr lang="en-US" dirty="0"/>
              <a:t> </a:t>
            </a:r>
            <a:r>
              <a:rPr lang="en-US" dirty="0" err="1"/>
              <a:t>secantes</a:t>
            </a:r>
            <a:r>
              <a:rPr lang="en-US" dirty="0"/>
              <a:t> et </a:t>
            </a:r>
            <a:r>
              <a:rPr lang="en-US" dirty="0" err="1"/>
              <a:t>parallèles</a:t>
            </a:r>
            <a:r>
              <a:rPr lang="en-US" dirty="0"/>
              <a:t> dans </a:t>
            </a:r>
            <a:r>
              <a:rPr lang="en-US" dirty="0" err="1"/>
              <a:t>l’espace</a:t>
            </a:r>
            <a:r>
              <a:rPr lang="en-US" dirty="0"/>
              <a:t> </a:t>
            </a:r>
          </a:p>
          <a:p>
            <a:r>
              <a:rPr lang="fr-MA" dirty="0"/>
              <a:t>Droites non coplanaires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Reconnaitre deux droites coplanaires et non coplanaires</a:t>
            </a:r>
          </a:p>
          <a:p>
            <a:pPr lvl="0"/>
            <a:r>
              <a:rPr lang="fr-FR" b="1" dirty="0"/>
              <a:t>Les outils :</a:t>
            </a:r>
          </a:p>
          <a:p>
            <a:pPr marL="285750" lvl="0" indent="-285750">
              <a:buFont typeface="Arial" panose="020B0604020202020204" pitchFamily="34" charset="0"/>
              <a:buChar char="•"/>
            </a:pPr>
            <a:r>
              <a:rPr lang="fr-FR" dirty="0"/>
              <a:t>Les solides et l’espace de la classe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Deux droites qui n’ont pas de point commun ne sont pas nécessairement parallèles dans l’espace</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1000412" y="301089"/>
            <a:ext cx="10277091" cy="267549"/>
          </a:xfrm>
        </p:spPr>
        <p:txBody>
          <a:bodyPr/>
          <a:lstStyle/>
          <a:p>
            <a:r>
              <a:rPr lang="fr-FR" dirty="0"/>
              <a:t>Dans cette séance nous avons appris qu’un plan est  une surface plane non limité et que trois points non alignés définissent un plan.</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5" name="ZoneTexte 14"/>
          <p:cNvSpPr txBox="1"/>
          <p:nvPr/>
        </p:nvSpPr>
        <p:spPr>
          <a:xfrm>
            <a:off x="2826498" y="5013012"/>
            <a:ext cx="9249785" cy="1348509"/>
          </a:xfrm>
          <a:prstGeom prst="rect">
            <a:avLst/>
          </a:prstGeom>
          <a:no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
        <p:nvSpPr>
          <p:cNvPr id="10" name="Rectangle à coins arrondis 9"/>
          <p:cNvSpPr/>
          <p:nvPr/>
        </p:nvSpPr>
        <p:spPr>
          <a:xfrm>
            <a:off x="2101174" y="1215957"/>
            <a:ext cx="7898860" cy="58366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MA" dirty="0"/>
              <a:t>Positions relatives de deux plans dans l’espace</a:t>
            </a:r>
            <a:endParaRPr lang="fr-FR" dirty="0"/>
          </a:p>
        </p:txBody>
      </p:sp>
      <p:cxnSp>
        <p:nvCxnSpPr>
          <p:cNvPr id="12" name="Connecteur droit avec flèche 11"/>
          <p:cNvCxnSpPr>
            <a:stCxn id="10" idx="2"/>
          </p:cNvCxnSpPr>
          <p:nvPr/>
        </p:nvCxnSpPr>
        <p:spPr>
          <a:xfrm>
            <a:off x="6050604" y="1799617"/>
            <a:ext cx="2704290" cy="772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Connecteur droit avec flèche 12"/>
          <p:cNvCxnSpPr>
            <a:stCxn id="10" idx="2"/>
            <a:endCxn id="14" idx="0"/>
          </p:cNvCxnSpPr>
          <p:nvPr/>
        </p:nvCxnSpPr>
        <p:spPr>
          <a:xfrm flipH="1">
            <a:off x="3161490" y="1799617"/>
            <a:ext cx="2889114" cy="77257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Rectangle à coins arrondis 13"/>
          <p:cNvSpPr/>
          <p:nvPr/>
        </p:nvSpPr>
        <p:spPr>
          <a:xfrm>
            <a:off x="1517515" y="2572191"/>
            <a:ext cx="3287949" cy="5447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parallèles</a:t>
            </a:r>
            <a:endParaRPr lang="fr-FR" dirty="0"/>
          </a:p>
        </p:txBody>
      </p:sp>
      <p:sp>
        <p:nvSpPr>
          <p:cNvPr id="16" name="Rectangle à coins arrondis 15"/>
          <p:cNvSpPr/>
          <p:nvPr/>
        </p:nvSpPr>
        <p:spPr>
          <a:xfrm>
            <a:off x="6953357" y="2572191"/>
            <a:ext cx="4204269" cy="58366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MA" dirty="0"/>
              <a:t>Deux plans non parallèles </a:t>
            </a:r>
            <a:endParaRPr lang="fr-FR" dirty="0"/>
          </a:p>
        </p:txBody>
      </p:sp>
      <p:cxnSp>
        <p:nvCxnSpPr>
          <p:cNvPr id="17" name="Connecteur droit avec flèche 16"/>
          <p:cNvCxnSpPr>
            <a:endCxn id="22" idx="0"/>
          </p:cNvCxnSpPr>
          <p:nvPr/>
        </p:nvCxnSpPr>
        <p:spPr>
          <a:xfrm>
            <a:off x="3146898" y="3116939"/>
            <a:ext cx="1207702" cy="70326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Connecteur droit avec flèche 17"/>
          <p:cNvCxnSpPr>
            <a:endCxn id="21" idx="0"/>
          </p:cNvCxnSpPr>
          <p:nvPr/>
        </p:nvCxnSpPr>
        <p:spPr>
          <a:xfrm flipH="1">
            <a:off x="1702854" y="3116939"/>
            <a:ext cx="1510219" cy="7227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9" name="Rectangle à coins arrondis 18"/>
          <p:cNvSpPr/>
          <p:nvPr/>
        </p:nvSpPr>
        <p:spPr>
          <a:xfrm>
            <a:off x="6404705" y="3820205"/>
            <a:ext cx="2470825" cy="260977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0" name="Rectangle à coins arrondis 19"/>
          <p:cNvSpPr/>
          <p:nvPr/>
        </p:nvSpPr>
        <p:spPr>
          <a:xfrm>
            <a:off x="9105089" y="3752108"/>
            <a:ext cx="2704290" cy="26778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1" name="Rectangle à coins arrondis 20"/>
          <p:cNvSpPr/>
          <p:nvPr/>
        </p:nvSpPr>
        <p:spPr>
          <a:xfrm>
            <a:off x="722792" y="3839657"/>
            <a:ext cx="1960123" cy="259032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2" name="Rectangle à coins arrondis 21"/>
          <p:cNvSpPr/>
          <p:nvPr/>
        </p:nvSpPr>
        <p:spPr>
          <a:xfrm>
            <a:off x="3015573" y="3820206"/>
            <a:ext cx="2678053" cy="260977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pic>
        <p:nvPicPr>
          <p:cNvPr id="23" name="Image 22"/>
          <p:cNvPicPr>
            <a:picLocks noChangeAspect="1"/>
          </p:cNvPicPr>
          <p:nvPr/>
        </p:nvPicPr>
        <p:blipFill>
          <a:blip r:embed="rId3"/>
          <a:stretch>
            <a:fillRect/>
          </a:stretch>
        </p:blipFill>
        <p:spPr>
          <a:xfrm>
            <a:off x="877698" y="4969160"/>
            <a:ext cx="1517515" cy="1293778"/>
          </a:xfrm>
          <a:prstGeom prst="rect">
            <a:avLst/>
          </a:prstGeom>
        </p:spPr>
      </p:pic>
      <p:sp>
        <p:nvSpPr>
          <p:cNvPr id="24" name="ZoneTexte 23"/>
          <p:cNvSpPr txBox="1"/>
          <p:nvPr/>
        </p:nvSpPr>
        <p:spPr>
          <a:xfrm>
            <a:off x="789189" y="4107944"/>
            <a:ext cx="1827328" cy="338554"/>
          </a:xfrm>
          <a:prstGeom prst="rect">
            <a:avLst/>
          </a:prstGeom>
          <a:solidFill>
            <a:schemeClr val="accent1">
              <a:lumMod val="20000"/>
              <a:lumOff val="80000"/>
            </a:schemeClr>
          </a:solidFill>
        </p:spPr>
        <p:txBody>
          <a:bodyPr wrap="square" rtlCol="0">
            <a:spAutoFit/>
          </a:bodyPr>
          <a:lstStyle/>
          <a:p>
            <a:pPr algn="ctr"/>
            <a:r>
              <a:rPr lang="fr-MA" sz="1600" dirty="0"/>
              <a:t>confondus</a:t>
            </a:r>
            <a:endParaRPr lang="fr-FR" sz="1600" dirty="0"/>
          </a:p>
        </p:txBody>
      </p:sp>
      <p:sp>
        <p:nvSpPr>
          <p:cNvPr id="25" name="ZoneTexte 24"/>
          <p:cNvSpPr txBox="1"/>
          <p:nvPr/>
        </p:nvSpPr>
        <p:spPr>
          <a:xfrm>
            <a:off x="3308174" y="3889514"/>
            <a:ext cx="1827328" cy="584775"/>
          </a:xfrm>
          <a:prstGeom prst="rect">
            <a:avLst/>
          </a:prstGeom>
          <a:solidFill>
            <a:schemeClr val="accent1">
              <a:lumMod val="20000"/>
              <a:lumOff val="80000"/>
            </a:schemeClr>
          </a:solidFill>
        </p:spPr>
        <p:txBody>
          <a:bodyPr wrap="square" rtlCol="0">
            <a:spAutoFit/>
          </a:bodyPr>
          <a:lstStyle/>
          <a:p>
            <a:pPr algn="ctr"/>
            <a:r>
              <a:rPr lang="fr-MA" sz="1600" dirty="0"/>
              <a:t>Strictement parallèles</a:t>
            </a:r>
            <a:endParaRPr lang="fr-FR" sz="1600" dirty="0"/>
          </a:p>
        </p:txBody>
      </p:sp>
      <p:sp>
        <p:nvSpPr>
          <p:cNvPr id="26" name="ZoneTexte 25"/>
          <p:cNvSpPr txBox="1"/>
          <p:nvPr/>
        </p:nvSpPr>
        <p:spPr>
          <a:xfrm>
            <a:off x="6537500" y="3964845"/>
            <a:ext cx="2217394" cy="584775"/>
          </a:xfrm>
          <a:prstGeom prst="rect">
            <a:avLst/>
          </a:prstGeom>
          <a:solidFill>
            <a:schemeClr val="accent5">
              <a:lumMod val="20000"/>
              <a:lumOff val="80000"/>
            </a:schemeClr>
          </a:solidFill>
        </p:spPr>
        <p:txBody>
          <a:bodyPr wrap="square" rtlCol="0">
            <a:spAutoFit/>
          </a:bodyPr>
          <a:lstStyle/>
          <a:p>
            <a:pPr algn="ctr"/>
            <a:r>
              <a:rPr lang="fr-MA" sz="1600" dirty="0"/>
              <a:t>Se coupent selon une droite</a:t>
            </a:r>
            <a:endParaRPr lang="fr-FR" sz="1600" dirty="0"/>
          </a:p>
        </p:txBody>
      </p:sp>
      <p:sp>
        <p:nvSpPr>
          <p:cNvPr id="27" name="ZoneTexte 26"/>
          <p:cNvSpPr txBox="1"/>
          <p:nvPr/>
        </p:nvSpPr>
        <p:spPr>
          <a:xfrm>
            <a:off x="9173183" y="3820205"/>
            <a:ext cx="2536217" cy="830997"/>
          </a:xfrm>
          <a:prstGeom prst="rect">
            <a:avLst/>
          </a:prstGeom>
          <a:solidFill>
            <a:schemeClr val="accent5">
              <a:lumMod val="20000"/>
              <a:lumOff val="80000"/>
            </a:schemeClr>
          </a:solidFill>
        </p:spPr>
        <p:txBody>
          <a:bodyPr wrap="square" rtlCol="0">
            <a:spAutoFit/>
          </a:bodyPr>
          <a:lstStyle/>
          <a:p>
            <a:pPr algn="ctr"/>
            <a:r>
              <a:rPr lang="fr-MA" sz="1600" dirty="0"/>
              <a:t>Se coupent selon une droite et perpendiculaires</a:t>
            </a:r>
            <a:endParaRPr lang="fr-FR" sz="1600" dirty="0"/>
          </a:p>
        </p:txBody>
      </p:sp>
      <p:pic>
        <p:nvPicPr>
          <p:cNvPr id="28" name="Image 27"/>
          <p:cNvPicPr>
            <a:picLocks noChangeAspect="1"/>
          </p:cNvPicPr>
          <p:nvPr/>
        </p:nvPicPr>
        <p:blipFill>
          <a:blip r:embed="rId4"/>
          <a:stretch>
            <a:fillRect/>
          </a:stretch>
        </p:blipFill>
        <p:spPr>
          <a:xfrm>
            <a:off x="3213073" y="4815811"/>
            <a:ext cx="2400828" cy="1272650"/>
          </a:xfrm>
          <a:prstGeom prst="rect">
            <a:avLst/>
          </a:prstGeom>
        </p:spPr>
      </p:pic>
      <p:pic>
        <p:nvPicPr>
          <p:cNvPr id="29" name="Image 28"/>
          <p:cNvPicPr>
            <a:picLocks noChangeAspect="1"/>
          </p:cNvPicPr>
          <p:nvPr/>
        </p:nvPicPr>
        <p:blipFill>
          <a:blip r:embed="rId5"/>
          <a:stretch>
            <a:fillRect/>
          </a:stretch>
        </p:blipFill>
        <p:spPr>
          <a:xfrm>
            <a:off x="6537500" y="4859460"/>
            <a:ext cx="2139572" cy="1272650"/>
          </a:xfrm>
          <a:prstGeom prst="rect">
            <a:avLst/>
          </a:prstGeom>
        </p:spPr>
      </p:pic>
      <p:pic>
        <p:nvPicPr>
          <p:cNvPr id="30" name="Image 29"/>
          <p:cNvPicPr>
            <a:picLocks noChangeAspect="1"/>
          </p:cNvPicPr>
          <p:nvPr/>
        </p:nvPicPr>
        <p:blipFill>
          <a:blip r:embed="rId6"/>
          <a:stretch>
            <a:fillRect/>
          </a:stretch>
        </p:blipFill>
        <p:spPr>
          <a:xfrm>
            <a:off x="9267895" y="4791417"/>
            <a:ext cx="2346791" cy="1448204"/>
          </a:xfrm>
          <a:prstGeom prst="rect">
            <a:avLst/>
          </a:prstGeom>
        </p:spPr>
      </p:pic>
      <p:cxnSp>
        <p:nvCxnSpPr>
          <p:cNvPr id="31" name="Connecteur droit avec flèche 30"/>
          <p:cNvCxnSpPr>
            <a:stCxn id="16" idx="2"/>
            <a:endCxn id="19" idx="0"/>
          </p:cNvCxnSpPr>
          <p:nvPr/>
        </p:nvCxnSpPr>
        <p:spPr>
          <a:xfrm flipH="1">
            <a:off x="7640118" y="3155851"/>
            <a:ext cx="1415374" cy="6643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Connecteur droit avec flèche 31"/>
          <p:cNvCxnSpPr>
            <a:stCxn id="16" idx="2"/>
            <a:endCxn id="20" idx="0"/>
          </p:cNvCxnSpPr>
          <p:nvPr/>
        </p:nvCxnSpPr>
        <p:spPr>
          <a:xfrm>
            <a:off x="9055492" y="3155851"/>
            <a:ext cx="1401742" cy="59625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26647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1250"/>
                                        <p:tgtEl>
                                          <p:spTgt spid="13"/>
                                        </p:tgtEl>
                                      </p:cBhvr>
                                    </p:animEffect>
                                  </p:childTnLst>
                                </p:cTn>
                              </p:par>
                            </p:childTnLst>
                          </p:cTn>
                        </p:par>
                        <p:par>
                          <p:cTn id="14" fill="hold">
                            <p:stCondLst>
                              <p:cond delay="2250"/>
                            </p:stCondLst>
                            <p:childTnLst>
                              <p:par>
                                <p:cTn id="15" presetID="6" presetClass="entr" presetSubtype="16"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125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childTnLst>
                                </p:cTn>
                              </p:par>
                            </p:childTnLst>
                          </p:cTn>
                        </p:par>
                        <p:par>
                          <p:cTn id="26" fill="hold">
                            <p:stCondLst>
                              <p:cond delay="0"/>
                            </p:stCondLst>
                            <p:childTnLst>
                              <p:par>
                                <p:cTn id="27" presetID="6" presetClass="entr" presetSubtype="16"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circle(in)">
                                      <p:cBhvr>
                                        <p:cTn id="29" dur="1250"/>
                                        <p:tgtEl>
                                          <p:spTgt spid="18"/>
                                        </p:tgtEl>
                                      </p:cBhvr>
                                    </p:animEffect>
                                  </p:childTnLst>
                                </p:cTn>
                              </p:par>
                            </p:childTnLst>
                          </p:cTn>
                        </p:par>
                        <p:par>
                          <p:cTn id="30" fill="hold">
                            <p:stCondLst>
                              <p:cond delay="1250"/>
                            </p:stCondLst>
                            <p:childTnLst>
                              <p:par>
                                <p:cTn id="31" presetID="6" presetClass="entr" presetSubtype="16"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circle(in)">
                                      <p:cBhvr>
                                        <p:cTn id="33" dur="125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1249"/>
                                          </p:stCondLst>
                                        </p:cTn>
                                        <p:tgtEl>
                                          <p:spTgt spid="24"/>
                                        </p:tgtEl>
                                        <p:attrNameLst>
                                          <p:attrName>style.visibility</p:attrName>
                                        </p:attrNameLst>
                                      </p:cBhvr>
                                      <p:to>
                                        <p:strVal val="visible"/>
                                      </p:to>
                                    </p:set>
                                  </p:childTnLst>
                                </p:cTn>
                              </p:par>
                            </p:childTnLst>
                          </p:cTn>
                        </p:par>
                        <p:par>
                          <p:cTn id="40" fill="hold">
                            <p:stCondLst>
                              <p:cond delay="1250"/>
                            </p:stCondLst>
                            <p:childTnLst>
                              <p:par>
                                <p:cTn id="41" presetID="1" presetClass="entr" presetSubtype="0" fill="hold" nodeType="afterEffect">
                                  <p:stCondLst>
                                    <p:cond delay="0"/>
                                  </p:stCondLst>
                                  <p:childTnLst>
                                    <p:set>
                                      <p:cBhvr>
                                        <p:cTn id="42" dur="1" fill="hold">
                                          <p:stCondLst>
                                            <p:cond delay="1499"/>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0" nodeType="afterEffect">
                                  <p:stCondLst>
                                    <p:cond delay="0"/>
                                  </p:stCondLst>
                                  <p:childTnLst>
                                    <p:set>
                                      <p:cBhvr>
                                        <p:cTn id="49" dur="1" fill="hold">
                                          <p:stCondLst>
                                            <p:cond delay="999"/>
                                          </p:stCondLst>
                                        </p:cTn>
                                        <p:tgtEl>
                                          <p:spTgt spid="25"/>
                                        </p:tgtEl>
                                        <p:attrNameLst>
                                          <p:attrName>style.visibility</p:attrName>
                                        </p:attrNameLst>
                                      </p:cBhvr>
                                      <p:to>
                                        <p:strVal val="visible"/>
                                      </p:to>
                                    </p:set>
                                  </p:childTnLst>
                                </p:cTn>
                              </p:par>
                            </p:childTnLst>
                          </p:cTn>
                        </p:par>
                        <p:par>
                          <p:cTn id="50" fill="hold">
                            <p:stCondLst>
                              <p:cond delay="1000"/>
                            </p:stCondLst>
                            <p:childTnLst>
                              <p:par>
                                <p:cTn id="51" presetID="1" presetClass="entr" presetSubtype="0" fill="hold" nodeType="afterEffect">
                                  <p:stCondLst>
                                    <p:cond delay="0"/>
                                  </p:stCondLst>
                                  <p:childTnLst>
                                    <p:set>
                                      <p:cBhvr>
                                        <p:cTn id="52" dur="1" fill="hold">
                                          <p:stCondLst>
                                            <p:cond delay="1499"/>
                                          </p:stCondLst>
                                        </p:cTn>
                                        <p:tgtEl>
                                          <p:spTgt spid="28"/>
                                        </p:tgtEl>
                                        <p:attrNameLst>
                                          <p:attrName>style.visibility</p:attrName>
                                        </p:attrNameLst>
                                      </p:cBhvr>
                                      <p:to>
                                        <p:strVal val="visible"/>
                                      </p:to>
                                    </p:set>
                                  </p:childTnLst>
                                </p:cTn>
                              </p:par>
                            </p:childTnLst>
                          </p:cTn>
                        </p:par>
                        <p:par>
                          <p:cTn id="53" fill="hold">
                            <p:stCondLst>
                              <p:cond delay="2500"/>
                            </p:stCondLst>
                            <p:childTnLst>
                              <p:par>
                                <p:cTn id="54" presetID="6" presetClass="entr" presetSubtype="16" fill="hold" nodeType="after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circle(in)">
                                      <p:cBhvr>
                                        <p:cTn id="56" dur="1250"/>
                                        <p:tgtEl>
                                          <p:spTgt spid="31"/>
                                        </p:tgtEl>
                                      </p:cBhvr>
                                    </p:animEffect>
                                  </p:childTnLst>
                                </p:cTn>
                              </p:par>
                            </p:childTnLst>
                          </p:cTn>
                        </p:par>
                        <p:par>
                          <p:cTn id="57" fill="hold">
                            <p:stCondLst>
                              <p:cond delay="3750"/>
                            </p:stCondLst>
                            <p:childTnLst>
                              <p:par>
                                <p:cTn id="58" presetID="6" presetClass="entr" presetSubtype="16" fill="hold" nodeType="afterEffect">
                                  <p:stCondLst>
                                    <p:cond delay="0"/>
                                  </p:stCondLst>
                                  <p:childTnLst>
                                    <p:set>
                                      <p:cBhvr>
                                        <p:cTn id="59" dur="1" fill="hold">
                                          <p:stCondLst>
                                            <p:cond delay="0"/>
                                          </p:stCondLst>
                                        </p:cTn>
                                        <p:tgtEl>
                                          <p:spTgt spid="32"/>
                                        </p:tgtEl>
                                        <p:attrNameLst>
                                          <p:attrName>style.visibility</p:attrName>
                                        </p:attrNameLst>
                                      </p:cBhvr>
                                      <p:to>
                                        <p:strVal val="visible"/>
                                      </p:to>
                                    </p:set>
                                    <p:animEffect transition="in" filter="circle(in)">
                                      <p:cBhvr>
                                        <p:cTn id="60" dur="1250"/>
                                        <p:tgtEl>
                                          <p:spTgt spid="32"/>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0"/>
                                  </p:stCondLst>
                                  <p:childTnLst>
                                    <p:set>
                                      <p:cBhvr>
                                        <p:cTn id="67" dur="1" fill="hold">
                                          <p:stCondLst>
                                            <p:cond delay="999"/>
                                          </p:stCondLst>
                                        </p:cTn>
                                        <p:tgtEl>
                                          <p:spTgt spid="26"/>
                                        </p:tgtEl>
                                        <p:attrNameLst>
                                          <p:attrName>style.visibility</p:attrName>
                                        </p:attrNameLst>
                                      </p:cBhvr>
                                      <p:to>
                                        <p:strVal val="visible"/>
                                      </p:to>
                                    </p:set>
                                  </p:childTnLst>
                                </p:cTn>
                              </p:par>
                            </p:childTnLst>
                          </p:cTn>
                        </p:par>
                        <p:par>
                          <p:cTn id="68" fill="hold">
                            <p:stCondLst>
                              <p:cond delay="1000"/>
                            </p:stCondLst>
                            <p:childTnLst>
                              <p:par>
                                <p:cTn id="69" presetID="1" presetClass="entr" presetSubtype="0" fill="hold" nodeType="afterEffect">
                                  <p:stCondLst>
                                    <p:cond delay="0"/>
                                  </p:stCondLst>
                                  <p:childTnLst>
                                    <p:set>
                                      <p:cBhvr>
                                        <p:cTn id="70" dur="1" fill="hold">
                                          <p:stCondLst>
                                            <p:cond delay="1249"/>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grpId="0" nodeType="afterEffect">
                                  <p:stCondLst>
                                    <p:cond delay="0"/>
                                  </p:stCondLst>
                                  <p:childTnLst>
                                    <p:set>
                                      <p:cBhvr>
                                        <p:cTn id="77" dur="1" fill="hold">
                                          <p:stCondLst>
                                            <p:cond delay="999"/>
                                          </p:stCondLst>
                                        </p:cTn>
                                        <p:tgtEl>
                                          <p:spTgt spid="27"/>
                                        </p:tgtEl>
                                        <p:attrNameLst>
                                          <p:attrName>style.visibility</p:attrName>
                                        </p:attrNameLst>
                                      </p:cBhvr>
                                      <p:to>
                                        <p:strVal val="visible"/>
                                      </p:to>
                                    </p:set>
                                  </p:childTnLst>
                                </p:cTn>
                              </p:par>
                            </p:childTnLst>
                          </p:cTn>
                        </p:par>
                        <p:par>
                          <p:cTn id="78" fill="hold">
                            <p:stCondLst>
                              <p:cond delay="1000"/>
                            </p:stCondLst>
                            <p:childTnLst>
                              <p:par>
                                <p:cTn id="79" presetID="1" presetClass="entr" presetSubtype="0" fill="hold" nodeType="afterEffect">
                                  <p:stCondLst>
                                    <p:cond delay="0"/>
                                  </p:stCondLst>
                                  <p:childTnLst>
                                    <p:set>
                                      <p:cBhvr>
                                        <p:cTn id="80" dur="1" fill="hold">
                                          <p:stCondLst>
                                            <p:cond delay="1499"/>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6" grpId="0" animBg="1"/>
      <p:bldP spid="19" grpId="0" animBg="1"/>
      <p:bldP spid="20" grpId="0" animBg="1"/>
      <p:bldP spid="21" grpId="0" animBg="1"/>
      <p:bldP spid="22" grpId="0" animBg="1"/>
      <p:bldP spid="24" grpId="0" animBg="1"/>
      <p:bldP spid="25" grpId="0" animBg="1"/>
      <p:bldP spid="26" grpId="0" animBg="1"/>
      <p:bldP spid="2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Page:73</a:t>
            </a:r>
          </a:p>
        </p:txBody>
      </p:sp>
      <p:pic>
        <p:nvPicPr>
          <p:cNvPr id="3" name="Image 2"/>
          <p:cNvPicPr>
            <a:picLocks noChangeAspect="1"/>
          </p:cNvPicPr>
          <p:nvPr/>
        </p:nvPicPr>
        <p:blipFill>
          <a:blip r:embed="rId2"/>
          <a:stretch>
            <a:fillRect/>
          </a:stretch>
        </p:blipFill>
        <p:spPr>
          <a:xfrm>
            <a:off x="532875" y="1486037"/>
            <a:ext cx="11293060" cy="3445886"/>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9432</TotalTime>
  <Words>2399</Words>
  <Application>Microsoft Office PowerPoint</Application>
  <PresentationFormat>Grand écran</PresentationFormat>
  <Paragraphs>260</Paragraphs>
  <Slides>64</Slides>
  <Notes>4</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64</vt:i4>
      </vt:variant>
    </vt:vector>
  </HeadingPairs>
  <TitlesOfParts>
    <vt:vector size="76" baseType="lpstr">
      <vt:lpstr>Aptos</vt:lpstr>
      <vt:lpstr>Aptos Display</vt:lpstr>
      <vt:lpstr>Arial</vt:lpstr>
      <vt:lpstr>Calibri</vt:lpstr>
      <vt:lpstr>Cambria Math</vt:lpstr>
      <vt:lpstr>Dosis</vt:lpstr>
      <vt:lpstr>Georgia</vt:lpstr>
      <vt:lpstr>Poppins ExtraBold</vt:lpstr>
      <vt:lpstr>Tempus Sans ITC</vt:lpstr>
      <vt:lpstr>Wingdings</vt:lpstr>
      <vt:lpstr>ZWTXIZ+Calibri</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observez  puis  choisissez la bonne réponse:</vt:lpstr>
      <vt:lpstr>Le plan BFD contient le rectangle DBFH .</vt:lpstr>
      <vt:lpstr> Observez  puis répondez par vrai ou faux .</vt:lpstr>
      <vt:lpstr> vrai, rappelez vous qu’une droite est parallèle à un plan si cette droite est parallèle à une droite contenue dans ce plan:</vt:lpstr>
      <vt:lpstr> Observez puis complétez:.</vt:lpstr>
      <vt:lpstr> Rappelez vous que l’arête d’un solide est l’intersection de deux faces:</vt:lpstr>
      <vt:lpstr> Observez le cube ci-dessous puis complétez: .</vt:lpstr>
      <vt:lpstr>Rappelez vous que les faces d’un cube sont superposables et parallèles.</vt:lpstr>
      <vt:lpstr>Répondez aux questions suivantes:</vt:lpstr>
      <vt:lpstr> voici la réponse: rappelez vous que les faces d’un cube sont superposables et parallèles:</vt:lpstr>
      <vt:lpstr>Bien! Voici le résumé du rappel. </vt:lpstr>
      <vt:lpstr>Présentation PowerPoint</vt:lpstr>
      <vt:lpstr>Observez la  photo ci-dessous puis exprimez vos avis à propos de la question suivante  :</vt:lpstr>
      <vt:lpstr>A la fin de cette séance, vous serez capables de:</vt:lpstr>
      <vt:lpstr>Présentation PowerPoint</vt:lpstr>
      <vt:lpstr>Voici la 1ère position relative de deux plans dans l’espace.</vt:lpstr>
      <vt:lpstr>Voici la 2ème position relative de deux plans dans l’espace.</vt:lpstr>
      <vt:lpstr>Voici la 3ème position relative de deux plans</vt:lpstr>
      <vt:lpstr>Maintenant, voici un cas particulier de deux plans qui se coupent selon une droite:  deux plans perpendiculaires </vt:lpstr>
      <vt:lpstr>Voici un résumé des positions relatives de deux plans dans l’espace</vt:lpstr>
      <vt:lpstr>Présentation PowerPoint</vt:lpstr>
      <vt:lpstr>Compléter par les positions relatives :</vt:lpstr>
      <vt:lpstr>Si deux plans sont parallèles alors:  soit ils sont confondus soit ils sont strictement parallèles.</vt:lpstr>
      <vt:lpstr>On va rappeler la condition pour que deux plans soient perpendiculaires. Choisissez la bonne réponse: </vt:lpstr>
      <vt:lpstr>  Rappelez vous que si un plan contient une droite qui est perpendiculaire à un autre plan alors les 2 plans sont perpendiculaires</vt:lpstr>
      <vt:lpstr>Présentation PowerPoint</vt:lpstr>
      <vt:lpstr>Voici un exemple pour vous montrer  comment déterminer les positions relatives de deux plans. </vt:lpstr>
      <vt:lpstr>Présentation PowerPoint</vt:lpstr>
      <vt:lpstr> Observez le cube suivant puis choisissez la bonne réponse en justifiant . </vt:lpstr>
      <vt:lpstr>  Rappelez vous  que les bases d’un cube sont parallèles.</vt:lpstr>
      <vt:lpstr>Observez puis complétez : </vt:lpstr>
      <vt:lpstr> Deux plans se coupent selon une droite qui est contenue dans les deux plans.</vt:lpstr>
      <vt:lpstr>Observez le cube suivant  puis complétez la réponse ci-dessous.</vt:lpstr>
      <vt:lpstr>Rappelez vous qu’un plan est perpendiculaire à un autre si l’un contient une droite qui est perpendiculaire à l’autre .</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qu’un plan est  une surface plane non limité et que trois points non alignés définissent un plan.</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radouane berdouzi</cp:lastModifiedBy>
  <cp:revision>593</cp:revision>
  <dcterms:created xsi:type="dcterms:W3CDTF">2025-11-03T10:55:47Z</dcterms:created>
  <dcterms:modified xsi:type="dcterms:W3CDTF">2026-03-24T17:35:47Z</dcterms:modified>
</cp:coreProperties>
</file>