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handoutMasterIdLst>
    <p:handoutMasterId r:id="rId68"/>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378" r:id="rId19"/>
    <p:sldId id="296" r:id="rId20"/>
    <p:sldId id="379" r:id="rId21"/>
    <p:sldId id="315" r:id="rId22"/>
    <p:sldId id="397" r:id="rId23"/>
    <p:sldId id="416" r:id="rId24"/>
    <p:sldId id="420" r:id="rId25"/>
    <p:sldId id="419" r:id="rId26"/>
    <p:sldId id="388" r:id="rId27"/>
    <p:sldId id="270" r:id="rId28"/>
    <p:sldId id="271" r:id="rId29"/>
    <p:sldId id="272" r:id="rId30"/>
    <p:sldId id="409" r:id="rId31"/>
    <p:sldId id="259" r:id="rId32"/>
    <p:sldId id="361" r:id="rId33"/>
    <p:sldId id="362" r:id="rId34"/>
    <p:sldId id="390" r:id="rId35"/>
    <p:sldId id="260" r:id="rId36"/>
    <p:sldId id="393" r:id="rId37"/>
    <p:sldId id="398" r:id="rId38"/>
    <p:sldId id="401" r:id="rId39"/>
    <p:sldId id="404" r:id="rId40"/>
    <p:sldId id="399" r:id="rId41"/>
    <p:sldId id="410" r:id="rId42"/>
    <p:sldId id="391" r:id="rId43"/>
    <p:sldId id="395" r:id="rId44"/>
    <p:sldId id="423" r:id="rId45"/>
    <p:sldId id="405" r:id="rId46"/>
    <p:sldId id="406" r:id="rId47"/>
    <p:sldId id="375" r:id="rId48"/>
    <p:sldId id="323" r:id="rId49"/>
    <p:sldId id="386" r:id="rId50"/>
    <p:sldId id="407" r:id="rId51"/>
    <p:sldId id="325" r:id="rId52"/>
    <p:sldId id="421" r:id="rId53"/>
    <p:sldId id="422" r:id="rId54"/>
    <p:sldId id="300" r:id="rId55"/>
    <p:sldId id="301" r:id="rId56"/>
    <p:sldId id="281" r:id="rId57"/>
    <p:sldId id="303" r:id="rId58"/>
    <p:sldId id="304" r:id="rId59"/>
    <p:sldId id="282" r:id="rId60"/>
    <p:sldId id="305" r:id="rId61"/>
    <p:sldId id="262" r:id="rId62"/>
    <p:sldId id="408" r:id="rId63"/>
    <p:sldId id="418" r:id="rId64"/>
    <p:sldId id="350" r:id="rId65"/>
    <p:sldId id="351" r:id="rId6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378"/>
          </p14:sldIdLst>
        </p14:section>
        <p14:section name="Déclaration de l’objectif" id="{096B6BF6-20D6-43DE-B358-982838B98259}">
          <p14:sldIdLst/>
        </p14:section>
        <p14:section name="Activation des prérequis" id="{AABAC4B8-876D-405C-A4F3-62D5E02336D1}">
          <p14:sldIdLst>
            <p14:sldId id="296"/>
            <p14:sldId id="379"/>
            <p14:sldId id="315"/>
            <p14:sldId id="397"/>
            <p14:sldId id="416"/>
            <p14:sldId id="420"/>
            <p14:sldId id="419"/>
            <p14:sldId id="388"/>
            <p14:sldId id="270"/>
            <p14:sldId id="271"/>
            <p14:sldId id="272"/>
          </p14:sldIdLst>
        </p14:section>
        <p14:section name="Modelage" id="{6D007598-4F88-4283-9E36-970C44D688AD}">
          <p14:sldIdLst>
            <p14:sldId id="409"/>
            <p14:sldId id="259"/>
            <p14:sldId id="361"/>
            <p14:sldId id="362"/>
            <p14:sldId id="390"/>
            <p14:sldId id="260"/>
            <p14:sldId id="393"/>
            <p14:sldId id="398"/>
            <p14:sldId id="401"/>
            <p14:sldId id="404"/>
            <p14:sldId id="399"/>
            <p14:sldId id="410"/>
            <p14:sldId id="391"/>
            <p14:sldId id="395"/>
            <p14:sldId id="423"/>
            <p14:sldId id="405"/>
            <p14:sldId id="406"/>
            <p14:sldId id="375"/>
            <p14:sldId id="323"/>
            <p14:sldId id="386"/>
            <p14:sldId id="407"/>
            <p14:sldId id="325"/>
            <p14:sldId id="421"/>
            <p14:sldId id="422"/>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418"/>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FA9"/>
    <a:srgbClr val="156082"/>
    <a:srgbClr val="94CFB7"/>
    <a:srgbClr val="F19D19"/>
    <a:srgbClr val="DCEAF7"/>
    <a:srgbClr val="BFE0D2"/>
    <a:srgbClr val="7F7F7F"/>
    <a:srgbClr val="DCE6F2"/>
    <a:srgbClr val="C8F5E8"/>
    <a:srgbClr val="E0EF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4" d="100"/>
          <a:sy n="74" d="100"/>
        </p:scale>
        <p:origin x="965" y="77"/>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24/03/2026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24/03/2026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24/03/2026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98.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3" Type="http://schemas.openxmlformats.org/officeDocument/2006/relationships/image" Target="../media/image630.png"/><Relationship Id="rId12" Type="http://schemas.openxmlformats.org/officeDocument/2006/relationships/image" Target="../media/image64.png"/><Relationship Id="rId2" Type="http://schemas.openxmlformats.org/officeDocument/2006/relationships/image" Target="../media/image16.png"/><Relationship Id="rId1" Type="http://schemas.openxmlformats.org/officeDocument/2006/relationships/slideLayout" Target="../slideLayouts/slideLayout3.xml"/><Relationship Id="rId11" Type="http://schemas.openxmlformats.org/officeDocument/2006/relationships/image" Target="../media/image114.png"/><Relationship Id="rId9" Type="http://schemas.openxmlformats.org/officeDocument/2006/relationships/image" Target="../media/image111.png"/><Relationship Id="rId14" Type="http://schemas.openxmlformats.org/officeDocument/2006/relationships/image" Target="../media/image591.png"/></Relationships>
</file>

<file path=ppt/slides/_rels/slide32.xml.rels><?xml version="1.0" encoding="UTF-8" standalone="yes"?>
<Relationships xmlns="http://schemas.openxmlformats.org/package/2006/relationships"><Relationship Id="rId8" Type="http://schemas.openxmlformats.org/officeDocument/2006/relationships/image" Target="../media/image650.png"/><Relationship Id="rId3" Type="http://schemas.openxmlformats.org/officeDocument/2006/relationships/image" Target="../media/image65.png"/><Relationship Id="rId7" Type="http://schemas.openxmlformats.org/officeDocument/2006/relationships/image" Target="../media/image66.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590.png"/><Relationship Id="rId5" Type="http://schemas.openxmlformats.org/officeDocument/2006/relationships/image" Target="../media/image580.png"/><Relationship Id="rId4" Type="http://schemas.openxmlformats.org/officeDocument/2006/relationships/image" Target="../media/image610.png"/><Relationship Id="rId9" Type="http://schemas.openxmlformats.org/officeDocument/2006/relationships/image" Target="../media/image620.png"/></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670.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660.png"/><Relationship Id="rId5" Type="http://schemas.openxmlformats.org/officeDocument/2006/relationships/image" Target="../media/image68.png"/><Relationship Id="rId4" Type="http://schemas.openxmlformats.org/officeDocument/2006/relationships/image" Target="../media/image67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72.png"/></Relationships>
</file>

<file path=ppt/slides/_rels/slide36.xml.rels><?xml version="1.0" encoding="UTF-8" standalone="yes"?>
<Relationships xmlns="http://schemas.openxmlformats.org/package/2006/relationships"><Relationship Id="rId3" Type="http://schemas.openxmlformats.org/officeDocument/2006/relationships/image" Target="../media/image690.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75.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0" Type="http://schemas.openxmlformats.org/officeDocument/2006/relationships/image" Target="../media/image83.png"/><Relationship Id="rId4" Type="http://schemas.openxmlformats.org/officeDocument/2006/relationships/image" Target="../media/image77.png"/><Relationship Id="rId9" Type="http://schemas.openxmlformats.org/officeDocument/2006/relationships/image" Target="../media/image82.png"/></Relationships>
</file>

<file path=ppt/slides/_rels/slide43.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90.png"/></Relationships>
</file>

<file path=ppt/slides/_rels/slide4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92.png"/></Relationships>
</file>

<file path=ppt/slides/_rels/slide46.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1.png"/><Relationship Id="rId7" Type="http://schemas.openxmlformats.org/officeDocument/2006/relationships/image" Target="../media/image99.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96.png"/><Relationship Id="rId5" Type="http://schemas.openxmlformats.org/officeDocument/2006/relationships/image" Target="../media/image93.png"/><Relationship Id="rId4" Type="http://schemas.openxmlformats.org/officeDocument/2006/relationships/image" Target="../media/image9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7.png"/><Relationship Id="rId1" Type="http://schemas.openxmlformats.org/officeDocument/2006/relationships/slideLayout" Target="../slideLayouts/slideLayout4.xml"/><Relationship Id="rId6" Type="http://schemas.openxmlformats.org/officeDocument/2006/relationships/image" Target="../media/image106.png"/><Relationship Id="rId5" Type="http://schemas.openxmlformats.org/officeDocument/2006/relationships/image" Target="../media/image104.png"/><Relationship Id="rId4" Type="http://schemas.openxmlformats.org/officeDocument/2006/relationships/image" Target="../media/image91.png"/></Relationships>
</file>

<file path=ppt/slides/_rels/slide49.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6.png"/><Relationship Id="rId7" Type="http://schemas.openxmlformats.org/officeDocument/2006/relationships/image" Target="../media/image110.png"/><Relationship Id="rId2" Type="http://schemas.openxmlformats.org/officeDocument/2006/relationships/image" Target="../media/image103.png"/><Relationship Id="rId1" Type="http://schemas.openxmlformats.org/officeDocument/2006/relationships/slideLayout" Target="../slideLayouts/slideLayout4.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91.png"/><Relationship Id="rId9" Type="http://schemas.openxmlformats.org/officeDocument/2006/relationships/image" Target="../media/image10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17.png"/><Relationship Id="rId5" Type="http://schemas.openxmlformats.org/officeDocument/2006/relationships/image" Target="../media/image113.png"/><Relationship Id="rId4" Type="http://schemas.openxmlformats.org/officeDocument/2006/relationships/image" Target="../media/image107.png"/></Relationships>
</file>

<file path=ppt/slides/_rels/slide5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91.png"/><Relationship Id="rId4" Type="http://schemas.openxmlformats.org/officeDocument/2006/relationships/image" Target="../media/image118.png"/></Relationships>
</file>

<file path=ppt/slides/_rels/slide5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53.xml.rels><?xml version="1.0" encoding="UTF-8" standalone="yes"?>
<Relationships xmlns="http://schemas.openxmlformats.org/package/2006/relationships"><Relationship Id="rId7" Type="http://schemas.openxmlformats.org/officeDocument/2006/relationships/image" Target="../media/image16.png"/><Relationship Id="rId2" Type="http://schemas.openxmlformats.org/officeDocument/2006/relationships/image" Target="../media/image91.png"/><Relationship Id="rId1" Type="http://schemas.openxmlformats.org/officeDocument/2006/relationships/slideLayout" Target="../slideLayouts/slideLayout4.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115.png"/></Relationships>
</file>

<file path=ppt/slides/_rels/slide5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11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2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126.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87.png"/><Relationship Id="rId4" Type="http://schemas.openxmlformats.org/officeDocument/2006/relationships/image" Target="../media/image131.png"/></Relationships>
</file>

<file path=ppt/slides/_rels/slide64.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4</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10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3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066730" y="5436511"/>
            <a:ext cx="4666579" cy="521999"/>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Déterminer la distance d’un point à un plan </a:t>
            </a:r>
            <a:endParaRPr lang="fr-FR" b="0" dirty="0"/>
          </a:p>
        </p:txBody>
      </p:sp>
      <p:sp>
        <p:nvSpPr>
          <p:cNvPr id="3" name="ZoneTexte 2"/>
          <p:cNvSpPr txBox="1"/>
          <p:nvPr/>
        </p:nvSpPr>
        <p:spPr>
          <a:xfrm>
            <a:off x="2205716" y="4702411"/>
            <a:ext cx="4673864" cy="369332"/>
          </a:xfrm>
          <a:prstGeom prst="rect">
            <a:avLst/>
          </a:prstGeom>
          <a:noFill/>
        </p:spPr>
        <p:txBody>
          <a:bodyPr wrap="square" rtlCol="0">
            <a:spAutoFit/>
          </a:bodyPr>
          <a:lstStyle/>
          <a:p>
            <a:r>
              <a:rPr lang="fr-FR" b="1" dirty="0">
                <a:solidFill>
                  <a:schemeClr val="bg1"/>
                </a:solidFill>
                <a:latin typeface="Arial" panose="020B0604020202020204" pitchFamily="34" charset="0"/>
                <a:cs typeface="Arial" panose="020B0604020202020204" pitchFamily="34" charset="0"/>
              </a:rPr>
              <a:t>Plans et droites dans l’espace </a:t>
            </a:r>
            <a:endParaRPr lang="fr-FR"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a:t>
            </a:r>
            <a:r>
              <a:rPr lang="fr-FR" dirty="0" err="1">
                <a:latin typeface="Calibri" panose="020F0502020204030204"/>
              </a:rPr>
              <a:t>etc</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Page:69</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4" name="Image 3"/>
          <p:cNvPicPr>
            <a:picLocks noChangeAspect="1"/>
          </p:cNvPicPr>
          <p:nvPr/>
        </p:nvPicPr>
        <p:blipFill>
          <a:blip r:embed="rId3"/>
          <a:stretch>
            <a:fillRect/>
          </a:stretch>
        </p:blipFill>
        <p:spPr>
          <a:xfrm>
            <a:off x="687079" y="1664627"/>
            <a:ext cx="10833780" cy="3572392"/>
          </a:xfrm>
          <a:prstGeom prst="rect">
            <a:avLst/>
          </a:prstGeom>
        </p:spPr>
      </p:pic>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et  choisissez la bonne réponse:</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778058" y="1366982"/>
            <a:ext cx="10664890" cy="3140363"/>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 name="Google Shape;15880;p58">
            <a:extLst>
              <a:ext uri="{FF2B5EF4-FFF2-40B4-BE49-F238E27FC236}">
                <a16:creationId xmlns:a16="http://schemas.microsoft.com/office/drawing/2014/main" id="{7207CFD8-D88B-9E45-68DB-E89B63B7329D}"/>
              </a:ext>
            </a:extLst>
          </p:cNvPr>
          <p:cNvSpPr txBox="1">
            <a:spLocks/>
          </p:cNvSpPr>
          <p:nvPr/>
        </p:nvSpPr>
        <p:spPr>
          <a:xfrm>
            <a:off x="1742637" y="1928382"/>
            <a:ext cx="7965894" cy="1971672"/>
          </a:xfrm>
          <a:prstGeom prst="rect">
            <a:avLst/>
          </a:prstGeom>
          <a:noFill/>
          <a:ln w="19050" cap="flat" cmpd="sng">
            <a:no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400" b="1" kern="0" dirty="0">
                <a:solidFill>
                  <a:srgbClr val="000000"/>
                </a:solidFill>
                <a:latin typeface="+mj-lt"/>
                <a:cs typeface="Poppins ExtraBold" panose="020B0604020202020204" charset="0"/>
              </a:rPr>
              <a:t>Si une droite de l’espace coupe un plan sans être contenue dans ce plan, alors elle le coupe en :</a:t>
            </a:r>
          </a:p>
        </p:txBody>
      </p:sp>
      <p:sp>
        <p:nvSpPr>
          <p:cNvPr id="13" name="Rectangle 12"/>
          <p:cNvSpPr/>
          <p:nvPr/>
        </p:nvSpPr>
        <p:spPr>
          <a:xfrm>
            <a:off x="1105328" y="4725498"/>
            <a:ext cx="2458064" cy="705484"/>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b="1" dirty="0">
                <a:solidFill>
                  <a:schemeClr val="tx1"/>
                </a:solidFill>
              </a:rPr>
              <a:t>Un seul point </a:t>
            </a:r>
          </a:p>
        </p:txBody>
      </p:sp>
      <p:sp>
        <p:nvSpPr>
          <p:cNvPr id="15" name="Rectangle 14"/>
          <p:cNvSpPr/>
          <p:nvPr/>
        </p:nvSpPr>
        <p:spPr>
          <a:xfrm>
            <a:off x="4314964" y="4725498"/>
            <a:ext cx="2458064" cy="705484"/>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b="1" dirty="0">
                <a:solidFill>
                  <a:schemeClr val="tx1"/>
                </a:solidFill>
              </a:rPr>
              <a:t>trois points </a:t>
            </a:r>
          </a:p>
        </p:txBody>
      </p:sp>
      <p:sp>
        <p:nvSpPr>
          <p:cNvPr id="16" name="Rectangle 15"/>
          <p:cNvSpPr/>
          <p:nvPr/>
        </p:nvSpPr>
        <p:spPr>
          <a:xfrm>
            <a:off x="7820163" y="4725498"/>
            <a:ext cx="2458064" cy="705484"/>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b="1" dirty="0">
                <a:solidFill>
                  <a:schemeClr val="tx1"/>
                </a:solidFill>
              </a:rPr>
              <a:t>Deux points </a:t>
            </a:r>
          </a:p>
        </p:txBody>
      </p:sp>
    </p:spTree>
    <p:extLst>
      <p:ext uri="{BB962C8B-B14F-4D97-AF65-F5344CB8AC3E}">
        <p14:creationId xmlns:p14="http://schemas.microsoft.com/office/powerpoint/2010/main" val="2059611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que si une droite coupe un plan alors elle le coupe en un seul point.</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donne l’exemple en utilisant un solide ou l’espace de la classe</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7" y="1403928"/>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 name="Google Shape;15880;p58">
            <a:extLst>
              <a:ext uri="{FF2B5EF4-FFF2-40B4-BE49-F238E27FC236}">
                <a16:creationId xmlns:a16="http://schemas.microsoft.com/office/drawing/2014/main" id="{7207CFD8-D88B-9E45-68DB-E89B63B7329D}"/>
              </a:ext>
            </a:extLst>
          </p:cNvPr>
          <p:cNvSpPr txBox="1">
            <a:spLocks/>
          </p:cNvSpPr>
          <p:nvPr/>
        </p:nvSpPr>
        <p:spPr>
          <a:xfrm>
            <a:off x="892891" y="1968073"/>
            <a:ext cx="7965894" cy="1971672"/>
          </a:xfrm>
          <a:prstGeom prst="rect">
            <a:avLst/>
          </a:prstGeom>
          <a:solidFill>
            <a:srgbClr val="FFFFFF"/>
          </a:solidFill>
          <a:ln w="19050" cap="flat" cmpd="sng">
            <a:no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400" b="1" kern="0" dirty="0">
                <a:solidFill>
                  <a:srgbClr val="000000"/>
                </a:solidFill>
                <a:latin typeface="+mj-lt"/>
                <a:cs typeface="Poppins ExtraBold" panose="020B0604020202020204" charset="0"/>
              </a:rPr>
              <a:t>Si une droite de l’espace coupe un plan sans être contenue dans ce plan, alors elle le coupe en :</a:t>
            </a:r>
          </a:p>
        </p:txBody>
      </p:sp>
      <p:sp>
        <p:nvSpPr>
          <p:cNvPr id="11" name="Rectangle 10"/>
          <p:cNvSpPr/>
          <p:nvPr/>
        </p:nvSpPr>
        <p:spPr>
          <a:xfrm>
            <a:off x="1160746" y="5381280"/>
            <a:ext cx="2458064" cy="661347"/>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b="1" dirty="0">
                <a:solidFill>
                  <a:schemeClr val="tx1"/>
                </a:solidFill>
              </a:rPr>
              <a:t>Un seul point </a:t>
            </a:r>
          </a:p>
        </p:txBody>
      </p:sp>
      <p:pic>
        <p:nvPicPr>
          <p:cNvPr id="12" name="Image 11"/>
          <p:cNvPicPr>
            <a:picLocks noChangeAspect="1"/>
          </p:cNvPicPr>
          <p:nvPr/>
        </p:nvPicPr>
        <p:blipFill>
          <a:blip r:embed="rId3"/>
          <a:stretch>
            <a:fillRect/>
          </a:stretch>
        </p:blipFill>
        <p:spPr>
          <a:xfrm>
            <a:off x="7767779" y="3355482"/>
            <a:ext cx="3298633" cy="1622205"/>
          </a:xfrm>
          <a:prstGeom prst="rect">
            <a:avLst/>
          </a:prstGeom>
        </p:spPr>
      </p:pic>
    </p:spTree>
    <p:extLst>
      <p:ext uri="{BB962C8B-B14F-4D97-AF65-F5344CB8AC3E}">
        <p14:creationId xmlns:p14="http://schemas.microsoft.com/office/powerpoint/2010/main" val="4209594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le cube et choisissez les bonnes réponses:</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 name="Picture 2" descr="Orthogonalité dans l'espace, équations cartésiennes de plan : exercices  corrigés - Mathouti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3032" y="1638959"/>
            <a:ext cx="4142105" cy="375518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ZoneTexte 5"/>
              <p:cNvSpPr txBox="1"/>
              <p:nvPr/>
            </p:nvSpPr>
            <p:spPr>
              <a:xfrm>
                <a:off x="1617765" y="5620155"/>
                <a:ext cx="1605725" cy="461665"/>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MA" sz="2400" b="1" dirty="0"/>
                  <a:t>HD</a:t>
                </a:r>
                <a14:m>
                  <m:oMath xmlns:m="http://schemas.openxmlformats.org/officeDocument/2006/math">
                    <m:r>
                      <a:rPr lang="fr-MA" sz="2400" b="1" i="1">
                        <a:latin typeface="Cambria Math" panose="02040503050406030204" pitchFamily="18" charset="0"/>
                        <a:ea typeface="Cambria Math" panose="02040503050406030204" pitchFamily="18" charset="0"/>
                      </a:rPr>
                      <m:t>⊥</m:t>
                    </m:r>
                  </m:oMath>
                </a14:m>
                <a:r>
                  <a:rPr lang="fr-MA" sz="2400" b="1" dirty="0"/>
                  <a:t>DC</a:t>
                </a:r>
              </a:p>
            </p:txBody>
          </p:sp>
        </mc:Choice>
        <mc:Fallback xmlns="">
          <p:sp>
            <p:nvSpPr>
              <p:cNvPr id="6" name="ZoneTexte 5"/>
              <p:cNvSpPr txBox="1">
                <a:spLocks noRot="1" noChangeAspect="1" noMove="1" noResize="1" noEditPoints="1" noAdjustHandles="1" noChangeArrowheads="1" noChangeShapeType="1" noTextEdit="1"/>
              </p:cNvSpPr>
              <p:nvPr/>
            </p:nvSpPr>
            <p:spPr>
              <a:xfrm>
                <a:off x="1617765" y="5620155"/>
                <a:ext cx="1605725" cy="461665"/>
              </a:xfrm>
              <a:prstGeom prst="rect">
                <a:avLst/>
              </a:prstGeom>
              <a:blipFill>
                <a:blip r:embed="rId4"/>
                <a:stretch>
                  <a:fillRect t="-7595" b="-26582"/>
                </a:stretch>
              </a:blipFill>
            </p:spPr>
            <p:txBody>
              <a:bodyPr/>
              <a:lstStyle/>
              <a:p>
                <a:r>
                  <a:rPr lang="fr-FR">
                    <a:noFill/>
                  </a:rPr>
                  <a:t> </a:t>
                </a:r>
              </a:p>
            </p:txBody>
          </p:sp>
        </mc:Fallback>
      </mc:AlternateContent>
      <p:sp>
        <p:nvSpPr>
          <p:cNvPr id="17" name="ZoneTexte 16"/>
          <p:cNvSpPr txBox="1"/>
          <p:nvPr/>
        </p:nvSpPr>
        <p:spPr>
          <a:xfrm>
            <a:off x="4838615" y="5592644"/>
            <a:ext cx="1984417" cy="461665"/>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MA" sz="2400" b="1" dirty="0"/>
              <a:t>HD// ABC</a:t>
            </a:r>
          </a:p>
        </p:txBody>
      </p:sp>
      <p:sp>
        <p:nvSpPr>
          <p:cNvPr id="3" name="Rectangle 2"/>
          <p:cNvSpPr/>
          <p:nvPr/>
        </p:nvSpPr>
        <p:spPr>
          <a:xfrm>
            <a:off x="862952" y="1911730"/>
            <a:ext cx="6652270" cy="461665"/>
          </a:xfrm>
          <a:prstGeom prst="rect">
            <a:avLst/>
          </a:prstGeom>
        </p:spPr>
        <p:txBody>
          <a:bodyPr wrap="none">
            <a:spAutoFit/>
          </a:bodyPr>
          <a:lstStyle/>
          <a:p>
            <a:r>
              <a:rPr lang="fr-FR" sz="2400" dirty="0">
                <a:latin typeface="Calibri" panose="020F0502020204030204"/>
              </a:rPr>
              <a:t>observez le cube et choisissez les bonnes réponses:</a:t>
            </a:r>
            <a:endParaRPr lang="fr-FR" sz="2400" dirty="0"/>
          </a:p>
        </p:txBody>
      </p:sp>
      <mc:AlternateContent xmlns:mc="http://schemas.openxmlformats.org/markup-compatibility/2006" xmlns:a14="http://schemas.microsoft.com/office/drawing/2010/main">
        <mc:Choice Requires="a14">
          <p:sp>
            <p:nvSpPr>
              <p:cNvPr id="20" name="ZoneTexte 19"/>
              <p:cNvSpPr txBox="1"/>
              <p:nvPr/>
            </p:nvSpPr>
            <p:spPr>
              <a:xfrm>
                <a:off x="8674347" y="5661591"/>
                <a:ext cx="1605725" cy="461665"/>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MA" sz="2400" b="1" dirty="0"/>
                  <a:t>HD</a:t>
                </a:r>
                <a14:m>
                  <m:oMath xmlns:m="http://schemas.openxmlformats.org/officeDocument/2006/math">
                    <m:r>
                      <a:rPr lang="fr-MA" sz="2400" b="1" i="1">
                        <a:latin typeface="Cambria Math" panose="02040503050406030204" pitchFamily="18" charset="0"/>
                        <a:ea typeface="Cambria Math" panose="02040503050406030204" pitchFamily="18" charset="0"/>
                      </a:rPr>
                      <m:t>⊥</m:t>
                    </m:r>
                    <m:r>
                      <a:rPr lang="fr-MA" sz="2400" b="1" i="0" smtClean="0">
                        <a:latin typeface="Cambria Math" panose="02040503050406030204" pitchFamily="18" charset="0"/>
                        <a:ea typeface="Cambria Math" panose="02040503050406030204" pitchFamily="18" charset="0"/>
                      </a:rPr>
                      <m:t>𝐀𝐃</m:t>
                    </m:r>
                  </m:oMath>
                </a14:m>
                <a:endParaRPr lang="fr-MA" sz="2400" b="1" dirty="0"/>
              </a:p>
            </p:txBody>
          </p:sp>
        </mc:Choice>
        <mc:Fallback xmlns="">
          <p:sp>
            <p:nvSpPr>
              <p:cNvPr id="20" name="ZoneTexte 19"/>
              <p:cNvSpPr txBox="1">
                <a:spLocks noRot="1" noChangeAspect="1" noMove="1" noResize="1" noEditPoints="1" noAdjustHandles="1" noChangeArrowheads="1" noChangeShapeType="1" noTextEdit="1"/>
              </p:cNvSpPr>
              <p:nvPr/>
            </p:nvSpPr>
            <p:spPr>
              <a:xfrm>
                <a:off x="8674347" y="5661591"/>
                <a:ext cx="1605725" cy="461665"/>
              </a:xfrm>
              <a:prstGeom prst="rect">
                <a:avLst/>
              </a:prstGeom>
              <a:blipFill>
                <a:blip r:embed="rId5"/>
                <a:stretch>
                  <a:fillRect t="-7692" b="-28205"/>
                </a:stretch>
              </a:blipFill>
            </p:spPr>
            <p:txBody>
              <a:bodyPr/>
              <a:lstStyle/>
              <a:p>
                <a:r>
                  <a:rPr lang="fr-FR">
                    <a:noFill/>
                  </a:rPr>
                  <a:t> </a:t>
                </a:r>
              </a:p>
            </p:txBody>
          </p:sp>
        </mc:Fallback>
      </mc:AlternateContent>
    </p:spTree>
    <p:extLst>
      <p:ext uri="{BB962C8B-B14F-4D97-AF65-F5344CB8AC3E}">
        <p14:creationId xmlns:p14="http://schemas.microsoft.com/office/powerpoint/2010/main" val="186820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Vrai, les faces sont des carrés car ABCDEFGH est un cube:</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rappelle que les faces  du cube sont des carrés.</a:t>
            </a:r>
          </a:p>
        </p:txBody>
      </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 name="Picture 2" descr="Orthogonalité dans l'espace, équations cartésiennes de plan : exercices  corrigés - Mathoutil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3032" y="1638959"/>
            <a:ext cx="4142105" cy="375518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8">
            <a:extLst>
              <a:ext uri="{FF2B5EF4-FFF2-40B4-BE49-F238E27FC236}">
                <a16:creationId xmlns:a16="http://schemas.microsoft.com/office/drawing/2014/main" id="{E28CAB86-30AD-6D64-22FE-9A1ECAD5BA5D}"/>
              </a:ext>
            </a:extLst>
          </p:cNvPr>
          <p:cNvPicPr>
            <a:picLocks noChangeAspect="1"/>
          </p:cNvPicPr>
          <p:nvPr/>
        </p:nvPicPr>
        <p:blipFill>
          <a:blip r:embed="rId3"/>
          <a:stretch>
            <a:fillRect/>
          </a:stretch>
        </p:blipFill>
        <p:spPr>
          <a:xfrm>
            <a:off x="11645716" y="505406"/>
            <a:ext cx="325863" cy="325863"/>
          </a:xfrm>
          <a:prstGeom prst="rect">
            <a:avLst/>
          </a:prstGeom>
        </p:spPr>
      </p:pic>
      <p:sp>
        <p:nvSpPr>
          <p:cNvPr id="9" name="Rectangle 8"/>
          <p:cNvSpPr/>
          <p:nvPr/>
        </p:nvSpPr>
        <p:spPr>
          <a:xfrm>
            <a:off x="862952" y="1911730"/>
            <a:ext cx="5682453" cy="461665"/>
          </a:xfrm>
          <a:prstGeom prst="rect">
            <a:avLst/>
          </a:prstGeom>
        </p:spPr>
        <p:txBody>
          <a:bodyPr wrap="none">
            <a:spAutoFit/>
          </a:bodyPr>
          <a:lstStyle/>
          <a:p>
            <a:r>
              <a:rPr lang="fr-FR" sz="2400" dirty="0">
                <a:latin typeface="Calibri" panose="020F0502020204030204"/>
              </a:rPr>
              <a:t>observez  et choisissez les bonnes réponses:</a:t>
            </a:r>
            <a:endParaRPr lang="fr-FR" sz="2400" dirty="0"/>
          </a:p>
        </p:txBody>
      </p:sp>
      <mc:AlternateContent xmlns:mc="http://schemas.openxmlformats.org/markup-compatibility/2006" xmlns:a14="http://schemas.microsoft.com/office/drawing/2010/main">
        <mc:Choice Requires="a14">
          <p:sp>
            <p:nvSpPr>
              <p:cNvPr id="10" name="ZoneTexte 9"/>
              <p:cNvSpPr txBox="1"/>
              <p:nvPr/>
            </p:nvSpPr>
            <p:spPr>
              <a:xfrm>
                <a:off x="808336" y="5471943"/>
                <a:ext cx="4191908" cy="830997"/>
              </a:xfrm>
              <a:prstGeom prst="rect">
                <a:avLst/>
              </a:prstGeom>
              <a:solidFill>
                <a:srgbClr val="0070C0"/>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MA" sz="2400" b="1" dirty="0"/>
                  <a:t>HD</a:t>
                </a:r>
                <a14:m>
                  <m:oMath xmlns:m="http://schemas.openxmlformats.org/officeDocument/2006/math">
                    <m:r>
                      <a:rPr lang="fr-MA" sz="2400" b="1" i="1">
                        <a:latin typeface="Cambria Math" panose="02040503050406030204" pitchFamily="18" charset="0"/>
                        <a:ea typeface="Cambria Math" panose="02040503050406030204" pitchFamily="18" charset="0"/>
                      </a:rPr>
                      <m:t>⊥</m:t>
                    </m:r>
                  </m:oMath>
                </a14:m>
                <a:r>
                  <a:rPr lang="fr-MA" sz="2400" b="1" dirty="0"/>
                  <a:t>DC: car HDCG est un carré</a:t>
                </a:r>
              </a:p>
            </p:txBody>
          </p:sp>
        </mc:Choice>
        <mc:Fallback xmlns="">
          <p:sp>
            <p:nvSpPr>
              <p:cNvPr id="10" name="ZoneTexte 9"/>
              <p:cNvSpPr txBox="1">
                <a:spLocks noRot="1" noChangeAspect="1" noMove="1" noResize="1" noEditPoints="1" noAdjustHandles="1" noChangeArrowheads="1" noChangeShapeType="1" noTextEdit="1"/>
              </p:cNvSpPr>
              <p:nvPr/>
            </p:nvSpPr>
            <p:spPr>
              <a:xfrm>
                <a:off x="808336" y="5471943"/>
                <a:ext cx="4191908" cy="830997"/>
              </a:xfrm>
              <a:prstGeom prst="rect">
                <a:avLst/>
              </a:prstGeom>
              <a:blipFill>
                <a:blip r:embed="rId4"/>
                <a:stretch>
                  <a:fillRect t="-5036" b="-1438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ZoneTexte 16"/>
              <p:cNvSpPr txBox="1"/>
              <p:nvPr/>
            </p:nvSpPr>
            <p:spPr>
              <a:xfrm>
                <a:off x="7666182" y="5394145"/>
                <a:ext cx="3979534" cy="830997"/>
              </a:xfrm>
              <a:prstGeom prst="rect">
                <a:avLst/>
              </a:prstGeom>
              <a:solidFill>
                <a:srgbClr val="0070C0"/>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MA" sz="2400" b="1" dirty="0"/>
                  <a:t>HD</a:t>
                </a:r>
                <a14:m>
                  <m:oMath xmlns:m="http://schemas.openxmlformats.org/officeDocument/2006/math">
                    <m:r>
                      <a:rPr lang="fr-MA" sz="2400" b="1" i="1">
                        <a:latin typeface="Cambria Math" panose="02040503050406030204" pitchFamily="18" charset="0"/>
                        <a:ea typeface="Cambria Math" panose="02040503050406030204" pitchFamily="18" charset="0"/>
                      </a:rPr>
                      <m:t>⊥</m:t>
                    </m:r>
                    <m:r>
                      <a:rPr lang="fr-MA" sz="2400" b="1" i="0" smtClean="0">
                        <a:latin typeface="Cambria Math" panose="02040503050406030204" pitchFamily="18" charset="0"/>
                        <a:ea typeface="Cambria Math" panose="02040503050406030204" pitchFamily="18" charset="0"/>
                      </a:rPr>
                      <m:t>𝐀𝐃</m:t>
                    </m:r>
                    <m:r>
                      <a:rPr lang="fr-MA" sz="2400" b="1" i="0" smtClean="0">
                        <a:latin typeface="Cambria Math" panose="02040503050406030204" pitchFamily="18" charset="0"/>
                        <a:ea typeface="Cambria Math" panose="02040503050406030204" pitchFamily="18" charset="0"/>
                      </a:rPr>
                      <m:t>:</m:t>
                    </m:r>
                  </m:oMath>
                </a14:m>
                <a:r>
                  <a:rPr lang="fr-MA" sz="2400" b="1" dirty="0"/>
                  <a:t>car HDAE est un carré</a:t>
                </a:r>
              </a:p>
            </p:txBody>
          </p:sp>
        </mc:Choice>
        <mc:Fallback xmlns="">
          <p:sp>
            <p:nvSpPr>
              <p:cNvPr id="17" name="ZoneTexte 16"/>
              <p:cNvSpPr txBox="1">
                <a:spLocks noRot="1" noChangeAspect="1" noMove="1" noResize="1" noEditPoints="1" noAdjustHandles="1" noChangeArrowheads="1" noChangeShapeType="1" noTextEdit="1"/>
              </p:cNvSpPr>
              <p:nvPr/>
            </p:nvSpPr>
            <p:spPr>
              <a:xfrm>
                <a:off x="7666182" y="5394145"/>
                <a:ext cx="3979534" cy="830997"/>
              </a:xfrm>
              <a:prstGeom prst="rect">
                <a:avLst/>
              </a:prstGeom>
              <a:blipFill>
                <a:blip r:embed="rId7"/>
                <a:stretch>
                  <a:fillRect t="-4317" r="-763" b="-14388"/>
                </a:stretch>
              </a:blipFill>
            </p:spPr>
            <p:txBody>
              <a:bodyPr/>
              <a:lstStyle/>
              <a:p>
                <a:r>
                  <a:rPr lang="fr-FR">
                    <a:noFill/>
                  </a:rPr>
                  <a:t> </a:t>
                </a:r>
              </a:p>
            </p:txBody>
          </p:sp>
        </mc:Fallback>
      </mc:AlternateContent>
      <p:sp>
        <p:nvSpPr>
          <p:cNvPr id="18" name="ZoneTexte 17"/>
          <p:cNvSpPr txBox="1"/>
          <p:nvPr/>
        </p:nvSpPr>
        <p:spPr>
          <a:xfrm>
            <a:off x="1342652" y="2856871"/>
            <a:ext cx="5575384" cy="830997"/>
          </a:xfrm>
          <a:prstGeom prst="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MA" sz="2400" b="1" dirty="0"/>
              <a:t>HD// ABC: faux car HD coupe ABC en un point D</a:t>
            </a:r>
          </a:p>
        </p:txBody>
      </p:sp>
    </p:spTree>
    <p:extLst>
      <p:ext uri="{BB962C8B-B14F-4D97-AF65-F5344CB8AC3E}">
        <p14:creationId xmlns:p14="http://schemas.microsoft.com/office/powerpoint/2010/main" val="2567283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la figure et compléter par inférieur </a:t>
                </a:r>
                <a14:m>
                  <m:oMath xmlns:m="http://schemas.openxmlformats.org/officeDocument/2006/math">
                    <m:r>
                      <a:rPr lang="fr-FR" i="1" smtClean="0">
                        <a:latin typeface="Cambria Math" panose="02040503050406030204" pitchFamily="18" charset="0"/>
                        <a:ea typeface="Cambria Math" panose="02040503050406030204" pitchFamily="18" charset="0"/>
                      </a:rPr>
                      <m:t>&lt;</m:t>
                    </m:r>
                  </m:oMath>
                </a14:m>
                <a:r>
                  <a:rPr lang="fr-FR" dirty="0">
                    <a:latin typeface="Calibri" panose="020F0502020204030204"/>
                  </a:rPr>
                  <a:t>  ou supérieur </a:t>
                </a:r>
                <a14:m>
                  <m:oMath xmlns:m="http://schemas.openxmlformats.org/officeDocument/2006/math">
                    <m:r>
                      <a:rPr lang="fr-FR" i="1" smtClean="0">
                        <a:latin typeface="Cambria Math" panose="02040503050406030204" pitchFamily="18" charset="0"/>
                        <a:ea typeface="Cambria Math" panose="02040503050406030204" pitchFamily="18" charset="0"/>
                      </a:rPr>
                      <m:t>&gt;</m:t>
                    </m:r>
                  </m:oMath>
                </a14:m>
                <a:r>
                  <a:rPr lang="fr-FR" dirty="0">
                    <a:latin typeface="Calibri" panose="020F0502020204030204"/>
                  </a:rPr>
                  <a:t>:</a:t>
                </a:r>
                <a:endParaRPr lang="fr-FR" dirty="0"/>
              </a:p>
            </p:txBody>
          </p:sp>
        </mc:Choice>
        <mc:Fallback xmlns="">
          <p:sp>
            <p:nvSpPr>
              <p:cNvPr id="2" name="Titre 1">
                <a:extLst>
                  <a:ext uri="{FF2B5EF4-FFF2-40B4-BE49-F238E27FC236}">
                    <a16:creationId xmlns:a16="http://schemas.microsoft.com/office/drawing/2014/main" id="{8002F600-3F3E-1EB9-917A-5176E54D1DA7}"/>
                  </a:ext>
                </a:extLst>
              </p:cNvPr>
              <p:cNvSpPr>
                <a:spLocks noGrp="1" noRot="1" noChangeAspect="1" noMove="1" noResize="1" noEditPoints="1" noAdjustHandles="1" noChangeArrowheads="1" noChangeShapeType="1" noTextEdit="1"/>
              </p:cNvSpPr>
              <p:nvPr>
                <p:ph type="title"/>
              </p:nvPr>
            </p:nvSpPr>
            <p:spPr>
              <a:blipFill>
                <a:blip r:embed="rId2"/>
                <a:stretch>
                  <a:fillRect t="-22727"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5" name="Image 4"/>
          <p:cNvPicPr>
            <a:picLocks noChangeAspect="1"/>
          </p:cNvPicPr>
          <p:nvPr/>
        </p:nvPicPr>
        <p:blipFill>
          <a:blip r:embed="rId4"/>
          <a:stretch>
            <a:fillRect/>
          </a:stretch>
        </p:blipFill>
        <p:spPr>
          <a:xfrm>
            <a:off x="1122423" y="2260533"/>
            <a:ext cx="10145947" cy="2025139"/>
          </a:xfrm>
          <a:prstGeom prst="rect">
            <a:avLst/>
          </a:prstGeom>
        </p:spPr>
      </p:pic>
    </p:spTree>
    <p:extLst>
      <p:ext uri="{BB962C8B-B14F-4D97-AF65-F5344CB8AC3E}">
        <p14:creationId xmlns:p14="http://schemas.microsoft.com/office/powerpoint/2010/main" val="3502973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300544"/>
          </a:xfrm>
        </p:spPr>
        <p:txBody>
          <a:bodyPr/>
          <a:lstStyle/>
          <a:p>
            <a:r>
              <a:rPr lang="fr-FR" dirty="0">
                <a:latin typeface="Calibri" panose="020F0502020204030204"/>
              </a:rPr>
              <a:t> </a:t>
            </a:r>
            <a:r>
              <a:rPr lang="fr-FR" sz="1400" dirty="0">
                <a:latin typeface="Calibri" panose="020F0502020204030204"/>
              </a:rPr>
              <a:t>rappelez vous que la hauteur d’un triangle issue d’un sommet elle est perpendiculaire au côté opposé à ce sommet:</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631289"/>
            <a:ext cx="10529705" cy="268287"/>
          </a:xfrm>
        </p:spPr>
        <p:txBody>
          <a:bodyPr/>
          <a:lstStyle/>
          <a:p>
            <a:r>
              <a:rPr lang="fr-FR" dirty="0">
                <a:solidFill>
                  <a:prstClr val="white">
                    <a:lumMod val="65000"/>
                  </a:prstClr>
                </a:solidFill>
                <a:latin typeface="Calibri" panose="020F0502020204030204"/>
              </a:rPr>
              <a:t>L'enseignant rappelle la distance d’un point à une droite </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5" name="Image 4"/>
          <p:cNvPicPr>
            <a:picLocks noChangeAspect="1"/>
          </p:cNvPicPr>
          <p:nvPr/>
        </p:nvPicPr>
        <p:blipFill>
          <a:blip r:embed="rId3"/>
          <a:stretch>
            <a:fillRect/>
          </a:stretch>
        </p:blipFill>
        <p:spPr>
          <a:xfrm>
            <a:off x="1214970" y="2057334"/>
            <a:ext cx="9960853" cy="1988194"/>
          </a:xfrm>
          <a:prstGeom prst="rect">
            <a:avLst/>
          </a:prstGeom>
        </p:spPr>
      </p:pic>
      <mc:AlternateContent xmlns:mc="http://schemas.openxmlformats.org/markup-compatibility/2006" xmlns:a14="http://schemas.microsoft.com/office/drawing/2010/main">
        <mc:Choice Requires="a14">
          <p:sp>
            <p:nvSpPr>
              <p:cNvPr id="6" name="ZoneTexte 5"/>
              <p:cNvSpPr txBox="1"/>
              <p:nvPr/>
            </p:nvSpPr>
            <p:spPr>
              <a:xfrm>
                <a:off x="3269673" y="3556001"/>
                <a:ext cx="60036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&lt;</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3269673" y="3556001"/>
                <a:ext cx="600364" cy="400110"/>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6737928" y="3556001"/>
                <a:ext cx="60036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&lt;</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6737928" y="3556001"/>
                <a:ext cx="600364" cy="400110"/>
              </a:xfrm>
              <a:prstGeom prst="rect">
                <a:avLst/>
              </a:prstGeom>
              <a:blipFill>
                <a:blip r:embed="rId6"/>
                <a:stretch>
                  <a:fillRect/>
                </a:stretch>
              </a:blipFill>
            </p:spPr>
            <p:txBody>
              <a:bodyPr/>
              <a:lstStyle/>
              <a:p>
                <a:r>
                  <a:rPr lang="fr-FR">
                    <a:noFill/>
                  </a:rPr>
                  <a:t> </a:t>
                </a:r>
              </a:p>
            </p:txBody>
          </p:sp>
        </mc:Fallback>
      </mc:AlternateContent>
      <p:sp>
        <p:nvSpPr>
          <p:cNvPr id="9" name="Rectangle 8"/>
          <p:cNvSpPr/>
          <p:nvPr/>
        </p:nvSpPr>
        <p:spPr>
          <a:xfrm>
            <a:off x="9799782" y="3648364"/>
            <a:ext cx="193963" cy="17549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1424814" y="4325934"/>
            <a:ext cx="9541164" cy="707886"/>
          </a:xfrm>
          <a:prstGeom prst="rect">
            <a:avLst/>
          </a:prstGeom>
          <a:noFill/>
        </p:spPr>
        <p:txBody>
          <a:bodyPr wrap="square" rtlCol="0">
            <a:spAutoFit/>
          </a:bodyPr>
          <a:lstStyle/>
          <a:p>
            <a:pPr algn="l"/>
            <a:r>
              <a:rPr lang="fr-MA" sz="2000" dirty="0">
                <a:solidFill>
                  <a:srgbClr val="1D6FA9"/>
                </a:solidFill>
                <a:latin typeface="Calibri" panose="020F0502020204030204" pitchFamily="34" charset="0"/>
                <a:cs typeface="Calibri" panose="020F0502020204030204" pitchFamily="34" charset="0"/>
              </a:rPr>
              <a:t>AH est la plus petite distance entre A et tout point de la droite BC: c’est la distance de A à la droite BC</a:t>
            </a:r>
            <a:endParaRPr lang="fr-FR" sz="2000" dirty="0">
              <a:solidFill>
                <a:srgbClr val="1D6FA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9850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Bien! Voici un résumé des rappels que nous avons vu.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lit et explique des exemples et des contre exemples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9" name="ZoneTexte 8"/>
          <p:cNvSpPr txBox="1"/>
          <p:nvPr/>
        </p:nvSpPr>
        <p:spPr>
          <a:xfrm>
            <a:off x="1712068" y="3064213"/>
            <a:ext cx="1284051" cy="447472"/>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10" name="ZoneTexte 9"/>
          <p:cNvSpPr txBox="1"/>
          <p:nvPr/>
        </p:nvSpPr>
        <p:spPr>
          <a:xfrm>
            <a:off x="877453" y="3407577"/>
            <a:ext cx="4804890" cy="400110"/>
          </a:xfrm>
          <a:prstGeom prst="rect">
            <a:avLst/>
          </a:prstGeom>
          <a:solidFill>
            <a:schemeClr val="bg1"/>
          </a:solid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Droites perpendiculaires dans le plan</a:t>
            </a:r>
            <a:endParaRPr lang="fr-FR" sz="2000" dirty="0">
              <a:latin typeface="Calibri" panose="020F0502020204030204" pitchFamily="34" charset="0"/>
              <a:cs typeface="Calibri" panose="020F0502020204030204" pitchFamily="34" charset="0"/>
            </a:endParaRPr>
          </a:p>
        </p:txBody>
      </p:sp>
      <p:sp>
        <p:nvSpPr>
          <p:cNvPr id="12" name="ZoneTexte 11"/>
          <p:cNvSpPr txBox="1"/>
          <p:nvPr/>
        </p:nvSpPr>
        <p:spPr>
          <a:xfrm>
            <a:off x="877453" y="5269912"/>
            <a:ext cx="6336145"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La distance d’un point à une droite</a:t>
            </a:r>
            <a:endParaRPr lang="fr-FR" sz="2000" dirty="0">
              <a:latin typeface="Calibri" panose="020F0502020204030204" pitchFamily="34" charset="0"/>
              <a:cs typeface="Calibri" panose="020F0502020204030204" pitchFamily="34" charset="0"/>
            </a:endParaRPr>
          </a:p>
        </p:txBody>
      </p:sp>
      <p:sp>
        <p:nvSpPr>
          <p:cNvPr id="13" name="ZoneTexte 12"/>
          <p:cNvSpPr txBox="1"/>
          <p:nvPr/>
        </p:nvSpPr>
        <p:spPr>
          <a:xfrm>
            <a:off x="877453" y="1776683"/>
            <a:ext cx="6927273" cy="707886"/>
          </a:xfrm>
          <a:prstGeom prst="rect">
            <a:avLst/>
          </a:prstGeom>
          <a:noFill/>
        </p:spPr>
        <p:txBody>
          <a:bodyPr wrap="square" rtlCol="0">
            <a:spAutoFit/>
          </a:bodyPr>
          <a:lstStyle/>
          <a:p>
            <a:pPr marL="342900" indent="-342900" algn="l">
              <a:buFont typeface="Wingdings" panose="05000000000000000000" pitchFamily="2" charset="2"/>
              <a:buChar char="§"/>
            </a:pPr>
            <a:r>
              <a:rPr lang="fr-MA" sz="2000" dirty="0">
                <a:latin typeface="Calibri" panose="020F0502020204030204" pitchFamily="34" charset="0"/>
                <a:cs typeface="Calibri" panose="020F0502020204030204" pitchFamily="34" charset="0"/>
              </a:rPr>
              <a:t>Si une droite coupe un plan sans être contenue dans ce plan</a:t>
            </a:r>
          </a:p>
          <a:p>
            <a:pPr algn="l"/>
            <a:r>
              <a:rPr lang="fr-MA" sz="2000" dirty="0">
                <a:latin typeface="Calibri" panose="020F0502020204030204" pitchFamily="34" charset="0"/>
                <a:cs typeface="Calibri" panose="020F0502020204030204" pitchFamily="34" charset="0"/>
              </a:rPr>
              <a:t>                      alors elle le coupe en un seul point</a:t>
            </a:r>
            <a:endParaRPr lang="fr-FR" sz="2000" dirty="0">
              <a:latin typeface="Calibri" panose="020F0502020204030204" pitchFamily="34" charset="0"/>
              <a:cs typeface="Calibri" panose="020F0502020204030204" pitchFamily="34" charset="0"/>
            </a:endParaRPr>
          </a:p>
        </p:txBody>
      </p:sp>
      <p:pic>
        <p:nvPicPr>
          <p:cNvPr id="11" name="Image 10"/>
          <p:cNvPicPr>
            <a:picLocks noChangeAspect="1"/>
          </p:cNvPicPr>
          <p:nvPr/>
        </p:nvPicPr>
        <p:blipFill>
          <a:blip r:embed="rId3"/>
          <a:stretch>
            <a:fillRect/>
          </a:stretch>
        </p:blipFill>
        <p:spPr>
          <a:xfrm>
            <a:off x="8205940" y="1202503"/>
            <a:ext cx="3298633" cy="1622205"/>
          </a:xfrm>
          <a:prstGeom prst="rect">
            <a:avLst/>
          </a:prstGeom>
        </p:spPr>
      </p:pic>
      <p:pic>
        <p:nvPicPr>
          <p:cNvPr id="5" name="Image 4"/>
          <p:cNvPicPr>
            <a:picLocks noChangeAspect="1"/>
          </p:cNvPicPr>
          <p:nvPr/>
        </p:nvPicPr>
        <p:blipFill>
          <a:blip r:embed="rId4"/>
          <a:stretch>
            <a:fillRect/>
          </a:stretch>
        </p:blipFill>
        <p:spPr>
          <a:xfrm>
            <a:off x="6188077" y="2824708"/>
            <a:ext cx="1674756" cy="1569736"/>
          </a:xfrm>
          <a:prstGeom prst="rect">
            <a:avLst/>
          </a:prstGeom>
        </p:spPr>
      </p:pic>
      <p:pic>
        <p:nvPicPr>
          <p:cNvPr id="7" name="Image 6"/>
          <p:cNvPicPr>
            <a:picLocks noChangeAspect="1"/>
          </p:cNvPicPr>
          <p:nvPr/>
        </p:nvPicPr>
        <p:blipFill>
          <a:blip r:embed="rId5"/>
          <a:stretch>
            <a:fillRect/>
          </a:stretch>
        </p:blipFill>
        <p:spPr>
          <a:xfrm>
            <a:off x="9040849" y="4320073"/>
            <a:ext cx="2287641" cy="2272078"/>
          </a:xfrm>
          <a:prstGeom prst="rect">
            <a:avLst/>
          </a:prstGeom>
        </p:spPr>
      </p:pic>
    </p:spTree>
    <p:extLst>
      <p:ext uri="{BB962C8B-B14F-4D97-AF65-F5344CB8AC3E}">
        <p14:creationId xmlns:p14="http://schemas.microsoft.com/office/powerpoint/2010/main" val="1576244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exprimez vos avis à </a:t>
            </a:r>
            <a:r>
              <a:rPr lang="fr-FR">
                <a:latin typeface="Calibri" panose="020F0502020204030204"/>
              </a:rPr>
              <a:t>propos de la  question ci-dessous  </a:t>
            </a:r>
            <a:r>
              <a:rPr lang="fr-FR" dirty="0">
                <a:latin typeface="Calibri" panose="020F0502020204030204"/>
              </a:rPr>
              <a:t>:</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927552" y="1593581"/>
            <a:ext cx="6045903" cy="137734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ZoneTexte 22"/>
          <p:cNvSpPr txBox="1"/>
          <p:nvPr/>
        </p:nvSpPr>
        <p:spPr>
          <a:xfrm>
            <a:off x="1043709" y="1782618"/>
            <a:ext cx="5430982"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Quelle est la plus courte distance parcourue par </a:t>
            </a:r>
          </a:p>
          <a:p>
            <a:pPr algn="l"/>
            <a:r>
              <a:rPr lang="fr-MA" sz="2000" dirty="0">
                <a:latin typeface="Calibri" panose="020F0502020204030204" pitchFamily="34" charset="0"/>
                <a:cs typeface="Calibri" panose="020F0502020204030204" pitchFamily="34" charset="0"/>
              </a:rPr>
              <a:t>le ballon pour arriver au sol?</a:t>
            </a:r>
          </a:p>
        </p:txBody>
      </p:sp>
      <p:pic>
        <p:nvPicPr>
          <p:cNvPr id="5" name="Image 4"/>
          <p:cNvPicPr>
            <a:picLocks noChangeAspect="1"/>
          </p:cNvPicPr>
          <p:nvPr/>
        </p:nvPicPr>
        <p:blipFill>
          <a:blip r:embed="rId3"/>
          <a:stretch>
            <a:fillRect/>
          </a:stretch>
        </p:blipFill>
        <p:spPr>
          <a:xfrm>
            <a:off x="8857673" y="2892848"/>
            <a:ext cx="2050472" cy="3360169"/>
          </a:xfrm>
          <a:prstGeom prst="rect">
            <a:avLst/>
          </a:prstGeom>
        </p:spPr>
      </p:pic>
    </p:spTree>
    <p:extLst>
      <p:ext uri="{BB962C8B-B14F-4D97-AF65-F5344CB8AC3E}">
        <p14:creationId xmlns:p14="http://schemas.microsoft.com/office/powerpoint/2010/main" val="3972023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3" name="Rectangle 2">
            <a:extLst>
              <a:ext uri="{FF2B5EF4-FFF2-40B4-BE49-F238E27FC236}">
                <a16:creationId xmlns:a16="http://schemas.microsoft.com/office/drawing/2014/main" id="{30D94698-1125-ADFD-0132-E121DBDB57F3}"/>
              </a:ext>
            </a:extLst>
          </p:cNvPr>
          <p:cNvSpPr/>
          <p:nvPr/>
        </p:nvSpPr>
        <p:spPr>
          <a:xfrm>
            <a:off x="591127" y="1931177"/>
            <a:ext cx="6887152"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Rectangle 9"/>
          <p:cNvSpPr/>
          <p:nvPr/>
        </p:nvSpPr>
        <p:spPr>
          <a:xfrm>
            <a:off x="612775" y="2204281"/>
            <a:ext cx="6800128" cy="646331"/>
          </a:xfrm>
          <a:prstGeom prst="rect">
            <a:avLst/>
          </a:prstGeom>
        </p:spPr>
        <p:txBody>
          <a:bodyPr wrap="square">
            <a:spAutoFit/>
          </a:bodyPr>
          <a:lstStyle/>
          <a:p>
            <a:endParaRPr lang="fr-FR" dirty="0"/>
          </a:p>
          <a:p>
            <a:r>
              <a:rPr lang="fr-FR" b="1" dirty="0"/>
              <a:t>Déterminer la distance d’un point A à un plan P</a:t>
            </a:r>
            <a:endParaRPr lang="fr-FR" dirty="0">
              <a:sym typeface="Arial"/>
            </a:endParaRPr>
          </a:p>
        </p:txBody>
      </p:sp>
      <p:pic>
        <p:nvPicPr>
          <p:cNvPr id="8" name="Image 7"/>
          <p:cNvPicPr>
            <a:picLocks noChangeAspect="1"/>
          </p:cNvPicPr>
          <p:nvPr/>
        </p:nvPicPr>
        <p:blipFill>
          <a:blip r:embed="rId2"/>
          <a:stretch>
            <a:fillRect/>
          </a:stretch>
        </p:blipFill>
        <p:spPr>
          <a:xfrm>
            <a:off x="5846618" y="3833091"/>
            <a:ext cx="5350055" cy="2456873"/>
          </a:xfrm>
          <a:prstGeom prst="rect">
            <a:avLst/>
          </a:prstGeom>
        </p:spPr>
      </p:pic>
      <p:pic>
        <p:nvPicPr>
          <p:cNvPr id="12"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2855367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15988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Premièrement, je vais vous expliquer c’est quoi une droite perpendiculaire à un plan . </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et illustre la perpendicularité en utilisant un solide ou l’espace de la classe,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6" name="ZoneTexte 5"/>
              <p:cNvSpPr txBox="1"/>
              <p:nvPr/>
            </p:nvSpPr>
            <p:spPr>
              <a:xfrm>
                <a:off x="563416" y="2684848"/>
                <a:ext cx="6105237"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 droite</a:t>
                </a:r>
                <a14:m>
                  <m:oMath xmlns:m="http://schemas.openxmlformats.org/officeDocument/2006/math">
                    <m:r>
                      <a:rPr lang="fr-MA" sz="2000" i="1" dirty="0" smtClean="0">
                        <a:solidFill>
                          <a:schemeClr val="accent5">
                            <a:lumMod val="60000"/>
                            <a:lumOff val="40000"/>
                          </a:schemeClr>
                        </a:solidFill>
                        <a:latin typeface="Cambria Math" panose="02040503050406030204" pitchFamily="18" charset="0"/>
                        <a:cs typeface="Calibri" panose="020F0502020204030204" pitchFamily="34" charset="0"/>
                      </a:rPr>
                      <m:t> </m:t>
                    </m:r>
                    <m:r>
                      <a:rPr lang="fr-MA" sz="2000" i="1" dirty="0" smtClean="0">
                        <a:solidFill>
                          <a:schemeClr val="accent5">
                            <a:lumMod val="60000"/>
                            <a:lumOff val="40000"/>
                          </a:schemeClr>
                        </a:solidFill>
                        <a:latin typeface="Cambria Math" panose="02040503050406030204" pitchFamily="18" charset="0"/>
                        <a:cs typeface="Calibri" panose="020F0502020204030204" pitchFamily="34" charset="0"/>
                      </a:rPr>
                      <m:t>𝑑</m:t>
                    </m:r>
                    <m:r>
                      <a:rPr lang="fr-MA" sz="2000" i="1" dirty="0" smtClean="0">
                        <a:solidFill>
                          <a:schemeClr val="accent5">
                            <a:lumMod val="60000"/>
                            <a:lumOff val="40000"/>
                          </a:schemeClr>
                        </a:solidFill>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est perpendiculaire à toutes les droites du plan </a:t>
                </a:r>
                <a14:m>
                  <m:oMath xmlns:m="http://schemas.openxmlformats.org/officeDocument/2006/math">
                    <m:r>
                      <a:rPr lang="fr-MA" sz="2000" i="1" dirty="0" smtClean="0">
                        <a:latin typeface="Cambria Math" panose="02040503050406030204" pitchFamily="18" charset="0"/>
                        <a:cs typeface="Calibri" panose="020F0502020204030204" pitchFamily="34" charset="0"/>
                      </a:rPr>
                      <m:t>𝑃</m:t>
                    </m:r>
                  </m:oMath>
                </a14:m>
                <a:r>
                  <a:rPr lang="fr-MA" sz="2000" dirty="0">
                    <a:latin typeface="Calibri" panose="020F0502020204030204" pitchFamily="34" charset="0"/>
                    <a:cs typeface="Calibri" panose="020F0502020204030204" pitchFamily="34" charset="0"/>
                  </a:rPr>
                  <a:t> passant par </a:t>
                </a:r>
                <a14:m>
                  <m:oMath xmlns:m="http://schemas.openxmlformats.org/officeDocument/2006/math">
                    <m:r>
                      <a:rPr lang="fr-MA" sz="2000" i="1" dirty="0" smtClean="0">
                        <a:latin typeface="Cambria Math" panose="02040503050406030204" pitchFamily="18" charset="0"/>
                        <a:cs typeface="Calibri" panose="020F0502020204030204" pitchFamily="34" charset="0"/>
                      </a:rPr>
                      <m:t>𝐴</m:t>
                    </m:r>
                  </m:oMath>
                </a14:m>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563416" y="2684848"/>
                <a:ext cx="6105237" cy="707886"/>
              </a:xfrm>
              <a:prstGeom prst="rect">
                <a:avLst/>
              </a:prstGeom>
              <a:blipFill>
                <a:blip r:embed="rId11"/>
                <a:stretch>
                  <a:fillRect l="-998" t="-4274" b="-13675"/>
                </a:stretch>
              </a:blipFill>
            </p:spPr>
            <p:txBody>
              <a:bodyPr/>
              <a:lstStyle/>
              <a:p>
                <a:r>
                  <a:rPr lang="fr-FR">
                    <a:noFill/>
                  </a:rPr>
                  <a:t> </a:t>
                </a:r>
              </a:p>
            </p:txBody>
          </p:sp>
        </mc:Fallback>
      </mc:AlternateContent>
      <p:pic>
        <p:nvPicPr>
          <p:cNvPr id="12" name="Image 11"/>
          <p:cNvPicPr>
            <a:picLocks noChangeAspect="1"/>
          </p:cNvPicPr>
          <p:nvPr/>
        </p:nvPicPr>
        <p:blipFill>
          <a:blip r:embed="rId12"/>
          <a:stretch>
            <a:fillRect/>
          </a:stretch>
        </p:blipFill>
        <p:spPr>
          <a:xfrm>
            <a:off x="7426035" y="1347845"/>
            <a:ext cx="3960375" cy="2366384"/>
          </a:xfrm>
          <a:prstGeom prst="rect">
            <a:avLst/>
          </a:prstGeom>
        </p:spPr>
      </p:pic>
      <p:sp>
        <p:nvSpPr>
          <p:cNvPr id="13" name="ZoneTexte 12"/>
          <p:cNvSpPr txBox="1"/>
          <p:nvPr/>
        </p:nvSpPr>
        <p:spPr>
          <a:xfrm>
            <a:off x="2632362" y="3764117"/>
            <a:ext cx="4036291" cy="400110"/>
          </a:xfrm>
          <a:prstGeom prst="rect">
            <a:avLst/>
          </a:prstGeom>
          <a:noFill/>
        </p:spPr>
        <p:txBody>
          <a:bodyPr wrap="square" rtlCol="0">
            <a:spAutoFit/>
          </a:bodyPr>
          <a:lstStyle/>
          <a:p>
            <a:pPr algn="l"/>
            <a:r>
              <a:rPr lang="fr-MA" sz="2000" dirty="0">
                <a:solidFill>
                  <a:srgbClr val="1D6FA9"/>
                </a:solidFill>
                <a:latin typeface="Calibri" panose="020F0502020204030204" pitchFamily="34" charset="0"/>
                <a:cs typeface="Calibri" panose="020F0502020204030204" pitchFamily="34" charset="0"/>
              </a:rPr>
              <a:t>d est alors perpendiculaire au plan P</a:t>
            </a:r>
            <a:endParaRPr lang="fr-FR" sz="2000" dirty="0">
              <a:solidFill>
                <a:srgbClr val="1D6FA9"/>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4" name="Rectangle à coins arrondis 13"/>
              <p:cNvSpPr/>
              <p:nvPr/>
            </p:nvSpPr>
            <p:spPr>
              <a:xfrm>
                <a:off x="905164" y="5172364"/>
                <a:ext cx="9448800" cy="73890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solidFill>
                      <a:schemeClr val="tx1"/>
                    </a:solidFill>
                  </a:rPr>
                  <a:t>Une droite  </a:t>
                </a:r>
                <a14:m>
                  <m:oMath xmlns:m="http://schemas.openxmlformats.org/officeDocument/2006/math">
                    <m:r>
                      <a:rPr lang="fr-MA" i="1" dirty="0" smtClean="0">
                        <a:solidFill>
                          <a:srgbClr val="156082"/>
                        </a:solidFill>
                        <a:latin typeface="Cambria Math" panose="02040503050406030204" pitchFamily="18" charset="0"/>
                      </a:rPr>
                      <m:t>𝑑</m:t>
                    </m:r>
                  </m:oMath>
                </a14:m>
                <a:r>
                  <a:rPr lang="fr-MA" dirty="0">
                    <a:solidFill>
                      <a:schemeClr val="tx1"/>
                    </a:solidFill>
                  </a:rPr>
                  <a:t> est perpendiculaire à un plan </a:t>
                </a:r>
                <a14:m>
                  <m:oMath xmlns:m="http://schemas.openxmlformats.org/officeDocument/2006/math">
                    <m:r>
                      <a:rPr lang="fr-MA" i="1" dirty="0" smtClean="0">
                        <a:solidFill>
                          <a:srgbClr val="156082"/>
                        </a:solidFill>
                        <a:latin typeface="Cambria Math" panose="02040503050406030204" pitchFamily="18" charset="0"/>
                      </a:rPr>
                      <m:t>𝑃</m:t>
                    </m:r>
                  </m:oMath>
                </a14:m>
                <a:r>
                  <a:rPr lang="fr-MA" dirty="0">
                    <a:solidFill>
                      <a:schemeClr val="tx1"/>
                    </a:solidFill>
                  </a:rPr>
                  <a:t>  en un point </a:t>
                </a:r>
                <a14:m>
                  <m:oMath xmlns:m="http://schemas.openxmlformats.org/officeDocument/2006/math">
                    <m:r>
                      <a:rPr lang="fr-MA" i="1" dirty="0" smtClean="0">
                        <a:solidFill>
                          <a:srgbClr val="156082"/>
                        </a:solidFill>
                        <a:latin typeface="Cambria Math" panose="02040503050406030204" pitchFamily="18" charset="0"/>
                      </a:rPr>
                      <m:t>𝐴</m:t>
                    </m:r>
                  </m:oMath>
                </a14:m>
                <a:r>
                  <a:rPr lang="fr-MA" dirty="0">
                    <a:solidFill>
                      <a:schemeClr val="tx1"/>
                    </a:solidFill>
                  </a:rPr>
                  <a:t> si </a:t>
                </a:r>
                <a14:m>
                  <m:oMath xmlns:m="http://schemas.openxmlformats.org/officeDocument/2006/math">
                    <m:r>
                      <a:rPr lang="fr-MA" i="1" dirty="0" smtClean="0">
                        <a:solidFill>
                          <a:srgbClr val="156082"/>
                        </a:solidFill>
                        <a:latin typeface="Cambria Math" panose="02040503050406030204" pitchFamily="18" charset="0"/>
                      </a:rPr>
                      <m:t>𝑑</m:t>
                    </m:r>
                  </m:oMath>
                </a14:m>
                <a:r>
                  <a:rPr lang="fr-MA" dirty="0">
                    <a:solidFill>
                      <a:schemeClr val="tx1"/>
                    </a:solidFill>
                  </a:rPr>
                  <a:t> est perpendiculaire à toutes les droites du plan </a:t>
                </a:r>
                <a14:m>
                  <m:oMath xmlns:m="http://schemas.openxmlformats.org/officeDocument/2006/math">
                    <m:r>
                      <a:rPr lang="fr-MA" i="1" dirty="0" smtClean="0">
                        <a:solidFill>
                          <a:srgbClr val="156082"/>
                        </a:solidFill>
                        <a:latin typeface="Cambria Math" panose="02040503050406030204" pitchFamily="18" charset="0"/>
                      </a:rPr>
                      <m:t>𝑃</m:t>
                    </m:r>
                  </m:oMath>
                </a14:m>
                <a:r>
                  <a:rPr lang="fr-MA" dirty="0">
                    <a:solidFill>
                      <a:schemeClr val="tx1"/>
                    </a:solidFill>
                  </a:rPr>
                  <a:t> passant par </a:t>
                </a:r>
                <a14:m>
                  <m:oMath xmlns:m="http://schemas.openxmlformats.org/officeDocument/2006/math">
                    <m:r>
                      <a:rPr lang="fr-MA" i="1" dirty="0" smtClean="0">
                        <a:solidFill>
                          <a:srgbClr val="156082"/>
                        </a:solidFill>
                        <a:latin typeface="Cambria Math" panose="02040503050406030204" pitchFamily="18" charset="0"/>
                      </a:rPr>
                      <m:t>𝐴</m:t>
                    </m:r>
                  </m:oMath>
                </a14:m>
                <a:endParaRPr lang="fr-FR" dirty="0">
                  <a:solidFill>
                    <a:srgbClr val="156082"/>
                  </a:solidFill>
                </a:endParaRPr>
              </a:p>
            </p:txBody>
          </p:sp>
        </mc:Choice>
        <mc:Fallback xmlns="">
          <p:sp>
            <p:nvSpPr>
              <p:cNvPr id="14" name="Rectangle à coins arrondis 13"/>
              <p:cNvSpPr>
                <a:spLocks noRot="1" noChangeAspect="1" noMove="1" noResize="1" noEditPoints="1" noAdjustHandles="1" noChangeArrowheads="1" noChangeShapeType="1" noTextEdit="1"/>
              </p:cNvSpPr>
              <p:nvPr/>
            </p:nvSpPr>
            <p:spPr>
              <a:xfrm>
                <a:off x="905164" y="5172364"/>
                <a:ext cx="9448800" cy="738909"/>
              </a:xfrm>
              <a:prstGeom prst="roundRect">
                <a:avLst/>
              </a:prstGeom>
              <a:blipFill>
                <a:blip r:embed="rId13"/>
                <a:stretch>
                  <a:fillRect b="-3279"/>
                </a:stretch>
              </a:blipFill>
            </p:spPr>
            <p:txBody>
              <a:bodyPr/>
              <a:lstStyle/>
              <a:p>
                <a:r>
                  <a:rPr lang="fr-FR">
                    <a:noFill/>
                  </a:rPr>
                  <a:t> </a:t>
                </a:r>
              </a:p>
            </p:txBody>
          </p:sp>
        </mc:Fallback>
      </mc:AlternateContent>
      <p:sp>
        <p:nvSpPr>
          <p:cNvPr id="15" name="Rectangle à coins arrondis 14"/>
          <p:cNvSpPr/>
          <p:nvPr/>
        </p:nvSpPr>
        <p:spPr>
          <a:xfrm>
            <a:off x="1030288" y="4837293"/>
            <a:ext cx="1888403" cy="39972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MA" dirty="0"/>
              <a:t>définition</a:t>
            </a:r>
            <a:endParaRPr lang="fr-FR" dirty="0"/>
          </a:p>
        </p:txBody>
      </p:sp>
      <mc:AlternateContent xmlns:mc="http://schemas.openxmlformats.org/markup-compatibility/2006" xmlns:a14="http://schemas.microsoft.com/office/drawing/2010/main">
        <mc:Choice Requires="a14">
          <p:sp>
            <p:nvSpPr>
              <p:cNvPr id="16" name="ZoneTexte 15"/>
              <p:cNvSpPr txBox="1"/>
              <p:nvPr/>
            </p:nvSpPr>
            <p:spPr>
              <a:xfrm>
                <a:off x="406400" y="1271696"/>
                <a:ext cx="4849091" cy="414667"/>
              </a:xfrm>
              <a:prstGeom prst="rect">
                <a:avLst/>
              </a:prstGeom>
              <a:noFill/>
            </p:spPr>
            <p:txBody>
              <a:bodyPr wrap="square" rtlCol="0">
                <a:spAutoFit/>
              </a:bodyPr>
              <a:lstStyle/>
              <a:p>
                <a:pPr marL="342900" indent="-342900" algn="l">
                  <a:buFont typeface="Arial" panose="020B0604020202020204" pitchFamily="34" charset="0"/>
                  <a:buChar char="•"/>
                </a:pPr>
                <a14:m>
                  <m:oMath xmlns:m="http://schemas.openxmlformats.org/officeDocument/2006/math">
                    <m:r>
                      <a:rPr lang="fr-MA" sz="2000" b="1" i="1" dirty="0" smtClean="0">
                        <a:latin typeface="Cambria Math" panose="02040503050406030204" pitchFamily="18" charset="0"/>
                        <a:cs typeface="Calibri" panose="020F0502020204030204" pitchFamily="34" charset="0"/>
                      </a:rPr>
                      <m:t>𝑷</m:t>
                    </m:r>
                  </m:oMath>
                </a14:m>
                <a:r>
                  <a:rPr lang="fr-MA" sz="2000" dirty="0">
                    <a:latin typeface="Calibri" panose="020F0502020204030204" pitchFamily="34" charset="0"/>
                    <a:cs typeface="Calibri" panose="020F0502020204030204" pitchFamily="34" charset="0"/>
                  </a:rPr>
                  <a:t> un plan de l’espace</a:t>
                </a:r>
                <a:endParaRPr lang="fr-FR" sz="2000" dirty="0">
                  <a:latin typeface="Calibri" panose="020F0502020204030204" pitchFamily="34" charset="0"/>
                  <a:cs typeface="Calibri" panose="020F0502020204030204" pitchFamily="34" charset="0"/>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406400" y="1271696"/>
                <a:ext cx="4849091" cy="414667"/>
              </a:xfrm>
              <a:prstGeom prst="rect">
                <a:avLst/>
              </a:prstGeom>
              <a:blipFill>
                <a:blip r:embed="rId9"/>
                <a:stretch>
                  <a:fillRect l="-1132" t="-8824" b="-2205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ZoneTexte 16"/>
              <p:cNvSpPr txBox="1"/>
              <p:nvPr/>
            </p:nvSpPr>
            <p:spPr>
              <a:xfrm>
                <a:off x="427959" y="1971789"/>
                <a:ext cx="5714483" cy="400110"/>
              </a:xfrm>
              <a:prstGeom prst="rect">
                <a:avLst/>
              </a:prstGeom>
              <a:noFill/>
            </p:spPr>
            <p:txBody>
              <a:bodyPr wrap="square" rtlCol="0">
                <a:spAutoFit/>
              </a:bodyPr>
              <a:lstStyle/>
              <a:p>
                <a:pPr marL="342900" indent="-342900" algn="l">
                  <a:buFont typeface="Arial" panose="020B0604020202020204" pitchFamily="34" charset="0"/>
                  <a:buChar char="•"/>
                </a:pPr>
                <a14:m>
                  <m:oMath xmlns:m="http://schemas.openxmlformats.org/officeDocument/2006/math">
                    <m:r>
                      <a:rPr lang="fr-MA" sz="2000" i="1" dirty="0" smtClean="0">
                        <a:solidFill>
                          <a:schemeClr val="accent5">
                            <a:lumMod val="60000"/>
                            <a:lumOff val="40000"/>
                          </a:schemeClr>
                        </a:solidFill>
                        <a:latin typeface="Cambria Math" panose="02040503050406030204" pitchFamily="18" charset="0"/>
                        <a:cs typeface="Calibri" panose="020F0502020204030204" pitchFamily="34" charset="0"/>
                      </a:rPr>
                      <m:t>𝑑</m:t>
                    </m:r>
                  </m:oMath>
                </a14:m>
                <a:r>
                  <a:rPr lang="fr-MA" sz="2000" dirty="0">
                    <a:latin typeface="Calibri" panose="020F0502020204030204" pitchFamily="34" charset="0"/>
                    <a:cs typeface="Calibri" panose="020F0502020204030204" pitchFamily="34" charset="0"/>
                  </a:rPr>
                  <a:t> une droite qui  coupe le plan en un point </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𝐴</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427959" y="1971789"/>
                <a:ext cx="5714483" cy="400110"/>
              </a:xfrm>
              <a:prstGeom prst="rect">
                <a:avLst/>
              </a:prstGeom>
              <a:blipFill>
                <a:blip r:embed="rId14"/>
                <a:stretch>
                  <a:fillRect l="-959" t="-7576" b="-25758"/>
                </a:stretch>
              </a:blipFill>
            </p:spPr>
            <p:txBody>
              <a:bodyPr/>
              <a:lstStyle/>
              <a:p>
                <a:r>
                  <a:rPr lang="fr-FR">
                    <a:noFill/>
                  </a:rPr>
                  <a:t> </a:t>
                </a:r>
              </a:p>
            </p:txBody>
          </p:sp>
        </mc:Fallback>
      </mc:AlternateContent>
      <p:cxnSp>
        <p:nvCxnSpPr>
          <p:cNvPr id="19" name="Connecteur droit avec flèche 18"/>
          <p:cNvCxnSpPr/>
          <p:nvPr/>
        </p:nvCxnSpPr>
        <p:spPr>
          <a:xfrm>
            <a:off x="7740073" y="1355871"/>
            <a:ext cx="332509" cy="111023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1" name="Connecteur droit avec flèche 20"/>
          <p:cNvCxnSpPr/>
          <p:nvPr/>
        </p:nvCxnSpPr>
        <p:spPr>
          <a:xfrm>
            <a:off x="8386619" y="1271696"/>
            <a:ext cx="1019604" cy="749738"/>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9" name="Connecteur droit avec flèche 28"/>
          <p:cNvCxnSpPr/>
          <p:nvPr/>
        </p:nvCxnSpPr>
        <p:spPr>
          <a:xfrm flipH="1" flipV="1">
            <a:off x="9406222" y="2789656"/>
            <a:ext cx="605996" cy="114549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p:cNvCxnSpPr/>
          <p:nvPr/>
        </p:nvCxnSpPr>
        <p:spPr>
          <a:xfrm>
            <a:off x="563416" y="4018633"/>
            <a:ext cx="1080657" cy="0"/>
          </a:xfrm>
          <a:prstGeom prst="straightConnector1">
            <a:avLst/>
          </a:prstGeom>
          <a:ln w="57150">
            <a:prstDash val="sysDash"/>
            <a:tailEnd type="triangle"/>
          </a:ln>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p:stCondLst>
                              <p:cond delay="0"/>
                            </p:stCondLst>
                            <p:childTnLst>
                              <p:par>
                                <p:cTn id="8" presetID="6" presetClass="entr" presetSubtype="16" fill="hold" nodeType="after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circle(in)">
                                      <p:cBhvr>
                                        <p:cTn id="10" dur="2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0"/>
                            </p:stCondLst>
                            <p:childTnLst>
                              <p:par>
                                <p:cTn id="16" presetID="6" presetClass="entr" presetSubtype="16"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circle(in)">
                                      <p:cBhvr>
                                        <p:cTn id="18" dur="2000"/>
                                        <p:tgtEl>
                                          <p:spTgt spid="21"/>
                                        </p:tgtEl>
                                      </p:cBhvr>
                                    </p:animEffect>
                                  </p:childTnLst>
                                </p:cTn>
                              </p:par>
                            </p:childTnLst>
                          </p:cTn>
                        </p:par>
                        <p:par>
                          <p:cTn id="19" fill="hold">
                            <p:stCondLst>
                              <p:cond delay="2000"/>
                            </p:stCondLst>
                            <p:childTnLst>
                              <p:par>
                                <p:cTn id="20" presetID="6" presetClass="entr" presetSubtype="16" fill="hold" nodeType="after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circle(in)">
                                      <p:cBhvr>
                                        <p:cTn id="22" dur="20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circle(in)">
                                      <p:cBhvr>
                                        <p:cTn id="34" dur="20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1000"/>
                                        <p:tgtEl>
                                          <p:spTgt spid="14"/>
                                        </p:tgtEl>
                                      </p:cBhvr>
                                    </p:animEffect>
                                    <p:anim calcmode="lin" valueType="num">
                                      <p:cBhvr>
                                        <p:cTn id="51" dur="1000" fill="hold"/>
                                        <p:tgtEl>
                                          <p:spTgt spid="14"/>
                                        </p:tgtEl>
                                        <p:attrNameLst>
                                          <p:attrName>ppt_x</p:attrName>
                                        </p:attrNameLst>
                                      </p:cBhvr>
                                      <p:tavLst>
                                        <p:tav tm="0">
                                          <p:val>
                                            <p:strVal val="#ppt_x"/>
                                          </p:val>
                                        </p:tav>
                                        <p:tav tm="100000">
                                          <p:val>
                                            <p:strVal val="#ppt_x"/>
                                          </p:val>
                                        </p:tav>
                                      </p:tavLst>
                                    </p:anim>
                                    <p:anim calcmode="lin" valueType="num">
                                      <p:cBhvr>
                                        <p:cTn id="5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4" grpId="0" animBg="1"/>
      <p:bldP spid="15" grpId="0" animBg="1"/>
      <p:bldP spid="16"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Maintenant, nous allons étudier une 1</a:t>
            </a:r>
            <a:r>
              <a:rPr lang="fr-FR" baseline="30000" dirty="0"/>
              <a:t>ère</a:t>
            </a:r>
            <a:r>
              <a:rPr lang="fr-FR" dirty="0"/>
              <a:t>  propriété qui vous permet de vérifier et justifier qu’une droite est perpendiculaire à un plan</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la propriété en utilisant un solide ou l’espace de la classe et insiste sur deux droites sécantes dans le plan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p:cNvPicPr>
            <a:picLocks noChangeAspect="1"/>
          </p:cNvPicPr>
          <p:nvPr/>
        </p:nvPicPr>
        <p:blipFill>
          <a:blip r:embed="rId3"/>
          <a:stretch>
            <a:fillRect/>
          </a:stretch>
        </p:blipFill>
        <p:spPr>
          <a:xfrm>
            <a:off x="7923026" y="1060419"/>
            <a:ext cx="4149799" cy="2683245"/>
          </a:xfrm>
          <a:prstGeom prst="rect">
            <a:avLst/>
          </a:prstGeom>
        </p:spPr>
      </p:pic>
      <mc:AlternateContent xmlns:mc="http://schemas.openxmlformats.org/markup-compatibility/2006" xmlns:a14="http://schemas.microsoft.com/office/drawing/2010/main">
        <mc:Choice Requires="a14">
          <p:sp>
            <p:nvSpPr>
              <p:cNvPr id="10" name="ZoneTexte 9"/>
              <p:cNvSpPr txBox="1"/>
              <p:nvPr/>
            </p:nvSpPr>
            <p:spPr>
              <a:xfrm>
                <a:off x="423740" y="1098509"/>
                <a:ext cx="6596742" cy="400110"/>
              </a:xfrm>
              <a:prstGeom prst="rect">
                <a:avLst/>
              </a:prstGeom>
              <a:noFill/>
            </p:spPr>
            <p:txBody>
              <a:bodyPr wrap="square" rtlCol="0">
                <a:spAutoFit/>
              </a:bodyPr>
              <a:lstStyle/>
              <a:p>
                <a14:m>
                  <m:oMath xmlns:m="http://schemas.openxmlformats.org/officeDocument/2006/math">
                    <m:r>
                      <a:rPr lang="fr-MA" sz="2000" i="1" dirty="0" smtClean="0">
                        <a:solidFill>
                          <a:schemeClr val="tx1">
                            <a:lumMod val="95000"/>
                            <a:lumOff val="5000"/>
                          </a:schemeClr>
                        </a:solidFill>
                        <a:latin typeface="Cambria Math" panose="02040503050406030204" pitchFamily="18" charset="0"/>
                        <a:cs typeface="Calibri" panose="020F0502020204030204" pitchFamily="34" charset="0"/>
                      </a:rPr>
                      <m:t>𝑚</m:t>
                    </m:r>
                    <m:r>
                      <a:rPr lang="fr-MA" sz="2000" i="1" dirty="0" smtClean="0">
                        <a:solidFill>
                          <a:schemeClr val="accent1">
                            <a:lumMod val="60000"/>
                            <a:lumOff val="40000"/>
                          </a:schemeClr>
                        </a:solidFill>
                        <a:latin typeface="Cambria Math" panose="02040503050406030204" pitchFamily="18" charset="0"/>
                        <a:cs typeface="Calibri" panose="020F0502020204030204" pitchFamily="34" charset="0"/>
                      </a:rPr>
                      <m:t> </m:t>
                    </m:r>
                    <m:r>
                      <a:rPr lang="fr-MA" sz="2000" i="1" dirty="0" smtClean="0">
                        <a:solidFill>
                          <a:schemeClr val="accent1">
                            <a:lumMod val="60000"/>
                            <a:lumOff val="40000"/>
                          </a:schemeClr>
                        </a:solidFill>
                        <a:latin typeface="Cambria Math" panose="02040503050406030204" pitchFamily="18" charset="0"/>
                        <a:cs typeface="Calibri" panose="020F0502020204030204" pitchFamily="34" charset="0"/>
                      </a:rPr>
                      <m:t>𝑒𝑡</m:t>
                    </m:r>
                    <m:r>
                      <a:rPr lang="fr-MA" sz="2000" i="1" dirty="0" smtClean="0">
                        <a:solidFill>
                          <a:schemeClr val="accent1">
                            <a:lumMod val="60000"/>
                            <a:lumOff val="40000"/>
                          </a:schemeClr>
                        </a:solidFill>
                        <a:latin typeface="Cambria Math" panose="02040503050406030204" pitchFamily="18" charset="0"/>
                        <a:cs typeface="Calibri" panose="020F0502020204030204" pitchFamily="34" charset="0"/>
                      </a:rPr>
                      <m:t> </m:t>
                    </m:r>
                    <m:r>
                      <a:rPr lang="fr-MA" sz="2000" i="1" dirty="0" smtClean="0">
                        <a:solidFill>
                          <a:schemeClr val="tx1">
                            <a:lumMod val="95000"/>
                            <a:lumOff val="5000"/>
                          </a:schemeClr>
                        </a:solidFill>
                        <a:latin typeface="Cambria Math" panose="02040503050406030204" pitchFamily="18" charset="0"/>
                        <a:cs typeface="Calibri" panose="020F0502020204030204" pitchFamily="34" charset="0"/>
                      </a:rPr>
                      <m:t>𝑛</m:t>
                    </m:r>
                    <m:r>
                      <a:rPr lang="fr-MA" sz="2000" i="1" dirty="0" smtClean="0">
                        <a:solidFill>
                          <a:schemeClr val="accent1">
                            <a:lumMod val="60000"/>
                            <a:lumOff val="40000"/>
                          </a:schemeClr>
                        </a:solidFill>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sont</a:t>
                </a:r>
                <a:r>
                  <a:rPr lang="fr-MA" sz="2000" dirty="0">
                    <a:solidFill>
                      <a:schemeClr val="accent1">
                        <a:lumMod val="60000"/>
                        <a:lumOff val="40000"/>
                      </a:schemeClr>
                    </a:solidFill>
                    <a:latin typeface="Calibri" panose="020F0502020204030204" pitchFamily="34" charset="0"/>
                    <a:cs typeface="Calibri" panose="020F0502020204030204" pitchFamily="34" charset="0"/>
                  </a:rPr>
                  <a:t> </a:t>
                </a:r>
                <a:r>
                  <a:rPr lang="fr-MA" sz="2000" b="1" u="sng" dirty="0">
                    <a:solidFill>
                      <a:schemeClr val="accent1">
                        <a:lumMod val="60000"/>
                        <a:lumOff val="40000"/>
                      </a:schemeClr>
                    </a:solidFill>
                    <a:latin typeface="Calibri" panose="020F0502020204030204" pitchFamily="34" charset="0"/>
                    <a:cs typeface="Calibri" panose="020F0502020204030204" pitchFamily="34" charset="0"/>
                  </a:rPr>
                  <a:t>deux droites d’un plan </a:t>
                </a:r>
                <a14:m>
                  <m:oMath xmlns:m="http://schemas.openxmlformats.org/officeDocument/2006/math">
                    <m:r>
                      <a:rPr lang="fr-MA" sz="2000" b="1" i="1" u="sng" dirty="0" smtClean="0">
                        <a:solidFill>
                          <a:schemeClr val="tx1">
                            <a:lumMod val="95000"/>
                            <a:lumOff val="5000"/>
                          </a:schemeClr>
                        </a:solidFill>
                        <a:latin typeface="Cambria Math" panose="02040503050406030204" pitchFamily="18" charset="0"/>
                        <a:cs typeface="Calibri" panose="020F0502020204030204" pitchFamily="34" charset="0"/>
                      </a:rPr>
                      <m:t>𝑷</m:t>
                    </m:r>
                    <m:r>
                      <a:rPr lang="fr-FR" sz="2000" b="1" i="0" u="sng" dirty="0" smtClean="0">
                        <a:solidFill>
                          <a:schemeClr val="tx1">
                            <a:lumMod val="95000"/>
                            <a:lumOff val="5000"/>
                          </a:schemeClr>
                        </a:solidFill>
                        <a:latin typeface="Cambria Math" panose="02040503050406030204" pitchFamily="18" charset="0"/>
                        <a:cs typeface="Calibri" panose="020F0502020204030204" pitchFamily="34" charset="0"/>
                      </a:rPr>
                      <m:t> </m:t>
                    </m:r>
                  </m:oMath>
                </a14:m>
                <a:r>
                  <a:rPr lang="fr-MA" sz="2000" b="1" u="sng" dirty="0">
                    <a:solidFill>
                      <a:srgbClr val="FF0000"/>
                    </a:solidFill>
                    <a:latin typeface="Calibri" panose="020F0502020204030204" pitchFamily="34" charset="0"/>
                    <a:cs typeface="Calibri" panose="020F0502020204030204" pitchFamily="34" charset="0"/>
                  </a:rPr>
                  <a:t>sécantes</a:t>
                </a:r>
                <a:r>
                  <a:rPr lang="fr-MA" sz="2000" b="1" u="sng" dirty="0">
                    <a:solidFill>
                      <a:schemeClr val="accent1">
                        <a:lumMod val="60000"/>
                        <a:lumOff val="40000"/>
                      </a:schemeClr>
                    </a:solidFill>
                    <a:latin typeface="Calibri" panose="020F0502020204030204" pitchFamily="34" charset="0"/>
                    <a:cs typeface="Calibri" panose="020F0502020204030204" pitchFamily="34" charset="0"/>
                  </a:rPr>
                  <a:t> </a:t>
                </a:r>
                <a:r>
                  <a:rPr lang="fr-MA" sz="2000" dirty="0">
                    <a:latin typeface="Calibri" panose="020F0502020204030204" pitchFamily="34" charset="0"/>
                    <a:cs typeface="Calibri" panose="020F0502020204030204" pitchFamily="34" charset="0"/>
                  </a:rPr>
                  <a:t>en un point </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𝐴</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423740" y="1098509"/>
                <a:ext cx="6596742" cy="400110"/>
              </a:xfrm>
              <a:prstGeom prst="rect">
                <a:avLst/>
              </a:prstGeom>
              <a:blipFill>
                <a:blip r:embed="rId4"/>
                <a:stretch>
                  <a:fillRect t="-7576"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948055" y="3595883"/>
                <a:ext cx="1569817" cy="400110"/>
              </a:xfrm>
              <a:prstGeom prst="rect">
                <a:avLst/>
              </a:prstGeom>
              <a:solidFill>
                <a:schemeClr val="accent2">
                  <a:lumMod val="60000"/>
                  <a:lumOff val="40000"/>
                </a:schemeClr>
              </a:solidFill>
            </p:spPr>
            <p:txBody>
              <a:bodyPr wrap="square" rtlCol="0">
                <a:spAutoFit/>
              </a:bodyPr>
              <a:lstStyle/>
              <a:p>
                <a:pPr marL="342900" indent="-342900">
                  <a:buFont typeface="Wingdings" panose="05000000000000000000" pitchFamily="2" charset="2"/>
                  <a:buChar char="v"/>
                </a:pPr>
                <a14:m>
                  <m:oMath xmlns:m="http://schemas.openxmlformats.org/officeDocument/2006/math">
                    <m:r>
                      <a:rPr lang="fr-MA" sz="2000" i="1" dirty="0" smtClean="0">
                        <a:solidFill>
                          <a:schemeClr val="accent5">
                            <a:lumMod val="60000"/>
                            <a:lumOff val="40000"/>
                          </a:schemeClr>
                        </a:solidFill>
                        <a:latin typeface="Cambria Math" panose="02040503050406030204" pitchFamily="18" charset="0"/>
                        <a:cs typeface="Calibri" panose="020F0502020204030204" pitchFamily="34" charset="0"/>
                      </a:rPr>
                      <m:t>𝑑</m:t>
                    </m:r>
                  </m:oMath>
                </a14:m>
                <a:r>
                  <a:rPr lang="fr-MA" sz="2000" b="1" dirty="0">
                    <a:solidFill>
                      <a:schemeClr val="accent1">
                        <a:lumMod val="60000"/>
                        <a:lumOff val="40000"/>
                      </a:schemeClr>
                    </a:solidFill>
                    <a:ea typeface="Cambria Math" panose="02040503050406030204" pitchFamily="18" charset="0"/>
                  </a:rPr>
                  <a:t> </a:t>
                </a:r>
                <a14:m>
                  <m:oMath xmlns:m="http://schemas.openxmlformats.org/officeDocument/2006/math">
                    <m:r>
                      <a:rPr lang="fr-MA" sz="2000" b="1" i="1">
                        <a:solidFill>
                          <a:schemeClr val="accent1">
                            <a:lumMod val="60000"/>
                            <a:lumOff val="40000"/>
                          </a:schemeClr>
                        </a:solidFill>
                        <a:latin typeface="Cambria Math" panose="02040503050406030204" pitchFamily="18" charset="0"/>
                        <a:ea typeface="Cambria Math" panose="02040503050406030204" pitchFamily="18" charset="0"/>
                      </a:rPr>
                      <m:t>⊥</m:t>
                    </m:r>
                  </m:oMath>
                </a14:m>
                <a:r>
                  <a:rPr lang="fr-FR" sz="2000" dirty="0">
                    <a:solidFill>
                      <a:schemeClr val="accent1">
                        <a:lumMod val="60000"/>
                        <a:lumOff val="40000"/>
                      </a:schemeClr>
                    </a:solidFill>
                    <a:latin typeface="Calibri" panose="020F0502020204030204" pitchFamily="34" charset="0"/>
                    <a:cs typeface="Calibri" panose="020F0502020204030204" pitchFamily="34" charset="0"/>
                  </a:rPr>
                  <a:t> </a:t>
                </a:r>
                <a14:m>
                  <m:oMath xmlns:m="http://schemas.openxmlformats.org/officeDocument/2006/math">
                    <m:r>
                      <a:rPr lang="fr-FR" sz="2000" i="1" dirty="0" smtClean="0">
                        <a:solidFill>
                          <a:schemeClr val="tx1">
                            <a:lumMod val="95000"/>
                            <a:lumOff val="5000"/>
                          </a:schemeClr>
                        </a:solidFill>
                        <a:latin typeface="Cambria Math" panose="02040503050406030204" pitchFamily="18" charset="0"/>
                        <a:cs typeface="Calibri" panose="020F0502020204030204" pitchFamily="34" charset="0"/>
                      </a:rPr>
                      <m:t>𝑚</m:t>
                    </m:r>
                  </m:oMath>
                </a14:m>
                <a:r>
                  <a:rPr lang="fr-FR" sz="2000" dirty="0">
                    <a:solidFill>
                      <a:schemeClr val="accent1">
                        <a:lumMod val="60000"/>
                        <a:lumOff val="40000"/>
                      </a:schemeClr>
                    </a:solidFill>
                    <a:latin typeface="Calibri" panose="020F0502020204030204" pitchFamily="34" charset="0"/>
                    <a:cs typeface="Calibri" panose="020F0502020204030204" pitchFamily="34" charset="0"/>
                  </a:rPr>
                  <a:t> </a:t>
                </a:r>
                <a:endParaRPr lang="fr-FR" sz="2000" dirty="0">
                  <a:solidFill>
                    <a:schemeClr val="tx1">
                      <a:lumMod val="95000"/>
                      <a:lumOff val="5000"/>
                    </a:schemeClr>
                  </a:solidFill>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948055" y="3595883"/>
                <a:ext cx="1569817" cy="400110"/>
              </a:xfrm>
              <a:prstGeom prst="rect">
                <a:avLst/>
              </a:prstGeom>
              <a:blipFill>
                <a:blip r:embed="rId5"/>
                <a:stretch>
                  <a:fillRect l="-3502" t="-9091" b="-1666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5170068" y="3153164"/>
                <a:ext cx="1764939" cy="523220"/>
              </a:xfrm>
              <a:prstGeom prst="rect">
                <a:avLst/>
              </a:prstGeom>
              <a:solidFill>
                <a:schemeClr val="accent6">
                  <a:lumMod val="60000"/>
                  <a:lumOff val="40000"/>
                </a:schemeClr>
              </a:solidFill>
            </p:spPr>
            <p:txBody>
              <a:bodyPr wrap="square" rtlCol="0">
                <a:spAutoFit/>
              </a:bodyPr>
              <a:lstStyle/>
              <a:p>
                <a:pPr algn="ctr"/>
                <a14:m>
                  <m:oMath xmlns:m="http://schemas.openxmlformats.org/officeDocument/2006/math">
                    <m:r>
                      <a:rPr lang="fr-MA" sz="2800" i="1" dirty="0" smtClean="0">
                        <a:solidFill>
                          <a:schemeClr val="tx1"/>
                        </a:solidFill>
                        <a:latin typeface="Cambria Math" panose="02040503050406030204" pitchFamily="18" charset="0"/>
                        <a:cs typeface="Calibri" panose="020F0502020204030204" pitchFamily="34" charset="0"/>
                      </a:rPr>
                      <m:t>𝑑</m:t>
                    </m:r>
                  </m:oMath>
                </a14:m>
                <a:r>
                  <a:rPr lang="fr-MA" sz="2800" b="1" dirty="0">
                    <a:solidFill>
                      <a:schemeClr val="tx1"/>
                    </a:solidFill>
                    <a:ea typeface="Cambria Math" panose="02040503050406030204" pitchFamily="18" charset="0"/>
                  </a:rPr>
                  <a:t> </a:t>
                </a:r>
                <a14:m>
                  <m:oMath xmlns:m="http://schemas.openxmlformats.org/officeDocument/2006/math">
                    <m:r>
                      <a:rPr lang="fr-MA" sz="2800" b="1" i="1">
                        <a:solidFill>
                          <a:schemeClr val="tx1"/>
                        </a:solidFill>
                        <a:latin typeface="Cambria Math" panose="02040503050406030204" pitchFamily="18" charset="0"/>
                        <a:ea typeface="Cambria Math" panose="02040503050406030204" pitchFamily="18" charset="0"/>
                      </a:rPr>
                      <m:t>⊥</m:t>
                    </m:r>
                  </m:oMath>
                </a14:m>
                <a:r>
                  <a:rPr lang="fr-FR" sz="2800" dirty="0">
                    <a:solidFill>
                      <a:schemeClr val="tx1"/>
                    </a:solidFill>
                    <a:latin typeface="Calibri" panose="020F0502020204030204" pitchFamily="34" charset="0"/>
                    <a:cs typeface="Calibri" panose="020F0502020204030204" pitchFamily="34" charset="0"/>
                  </a:rPr>
                  <a:t> </a:t>
                </a:r>
                <a14:m>
                  <m:oMath xmlns:m="http://schemas.openxmlformats.org/officeDocument/2006/math">
                    <m:r>
                      <a:rPr lang="fr-FR" sz="2800" i="1" dirty="0" smtClean="0">
                        <a:solidFill>
                          <a:schemeClr val="tx1"/>
                        </a:solidFill>
                        <a:latin typeface="Cambria Math" panose="02040503050406030204" pitchFamily="18" charset="0"/>
                        <a:cs typeface="Calibri" panose="020F0502020204030204" pitchFamily="34" charset="0"/>
                      </a:rPr>
                      <m:t>𝑃</m:t>
                    </m:r>
                  </m:oMath>
                </a14:m>
                <a:endParaRPr lang="fr-FR" sz="2800" dirty="0">
                  <a:solidFill>
                    <a:schemeClr val="tx1"/>
                  </a:solidFill>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5170068" y="3153164"/>
                <a:ext cx="1764939" cy="523220"/>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à coins arrondis 15"/>
              <p:cNvSpPr/>
              <p:nvPr/>
            </p:nvSpPr>
            <p:spPr>
              <a:xfrm>
                <a:off x="423740" y="5559257"/>
                <a:ext cx="11649085" cy="70749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solidFill>
                      <a:schemeClr val="tx1"/>
                    </a:solidFill>
                    <a:latin typeface="Bell MT" panose="02020503060305020303" pitchFamily="18" charset="0"/>
                  </a:rPr>
                  <a:t>P est un plan et m et n sont deux droites du plan P sécantes en un point A. d est une droite qui n’est pas contenue dans P </a:t>
                </a:r>
              </a:p>
              <a:p>
                <a:pPr algn="ctr"/>
                <a:r>
                  <a:rPr lang="fr-MA" dirty="0">
                    <a:solidFill>
                      <a:srgbClr val="0070C0"/>
                    </a:solidFill>
                    <a:latin typeface="Bell MT" panose="02020503060305020303" pitchFamily="18" charset="0"/>
                  </a:rPr>
                  <a:t>Si</a:t>
                </a:r>
                <a:r>
                  <a:rPr lang="fr-MA" dirty="0">
                    <a:solidFill>
                      <a:schemeClr val="tx1"/>
                    </a:solidFill>
                    <a:latin typeface="Bell MT" panose="02020503060305020303" pitchFamily="18" charset="0"/>
                  </a:rPr>
                  <a:t> d</a:t>
                </a:r>
                <a:r>
                  <a:rPr lang="fr-MA" b="1" dirty="0">
                    <a:solidFill>
                      <a:schemeClr val="tx1"/>
                    </a:solidFill>
                    <a:latin typeface="Bell MT" panose="02020503060305020303" pitchFamily="18" charset="0"/>
                    <a:ea typeface="Cambria Math" panose="02040503050406030204" pitchFamily="18" charset="0"/>
                  </a:rPr>
                  <a:t> </a:t>
                </a:r>
                <a14:m>
                  <m:oMath xmlns:m="http://schemas.openxmlformats.org/officeDocument/2006/math">
                    <m:r>
                      <a:rPr lang="fr-MA" b="1" i="1">
                        <a:solidFill>
                          <a:schemeClr val="tx1"/>
                        </a:solidFill>
                        <a:latin typeface="Cambria Math" panose="02040503050406030204" pitchFamily="18" charset="0"/>
                        <a:ea typeface="Cambria Math" panose="02040503050406030204" pitchFamily="18" charset="0"/>
                      </a:rPr>
                      <m:t>⊥</m:t>
                    </m:r>
                  </m:oMath>
                </a14:m>
                <a:r>
                  <a:rPr lang="fr-FR" dirty="0">
                    <a:solidFill>
                      <a:schemeClr val="tx1"/>
                    </a:solidFill>
                    <a:latin typeface="Bell MT" panose="02020503060305020303" pitchFamily="18" charset="0"/>
                  </a:rPr>
                  <a:t> m et d</a:t>
                </a:r>
                <a:r>
                  <a:rPr lang="fr-MA" b="1" dirty="0">
                    <a:solidFill>
                      <a:schemeClr val="tx1"/>
                    </a:solidFill>
                    <a:latin typeface="Bell MT" panose="02020503060305020303" pitchFamily="18" charset="0"/>
                    <a:ea typeface="Cambria Math" panose="02040503050406030204" pitchFamily="18" charset="0"/>
                  </a:rPr>
                  <a:t> </a:t>
                </a:r>
                <a14:m>
                  <m:oMath xmlns:m="http://schemas.openxmlformats.org/officeDocument/2006/math">
                    <m:r>
                      <a:rPr lang="fr-MA" b="1" i="1">
                        <a:solidFill>
                          <a:schemeClr val="tx1"/>
                        </a:solidFill>
                        <a:latin typeface="Cambria Math" panose="02040503050406030204" pitchFamily="18" charset="0"/>
                        <a:ea typeface="Cambria Math" panose="02040503050406030204" pitchFamily="18" charset="0"/>
                      </a:rPr>
                      <m:t>⊥</m:t>
                    </m:r>
                  </m:oMath>
                </a14:m>
                <a:r>
                  <a:rPr lang="fr-FR" dirty="0">
                    <a:solidFill>
                      <a:schemeClr val="tx1"/>
                    </a:solidFill>
                    <a:latin typeface="Bell MT" panose="02020503060305020303" pitchFamily="18" charset="0"/>
                  </a:rPr>
                  <a:t> n </a:t>
                </a:r>
                <a:r>
                  <a:rPr lang="fr-FR" dirty="0">
                    <a:solidFill>
                      <a:srgbClr val="0070C0"/>
                    </a:solidFill>
                    <a:latin typeface="Bell MT" panose="02020503060305020303" pitchFamily="18" charset="0"/>
                  </a:rPr>
                  <a:t>alors</a:t>
                </a:r>
                <a:r>
                  <a:rPr lang="fr-FR" dirty="0">
                    <a:solidFill>
                      <a:schemeClr val="tx1"/>
                    </a:solidFill>
                    <a:latin typeface="Bell MT" panose="02020503060305020303" pitchFamily="18" charset="0"/>
                  </a:rPr>
                  <a:t> d </a:t>
                </a:r>
                <a14:m>
                  <m:oMath xmlns:m="http://schemas.openxmlformats.org/officeDocument/2006/math">
                    <m:r>
                      <a:rPr lang="fr-MA" b="1" i="1">
                        <a:solidFill>
                          <a:schemeClr val="tx1"/>
                        </a:solidFill>
                        <a:latin typeface="Cambria Math" panose="02040503050406030204" pitchFamily="18" charset="0"/>
                        <a:ea typeface="Cambria Math" panose="02040503050406030204" pitchFamily="18" charset="0"/>
                      </a:rPr>
                      <m:t>⊥</m:t>
                    </m:r>
                  </m:oMath>
                </a14:m>
                <a:r>
                  <a:rPr lang="fr-FR" dirty="0">
                    <a:solidFill>
                      <a:schemeClr val="tx1"/>
                    </a:solidFill>
                    <a:latin typeface="Bell MT" panose="02020503060305020303" pitchFamily="18" charset="0"/>
                  </a:rPr>
                  <a:t> P</a:t>
                </a:r>
              </a:p>
            </p:txBody>
          </p:sp>
        </mc:Choice>
        <mc:Fallback xmlns="">
          <p:sp>
            <p:nvSpPr>
              <p:cNvPr id="16" name="Rectangle à coins arrondis 15"/>
              <p:cNvSpPr>
                <a:spLocks noRot="1" noChangeAspect="1" noMove="1" noResize="1" noEditPoints="1" noAdjustHandles="1" noChangeArrowheads="1" noChangeShapeType="1" noTextEdit="1"/>
              </p:cNvSpPr>
              <p:nvPr/>
            </p:nvSpPr>
            <p:spPr>
              <a:xfrm>
                <a:off x="423740" y="5559257"/>
                <a:ext cx="11649085" cy="707498"/>
              </a:xfrm>
              <a:prstGeom prst="roundRect">
                <a:avLst/>
              </a:prstGeom>
              <a:blipFill>
                <a:blip r:embed="rId7"/>
                <a:stretch>
                  <a:fillRect b="-672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ZoneTexte 16"/>
              <p:cNvSpPr txBox="1"/>
              <p:nvPr/>
            </p:nvSpPr>
            <p:spPr>
              <a:xfrm>
                <a:off x="623679" y="1868147"/>
                <a:ext cx="6376778"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Si une droite </a:t>
                </a:r>
                <a14:m>
                  <m:oMath xmlns:m="http://schemas.openxmlformats.org/officeDocument/2006/math">
                    <m:r>
                      <a:rPr lang="fr-MA" sz="2000" i="1" dirty="0" smtClean="0">
                        <a:solidFill>
                          <a:schemeClr val="accent5">
                            <a:lumMod val="60000"/>
                            <a:lumOff val="40000"/>
                          </a:schemeClr>
                        </a:solidFill>
                        <a:latin typeface="Cambria Math" panose="02040503050406030204" pitchFamily="18" charset="0"/>
                        <a:cs typeface="Calibri" panose="020F0502020204030204" pitchFamily="34" charset="0"/>
                      </a:rPr>
                      <m:t>𝑑</m:t>
                    </m:r>
                  </m:oMath>
                </a14:m>
                <a:r>
                  <a:rPr lang="fr-MA" sz="2000" dirty="0">
                    <a:latin typeface="Calibri" panose="020F0502020204030204" pitchFamily="34" charset="0"/>
                    <a:cs typeface="Calibri" panose="020F0502020204030204" pitchFamily="34" charset="0"/>
                  </a:rPr>
                  <a:t> vérifie les deux conditions suivantes à la fois:   </a:t>
                </a:r>
                <a:endParaRPr lang="fr-FR" sz="2000" dirty="0">
                  <a:latin typeface="Calibri" panose="020F0502020204030204" pitchFamily="34" charset="0"/>
                  <a:cs typeface="Calibri" panose="020F050202020403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623679" y="1868147"/>
                <a:ext cx="6376778" cy="400110"/>
              </a:xfrm>
              <a:prstGeom prst="rect">
                <a:avLst/>
              </a:prstGeom>
              <a:blipFill>
                <a:blip r:embed="rId8"/>
                <a:stretch>
                  <a:fillRect l="-794" t="-6061" r="-3571" b="-24242"/>
                </a:stretch>
              </a:blipFill>
            </p:spPr>
            <p:txBody>
              <a:bodyPr/>
              <a:lstStyle/>
              <a:p>
                <a:r>
                  <a:rPr lang="fr-FR">
                    <a:noFill/>
                  </a:rPr>
                  <a:t> </a:t>
                </a:r>
              </a:p>
            </p:txBody>
          </p:sp>
        </mc:Fallback>
      </mc:AlternateContent>
      <p:sp>
        <p:nvSpPr>
          <p:cNvPr id="18" name="Accolade ouvrante 17"/>
          <p:cNvSpPr/>
          <p:nvPr/>
        </p:nvSpPr>
        <p:spPr>
          <a:xfrm>
            <a:off x="819155" y="2911594"/>
            <a:ext cx="257801" cy="1074299"/>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9" name="ZoneTexte 18"/>
          <p:cNvSpPr txBox="1"/>
          <p:nvPr/>
        </p:nvSpPr>
        <p:spPr>
          <a:xfrm>
            <a:off x="3377464" y="3206903"/>
            <a:ext cx="964303"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MA" sz="2000" dirty="0">
                <a:latin typeface="Calibri" panose="020F0502020204030204" pitchFamily="34" charset="0"/>
                <a:cs typeface="Calibri" panose="020F0502020204030204" pitchFamily="34" charset="0"/>
              </a:rPr>
              <a:t>Alors</a:t>
            </a:r>
            <a:endParaRPr lang="fr-FR" sz="2000" dirty="0">
              <a:latin typeface="Calibri" panose="020F0502020204030204" pitchFamily="34" charset="0"/>
              <a:cs typeface="Calibri" panose="020F0502020204030204" pitchFamily="34" charset="0"/>
            </a:endParaRPr>
          </a:p>
        </p:txBody>
      </p:sp>
      <p:cxnSp>
        <p:nvCxnSpPr>
          <p:cNvPr id="22" name="Connecteur droit 21"/>
          <p:cNvCxnSpPr/>
          <p:nvPr/>
        </p:nvCxnSpPr>
        <p:spPr>
          <a:xfrm>
            <a:off x="9082097" y="2115114"/>
            <a:ext cx="1236755" cy="1310640"/>
          </a:xfrm>
          <a:prstGeom prst="line">
            <a:avLst/>
          </a:prstGeom>
        </p:spPr>
        <p:style>
          <a:lnRef idx="2">
            <a:schemeClr val="accent4"/>
          </a:lnRef>
          <a:fillRef idx="0">
            <a:schemeClr val="accent4"/>
          </a:fillRef>
          <a:effectRef idx="1">
            <a:schemeClr val="accent4"/>
          </a:effectRef>
          <a:fontRef idx="minor">
            <a:schemeClr val="tx1"/>
          </a:fontRef>
        </p:style>
      </p:cxnSp>
      <p:cxnSp>
        <p:nvCxnSpPr>
          <p:cNvPr id="24" name="Connecteur droit 23"/>
          <p:cNvCxnSpPr/>
          <p:nvPr/>
        </p:nvCxnSpPr>
        <p:spPr>
          <a:xfrm flipH="1">
            <a:off x="9325281" y="2396165"/>
            <a:ext cx="843280" cy="924560"/>
          </a:xfrm>
          <a:prstGeom prst="line">
            <a:avLst/>
          </a:prstGeom>
        </p:spPr>
        <p:style>
          <a:lnRef idx="2">
            <a:schemeClr val="accent4"/>
          </a:lnRef>
          <a:fillRef idx="0">
            <a:schemeClr val="accent4"/>
          </a:fillRef>
          <a:effectRef idx="1">
            <a:schemeClr val="accent4"/>
          </a:effectRef>
          <a:fontRef idx="minor">
            <a:schemeClr val="tx1"/>
          </a:fontRef>
        </p:style>
      </p:cxnSp>
      <p:cxnSp>
        <p:nvCxnSpPr>
          <p:cNvPr id="26" name="Connecteur droit 25"/>
          <p:cNvCxnSpPr/>
          <p:nvPr/>
        </p:nvCxnSpPr>
        <p:spPr>
          <a:xfrm flipV="1">
            <a:off x="8870166" y="2726117"/>
            <a:ext cx="1696720" cy="294640"/>
          </a:xfrm>
          <a:prstGeom prst="line">
            <a:avLst/>
          </a:prstGeom>
        </p:spPr>
        <p:style>
          <a:lnRef idx="2">
            <a:schemeClr val="accent4"/>
          </a:lnRef>
          <a:fillRef idx="0">
            <a:schemeClr val="accent4"/>
          </a:fillRef>
          <a:effectRef idx="1">
            <a:schemeClr val="accent4"/>
          </a:effectRef>
          <a:fontRef idx="minor">
            <a:schemeClr val="tx1"/>
          </a:fontRef>
        </p:style>
      </p:cxnSp>
      <p:cxnSp>
        <p:nvCxnSpPr>
          <p:cNvPr id="30" name="Connecteur droit avec flèche 29"/>
          <p:cNvCxnSpPr/>
          <p:nvPr/>
        </p:nvCxnSpPr>
        <p:spPr>
          <a:xfrm>
            <a:off x="6766560" y="1483360"/>
            <a:ext cx="1798320" cy="1837365"/>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32" name="Connecteur droit avec flèche 31"/>
          <p:cNvCxnSpPr/>
          <p:nvPr/>
        </p:nvCxnSpPr>
        <p:spPr>
          <a:xfrm flipH="1" flipV="1">
            <a:off x="9794377" y="2953252"/>
            <a:ext cx="564826" cy="99502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Rectangle à coins arrondis 2"/>
          <p:cNvSpPr/>
          <p:nvPr/>
        </p:nvSpPr>
        <p:spPr>
          <a:xfrm>
            <a:off x="788319" y="5153819"/>
            <a:ext cx="1874982" cy="44891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t>Propriété 1</a:t>
            </a:r>
          </a:p>
        </p:txBody>
      </p:sp>
      <mc:AlternateContent xmlns:mc="http://schemas.openxmlformats.org/markup-compatibility/2006" xmlns:a14="http://schemas.microsoft.com/office/drawing/2010/main">
        <mc:Choice Requires="a14">
          <p:sp>
            <p:nvSpPr>
              <p:cNvPr id="7" name="Rectangle 6"/>
              <p:cNvSpPr/>
              <p:nvPr/>
            </p:nvSpPr>
            <p:spPr>
              <a:xfrm>
                <a:off x="981869" y="2919848"/>
                <a:ext cx="1532051" cy="369332"/>
              </a:xfrm>
              <a:prstGeom prst="rect">
                <a:avLst/>
              </a:prstGeom>
              <a:solidFill>
                <a:schemeClr val="accent2">
                  <a:lumMod val="60000"/>
                  <a:lumOff val="40000"/>
                </a:schemeClr>
              </a:solidFill>
            </p:spPr>
            <p:txBody>
              <a:bodyPr wrap="square">
                <a:spAutoFit/>
              </a:bodyPr>
              <a:lstStyle/>
              <a:p>
                <a:pPr marL="342900" indent="-342900">
                  <a:buFont typeface="Wingdings" panose="05000000000000000000" pitchFamily="2" charset="2"/>
                  <a:buChar char="v"/>
                </a:pPr>
                <a14:m>
                  <m:oMath xmlns:m="http://schemas.openxmlformats.org/officeDocument/2006/math">
                    <m:r>
                      <a:rPr lang="fr-FR" i="1" dirty="0">
                        <a:solidFill>
                          <a:schemeClr val="accent5">
                            <a:lumMod val="60000"/>
                            <a:lumOff val="40000"/>
                          </a:schemeClr>
                        </a:solidFill>
                        <a:latin typeface="Cambria Math" panose="02040503050406030204" pitchFamily="18" charset="0"/>
                        <a:cs typeface="Calibri" panose="020F0502020204030204" pitchFamily="34" charset="0"/>
                      </a:rPr>
                      <m:t>𝑑</m:t>
                    </m:r>
                  </m:oMath>
                </a14:m>
                <a:r>
                  <a:rPr lang="fr-MA" b="1" dirty="0">
                    <a:solidFill>
                      <a:schemeClr val="accent1">
                        <a:lumMod val="60000"/>
                        <a:lumOff val="40000"/>
                      </a:schemeClr>
                    </a:solidFill>
                    <a:ea typeface="Cambria Math" panose="02040503050406030204" pitchFamily="18" charset="0"/>
                  </a:rPr>
                  <a:t> </a:t>
                </a:r>
                <a14:m>
                  <m:oMath xmlns:m="http://schemas.openxmlformats.org/officeDocument/2006/math">
                    <m:r>
                      <a:rPr lang="fr-MA" b="1" i="1">
                        <a:solidFill>
                          <a:schemeClr val="accent1">
                            <a:lumMod val="60000"/>
                            <a:lumOff val="40000"/>
                          </a:schemeClr>
                        </a:solidFill>
                        <a:latin typeface="Cambria Math" panose="02040503050406030204" pitchFamily="18" charset="0"/>
                        <a:ea typeface="Cambria Math" panose="02040503050406030204" pitchFamily="18" charset="0"/>
                      </a:rPr>
                      <m:t>⊥</m:t>
                    </m:r>
                  </m:oMath>
                </a14:m>
                <a:r>
                  <a:rPr lang="fr-FR" dirty="0">
                    <a:solidFill>
                      <a:schemeClr val="accent1">
                        <a:lumMod val="60000"/>
                        <a:lumOff val="40000"/>
                      </a:schemeClr>
                    </a:solidFill>
                    <a:latin typeface="Calibri" panose="020F0502020204030204" pitchFamily="34" charset="0"/>
                    <a:cs typeface="Calibri" panose="020F0502020204030204" pitchFamily="34" charset="0"/>
                  </a:rPr>
                  <a:t> </a:t>
                </a:r>
                <a14:m>
                  <m:oMath xmlns:m="http://schemas.openxmlformats.org/officeDocument/2006/math">
                    <m:r>
                      <a:rPr lang="fr-FR" i="1" dirty="0">
                        <a:solidFill>
                          <a:schemeClr val="tx1">
                            <a:lumMod val="95000"/>
                            <a:lumOff val="5000"/>
                          </a:schemeClr>
                        </a:solidFill>
                        <a:latin typeface="Cambria Math" panose="02040503050406030204" pitchFamily="18" charset="0"/>
                        <a:cs typeface="Calibri" panose="020F0502020204030204" pitchFamily="34" charset="0"/>
                      </a:rPr>
                      <m:t>𝑛</m:t>
                    </m:r>
                  </m:oMath>
                </a14:m>
                <a:endParaRPr lang="fr-FR" dirty="0">
                  <a:solidFill>
                    <a:schemeClr val="tx1">
                      <a:lumMod val="95000"/>
                      <a:lumOff val="5000"/>
                    </a:schemeClr>
                  </a:solidFill>
                  <a:latin typeface="Calibri" panose="020F0502020204030204" pitchFamily="34" charset="0"/>
                  <a:cs typeface="Calibri" panose="020F050202020403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981869" y="2919848"/>
                <a:ext cx="1532051" cy="369332"/>
              </a:xfrm>
              <a:prstGeom prst="rect">
                <a:avLst/>
              </a:prstGeom>
              <a:blipFill>
                <a:blip r:embed="rId9"/>
                <a:stretch>
                  <a:fillRect l="-2390" t="-6557" b="-16393"/>
                </a:stretch>
              </a:blipFill>
            </p:spPr>
            <p:txBody>
              <a:bodyPr/>
              <a:lstStyle/>
              <a:p>
                <a:r>
                  <a:rPr lang="fr-FR">
                    <a:noFill/>
                  </a:rPr>
                  <a:t> </a:t>
                </a:r>
              </a:p>
            </p:txBody>
          </p:sp>
        </mc:Fallback>
      </mc:AlternateContent>
      <p:sp>
        <p:nvSpPr>
          <p:cNvPr id="8" name="Rectangle 7"/>
          <p:cNvSpPr/>
          <p:nvPr/>
        </p:nvSpPr>
        <p:spPr>
          <a:xfrm>
            <a:off x="981645" y="3241088"/>
            <a:ext cx="375809" cy="369332"/>
          </a:xfrm>
          <a:prstGeom prst="rect">
            <a:avLst/>
          </a:prstGeom>
        </p:spPr>
        <p:txBody>
          <a:bodyPr wrap="none">
            <a:spAutoFit/>
          </a:bodyPr>
          <a:lstStyle/>
          <a:p>
            <a:r>
              <a:rPr lang="fr-FR" dirty="0">
                <a:latin typeface="Calibri" panose="020F0502020204030204" pitchFamily="34" charset="0"/>
                <a:cs typeface="Calibri" panose="020F0502020204030204" pitchFamily="34" charset="0"/>
              </a:rPr>
              <a:t>et</a:t>
            </a:r>
          </a:p>
        </p:txBody>
      </p:sp>
      <p:cxnSp>
        <p:nvCxnSpPr>
          <p:cNvPr id="14" name="Connecteur droit avec flèche 13"/>
          <p:cNvCxnSpPr/>
          <p:nvPr/>
        </p:nvCxnSpPr>
        <p:spPr>
          <a:xfrm>
            <a:off x="8182947" y="1670180"/>
            <a:ext cx="251926" cy="9517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ZoneTexte 8"/>
          <p:cNvSpPr txBox="1"/>
          <p:nvPr/>
        </p:nvSpPr>
        <p:spPr>
          <a:xfrm>
            <a:off x="5170067" y="4152122"/>
            <a:ext cx="5569467"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On remarque que d est perpendiculaire à toute droite de P passant par A</a:t>
            </a:r>
            <a:endParaRPr lang="fr-FR" sz="2000" dirty="0">
              <a:latin typeface="Calibri" panose="020F0502020204030204" pitchFamily="34" charset="0"/>
              <a:cs typeface="Calibri" panose="020F0502020204030204" pitchFamily="34" charset="0"/>
            </a:endParaRPr>
          </a:p>
        </p:txBody>
      </p:sp>
      <p:cxnSp>
        <p:nvCxnSpPr>
          <p:cNvPr id="12" name="Connecteur droit avec flèche 11"/>
          <p:cNvCxnSpPr/>
          <p:nvPr/>
        </p:nvCxnSpPr>
        <p:spPr>
          <a:xfrm flipH="1">
            <a:off x="9794377" y="1060419"/>
            <a:ext cx="1038464" cy="42294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3471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6" presetClass="entr" presetSubtype="16" fill="hold" nodeType="withEffect">
                                  <p:stCondLst>
                                    <p:cond delay="0"/>
                                  </p:stCondLst>
                                  <p:childTnLst>
                                    <p:set>
                                      <p:cBhvr>
                                        <p:cTn id="8" dur="1" fill="hold">
                                          <p:stCondLst>
                                            <p:cond delay="0"/>
                                          </p:stCondLst>
                                        </p:cTn>
                                        <p:tgtEl>
                                          <p:spTgt spid="30"/>
                                        </p:tgtEl>
                                        <p:attrNameLst>
                                          <p:attrName>style.visibility</p:attrName>
                                        </p:attrNameLst>
                                      </p:cBhvr>
                                      <p:to>
                                        <p:strVal val="visible"/>
                                      </p:to>
                                    </p:set>
                                    <p:animEffect transition="in" filter="circle(in)">
                                      <p:cBhvr>
                                        <p:cTn id="9" dur="2000"/>
                                        <p:tgtEl>
                                          <p:spTgt spid="30"/>
                                        </p:tgtEl>
                                      </p:cBhvr>
                                    </p:animEffect>
                                  </p:childTnLst>
                                </p:cTn>
                              </p:par>
                            </p:childTnLst>
                          </p:cTn>
                        </p:par>
                        <p:par>
                          <p:cTn id="10" fill="hold">
                            <p:stCondLst>
                              <p:cond delay="2000"/>
                            </p:stCondLst>
                            <p:childTnLst>
                              <p:par>
                                <p:cTn id="11" presetID="6" presetClass="entr" presetSubtype="16"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2000"/>
                                        <p:tgtEl>
                                          <p:spTgt spid="14"/>
                                        </p:tgtEl>
                                      </p:cBhvr>
                                    </p:animEffect>
                                  </p:childTnLst>
                                </p:cTn>
                              </p:par>
                              <p:par>
                                <p:cTn id="14" presetID="6" presetClass="entr" presetSubtype="16"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circle(in)">
                                      <p:cBhvr>
                                        <p:cTn id="16" dur="20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par>
                          <p:cTn id="21" fill="hold">
                            <p:stCondLst>
                              <p:cond delay="0"/>
                            </p:stCondLst>
                            <p:childTnLst>
                              <p:par>
                                <p:cTn id="22" presetID="6" presetClass="entr" presetSubtype="16"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circle(in)">
                                      <p:cBhvr>
                                        <p:cTn id="24" dur="20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1" presetClass="entr" presetSubtype="0" fill="hold" grpId="0" nodeType="afterEffect">
                                  <p:stCondLst>
                                    <p:cond delay="0"/>
                                  </p:stCondLst>
                                  <p:childTnLst>
                                    <p:set>
                                      <p:cBhvr>
                                        <p:cTn id="38" dur="1" fill="hold">
                                          <p:stCondLst>
                                            <p:cond delay="1999"/>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ipe(down)">
                                      <p:cBhvr>
                                        <p:cTn id="54" dur="500"/>
                                        <p:tgtEl>
                                          <p:spTgt spid="15"/>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9"/>
                                        </p:tgtEl>
                                        <p:attrNameLst>
                                          <p:attrName>style.visibility</p:attrName>
                                        </p:attrNameLst>
                                      </p:cBhvr>
                                      <p:to>
                                        <p:strVal val="visible"/>
                                      </p:to>
                                    </p:set>
                                  </p:childTnLst>
                                </p:cTn>
                              </p:par>
                              <p:par>
                                <p:cTn id="59" presetID="6" presetClass="entr" presetSubtype="16" fill="hold" nodeType="with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circle(in)">
                                      <p:cBhvr>
                                        <p:cTn id="61" dur="2000"/>
                                        <p:tgtEl>
                                          <p:spTgt spid="22"/>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nodeType="click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circle(in)">
                                      <p:cBhvr>
                                        <p:cTn id="66" dur="2000"/>
                                        <p:tgtEl>
                                          <p:spTgt spid="24"/>
                                        </p:tgtEl>
                                      </p:cBhvr>
                                    </p:animEffec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nodeType="click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circle(in)">
                                      <p:cBhvr>
                                        <p:cTn id="71" dur="20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3"/>
                                        </p:tgtEl>
                                        <p:attrNameLst>
                                          <p:attrName>style.visibility</p:attrName>
                                        </p:attrNameLst>
                                      </p:cBhvr>
                                      <p:to>
                                        <p:strVal val="visible"/>
                                      </p:to>
                                    </p:set>
                                    <p:animEffect transition="in" filter="fade">
                                      <p:cBhvr>
                                        <p:cTn id="76" dur="1000"/>
                                        <p:tgtEl>
                                          <p:spTgt spid="3"/>
                                        </p:tgtEl>
                                      </p:cBhvr>
                                    </p:animEffect>
                                    <p:anim calcmode="lin" valueType="num">
                                      <p:cBhvr>
                                        <p:cTn id="77" dur="1000" fill="hold"/>
                                        <p:tgtEl>
                                          <p:spTgt spid="3"/>
                                        </p:tgtEl>
                                        <p:attrNameLst>
                                          <p:attrName>ppt_x</p:attrName>
                                        </p:attrNameLst>
                                      </p:cBhvr>
                                      <p:tavLst>
                                        <p:tav tm="0">
                                          <p:val>
                                            <p:strVal val="#ppt_x"/>
                                          </p:val>
                                        </p:tav>
                                        <p:tav tm="100000">
                                          <p:val>
                                            <p:strVal val="#ppt_x"/>
                                          </p:val>
                                        </p:tav>
                                      </p:tavLst>
                                    </p:anim>
                                    <p:anim calcmode="lin" valueType="num">
                                      <p:cBhvr>
                                        <p:cTn id="7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fade">
                                      <p:cBhvr>
                                        <p:cTn id="83" dur="1000"/>
                                        <p:tgtEl>
                                          <p:spTgt spid="16"/>
                                        </p:tgtEl>
                                      </p:cBhvr>
                                    </p:animEffect>
                                    <p:anim calcmode="lin" valueType="num">
                                      <p:cBhvr>
                                        <p:cTn id="84" dur="1000" fill="hold"/>
                                        <p:tgtEl>
                                          <p:spTgt spid="16"/>
                                        </p:tgtEl>
                                        <p:attrNameLst>
                                          <p:attrName>ppt_x</p:attrName>
                                        </p:attrNameLst>
                                      </p:cBhvr>
                                      <p:tavLst>
                                        <p:tav tm="0">
                                          <p:val>
                                            <p:strVal val="#ppt_x"/>
                                          </p:val>
                                        </p:tav>
                                        <p:tav tm="100000">
                                          <p:val>
                                            <p:strVal val="#ppt_x"/>
                                          </p:val>
                                        </p:tav>
                                      </p:tavLst>
                                    </p:anim>
                                    <p:anim calcmode="lin" valueType="num">
                                      <p:cBhvr>
                                        <p:cTn id="8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15" grpId="0" animBg="1"/>
      <p:bldP spid="16" grpId="0" animBg="1"/>
      <p:bldP spid="17" grpId="0"/>
      <p:bldP spid="18" grpId="0" animBg="1"/>
      <p:bldP spid="19" grpId="0" animBg="1"/>
      <p:bldP spid="3" grpId="0" animBg="1"/>
      <p:bldP spid="7" grpId="0" animBg="1"/>
      <p:bldP spid="8" grpId="0"/>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une 2</a:t>
            </a:r>
            <a:r>
              <a:rPr lang="fr-FR" baseline="30000" dirty="0">
                <a:latin typeface="Calibri" panose="020F0502020204030204"/>
              </a:rPr>
              <a:t>ème</a:t>
            </a:r>
            <a:r>
              <a:rPr lang="fr-FR" dirty="0">
                <a:latin typeface="Calibri" panose="020F0502020204030204"/>
              </a:rPr>
              <a:t> propriété qui vous permet de déduire qu’une droite est perpendiculaire à une autre droite d’un plan.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distingue les conditions et la conclusion et illustre la propriété avec un solide ou l’espace de la classe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p:cNvPicPr>
            <a:picLocks noChangeAspect="1"/>
          </p:cNvPicPr>
          <p:nvPr/>
        </p:nvPicPr>
        <p:blipFill>
          <a:blip r:embed="rId3"/>
          <a:stretch>
            <a:fillRect/>
          </a:stretch>
        </p:blipFill>
        <p:spPr>
          <a:xfrm>
            <a:off x="7795541" y="1433029"/>
            <a:ext cx="4095621" cy="3558848"/>
          </a:xfrm>
          <a:prstGeom prst="rect">
            <a:avLst/>
          </a:prstGeom>
        </p:spPr>
      </p:pic>
      <mc:AlternateContent xmlns:mc="http://schemas.openxmlformats.org/markup-compatibility/2006" xmlns:a14="http://schemas.microsoft.com/office/drawing/2010/main">
        <mc:Choice Requires="a14">
          <p:sp>
            <p:nvSpPr>
              <p:cNvPr id="10" name="ZoneTexte 9"/>
              <p:cNvSpPr txBox="1"/>
              <p:nvPr/>
            </p:nvSpPr>
            <p:spPr>
              <a:xfrm>
                <a:off x="802431" y="1534193"/>
                <a:ext cx="699310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vais considérer une droite </a:t>
                </a:r>
                <a14:m>
                  <m:oMath xmlns:m="http://schemas.openxmlformats.org/officeDocument/2006/math">
                    <m:r>
                      <a:rPr lang="fr-FR" sz="2000" i="1" dirty="0" smtClean="0">
                        <a:solidFill>
                          <a:schemeClr val="accent5"/>
                        </a:solidFill>
                        <a:latin typeface="Cambria Math" panose="02040503050406030204" pitchFamily="18" charset="0"/>
                        <a:cs typeface="Calibri" panose="020F0502020204030204" pitchFamily="34" charset="0"/>
                      </a:rPr>
                      <m:t>𝑑</m:t>
                    </m:r>
                  </m:oMath>
                </a14:m>
                <a:r>
                  <a:rPr lang="fr-FR" sz="2000" dirty="0">
                    <a:latin typeface="Calibri" panose="020F0502020204030204" pitchFamily="34" charset="0"/>
                    <a:cs typeface="Calibri" panose="020F0502020204030204" pitchFamily="34" charset="0"/>
                  </a:rPr>
                  <a:t> perpendiculaire à un plan </a:t>
                </a:r>
                <a14:m>
                  <m:oMath xmlns:m="http://schemas.openxmlformats.org/officeDocument/2006/math">
                    <m:r>
                      <a:rPr lang="fr-FR" sz="2000" i="1" dirty="0" smtClean="0">
                        <a:latin typeface="Cambria Math" panose="02040503050406030204" pitchFamily="18" charset="0"/>
                        <a:cs typeface="Calibri" panose="020F0502020204030204" pitchFamily="34" charset="0"/>
                      </a:rPr>
                      <m:t>𝑃</m:t>
                    </m:r>
                  </m:oMath>
                </a14:m>
                <a:r>
                  <a:rPr lang="fr-FR" sz="2000" dirty="0">
                    <a:latin typeface="Calibri" panose="020F0502020204030204" pitchFamily="34" charset="0"/>
                    <a:cs typeface="Calibri" panose="020F0502020204030204" pitchFamily="34" charset="0"/>
                  </a:rPr>
                  <a:t>.</a:t>
                </a:r>
              </a:p>
            </p:txBody>
          </p:sp>
        </mc:Choice>
        <mc:Fallback xmlns="">
          <p:sp>
            <p:nvSpPr>
              <p:cNvPr id="10" name="ZoneTexte 9"/>
              <p:cNvSpPr txBox="1">
                <a:spLocks noRot="1" noChangeAspect="1" noMove="1" noResize="1" noEditPoints="1" noAdjustHandles="1" noChangeArrowheads="1" noChangeShapeType="1" noTextEdit="1"/>
              </p:cNvSpPr>
              <p:nvPr/>
            </p:nvSpPr>
            <p:spPr>
              <a:xfrm>
                <a:off x="802431" y="1534193"/>
                <a:ext cx="6993109" cy="400110"/>
              </a:xfrm>
              <a:prstGeom prst="rect">
                <a:avLst/>
              </a:prstGeom>
              <a:blipFill>
                <a:blip r:embed="rId4"/>
                <a:stretch>
                  <a:fillRect l="-907" t="-6061" b="-24242"/>
                </a:stretch>
              </a:blipFill>
            </p:spPr>
            <p:txBody>
              <a:bodyPr/>
              <a:lstStyle/>
              <a:p>
                <a:r>
                  <a:rPr lang="fr-FR">
                    <a:noFill/>
                  </a:rPr>
                  <a:t> </a:t>
                </a:r>
              </a:p>
            </p:txBody>
          </p:sp>
        </mc:Fallback>
      </mc:AlternateContent>
      <p:cxnSp>
        <p:nvCxnSpPr>
          <p:cNvPr id="13" name="Connecteur droit 12"/>
          <p:cNvCxnSpPr/>
          <p:nvPr/>
        </p:nvCxnSpPr>
        <p:spPr>
          <a:xfrm flipH="1">
            <a:off x="8766111" y="2939143"/>
            <a:ext cx="1077241" cy="1091681"/>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6" name="ZoneTexte 15"/>
              <p:cNvSpPr txBox="1"/>
              <p:nvPr/>
            </p:nvSpPr>
            <p:spPr>
              <a:xfrm>
                <a:off x="802432" y="2420018"/>
                <a:ext cx="6251510"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Et une droite</a:t>
                </a:r>
                <a:r>
                  <a:rPr lang="fr-FR" sz="2000" dirty="0">
                    <a:cs typeface="Calibri" panose="020F0502020204030204" pitchFamily="34" charset="0"/>
                  </a:rPr>
                  <a:t> </a:t>
                </a:r>
                <a14:m>
                  <m:oMath xmlns:m="http://schemas.openxmlformats.org/officeDocument/2006/math">
                    <m:r>
                      <a:rPr lang="fr-FR" sz="2000" i="1" dirty="0">
                        <a:latin typeface="Cambria Math" panose="02040503050406030204" pitchFamily="18" charset="0"/>
                        <a:cs typeface="Calibri" panose="020F0502020204030204" pitchFamily="34" charset="0"/>
                      </a:rPr>
                      <m:t>𝑑</m:t>
                    </m:r>
                    <m:r>
                      <a:rPr lang="fr-FR" sz="2000" i="1" dirty="0">
                        <a:latin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  quelconque contenue dans le plan</a:t>
                </a:r>
                <a14:m>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𝑃</m:t>
                    </m:r>
                  </m:oMath>
                </a14:m>
                <a:endParaRPr lang="fr-FR" sz="2000" dirty="0">
                  <a:latin typeface="Calibri" panose="020F0502020204030204" pitchFamily="34" charset="0"/>
                  <a:cs typeface="Calibri" panose="020F0502020204030204" pitchFamily="34" charset="0"/>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802432" y="2420018"/>
                <a:ext cx="6251510" cy="400110"/>
              </a:xfrm>
              <a:prstGeom prst="rect">
                <a:avLst/>
              </a:prstGeom>
              <a:blipFill>
                <a:blip r:embed="rId5"/>
                <a:stretch>
                  <a:fillRect l="-1014" t="-9091" b="-24242"/>
                </a:stretch>
              </a:blipFill>
            </p:spPr>
            <p:txBody>
              <a:bodyPr/>
              <a:lstStyle/>
              <a:p>
                <a:r>
                  <a:rPr lang="fr-FR">
                    <a:noFill/>
                  </a:rPr>
                  <a:t> </a:t>
                </a:r>
              </a:p>
            </p:txBody>
          </p:sp>
        </mc:Fallback>
      </mc:AlternateContent>
      <p:sp>
        <p:nvSpPr>
          <p:cNvPr id="17" name="ZoneTexte 16"/>
          <p:cNvSpPr txBox="1"/>
          <p:nvPr/>
        </p:nvSpPr>
        <p:spPr>
          <a:xfrm>
            <a:off x="8866193" y="3791740"/>
            <a:ext cx="43853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d’</a:t>
            </a:r>
          </a:p>
        </p:txBody>
      </p:sp>
      <mc:AlternateContent xmlns:mc="http://schemas.openxmlformats.org/markup-compatibility/2006" xmlns:a14="http://schemas.microsoft.com/office/drawing/2010/main">
        <mc:Choice Requires="a14">
          <p:sp>
            <p:nvSpPr>
              <p:cNvPr id="23" name="ZoneTexte 22"/>
              <p:cNvSpPr txBox="1"/>
              <p:nvPr/>
            </p:nvSpPr>
            <p:spPr>
              <a:xfrm>
                <a:off x="5545317" y="3635149"/>
                <a:ext cx="1764939" cy="523220"/>
              </a:xfrm>
              <a:prstGeom prst="rect">
                <a:avLst/>
              </a:prstGeom>
              <a:solidFill>
                <a:schemeClr val="accent6">
                  <a:lumMod val="60000"/>
                  <a:lumOff val="40000"/>
                </a:schemeClr>
              </a:solidFill>
            </p:spPr>
            <p:txBody>
              <a:bodyPr wrap="square" rtlCol="0">
                <a:spAutoFit/>
              </a:bodyPr>
              <a:lstStyle/>
              <a:p>
                <a:pPr algn="ctr"/>
                <a14:m>
                  <m:oMath xmlns:m="http://schemas.openxmlformats.org/officeDocument/2006/math">
                    <m:r>
                      <a:rPr lang="fr-MA" sz="2800" i="1" dirty="0" smtClean="0">
                        <a:solidFill>
                          <a:schemeClr val="tx1"/>
                        </a:solidFill>
                        <a:latin typeface="Cambria Math" panose="02040503050406030204" pitchFamily="18" charset="0"/>
                        <a:cs typeface="Calibri" panose="020F0502020204030204" pitchFamily="34" charset="0"/>
                      </a:rPr>
                      <m:t>𝑑</m:t>
                    </m:r>
                  </m:oMath>
                </a14:m>
                <a:r>
                  <a:rPr lang="fr-MA" sz="2800" b="1" dirty="0">
                    <a:solidFill>
                      <a:schemeClr val="tx1"/>
                    </a:solidFill>
                    <a:ea typeface="Cambria Math" panose="02040503050406030204" pitchFamily="18" charset="0"/>
                  </a:rPr>
                  <a:t> </a:t>
                </a:r>
                <a14:m>
                  <m:oMath xmlns:m="http://schemas.openxmlformats.org/officeDocument/2006/math">
                    <m:r>
                      <a:rPr lang="fr-MA" sz="2800" b="1" i="1">
                        <a:solidFill>
                          <a:schemeClr val="tx1"/>
                        </a:solidFill>
                        <a:latin typeface="Cambria Math" panose="02040503050406030204" pitchFamily="18" charset="0"/>
                        <a:ea typeface="Cambria Math" panose="02040503050406030204" pitchFamily="18" charset="0"/>
                      </a:rPr>
                      <m:t>⊥</m:t>
                    </m:r>
                  </m:oMath>
                </a14:m>
                <a:r>
                  <a:rPr lang="fr-FR" sz="2800" dirty="0">
                    <a:solidFill>
                      <a:schemeClr val="tx1"/>
                    </a:solidFill>
                    <a:latin typeface="Calibri" panose="020F0502020204030204" pitchFamily="34" charset="0"/>
                    <a:cs typeface="Calibri" panose="020F0502020204030204" pitchFamily="34" charset="0"/>
                  </a:rPr>
                  <a:t> </a:t>
                </a:r>
                <a14:m>
                  <m:oMath xmlns:m="http://schemas.openxmlformats.org/officeDocument/2006/math">
                    <m:r>
                      <a:rPr lang="fr-FR" sz="2800" b="0" i="1" dirty="0" smtClean="0">
                        <a:solidFill>
                          <a:schemeClr val="tx1"/>
                        </a:solidFill>
                        <a:latin typeface="Cambria Math" panose="02040503050406030204" pitchFamily="18" charset="0"/>
                        <a:cs typeface="Calibri" panose="020F0502020204030204" pitchFamily="34" charset="0"/>
                      </a:rPr>
                      <m:t>𝑑</m:t>
                    </m:r>
                    <m:r>
                      <a:rPr lang="fr-FR" sz="2800" b="0" i="1" dirty="0" smtClean="0">
                        <a:solidFill>
                          <a:schemeClr val="tx1"/>
                        </a:solidFill>
                        <a:latin typeface="Cambria Math" panose="02040503050406030204" pitchFamily="18" charset="0"/>
                        <a:cs typeface="Calibri" panose="020F0502020204030204" pitchFamily="34" charset="0"/>
                      </a:rPr>
                      <m:t>′</m:t>
                    </m:r>
                  </m:oMath>
                </a14:m>
                <a:endParaRPr lang="fr-FR" sz="2800" dirty="0">
                  <a:solidFill>
                    <a:schemeClr val="tx1"/>
                  </a:solidFill>
                  <a:latin typeface="Calibri" panose="020F0502020204030204" pitchFamily="34" charset="0"/>
                  <a:cs typeface="Calibri" panose="020F0502020204030204" pitchFamily="34" charset="0"/>
                </a:endParaRPr>
              </a:p>
            </p:txBody>
          </p:sp>
        </mc:Choice>
        <mc:Fallback xmlns="">
          <p:sp>
            <p:nvSpPr>
              <p:cNvPr id="23" name="ZoneTexte 22"/>
              <p:cNvSpPr txBox="1">
                <a:spLocks noRot="1" noChangeAspect="1" noMove="1" noResize="1" noEditPoints="1" noAdjustHandles="1" noChangeArrowheads="1" noChangeShapeType="1" noTextEdit="1"/>
              </p:cNvSpPr>
              <p:nvPr/>
            </p:nvSpPr>
            <p:spPr>
              <a:xfrm>
                <a:off x="5545317" y="3635149"/>
                <a:ext cx="1764939" cy="523220"/>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ZoneTexte 20"/>
              <p:cNvSpPr txBox="1"/>
              <p:nvPr/>
            </p:nvSpPr>
            <p:spPr>
              <a:xfrm>
                <a:off x="802432" y="3754094"/>
                <a:ext cx="4204264" cy="400110"/>
              </a:xfrm>
              <a:prstGeom prst="rect">
                <a:avLst/>
              </a:prstGeom>
              <a:noFill/>
            </p:spPr>
            <p:txBody>
              <a:bodyPr wrap="square" rtlCol="0">
                <a:spAutoFit/>
              </a:bodyPr>
              <a:lstStyle/>
              <a:p>
                <a:pPr algn="l"/>
                <a14:m>
                  <m:oMath xmlns:m="http://schemas.openxmlformats.org/officeDocument/2006/math">
                    <m:r>
                      <a:rPr lang="fr-FR" sz="2000" b="0" i="1" dirty="0" smtClean="0">
                        <a:latin typeface="Cambria Math" panose="02040503050406030204" pitchFamily="18" charset="0"/>
                        <a:cs typeface="Calibri" panose="020F0502020204030204" pitchFamily="34" charset="0"/>
                      </a:rPr>
                      <m:t>𝑎𝑙𝑜𝑟𝑠</m:t>
                    </m:r>
                    <m:r>
                      <a:rPr lang="fr-FR" sz="2000" b="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𝑑</m:t>
                    </m:r>
                  </m:oMath>
                </a14:m>
                <a:r>
                  <a:rPr lang="fr-FR" sz="2000" dirty="0">
                    <a:latin typeface="Calibri" panose="020F0502020204030204" pitchFamily="34" charset="0"/>
                    <a:cs typeface="Calibri" panose="020F0502020204030204" pitchFamily="34" charset="0"/>
                  </a:rPr>
                  <a:t> est perpendiculaire à </a:t>
                </a:r>
                <a14:m>
                  <m:oMath xmlns:m="http://schemas.openxmlformats.org/officeDocument/2006/math">
                    <m:r>
                      <a:rPr lang="fr-FR" sz="2000" i="1" dirty="0" smtClean="0">
                        <a:latin typeface="Cambria Math" panose="02040503050406030204" pitchFamily="18" charset="0"/>
                        <a:cs typeface="Calibri" panose="020F0502020204030204" pitchFamily="34" charset="0"/>
                      </a:rPr>
                      <m:t>𝑑</m:t>
                    </m:r>
                    <m:r>
                      <a:rPr lang="fr-FR" sz="2000" i="1" dirty="0" smtClean="0">
                        <a:latin typeface="Cambria Math" panose="02040503050406030204" pitchFamily="18" charset="0"/>
                        <a:cs typeface="Calibri" panose="020F050202020403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21" name="ZoneTexte 20"/>
              <p:cNvSpPr txBox="1">
                <a:spLocks noRot="1" noChangeAspect="1" noMove="1" noResize="1" noEditPoints="1" noAdjustHandles="1" noChangeArrowheads="1" noChangeShapeType="1" noTextEdit="1"/>
              </p:cNvSpPr>
              <p:nvPr/>
            </p:nvSpPr>
            <p:spPr>
              <a:xfrm>
                <a:off x="802432" y="3754094"/>
                <a:ext cx="4204264" cy="400110"/>
              </a:xfrm>
              <a:prstGeom prst="rect">
                <a:avLst/>
              </a:prstGeom>
              <a:blipFill>
                <a:blip r:embed="rId7"/>
                <a:stretch>
                  <a:fillRect t="-9231" b="-27692"/>
                </a:stretch>
              </a:blipFill>
            </p:spPr>
            <p:txBody>
              <a:bodyPr/>
              <a:lstStyle/>
              <a:p>
                <a:r>
                  <a:rPr lang="fr-FR">
                    <a:noFill/>
                  </a:rPr>
                  <a:t> </a:t>
                </a:r>
              </a:p>
            </p:txBody>
          </p:sp>
        </mc:Fallback>
      </mc:AlternateContent>
      <p:sp>
        <p:nvSpPr>
          <p:cNvPr id="29" name="Rectangle à coins arrondis 28"/>
          <p:cNvSpPr/>
          <p:nvPr/>
        </p:nvSpPr>
        <p:spPr>
          <a:xfrm>
            <a:off x="699797" y="5488281"/>
            <a:ext cx="10767526" cy="62177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latin typeface="Calibri" panose="020F0502020204030204" pitchFamily="34" charset="0"/>
                <a:ea typeface="Calibri" panose="020F0502020204030204" pitchFamily="34" charset="0"/>
                <a:cs typeface="Calibri" panose="020F0502020204030204" pitchFamily="34" charset="0"/>
              </a:rPr>
              <a:t>Si une droite d est perpendiculaire à un plan P, alors elle est perpendiculaire à toutes les droites contenues dans ce  plan.</a:t>
            </a:r>
          </a:p>
        </p:txBody>
      </p:sp>
      <p:sp>
        <p:nvSpPr>
          <p:cNvPr id="30" name="Rectangle à coins arrondis 29"/>
          <p:cNvSpPr/>
          <p:nvPr/>
        </p:nvSpPr>
        <p:spPr>
          <a:xfrm>
            <a:off x="699797" y="5113902"/>
            <a:ext cx="2174032" cy="35922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t>Propriété 2</a:t>
            </a:r>
          </a:p>
        </p:txBody>
      </p:sp>
      <p:cxnSp>
        <p:nvCxnSpPr>
          <p:cNvPr id="7" name="Connecteur droit avec flèche 6"/>
          <p:cNvCxnSpPr/>
          <p:nvPr/>
        </p:nvCxnSpPr>
        <p:spPr>
          <a:xfrm flipH="1">
            <a:off x="10114384" y="1433029"/>
            <a:ext cx="559836" cy="65702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9" name="Connecteur droit avec flèche 8"/>
          <p:cNvCxnSpPr/>
          <p:nvPr/>
        </p:nvCxnSpPr>
        <p:spPr>
          <a:xfrm>
            <a:off x="7604449" y="2267339"/>
            <a:ext cx="578498" cy="122231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2" name="Connecteur droit avec flèche 11"/>
          <p:cNvCxnSpPr/>
          <p:nvPr/>
        </p:nvCxnSpPr>
        <p:spPr>
          <a:xfrm>
            <a:off x="8556171" y="1934303"/>
            <a:ext cx="933062" cy="13220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920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par>
                                <p:cTn id="14" presetID="6" presetClass="entr" presetSubtype="16"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par>
                          <p:cTn id="27" fill="hold">
                            <p:stCondLst>
                              <p:cond delay="1000"/>
                            </p:stCondLst>
                            <p:childTnLst>
                              <p:par>
                                <p:cTn id="28" presetID="6" presetClass="entr" presetSubtype="16"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circle(in)">
                                      <p:cBhvr>
                                        <p:cTn id="30" dur="2000"/>
                                        <p:tgtEl>
                                          <p:spTgt spid="12"/>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1000"/>
                                        <p:tgtEl>
                                          <p:spTgt spid="21"/>
                                        </p:tgtEl>
                                      </p:cBhvr>
                                    </p:animEffect>
                                    <p:anim calcmode="lin" valueType="num">
                                      <p:cBhvr>
                                        <p:cTn id="38" dur="1000" fill="hold"/>
                                        <p:tgtEl>
                                          <p:spTgt spid="21"/>
                                        </p:tgtEl>
                                        <p:attrNameLst>
                                          <p:attrName>ppt_x</p:attrName>
                                        </p:attrNameLst>
                                      </p:cBhvr>
                                      <p:tavLst>
                                        <p:tav tm="0">
                                          <p:val>
                                            <p:strVal val="#ppt_x"/>
                                          </p:val>
                                        </p:tav>
                                        <p:tav tm="100000">
                                          <p:val>
                                            <p:strVal val="#ppt_x"/>
                                          </p:val>
                                        </p:tav>
                                      </p:tavLst>
                                    </p:anim>
                                    <p:anim calcmode="lin" valueType="num">
                                      <p:cBhvr>
                                        <p:cTn id="3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down)">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fade">
                                      <p:cBhvr>
                                        <p:cTn id="56" dur="1000"/>
                                        <p:tgtEl>
                                          <p:spTgt spid="29"/>
                                        </p:tgtEl>
                                      </p:cBhvr>
                                    </p:animEffect>
                                    <p:anim calcmode="lin" valueType="num">
                                      <p:cBhvr>
                                        <p:cTn id="57" dur="1000" fill="hold"/>
                                        <p:tgtEl>
                                          <p:spTgt spid="29"/>
                                        </p:tgtEl>
                                        <p:attrNameLst>
                                          <p:attrName>ppt_x</p:attrName>
                                        </p:attrNameLst>
                                      </p:cBhvr>
                                      <p:tavLst>
                                        <p:tav tm="0">
                                          <p:val>
                                            <p:strVal val="#ppt_x"/>
                                          </p:val>
                                        </p:tav>
                                        <p:tav tm="100000">
                                          <p:val>
                                            <p:strVal val="#ppt_x"/>
                                          </p:val>
                                        </p:tav>
                                      </p:tavLst>
                                    </p:anim>
                                    <p:anim calcmode="lin" valueType="num">
                                      <p:cBhvr>
                                        <p:cTn id="5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17" grpId="0"/>
      <p:bldP spid="23" grpId="0" animBg="1"/>
      <p:bldP spid="21" grpId="0"/>
      <p:bldP spid="29" grpId="0" animBg="1"/>
      <p:bldP spid="3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9835491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Observez et compléter. On va se rappeler de la définition d’une droite perpendiculaire à un plan</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38077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p:cNvPicPr>
            <a:picLocks noChangeAspect="1"/>
          </p:cNvPicPr>
          <p:nvPr/>
        </p:nvPicPr>
        <p:blipFill>
          <a:blip r:embed="rId3"/>
          <a:stretch>
            <a:fillRect/>
          </a:stretch>
        </p:blipFill>
        <p:spPr>
          <a:xfrm>
            <a:off x="6488981" y="1965996"/>
            <a:ext cx="4751334" cy="3567057"/>
          </a:xfrm>
          <a:prstGeom prst="rect">
            <a:avLst/>
          </a:prstGeom>
        </p:spPr>
      </p:pic>
      <p:sp>
        <p:nvSpPr>
          <p:cNvPr id="6" name="ZoneTexte 5"/>
          <p:cNvSpPr txBox="1"/>
          <p:nvPr/>
        </p:nvSpPr>
        <p:spPr>
          <a:xfrm>
            <a:off x="875266" y="2538948"/>
            <a:ext cx="6977055"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d est perpendiculaire à toutes les droites contenues dans le plan P passant par A</a:t>
            </a:r>
          </a:p>
        </p:txBody>
      </p:sp>
      <mc:AlternateContent xmlns:mc="http://schemas.openxmlformats.org/markup-compatibility/2006" xmlns:a14="http://schemas.microsoft.com/office/drawing/2010/main">
        <mc:Choice Requires="a14">
          <p:sp>
            <p:nvSpPr>
              <p:cNvPr id="19" name="ZoneTexte 18"/>
              <p:cNvSpPr txBox="1"/>
              <p:nvPr/>
            </p:nvSpPr>
            <p:spPr>
              <a:xfrm>
                <a:off x="2102321" y="3731571"/>
                <a:ext cx="1764939"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14:m>
                  <m:oMath xmlns:m="http://schemas.openxmlformats.org/officeDocument/2006/math">
                    <m:r>
                      <a:rPr lang="fr-MA" sz="2800" i="1" dirty="0" smtClean="0">
                        <a:solidFill>
                          <a:schemeClr val="tx1"/>
                        </a:solidFill>
                        <a:latin typeface="Cambria Math" panose="02040503050406030204" pitchFamily="18" charset="0"/>
                        <a:cs typeface="Calibri" panose="020F0502020204030204" pitchFamily="34" charset="0"/>
                      </a:rPr>
                      <m:t>𝑑</m:t>
                    </m:r>
                  </m:oMath>
                </a14:m>
                <a:r>
                  <a:rPr lang="fr-MA" sz="2800" b="1" dirty="0">
                    <a:solidFill>
                      <a:schemeClr val="tx1"/>
                    </a:solidFill>
                    <a:ea typeface="Cambria Math" panose="02040503050406030204" pitchFamily="18" charset="0"/>
                  </a:rPr>
                  <a:t> </a:t>
                </a:r>
                <a14:m>
                  <m:oMath xmlns:m="http://schemas.openxmlformats.org/officeDocument/2006/math">
                    <m:r>
                      <a:rPr lang="fr-MA" sz="2800" b="1" i="1">
                        <a:solidFill>
                          <a:schemeClr val="tx1"/>
                        </a:solidFill>
                        <a:latin typeface="Cambria Math" panose="02040503050406030204" pitchFamily="18" charset="0"/>
                        <a:ea typeface="Cambria Math" panose="02040503050406030204" pitchFamily="18" charset="0"/>
                      </a:rPr>
                      <m:t>⊥</m:t>
                    </m:r>
                  </m:oMath>
                </a14:m>
                <a:r>
                  <a:rPr lang="fr-FR" sz="2800" dirty="0">
                    <a:solidFill>
                      <a:schemeClr val="tx1"/>
                    </a:solidFill>
                    <a:latin typeface="Calibri" panose="020F0502020204030204" pitchFamily="34" charset="0"/>
                    <a:cs typeface="Calibri" panose="020F0502020204030204" pitchFamily="34" charset="0"/>
                  </a:rPr>
                  <a:t> </a:t>
                </a:r>
                <a14:m>
                  <m:oMath xmlns:m="http://schemas.openxmlformats.org/officeDocument/2006/math">
                    <m:r>
                      <a:rPr lang="fr-FR" sz="2800" b="0" i="1" dirty="0" smtClean="0">
                        <a:solidFill>
                          <a:schemeClr val="tx1"/>
                        </a:solidFill>
                        <a:latin typeface="Cambria Math" panose="02040503050406030204" pitchFamily="18" charset="0"/>
                        <a:cs typeface="Calibri" panose="020F0502020204030204" pitchFamily="34" charset="0"/>
                      </a:rPr>
                      <m:t>…….</m:t>
                    </m:r>
                  </m:oMath>
                </a14:m>
                <a:endParaRPr lang="fr-FR" sz="2800" dirty="0">
                  <a:solidFill>
                    <a:schemeClr val="tx1"/>
                  </a:solidFill>
                  <a:latin typeface="Calibri" panose="020F0502020204030204" pitchFamily="34" charset="0"/>
                  <a:cs typeface="Calibri" panose="020F0502020204030204" pitchFamily="34" charset="0"/>
                </a:endParaRPr>
              </a:p>
            </p:txBody>
          </p:sp>
        </mc:Choice>
        <mc:Fallback xmlns="">
          <p:sp>
            <p:nvSpPr>
              <p:cNvPr id="19" name="ZoneTexte 18"/>
              <p:cNvSpPr txBox="1">
                <a:spLocks noRot="1" noChangeAspect="1" noMove="1" noResize="1" noEditPoints="1" noAdjustHandles="1" noChangeArrowheads="1" noChangeShapeType="1" noTextEdit="1"/>
              </p:cNvSpPr>
              <p:nvPr/>
            </p:nvSpPr>
            <p:spPr>
              <a:xfrm>
                <a:off x="2102321" y="3731571"/>
                <a:ext cx="1764939" cy="523220"/>
              </a:xfrm>
              <a:prstGeom prst="rect">
                <a:avLst/>
              </a:prstGeom>
              <a:blipFill>
                <a:blip r:embed="rId4"/>
                <a:stretch>
                  <a:fillRect/>
                </a:stretch>
              </a:blipFill>
            </p:spPr>
            <p:txBody>
              <a:bodyPr/>
              <a:lstStyle/>
              <a:p>
                <a:r>
                  <a:rPr lang="fr-FR">
                    <a:noFill/>
                  </a:rPr>
                  <a:t> </a:t>
                </a:r>
              </a:p>
            </p:txBody>
          </p:sp>
        </mc:Fallback>
      </mc:AlternateContent>
      <p:sp>
        <p:nvSpPr>
          <p:cNvPr id="8" name="Rectangle 7"/>
          <p:cNvSpPr/>
          <p:nvPr/>
        </p:nvSpPr>
        <p:spPr>
          <a:xfrm>
            <a:off x="770028" y="1585100"/>
            <a:ext cx="3355406" cy="369332"/>
          </a:xfrm>
          <a:prstGeom prst="rect">
            <a:avLst/>
          </a:prstGeom>
        </p:spPr>
        <p:txBody>
          <a:bodyPr wrap="none">
            <a:spAutoFit/>
          </a:bodyPr>
          <a:lstStyle/>
          <a:p>
            <a:r>
              <a:rPr lang="fr-FR" dirty="0"/>
              <a:t>Observez et compléter. </a:t>
            </a:r>
          </a:p>
        </p:txBody>
      </p:sp>
    </p:spTree>
    <p:extLst>
      <p:ext uri="{BB962C8B-B14F-4D97-AF65-F5344CB8AC3E}">
        <p14:creationId xmlns:p14="http://schemas.microsoft.com/office/powerpoint/2010/main" val="2238243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𝐕𝐨𝐢𝐜𝐢 𝐥𝐚  𝐫é𝐩𝐨𝐧𝐬𝐞. Rappelez vous  que  si une droite est perpendiculaire à toutes les droites d’un plan P passant par un point A  alors elle perpendiculaire au plan</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affiche et explique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385455"/>
            <a:ext cx="10727579" cy="342669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2" name="ZoneTexte 11"/>
          <p:cNvSpPr txBox="1"/>
          <p:nvPr/>
        </p:nvSpPr>
        <p:spPr>
          <a:xfrm>
            <a:off x="875266" y="2538948"/>
            <a:ext cx="6977055"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d est perpendiculaire à toutes les droites contenues dans le plan P passant par A</a:t>
            </a:r>
          </a:p>
        </p:txBody>
      </p:sp>
      <mc:AlternateContent xmlns:mc="http://schemas.openxmlformats.org/markup-compatibility/2006" xmlns:a14="http://schemas.microsoft.com/office/drawing/2010/main">
        <mc:Choice Requires="a14">
          <p:sp>
            <p:nvSpPr>
              <p:cNvPr id="20" name="ZoneTexte 19"/>
              <p:cNvSpPr txBox="1"/>
              <p:nvPr/>
            </p:nvSpPr>
            <p:spPr>
              <a:xfrm>
                <a:off x="6121320" y="3613313"/>
                <a:ext cx="1764939"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14:m>
                  <m:oMath xmlns:m="http://schemas.openxmlformats.org/officeDocument/2006/math">
                    <m:r>
                      <a:rPr lang="fr-MA" sz="2800" i="1" dirty="0" smtClean="0">
                        <a:solidFill>
                          <a:srgbClr val="FF0000"/>
                        </a:solidFill>
                        <a:latin typeface="Cambria Math" panose="02040503050406030204" pitchFamily="18" charset="0"/>
                        <a:cs typeface="Calibri" panose="020F0502020204030204" pitchFamily="34" charset="0"/>
                      </a:rPr>
                      <m:t>𝑑</m:t>
                    </m:r>
                  </m:oMath>
                </a14:m>
                <a:r>
                  <a:rPr lang="fr-MA" sz="2800" b="1" dirty="0">
                    <a:solidFill>
                      <a:srgbClr val="FF0000"/>
                    </a:solidFill>
                    <a:ea typeface="Cambria Math" panose="02040503050406030204" pitchFamily="18" charset="0"/>
                  </a:rPr>
                  <a:t> </a:t>
                </a:r>
                <a14:m>
                  <m:oMath xmlns:m="http://schemas.openxmlformats.org/officeDocument/2006/math">
                    <m:r>
                      <a:rPr lang="fr-MA" sz="2800" b="1" i="1">
                        <a:solidFill>
                          <a:srgbClr val="FF0000"/>
                        </a:solidFill>
                        <a:latin typeface="Cambria Math" panose="02040503050406030204" pitchFamily="18" charset="0"/>
                        <a:ea typeface="Cambria Math" panose="02040503050406030204" pitchFamily="18" charset="0"/>
                      </a:rPr>
                      <m:t>⊥</m:t>
                    </m:r>
                    <m:r>
                      <m:rPr>
                        <m:sty m:val="p"/>
                      </m:rPr>
                      <a:rPr lang="fr-FR" sz="2800" b="0" i="0" smtClean="0">
                        <a:solidFill>
                          <a:srgbClr val="FF0000"/>
                        </a:solidFill>
                        <a:latin typeface="Cambria Math" panose="02040503050406030204" pitchFamily="18" charset="0"/>
                        <a:ea typeface="Cambria Math" panose="02040503050406030204" pitchFamily="18" charset="0"/>
                      </a:rPr>
                      <m:t>P</m:t>
                    </m:r>
                    <m:r>
                      <a:rPr lang="fr-FR" sz="2800" b="0" i="1" dirty="0" smtClean="0">
                        <a:solidFill>
                          <a:srgbClr val="FF0000"/>
                        </a:solidFill>
                        <a:latin typeface="Cambria Math" panose="02040503050406030204" pitchFamily="18" charset="0"/>
                        <a:cs typeface="Calibri" panose="020F0502020204030204" pitchFamily="34" charset="0"/>
                      </a:rPr>
                      <m:t>.</m:t>
                    </m:r>
                  </m:oMath>
                </a14:m>
                <a:endParaRPr lang="fr-FR" sz="2800" dirty="0">
                  <a:solidFill>
                    <a:srgbClr val="FF0000"/>
                  </a:solidFill>
                  <a:latin typeface="Calibri" panose="020F0502020204030204" pitchFamily="34" charset="0"/>
                  <a:cs typeface="Calibri" panose="020F0502020204030204" pitchFamily="34" charset="0"/>
                </a:endParaRPr>
              </a:p>
            </p:txBody>
          </p:sp>
        </mc:Choice>
        <mc:Fallback xmlns="">
          <p:sp>
            <p:nvSpPr>
              <p:cNvPr id="20" name="ZoneTexte 19"/>
              <p:cNvSpPr txBox="1">
                <a:spLocks noRot="1" noChangeAspect="1" noMove="1" noResize="1" noEditPoints="1" noAdjustHandles="1" noChangeArrowheads="1" noChangeShapeType="1" noTextEdit="1"/>
              </p:cNvSpPr>
              <p:nvPr/>
            </p:nvSpPr>
            <p:spPr>
              <a:xfrm>
                <a:off x="6121320" y="3613313"/>
                <a:ext cx="1764939" cy="523220"/>
              </a:xfrm>
              <a:prstGeom prst="rect">
                <a:avLst/>
              </a:prstGeom>
              <a:blipFill>
                <a:blip r:embed="rId3"/>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974558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Complétez: on va se rappeler de la 1</a:t>
            </a:r>
            <a:r>
              <a:rPr lang="fr-FR" baseline="30000" dirty="0"/>
              <a:t>ère</a:t>
            </a:r>
            <a:r>
              <a:rPr lang="fr-FR" dirty="0"/>
              <a:t> propriété d’une droite perpendiculaire à un plan.</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90689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1431636" y="1828800"/>
            <a:ext cx="7518400"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Si une droite d de l’espace est perpendiculaire à deux droites d’un plan P sécantes en un point A de ce plan, alors</a:t>
            </a:r>
          </a:p>
        </p:txBody>
      </p:sp>
      <mc:AlternateContent xmlns:mc="http://schemas.openxmlformats.org/markup-compatibility/2006" xmlns:a14="http://schemas.microsoft.com/office/drawing/2010/main">
        <mc:Choice Requires="a14">
          <p:sp>
            <p:nvSpPr>
              <p:cNvPr id="15" name="ZoneTexte 14"/>
              <p:cNvSpPr txBox="1"/>
              <p:nvPr/>
            </p:nvSpPr>
            <p:spPr>
              <a:xfrm>
                <a:off x="2029923" y="3546843"/>
                <a:ext cx="1764939"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14:m>
                  <m:oMath xmlns:m="http://schemas.openxmlformats.org/officeDocument/2006/math">
                    <m:r>
                      <a:rPr lang="fr-MA" sz="2800" i="1" dirty="0" smtClean="0">
                        <a:solidFill>
                          <a:srgbClr val="00B0F0"/>
                        </a:solidFill>
                        <a:latin typeface="Cambria Math" panose="02040503050406030204" pitchFamily="18" charset="0"/>
                        <a:cs typeface="Calibri" panose="020F0502020204030204" pitchFamily="34" charset="0"/>
                      </a:rPr>
                      <m:t>𝑑</m:t>
                    </m:r>
                  </m:oMath>
                </a14:m>
                <a:r>
                  <a:rPr lang="fr-MA" sz="2800" b="1" dirty="0">
                    <a:solidFill>
                      <a:schemeClr val="tx1"/>
                    </a:solidFill>
                    <a:ea typeface="Cambria Math" panose="02040503050406030204" pitchFamily="18" charset="0"/>
                  </a:rPr>
                  <a:t> </a:t>
                </a:r>
                <a14:m>
                  <m:oMath xmlns:m="http://schemas.openxmlformats.org/officeDocument/2006/math">
                    <m:r>
                      <a:rPr lang="fr-MA" sz="2800" b="1" i="1">
                        <a:solidFill>
                          <a:schemeClr val="tx1"/>
                        </a:solidFill>
                        <a:latin typeface="Cambria Math" panose="02040503050406030204" pitchFamily="18" charset="0"/>
                        <a:ea typeface="Cambria Math" panose="02040503050406030204" pitchFamily="18" charset="0"/>
                      </a:rPr>
                      <m:t>⊥</m:t>
                    </m:r>
                  </m:oMath>
                </a14:m>
                <a:r>
                  <a:rPr lang="fr-FR" sz="2800" dirty="0">
                    <a:solidFill>
                      <a:schemeClr val="tx1"/>
                    </a:solidFill>
                    <a:latin typeface="Calibri" panose="020F0502020204030204" pitchFamily="34" charset="0"/>
                    <a:cs typeface="Calibri" panose="020F0502020204030204" pitchFamily="34" charset="0"/>
                  </a:rPr>
                  <a:t> </a:t>
                </a:r>
                <a14:m>
                  <m:oMath xmlns:m="http://schemas.openxmlformats.org/officeDocument/2006/math">
                    <m:r>
                      <a:rPr lang="fr-FR" sz="2800" b="0" i="1" dirty="0" smtClean="0">
                        <a:solidFill>
                          <a:schemeClr val="tx1"/>
                        </a:solidFill>
                        <a:latin typeface="Cambria Math" panose="02040503050406030204" pitchFamily="18" charset="0"/>
                        <a:cs typeface="Calibri" panose="020F0502020204030204" pitchFamily="34" charset="0"/>
                      </a:rPr>
                      <m:t>…….</m:t>
                    </m:r>
                  </m:oMath>
                </a14:m>
                <a:endParaRPr lang="fr-FR" sz="2800" dirty="0">
                  <a:solidFill>
                    <a:schemeClr val="tx1"/>
                  </a:solidFill>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2029923" y="3546843"/>
                <a:ext cx="1764939" cy="523220"/>
              </a:xfrm>
              <a:prstGeom prst="rect">
                <a:avLst/>
              </a:prstGeom>
              <a:blipFill>
                <a:blip r:embed="rId3"/>
                <a:stretch>
                  <a:fillRect/>
                </a:stretch>
              </a:blipFill>
            </p:spPr>
            <p:txBody>
              <a:bodyPr/>
              <a:lstStyle/>
              <a:p>
                <a:r>
                  <a:rPr lang="fr-FR">
                    <a:noFill/>
                  </a:rPr>
                  <a:t> </a:t>
                </a:r>
              </a:p>
            </p:txBody>
          </p:sp>
        </mc:Fallback>
      </mc:AlternateContent>
      <p:pic>
        <p:nvPicPr>
          <p:cNvPr id="16" name="Image 15"/>
          <p:cNvPicPr>
            <a:picLocks noChangeAspect="1"/>
          </p:cNvPicPr>
          <p:nvPr/>
        </p:nvPicPr>
        <p:blipFill>
          <a:blip r:embed="rId4"/>
          <a:stretch>
            <a:fillRect/>
          </a:stretch>
        </p:blipFill>
        <p:spPr>
          <a:xfrm>
            <a:off x="6875136" y="2434547"/>
            <a:ext cx="4149799" cy="2683245"/>
          </a:xfrm>
          <a:prstGeom prst="rect">
            <a:avLst/>
          </a:prstGeom>
        </p:spPr>
      </p:pic>
    </p:spTree>
    <p:extLst>
      <p:ext uri="{BB962C8B-B14F-4D97-AF65-F5344CB8AC3E}">
        <p14:creationId xmlns:p14="http://schemas.microsoft.com/office/powerpoint/2010/main" val="33263240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Voici la réponse </a:t>
            </a:r>
            <a:r>
              <a:rPr lang="fr-FR" sz="1400" dirty="0">
                <a:latin typeface="Arial" panose="020B0604020202020204" pitchFamily="34" charset="0"/>
                <a:cs typeface="Arial" panose="020B0604020202020204" pitchFamily="34" charset="0"/>
              </a:rPr>
              <a:t>: pour que une droite soit perpendiculaire à un plan P, il suffit que cette soit perpendiculaire seulement à deux droites sécantes en un point A.</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39496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latin typeface="Calibri" panose="020F0502020204030204" pitchFamily="34" charset="0"/>
                <a:cs typeface="Calibri" panose="020F0502020204030204" pitchFamily="34" charset="0"/>
              </a:rPr>
              <a:t>Si</a:t>
            </a: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construit deux droites sécantes en un point A et une flèche qui traverse le tableau au point A . Il </a:t>
            </a:r>
            <a:r>
              <a:rPr lang="fr-FR" dirty="0" err="1"/>
              <a:t>nsiste</a:t>
            </a:r>
            <a:r>
              <a:rPr lang="fr-FR" dirty="0"/>
              <a:t> que les  droites soient sécantes</a:t>
            </a:r>
          </a:p>
        </p:txBody>
      </p:sp>
      <p:pic>
        <p:nvPicPr>
          <p:cNvPr id="10" name="Image 9"/>
          <p:cNvPicPr>
            <a:picLocks noChangeAspect="1"/>
          </p:cNvPicPr>
          <p:nvPr/>
        </p:nvPicPr>
        <p:blipFill>
          <a:blip r:embed="rId3"/>
          <a:stretch>
            <a:fillRect/>
          </a:stretch>
        </p:blipFill>
        <p:spPr>
          <a:xfrm>
            <a:off x="7435273" y="2468537"/>
            <a:ext cx="3905654" cy="2683245"/>
          </a:xfrm>
          <a:prstGeom prst="rect">
            <a:avLst/>
          </a:prstGeom>
        </p:spPr>
      </p:pic>
      <p:sp>
        <p:nvSpPr>
          <p:cNvPr id="11" name="ZoneTexte 10"/>
          <p:cNvSpPr txBox="1"/>
          <p:nvPr/>
        </p:nvSpPr>
        <p:spPr>
          <a:xfrm>
            <a:off x="1431636" y="1828800"/>
            <a:ext cx="7518400"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Si une droite d de l’espace est perpendiculaire à deux droites d’un plan P sécantes en un point A de ce plan, alors</a:t>
            </a:r>
          </a:p>
        </p:txBody>
      </p:sp>
      <mc:AlternateContent xmlns:mc="http://schemas.openxmlformats.org/markup-compatibility/2006" xmlns:a14="http://schemas.microsoft.com/office/drawing/2010/main">
        <mc:Choice Requires="a14">
          <p:sp>
            <p:nvSpPr>
              <p:cNvPr id="12" name="ZoneTexte 11"/>
              <p:cNvSpPr txBox="1"/>
              <p:nvPr/>
            </p:nvSpPr>
            <p:spPr>
              <a:xfrm>
                <a:off x="3951087" y="2742695"/>
                <a:ext cx="1764939"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14:m>
                  <m:oMath xmlns:m="http://schemas.openxmlformats.org/officeDocument/2006/math">
                    <m:r>
                      <a:rPr lang="fr-MA" sz="2800" i="1" dirty="0" smtClean="0">
                        <a:solidFill>
                          <a:srgbClr val="00B0F0"/>
                        </a:solidFill>
                        <a:latin typeface="Cambria Math" panose="02040503050406030204" pitchFamily="18" charset="0"/>
                        <a:cs typeface="Calibri" panose="020F0502020204030204" pitchFamily="34" charset="0"/>
                      </a:rPr>
                      <m:t>𝑑</m:t>
                    </m:r>
                  </m:oMath>
                </a14:m>
                <a:r>
                  <a:rPr lang="fr-MA" sz="2800" b="1" dirty="0">
                    <a:solidFill>
                      <a:srgbClr val="FF0000"/>
                    </a:solidFill>
                    <a:ea typeface="Cambria Math" panose="02040503050406030204" pitchFamily="18" charset="0"/>
                  </a:rPr>
                  <a:t> </a:t>
                </a:r>
                <a14:m>
                  <m:oMath xmlns:m="http://schemas.openxmlformats.org/officeDocument/2006/math">
                    <m:r>
                      <a:rPr lang="fr-MA" sz="2800" b="1" i="1" smtClean="0">
                        <a:solidFill>
                          <a:schemeClr val="tx1"/>
                        </a:solidFill>
                        <a:latin typeface="Cambria Math" panose="02040503050406030204" pitchFamily="18" charset="0"/>
                        <a:ea typeface="Cambria Math" panose="02040503050406030204" pitchFamily="18" charset="0"/>
                      </a:rPr>
                      <m:t>⊥</m:t>
                    </m:r>
                  </m:oMath>
                </a14:m>
                <a:r>
                  <a:rPr lang="fr-FR" sz="2800" dirty="0">
                    <a:solidFill>
                      <a:srgbClr val="FF0000"/>
                    </a:solidFill>
                    <a:latin typeface="Calibri" panose="020F0502020204030204" pitchFamily="34" charset="0"/>
                    <a:cs typeface="Calibri" panose="020F0502020204030204" pitchFamily="34" charset="0"/>
                  </a:rPr>
                  <a:t> </a:t>
                </a:r>
                <a14:m>
                  <m:oMath xmlns:m="http://schemas.openxmlformats.org/officeDocument/2006/math">
                    <m:r>
                      <a:rPr lang="fr-FR" sz="2800" b="0" i="1" dirty="0" smtClean="0">
                        <a:solidFill>
                          <a:schemeClr val="tx1"/>
                        </a:solidFill>
                        <a:latin typeface="Cambria Math" panose="02040503050406030204" pitchFamily="18" charset="0"/>
                        <a:cs typeface="Calibri" panose="020F0502020204030204" pitchFamily="34" charset="0"/>
                      </a:rPr>
                      <m:t>𝑃</m:t>
                    </m:r>
                  </m:oMath>
                </a14:m>
                <a:endParaRPr lang="fr-FR" sz="2800" dirty="0">
                  <a:solidFill>
                    <a:srgbClr val="FF0000"/>
                  </a:solidFill>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3951087" y="2742695"/>
                <a:ext cx="1764939" cy="523220"/>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1165405" y="4407951"/>
                <a:ext cx="1569817" cy="400110"/>
              </a:xfrm>
              <a:prstGeom prst="rect">
                <a:avLst/>
              </a:prstGeom>
              <a:solidFill>
                <a:schemeClr val="accent2">
                  <a:lumMod val="60000"/>
                  <a:lumOff val="40000"/>
                </a:schemeClr>
              </a:solidFill>
            </p:spPr>
            <p:txBody>
              <a:bodyPr wrap="square" rtlCol="0">
                <a:spAutoFit/>
              </a:bodyPr>
              <a:lstStyle/>
              <a:p>
                <a:pPr marL="342900" indent="-342900">
                  <a:buFont typeface="Wingdings" panose="05000000000000000000" pitchFamily="2" charset="2"/>
                  <a:buChar char="v"/>
                </a:pPr>
                <a14:m>
                  <m:oMath xmlns:m="http://schemas.openxmlformats.org/officeDocument/2006/math">
                    <m:r>
                      <a:rPr lang="fr-MA" sz="2000" i="1" dirty="0" smtClean="0">
                        <a:solidFill>
                          <a:srgbClr val="00B0F0"/>
                        </a:solidFill>
                        <a:latin typeface="Cambria Math" panose="02040503050406030204" pitchFamily="18" charset="0"/>
                        <a:cs typeface="Calibri" panose="020F0502020204030204" pitchFamily="34" charset="0"/>
                      </a:rPr>
                      <m:t>𝑑</m:t>
                    </m:r>
                  </m:oMath>
                </a14:m>
                <a:r>
                  <a:rPr lang="fr-MA" sz="2000" b="1" dirty="0">
                    <a:solidFill>
                      <a:schemeClr val="accent1">
                        <a:lumMod val="60000"/>
                        <a:lumOff val="40000"/>
                      </a:schemeClr>
                    </a:solidFill>
                    <a:ea typeface="Cambria Math" panose="02040503050406030204" pitchFamily="18" charset="0"/>
                  </a:rPr>
                  <a:t> </a:t>
                </a:r>
                <a14:m>
                  <m:oMath xmlns:m="http://schemas.openxmlformats.org/officeDocument/2006/math">
                    <m:r>
                      <a:rPr lang="fr-MA" sz="2000" b="1" i="1" smtClean="0">
                        <a:solidFill>
                          <a:schemeClr val="tx1"/>
                        </a:solidFill>
                        <a:latin typeface="Cambria Math" panose="02040503050406030204" pitchFamily="18" charset="0"/>
                        <a:ea typeface="Cambria Math" panose="02040503050406030204" pitchFamily="18" charset="0"/>
                      </a:rPr>
                      <m:t>⊥</m:t>
                    </m:r>
                  </m:oMath>
                </a14:m>
                <a:r>
                  <a:rPr lang="fr-FR" sz="2000" dirty="0">
                    <a:solidFill>
                      <a:schemeClr val="accent1">
                        <a:lumMod val="60000"/>
                        <a:lumOff val="40000"/>
                      </a:schemeClr>
                    </a:solidFill>
                    <a:latin typeface="Calibri" panose="020F0502020204030204" pitchFamily="34" charset="0"/>
                    <a:cs typeface="Calibri" panose="020F0502020204030204" pitchFamily="34" charset="0"/>
                  </a:rPr>
                  <a:t> </a:t>
                </a:r>
                <a14:m>
                  <m:oMath xmlns:m="http://schemas.openxmlformats.org/officeDocument/2006/math">
                    <m:r>
                      <a:rPr lang="fr-FR" sz="2000" i="1" dirty="0" smtClean="0">
                        <a:solidFill>
                          <a:schemeClr val="tx1">
                            <a:lumMod val="95000"/>
                            <a:lumOff val="5000"/>
                          </a:schemeClr>
                        </a:solidFill>
                        <a:latin typeface="Cambria Math" panose="02040503050406030204" pitchFamily="18" charset="0"/>
                        <a:cs typeface="Calibri" panose="020F0502020204030204" pitchFamily="34" charset="0"/>
                      </a:rPr>
                      <m:t>𝑚</m:t>
                    </m:r>
                  </m:oMath>
                </a14:m>
                <a:r>
                  <a:rPr lang="fr-FR" sz="2000" dirty="0">
                    <a:solidFill>
                      <a:schemeClr val="accent1">
                        <a:lumMod val="60000"/>
                        <a:lumOff val="40000"/>
                      </a:schemeClr>
                    </a:solidFill>
                    <a:latin typeface="Calibri" panose="020F0502020204030204" pitchFamily="34" charset="0"/>
                    <a:cs typeface="Calibri" panose="020F0502020204030204" pitchFamily="34" charset="0"/>
                  </a:rPr>
                  <a:t> </a:t>
                </a:r>
                <a:endParaRPr lang="fr-FR" sz="2000" dirty="0">
                  <a:solidFill>
                    <a:schemeClr val="tx1">
                      <a:lumMod val="95000"/>
                      <a:lumOff val="5000"/>
                    </a:schemeClr>
                  </a:solidFill>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1165405" y="4407951"/>
                <a:ext cx="1569817" cy="400110"/>
              </a:xfrm>
              <a:prstGeom prst="rect">
                <a:avLst/>
              </a:prstGeom>
              <a:blipFill>
                <a:blip r:embed="rId5"/>
                <a:stretch>
                  <a:fillRect l="-3488" t="-6061" b="-2121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ZoneTexte 15"/>
              <p:cNvSpPr txBox="1"/>
              <p:nvPr/>
            </p:nvSpPr>
            <p:spPr>
              <a:xfrm>
                <a:off x="5079613" y="3964691"/>
                <a:ext cx="1764939" cy="523220"/>
              </a:xfrm>
              <a:prstGeom prst="rect">
                <a:avLst/>
              </a:prstGeom>
              <a:solidFill>
                <a:schemeClr val="accent6">
                  <a:lumMod val="60000"/>
                  <a:lumOff val="40000"/>
                </a:schemeClr>
              </a:solidFill>
            </p:spPr>
            <p:txBody>
              <a:bodyPr wrap="square" rtlCol="0">
                <a:spAutoFit/>
              </a:bodyPr>
              <a:lstStyle/>
              <a:p>
                <a:pPr algn="ctr"/>
                <a14:m>
                  <m:oMath xmlns:m="http://schemas.openxmlformats.org/officeDocument/2006/math">
                    <m:r>
                      <a:rPr lang="fr-MA" sz="2800" i="1" dirty="0" smtClean="0">
                        <a:solidFill>
                          <a:schemeClr val="tx1"/>
                        </a:solidFill>
                        <a:latin typeface="Cambria Math" panose="02040503050406030204" pitchFamily="18" charset="0"/>
                        <a:cs typeface="Calibri" panose="020F0502020204030204" pitchFamily="34" charset="0"/>
                      </a:rPr>
                      <m:t>𝑑</m:t>
                    </m:r>
                  </m:oMath>
                </a14:m>
                <a:r>
                  <a:rPr lang="fr-MA" sz="2800" b="1" dirty="0">
                    <a:solidFill>
                      <a:schemeClr val="tx1"/>
                    </a:solidFill>
                    <a:ea typeface="Cambria Math" panose="02040503050406030204" pitchFamily="18" charset="0"/>
                  </a:rPr>
                  <a:t> </a:t>
                </a:r>
                <a14:m>
                  <m:oMath xmlns:m="http://schemas.openxmlformats.org/officeDocument/2006/math">
                    <m:r>
                      <a:rPr lang="fr-MA" sz="2800" b="1" i="1">
                        <a:solidFill>
                          <a:schemeClr val="tx1"/>
                        </a:solidFill>
                        <a:latin typeface="Cambria Math" panose="02040503050406030204" pitchFamily="18" charset="0"/>
                        <a:ea typeface="Cambria Math" panose="02040503050406030204" pitchFamily="18" charset="0"/>
                      </a:rPr>
                      <m:t>⊥</m:t>
                    </m:r>
                  </m:oMath>
                </a14:m>
                <a:r>
                  <a:rPr lang="fr-FR" sz="2800" dirty="0">
                    <a:solidFill>
                      <a:schemeClr val="tx1"/>
                    </a:solidFill>
                    <a:latin typeface="Calibri" panose="020F0502020204030204" pitchFamily="34" charset="0"/>
                    <a:cs typeface="Calibri" panose="020F0502020204030204" pitchFamily="34" charset="0"/>
                  </a:rPr>
                  <a:t> </a:t>
                </a:r>
                <a14:m>
                  <m:oMath xmlns:m="http://schemas.openxmlformats.org/officeDocument/2006/math">
                    <m:r>
                      <a:rPr lang="fr-FR" sz="2800" i="1" dirty="0" smtClean="0">
                        <a:solidFill>
                          <a:schemeClr val="tx1"/>
                        </a:solidFill>
                        <a:latin typeface="Cambria Math" panose="02040503050406030204" pitchFamily="18" charset="0"/>
                        <a:cs typeface="Calibri" panose="020F0502020204030204" pitchFamily="34" charset="0"/>
                      </a:rPr>
                      <m:t>𝑃</m:t>
                    </m:r>
                  </m:oMath>
                </a14:m>
                <a:endParaRPr lang="fr-FR" sz="2800" dirty="0">
                  <a:solidFill>
                    <a:schemeClr val="tx1"/>
                  </a:solidFill>
                  <a:latin typeface="Calibri" panose="020F0502020204030204" pitchFamily="34" charset="0"/>
                  <a:cs typeface="Calibri" panose="020F0502020204030204" pitchFamily="34" charset="0"/>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5079613" y="3964691"/>
                <a:ext cx="1764939" cy="523220"/>
              </a:xfrm>
              <a:prstGeom prst="rect">
                <a:avLst/>
              </a:prstGeom>
              <a:blipFill>
                <a:blip r:embed="rId6"/>
                <a:stretch>
                  <a:fillRect/>
                </a:stretch>
              </a:blipFill>
            </p:spPr>
            <p:txBody>
              <a:bodyPr/>
              <a:lstStyle/>
              <a:p>
                <a:r>
                  <a:rPr lang="fr-FR">
                    <a:noFill/>
                  </a:rPr>
                  <a:t> </a:t>
                </a:r>
              </a:p>
            </p:txBody>
          </p:sp>
        </mc:Fallback>
      </mc:AlternateContent>
      <p:sp>
        <p:nvSpPr>
          <p:cNvPr id="17" name="Accolade ouvrante 16"/>
          <p:cNvSpPr/>
          <p:nvPr/>
        </p:nvSpPr>
        <p:spPr>
          <a:xfrm>
            <a:off x="959993" y="3565236"/>
            <a:ext cx="308999" cy="1376219"/>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8" name="ZoneTexte 17"/>
          <p:cNvSpPr txBox="1"/>
          <p:nvPr/>
        </p:nvSpPr>
        <p:spPr>
          <a:xfrm>
            <a:off x="3287009" y="4018430"/>
            <a:ext cx="964303"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MA" sz="2000" dirty="0">
                <a:latin typeface="Calibri" panose="020F0502020204030204" pitchFamily="34" charset="0"/>
                <a:cs typeface="Calibri" panose="020F0502020204030204" pitchFamily="34" charset="0"/>
              </a:rPr>
              <a:t>Alors</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9" name="Rectangle 18"/>
              <p:cNvSpPr/>
              <p:nvPr/>
            </p:nvSpPr>
            <p:spPr>
              <a:xfrm>
                <a:off x="1268992" y="3724260"/>
                <a:ext cx="1532051" cy="369332"/>
              </a:xfrm>
              <a:prstGeom prst="rect">
                <a:avLst/>
              </a:prstGeom>
              <a:solidFill>
                <a:schemeClr val="accent2">
                  <a:lumMod val="60000"/>
                  <a:lumOff val="40000"/>
                </a:schemeClr>
              </a:solidFill>
            </p:spPr>
            <p:txBody>
              <a:bodyPr wrap="square">
                <a:spAutoFit/>
              </a:bodyPr>
              <a:lstStyle/>
              <a:p>
                <a:pPr marL="342900" indent="-342900">
                  <a:buFont typeface="Wingdings" panose="05000000000000000000" pitchFamily="2" charset="2"/>
                  <a:buChar char="v"/>
                </a:pPr>
                <a14:m>
                  <m:oMath xmlns:m="http://schemas.openxmlformats.org/officeDocument/2006/math">
                    <m:r>
                      <a:rPr lang="fr-FR" i="1" dirty="0" smtClean="0">
                        <a:solidFill>
                          <a:srgbClr val="00B0F0"/>
                        </a:solidFill>
                        <a:latin typeface="Cambria Math" panose="02040503050406030204" pitchFamily="18" charset="0"/>
                        <a:cs typeface="Calibri" panose="020F0502020204030204" pitchFamily="34" charset="0"/>
                      </a:rPr>
                      <m:t>𝑑</m:t>
                    </m:r>
                  </m:oMath>
                </a14:m>
                <a:r>
                  <a:rPr lang="fr-MA" b="1" dirty="0">
                    <a:solidFill>
                      <a:srgbClr val="00B0F0"/>
                    </a:solidFill>
                    <a:ea typeface="Cambria Math" panose="02040503050406030204" pitchFamily="18" charset="0"/>
                  </a:rPr>
                  <a:t> </a:t>
                </a:r>
                <a14:m>
                  <m:oMath xmlns:m="http://schemas.openxmlformats.org/officeDocument/2006/math">
                    <m:r>
                      <a:rPr lang="fr-MA" b="1" i="1" smtClean="0">
                        <a:solidFill>
                          <a:schemeClr val="tx1"/>
                        </a:solidFill>
                        <a:latin typeface="Cambria Math" panose="02040503050406030204" pitchFamily="18" charset="0"/>
                        <a:ea typeface="Cambria Math" panose="02040503050406030204" pitchFamily="18" charset="0"/>
                      </a:rPr>
                      <m:t>⊥</m:t>
                    </m:r>
                  </m:oMath>
                </a14:m>
                <a:r>
                  <a:rPr lang="fr-FR" dirty="0">
                    <a:solidFill>
                      <a:schemeClr val="accent1">
                        <a:lumMod val="60000"/>
                        <a:lumOff val="40000"/>
                      </a:schemeClr>
                    </a:solidFill>
                    <a:latin typeface="Calibri" panose="020F0502020204030204" pitchFamily="34" charset="0"/>
                    <a:cs typeface="Calibri" panose="020F0502020204030204" pitchFamily="34" charset="0"/>
                  </a:rPr>
                  <a:t> </a:t>
                </a:r>
                <a14:m>
                  <m:oMath xmlns:m="http://schemas.openxmlformats.org/officeDocument/2006/math">
                    <m:r>
                      <a:rPr lang="fr-FR" i="1" dirty="0">
                        <a:solidFill>
                          <a:schemeClr val="tx1">
                            <a:lumMod val="95000"/>
                            <a:lumOff val="5000"/>
                          </a:schemeClr>
                        </a:solidFill>
                        <a:latin typeface="Cambria Math" panose="02040503050406030204" pitchFamily="18" charset="0"/>
                        <a:cs typeface="Calibri" panose="020F0502020204030204" pitchFamily="34" charset="0"/>
                      </a:rPr>
                      <m:t>𝑛</m:t>
                    </m:r>
                  </m:oMath>
                </a14:m>
                <a:endParaRPr lang="fr-FR" dirty="0">
                  <a:solidFill>
                    <a:schemeClr val="tx1">
                      <a:lumMod val="95000"/>
                      <a:lumOff val="5000"/>
                    </a:schemeClr>
                  </a:solidFill>
                  <a:latin typeface="Calibri" panose="020F0502020204030204" pitchFamily="34" charset="0"/>
                  <a:cs typeface="Calibri" panose="020F0502020204030204" pitchFamily="34"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1268992" y="3724260"/>
                <a:ext cx="1532051" cy="369332"/>
              </a:xfrm>
              <a:prstGeom prst="rect">
                <a:avLst/>
              </a:prstGeom>
              <a:blipFill>
                <a:blip r:embed="rId7"/>
                <a:stretch>
                  <a:fillRect l="-2390" t="-4918" b="-18033"/>
                </a:stretch>
              </a:blipFill>
            </p:spPr>
            <p:txBody>
              <a:bodyPr/>
              <a:lstStyle/>
              <a:p>
                <a:r>
                  <a:rPr lang="fr-FR">
                    <a:noFill/>
                  </a:rPr>
                  <a:t> </a:t>
                </a:r>
              </a:p>
            </p:txBody>
          </p:sp>
        </mc:Fallback>
      </mc:AlternateContent>
      <p:sp>
        <p:nvSpPr>
          <p:cNvPr id="20" name="Rectangle 19"/>
          <p:cNvSpPr/>
          <p:nvPr/>
        </p:nvSpPr>
        <p:spPr>
          <a:xfrm>
            <a:off x="1137345" y="4057652"/>
            <a:ext cx="375809" cy="369332"/>
          </a:xfrm>
          <a:prstGeom prst="rect">
            <a:avLst/>
          </a:prstGeom>
        </p:spPr>
        <p:txBody>
          <a:bodyPr wrap="square">
            <a:spAutoFit/>
          </a:bodyPr>
          <a:lstStyle/>
          <a:p>
            <a:r>
              <a:rPr lang="fr-FR" dirty="0">
                <a:latin typeface="Calibri" panose="020F0502020204030204" pitchFamily="34" charset="0"/>
                <a:cs typeface="Calibri" panose="020F0502020204030204" pitchFamily="34" charset="0"/>
              </a:rPr>
              <a:t>et</a:t>
            </a:r>
          </a:p>
        </p:txBody>
      </p:sp>
      <p:sp>
        <p:nvSpPr>
          <p:cNvPr id="3" name="Rectangle 2"/>
          <p:cNvSpPr/>
          <p:nvPr/>
        </p:nvSpPr>
        <p:spPr>
          <a:xfrm>
            <a:off x="579758" y="4018430"/>
            <a:ext cx="343364" cy="369332"/>
          </a:xfrm>
          <a:prstGeom prst="rect">
            <a:avLst/>
          </a:prstGeom>
        </p:spPr>
        <p:txBody>
          <a:bodyPr wrap="none">
            <a:spAutoFit/>
          </a:bodyPr>
          <a:lstStyle/>
          <a:p>
            <a:r>
              <a:rPr lang="fr-FR" dirty="0">
                <a:latin typeface="Calibri" panose="020F0502020204030204" pitchFamily="34" charset="0"/>
                <a:cs typeface="Calibri" panose="020F0502020204030204" pitchFamily="34" charset="0"/>
              </a:rPr>
              <a:t>Si</a:t>
            </a:r>
            <a:endParaRPr lang="fr-FR" dirty="0"/>
          </a:p>
        </p:txBody>
      </p:sp>
    </p:spTree>
    <p:extLst>
      <p:ext uri="{BB962C8B-B14F-4D97-AF65-F5344CB8AC3E}">
        <p14:creationId xmlns:p14="http://schemas.microsoft.com/office/powerpoint/2010/main" val="126781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7" grpId="0" animBg="1"/>
      <p:bldP spid="18" grpId="0" animBg="1"/>
      <p:bldP spid="19" grpId="0" animBg="1"/>
      <p:bldP spid="2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Compléter la propriété 2.</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ZoneTexte 12"/>
          <p:cNvSpPr txBox="1"/>
          <p:nvPr/>
        </p:nvSpPr>
        <p:spPr>
          <a:xfrm>
            <a:off x="1638649" y="2641919"/>
            <a:ext cx="7505352" cy="830997"/>
          </a:xfrm>
          <a:prstGeom prst="rect">
            <a:avLst/>
          </a:prstGeom>
          <a:noFill/>
        </p:spPr>
        <p:txBody>
          <a:bodyPr wrap="square" rtlCol="0">
            <a:spAutoFit/>
          </a:bodyPr>
          <a:lstStyle/>
          <a:p>
            <a:pPr algn="l"/>
            <a:r>
              <a:rPr lang="fr-MA" sz="2400" dirty="0">
                <a:solidFill>
                  <a:srgbClr val="FF0000"/>
                </a:solidFill>
                <a:latin typeface="Calibri" panose="020F0502020204030204" pitchFamily="34" charset="0"/>
                <a:cs typeface="Calibri" panose="020F0502020204030204" pitchFamily="34" charset="0"/>
              </a:rPr>
              <a:t> </a:t>
            </a:r>
            <a:r>
              <a:rPr lang="fr-MA" sz="2400" dirty="0">
                <a:solidFill>
                  <a:srgbClr val="1D6FA9"/>
                </a:solidFill>
                <a:latin typeface="Calibri" panose="020F0502020204030204" pitchFamily="34" charset="0"/>
                <a:cs typeface="Calibri" panose="020F0502020204030204" pitchFamily="34" charset="0"/>
              </a:rPr>
              <a:t>Si</a:t>
            </a:r>
            <a:r>
              <a:rPr lang="fr-MA" sz="2400" dirty="0">
                <a:solidFill>
                  <a:srgbClr val="FF0000"/>
                </a:solidFill>
                <a:latin typeface="Calibri" panose="020F0502020204030204" pitchFamily="34" charset="0"/>
                <a:cs typeface="Calibri" panose="020F0502020204030204" pitchFamily="34" charset="0"/>
              </a:rPr>
              <a:t> </a:t>
            </a:r>
            <a:r>
              <a:rPr lang="fr-MA" sz="2400" dirty="0">
                <a:latin typeface="Calibri" panose="020F0502020204030204" pitchFamily="34" charset="0"/>
                <a:cs typeface="Calibri" panose="020F0502020204030204" pitchFamily="34" charset="0"/>
              </a:rPr>
              <a:t>une droite est perpendiculaire à un plan P </a:t>
            </a:r>
            <a:r>
              <a:rPr lang="fr-MA" sz="2400" dirty="0">
                <a:solidFill>
                  <a:srgbClr val="1D6FA9"/>
                </a:solidFill>
                <a:latin typeface="Calibri" panose="020F0502020204030204" pitchFamily="34" charset="0"/>
                <a:cs typeface="Calibri" panose="020F0502020204030204" pitchFamily="34" charset="0"/>
              </a:rPr>
              <a:t>alors</a:t>
            </a:r>
            <a:r>
              <a:rPr lang="fr-MA" sz="2400" dirty="0">
                <a:latin typeface="Calibri" panose="020F0502020204030204" pitchFamily="34" charset="0"/>
                <a:cs typeface="Calibri" panose="020F0502020204030204" pitchFamily="34" charset="0"/>
              </a:rPr>
              <a:t> elle est perpendiculaire à toutes les……………………………….</a:t>
            </a:r>
            <a:endParaRPr lang="fr-FR"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3697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Voici la réponse </a:t>
            </a:r>
            <a:r>
              <a:rPr lang="fr-FR" sz="1400" dirty="0">
                <a:latin typeface="Arial" panose="020B0604020202020204" pitchFamily="34" charset="0"/>
                <a:cs typeface="Arial" panose="020B0604020202020204" pitchFamily="34" charset="0"/>
              </a:rPr>
              <a:t>: rappelez vous la propriété 2 si une droite est perpendiculaire à un plan elle est perpendiculaire à toutes les droites de ce plan.</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26369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explique.</a:t>
            </a:r>
          </a:p>
        </p:txBody>
      </p:sp>
      <p:sp>
        <p:nvSpPr>
          <p:cNvPr id="10" name="ZoneTexte 9"/>
          <p:cNvSpPr txBox="1"/>
          <p:nvPr/>
        </p:nvSpPr>
        <p:spPr>
          <a:xfrm>
            <a:off x="1638649" y="2641919"/>
            <a:ext cx="7505352" cy="830997"/>
          </a:xfrm>
          <a:prstGeom prst="rect">
            <a:avLst/>
          </a:prstGeom>
          <a:noFill/>
        </p:spPr>
        <p:txBody>
          <a:bodyPr wrap="square" rtlCol="0">
            <a:spAutoFit/>
          </a:bodyPr>
          <a:lstStyle/>
          <a:p>
            <a:pPr algn="l"/>
            <a:r>
              <a:rPr lang="fr-MA" sz="2400" dirty="0">
                <a:solidFill>
                  <a:schemeClr val="accent4"/>
                </a:solidFill>
                <a:latin typeface="Calibri" panose="020F0502020204030204" pitchFamily="34" charset="0"/>
                <a:cs typeface="Calibri" panose="020F0502020204030204" pitchFamily="34" charset="0"/>
              </a:rPr>
              <a:t> Si </a:t>
            </a:r>
            <a:r>
              <a:rPr lang="fr-MA" sz="2400" dirty="0">
                <a:latin typeface="Calibri" panose="020F0502020204030204" pitchFamily="34" charset="0"/>
                <a:cs typeface="Calibri" panose="020F0502020204030204" pitchFamily="34" charset="0"/>
              </a:rPr>
              <a:t>une droite est perpendiculaire à un plan P </a:t>
            </a:r>
            <a:r>
              <a:rPr lang="fr-MA" sz="2400" dirty="0">
                <a:solidFill>
                  <a:schemeClr val="accent4"/>
                </a:solidFill>
                <a:latin typeface="Calibri" panose="020F0502020204030204" pitchFamily="34" charset="0"/>
                <a:cs typeface="Calibri" panose="020F0502020204030204" pitchFamily="34" charset="0"/>
              </a:rPr>
              <a:t>alors</a:t>
            </a:r>
            <a:r>
              <a:rPr lang="fr-MA" sz="2400" dirty="0">
                <a:latin typeface="Calibri" panose="020F0502020204030204" pitchFamily="34" charset="0"/>
                <a:cs typeface="Calibri" panose="020F0502020204030204" pitchFamily="34" charset="0"/>
              </a:rPr>
              <a:t> elle est perpendiculaire à </a:t>
            </a:r>
            <a:r>
              <a:rPr lang="fr-MA" sz="2400" dirty="0">
                <a:solidFill>
                  <a:srgbClr val="FF0000"/>
                </a:solidFill>
                <a:latin typeface="Calibri" panose="020F0502020204030204" pitchFamily="34" charset="0"/>
                <a:cs typeface="Calibri" panose="020F0502020204030204" pitchFamily="34" charset="0"/>
              </a:rPr>
              <a:t>toutes les droites de ce plan.</a:t>
            </a:r>
            <a:endParaRPr lang="fr-FR" sz="24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0677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193495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MA" dirty="0"/>
              <a:t>Maintenant , je vous explique c’est quoi la distance d’un point A à un plan P?</a:t>
            </a:r>
            <a:endParaRPr lang="fr-FR" dirty="0"/>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affiche et explique</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6" name="ZoneTexte 5"/>
              <p:cNvSpPr txBox="1"/>
              <p:nvPr/>
            </p:nvSpPr>
            <p:spPr>
              <a:xfrm>
                <a:off x="692727" y="1194835"/>
                <a:ext cx="5828145"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Je considère un plan </a:t>
                </a:r>
                <a14:m>
                  <m:oMath xmlns:m="http://schemas.openxmlformats.org/officeDocument/2006/math">
                    <m:r>
                      <a:rPr lang="fr-FR" sz="2000" i="1" dirty="0" smtClean="0">
                        <a:solidFill>
                          <a:srgbClr val="0070C0"/>
                        </a:solidFill>
                        <a:latin typeface="Cambria Math" panose="02040503050406030204" pitchFamily="18" charset="0"/>
                        <a:cs typeface="Calibri" panose="020F0502020204030204" pitchFamily="34" charset="0"/>
                      </a:rPr>
                      <m:t>𝑃</m:t>
                    </m:r>
                  </m:oMath>
                </a14:m>
                <a:r>
                  <a:rPr lang="fr-FR" sz="2000" dirty="0">
                    <a:latin typeface="Calibri" panose="020F0502020204030204" pitchFamily="34" charset="0"/>
                    <a:cs typeface="Calibri" panose="020F0502020204030204" pitchFamily="34" charset="0"/>
                  </a:rPr>
                  <a:t> et un point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𝐴</m:t>
                    </m:r>
                  </m:oMath>
                </a14:m>
                <a:r>
                  <a:rPr lang="fr-FR" sz="2000" dirty="0">
                    <a:latin typeface="Calibri" panose="020F0502020204030204" pitchFamily="34" charset="0"/>
                    <a:cs typeface="Calibri" panose="020F0502020204030204" pitchFamily="34" charset="0"/>
                  </a:rPr>
                  <a:t> de l’espace.</a:t>
                </a:r>
              </a:p>
            </p:txBody>
          </p:sp>
        </mc:Choice>
        <mc:Fallback xmlns="">
          <p:sp>
            <p:nvSpPr>
              <p:cNvPr id="6" name="ZoneTexte 5"/>
              <p:cNvSpPr txBox="1">
                <a:spLocks noRot="1" noChangeAspect="1" noMove="1" noResize="1" noEditPoints="1" noAdjustHandles="1" noChangeArrowheads="1" noChangeShapeType="1" noTextEdit="1"/>
              </p:cNvSpPr>
              <p:nvPr/>
            </p:nvSpPr>
            <p:spPr>
              <a:xfrm>
                <a:off x="692727" y="1194835"/>
                <a:ext cx="5828145" cy="400110"/>
              </a:xfrm>
              <a:prstGeom prst="rect">
                <a:avLst/>
              </a:prstGeom>
              <a:blipFill>
                <a:blip r:embed="rId3"/>
                <a:stretch>
                  <a:fillRect l="-941" t="-7576"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p:cNvSpPr txBox="1"/>
              <p:nvPr/>
            </p:nvSpPr>
            <p:spPr>
              <a:xfrm>
                <a:off x="618836" y="1814397"/>
                <a:ext cx="5791200" cy="400110"/>
              </a:xfrm>
              <a:prstGeom prst="rect">
                <a:avLst/>
              </a:prstGeom>
              <a:noFill/>
            </p:spPr>
            <p:txBody>
              <a:bodyPr wrap="square" rtlCol="0">
                <a:spAutoFit/>
              </a:bodyPr>
              <a:lstStyle/>
              <a:p>
                <a:pPr marL="342900" indent="-342900" algn="l">
                  <a:buFont typeface="Arial" panose="020B0604020202020204" pitchFamily="34" charset="0"/>
                  <a:buChar char="•"/>
                </a:pPr>
                <a14:m>
                  <m:oMath xmlns:m="http://schemas.openxmlformats.org/officeDocument/2006/math">
                    <m:r>
                      <a:rPr lang="fr-FR" sz="2000" b="0" i="1" dirty="0" smtClean="0">
                        <a:solidFill>
                          <a:srgbClr val="00B050"/>
                        </a:solidFill>
                        <a:latin typeface="Cambria Math" panose="02040503050406030204" pitchFamily="18" charset="0"/>
                        <a:cs typeface="Calibri" panose="020F0502020204030204" pitchFamily="34" charset="0"/>
                      </a:rPr>
                      <m:t>𝑙𝑎</m:t>
                    </m:r>
                    <m:r>
                      <a:rPr lang="fr-FR" sz="2000" b="0" i="1" dirty="0" smtClean="0">
                        <a:solidFill>
                          <a:srgbClr val="00B050"/>
                        </a:solidFill>
                        <a:latin typeface="Cambria Math" panose="02040503050406030204" pitchFamily="18" charset="0"/>
                        <a:cs typeface="Calibri" panose="020F0502020204030204" pitchFamily="34" charset="0"/>
                      </a:rPr>
                      <m:t> </m:t>
                    </m:r>
                    <m:r>
                      <a:rPr lang="fr-FR" sz="2000" b="0" i="1" dirty="0" smtClean="0">
                        <a:solidFill>
                          <a:srgbClr val="00B050"/>
                        </a:solidFill>
                        <a:latin typeface="Cambria Math" panose="02040503050406030204" pitchFamily="18" charset="0"/>
                        <a:cs typeface="Calibri" panose="020F0502020204030204" pitchFamily="34" charset="0"/>
                      </a:rPr>
                      <m:t>𝑑𝑟𝑜𝑖𝑡𝑒</m:t>
                    </m:r>
                    <m:r>
                      <a:rPr lang="fr-FR" sz="2000" b="0" i="1" dirty="0" smtClean="0">
                        <a:solidFill>
                          <a:srgbClr val="00B050"/>
                        </a:solidFill>
                        <a:latin typeface="Cambria Math" panose="02040503050406030204" pitchFamily="18" charset="0"/>
                        <a:cs typeface="Calibri" panose="020F0502020204030204" pitchFamily="34" charset="0"/>
                      </a:rPr>
                      <m:t> </m:t>
                    </m:r>
                    <m:r>
                      <a:rPr lang="fr-FR" sz="2000" i="1" dirty="0" smtClean="0">
                        <a:solidFill>
                          <a:srgbClr val="00B050"/>
                        </a:solidFill>
                        <a:latin typeface="Cambria Math" panose="02040503050406030204" pitchFamily="18" charset="0"/>
                        <a:cs typeface="Calibri" panose="020F0502020204030204" pitchFamily="34" charset="0"/>
                      </a:rPr>
                      <m:t>𝐴𝐻</m:t>
                    </m:r>
                  </m:oMath>
                </a14:m>
                <a:r>
                  <a:rPr lang="fr-FR" sz="2000" dirty="0">
                    <a:latin typeface="Calibri" panose="020F0502020204030204" pitchFamily="34" charset="0"/>
                    <a:cs typeface="Calibri" panose="020F0502020204030204" pitchFamily="34" charset="0"/>
                  </a:rPr>
                  <a:t> est perpendiculaire au plan </a:t>
                </a:r>
                <a14:m>
                  <m:oMath xmlns:m="http://schemas.openxmlformats.org/officeDocument/2006/math">
                    <m:r>
                      <a:rPr lang="fr-FR" sz="2000" i="1" dirty="0" smtClean="0">
                        <a:solidFill>
                          <a:srgbClr val="0070C0"/>
                        </a:solidFill>
                        <a:latin typeface="Cambria Math" panose="02040503050406030204" pitchFamily="18" charset="0"/>
                        <a:cs typeface="Calibri" panose="020F0502020204030204" pitchFamily="34" charset="0"/>
                      </a:rPr>
                      <m:t>𝑃</m:t>
                    </m:r>
                    <m:r>
                      <a:rPr lang="fr-MA" sz="2000" b="0" i="1" dirty="0" smtClean="0">
                        <a:solidFill>
                          <a:srgbClr val="0070C0"/>
                        </a:solidFill>
                        <a:latin typeface="Cambria Math" panose="02040503050406030204" pitchFamily="18" charset="0"/>
                        <a:cs typeface="Calibri" panose="020F0502020204030204" pitchFamily="34" charset="0"/>
                      </a:rPr>
                      <m:t>.</m:t>
                    </m:r>
                  </m:oMath>
                </a14:m>
                <a:endParaRPr lang="fr-FR" sz="2000" b="0" dirty="0">
                  <a:solidFill>
                    <a:srgbClr val="0070C0"/>
                  </a:solidFill>
                  <a:latin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618836" y="1814397"/>
                <a:ext cx="5791200" cy="400110"/>
              </a:xfrm>
              <a:prstGeom prst="rect">
                <a:avLst/>
              </a:prstGeom>
              <a:blipFill>
                <a:blip r:embed="rId4"/>
                <a:stretch>
                  <a:fillRect l="-947"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ZoneTexte 15"/>
              <p:cNvSpPr txBox="1"/>
              <p:nvPr/>
            </p:nvSpPr>
            <p:spPr>
              <a:xfrm>
                <a:off x="613099" y="3180978"/>
                <a:ext cx="4324288"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Je remarque que pour tout point M </a:t>
                </a:r>
              </a:p>
              <a:p>
                <a:pPr algn="l"/>
                <a:r>
                  <a:rPr lang="fr-FR" sz="2000" dirty="0">
                    <a:latin typeface="Calibri" panose="020F0502020204030204" pitchFamily="34" charset="0"/>
                    <a:cs typeface="Calibri" panose="020F0502020204030204" pitchFamily="34" charset="0"/>
                  </a:rPr>
                  <a:t>       du plan </a:t>
                </a:r>
                <a14:m>
                  <m:oMath xmlns:m="http://schemas.openxmlformats.org/officeDocument/2006/math">
                    <m:r>
                      <a:rPr lang="fr-FR" sz="2000" i="1" dirty="0" smtClean="0">
                        <a:solidFill>
                          <a:srgbClr val="0070C0"/>
                        </a:solidFill>
                        <a:latin typeface="Cambria Math" panose="02040503050406030204" pitchFamily="18" charset="0"/>
                        <a:cs typeface="Calibri" panose="020F0502020204030204" pitchFamily="34" charset="0"/>
                      </a:rPr>
                      <m:t>𝑃</m:t>
                    </m:r>
                  </m:oMath>
                </a14:m>
                <a:r>
                  <a:rPr lang="fr-FR" sz="2000" dirty="0">
                    <a:latin typeface="Calibri" panose="020F0502020204030204" pitchFamily="34" charset="0"/>
                    <a:cs typeface="Calibri" panose="020F0502020204030204" pitchFamily="34" charset="0"/>
                  </a:rPr>
                  <a:t>:</a:t>
                </a:r>
              </a:p>
            </p:txBody>
          </p:sp>
        </mc:Choice>
        <mc:Fallback xmlns="">
          <p:sp>
            <p:nvSpPr>
              <p:cNvPr id="16" name="ZoneTexte 15"/>
              <p:cNvSpPr txBox="1">
                <a:spLocks noRot="1" noChangeAspect="1" noMove="1" noResize="1" noEditPoints="1" noAdjustHandles="1" noChangeArrowheads="1" noChangeShapeType="1" noTextEdit="1"/>
              </p:cNvSpPr>
              <p:nvPr/>
            </p:nvSpPr>
            <p:spPr>
              <a:xfrm>
                <a:off x="613099" y="3180978"/>
                <a:ext cx="4324288" cy="707886"/>
              </a:xfrm>
              <a:prstGeom prst="rect">
                <a:avLst/>
              </a:prstGeom>
              <a:blipFill>
                <a:blip r:embed="rId5"/>
                <a:stretch>
                  <a:fillRect l="-1269" t="-5172"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ZoneTexte 16"/>
              <p:cNvSpPr txBox="1"/>
              <p:nvPr/>
            </p:nvSpPr>
            <p:spPr>
              <a:xfrm>
                <a:off x="5317296" y="3281504"/>
                <a:ext cx="1274618" cy="400110"/>
              </a:xfrm>
              <a:prstGeom prst="rect">
                <a:avLst/>
              </a:prstGeom>
              <a:solidFill>
                <a:schemeClr val="accent6">
                  <a:lumMod val="60000"/>
                  <a:lumOff val="40000"/>
                </a:schemeClr>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ea typeface="Cambria Math" panose="02040503050406030204" pitchFamily="18" charset="0"/>
                          <a:cs typeface="Calibri" panose="020F0502020204030204" pitchFamily="34" charset="0"/>
                        </a:rPr>
                        <m:t>𝐴𝐻</m:t>
                      </m:r>
                      <m:r>
                        <a:rPr lang="fr-FR" sz="2000" b="0" i="1" smtClean="0">
                          <a:latin typeface="Cambria Math" panose="02040503050406030204" pitchFamily="18" charset="0"/>
                          <a:ea typeface="Cambria Math" panose="02040503050406030204" pitchFamily="18" charset="0"/>
                          <a:cs typeface="Calibri" panose="020F0502020204030204" pitchFamily="34" charset="0"/>
                        </a:rPr>
                        <m:t>&lt;</m:t>
                      </m:r>
                      <m:r>
                        <a:rPr lang="fr-FR" sz="2000" b="0" i="1" smtClean="0">
                          <a:latin typeface="Cambria Math" panose="02040503050406030204" pitchFamily="18" charset="0"/>
                          <a:ea typeface="Cambria Math" panose="02040503050406030204" pitchFamily="18" charset="0"/>
                          <a:cs typeface="Calibri" panose="020F0502020204030204" pitchFamily="34" charset="0"/>
                        </a:rPr>
                        <m:t>𝐴𝑀</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5317296" y="3281504"/>
                <a:ext cx="1274618" cy="400110"/>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ZoneTexte 18"/>
              <p:cNvSpPr txBox="1"/>
              <p:nvPr/>
            </p:nvSpPr>
            <p:spPr>
              <a:xfrm>
                <a:off x="674254" y="4331557"/>
                <a:ext cx="5828145"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distance </a:t>
                </a:r>
                <a14:m>
                  <m:oMath xmlns:m="http://schemas.openxmlformats.org/officeDocument/2006/math">
                    <m:r>
                      <a:rPr lang="fr-FR" sz="2000" i="1" dirty="0" smtClean="0">
                        <a:solidFill>
                          <a:schemeClr val="accent6"/>
                        </a:solidFill>
                        <a:latin typeface="Cambria Math" panose="02040503050406030204" pitchFamily="18" charset="0"/>
                        <a:cs typeface="Calibri" panose="020F0502020204030204" pitchFamily="34" charset="0"/>
                      </a:rPr>
                      <m:t>𝐴𝐻</m:t>
                    </m:r>
                  </m:oMath>
                </a14:m>
                <a:r>
                  <a:rPr lang="fr-FR" sz="2000" dirty="0">
                    <a:latin typeface="Calibri" panose="020F0502020204030204" pitchFamily="34" charset="0"/>
                    <a:cs typeface="Calibri" panose="020F0502020204030204" pitchFamily="34" charset="0"/>
                  </a:rPr>
                  <a:t> est la plus petite distance entre le point </a:t>
                </a:r>
                <a14:m>
                  <m:oMath xmlns:m="http://schemas.openxmlformats.org/officeDocument/2006/math">
                    <m:r>
                      <a:rPr lang="fr-FR" sz="2000" i="1" dirty="0" smtClean="0">
                        <a:latin typeface="Cambria Math" panose="02040503050406030204" pitchFamily="18" charset="0"/>
                        <a:cs typeface="Calibri" panose="020F0502020204030204" pitchFamily="34" charset="0"/>
                      </a:rPr>
                      <m:t>𝐴</m:t>
                    </m:r>
                  </m:oMath>
                </a14:m>
                <a:r>
                  <a:rPr lang="fr-FR" sz="2000" dirty="0">
                    <a:latin typeface="Calibri" panose="020F0502020204030204" pitchFamily="34" charset="0"/>
                    <a:cs typeface="Calibri" panose="020F0502020204030204" pitchFamily="34" charset="0"/>
                  </a:rPr>
                  <a:t> et tout point </a:t>
                </a:r>
                <a14:m>
                  <m:oMath xmlns:m="http://schemas.openxmlformats.org/officeDocument/2006/math">
                    <m:r>
                      <a:rPr lang="fr-FR" sz="2000" i="1" dirty="0" smtClean="0">
                        <a:latin typeface="Cambria Math" panose="02040503050406030204" pitchFamily="18" charset="0"/>
                        <a:cs typeface="Calibri" panose="020F0502020204030204" pitchFamily="34" charset="0"/>
                      </a:rPr>
                      <m:t>𝑀</m:t>
                    </m:r>
                  </m:oMath>
                </a14:m>
                <a:r>
                  <a:rPr lang="fr-FR" sz="2000" dirty="0">
                    <a:latin typeface="Calibri" panose="020F0502020204030204" pitchFamily="34" charset="0"/>
                    <a:cs typeface="Calibri" panose="020F0502020204030204" pitchFamily="34" charset="0"/>
                  </a:rPr>
                  <a:t> du plan </a:t>
                </a:r>
                <a14:m>
                  <m:oMath xmlns:m="http://schemas.openxmlformats.org/officeDocument/2006/math">
                    <m:r>
                      <a:rPr lang="fr-FR" sz="2000" i="1" dirty="0" smtClean="0">
                        <a:latin typeface="Cambria Math" panose="02040503050406030204" pitchFamily="18" charset="0"/>
                        <a:cs typeface="Calibri" panose="020F0502020204030204" pitchFamily="34" charset="0"/>
                      </a:rPr>
                      <m:t>𝑃</m:t>
                    </m:r>
                    <m:r>
                      <a:rPr lang="fr-FR" sz="2000" b="0" i="1" dirty="0" smtClean="0">
                        <a:latin typeface="Cambria Math" panose="02040503050406030204" pitchFamily="18" charset="0"/>
                        <a:cs typeface="Calibri" panose="020F050202020403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19" name="ZoneTexte 18"/>
              <p:cNvSpPr txBox="1">
                <a:spLocks noRot="1" noChangeAspect="1" noMove="1" noResize="1" noEditPoints="1" noAdjustHandles="1" noChangeArrowheads="1" noChangeShapeType="1" noTextEdit="1"/>
              </p:cNvSpPr>
              <p:nvPr/>
            </p:nvSpPr>
            <p:spPr>
              <a:xfrm>
                <a:off x="674254" y="4331557"/>
                <a:ext cx="5828145" cy="707886"/>
              </a:xfrm>
              <a:prstGeom prst="rect">
                <a:avLst/>
              </a:prstGeom>
              <a:blipFill>
                <a:blip r:embed="rId7"/>
                <a:stretch>
                  <a:fillRect l="-1087" t="-5357" b="-1607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ZoneTexte 19"/>
              <p:cNvSpPr txBox="1"/>
              <p:nvPr/>
            </p:nvSpPr>
            <p:spPr>
              <a:xfrm>
                <a:off x="877453" y="5836079"/>
                <a:ext cx="9051637" cy="400110"/>
              </a:xfrm>
              <a:prstGeom prst="rect">
                <a:avLst/>
              </a:prstGeom>
              <a:solidFill>
                <a:schemeClr val="accent5">
                  <a:lumMod val="20000"/>
                  <a:lumOff val="80000"/>
                </a:schemeClr>
              </a:solidFill>
            </p:spPr>
            <p:txBody>
              <a:bodyPr wrap="square" rtlCol="0">
                <a:spAutoFit/>
              </a:bodyPr>
              <a:lstStyle/>
              <a:p>
                <a:pPr algn="l"/>
                <a:r>
                  <a:rPr lang="fr-FR" sz="2000" dirty="0">
                    <a:solidFill>
                      <a:srgbClr val="0070C0"/>
                    </a:solidFill>
                    <a:latin typeface="Aptos" panose="02110004020202020204"/>
                    <a:cs typeface="Calibri" panose="020F0502020204030204" pitchFamily="34" charset="0"/>
                  </a:rPr>
                  <a:t> la distance AH est donc la distance du point </a:t>
                </a:r>
                <a14:m>
                  <m:oMath xmlns:m="http://schemas.openxmlformats.org/officeDocument/2006/math">
                    <m:r>
                      <a:rPr lang="fr-FR" sz="2000" i="1" dirty="0" smtClean="0">
                        <a:solidFill>
                          <a:srgbClr val="0070C0"/>
                        </a:solidFill>
                        <a:latin typeface="Cambria Math" panose="02040503050406030204" pitchFamily="18" charset="0"/>
                        <a:cs typeface="Calibri" panose="020F0502020204030204" pitchFamily="34" charset="0"/>
                      </a:rPr>
                      <m:t>𝐴</m:t>
                    </m:r>
                    <m:r>
                      <a:rPr lang="fr-FR" sz="2000" i="1" dirty="0" smtClean="0">
                        <a:solidFill>
                          <a:srgbClr val="0070C0"/>
                        </a:solidFill>
                        <a:latin typeface="Cambria Math" panose="02040503050406030204" pitchFamily="18" charset="0"/>
                        <a:cs typeface="Calibri" panose="020F0502020204030204" pitchFamily="34" charset="0"/>
                      </a:rPr>
                      <m:t> </m:t>
                    </m:r>
                  </m:oMath>
                </a14:m>
                <a:r>
                  <a:rPr lang="fr-FR" sz="2000" dirty="0">
                    <a:solidFill>
                      <a:srgbClr val="0070C0"/>
                    </a:solidFill>
                    <a:latin typeface="Aptos" panose="02110004020202020204"/>
                    <a:cs typeface="Calibri" panose="020F0502020204030204" pitchFamily="34" charset="0"/>
                  </a:rPr>
                  <a:t>au plan </a:t>
                </a:r>
                <a14:m>
                  <m:oMath xmlns:m="http://schemas.openxmlformats.org/officeDocument/2006/math">
                    <m:r>
                      <a:rPr lang="fr-FR" sz="2000" i="1" dirty="0" smtClean="0">
                        <a:solidFill>
                          <a:srgbClr val="0070C0"/>
                        </a:solidFill>
                        <a:latin typeface="Cambria Math" panose="02040503050406030204" pitchFamily="18" charset="0"/>
                        <a:cs typeface="Calibri" panose="020F0502020204030204" pitchFamily="34" charset="0"/>
                      </a:rPr>
                      <m:t>𝑃</m:t>
                    </m:r>
                  </m:oMath>
                </a14:m>
                <a:endParaRPr lang="fr-FR" sz="2000" dirty="0">
                  <a:solidFill>
                    <a:srgbClr val="0070C0"/>
                  </a:solidFill>
                  <a:latin typeface="Aptos" panose="02110004020202020204"/>
                  <a:cs typeface="Calibri" panose="020F0502020204030204" pitchFamily="34" charset="0"/>
                </a:endParaRPr>
              </a:p>
            </p:txBody>
          </p:sp>
        </mc:Choice>
        <mc:Fallback xmlns="">
          <p:sp>
            <p:nvSpPr>
              <p:cNvPr id="20" name="ZoneTexte 19"/>
              <p:cNvSpPr txBox="1">
                <a:spLocks noRot="1" noChangeAspect="1" noMove="1" noResize="1" noEditPoints="1" noAdjustHandles="1" noChangeArrowheads="1" noChangeShapeType="1" noTextEdit="1"/>
              </p:cNvSpPr>
              <p:nvPr/>
            </p:nvSpPr>
            <p:spPr>
              <a:xfrm>
                <a:off x="877453" y="5836079"/>
                <a:ext cx="9051637" cy="400110"/>
              </a:xfrm>
              <a:prstGeom prst="rect">
                <a:avLst/>
              </a:prstGeom>
              <a:blipFill>
                <a:blip r:embed="rId8"/>
                <a:stretch>
                  <a:fillRect t="-6061" b="-2727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ZoneTexte 20"/>
              <p:cNvSpPr txBox="1"/>
              <p:nvPr/>
            </p:nvSpPr>
            <p:spPr>
              <a:xfrm>
                <a:off x="7155873" y="5193330"/>
                <a:ext cx="4553527"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𝐴𝐻</m:t>
                      </m:r>
                      <m:r>
                        <a:rPr lang="fr-FR" sz="2000" b="0" i="1" smtClean="0">
                          <a:latin typeface="Cambria Math" panose="02040503050406030204" pitchFamily="18" charset="0"/>
                          <a:ea typeface="Cambria Math" panose="02040503050406030204" pitchFamily="18" charset="0"/>
                          <a:cs typeface="Calibri" panose="020F0502020204030204" pitchFamily="34" charset="0"/>
                        </a:rPr>
                        <m:t>&lt;</m:t>
                      </m:r>
                      <m:r>
                        <a:rPr lang="fr-FR" sz="2000" b="0" i="1" smtClean="0">
                          <a:latin typeface="Cambria Math" panose="02040503050406030204" pitchFamily="18" charset="0"/>
                          <a:ea typeface="Cambria Math" panose="02040503050406030204" pitchFamily="18" charset="0"/>
                          <a:cs typeface="Calibri" panose="020F0502020204030204" pitchFamily="34" charset="0"/>
                        </a:rPr>
                        <m:t>𝐴𝐵</m:t>
                      </m:r>
                      <m:r>
                        <a:rPr lang="fr-FR" sz="2000" b="0" i="1"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𝐴𝐻</m:t>
                      </m:r>
                      <m:r>
                        <a:rPr lang="fr-FR" sz="2000" b="0" i="1" smtClean="0">
                          <a:latin typeface="Cambria Math" panose="02040503050406030204" pitchFamily="18" charset="0"/>
                          <a:ea typeface="Cambria Math" panose="02040503050406030204" pitchFamily="18" charset="0"/>
                          <a:cs typeface="Calibri" panose="020F0502020204030204" pitchFamily="34" charset="0"/>
                        </a:rPr>
                        <m:t>&lt;</m:t>
                      </m:r>
                      <m:r>
                        <a:rPr lang="fr-FR" sz="2000" b="0" i="1" smtClean="0">
                          <a:latin typeface="Cambria Math" panose="02040503050406030204" pitchFamily="18" charset="0"/>
                          <a:ea typeface="Cambria Math" panose="02040503050406030204" pitchFamily="18" charset="0"/>
                          <a:cs typeface="Calibri" panose="020F0502020204030204" pitchFamily="34" charset="0"/>
                        </a:rPr>
                        <m:t>𝐴𝐶</m:t>
                      </m:r>
                      <m:r>
                        <a:rPr lang="fr-FR" sz="2000" b="0" i="1" smtClean="0">
                          <a:latin typeface="Cambria Math" panose="02040503050406030204" pitchFamily="18" charset="0"/>
                          <a:ea typeface="Cambria Math" panose="02040503050406030204" pitchFamily="18" charset="0"/>
                          <a:cs typeface="Calibri" panose="020F0502020204030204" pitchFamily="34" charset="0"/>
                        </a:rPr>
                        <m:t> </m:t>
                      </m:r>
                      <m:r>
                        <a:rPr lang="fr-FR" sz="2000" b="0" i="1" smtClean="0">
                          <a:latin typeface="Cambria Math" panose="02040503050406030204" pitchFamily="18" charset="0"/>
                          <a:ea typeface="Cambria Math" panose="02040503050406030204" pitchFamily="18" charset="0"/>
                          <a:cs typeface="Calibri" panose="020F0502020204030204" pitchFamily="34" charset="0"/>
                        </a:rPr>
                        <m:t>𝑒𝑡</m:t>
                      </m:r>
                      <m:r>
                        <a:rPr lang="fr-FR" sz="2000" b="0" i="1" smtClean="0">
                          <a:latin typeface="Cambria Math" panose="02040503050406030204" pitchFamily="18" charset="0"/>
                          <a:ea typeface="Cambria Math" panose="02040503050406030204" pitchFamily="18" charset="0"/>
                          <a:cs typeface="Calibri" panose="020F0502020204030204" pitchFamily="34" charset="0"/>
                        </a:rPr>
                        <m:t> </m:t>
                      </m:r>
                      <m:r>
                        <a:rPr lang="fr-FR" sz="2000" b="0" i="1" smtClean="0">
                          <a:latin typeface="Cambria Math" panose="02040503050406030204" pitchFamily="18" charset="0"/>
                          <a:ea typeface="Cambria Math" panose="02040503050406030204" pitchFamily="18" charset="0"/>
                          <a:cs typeface="Calibri" panose="020F0502020204030204" pitchFamily="34" charset="0"/>
                        </a:rPr>
                        <m:t>𝐴𝐻</m:t>
                      </m:r>
                      <m:r>
                        <a:rPr lang="fr-FR" sz="2000" b="0" i="1" smtClean="0">
                          <a:latin typeface="Cambria Math" panose="02040503050406030204" pitchFamily="18" charset="0"/>
                          <a:ea typeface="Cambria Math" panose="02040503050406030204" pitchFamily="18" charset="0"/>
                          <a:cs typeface="Calibri" panose="020F0502020204030204" pitchFamily="34" charset="0"/>
                        </a:rPr>
                        <m:t>&lt;</m:t>
                      </m:r>
                      <m:r>
                        <a:rPr lang="fr-FR" sz="2000" b="0" i="1" smtClean="0">
                          <a:latin typeface="Cambria Math" panose="02040503050406030204" pitchFamily="18" charset="0"/>
                          <a:ea typeface="Cambria Math" panose="02040503050406030204" pitchFamily="18" charset="0"/>
                          <a:cs typeface="Calibri" panose="020F0502020204030204" pitchFamily="34" charset="0"/>
                        </a:rPr>
                        <m:t>𝐴𝑀</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1" name="ZoneTexte 20"/>
              <p:cNvSpPr txBox="1">
                <a:spLocks noRot="1" noChangeAspect="1" noMove="1" noResize="1" noEditPoints="1" noAdjustHandles="1" noChangeArrowheads="1" noChangeShapeType="1" noTextEdit="1"/>
              </p:cNvSpPr>
              <p:nvPr/>
            </p:nvSpPr>
            <p:spPr>
              <a:xfrm>
                <a:off x="7155873" y="5193330"/>
                <a:ext cx="4553527" cy="400110"/>
              </a:xfrm>
              <a:prstGeom prst="rect">
                <a:avLst/>
              </a:prstGeom>
              <a:blipFill>
                <a:blip r:embed="rId9"/>
                <a:stretch>
                  <a:fillRect/>
                </a:stretch>
              </a:blipFill>
            </p:spPr>
            <p:txBody>
              <a:bodyPr/>
              <a:lstStyle/>
              <a:p>
                <a:r>
                  <a:rPr lang="fr-FR">
                    <a:noFill/>
                  </a:rPr>
                  <a:t> </a:t>
                </a:r>
              </a:p>
            </p:txBody>
          </p:sp>
        </mc:Fallback>
      </mc:AlternateContent>
      <p:pic>
        <p:nvPicPr>
          <p:cNvPr id="22" name="Image 21"/>
          <p:cNvPicPr>
            <a:picLocks noChangeAspect="1"/>
          </p:cNvPicPr>
          <p:nvPr/>
        </p:nvPicPr>
        <p:blipFill>
          <a:blip r:embed="rId10"/>
          <a:stretch>
            <a:fillRect/>
          </a:stretch>
        </p:blipFill>
        <p:spPr>
          <a:xfrm>
            <a:off x="6971823" y="1320800"/>
            <a:ext cx="4859959" cy="3629892"/>
          </a:xfrm>
          <a:prstGeom prst="rect">
            <a:avLst/>
          </a:prstGeom>
        </p:spPr>
      </p:pic>
      <p:cxnSp>
        <p:nvCxnSpPr>
          <p:cNvPr id="24" name="Connecteur droit avec flèche 23"/>
          <p:cNvCxnSpPr/>
          <p:nvPr/>
        </p:nvCxnSpPr>
        <p:spPr>
          <a:xfrm>
            <a:off x="6971823" y="2037638"/>
            <a:ext cx="565050" cy="169554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Connecteur droit avec flèche 25"/>
          <p:cNvCxnSpPr/>
          <p:nvPr/>
        </p:nvCxnSpPr>
        <p:spPr>
          <a:xfrm>
            <a:off x="7453745" y="1320800"/>
            <a:ext cx="1978891" cy="57503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8" name="Connecteur droit avec flèche 27"/>
          <p:cNvCxnSpPr/>
          <p:nvPr/>
        </p:nvCxnSpPr>
        <p:spPr>
          <a:xfrm>
            <a:off x="8358909" y="1075118"/>
            <a:ext cx="1182255" cy="51982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0" name="Connecteur droit avec flèche 29"/>
          <p:cNvCxnSpPr/>
          <p:nvPr/>
        </p:nvCxnSpPr>
        <p:spPr>
          <a:xfrm flipH="1">
            <a:off x="10021455" y="2105891"/>
            <a:ext cx="766618" cy="8866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3" name="Connecteur droit avec flèche 32"/>
          <p:cNvCxnSpPr/>
          <p:nvPr/>
        </p:nvCxnSpPr>
        <p:spPr>
          <a:xfrm>
            <a:off x="8061649" y="2277618"/>
            <a:ext cx="1520890" cy="1003886"/>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mc:AlternateContent xmlns:mc="http://schemas.openxmlformats.org/markup-compatibility/2006" xmlns:a14="http://schemas.microsoft.com/office/drawing/2010/main">
        <mc:Choice Requires="a14">
          <p:sp>
            <p:nvSpPr>
              <p:cNvPr id="34" name="Rectangle 33"/>
              <p:cNvSpPr/>
              <p:nvPr/>
            </p:nvSpPr>
            <p:spPr>
              <a:xfrm>
                <a:off x="1085377" y="2362567"/>
                <a:ext cx="3733201" cy="369332"/>
              </a:xfrm>
              <a:prstGeom prst="rect">
                <a:avLst/>
              </a:prstGeom>
            </p:spPr>
            <p:txBody>
              <a:bodyPr wrap="none">
                <a:spAutoFit/>
              </a:bodyPr>
              <a:lstStyle/>
              <a:p>
                <a:r>
                  <a:rPr lang="fr-FR" b="1" dirty="0">
                    <a:cs typeface="Calibri" panose="020F0502020204030204" pitchFamily="34" charset="0"/>
                  </a:rPr>
                  <a:t>H</a:t>
                </a:r>
                <a:r>
                  <a:rPr lang="fr-FR" dirty="0">
                    <a:latin typeface="Calibri" panose="020F0502020204030204" pitchFamily="34" charset="0"/>
                    <a:cs typeface="Calibri" panose="020F0502020204030204" pitchFamily="34" charset="0"/>
                  </a:rPr>
                  <a:t> est le projeté orthogonal de </a:t>
                </a:r>
                <a14:m>
                  <m:oMath xmlns:m="http://schemas.openxmlformats.org/officeDocument/2006/math">
                    <m:r>
                      <a:rPr lang="fr-FR" i="1" dirty="0">
                        <a:latin typeface="Cambria Math" panose="02040503050406030204" pitchFamily="18" charset="0"/>
                        <a:cs typeface="Calibri" panose="020F0502020204030204" pitchFamily="34" charset="0"/>
                      </a:rPr>
                      <m:t>𝐴</m:t>
                    </m:r>
                    <m:r>
                      <a:rPr lang="fr-FR" i="1" dirty="0">
                        <a:latin typeface="Cambria Math" panose="02040503050406030204" pitchFamily="18" charset="0"/>
                        <a:cs typeface="Calibri" panose="020F0502020204030204" pitchFamily="34" charset="0"/>
                      </a:rPr>
                      <m:t> </m:t>
                    </m:r>
                  </m:oMath>
                </a14:m>
                <a:r>
                  <a:rPr lang="fr-FR" dirty="0">
                    <a:latin typeface="Calibri" panose="020F0502020204030204" pitchFamily="34" charset="0"/>
                    <a:cs typeface="Calibri" panose="020F0502020204030204" pitchFamily="34" charset="0"/>
                  </a:rPr>
                  <a:t>sur </a:t>
                </a:r>
                <a14:m>
                  <m:oMath xmlns:m="http://schemas.openxmlformats.org/officeDocument/2006/math">
                    <m:r>
                      <a:rPr lang="fr-FR" i="1" dirty="0">
                        <a:latin typeface="Cambria Math" panose="02040503050406030204" pitchFamily="18" charset="0"/>
                        <a:cs typeface="Calibri" panose="020F0502020204030204" pitchFamily="34" charset="0"/>
                      </a:rPr>
                      <m:t>𝑃</m:t>
                    </m:r>
                  </m:oMath>
                </a14:m>
                <a:endParaRPr lang="fr-FR" dirty="0">
                  <a:latin typeface="Calibri" panose="020F0502020204030204" pitchFamily="34" charset="0"/>
                  <a:cs typeface="Calibri" panose="020F0502020204030204" pitchFamily="34" charset="0"/>
                </a:endParaRPr>
              </a:p>
            </p:txBody>
          </p:sp>
        </mc:Choice>
        <mc:Fallback xmlns="">
          <p:sp>
            <p:nvSpPr>
              <p:cNvPr id="34" name="Rectangle 33"/>
              <p:cNvSpPr>
                <a:spLocks noRot="1" noChangeAspect="1" noMove="1" noResize="1" noEditPoints="1" noAdjustHandles="1" noChangeArrowheads="1" noChangeShapeType="1" noTextEdit="1"/>
              </p:cNvSpPr>
              <p:nvPr/>
            </p:nvSpPr>
            <p:spPr>
              <a:xfrm>
                <a:off x="1085377" y="2362567"/>
                <a:ext cx="3733201" cy="369332"/>
              </a:xfrm>
              <a:prstGeom prst="rect">
                <a:avLst/>
              </a:prstGeom>
              <a:blipFill>
                <a:blip r:embed="rId11"/>
                <a:stretch>
                  <a:fillRect l="-1307" t="-11667" b="-28333"/>
                </a:stretch>
              </a:blipFill>
            </p:spPr>
            <p:txBody>
              <a:bodyPr/>
              <a:lstStyle/>
              <a:p>
                <a:r>
                  <a:rPr lang="fr-FR">
                    <a:noFill/>
                  </a:rPr>
                  <a:t> </a:t>
                </a:r>
              </a:p>
            </p:txBody>
          </p:sp>
        </mc:Fallback>
      </mc:AlternateContent>
    </p:spTree>
    <p:extLst>
      <p:ext uri="{BB962C8B-B14F-4D97-AF65-F5344CB8AC3E}">
        <p14:creationId xmlns:p14="http://schemas.microsoft.com/office/powerpoint/2010/main" val="358142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circle(in)">
                                      <p:cBhvr>
                                        <p:cTn id="13" dur="2000"/>
                                        <p:tgtEl>
                                          <p:spTgt spid="24"/>
                                        </p:tgtEl>
                                      </p:cBhvr>
                                    </p:animEffect>
                                  </p:childTnLst>
                                </p:cTn>
                              </p:par>
                            </p:childTnLst>
                          </p:cTn>
                        </p:par>
                        <p:par>
                          <p:cTn id="14" fill="hold">
                            <p:stCondLst>
                              <p:cond delay="3000"/>
                            </p:stCondLst>
                            <p:childTnLst>
                              <p:par>
                                <p:cTn id="15" presetID="6" presetClass="entr" presetSubtype="16" fill="hold" nodeType="after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circle(in)">
                                      <p:cBhvr>
                                        <p:cTn id="17" dur="20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6" presetClass="entr" presetSubtype="16"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circle(in)">
                                      <p:cBhvr>
                                        <p:cTn id="28" dur="20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childTnLst>
                                </p:cTn>
                              </p:par>
                            </p:childTnLst>
                          </p:cTn>
                        </p:par>
                        <p:par>
                          <p:cTn id="44" fill="hold">
                            <p:stCondLst>
                              <p:cond delay="0"/>
                            </p:stCondLst>
                            <p:childTnLst>
                              <p:par>
                                <p:cTn id="45" presetID="6" presetClass="entr" presetSubtype="16" fill="hold" nodeType="after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circle(in)">
                                      <p:cBhvr>
                                        <p:cTn id="47" dur="2000"/>
                                        <p:tgtEl>
                                          <p:spTgt spid="33"/>
                                        </p:tgtEl>
                                      </p:cBhvr>
                                    </p:animEffect>
                                  </p:childTnLst>
                                </p:cTn>
                              </p:par>
                            </p:childTnLst>
                          </p:cTn>
                        </p:par>
                        <p:par>
                          <p:cTn id="48" fill="hold">
                            <p:stCondLst>
                              <p:cond delay="2000"/>
                            </p:stCondLst>
                            <p:childTnLst>
                              <p:par>
                                <p:cTn id="49" presetID="6" presetClass="entr" presetSubtype="16" fill="hold"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circle(in)">
                                      <p:cBhvr>
                                        <p:cTn id="51" dur="2000"/>
                                        <p:tgtEl>
                                          <p:spTgt spid="30"/>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1000"/>
                                        <p:tgtEl>
                                          <p:spTgt spid="19"/>
                                        </p:tgtEl>
                                      </p:cBhvr>
                                    </p:animEffect>
                                    <p:anim calcmode="lin" valueType="num">
                                      <p:cBhvr>
                                        <p:cTn id="61" dur="1000" fill="hold"/>
                                        <p:tgtEl>
                                          <p:spTgt spid="19"/>
                                        </p:tgtEl>
                                        <p:attrNameLst>
                                          <p:attrName>ppt_x</p:attrName>
                                        </p:attrNameLst>
                                      </p:cBhvr>
                                      <p:tavLst>
                                        <p:tav tm="0">
                                          <p:val>
                                            <p:strVal val="#ppt_x"/>
                                          </p:val>
                                        </p:tav>
                                        <p:tav tm="100000">
                                          <p:val>
                                            <p:strVal val="#ppt_x"/>
                                          </p:val>
                                        </p:tav>
                                      </p:tavLst>
                                    </p:anim>
                                    <p:anim calcmode="lin" valueType="num">
                                      <p:cBhvr>
                                        <p:cTn id="6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1000"/>
                                        <p:tgtEl>
                                          <p:spTgt spid="20"/>
                                        </p:tgtEl>
                                      </p:cBhvr>
                                    </p:animEffect>
                                    <p:anim calcmode="lin" valueType="num">
                                      <p:cBhvr>
                                        <p:cTn id="68" dur="1000" fill="hold"/>
                                        <p:tgtEl>
                                          <p:spTgt spid="20"/>
                                        </p:tgtEl>
                                        <p:attrNameLst>
                                          <p:attrName>ppt_x</p:attrName>
                                        </p:attrNameLst>
                                      </p:cBhvr>
                                      <p:tavLst>
                                        <p:tav tm="0">
                                          <p:val>
                                            <p:strVal val="#ppt_x"/>
                                          </p:val>
                                        </p:tav>
                                        <p:tav tm="100000">
                                          <p:val>
                                            <p:strVal val="#ppt_x"/>
                                          </p:val>
                                        </p:tav>
                                      </p:tavLst>
                                    </p:anim>
                                    <p:anim calcmode="lin" valueType="num">
                                      <p:cBhvr>
                                        <p:cTn id="6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6" grpId="0"/>
      <p:bldP spid="17" grpId="0" animBg="1"/>
      <p:bldP spid="19" grpId="0"/>
      <p:bldP spid="20" grpId="0" animBg="1"/>
      <p:bldP spid="21" grpId="0"/>
      <p:bldP spid="3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Maintenant, je vais vous montrer comment déterminer la distance d’un point A à un plan P.</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montre  et explique les étapes.</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7240555" y="1632856"/>
            <a:ext cx="4144736" cy="1978091"/>
          </a:xfrm>
          <a:prstGeom prst="rect">
            <a:avLst/>
          </a:prstGeom>
        </p:spPr>
      </p:pic>
      <p:sp>
        <p:nvSpPr>
          <p:cNvPr id="5" name="ZoneTexte 4"/>
          <p:cNvSpPr txBox="1"/>
          <p:nvPr/>
        </p:nvSpPr>
        <p:spPr>
          <a:xfrm>
            <a:off x="606490" y="1232746"/>
            <a:ext cx="5710335"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Je considère un plan et un point A dans l’espace</a:t>
            </a:r>
          </a:p>
        </p:txBody>
      </p:sp>
      <p:sp>
        <p:nvSpPr>
          <p:cNvPr id="6" name="ZoneTexte 5"/>
          <p:cNvSpPr txBox="1"/>
          <p:nvPr/>
        </p:nvSpPr>
        <p:spPr>
          <a:xfrm>
            <a:off x="606490" y="1914015"/>
            <a:ext cx="5710335" cy="707886"/>
          </a:xfrm>
          <a:prstGeom prst="rect">
            <a:avLst/>
          </a:prstGeom>
          <a:solidFill>
            <a:schemeClr val="tx2">
              <a:lumMod val="10000"/>
              <a:lumOff val="90000"/>
            </a:schemeClr>
          </a:solid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Je vais déterminer la distance du point A au plan P en suivant les étapes suivantes :</a:t>
            </a:r>
          </a:p>
        </p:txBody>
      </p:sp>
      <p:sp>
        <p:nvSpPr>
          <p:cNvPr id="7" name="ZoneTexte 6"/>
          <p:cNvSpPr txBox="1"/>
          <p:nvPr/>
        </p:nvSpPr>
        <p:spPr>
          <a:xfrm>
            <a:off x="293914" y="3098963"/>
            <a:ext cx="6816012" cy="707886"/>
          </a:xfrm>
          <a:prstGeom prst="rect">
            <a:avLst/>
          </a:prstGeom>
          <a:noFill/>
        </p:spPr>
        <p:txBody>
          <a:bodyPr wrap="square" rtlCol="0">
            <a:spAutoFit/>
          </a:bodyPr>
          <a:lstStyle/>
          <a:p>
            <a:pPr marL="342900" indent="-342900" algn="l">
              <a:buFont typeface="Wingdings" panose="05000000000000000000" pitchFamily="2" charset="2"/>
              <a:buChar char="v"/>
            </a:pPr>
            <a:r>
              <a:rPr lang="fr-FR" sz="2000" dirty="0">
                <a:latin typeface="Calibri" panose="020F0502020204030204" pitchFamily="34" charset="0"/>
                <a:cs typeface="Calibri" panose="020F0502020204030204" pitchFamily="34" charset="0"/>
              </a:rPr>
              <a:t>étape 1: j’identifier la droite d perpendiculaire à P passant par A</a:t>
            </a:r>
          </a:p>
        </p:txBody>
      </p:sp>
      <mc:AlternateContent xmlns:mc="http://schemas.openxmlformats.org/markup-compatibility/2006" xmlns:a14="http://schemas.microsoft.com/office/drawing/2010/main">
        <mc:Choice Requires="a14">
          <p:sp>
            <p:nvSpPr>
              <p:cNvPr id="10" name="ZoneTexte 9"/>
              <p:cNvSpPr txBox="1"/>
              <p:nvPr/>
            </p:nvSpPr>
            <p:spPr>
              <a:xfrm>
                <a:off x="293914" y="4281406"/>
                <a:ext cx="6246845" cy="707886"/>
              </a:xfrm>
              <a:prstGeom prst="rect">
                <a:avLst/>
              </a:prstGeom>
              <a:noFill/>
            </p:spPr>
            <p:txBody>
              <a:bodyPr wrap="square" rtlCol="0">
                <a:spAutoFit/>
              </a:bodyPr>
              <a:lstStyle/>
              <a:p>
                <a:pPr marL="342900" indent="-342900" algn="l">
                  <a:buFont typeface="Wingdings" panose="05000000000000000000" pitchFamily="2" charset="2"/>
                  <a:buChar char="v"/>
                </a:pPr>
                <a:r>
                  <a:rPr lang="fr-FR" sz="2000" dirty="0">
                    <a:latin typeface="Calibri" panose="020F0502020204030204" pitchFamily="34" charset="0"/>
                    <a:cs typeface="Calibri" panose="020F0502020204030204" pitchFamily="34" charset="0"/>
                  </a:rPr>
                  <a:t>étape 2: j’identifie le point d’intersection de la droite </a:t>
                </a:r>
                <a14:m>
                  <m:oMath xmlns:m="http://schemas.openxmlformats.org/officeDocument/2006/math">
                    <m:r>
                      <a:rPr lang="fr-FR" sz="2000" i="1" dirty="0" smtClean="0">
                        <a:latin typeface="Cambria Math" panose="02040503050406030204" pitchFamily="18" charset="0"/>
                        <a:cs typeface="Calibri" panose="020F0502020204030204" pitchFamily="34" charset="0"/>
                      </a:rPr>
                      <m:t>𝑑</m:t>
                    </m:r>
                  </m:oMath>
                </a14:m>
                <a:r>
                  <a:rPr lang="fr-FR" sz="2000" dirty="0">
                    <a:latin typeface="Calibri" panose="020F0502020204030204" pitchFamily="34" charset="0"/>
                    <a:cs typeface="Calibri" panose="020F0502020204030204" pitchFamily="34" charset="0"/>
                  </a:rPr>
                  <a:t> et le plan </a:t>
                </a:r>
                <a14:m>
                  <m:oMath xmlns:m="http://schemas.openxmlformats.org/officeDocument/2006/math">
                    <m:r>
                      <a:rPr lang="fr-FR" sz="2000" i="1" dirty="0" smtClean="0">
                        <a:latin typeface="Cambria Math" panose="02040503050406030204" pitchFamily="18" charset="0"/>
                        <a:cs typeface="Calibri" panose="020F0502020204030204" pitchFamily="34" charset="0"/>
                      </a:rPr>
                      <m:t>𝑃</m:t>
                    </m:r>
                  </m:oMath>
                </a14:m>
                <a:r>
                  <a:rPr lang="fr-FR" sz="2000" dirty="0">
                    <a:latin typeface="Calibri" panose="020F0502020204030204" pitchFamily="34" charset="0"/>
                    <a:cs typeface="Calibri" panose="020F0502020204030204" pitchFamily="34" charset="0"/>
                  </a:rPr>
                  <a:t> et je le note </a:t>
                </a:r>
                <a14:m>
                  <m:oMath xmlns:m="http://schemas.openxmlformats.org/officeDocument/2006/math">
                    <m:r>
                      <a:rPr lang="fr-FR" sz="2000" i="1" dirty="0" smtClean="0">
                        <a:latin typeface="Cambria Math" panose="02040503050406030204" pitchFamily="18" charset="0"/>
                        <a:cs typeface="Calibri" panose="020F0502020204030204" pitchFamily="34" charset="0"/>
                      </a:rPr>
                      <m:t>𝐻</m:t>
                    </m:r>
                  </m:oMath>
                </a14:m>
                <a:endParaRPr lang="fr-FR" sz="2000" dirty="0">
                  <a:latin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293914" y="4281406"/>
                <a:ext cx="6246845" cy="707886"/>
              </a:xfrm>
              <a:prstGeom prst="rect">
                <a:avLst/>
              </a:prstGeom>
              <a:blipFill>
                <a:blip r:embed="rId4"/>
                <a:stretch>
                  <a:fillRect l="-878" t="-4310" b="-14655"/>
                </a:stretch>
              </a:blipFill>
            </p:spPr>
            <p:txBody>
              <a:bodyPr/>
              <a:lstStyle/>
              <a:p>
                <a:r>
                  <a:rPr lang="fr-FR">
                    <a:noFill/>
                  </a:rPr>
                  <a:t> </a:t>
                </a:r>
              </a:p>
            </p:txBody>
          </p:sp>
        </mc:Fallback>
      </mc:AlternateContent>
      <p:pic>
        <p:nvPicPr>
          <p:cNvPr id="11" name="Image 10"/>
          <p:cNvPicPr>
            <a:picLocks noChangeAspect="1"/>
          </p:cNvPicPr>
          <p:nvPr/>
        </p:nvPicPr>
        <p:blipFill>
          <a:blip r:embed="rId5"/>
          <a:stretch>
            <a:fillRect/>
          </a:stretch>
        </p:blipFill>
        <p:spPr>
          <a:xfrm>
            <a:off x="7259957" y="4173616"/>
            <a:ext cx="4562151" cy="2161657"/>
          </a:xfrm>
          <a:prstGeom prst="rect">
            <a:avLst/>
          </a:prstGeom>
        </p:spPr>
      </p:pic>
      <mc:AlternateContent xmlns:mc="http://schemas.openxmlformats.org/markup-compatibility/2006" xmlns:a14="http://schemas.microsoft.com/office/drawing/2010/main">
        <mc:Choice Requires="a14">
          <p:sp>
            <p:nvSpPr>
              <p:cNvPr id="12" name="ZoneTexte 11"/>
              <p:cNvSpPr txBox="1"/>
              <p:nvPr/>
            </p:nvSpPr>
            <p:spPr>
              <a:xfrm>
                <a:off x="377141" y="5491124"/>
                <a:ext cx="5939684" cy="707886"/>
              </a:xfrm>
              <a:prstGeom prst="rect">
                <a:avLst/>
              </a:prstGeom>
              <a:solidFill>
                <a:schemeClr val="accent5">
                  <a:lumMod val="20000"/>
                  <a:lumOff val="80000"/>
                </a:schemeClr>
              </a:solidFill>
            </p:spPr>
            <p:txBody>
              <a:bodyPr wrap="square" rtlCol="0">
                <a:spAutoFit/>
              </a:bodyPr>
              <a:lstStyle/>
              <a:p>
                <a:pPr marL="342900" indent="-342900" algn="l">
                  <a:buFont typeface="Wingdings" panose="05000000000000000000" pitchFamily="2" charset="2"/>
                  <a:buChar char="v"/>
                </a:pPr>
                <a:r>
                  <a:rPr lang="fr-FR" sz="2000" dirty="0">
                    <a:latin typeface="Calibri" panose="020F0502020204030204" pitchFamily="34" charset="0"/>
                    <a:cs typeface="Calibri" panose="020F0502020204030204" pitchFamily="34" charset="0"/>
                  </a:rPr>
                  <a:t>étape 3, Je conclus: la distance </a:t>
                </a:r>
                <a14:m>
                  <m:oMath xmlns:m="http://schemas.openxmlformats.org/officeDocument/2006/math">
                    <m:r>
                      <a:rPr lang="fr-FR" sz="2000" i="1" dirty="0" smtClean="0">
                        <a:solidFill>
                          <a:schemeClr val="accent6"/>
                        </a:solidFill>
                        <a:latin typeface="Cambria Math" panose="02040503050406030204" pitchFamily="18" charset="0"/>
                        <a:cs typeface="Calibri" panose="020F0502020204030204" pitchFamily="34" charset="0"/>
                      </a:rPr>
                      <m:t>𝐴𝐻</m:t>
                    </m:r>
                  </m:oMath>
                </a14:m>
                <a:r>
                  <a:rPr lang="fr-FR" sz="2000" dirty="0">
                    <a:latin typeface="Calibri" panose="020F0502020204030204" pitchFamily="34" charset="0"/>
                    <a:cs typeface="Calibri" panose="020F0502020204030204" pitchFamily="34" charset="0"/>
                  </a:rPr>
                  <a:t> est la distance du point </a:t>
                </a:r>
                <a14:m>
                  <m:oMath xmlns:m="http://schemas.openxmlformats.org/officeDocument/2006/math">
                    <m:r>
                      <a:rPr lang="fr-FR" sz="2000" i="1" dirty="0" smtClean="0">
                        <a:latin typeface="Cambria Math" panose="02040503050406030204" pitchFamily="18" charset="0"/>
                        <a:cs typeface="Calibri" panose="020F0502020204030204" pitchFamily="34" charset="0"/>
                      </a:rPr>
                      <m:t>𝐴</m:t>
                    </m:r>
                  </m:oMath>
                </a14:m>
                <a:r>
                  <a:rPr lang="fr-FR" sz="2000" dirty="0">
                    <a:latin typeface="Calibri" panose="020F0502020204030204" pitchFamily="34" charset="0"/>
                    <a:cs typeface="Calibri" panose="020F0502020204030204" pitchFamily="34" charset="0"/>
                  </a:rPr>
                  <a:t> au plan </a:t>
                </a:r>
                <a14:m>
                  <m:oMath xmlns:m="http://schemas.openxmlformats.org/officeDocument/2006/math">
                    <m:r>
                      <a:rPr lang="fr-FR" sz="2000" i="1" dirty="0" smtClean="0">
                        <a:latin typeface="Cambria Math" panose="02040503050406030204" pitchFamily="18" charset="0"/>
                        <a:cs typeface="Calibri" panose="020F0502020204030204" pitchFamily="34" charset="0"/>
                      </a:rPr>
                      <m:t>𝑃</m:t>
                    </m:r>
                  </m:oMath>
                </a14:m>
                <a:endParaRPr lang="fr-FR" sz="2000" dirty="0">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377141" y="5491124"/>
                <a:ext cx="5939684" cy="707886"/>
              </a:xfrm>
              <a:prstGeom prst="rect">
                <a:avLst/>
              </a:prstGeom>
              <a:blipFill>
                <a:blip r:embed="rId6"/>
                <a:stretch>
                  <a:fillRect l="-924" t="-5172" b="-14655"/>
                </a:stretch>
              </a:blipFill>
            </p:spPr>
            <p:txBody>
              <a:bodyPr/>
              <a:lstStyle/>
              <a:p>
                <a:r>
                  <a:rPr lang="fr-FR">
                    <a:noFill/>
                  </a:rPr>
                  <a:t> </a:t>
                </a:r>
              </a:p>
            </p:txBody>
          </p:sp>
        </mc:Fallback>
      </mc:AlternateContent>
      <p:sp>
        <p:nvSpPr>
          <p:cNvPr id="14" name="Ellipse 13"/>
          <p:cNvSpPr/>
          <p:nvPr/>
        </p:nvSpPr>
        <p:spPr>
          <a:xfrm>
            <a:off x="9276086" y="5782984"/>
            <a:ext cx="73673" cy="11625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18" name="Connecteur droit 17"/>
          <p:cNvCxnSpPr>
            <a:endCxn id="14" idx="0"/>
          </p:cNvCxnSpPr>
          <p:nvPr/>
        </p:nvCxnSpPr>
        <p:spPr>
          <a:xfrm>
            <a:off x="9312922" y="4537520"/>
            <a:ext cx="1" cy="1245464"/>
          </a:xfrm>
          <a:prstGeom prst="line">
            <a:avLst/>
          </a:prstGeom>
          <a:ln w="38100">
            <a:solidFill>
              <a:schemeClr val="accent6"/>
            </a:solidFill>
          </a:ln>
        </p:spPr>
        <p:style>
          <a:lnRef idx="1">
            <a:schemeClr val="accent6"/>
          </a:lnRef>
          <a:fillRef idx="0">
            <a:schemeClr val="accent6"/>
          </a:fillRef>
          <a:effectRef idx="0">
            <a:schemeClr val="accent6"/>
          </a:effectRef>
          <a:fontRef idx="minor">
            <a:schemeClr val="tx1"/>
          </a:fontRef>
        </p:style>
      </p:cxnSp>
      <mc:AlternateContent xmlns:mc="http://schemas.openxmlformats.org/markup-compatibility/2006" xmlns:a14="http://schemas.microsoft.com/office/drawing/2010/main">
        <mc:Choice Requires="a14">
          <p:sp>
            <p:nvSpPr>
              <p:cNvPr id="19" name="ZoneTexte 18"/>
              <p:cNvSpPr txBox="1"/>
              <p:nvPr/>
            </p:nvSpPr>
            <p:spPr>
              <a:xfrm>
                <a:off x="7539136" y="4674637"/>
                <a:ext cx="560808" cy="400110"/>
              </a:xfrm>
              <a:prstGeom prst="rect">
                <a:avLst/>
              </a:prstGeom>
              <a:solidFill>
                <a:schemeClr val="accent6">
                  <a:lumMod val="60000"/>
                  <a:lumOff val="40000"/>
                </a:schemeClr>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𝐴𝐻</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9" name="ZoneTexte 18"/>
              <p:cNvSpPr txBox="1">
                <a:spLocks noRot="1" noChangeAspect="1" noMove="1" noResize="1" noEditPoints="1" noAdjustHandles="1" noChangeArrowheads="1" noChangeShapeType="1" noTextEdit="1"/>
              </p:cNvSpPr>
              <p:nvPr/>
            </p:nvSpPr>
            <p:spPr>
              <a:xfrm>
                <a:off x="7539136" y="4674637"/>
                <a:ext cx="560808" cy="400110"/>
              </a:xfrm>
              <a:prstGeom prst="rect">
                <a:avLst/>
              </a:prstGeom>
              <a:blipFill>
                <a:blip r:embed="rId7"/>
                <a:stretch>
                  <a:fillRect/>
                </a:stretch>
              </a:blipFill>
            </p:spPr>
            <p:txBody>
              <a:bodyPr/>
              <a:lstStyle/>
              <a:p>
                <a:r>
                  <a:rPr lang="fr-FR">
                    <a:noFill/>
                  </a:rPr>
                  <a:t> </a:t>
                </a:r>
              </a:p>
            </p:txBody>
          </p:sp>
        </mc:Fallback>
      </mc:AlternateContent>
      <p:cxnSp>
        <p:nvCxnSpPr>
          <p:cNvPr id="22" name="Connecteur droit avec flèche 21"/>
          <p:cNvCxnSpPr/>
          <p:nvPr/>
        </p:nvCxnSpPr>
        <p:spPr>
          <a:xfrm>
            <a:off x="7109926" y="1914015"/>
            <a:ext cx="709127" cy="104378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4" name="Connecteur droit avec flèche 23"/>
          <p:cNvCxnSpPr/>
          <p:nvPr/>
        </p:nvCxnSpPr>
        <p:spPr>
          <a:xfrm>
            <a:off x="7996335" y="1352939"/>
            <a:ext cx="1203649" cy="56107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Connecteur droit avec flèche 25"/>
          <p:cNvCxnSpPr/>
          <p:nvPr/>
        </p:nvCxnSpPr>
        <p:spPr>
          <a:xfrm>
            <a:off x="8658322" y="3716048"/>
            <a:ext cx="654600" cy="5162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0" name="Connecteur droit avec flèche 29"/>
          <p:cNvCxnSpPr/>
          <p:nvPr/>
        </p:nvCxnSpPr>
        <p:spPr>
          <a:xfrm flipH="1">
            <a:off x="9386595" y="4915691"/>
            <a:ext cx="581446" cy="72541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5" name="Connecteur droit avec flèche 34"/>
          <p:cNvCxnSpPr/>
          <p:nvPr/>
        </p:nvCxnSpPr>
        <p:spPr>
          <a:xfrm>
            <a:off x="8799253" y="5103892"/>
            <a:ext cx="439997" cy="62273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0" name="Connecteur droit avec flèche 39"/>
          <p:cNvCxnSpPr/>
          <p:nvPr/>
        </p:nvCxnSpPr>
        <p:spPr>
          <a:xfrm flipV="1">
            <a:off x="8332237" y="5899242"/>
            <a:ext cx="907013" cy="40011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2" name="Connecteur droit avec flèche 41"/>
          <p:cNvCxnSpPr>
            <a:stCxn id="19" idx="3"/>
          </p:cNvCxnSpPr>
          <p:nvPr/>
        </p:nvCxnSpPr>
        <p:spPr>
          <a:xfrm>
            <a:off x="8099944" y="4874692"/>
            <a:ext cx="1176142" cy="22920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44" name="Ellipse 43"/>
          <p:cNvSpPr/>
          <p:nvPr/>
        </p:nvSpPr>
        <p:spPr>
          <a:xfrm>
            <a:off x="9349759" y="5899242"/>
            <a:ext cx="446412" cy="299768"/>
          </a:xfrm>
          <a:prstGeom prst="ellipse">
            <a:avLst/>
          </a:prstGeom>
          <a:solidFill>
            <a:srgbClr val="00B0F0"/>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b="1" dirty="0">
                <a:solidFill>
                  <a:schemeClr val="tx1"/>
                </a:solidFill>
              </a:rPr>
              <a:t>H</a:t>
            </a:r>
          </a:p>
        </p:txBody>
      </p:sp>
    </p:spTree>
    <p:extLst>
      <p:ext uri="{BB962C8B-B14F-4D97-AF65-F5344CB8AC3E}">
        <p14:creationId xmlns:p14="http://schemas.microsoft.com/office/powerpoint/2010/main" val="258292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par>
                          <p:cTn id="12" fill="hold">
                            <p:stCondLst>
                              <p:cond delay="1000"/>
                            </p:stCondLst>
                            <p:childTnLst>
                              <p:par>
                                <p:cTn id="13" presetID="6" presetClass="entr" presetSubtype="16"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circle(in)">
                                      <p:cBhvr>
                                        <p:cTn id="15" dur="1250"/>
                                        <p:tgtEl>
                                          <p:spTgt spid="22"/>
                                        </p:tgtEl>
                                      </p:cBhvr>
                                    </p:animEffect>
                                  </p:childTnLst>
                                </p:cTn>
                              </p:par>
                            </p:childTnLst>
                          </p:cTn>
                        </p:par>
                        <p:par>
                          <p:cTn id="16" fill="hold">
                            <p:stCondLst>
                              <p:cond delay="2250"/>
                            </p:stCondLst>
                            <p:childTnLst>
                              <p:par>
                                <p:cTn id="17" presetID="6" presetClass="entr" presetSubtype="16"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circle(in)">
                                      <p:cBhvr>
                                        <p:cTn id="19" dur="125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1"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childTnLst>
                          </p:cTn>
                        </p:par>
                        <p:par>
                          <p:cTn id="36" fill="hold">
                            <p:stCondLst>
                              <p:cond delay="1000"/>
                            </p:stCondLst>
                            <p:childTnLst>
                              <p:par>
                                <p:cTn id="37" presetID="6" presetClass="entr" presetSubtype="16" fill="hold" nodeType="after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circle(in)">
                                      <p:cBhvr>
                                        <p:cTn id="39" dur="1250"/>
                                        <p:tgtEl>
                                          <p:spTgt spid="26"/>
                                        </p:tgtEl>
                                      </p:cBhvr>
                                    </p:animEffect>
                                  </p:childTnLst>
                                </p:cTn>
                              </p:par>
                            </p:childTnLst>
                          </p:cTn>
                        </p:par>
                        <p:par>
                          <p:cTn id="40" fill="hold">
                            <p:stCondLst>
                              <p:cond delay="2250"/>
                            </p:stCondLst>
                            <p:childTnLst>
                              <p:par>
                                <p:cTn id="41" presetID="6" presetClass="entr" presetSubtype="16" fill="hold"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circle(in)">
                                      <p:cBhvr>
                                        <p:cTn id="43" dur="1250"/>
                                        <p:tgtEl>
                                          <p:spTgt spid="30"/>
                                        </p:tgtEl>
                                      </p:cBhvr>
                                    </p:animEffect>
                                  </p:childTnLst>
                                </p:cTn>
                              </p:par>
                            </p:childTnLst>
                          </p:cTn>
                        </p:par>
                        <p:par>
                          <p:cTn id="44" fill="hold">
                            <p:stCondLst>
                              <p:cond delay="3500"/>
                            </p:stCondLst>
                            <p:childTnLst>
                              <p:par>
                                <p:cTn id="45" presetID="6" presetClass="entr" presetSubtype="16" fill="hold" nodeType="after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circle(in)">
                                      <p:cBhvr>
                                        <p:cTn id="47" dur="1250"/>
                                        <p:tgtEl>
                                          <p:spTgt spid="35"/>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childTnLst>
                          </p:cTn>
                        </p:par>
                        <p:par>
                          <p:cTn id="55" fill="hold">
                            <p:stCondLst>
                              <p:cond delay="1000"/>
                            </p:stCondLst>
                            <p:childTnLst>
                              <p:par>
                                <p:cTn id="56" presetID="1" presetClass="entr" presetSubtype="0" fill="hold" grpId="0" nodeType="afterEffect">
                                  <p:stCondLst>
                                    <p:cond delay="0"/>
                                  </p:stCondLst>
                                  <p:childTnLst>
                                    <p:set>
                                      <p:cBhvr>
                                        <p:cTn id="57" dur="1" fill="hold">
                                          <p:stCondLst>
                                            <p:cond delay="0"/>
                                          </p:stCondLst>
                                        </p:cTn>
                                        <p:tgtEl>
                                          <p:spTgt spid="14"/>
                                        </p:tgtEl>
                                        <p:attrNameLst>
                                          <p:attrName>style.visibility</p:attrName>
                                        </p:attrNameLst>
                                      </p:cBhvr>
                                      <p:to>
                                        <p:strVal val="visible"/>
                                      </p:to>
                                    </p:set>
                                  </p:childTnLst>
                                </p:cTn>
                              </p:par>
                            </p:childTnLst>
                          </p:cTn>
                        </p:par>
                        <p:par>
                          <p:cTn id="58" fill="hold">
                            <p:stCondLst>
                              <p:cond delay="1000"/>
                            </p:stCondLst>
                            <p:childTnLst>
                              <p:par>
                                <p:cTn id="59" presetID="6" presetClass="entr" presetSubtype="16" fill="hold" nodeType="afterEffect">
                                  <p:stCondLst>
                                    <p:cond delay="0"/>
                                  </p:stCondLst>
                                  <p:childTnLst>
                                    <p:set>
                                      <p:cBhvr>
                                        <p:cTn id="60" dur="1" fill="hold">
                                          <p:stCondLst>
                                            <p:cond delay="0"/>
                                          </p:stCondLst>
                                        </p:cTn>
                                        <p:tgtEl>
                                          <p:spTgt spid="40"/>
                                        </p:tgtEl>
                                        <p:attrNameLst>
                                          <p:attrName>style.visibility</p:attrName>
                                        </p:attrNameLst>
                                      </p:cBhvr>
                                      <p:to>
                                        <p:strVal val="visible"/>
                                      </p:to>
                                    </p:set>
                                    <p:animEffect transition="in" filter="circle(in)">
                                      <p:cBhvr>
                                        <p:cTn id="61" dur="1250"/>
                                        <p:tgtEl>
                                          <p:spTgt spid="40"/>
                                        </p:tgtEl>
                                      </p:cBhvr>
                                    </p:animEffect>
                                  </p:childTnLst>
                                </p:cTn>
                              </p:par>
                            </p:childTnLst>
                          </p:cTn>
                        </p:par>
                        <p:par>
                          <p:cTn id="62" fill="hold">
                            <p:stCondLst>
                              <p:cond delay="2250"/>
                            </p:stCondLst>
                            <p:childTnLst>
                              <p:par>
                                <p:cTn id="63" presetID="21" presetClass="entr" presetSubtype="1" fill="hold" grpId="0" nodeType="afterEffect">
                                  <p:stCondLst>
                                    <p:cond delay="0"/>
                                  </p:stCondLst>
                                  <p:childTnLst>
                                    <p:set>
                                      <p:cBhvr>
                                        <p:cTn id="64" dur="1" fill="hold">
                                          <p:stCondLst>
                                            <p:cond delay="0"/>
                                          </p:stCondLst>
                                        </p:cTn>
                                        <p:tgtEl>
                                          <p:spTgt spid="44"/>
                                        </p:tgtEl>
                                        <p:attrNameLst>
                                          <p:attrName>style.visibility</p:attrName>
                                        </p:attrNameLst>
                                      </p:cBhvr>
                                      <p:to>
                                        <p:strVal val="visible"/>
                                      </p:to>
                                    </p:set>
                                    <p:animEffect transition="in" filter="wheel(1)">
                                      <p:cBhvr>
                                        <p:cTn id="65" dur="1250"/>
                                        <p:tgtEl>
                                          <p:spTgt spid="44"/>
                                        </p:tgtEl>
                                      </p:cBhvr>
                                    </p:animEffect>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fade">
                                      <p:cBhvr>
                                        <p:cTn id="70" dur="1000"/>
                                        <p:tgtEl>
                                          <p:spTgt spid="12"/>
                                        </p:tgtEl>
                                      </p:cBhvr>
                                    </p:animEffect>
                                    <p:anim calcmode="lin" valueType="num">
                                      <p:cBhvr>
                                        <p:cTn id="71" dur="1000" fill="hold"/>
                                        <p:tgtEl>
                                          <p:spTgt spid="12"/>
                                        </p:tgtEl>
                                        <p:attrNameLst>
                                          <p:attrName>ppt_x</p:attrName>
                                        </p:attrNameLst>
                                      </p:cBhvr>
                                      <p:tavLst>
                                        <p:tav tm="0">
                                          <p:val>
                                            <p:strVal val="#ppt_x"/>
                                          </p:val>
                                        </p:tav>
                                        <p:tav tm="100000">
                                          <p:val>
                                            <p:strVal val="#ppt_x"/>
                                          </p:val>
                                        </p:tav>
                                      </p:tavLst>
                                    </p:anim>
                                    <p:anim calcmode="lin" valueType="num">
                                      <p:cBhvr>
                                        <p:cTn id="72" dur="1000" fill="hold"/>
                                        <p:tgtEl>
                                          <p:spTgt spid="12"/>
                                        </p:tgtEl>
                                        <p:attrNameLst>
                                          <p:attrName>ppt_y</p:attrName>
                                        </p:attrNameLst>
                                      </p:cBhvr>
                                      <p:tavLst>
                                        <p:tav tm="0">
                                          <p:val>
                                            <p:strVal val="#ppt_y+.1"/>
                                          </p:val>
                                        </p:tav>
                                        <p:tav tm="100000">
                                          <p:val>
                                            <p:strVal val="#ppt_y"/>
                                          </p:val>
                                        </p:tav>
                                      </p:tavLst>
                                    </p:anim>
                                  </p:childTnLst>
                                </p:cTn>
                              </p:par>
                            </p:childTnLst>
                          </p:cTn>
                        </p:par>
                        <p:par>
                          <p:cTn id="73" fill="hold">
                            <p:stCondLst>
                              <p:cond delay="1000"/>
                            </p:stCondLst>
                            <p:childTnLst>
                              <p:par>
                                <p:cTn id="74" presetID="1" presetClass="entr" presetSubtype="0" fill="hold" nodeType="afterEffect">
                                  <p:stCondLst>
                                    <p:cond delay="0"/>
                                  </p:stCondLst>
                                  <p:childTnLst>
                                    <p:set>
                                      <p:cBhvr>
                                        <p:cTn id="75" dur="1" fill="hold">
                                          <p:stCondLst>
                                            <p:cond delay="0"/>
                                          </p:stCondLst>
                                        </p:cTn>
                                        <p:tgtEl>
                                          <p:spTgt spid="18"/>
                                        </p:tgtEl>
                                        <p:attrNameLst>
                                          <p:attrName>style.visibility</p:attrName>
                                        </p:attrNameLst>
                                      </p:cBhvr>
                                      <p:to>
                                        <p:strVal val="visible"/>
                                      </p:to>
                                    </p:set>
                                  </p:childTnLst>
                                </p:cTn>
                              </p:par>
                            </p:childTnLst>
                          </p:cTn>
                        </p:par>
                        <p:par>
                          <p:cTn id="76" fill="hold">
                            <p:stCondLst>
                              <p:cond delay="1000"/>
                            </p:stCondLst>
                            <p:childTnLst>
                              <p:par>
                                <p:cTn id="77" presetID="21" presetClass="entr" presetSubtype="1"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heel(1)">
                                      <p:cBhvr>
                                        <p:cTn id="79" dur="1250"/>
                                        <p:tgtEl>
                                          <p:spTgt spid="19"/>
                                        </p:tgtEl>
                                      </p:cBhvr>
                                    </p:animEffect>
                                  </p:childTnLst>
                                </p:cTn>
                              </p:par>
                            </p:childTnLst>
                          </p:cTn>
                        </p:par>
                        <p:par>
                          <p:cTn id="80" fill="hold">
                            <p:stCondLst>
                              <p:cond delay="2250"/>
                            </p:stCondLst>
                            <p:childTnLst>
                              <p:par>
                                <p:cTn id="81" presetID="6" presetClass="entr" presetSubtype="16" fill="hold" nodeType="afterEffect">
                                  <p:stCondLst>
                                    <p:cond delay="0"/>
                                  </p:stCondLst>
                                  <p:childTnLst>
                                    <p:set>
                                      <p:cBhvr>
                                        <p:cTn id="82" dur="1" fill="hold">
                                          <p:stCondLst>
                                            <p:cond delay="0"/>
                                          </p:stCondLst>
                                        </p:cTn>
                                        <p:tgtEl>
                                          <p:spTgt spid="42"/>
                                        </p:tgtEl>
                                        <p:attrNameLst>
                                          <p:attrName>style.visibility</p:attrName>
                                        </p:attrNameLst>
                                      </p:cBhvr>
                                      <p:to>
                                        <p:strVal val="visible"/>
                                      </p:to>
                                    </p:set>
                                    <p:animEffect transition="in" filter="circle(in)">
                                      <p:cBhvr>
                                        <p:cTn id="83" dur="125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10" grpId="0"/>
      <p:bldP spid="12" grpId="0" animBg="1"/>
      <p:bldP spid="14" grpId="0" animBg="1"/>
      <p:bldP spid="19" grpId="0" animBg="1"/>
      <p:bldP spid="4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Maintenant, revenons à la question posée au début de la séance. </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explique pourquoi .</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23" name="Image 22"/>
          <p:cNvPicPr>
            <a:picLocks noChangeAspect="1"/>
          </p:cNvPicPr>
          <p:nvPr/>
        </p:nvPicPr>
        <p:blipFill>
          <a:blip r:embed="rId3"/>
          <a:stretch>
            <a:fillRect/>
          </a:stretch>
        </p:blipFill>
        <p:spPr>
          <a:xfrm>
            <a:off x="7903029" y="1380932"/>
            <a:ext cx="3005116" cy="4872086"/>
          </a:xfrm>
          <a:prstGeom prst="rect">
            <a:avLst/>
          </a:prstGeom>
        </p:spPr>
      </p:pic>
      <p:cxnSp>
        <p:nvCxnSpPr>
          <p:cNvPr id="13" name="Connecteur droit 12"/>
          <p:cNvCxnSpPr/>
          <p:nvPr/>
        </p:nvCxnSpPr>
        <p:spPr>
          <a:xfrm>
            <a:off x="10039740" y="3638939"/>
            <a:ext cx="9329" cy="2614079"/>
          </a:xfrm>
          <a:prstGeom prst="line">
            <a:avLst/>
          </a:prstGeom>
        </p:spPr>
        <p:style>
          <a:lnRef idx="2">
            <a:schemeClr val="accent2"/>
          </a:lnRef>
          <a:fillRef idx="0">
            <a:schemeClr val="accent2"/>
          </a:fillRef>
          <a:effectRef idx="1">
            <a:schemeClr val="accent2"/>
          </a:effectRef>
          <a:fontRef idx="minor">
            <a:schemeClr val="tx1"/>
          </a:fontRef>
        </p:style>
      </p:cxnSp>
      <p:cxnSp>
        <p:nvCxnSpPr>
          <p:cNvPr id="17" name="Connecteur droit 16"/>
          <p:cNvCxnSpPr/>
          <p:nvPr/>
        </p:nvCxnSpPr>
        <p:spPr>
          <a:xfrm>
            <a:off x="10067731" y="6253018"/>
            <a:ext cx="53184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flipH="1">
            <a:off x="9759820" y="6253018"/>
            <a:ext cx="289249" cy="297072"/>
          </a:xfrm>
          <a:prstGeom prst="line">
            <a:avLst/>
          </a:prstGeom>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10058400" y="6111550"/>
            <a:ext cx="167951" cy="14146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7" name="Rectangle 26"/>
          <p:cNvSpPr/>
          <p:nvPr/>
        </p:nvSpPr>
        <p:spPr>
          <a:xfrm rot="19156073">
            <a:off x="9786055" y="6155409"/>
            <a:ext cx="226792" cy="19521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p:cNvSpPr txBox="1"/>
          <p:nvPr/>
        </p:nvSpPr>
        <p:spPr>
          <a:xfrm>
            <a:off x="9923105" y="6182283"/>
            <a:ext cx="410548"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H</a:t>
            </a:r>
            <a:endParaRPr lang="fr-FR" sz="2000" dirty="0">
              <a:latin typeface="Calibri" panose="020F0502020204030204" pitchFamily="34" charset="0"/>
              <a:cs typeface="Calibri" panose="020F0502020204030204" pitchFamily="34" charset="0"/>
            </a:endParaRPr>
          </a:p>
        </p:txBody>
      </p:sp>
      <p:sp>
        <p:nvSpPr>
          <p:cNvPr id="31" name="ZoneTexte 30"/>
          <p:cNvSpPr txBox="1"/>
          <p:nvPr/>
        </p:nvSpPr>
        <p:spPr>
          <a:xfrm>
            <a:off x="9609871" y="3542941"/>
            <a:ext cx="279919" cy="400110"/>
          </a:xfrm>
          <a:prstGeom prst="rect">
            <a:avLst/>
          </a:prstGeom>
          <a:noFill/>
        </p:spPr>
        <p:txBody>
          <a:bodyPr wrap="square" rtlCol="0">
            <a:spAutoFit/>
          </a:bodyPr>
          <a:lstStyle/>
          <a:p>
            <a:pPr algn="l"/>
            <a:r>
              <a:rPr lang="fr-MA" sz="2000" dirty="0">
                <a:solidFill>
                  <a:schemeClr val="bg1"/>
                </a:solidFill>
                <a:latin typeface="Calibri" panose="020F0502020204030204" pitchFamily="34" charset="0"/>
                <a:cs typeface="Calibri" panose="020F0502020204030204" pitchFamily="34" charset="0"/>
              </a:rPr>
              <a:t>A</a:t>
            </a:r>
            <a:endParaRPr lang="fr-FR" sz="2000" dirty="0">
              <a:solidFill>
                <a:schemeClr val="bg1"/>
              </a:solidFill>
              <a:latin typeface="Calibri" panose="020F0502020204030204" pitchFamily="34" charset="0"/>
              <a:cs typeface="Calibri" panose="020F0502020204030204" pitchFamily="34" charset="0"/>
            </a:endParaRPr>
          </a:p>
        </p:txBody>
      </p:sp>
      <p:cxnSp>
        <p:nvCxnSpPr>
          <p:cNvPr id="33" name="Connecteur droit 32"/>
          <p:cNvCxnSpPr/>
          <p:nvPr/>
        </p:nvCxnSpPr>
        <p:spPr>
          <a:xfrm flipH="1">
            <a:off x="8369559" y="3638939"/>
            <a:ext cx="1670181" cy="2543343"/>
          </a:xfrm>
          <a:prstGeom prst="line">
            <a:avLst/>
          </a:prstGeom>
        </p:spPr>
        <p:style>
          <a:lnRef idx="2">
            <a:schemeClr val="accent5"/>
          </a:lnRef>
          <a:fillRef idx="0">
            <a:schemeClr val="accent5"/>
          </a:fillRef>
          <a:effectRef idx="1">
            <a:schemeClr val="accent5"/>
          </a:effectRef>
          <a:fontRef idx="minor">
            <a:schemeClr val="tx1"/>
          </a:fontRef>
        </p:style>
      </p:cxnSp>
      <p:cxnSp>
        <p:nvCxnSpPr>
          <p:cNvPr id="36" name="Connecteur droit 35"/>
          <p:cNvCxnSpPr/>
          <p:nvPr/>
        </p:nvCxnSpPr>
        <p:spPr>
          <a:xfrm>
            <a:off x="10067731" y="3638939"/>
            <a:ext cx="746449" cy="2472610"/>
          </a:xfrm>
          <a:prstGeom prst="line">
            <a:avLst/>
          </a:prstGeom>
        </p:spPr>
        <p:style>
          <a:lnRef idx="2">
            <a:schemeClr val="accent1"/>
          </a:lnRef>
          <a:fillRef idx="0">
            <a:schemeClr val="accent1"/>
          </a:fillRef>
          <a:effectRef idx="1">
            <a:schemeClr val="accent1"/>
          </a:effectRef>
          <a:fontRef idx="minor">
            <a:schemeClr val="tx1"/>
          </a:fontRef>
        </p:style>
      </p:cxnSp>
      <p:sp>
        <p:nvSpPr>
          <p:cNvPr id="39" name="ZoneTexte 38"/>
          <p:cNvSpPr txBox="1"/>
          <p:nvPr/>
        </p:nvSpPr>
        <p:spPr>
          <a:xfrm>
            <a:off x="8108302" y="5850294"/>
            <a:ext cx="401216" cy="400110"/>
          </a:xfrm>
          <a:prstGeom prst="rect">
            <a:avLst/>
          </a:prstGeom>
          <a:noFill/>
        </p:spPr>
        <p:txBody>
          <a:bodyPr wrap="square" rtlCol="0">
            <a:spAutoFit/>
          </a:bodyPr>
          <a:lstStyle/>
          <a:p>
            <a:pPr algn="l"/>
            <a:r>
              <a:rPr lang="fr-MA" sz="2000" dirty="0">
                <a:solidFill>
                  <a:schemeClr val="bg1"/>
                </a:solidFill>
                <a:latin typeface="Calibri" panose="020F0502020204030204" pitchFamily="34" charset="0"/>
                <a:cs typeface="Calibri" panose="020F0502020204030204" pitchFamily="34" charset="0"/>
              </a:rPr>
              <a:t>B</a:t>
            </a:r>
            <a:endParaRPr lang="fr-FR" sz="2000" dirty="0">
              <a:solidFill>
                <a:schemeClr val="bg1"/>
              </a:solidFill>
              <a:latin typeface="Calibri" panose="020F0502020204030204" pitchFamily="34" charset="0"/>
              <a:cs typeface="Calibri" panose="020F0502020204030204" pitchFamily="34" charset="0"/>
            </a:endParaRPr>
          </a:p>
        </p:txBody>
      </p:sp>
      <p:sp>
        <p:nvSpPr>
          <p:cNvPr id="43" name="ZoneTexte 42"/>
          <p:cNvSpPr txBox="1"/>
          <p:nvPr/>
        </p:nvSpPr>
        <p:spPr>
          <a:xfrm>
            <a:off x="10599576" y="5955943"/>
            <a:ext cx="317240" cy="400110"/>
          </a:xfrm>
          <a:prstGeom prst="rect">
            <a:avLst/>
          </a:prstGeom>
          <a:noFill/>
        </p:spPr>
        <p:txBody>
          <a:bodyPr wrap="square" rtlCol="0">
            <a:spAutoFit/>
          </a:bodyPr>
          <a:lstStyle/>
          <a:p>
            <a:pPr algn="l"/>
            <a:r>
              <a:rPr lang="fr-MA" sz="2000" dirty="0">
                <a:solidFill>
                  <a:srgbClr val="0070C0"/>
                </a:solidFill>
                <a:latin typeface="Calibri" panose="020F0502020204030204" pitchFamily="34" charset="0"/>
                <a:cs typeface="Calibri" panose="020F0502020204030204" pitchFamily="34" charset="0"/>
              </a:rPr>
              <a:t>C</a:t>
            </a:r>
            <a:endParaRPr lang="fr-FR" sz="2000" dirty="0">
              <a:solidFill>
                <a:srgbClr val="0070C0"/>
              </a:solidFill>
              <a:latin typeface="Calibri" panose="020F0502020204030204" pitchFamily="34" charset="0"/>
              <a:cs typeface="Calibri" panose="020F0502020204030204" pitchFamily="34" charset="0"/>
            </a:endParaRPr>
          </a:p>
        </p:txBody>
      </p:sp>
      <p:sp>
        <p:nvSpPr>
          <p:cNvPr id="45" name="ZoneTexte 44"/>
          <p:cNvSpPr txBox="1"/>
          <p:nvPr/>
        </p:nvSpPr>
        <p:spPr>
          <a:xfrm>
            <a:off x="1030246" y="3553827"/>
            <a:ext cx="5411757"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 plus courte distance est AH,</a:t>
            </a:r>
          </a:p>
          <a:p>
            <a:pPr algn="l"/>
            <a:r>
              <a:rPr lang="fr-MA" sz="2000" dirty="0">
                <a:latin typeface="Calibri" panose="020F0502020204030204" pitchFamily="34" charset="0"/>
                <a:cs typeface="Calibri" panose="020F0502020204030204" pitchFamily="34" charset="0"/>
              </a:rPr>
              <a:t> avec la droite AH est perpendiculaire au sol </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46" name="ZoneTexte 45"/>
              <p:cNvSpPr txBox="1"/>
              <p:nvPr/>
            </p:nvSpPr>
            <p:spPr>
              <a:xfrm>
                <a:off x="867042" y="5166770"/>
                <a:ext cx="524380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b="0" i="1" smtClean="0">
                          <a:latin typeface="Cambria Math" panose="02040503050406030204" pitchFamily="18" charset="0"/>
                          <a:cs typeface="Calibri" panose="020F0502020204030204" pitchFamily="34" charset="0"/>
                        </a:rPr>
                        <m:t>𝐴𝐻</m:t>
                      </m:r>
                      <m:r>
                        <a:rPr lang="fr-MA" sz="2000" b="0" i="1" smtClean="0">
                          <a:latin typeface="Cambria Math" panose="02040503050406030204" pitchFamily="18" charset="0"/>
                          <a:ea typeface="Cambria Math" panose="02040503050406030204" pitchFamily="18" charset="0"/>
                          <a:cs typeface="Calibri" panose="020F0502020204030204" pitchFamily="34" charset="0"/>
                        </a:rPr>
                        <m:t>&lt;</m:t>
                      </m:r>
                      <m:r>
                        <a:rPr lang="fr-MA" sz="2000" b="0" i="1" smtClean="0">
                          <a:latin typeface="Cambria Math" panose="02040503050406030204" pitchFamily="18" charset="0"/>
                          <a:ea typeface="Cambria Math" panose="02040503050406030204" pitchFamily="18" charset="0"/>
                          <a:cs typeface="Calibri" panose="020F0502020204030204" pitchFamily="34" charset="0"/>
                        </a:rPr>
                        <m:t>𝐴𝐵</m:t>
                      </m:r>
                      <m:r>
                        <a:rPr lang="fr-MA" sz="2000" b="0" i="1" smtClean="0">
                          <a:latin typeface="Cambria Math" panose="02040503050406030204" pitchFamily="18" charset="0"/>
                          <a:ea typeface="Cambria Math" panose="02040503050406030204" pitchFamily="18" charset="0"/>
                          <a:cs typeface="Calibri" panose="020F0502020204030204" pitchFamily="34" charset="0"/>
                        </a:rPr>
                        <m:t> </m:t>
                      </m:r>
                      <m:r>
                        <a:rPr lang="fr-MA" sz="2000" b="0" i="1" smtClean="0">
                          <a:latin typeface="Cambria Math" panose="02040503050406030204" pitchFamily="18" charset="0"/>
                          <a:ea typeface="Cambria Math" panose="02040503050406030204" pitchFamily="18" charset="0"/>
                          <a:cs typeface="Calibri" panose="020F0502020204030204" pitchFamily="34" charset="0"/>
                        </a:rPr>
                        <m:t>𝑒𝑡</m:t>
                      </m:r>
                      <m:r>
                        <a:rPr lang="fr-MA" sz="2000" b="0" i="1" smtClean="0">
                          <a:latin typeface="Cambria Math" panose="02040503050406030204" pitchFamily="18" charset="0"/>
                          <a:ea typeface="Cambria Math" panose="02040503050406030204" pitchFamily="18" charset="0"/>
                          <a:cs typeface="Calibri" panose="020F0502020204030204" pitchFamily="34" charset="0"/>
                        </a:rPr>
                        <m:t> </m:t>
                      </m:r>
                      <m:r>
                        <a:rPr lang="fr-MA" sz="2000" b="0" i="1" smtClean="0">
                          <a:latin typeface="Cambria Math" panose="02040503050406030204" pitchFamily="18" charset="0"/>
                          <a:ea typeface="Cambria Math" panose="02040503050406030204" pitchFamily="18" charset="0"/>
                          <a:cs typeface="Calibri" panose="020F0502020204030204" pitchFamily="34" charset="0"/>
                        </a:rPr>
                        <m:t>𝐴𝐻</m:t>
                      </m:r>
                      <m:r>
                        <a:rPr lang="fr-MA" sz="2000" b="0" i="1" smtClean="0">
                          <a:latin typeface="Cambria Math" panose="02040503050406030204" pitchFamily="18" charset="0"/>
                          <a:ea typeface="Cambria Math" panose="02040503050406030204" pitchFamily="18" charset="0"/>
                          <a:cs typeface="Calibri" panose="020F0502020204030204" pitchFamily="34" charset="0"/>
                        </a:rPr>
                        <m:t>&lt;</m:t>
                      </m:r>
                      <m:r>
                        <a:rPr lang="fr-MA" sz="2000" b="0" i="1" smtClean="0">
                          <a:latin typeface="Cambria Math" panose="02040503050406030204" pitchFamily="18" charset="0"/>
                          <a:ea typeface="Cambria Math" panose="02040503050406030204" pitchFamily="18" charset="0"/>
                          <a:cs typeface="Calibri" panose="020F0502020204030204" pitchFamily="34" charset="0"/>
                        </a:rPr>
                        <m:t>𝐴𝐶</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46" name="ZoneTexte 45"/>
              <p:cNvSpPr txBox="1">
                <a:spLocks noRot="1" noChangeAspect="1" noMove="1" noResize="1" noEditPoints="1" noAdjustHandles="1" noChangeArrowheads="1" noChangeShapeType="1" noTextEdit="1"/>
              </p:cNvSpPr>
              <p:nvPr/>
            </p:nvSpPr>
            <p:spPr>
              <a:xfrm>
                <a:off x="867042" y="5166770"/>
                <a:ext cx="5243804" cy="400110"/>
              </a:xfrm>
              <a:prstGeom prst="rect">
                <a:avLst/>
              </a:prstGeom>
              <a:blipFill>
                <a:blip r:embed="rId4"/>
                <a:stretch>
                  <a:fillRect b="-18750"/>
                </a:stretch>
              </a:blipFill>
            </p:spPr>
            <p:txBody>
              <a:bodyPr/>
              <a:lstStyle/>
              <a:p>
                <a:r>
                  <a:rPr lang="fr-FR">
                    <a:noFill/>
                  </a:rPr>
                  <a:t> </a:t>
                </a:r>
              </a:p>
            </p:txBody>
          </p:sp>
        </mc:Fallback>
      </mc:AlternateContent>
      <p:sp>
        <p:nvSpPr>
          <p:cNvPr id="5" name="Rectangle 4">
            <a:extLst>
              <a:ext uri="{FF2B5EF4-FFF2-40B4-BE49-F238E27FC236}">
                <a16:creationId xmlns:a16="http://schemas.microsoft.com/office/drawing/2014/main" id="{D0D141BA-5B58-59B2-C841-3641F7BD6F01}"/>
              </a:ext>
            </a:extLst>
          </p:cNvPr>
          <p:cNvSpPr/>
          <p:nvPr/>
        </p:nvSpPr>
        <p:spPr>
          <a:xfrm>
            <a:off x="634647" y="1172220"/>
            <a:ext cx="6045903" cy="137734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61E9C0F9-8191-7C36-124E-3F48FC72A0A9}"/>
              </a:ext>
            </a:extLst>
          </p:cNvPr>
          <p:cNvSpPr txBox="1"/>
          <p:nvPr/>
        </p:nvSpPr>
        <p:spPr>
          <a:xfrm>
            <a:off x="773453" y="1487739"/>
            <a:ext cx="5430982"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Quelle est la plus courte distance parcourue par </a:t>
            </a:r>
          </a:p>
          <a:p>
            <a:pPr algn="l"/>
            <a:r>
              <a:rPr lang="fr-MA" sz="2000" dirty="0">
                <a:latin typeface="Calibri" panose="020F0502020204030204" pitchFamily="34" charset="0"/>
                <a:cs typeface="Calibri" panose="020F0502020204030204" pitchFamily="34" charset="0"/>
              </a:rPr>
              <a:t>le ballon pour arriver au sol?</a:t>
            </a:r>
          </a:p>
        </p:txBody>
      </p:sp>
    </p:spTree>
    <p:extLst>
      <p:ext uri="{BB962C8B-B14F-4D97-AF65-F5344CB8AC3E}">
        <p14:creationId xmlns:p14="http://schemas.microsoft.com/office/powerpoint/2010/main" val="4803753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a:solidFill>
            <a:schemeClr val="bg1"/>
          </a:solidFill>
        </p:spPr>
        <p:txBody>
          <a:bodyPr/>
          <a:lstStyle/>
          <a:p>
            <a:r>
              <a:rPr lang="fr-FR" sz="1400" dirty="0"/>
              <a:t>Maintenant, voici  un exemple pour vous expliquer comment utiliser toutes ces propriétés </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rappelle les propriétés permettant de justifier les conclusions </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8457497" y="1112595"/>
            <a:ext cx="3433665" cy="2161192"/>
          </a:xfrm>
          <a:prstGeom prst="rect">
            <a:avLst/>
          </a:prstGeom>
        </p:spPr>
      </p:pic>
      <p:pic>
        <p:nvPicPr>
          <p:cNvPr id="5" name="Image 4"/>
          <p:cNvPicPr>
            <a:picLocks noChangeAspect="1"/>
          </p:cNvPicPr>
          <p:nvPr/>
        </p:nvPicPr>
        <p:blipFill>
          <a:blip r:embed="rId4"/>
          <a:stretch>
            <a:fillRect/>
          </a:stretch>
        </p:blipFill>
        <p:spPr>
          <a:xfrm>
            <a:off x="9167026" y="3262288"/>
            <a:ext cx="2542374" cy="421401"/>
          </a:xfrm>
          <a:prstGeom prst="rect">
            <a:avLst/>
          </a:prstGeom>
        </p:spPr>
      </p:pic>
      <p:sp>
        <p:nvSpPr>
          <p:cNvPr id="10" name="Rectangle 9"/>
          <p:cNvSpPr/>
          <p:nvPr/>
        </p:nvSpPr>
        <p:spPr>
          <a:xfrm>
            <a:off x="426098" y="1108964"/>
            <a:ext cx="7738188" cy="646331"/>
          </a:xfrm>
          <a:prstGeom prst="rect">
            <a:avLst/>
          </a:prstGeom>
          <a:solidFill>
            <a:schemeClr val="accent5">
              <a:lumMod val="20000"/>
              <a:lumOff val="80000"/>
            </a:schemeClr>
          </a:solidFill>
        </p:spPr>
        <p:txBody>
          <a:bodyPr wrap="square">
            <a:spAutoFit/>
          </a:bodyPr>
          <a:lstStyle/>
          <a:p>
            <a:r>
              <a:rPr lang="fr-FR" b="1" dirty="0">
                <a:latin typeface="Calibri" panose="020F0502020204030204" pitchFamily="34" charset="0"/>
              </a:rPr>
              <a:t>Utiliser la figure ci-contre pour répondre aux questions suivantes : </a:t>
            </a:r>
            <a:endParaRPr lang="fr-FR" dirty="0">
              <a:latin typeface="Calibri" panose="020F0502020204030204" pitchFamily="34" charset="0"/>
            </a:endParaRPr>
          </a:p>
          <a:p>
            <a:pPr algn="just"/>
            <a:r>
              <a:rPr lang="fr-FR" b="1" dirty="0">
                <a:solidFill>
                  <a:srgbClr val="FF0000"/>
                </a:solidFill>
                <a:latin typeface="Calibri" panose="020F0502020204030204" pitchFamily="34" charset="0"/>
              </a:rPr>
              <a:t>1) </a:t>
            </a:r>
            <a:r>
              <a:rPr lang="fr-FR" dirty="0">
                <a:latin typeface="ZWTXIZ+Calibri"/>
              </a:rPr>
              <a:t>Expliquer pourquoi la droite DC est perpendiculaire au plan ADD’ </a:t>
            </a:r>
            <a:endParaRPr lang="fr-FR" dirty="0"/>
          </a:p>
        </p:txBody>
      </p:sp>
      <p:sp>
        <p:nvSpPr>
          <p:cNvPr id="12" name="Rectangle 11"/>
          <p:cNvSpPr/>
          <p:nvPr/>
        </p:nvSpPr>
        <p:spPr>
          <a:xfrm>
            <a:off x="426098" y="2846832"/>
            <a:ext cx="3912638" cy="461665"/>
          </a:xfrm>
          <a:prstGeom prst="rect">
            <a:avLst/>
          </a:prstGeom>
        </p:spPr>
        <p:txBody>
          <a:bodyPr wrap="square">
            <a:spAutoFit/>
          </a:bodyPr>
          <a:lstStyle/>
          <a:p>
            <a:pPr marL="285750" marR="1800" indent="-285750">
              <a:buClr>
                <a:srgbClr val="FF0000"/>
              </a:buClr>
              <a:buFont typeface="Wingdings" panose="05000000000000000000" pitchFamily="2" charset="2"/>
              <a:buChar char="§"/>
            </a:pPr>
            <a:r>
              <a:rPr lang="fr-FR" sz="2000" b="1" dirty="0">
                <a:solidFill>
                  <a:srgbClr val="1D6FA9"/>
                </a:solidFill>
                <a:latin typeface="Arabic Typesetting" panose="03020402040406030203" pitchFamily="66" charset="-78"/>
                <a:ea typeface="Calibri" panose="020F0502020204030204" pitchFamily="34" charset="0"/>
                <a:cs typeface="Arabic Typesetting" panose="03020402040406030203" pitchFamily="66" charset="-78"/>
              </a:rPr>
              <a:t>DC ꓕ DD' </a:t>
            </a:r>
            <a:r>
              <a:rPr lang="fr-FR" sz="2000" dirty="0">
                <a:latin typeface="Calibri" panose="020F0502020204030204" pitchFamily="34" charset="0"/>
                <a:ea typeface="Calibri" panose="020F0502020204030204" pitchFamily="34" charset="0"/>
                <a:cs typeface="Calibri" panose="020F0502020204030204" pitchFamily="34" charset="0"/>
              </a:rPr>
              <a:t>car </a:t>
            </a:r>
            <a:r>
              <a:rPr lang="fr-FR" sz="2000" b="1" dirty="0">
                <a:solidFill>
                  <a:srgbClr val="1D6FA9"/>
                </a:solidFill>
                <a:latin typeface="Arabic Typesetting" panose="03020402040406030203" pitchFamily="66" charset="-78"/>
                <a:ea typeface="Calibri" panose="020F0502020204030204" pitchFamily="34" charset="0"/>
                <a:cs typeface="Arabic Typesetting" panose="03020402040406030203" pitchFamily="66" charset="-78"/>
              </a:rPr>
              <a:t>DCC’D’ </a:t>
            </a:r>
            <a:r>
              <a:rPr lang="fr-FR" sz="2000" dirty="0">
                <a:latin typeface="Calibri" panose="020F0502020204030204" pitchFamily="34" charset="0"/>
                <a:ea typeface="Calibri" panose="020F0502020204030204" pitchFamily="34" charset="0"/>
                <a:cs typeface="Calibri" panose="020F0502020204030204" pitchFamily="34" charset="0"/>
              </a:rPr>
              <a:t>est un</a:t>
            </a:r>
            <a:r>
              <a:rPr lang="fr-FR" sz="2400" dirty="0">
                <a:latin typeface="Calibri" panose="020F0502020204030204" pitchFamily="34" charset="0"/>
                <a:ea typeface="Calibri" panose="020F0502020204030204" pitchFamily="34" charset="0"/>
                <a:cs typeface="Calibri" panose="020F0502020204030204" pitchFamily="34" charset="0"/>
              </a:rPr>
              <a:t> </a:t>
            </a:r>
            <a:r>
              <a:rPr lang="fr-FR" sz="2400" b="1" dirty="0">
                <a:solidFill>
                  <a:srgbClr val="1D6FA9"/>
                </a:solidFill>
                <a:latin typeface="Arabic Typesetting" panose="03020402040406030203" pitchFamily="66" charset="-78"/>
                <a:ea typeface="Calibri" panose="020F0502020204030204" pitchFamily="34" charset="0"/>
                <a:cs typeface="Arabic Typesetting" panose="03020402040406030203" pitchFamily="66" charset="-78"/>
              </a:rPr>
              <a:t>carré</a:t>
            </a:r>
            <a:r>
              <a:rPr lang="fr-FR" sz="2000" dirty="0">
                <a:latin typeface="Calibri" panose="020F0502020204030204" pitchFamily="34" charset="0"/>
                <a:ea typeface="Calibri" panose="020F0502020204030204" pitchFamily="34" charset="0"/>
                <a:cs typeface="Calibri" panose="020F0502020204030204" pitchFamily="34" charset="0"/>
              </a:rPr>
              <a:t>. </a:t>
            </a:r>
          </a:p>
        </p:txBody>
      </p:sp>
      <p:sp>
        <p:nvSpPr>
          <p:cNvPr id="13" name="Rectangle 12"/>
          <p:cNvSpPr/>
          <p:nvPr/>
        </p:nvSpPr>
        <p:spPr>
          <a:xfrm>
            <a:off x="916388" y="3356273"/>
            <a:ext cx="7895873" cy="523220"/>
          </a:xfrm>
          <a:prstGeom prst="rect">
            <a:avLst/>
          </a:prstGeom>
        </p:spPr>
        <p:txBody>
          <a:bodyPr wrap="square">
            <a:spAutoFit/>
          </a:bodyPr>
          <a:lstStyle/>
          <a:p>
            <a:pPr marR="1800"/>
            <a:r>
              <a:rPr lang="fr-FR" sz="2000" dirty="0">
                <a:solidFill>
                  <a:srgbClr val="FF0000"/>
                </a:solidFill>
                <a:latin typeface="Calibri" panose="020F0502020204030204" pitchFamily="34" charset="0"/>
                <a:ea typeface="Calibri" panose="020F0502020204030204" pitchFamily="34" charset="0"/>
                <a:cs typeface="Calibri" panose="020F0502020204030204" pitchFamily="34" charset="0"/>
              </a:rPr>
              <a:t>Donc d’après la propriété 1 </a:t>
            </a:r>
            <a:r>
              <a:rPr lang="fr-FR" sz="2800" dirty="0">
                <a:latin typeface="Calibri" panose="020F0502020204030204" pitchFamily="34" charset="0"/>
                <a:ea typeface="Calibri" panose="020F0502020204030204" pitchFamily="34" charset="0"/>
                <a:cs typeface="Calibri" panose="020F0502020204030204" pitchFamily="34" charset="0"/>
              </a:rPr>
              <a:t>:</a:t>
            </a:r>
            <a:r>
              <a:rPr lang="fr-FR" sz="2800" b="1" dirty="0">
                <a:solidFill>
                  <a:srgbClr val="1D6FA9"/>
                </a:solidFill>
                <a:latin typeface="Arabic Typesetting" panose="03020402040406030203" pitchFamily="66" charset="-78"/>
                <a:ea typeface="Calibri" panose="020F0502020204030204" pitchFamily="34" charset="0"/>
                <a:cs typeface="Arabic Typesetting" panose="03020402040406030203" pitchFamily="66" charset="-78"/>
              </a:rPr>
              <a:t>La droite DC est perpendiculaire au plan ADD’. </a:t>
            </a:r>
          </a:p>
        </p:txBody>
      </p:sp>
      <p:sp>
        <p:nvSpPr>
          <p:cNvPr id="14" name="Rectangle 13"/>
          <p:cNvSpPr/>
          <p:nvPr/>
        </p:nvSpPr>
        <p:spPr>
          <a:xfrm>
            <a:off x="426098" y="4138345"/>
            <a:ext cx="6096000" cy="369332"/>
          </a:xfrm>
          <a:prstGeom prst="rect">
            <a:avLst/>
          </a:prstGeom>
          <a:solidFill>
            <a:schemeClr val="accent5">
              <a:lumMod val="20000"/>
              <a:lumOff val="80000"/>
            </a:schemeClr>
          </a:solidFill>
        </p:spPr>
        <p:txBody>
          <a:bodyPr wrap="square">
            <a:spAutoFit/>
          </a:bodyPr>
          <a:lstStyle/>
          <a:p>
            <a:pPr algn="just"/>
            <a:r>
              <a:rPr lang="fr-FR" dirty="0">
                <a:solidFill>
                  <a:srgbClr val="FF0000"/>
                </a:solidFill>
                <a:latin typeface="Calibri" panose="020F0502020204030204" pitchFamily="34" charset="0"/>
                <a:ea typeface="Calibri" panose="020F0502020204030204" pitchFamily="34" charset="0"/>
                <a:cs typeface="Calibri" panose="020F0502020204030204" pitchFamily="34" charset="0"/>
              </a:rPr>
              <a:t>2) </a:t>
            </a:r>
            <a:r>
              <a:rPr lang="fr-FR" dirty="0">
                <a:latin typeface="Calibri" panose="020F0502020204030204" pitchFamily="34" charset="0"/>
                <a:ea typeface="Calibri" panose="020F0502020204030204" pitchFamily="34" charset="0"/>
                <a:cs typeface="Calibri" panose="020F0502020204030204" pitchFamily="34" charset="0"/>
              </a:rPr>
              <a:t>Expliquer pourquoi DC ꓕ A′D </a:t>
            </a:r>
          </a:p>
        </p:txBody>
      </p:sp>
      <p:sp>
        <p:nvSpPr>
          <p:cNvPr id="15" name="Rectangle 14"/>
          <p:cNvSpPr/>
          <p:nvPr/>
        </p:nvSpPr>
        <p:spPr>
          <a:xfrm>
            <a:off x="466527" y="5228729"/>
            <a:ext cx="3676265" cy="369332"/>
          </a:xfrm>
          <a:prstGeom prst="rect">
            <a:avLst/>
          </a:prstGeom>
        </p:spPr>
        <p:txBody>
          <a:bodyPr wrap="square">
            <a:spAutoFit/>
          </a:bodyPr>
          <a:lstStyle/>
          <a:p>
            <a:pPr marL="285750" marR="1800" indent="-285750">
              <a:buClr>
                <a:srgbClr val="FF0000"/>
              </a:buClr>
              <a:buFont typeface="Wingdings" panose="05000000000000000000" pitchFamily="2" charset="2"/>
              <a:buChar char="§"/>
            </a:pPr>
            <a:r>
              <a:rPr lang="fr-FR" dirty="0">
                <a:latin typeface="Calibri" panose="020F0502020204030204" pitchFamily="34" charset="0"/>
                <a:ea typeface="Calibri" panose="020F0502020204030204" pitchFamily="34" charset="0"/>
                <a:cs typeface="Calibri" panose="020F0502020204030204" pitchFamily="34" charset="0"/>
              </a:rPr>
              <a:t> </a:t>
            </a:r>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A’D</a:t>
            </a:r>
            <a:r>
              <a:rPr lang="fr-FR" b="1" dirty="0">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est contenu dans plan </a:t>
            </a:r>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ADD’ </a:t>
            </a:r>
            <a:endParaRPr lang="fr-FR"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ectangle 15"/>
          <p:cNvSpPr/>
          <p:nvPr/>
        </p:nvSpPr>
        <p:spPr>
          <a:xfrm>
            <a:off x="466527" y="4719326"/>
            <a:ext cx="3479542" cy="369332"/>
          </a:xfrm>
          <a:prstGeom prst="rect">
            <a:avLst/>
          </a:prstGeom>
        </p:spPr>
        <p:txBody>
          <a:bodyPr wrap="none">
            <a:spAutoFit/>
          </a:bodyPr>
          <a:lstStyle/>
          <a:p>
            <a:pPr marL="285750" marR="1800" indent="-285750">
              <a:buClr>
                <a:srgbClr val="FF0000"/>
              </a:buClr>
              <a:buFont typeface="Wingdings" panose="05000000000000000000" pitchFamily="2" charset="2"/>
              <a:buChar char="§"/>
            </a:pPr>
            <a:r>
              <a:rPr lang="fr-FR" dirty="0">
                <a:latin typeface="Calibri" panose="020F0502020204030204" pitchFamily="34" charset="0"/>
                <a:ea typeface="Calibri" panose="020F0502020204030204" pitchFamily="34" charset="0"/>
                <a:cs typeface="Calibri" panose="020F0502020204030204" pitchFamily="34" charset="0"/>
              </a:rPr>
              <a:t> </a:t>
            </a:r>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DC</a:t>
            </a:r>
            <a:r>
              <a:rPr lang="fr-FR" b="1" dirty="0">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est perpendiculaire à </a:t>
            </a:r>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ADD’</a:t>
            </a:r>
            <a:r>
              <a:rPr lang="fr-FR" dirty="0">
                <a:solidFill>
                  <a:srgbClr val="0070C0"/>
                </a:solidFill>
                <a:latin typeface="Calibri" panose="020F0502020204030204" pitchFamily="34" charset="0"/>
                <a:ea typeface="Calibri" panose="020F0502020204030204" pitchFamily="34" charset="0"/>
                <a:cs typeface="Calibri" panose="020F0502020204030204" pitchFamily="34" charset="0"/>
              </a:rPr>
              <a:t>. </a:t>
            </a:r>
          </a:p>
        </p:txBody>
      </p:sp>
      <p:sp>
        <p:nvSpPr>
          <p:cNvPr id="17" name="ZoneTexte 16"/>
          <p:cNvSpPr txBox="1"/>
          <p:nvPr/>
        </p:nvSpPr>
        <p:spPr>
          <a:xfrm>
            <a:off x="1300065" y="5925446"/>
            <a:ext cx="59902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Donc d’après la propriété 2</a:t>
            </a:r>
            <a:r>
              <a:rPr lang="fr-FR" sz="2000" dirty="0">
                <a:latin typeface="Calibri" panose="020F0502020204030204" pitchFamily="34" charset="0"/>
                <a:cs typeface="Calibri" panose="020F0502020204030204" pitchFamily="34" charset="0"/>
              </a:rPr>
              <a:t>, DC est perpendiculaire A’D</a:t>
            </a:r>
          </a:p>
        </p:txBody>
      </p:sp>
      <p:sp>
        <p:nvSpPr>
          <p:cNvPr id="21" name="Pensées 20"/>
          <p:cNvSpPr/>
          <p:nvPr/>
        </p:nvSpPr>
        <p:spPr>
          <a:xfrm>
            <a:off x="7473819" y="4281383"/>
            <a:ext cx="4160935" cy="1614551"/>
          </a:xfrm>
          <a:prstGeom prst="cloud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200" dirty="0">
                <a:solidFill>
                  <a:schemeClr val="accent5"/>
                </a:solidFill>
              </a:rPr>
              <a:t>Propriété2:</a:t>
            </a:r>
            <a:r>
              <a:rPr lang="fr-FR" sz="1200" dirty="0">
                <a:solidFill>
                  <a:schemeClr val="tx1"/>
                </a:solidFill>
              </a:rPr>
              <a:t>Si une droite est perpendiculaire à un plan elle est perpendiculaire à toute  droite contenue dans  ce plan</a:t>
            </a:r>
          </a:p>
        </p:txBody>
      </p:sp>
      <p:sp>
        <p:nvSpPr>
          <p:cNvPr id="22" name="Rectangle 21"/>
          <p:cNvSpPr/>
          <p:nvPr/>
        </p:nvSpPr>
        <p:spPr>
          <a:xfrm>
            <a:off x="426097" y="1915638"/>
            <a:ext cx="7047721" cy="461665"/>
          </a:xfrm>
          <a:prstGeom prst="rect">
            <a:avLst/>
          </a:prstGeom>
        </p:spPr>
        <p:txBody>
          <a:bodyPr wrap="square">
            <a:spAutoFit/>
          </a:bodyPr>
          <a:lstStyle/>
          <a:p>
            <a:pPr marL="285750" marR="1800" indent="-285750">
              <a:buClr>
                <a:srgbClr val="FF0000"/>
              </a:buClr>
              <a:buFont typeface="Wingdings" panose="05000000000000000000" pitchFamily="2" charset="2"/>
              <a:buChar char="§"/>
            </a:pPr>
            <a:r>
              <a:rPr lang="fr-FR" dirty="0">
                <a:latin typeface="Calibri" panose="020F0502020204030204" pitchFamily="34" charset="0"/>
                <a:ea typeface="Calibri" panose="020F0502020204030204" pitchFamily="34" charset="0"/>
                <a:cs typeface="Calibri" panose="020F0502020204030204" pitchFamily="34" charset="0"/>
              </a:rPr>
              <a:t>Les droites </a:t>
            </a:r>
            <a:r>
              <a:rPr lang="fr-FR" b="1" dirty="0">
                <a:solidFill>
                  <a:srgbClr val="1D6FA9"/>
                </a:solidFill>
                <a:latin typeface="Arabic Typesetting" panose="03020402040406030203" pitchFamily="66" charset="-78"/>
                <a:ea typeface="Calibri" panose="020F0502020204030204" pitchFamily="34" charset="0"/>
                <a:cs typeface="Arabic Typesetting" panose="03020402040406030203" pitchFamily="66" charset="-78"/>
              </a:rPr>
              <a:t>DD’ </a:t>
            </a:r>
            <a:r>
              <a:rPr lang="fr-FR" dirty="0">
                <a:latin typeface="Calibri" panose="020F0502020204030204" pitchFamily="34" charset="0"/>
                <a:ea typeface="Calibri" panose="020F0502020204030204" pitchFamily="34" charset="0"/>
                <a:cs typeface="Calibri" panose="020F0502020204030204" pitchFamily="34" charset="0"/>
              </a:rPr>
              <a:t>et </a:t>
            </a:r>
            <a:r>
              <a:rPr lang="fr-FR" b="1" dirty="0">
                <a:solidFill>
                  <a:srgbClr val="1D6FA9"/>
                </a:solidFill>
                <a:latin typeface="Arabic Typesetting" panose="03020402040406030203" pitchFamily="66" charset="-78"/>
                <a:ea typeface="Calibri" panose="020F0502020204030204" pitchFamily="34" charset="0"/>
                <a:cs typeface="Arabic Typesetting" panose="03020402040406030203" pitchFamily="66" charset="-78"/>
              </a:rPr>
              <a:t>AD</a:t>
            </a:r>
            <a:r>
              <a:rPr lang="fr-FR" b="1" dirty="0">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sont deux droites du plan </a:t>
            </a:r>
            <a:r>
              <a:rPr lang="fr-FR" b="1" dirty="0">
                <a:solidFill>
                  <a:srgbClr val="1D6FA9"/>
                </a:solidFill>
                <a:latin typeface="Arabic Typesetting" panose="03020402040406030203" pitchFamily="66" charset="-78"/>
                <a:ea typeface="Calibri" panose="020F0502020204030204" pitchFamily="34" charset="0"/>
                <a:cs typeface="Arabic Typesetting" panose="03020402040406030203" pitchFamily="66" charset="-78"/>
              </a:rPr>
              <a:t>ADD</a:t>
            </a:r>
            <a:r>
              <a:rPr lang="fr-FR" b="1" dirty="0">
                <a:latin typeface="Calibri" panose="020F0502020204030204" pitchFamily="34" charset="0"/>
                <a:ea typeface="Calibri" panose="020F0502020204030204" pitchFamily="34" charset="0"/>
                <a:cs typeface="Calibri" panose="020F0502020204030204" pitchFamily="34" charset="0"/>
              </a:rPr>
              <a:t>’</a:t>
            </a:r>
            <a:r>
              <a:rPr lang="fr-FR" dirty="0">
                <a:latin typeface="Calibri" panose="020F0502020204030204" pitchFamily="34" charset="0"/>
                <a:ea typeface="Calibri" panose="020F0502020204030204" pitchFamily="34" charset="0"/>
                <a:cs typeface="Calibri" panose="020F0502020204030204" pitchFamily="34" charset="0"/>
              </a:rPr>
              <a:t> </a:t>
            </a:r>
            <a:r>
              <a:rPr lang="fr-FR" sz="2400" b="1" dirty="0">
                <a:solidFill>
                  <a:srgbClr val="1D6FA9"/>
                </a:solidFill>
                <a:latin typeface="Arabic Typesetting" panose="03020402040406030203" pitchFamily="66" charset="-78"/>
                <a:ea typeface="Calibri" panose="020F0502020204030204" pitchFamily="34" charset="0"/>
                <a:cs typeface="Arabic Typesetting" panose="03020402040406030203" pitchFamily="66" charset="-78"/>
              </a:rPr>
              <a:t>sécantes</a:t>
            </a:r>
            <a:r>
              <a:rPr lang="fr-FR" sz="2400" b="1" dirty="0">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en </a:t>
            </a:r>
            <a:r>
              <a:rPr lang="fr-FR" b="1" dirty="0">
                <a:solidFill>
                  <a:srgbClr val="1D6FA9"/>
                </a:solidFill>
                <a:latin typeface="Arabic Typesetting" panose="03020402040406030203" pitchFamily="66" charset="-78"/>
                <a:ea typeface="Calibri" panose="020F0502020204030204" pitchFamily="34" charset="0"/>
                <a:cs typeface="Arabic Typesetting" panose="03020402040406030203" pitchFamily="66" charset="-78"/>
              </a:rPr>
              <a:t>D</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3" name="Rectangle 22"/>
          <p:cNvSpPr/>
          <p:nvPr/>
        </p:nvSpPr>
        <p:spPr>
          <a:xfrm>
            <a:off x="426097" y="2347416"/>
            <a:ext cx="3232616" cy="461665"/>
          </a:xfrm>
          <a:prstGeom prst="rect">
            <a:avLst/>
          </a:prstGeom>
        </p:spPr>
        <p:txBody>
          <a:bodyPr wrap="none">
            <a:spAutoFit/>
          </a:bodyPr>
          <a:lstStyle/>
          <a:p>
            <a:pPr marL="285750" marR="1800" indent="-285750">
              <a:buClr>
                <a:srgbClr val="FF0000"/>
              </a:buClr>
              <a:buFont typeface="Wingdings" panose="05000000000000000000" pitchFamily="2" charset="2"/>
              <a:buChar char="§"/>
            </a:pPr>
            <a:r>
              <a:rPr lang="fr-FR" b="1" dirty="0">
                <a:solidFill>
                  <a:srgbClr val="1D6FA9"/>
                </a:solidFill>
                <a:latin typeface="Arabic Typesetting" panose="03020402040406030203" pitchFamily="66" charset="-78"/>
                <a:ea typeface="Calibri" panose="020F0502020204030204" pitchFamily="34" charset="0"/>
                <a:cs typeface="Arabic Typesetting" panose="03020402040406030203" pitchFamily="66" charset="-78"/>
              </a:rPr>
              <a:t>DC</a:t>
            </a:r>
            <a:r>
              <a:rPr lang="fr-FR" b="1" dirty="0">
                <a:latin typeface="Calibri" panose="020F0502020204030204" pitchFamily="34" charset="0"/>
                <a:ea typeface="Calibri" panose="020F0502020204030204" pitchFamily="34" charset="0"/>
                <a:cs typeface="Calibri" panose="020F0502020204030204" pitchFamily="34" charset="0"/>
              </a:rPr>
              <a:t> </a:t>
            </a:r>
            <a:r>
              <a:rPr lang="fr-FR" b="1" dirty="0">
                <a:solidFill>
                  <a:srgbClr val="1D6FA9"/>
                </a:solidFill>
                <a:latin typeface="Arabic Typesetting" panose="03020402040406030203" pitchFamily="66" charset="-78"/>
                <a:ea typeface="Calibri" panose="020F0502020204030204" pitchFamily="34" charset="0"/>
                <a:cs typeface="Arabic Typesetting" panose="03020402040406030203" pitchFamily="66" charset="-78"/>
              </a:rPr>
              <a:t>ꓕ AD </a:t>
            </a:r>
            <a:r>
              <a:rPr lang="fr-FR" dirty="0">
                <a:latin typeface="Calibri" panose="020F0502020204030204" pitchFamily="34" charset="0"/>
                <a:ea typeface="Calibri" panose="020F0502020204030204" pitchFamily="34" charset="0"/>
                <a:cs typeface="Calibri" panose="020F0502020204030204" pitchFamily="34" charset="0"/>
              </a:rPr>
              <a:t>car </a:t>
            </a:r>
            <a:r>
              <a:rPr lang="fr-FR" b="1" dirty="0">
                <a:solidFill>
                  <a:srgbClr val="1D6FA9"/>
                </a:solidFill>
                <a:latin typeface="Arabic Typesetting" panose="03020402040406030203" pitchFamily="66" charset="-78"/>
                <a:ea typeface="Calibri" panose="020F0502020204030204" pitchFamily="34" charset="0"/>
                <a:cs typeface="Arabic Typesetting" panose="03020402040406030203" pitchFamily="66" charset="-78"/>
              </a:rPr>
              <a:t>ABCD</a:t>
            </a:r>
            <a:r>
              <a:rPr lang="fr-FR" b="1" dirty="0">
                <a:latin typeface="Calibri" panose="020F0502020204030204" pitchFamily="34" charset="0"/>
                <a:ea typeface="Calibri" panose="020F0502020204030204" pitchFamily="34" charset="0"/>
                <a:cs typeface="Calibri" panose="020F0502020204030204" pitchFamily="34" charset="0"/>
              </a:rPr>
              <a:t> est</a:t>
            </a:r>
            <a:r>
              <a:rPr lang="fr-FR" dirty="0">
                <a:latin typeface="Calibri" panose="020F0502020204030204" pitchFamily="34" charset="0"/>
                <a:ea typeface="Calibri" panose="020F0502020204030204" pitchFamily="34" charset="0"/>
                <a:cs typeface="Calibri" panose="020F0502020204030204" pitchFamily="34" charset="0"/>
              </a:rPr>
              <a:t> un </a:t>
            </a:r>
            <a:r>
              <a:rPr lang="fr-FR" sz="2400" b="1" dirty="0">
                <a:solidFill>
                  <a:srgbClr val="1D6FA9"/>
                </a:solidFill>
                <a:latin typeface="Arabic Typesetting" panose="03020402040406030203" pitchFamily="66" charset="-78"/>
                <a:ea typeface="Calibri" panose="020F0502020204030204" pitchFamily="34" charset="0"/>
                <a:cs typeface="Arabic Typesetting" panose="03020402040406030203" pitchFamily="66" charset="-78"/>
              </a:rPr>
              <a:t>carré</a:t>
            </a:r>
            <a:r>
              <a:rPr lang="fr-FR" b="1" dirty="0">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 </a:t>
            </a:r>
          </a:p>
        </p:txBody>
      </p:sp>
      <p:sp>
        <p:nvSpPr>
          <p:cNvPr id="24" name="ZoneTexte 23"/>
          <p:cNvSpPr txBox="1"/>
          <p:nvPr/>
        </p:nvSpPr>
        <p:spPr>
          <a:xfrm>
            <a:off x="3881534" y="4719326"/>
            <a:ext cx="1866123" cy="400110"/>
          </a:xfrm>
          <a:prstGeom prst="rect">
            <a:avLst/>
          </a:prstGeom>
          <a:noFill/>
        </p:spPr>
        <p:txBody>
          <a:bodyPr wrap="square" rtlCol="0">
            <a:spAutoFit/>
          </a:bodyPr>
          <a:lstStyle/>
          <a:p>
            <a:pPr algn="l"/>
            <a:r>
              <a:rPr lang="fr-FR" sz="2000" dirty="0">
                <a:latin typeface="Arabic Typesetting" panose="03020402040406030203" pitchFamily="66" charset="-78"/>
                <a:cs typeface="Arabic Typesetting" panose="03020402040406030203" pitchFamily="66" charset="-78"/>
              </a:rPr>
              <a:t>(D’après la question 1.)</a:t>
            </a:r>
          </a:p>
        </p:txBody>
      </p:sp>
    </p:spTree>
    <p:extLst>
      <p:ext uri="{BB962C8B-B14F-4D97-AF65-F5344CB8AC3E}">
        <p14:creationId xmlns:p14="http://schemas.microsoft.com/office/powerpoint/2010/main" val="43225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par>
                          <p:cTn id="40" fill="hold">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000"/>
                                        <p:tgtEl>
                                          <p:spTgt spid="17"/>
                                        </p:tgtEl>
                                      </p:cBhvr>
                                    </p:animEffect>
                                    <p:anim calcmode="lin" valueType="num">
                                      <p:cBhvr>
                                        <p:cTn id="52" dur="1000" fill="hold"/>
                                        <p:tgtEl>
                                          <p:spTgt spid="17"/>
                                        </p:tgtEl>
                                        <p:attrNameLst>
                                          <p:attrName>ppt_x</p:attrName>
                                        </p:attrNameLst>
                                      </p:cBhvr>
                                      <p:tavLst>
                                        <p:tav tm="0">
                                          <p:val>
                                            <p:strVal val="#ppt_x"/>
                                          </p:val>
                                        </p:tav>
                                        <p:tav tm="100000">
                                          <p:val>
                                            <p:strVal val="#ppt_x"/>
                                          </p:val>
                                        </p:tav>
                                      </p:tavLst>
                                    </p:anim>
                                    <p:anim calcmode="lin" valueType="num">
                                      <p:cBhvr>
                                        <p:cTn id="53" dur="1000" fill="hold"/>
                                        <p:tgtEl>
                                          <p:spTgt spid="17"/>
                                        </p:tgtEl>
                                        <p:attrNameLst>
                                          <p:attrName>ppt_y</p:attrName>
                                        </p:attrNameLst>
                                      </p:cBhvr>
                                      <p:tavLst>
                                        <p:tav tm="0">
                                          <p:val>
                                            <p:strVal val="#ppt_y+.1"/>
                                          </p:val>
                                        </p:tav>
                                        <p:tav tm="100000">
                                          <p:val>
                                            <p:strVal val="#ppt_y"/>
                                          </p:val>
                                        </p:tav>
                                      </p:tavLst>
                                    </p:anim>
                                  </p:childTnLst>
                                </p:cTn>
                              </p:par>
                            </p:childTnLst>
                          </p:cTn>
                        </p:par>
                        <p:par>
                          <p:cTn id="54" fill="hold">
                            <p:stCondLst>
                              <p:cond delay="1000"/>
                            </p:stCondLst>
                            <p:childTnLst>
                              <p:par>
                                <p:cTn id="55" presetID="1" presetClass="entr" presetSubtype="0" fill="hold" grpId="0" nodeType="after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p:bldP spid="14" grpId="0" animBg="1"/>
      <p:bldP spid="15" grpId="0"/>
      <p:bldP spid="16" grpId="0"/>
      <p:bldP spid="17" grpId="0"/>
      <p:bldP spid="21" grpId="0" animBg="1"/>
      <p:bldP spid="22" grpId="0"/>
      <p:bldP spid="23" grpId="0"/>
      <p:bldP spid="2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la suite. Je vais suivre les étapes précédentes pour déterminer la distance entre A’ et le plan ABC</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a:noFill/>
          </a:ln>
        </p:spPr>
        <p:style>
          <a:lnRef idx="2">
            <a:schemeClr val="accent2"/>
          </a:lnRef>
          <a:fillRef idx="1">
            <a:schemeClr val="lt1"/>
          </a:fillRef>
          <a:effectRef idx="0">
            <a:schemeClr val="accent2"/>
          </a:effectRef>
          <a:fontRef idx="minor">
            <a:schemeClr val="dk1"/>
          </a:fontRef>
        </p:style>
        <p:txBody>
          <a:bodyPr/>
          <a:lstStyle/>
          <a:p>
            <a:r>
              <a:rPr lang="fr-FR" dirty="0">
                <a:solidFill>
                  <a:prstClr val="white">
                    <a:lumMod val="65000"/>
                  </a:prstClr>
                </a:solidFill>
                <a:latin typeface="Calibri" panose="020F0502020204030204"/>
              </a:rPr>
              <a:t>L’enseignant  doit exploiter l’espace de la classe pour que l’élève relie la figure et le réel</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8" name="Image 17"/>
          <p:cNvPicPr>
            <a:picLocks noChangeAspect="1"/>
          </p:cNvPicPr>
          <p:nvPr/>
        </p:nvPicPr>
        <p:blipFill>
          <a:blip r:embed="rId3"/>
          <a:stretch>
            <a:fillRect/>
          </a:stretch>
        </p:blipFill>
        <p:spPr>
          <a:xfrm>
            <a:off x="8646895" y="1112595"/>
            <a:ext cx="3318912" cy="2372143"/>
          </a:xfrm>
          <a:prstGeom prst="rect">
            <a:avLst/>
          </a:prstGeom>
        </p:spPr>
      </p:pic>
      <p:pic>
        <p:nvPicPr>
          <p:cNvPr id="19" name="Image 18"/>
          <p:cNvPicPr>
            <a:picLocks noChangeAspect="1"/>
          </p:cNvPicPr>
          <p:nvPr/>
        </p:nvPicPr>
        <p:blipFill>
          <a:blip r:embed="rId4"/>
          <a:stretch>
            <a:fillRect/>
          </a:stretch>
        </p:blipFill>
        <p:spPr>
          <a:xfrm>
            <a:off x="9084093" y="3450007"/>
            <a:ext cx="2542374" cy="421401"/>
          </a:xfrm>
          <a:prstGeom prst="rect">
            <a:avLst/>
          </a:prstGeom>
        </p:spPr>
      </p:pic>
      <p:sp>
        <p:nvSpPr>
          <p:cNvPr id="7" name="Rectangle 6"/>
          <p:cNvSpPr/>
          <p:nvPr/>
        </p:nvSpPr>
        <p:spPr>
          <a:xfrm>
            <a:off x="444760" y="1178157"/>
            <a:ext cx="6096000" cy="400110"/>
          </a:xfrm>
          <a:prstGeom prst="rect">
            <a:avLst/>
          </a:prstGeom>
          <a:solidFill>
            <a:schemeClr val="accent5">
              <a:lumMod val="20000"/>
              <a:lumOff val="80000"/>
            </a:schemeClr>
          </a:solidFill>
        </p:spPr>
        <p:txBody>
          <a:bodyPr>
            <a:spAutoFit/>
          </a:bodyPr>
          <a:lstStyle/>
          <a:p>
            <a:pPr algn="just"/>
            <a:r>
              <a:rPr lang="fr-FR" sz="2000" dirty="0">
                <a:solidFill>
                  <a:srgbClr val="FF0000"/>
                </a:solidFill>
                <a:latin typeface="Calibri" panose="020F0502020204030204" pitchFamily="34" charset="0"/>
              </a:rPr>
              <a:t>3) </a:t>
            </a:r>
            <a:r>
              <a:rPr lang="fr-FR" dirty="0">
                <a:latin typeface="ZWTXIZ+Calibri"/>
              </a:rPr>
              <a:t>Déterminer la distance du point A’ au plan ABC? </a:t>
            </a:r>
            <a:endParaRPr lang="fr-FR" dirty="0"/>
          </a:p>
        </p:txBody>
      </p:sp>
      <p:sp>
        <p:nvSpPr>
          <p:cNvPr id="8" name="Rectangle 7"/>
          <p:cNvSpPr/>
          <p:nvPr/>
        </p:nvSpPr>
        <p:spPr>
          <a:xfrm>
            <a:off x="578289" y="2350457"/>
            <a:ext cx="7905622" cy="369332"/>
          </a:xfrm>
          <a:prstGeom prst="rect">
            <a:avLst/>
          </a:prstGeom>
        </p:spPr>
        <p:txBody>
          <a:bodyPr wrap="square">
            <a:spAutoFit/>
          </a:bodyPr>
          <a:lstStyle/>
          <a:p>
            <a:pPr marL="342900" marR="1800" indent="-342900" algn="just">
              <a:buClr>
                <a:srgbClr val="FF0000"/>
              </a:buClr>
              <a:buFont typeface="Wingdings" panose="05000000000000000000" pitchFamily="2" charset="2"/>
              <a:buChar char="§"/>
            </a:pPr>
            <a:r>
              <a:rPr lang="fr-FR" dirty="0">
                <a:solidFill>
                  <a:srgbClr val="1D6FA9"/>
                </a:solidFill>
              </a:rPr>
              <a:t>La droite AA’ est perpendiculaire au plan ABC</a:t>
            </a:r>
            <a:endParaRPr lang="fr-FR" dirty="0"/>
          </a:p>
        </p:txBody>
      </p:sp>
      <p:sp>
        <p:nvSpPr>
          <p:cNvPr id="9" name="Rectangle 8"/>
          <p:cNvSpPr/>
          <p:nvPr/>
        </p:nvSpPr>
        <p:spPr>
          <a:xfrm>
            <a:off x="192834" y="1823859"/>
            <a:ext cx="6898432" cy="369332"/>
          </a:xfrm>
          <a:prstGeom prst="rect">
            <a:avLst/>
          </a:prstGeom>
        </p:spPr>
        <p:txBody>
          <a:bodyPr wrap="square">
            <a:spAutoFit/>
          </a:bodyPr>
          <a:lstStyle/>
          <a:p>
            <a:pPr marL="342900" indent="-342900">
              <a:buFont typeface="Wingdings" panose="05000000000000000000" pitchFamily="2" charset="2"/>
              <a:buChar char="v"/>
            </a:pPr>
            <a:r>
              <a:rPr lang="fr-FR" dirty="0">
                <a:latin typeface="Calibri" panose="020F0502020204030204" pitchFamily="34" charset="0"/>
                <a:cs typeface="Calibri" panose="020F0502020204030204" pitchFamily="34" charset="0"/>
              </a:rPr>
              <a:t>étape 1: j’identifier la droite </a:t>
            </a:r>
            <a:r>
              <a:rPr lang="fr-FR" dirty="0">
                <a:solidFill>
                  <a:srgbClr val="FF0000"/>
                </a:solidFill>
                <a:latin typeface="Calibri" panose="020F0502020204030204" pitchFamily="34" charset="0"/>
                <a:cs typeface="Calibri" panose="020F0502020204030204" pitchFamily="34" charset="0"/>
              </a:rPr>
              <a:t>d</a:t>
            </a:r>
            <a:r>
              <a:rPr lang="fr-FR" dirty="0">
                <a:latin typeface="Calibri" panose="020F0502020204030204" pitchFamily="34" charset="0"/>
                <a:cs typeface="Calibri" panose="020F0502020204030204" pitchFamily="34" charset="0"/>
              </a:rPr>
              <a:t> perpendiculaire à </a:t>
            </a:r>
            <a:r>
              <a:rPr lang="fr-FR" dirty="0">
                <a:solidFill>
                  <a:schemeClr val="tx1">
                    <a:lumMod val="95000"/>
                    <a:lumOff val="5000"/>
                  </a:schemeClr>
                </a:solidFill>
                <a:latin typeface="Calibri" panose="020F0502020204030204" pitchFamily="34" charset="0"/>
                <a:cs typeface="Calibri" panose="020F0502020204030204" pitchFamily="34" charset="0"/>
              </a:rPr>
              <a:t>ABC</a:t>
            </a:r>
            <a:r>
              <a:rPr lang="fr-FR" dirty="0">
                <a:latin typeface="Calibri" panose="020F0502020204030204" pitchFamily="34" charset="0"/>
                <a:cs typeface="Calibri" panose="020F0502020204030204" pitchFamily="34" charset="0"/>
              </a:rPr>
              <a:t> passant par </a:t>
            </a:r>
            <a:r>
              <a:rPr lang="fr-FR" dirty="0">
                <a:solidFill>
                  <a:schemeClr val="tx1">
                    <a:lumMod val="95000"/>
                    <a:lumOff val="5000"/>
                  </a:schemeClr>
                </a:solidFill>
                <a:latin typeface="Calibri" panose="020F0502020204030204" pitchFamily="34" charset="0"/>
                <a:cs typeface="Calibri" panose="020F0502020204030204" pitchFamily="34" charset="0"/>
              </a:rPr>
              <a:t>A</a:t>
            </a:r>
          </a:p>
        </p:txBody>
      </p:sp>
      <mc:AlternateContent xmlns:mc="http://schemas.openxmlformats.org/markup-compatibility/2006" xmlns:a14="http://schemas.microsoft.com/office/drawing/2010/main">
        <mc:Choice Requires="a14">
          <p:sp>
            <p:nvSpPr>
              <p:cNvPr id="21" name="ZoneTexte 20"/>
              <p:cNvSpPr txBox="1"/>
              <p:nvPr/>
            </p:nvSpPr>
            <p:spPr>
              <a:xfrm>
                <a:off x="387893" y="3899868"/>
                <a:ext cx="9130677" cy="707886"/>
              </a:xfrm>
              <a:prstGeom prst="rect">
                <a:avLst/>
              </a:prstGeom>
              <a:noFill/>
            </p:spPr>
            <p:txBody>
              <a:bodyPr wrap="square" rtlCol="0">
                <a:spAutoFit/>
              </a:bodyPr>
              <a:lstStyle/>
              <a:p>
                <a:pPr marL="342900" indent="-342900" algn="l">
                  <a:buFont typeface="Wingdings" panose="05000000000000000000" pitchFamily="2" charset="2"/>
                  <a:buChar char="v"/>
                </a:pPr>
                <a:r>
                  <a:rPr lang="fr-FR" sz="2000" dirty="0">
                    <a:latin typeface="Calibri" panose="020F0502020204030204" pitchFamily="34" charset="0"/>
                    <a:cs typeface="Calibri" panose="020F0502020204030204" pitchFamily="34" charset="0"/>
                  </a:rPr>
                  <a:t>étape 2: j’identifie le point d’intersection de la droite </a:t>
                </a:r>
                <a14:m>
                  <m:oMath xmlns:m="http://schemas.openxmlformats.org/officeDocument/2006/math">
                    <m:r>
                      <a:rPr lang="fr-FR" sz="2000" b="0" i="1" dirty="0" smtClean="0">
                        <a:latin typeface="Cambria Math" panose="02040503050406030204" pitchFamily="18" charset="0"/>
                        <a:cs typeface="Calibri" panose="020F0502020204030204" pitchFamily="34" charset="0"/>
                      </a:rPr>
                      <m:t>𝐴𝐴</m:t>
                    </m:r>
                    <m:r>
                      <a:rPr lang="fr-FR" sz="2000" b="0" i="1" dirty="0" smtClean="0">
                        <a:latin typeface="Cambria Math" panose="02040503050406030204" pitchFamily="18" charset="0"/>
                        <a:cs typeface="Calibri" panose="020F0502020204030204" pitchFamily="34" charset="0"/>
                      </a:rPr>
                      <m:t>′</m:t>
                    </m:r>
                  </m:oMath>
                </a14:m>
                <a:r>
                  <a:rPr lang="fr-FR" sz="2000" dirty="0">
                    <a:latin typeface="Calibri" panose="020F0502020204030204" pitchFamily="34" charset="0"/>
                    <a:cs typeface="Calibri" panose="020F0502020204030204" pitchFamily="34" charset="0"/>
                  </a:rPr>
                  <a:t> et le plan </a:t>
                </a:r>
                <a14:m>
                  <m:oMath xmlns:m="http://schemas.openxmlformats.org/officeDocument/2006/math">
                    <m:r>
                      <a:rPr lang="fr-FR" sz="2000" i="1" dirty="0" smtClean="0">
                        <a:latin typeface="Cambria Math" panose="02040503050406030204" pitchFamily="18" charset="0"/>
                        <a:cs typeface="Calibri" panose="020F0502020204030204" pitchFamily="34" charset="0"/>
                      </a:rPr>
                      <m:t>𝑃</m:t>
                    </m:r>
                  </m:oMath>
                </a14:m>
                <a:r>
                  <a:rPr lang="fr-FR" sz="2000" dirty="0">
                    <a:latin typeface="Calibri" panose="020F0502020204030204" pitchFamily="34" charset="0"/>
                    <a:cs typeface="Calibri" panose="020F0502020204030204" pitchFamily="34" charset="0"/>
                  </a:rPr>
                  <a:t> et je le note </a:t>
                </a:r>
                <a14:m>
                  <m:oMath xmlns:m="http://schemas.openxmlformats.org/officeDocument/2006/math">
                    <m:r>
                      <a:rPr lang="fr-FR" sz="2000" i="1" dirty="0" smtClean="0">
                        <a:latin typeface="Cambria Math" panose="02040503050406030204" pitchFamily="18" charset="0"/>
                        <a:cs typeface="Calibri" panose="020F0502020204030204" pitchFamily="34" charset="0"/>
                      </a:rPr>
                      <m:t>𝐻</m:t>
                    </m:r>
                  </m:oMath>
                </a14:m>
                <a:endParaRPr lang="fr-FR" sz="2000" dirty="0">
                  <a:latin typeface="Calibri" panose="020F0502020204030204" pitchFamily="34" charset="0"/>
                  <a:cs typeface="Calibri" panose="020F0502020204030204" pitchFamily="34" charset="0"/>
                </a:endParaRPr>
              </a:p>
            </p:txBody>
          </p:sp>
        </mc:Choice>
        <mc:Fallback xmlns="">
          <p:sp>
            <p:nvSpPr>
              <p:cNvPr id="21" name="ZoneTexte 20"/>
              <p:cNvSpPr txBox="1">
                <a:spLocks noRot="1" noChangeAspect="1" noMove="1" noResize="1" noEditPoints="1" noAdjustHandles="1" noChangeArrowheads="1" noChangeShapeType="1" noTextEdit="1"/>
              </p:cNvSpPr>
              <p:nvPr/>
            </p:nvSpPr>
            <p:spPr>
              <a:xfrm>
                <a:off x="387893" y="3899868"/>
                <a:ext cx="9130677" cy="707886"/>
              </a:xfrm>
              <a:prstGeom prst="rect">
                <a:avLst/>
              </a:prstGeom>
              <a:blipFill>
                <a:blip r:embed="rId5"/>
                <a:stretch>
                  <a:fillRect l="-601" t="-517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724678" y="4590558"/>
                <a:ext cx="8061858" cy="369332"/>
              </a:xfrm>
              <a:prstGeom prst="rect">
                <a:avLst/>
              </a:prstGeom>
            </p:spPr>
            <p:txBody>
              <a:bodyPr wrap="square">
                <a:spAutoFit/>
              </a:bodyPr>
              <a:lstStyle/>
              <a:p>
                <a:pPr marL="285750" marR="1800" indent="-285750">
                  <a:buClr>
                    <a:srgbClr val="FF0000"/>
                  </a:buClr>
                  <a:buFont typeface="Wingdings" panose="05000000000000000000" pitchFamily="2" charset="2"/>
                  <a:buChar char="§"/>
                </a:pPr>
                <a14:m>
                  <m:oMath xmlns:m="http://schemas.openxmlformats.org/officeDocument/2006/math">
                    <m:r>
                      <a:rPr lang="fr-FR" i="1" dirty="0" smtClean="0">
                        <a:latin typeface="Cambria Math" panose="02040503050406030204" pitchFamily="18" charset="0"/>
                      </a:rPr>
                      <m:t> </m:t>
                    </m:r>
                    <m:r>
                      <a:rPr lang="fr-FR" b="1" i="1" dirty="0" smtClean="0">
                        <a:solidFill>
                          <a:srgbClr val="1D6FA9"/>
                        </a:solidFill>
                        <a:latin typeface="Cambria Math" panose="02040503050406030204" pitchFamily="18" charset="0"/>
                      </a:rPr>
                      <m:t>𝑨</m:t>
                    </m:r>
                    <m:r>
                      <a:rPr lang="fr-FR" b="1" i="1" dirty="0" smtClean="0">
                        <a:solidFill>
                          <a:srgbClr val="1D6FA9"/>
                        </a:solidFill>
                        <a:latin typeface="Cambria Math" panose="02040503050406030204" pitchFamily="18" charset="0"/>
                      </a:rPr>
                      <m:t> </m:t>
                    </m:r>
                  </m:oMath>
                </a14:m>
                <a:r>
                  <a:rPr lang="fr-FR" dirty="0">
                    <a:latin typeface="ZWTXIZ+Calibri"/>
                  </a:rPr>
                  <a:t>est le point </a:t>
                </a:r>
                <a14:m>
                  <m:oMath xmlns:m="http://schemas.openxmlformats.org/officeDocument/2006/math">
                    <m:r>
                      <a:rPr lang="fr-FR" b="1" i="1" dirty="0" smtClean="0">
                        <a:solidFill>
                          <a:srgbClr val="1D6FA9"/>
                        </a:solidFill>
                        <a:latin typeface="Cambria Math" panose="02040503050406030204" pitchFamily="18" charset="0"/>
                      </a:rPr>
                      <m:t>𝒅</m:t>
                    </m:r>
                    <m:r>
                      <a:rPr lang="fr-FR" b="1" i="1" dirty="0" smtClean="0">
                        <a:solidFill>
                          <a:srgbClr val="1D6FA9"/>
                        </a:solidFill>
                        <a:latin typeface="Cambria Math" panose="02040503050406030204" pitchFamily="18" charset="0"/>
                      </a:rPr>
                      <m:t>’</m:t>
                    </m:r>
                    <m:r>
                      <a:rPr lang="fr-FR" b="1" i="1" dirty="0" smtClean="0">
                        <a:solidFill>
                          <a:srgbClr val="1D6FA9"/>
                        </a:solidFill>
                        <a:latin typeface="Cambria Math" panose="02040503050406030204" pitchFamily="18" charset="0"/>
                      </a:rPr>
                      <m:t>𝒊𝒏𝒕𝒆𝒓𝒔𝒆𝒄𝒕𝒊𝒐𝒏</m:t>
                    </m:r>
                  </m:oMath>
                </a14:m>
                <a:r>
                  <a:rPr lang="fr-FR" b="1" dirty="0">
                    <a:latin typeface="VGKZEH+BradleyHandITCTT-Bold"/>
                  </a:rPr>
                  <a:t> </a:t>
                </a:r>
                <a:r>
                  <a:rPr lang="fr-FR" dirty="0">
                    <a:latin typeface="ZWTXIZ+Calibri"/>
                  </a:rPr>
                  <a:t>de la </a:t>
                </a:r>
                <a14:m>
                  <m:oMath xmlns:m="http://schemas.openxmlformats.org/officeDocument/2006/math">
                    <m:r>
                      <a:rPr lang="fr-FR" b="1" i="1" dirty="0" smtClean="0">
                        <a:solidFill>
                          <a:srgbClr val="1D6FA9"/>
                        </a:solidFill>
                        <a:latin typeface="Cambria Math" panose="02040503050406030204" pitchFamily="18" charset="0"/>
                      </a:rPr>
                      <m:t>𝒅𝒓𝒐𝒊𝒕𝒆</m:t>
                    </m:r>
                    <m:r>
                      <a:rPr lang="fr-FR" b="1" i="1" dirty="0" smtClean="0">
                        <a:solidFill>
                          <a:srgbClr val="1D6FA9"/>
                        </a:solidFill>
                        <a:latin typeface="Cambria Math" panose="02040503050406030204" pitchFamily="18" charset="0"/>
                      </a:rPr>
                      <m:t> </m:t>
                    </m:r>
                    <m:r>
                      <a:rPr lang="fr-FR" b="1" i="1" dirty="0" smtClean="0">
                        <a:solidFill>
                          <a:srgbClr val="1D6FA9"/>
                        </a:solidFill>
                        <a:latin typeface="Cambria Math" panose="02040503050406030204" pitchFamily="18" charset="0"/>
                      </a:rPr>
                      <m:t>𝑨𝑨</m:t>
                    </m:r>
                    <m:r>
                      <a:rPr lang="fr-FR" i="1" dirty="0">
                        <a:solidFill>
                          <a:srgbClr val="1D6FA9"/>
                        </a:solidFill>
                        <a:latin typeface="Cambria Math" panose="02040503050406030204" pitchFamily="18" charset="0"/>
                      </a:rPr>
                      <m:t>’</m:t>
                    </m:r>
                    <m:r>
                      <a:rPr lang="fr-FR" i="1" dirty="0">
                        <a:solidFill>
                          <a:srgbClr val="1D6FA9"/>
                        </a:solidFill>
                        <a:latin typeface="Cambria Math" panose="02040503050406030204" pitchFamily="18" charset="0"/>
                      </a:rPr>
                      <m:t> </m:t>
                    </m:r>
                  </m:oMath>
                </a14:m>
                <a:r>
                  <a:rPr lang="fr-FR" dirty="0">
                    <a:latin typeface="ZWTXIZ+Calibri"/>
                  </a:rPr>
                  <a:t>et le </a:t>
                </a:r>
                <a14:m>
                  <m:oMath xmlns:m="http://schemas.openxmlformats.org/officeDocument/2006/math">
                    <m:r>
                      <a:rPr lang="fr-FR" b="1" i="1" dirty="0" smtClean="0">
                        <a:solidFill>
                          <a:srgbClr val="1D6FA9"/>
                        </a:solidFill>
                        <a:latin typeface="Cambria Math" panose="02040503050406030204" pitchFamily="18" charset="0"/>
                      </a:rPr>
                      <m:t>𝒑𝒍𝒂𝒏</m:t>
                    </m:r>
                    <m:r>
                      <a:rPr lang="fr-FR" b="1" i="1" dirty="0" smtClean="0">
                        <a:solidFill>
                          <a:srgbClr val="1D6FA9"/>
                        </a:solidFill>
                        <a:latin typeface="Cambria Math" panose="02040503050406030204" pitchFamily="18" charset="0"/>
                      </a:rPr>
                      <m:t> </m:t>
                    </m:r>
                    <m:r>
                      <a:rPr lang="fr-FR" b="1" i="1" dirty="0" smtClean="0">
                        <a:solidFill>
                          <a:srgbClr val="1D6FA9"/>
                        </a:solidFill>
                        <a:latin typeface="Cambria Math" panose="02040503050406030204" pitchFamily="18" charset="0"/>
                      </a:rPr>
                      <m:t>𝑨𝑩𝑪</m:t>
                    </m:r>
                  </m:oMath>
                </a14:m>
                <a:r>
                  <a:rPr lang="fr-FR" dirty="0">
                    <a:latin typeface="ZWTXIZ+Calibri"/>
                  </a:rPr>
                  <a:t>. </a:t>
                </a:r>
                <a:endParaRPr lang="fr-FR" dirty="0"/>
              </a:p>
            </p:txBody>
          </p:sp>
        </mc:Choice>
        <mc:Fallback xmlns="">
          <p:sp>
            <p:nvSpPr>
              <p:cNvPr id="10" name="Rectangle 9"/>
              <p:cNvSpPr>
                <a:spLocks noRot="1" noChangeAspect="1" noMove="1" noResize="1" noEditPoints="1" noAdjustHandles="1" noChangeArrowheads="1" noChangeShapeType="1" noTextEdit="1"/>
              </p:cNvSpPr>
              <p:nvPr/>
            </p:nvSpPr>
            <p:spPr>
              <a:xfrm>
                <a:off x="724678" y="4590558"/>
                <a:ext cx="8061858" cy="369332"/>
              </a:xfrm>
              <a:prstGeom prst="rect">
                <a:avLst/>
              </a:prstGeom>
              <a:blipFill>
                <a:blip r:embed="rId6"/>
                <a:stretch>
                  <a:fillRect l="-530" t="-11475" b="-21311"/>
                </a:stretch>
              </a:blipFill>
            </p:spPr>
            <p:txBody>
              <a:bodyPr/>
              <a:lstStyle/>
              <a:p>
                <a:r>
                  <a:rPr lang="fr-FR">
                    <a:noFill/>
                  </a:rPr>
                  <a:t> </a:t>
                </a:r>
              </a:p>
            </p:txBody>
          </p:sp>
        </mc:Fallback>
      </mc:AlternateContent>
      <p:sp>
        <p:nvSpPr>
          <p:cNvPr id="23" name="ZoneTexte 22"/>
          <p:cNvSpPr txBox="1"/>
          <p:nvPr/>
        </p:nvSpPr>
        <p:spPr>
          <a:xfrm>
            <a:off x="387893" y="5294263"/>
            <a:ext cx="3738570" cy="400110"/>
          </a:xfrm>
          <a:prstGeom prst="rect">
            <a:avLst/>
          </a:prstGeom>
          <a:solidFill>
            <a:schemeClr val="bg1"/>
          </a:solidFill>
        </p:spPr>
        <p:txBody>
          <a:bodyPr wrap="square" rtlCol="0">
            <a:spAutoFit/>
          </a:bodyPr>
          <a:lstStyle/>
          <a:p>
            <a:pPr marL="342900" indent="-342900">
              <a:buFont typeface="Wingdings" panose="05000000000000000000" pitchFamily="2" charset="2"/>
              <a:buChar char="v"/>
            </a:pPr>
            <a:r>
              <a:rPr lang="fr-FR" sz="2000" dirty="0">
                <a:latin typeface="Calibri" panose="020F0502020204030204" pitchFamily="34" charset="0"/>
                <a:cs typeface="Calibri" panose="020F0502020204030204" pitchFamily="34" charset="0"/>
              </a:rPr>
              <a:t>étape 3, Je conclus:</a:t>
            </a:r>
          </a:p>
        </p:txBody>
      </p:sp>
      <mc:AlternateContent xmlns:mc="http://schemas.openxmlformats.org/markup-compatibility/2006" xmlns:a14="http://schemas.microsoft.com/office/drawing/2010/main">
        <mc:Choice Requires="a14">
          <p:sp>
            <p:nvSpPr>
              <p:cNvPr id="12" name="Rectangle 11"/>
              <p:cNvSpPr/>
              <p:nvPr/>
            </p:nvSpPr>
            <p:spPr>
              <a:xfrm>
                <a:off x="813017" y="5787609"/>
                <a:ext cx="8354009" cy="369332"/>
              </a:xfrm>
              <a:prstGeom prst="rect">
                <a:avLst/>
              </a:prstGeom>
            </p:spPr>
            <p:txBody>
              <a:bodyPr wrap="square">
                <a:spAutoFit/>
              </a:bodyPr>
              <a:lstStyle/>
              <a:p>
                <a:pPr marL="285750" indent="-285750">
                  <a:buClr>
                    <a:srgbClr val="FF0000"/>
                  </a:buClr>
                  <a:buFont typeface="Wingdings" panose="05000000000000000000" pitchFamily="2" charset="2"/>
                  <a:buChar char="§"/>
                </a:pPr>
                <a:r>
                  <a:rPr lang="fr-FR" dirty="0">
                    <a:solidFill>
                      <a:srgbClr val="1D6FA9"/>
                    </a:solidFill>
                    <a:latin typeface="Calibri" panose="020F0502020204030204" pitchFamily="34" charset="0"/>
                    <a:cs typeface="Calibri" panose="020F0502020204030204" pitchFamily="34" charset="0"/>
                  </a:rPr>
                  <a:t>la distance du point </a:t>
                </a:r>
                <a14:m>
                  <m:oMath xmlns:m="http://schemas.openxmlformats.org/officeDocument/2006/math">
                    <m:r>
                      <a:rPr lang="fr-FR" i="1" dirty="0">
                        <a:solidFill>
                          <a:srgbClr val="1D6FA9"/>
                        </a:solidFill>
                        <a:latin typeface="Cambria Math" panose="02040503050406030204" pitchFamily="18" charset="0"/>
                        <a:cs typeface="Calibri" panose="020F0502020204030204" pitchFamily="34" charset="0"/>
                      </a:rPr>
                      <m:t>𝐴</m:t>
                    </m:r>
                    <m:r>
                      <a:rPr lang="fr-FR" i="1" dirty="0">
                        <a:solidFill>
                          <a:srgbClr val="1D6FA9"/>
                        </a:solidFill>
                        <a:latin typeface="Cambria Math" panose="02040503050406030204" pitchFamily="18" charset="0"/>
                        <a:cs typeface="Calibri" panose="020F0502020204030204" pitchFamily="34" charset="0"/>
                      </a:rPr>
                      <m:t>′</m:t>
                    </m:r>
                  </m:oMath>
                </a14:m>
                <a:r>
                  <a:rPr lang="fr-FR" dirty="0">
                    <a:solidFill>
                      <a:srgbClr val="1D6FA9"/>
                    </a:solidFill>
                    <a:latin typeface="Calibri" panose="020F0502020204030204" pitchFamily="34" charset="0"/>
                    <a:cs typeface="Calibri" panose="020F0502020204030204" pitchFamily="34" charset="0"/>
                  </a:rPr>
                  <a:t> au plan </a:t>
                </a:r>
                <a14:m>
                  <m:oMath xmlns:m="http://schemas.openxmlformats.org/officeDocument/2006/math">
                    <m:r>
                      <a:rPr lang="fr-FR" i="1">
                        <a:solidFill>
                          <a:srgbClr val="1D6FA9"/>
                        </a:solidFill>
                        <a:latin typeface="Cambria Math" panose="02040503050406030204" pitchFamily="18" charset="0"/>
                        <a:cs typeface="Calibri" panose="020F0502020204030204" pitchFamily="34" charset="0"/>
                      </a:rPr>
                      <m:t>𝐴𝐵𝐶</m:t>
                    </m:r>
                    <m:r>
                      <a:rPr lang="fr-FR" i="1">
                        <a:solidFill>
                          <a:srgbClr val="1D6FA9"/>
                        </a:solidFill>
                        <a:latin typeface="Cambria Math" panose="02040503050406030204" pitchFamily="18" charset="0"/>
                        <a:cs typeface="Calibri" panose="020F0502020204030204" pitchFamily="34" charset="0"/>
                      </a:rPr>
                      <m:t> </m:t>
                    </m:r>
                    <m:r>
                      <a:rPr lang="fr-FR" i="1">
                        <a:latin typeface="Cambria Math" panose="02040503050406030204" pitchFamily="18" charset="0"/>
                        <a:cs typeface="Calibri" panose="020F0502020204030204" pitchFamily="34" charset="0"/>
                      </a:rPr>
                      <m:t>𝑒𝑠𝑡</m:t>
                    </m:r>
                    <m:r>
                      <a:rPr lang="fr-FR" i="1">
                        <a:latin typeface="Cambria Math" panose="02040503050406030204" pitchFamily="18" charset="0"/>
                        <a:cs typeface="Calibri" panose="020F0502020204030204" pitchFamily="34" charset="0"/>
                      </a:rPr>
                      <m:t>:</m:t>
                    </m:r>
                    <m:r>
                      <a:rPr lang="fr-FR" i="1" dirty="0">
                        <a:solidFill>
                          <a:srgbClr val="1D6FA9"/>
                        </a:solidFill>
                        <a:latin typeface="Cambria Math" panose="02040503050406030204" pitchFamily="18" charset="0"/>
                        <a:cs typeface="Calibri" panose="020F0502020204030204" pitchFamily="34" charset="0"/>
                      </a:rPr>
                      <m:t>𝐴</m:t>
                    </m:r>
                    <m:sSup>
                      <m:sSupPr>
                        <m:ctrlPr>
                          <a:rPr lang="fr-FR" i="1" dirty="0">
                            <a:solidFill>
                              <a:srgbClr val="1D6FA9"/>
                            </a:solidFill>
                            <a:latin typeface="Cambria Math" panose="02040503050406030204" pitchFamily="18" charset="0"/>
                            <a:cs typeface="Calibri" panose="020F0502020204030204" pitchFamily="34" charset="0"/>
                          </a:rPr>
                        </m:ctrlPr>
                      </m:sSupPr>
                      <m:e>
                        <m:r>
                          <a:rPr lang="fr-FR" i="1" dirty="0">
                            <a:solidFill>
                              <a:srgbClr val="1D6FA9"/>
                            </a:solidFill>
                            <a:latin typeface="Cambria Math" panose="02040503050406030204" pitchFamily="18" charset="0"/>
                            <a:cs typeface="Calibri" panose="020F0502020204030204" pitchFamily="34" charset="0"/>
                          </a:rPr>
                          <m:t>𝐴</m:t>
                        </m:r>
                      </m:e>
                      <m:sup>
                        <m:r>
                          <a:rPr lang="fr-FR" i="1" dirty="0">
                            <a:solidFill>
                              <a:srgbClr val="1D6FA9"/>
                            </a:solidFill>
                            <a:latin typeface="Cambria Math" panose="02040503050406030204" pitchFamily="18" charset="0"/>
                            <a:cs typeface="Calibri" panose="020F0502020204030204" pitchFamily="34" charset="0"/>
                          </a:rPr>
                          <m:t>′</m:t>
                        </m:r>
                      </m:sup>
                    </m:sSup>
                    <m:r>
                      <a:rPr lang="fr-FR" dirty="0">
                        <a:solidFill>
                          <a:srgbClr val="1D6FA9"/>
                        </a:solidFill>
                        <a:latin typeface="Cambria Math" panose="02040503050406030204" pitchFamily="18" charset="0"/>
                        <a:cs typeface="Calibri" panose="020F0502020204030204" pitchFamily="34" charset="0"/>
                      </a:rPr>
                      <m:t>=</m:t>
                    </m:r>
                    <m:r>
                      <a:rPr lang="fr-FR" dirty="0">
                        <a:solidFill>
                          <a:srgbClr val="1D6FA9"/>
                        </a:solidFill>
                        <a:latin typeface="Cambria Math" panose="02040503050406030204" pitchFamily="18" charset="0"/>
                        <a:cs typeface="Calibri" panose="020F0502020204030204" pitchFamily="34" charset="0"/>
                      </a:rPr>
                      <m:t>3</m:t>
                    </m:r>
                    <m:r>
                      <m:rPr>
                        <m:sty m:val="p"/>
                      </m:rPr>
                      <a:rPr lang="fr-FR" dirty="0">
                        <a:solidFill>
                          <a:srgbClr val="1D6FA9"/>
                        </a:solidFill>
                        <a:latin typeface="Cambria Math" panose="02040503050406030204" pitchFamily="18" charset="0"/>
                        <a:cs typeface="Calibri" panose="020F0502020204030204" pitchFamily="34" charset="0"/>
                      </a:rPr>
                      <m:t>cm</m:t>
                    </m:r>
                  </m:oMath>
                </a14:m>
                <a:r>
                  <a:rPr lang="fr-FR" dirty="0">
                    <a:solidFill>
                      <a:srgbClr val="1D6FA9"/>
                    </a:solidFill>
                    <a:latin typeface="Calibri" panose="020F0502020204030204" pitchFamily="34" charset="0"/>
                    <a:cs typeface="Calibri" panose="020F0502020204030204" pitchFamily="34" charset="0"/>
                  </a:rPr>
                  <a:t> </a:t>
                </a:r>
                <a:r>
                  <a:rPr lang="fr-FR" dirty="0">
                    <a:latin typeface="Calibri" panose="020F0502020204030204" pitchFamily="34" charset="0"/>
                    <a:cs typeface="Calibri" panose="020F0502020204030204" pitchFamily="34" charset="0"/>
                  </a:rPr>
                  <a:t>( AA’ est une arête du cube)</a:t>
                </a:r>
              </a:p>
            </p:txBody>
          </p:sp>
        </mc:Choice>
        <mc:Fallback xmlns="">
          <p:sp>
            <p:nvSpPr>
              <p:cNvPr id="12" name="Rectangle 11"/>
              <p:cNvSpPr>
                <a:spLocks noRot="1" noChangeAspect="1" noMove="1" noResize="1" noEditPoints="1" noAdjustHandles="1" noChangeArrowheads="1" noChangeShapeType="1" noTextEdit="1"/>
              </p:cNvSpPr>
              <p:nvPr/>
            </p:nvSpPr>
            <p:spPr>
              <a:xfrm>
                <a:off x="813017" y="5787609"/>
                <a:ext cx="8354009" cy="369332"/>
              </a:xfrm>
              <a:prstGeom prst="rect">
                <a:avLst/>
              </a:prstGeom>
              <a:blipFill>
                <a:blip r:embed="rId7"/>
                <a:stretch>
                  <a:fillRect l="-438" t="-8197" b="-2459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444760" y="2875935"/>
                <a:ext cx="7804385" cy="58477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fr-FR" sz="1600" dirty="0">
                    <a:latin typeface="Calibri" panose="020F0502020204030204" pitchFamily="34" charset="0"/>
                    <a:ea typeface="Calibri" panose="020F0502020204030204" pitchFamily="34" charset="0"/>
                    <a:cs typeface="Calibri" panose="020F0502020204030204" pitchFamily="34" charset="0"/>
                  </a:rPr>
                  <a:t>car : les </a:t>
                </a:r>
                <a14:m>
                  <m:oMath xmlns:m="http://schemas.openxmlformats.org/officeDocument/2006/math">
                    <m:r>
                      <a:rPr lang="fr-FR" sz="1600" i="1" dirty="0">
                        <a:latin typeface="Cambria Math" panose="02040503050406030204" pitchFamily="18" charset="0"/>
                      </a:rPr>
                      <m:t>𝑑𝑟𝑜𝑖𝑡𝑒𝑠</m:t>
                    </m:r>
                    <m:r>
                      <a:rPr lang="fr-FR" sz="1600" i="1" dirty="0">
                        <a:latin typeface="Cambria Math" panose="02040503050406030204" pitchFamily="18" charset="0"/>
                      </a:rPr>
                      <m:t> </m:t>
                    </m:r>
                    <m:r>
                      <a:rPr lang="fr-FR" sz="1600" b="1" i="1" dirty="0">
                        <a:solidFill>
                          <a:srgbClr val="1D6FA9"/>
                        </a:solidFill>
                        <a:latin typeface="Cambria Math" panose="02040503050406030204" pitchFamily="18" charset="0"/>
                      </a:rPr>
                      <m:t>𝑨𝑫</m:t>
                    </m:r>
                    <m:r>
                      <a:rPr lang="fr-FR" sz="1600" b="1" i="1" dirty="0">
                        <a:latin typeface="Cambria Math" panose="02040503050406030204" pitchFamily="18" charset="0"/>
                      </a:rPr>
                      <m:t> </m:t>
                    </m:r>
                  </m:oMath>
                </a14:m>
                <a:r>
                  <a:rPr lang="fr-FR" sz="1600" dirty="0">
                    <a:latin typeface="Calibri" panose="020F0502020204030204" pitchFamily="34" charset="0"/>
                    <a:ea typeface="Calibri" panose="020F0502020204030204" pitchFamily="34" charset="0"/>
                    <a:cs typeface="Calibri" panose="020F0502020204030204" pitchFamily="34" charset="0"/>
                  </a:rPr>
                  <a:t>et </a:t>
                </a:r>
                <a14:m>
                  <m:oMath xmlns:m="http://schemas.openxmlformats.org/officeDocument/2006/math">
                    <m:r>
                      <a:rPr lang="fr-FR" sz="1600" b="1" i="1" dirty="0">
                        <a:solidFill>
                          <a:srgbClr val="1D6FA9"/>
                        </a:solidFill>
                        <a:latin typeface="Cambria Math" panose="02040503050406030204" pitchFamily="18" charset="0"/>
                      </a:rPr>
                      <m:t>𝑨𝑩</m:t>
                    </m:r>
                  </m:oMath>
                </a14:m>
                <a:r>
                  <a:rPr lang="fr-FR" sz="1600" b="1" dirty="0">
                    <a:latin typeface="Calibri" panose="020F0502020204030204" pitchFamily="34" charset="0"/>
                    <a:ea typeface="Calibri" panose="020F0502020204030204" pitchFamily="34" charset="0"/>
                    <a:cs typeface="Calibri" panose="020F0502020204030204" pitchFamily="34" charset="0"/>
                  </a:rPr>
                  <a:t> </a:t>
                </a:r>
                <a:r>
                  <a:rPr lang="fr-FR" sz="1600" dirty="0">
                    <a:latin typeface="Calibri" panose="020F0502020204030204" pitchFamily="34" charset="0"/>
                    <a:ea typeface="Calibri" panose="020F0502020204030204" pitchFamily="34" charset="0"/>
                    <a:cs typeface="Calibri" panose="020F0502020204030204" pitchFamily="34" charset="0"/>
                  </a:rPr>
                  <a:t>sont deux</a:t>
                </a:r>
                <a14:m>
                  <m:oMath xmlns:m="http://schemas.openxmlformats.org/officeDocument/2006/math">
                    <m:r>
                      <a:rPr lang="fr-FR" sz="1600" b="0" i="0" dirty="0" smtClean="0">
                        <a:solidFill>
                          <a:srgbClr val="1D6FA9"/>
                        </a:solidFill>
                        <a:latin typeface="Cambria Math" panose="02040503050406030204" pitchFamily="18" charset="0"/>
                      </a:rPr>
                      <m:t> </m:t>
                    </m:r>
                    <m:r>
                      <a:rPr lang="fr-FR" sz="1600" b="1" i="1" dirty="0">
                        <a:solidFill>
                          <a:srgbClr val="1D6FA9"/>
                        </a:solidFill>
                        <a:latin typeface="Cambria Math" panose="02040503050406030204" pitchFamily="18" charset="0"/>
                      </a:rPr>
                      <m:t>𝒅𝒓𝒐𝒊𝒕𝒆𝒔</m:t>
                    </m:r>
                    <m:r>
                      <a:rPr lang="fr-FR" sz="1600" b="1" i="1" dirty="0">
                        <a:solidFill>
                          <a:srgbClr val="1D6FA9"/>
                        </a:solidFill>
                        <a:latin typeface="Cambria Math" panose="02040503050406030204" pitchFamily="18" charset="0"/>
                      </a:rPr>
                      <m:t>  </m:t>
                    </m:r>
                    <m:r>
                      <a:rPr lang="fr-FR" sz="1600" b="1" i="1" dirty="0">
                        <a:solidFill>
                          <a:srgbClr val="1D6FA9"/>
                        </a:solidFill>
                        <a:latin typeface="Cambria Math" panose="02040503050406030204" pitchFamily="18" charset="0"/>
                      </a:rPr>
                      <m:t>𝒅𝒖</m:t>
                    </m:r>
                    <m:r>
                      <a:rPr lang="fr-FR" sz="1600" b="1" i="1" dirty="0">
                        <a:solidFill>
                          <a:srgbClr val="1D6FA9"/>
                        </a:solidFill>
                        <a:latin typeface="Cambria Math" panose="02040503050406030204" pitchFamily="18" charset="0"/>
                      </a:rPr>
                      <m:t> </m:t>
                    </m:r>
                    <m:r>
                      <a:rPr lang="fr-FR" sz="1600" b="1" i="1" dirty="0">
                        <a:solidFill>
                          <a:srgbClr val="1D6FA9"/>
                        </a:solidFill>
                        <a:latin typeface="Cambria Math" panose="02040503050406030204" pitchFamily="18" charset="0"/>
                      </a:rPr>
                      <m:t>𝒑𝒍𝒂𝒏</m:t>
                    </m:r>
                    <m:r>
                      <a:rPr lang="fr-FR" sz="1600" b="1" i="1" dirty="0">
                        <a:solidFill>
                          <a:srgbClr val="1D6FA9"/>
                        </a:solidFill>
                        <a:latin typeface="Cambria Math" panose="02040503050406030204" pitchFamily="18" charset="0"/>
                      </a:rPr>
                      <m:t> </m:t>
                    </m:r>
                    <m:r>
                      <a:rPr lang="fr-FR" sz="1600" b="1" i="1" dirty="0">
                        <a:solidFill>
                          <a:srgbClr val="1D6FA9"/>
                        </a:solidFill>
                        <a:latin typeface="Cambria Math" panose="02040503050406030204" pitchFamily="18" charset="0"/>
                      </a:rPr>
                      <m:t>𝑨𝑩𝑪</m:t>
                    </m:r>
                    <m:r>
                      <a:rPr lang="fr-FR" sz="1600" b="1" i="1" dirty="0">
                        <a:solidFill>
                          <a:srgbClr val="1D6FA9"/>
                        </a:solidFill>
                        <a:latin typeface="Cambria Math" panose="02040503050406030204" pitchFamily="18" charset="0"/>
                      </a:rPr>
                      <m:t> </m:t>
                    </m:r>
                    <m:r>
                      <a:rPr lang="fr-FR" sz="1600" b="1" i="1" dirty="0">
                        <a:solidFill>
                          <a:srgbClr val="1D6FA9"/>
                        </a:solidFill>
                        <a:latin typeface="Cambria Math" panose="02040503050406030204" pitchFamily="18" charset="0"/>
                      </a:rPr>
                      <m:t>𝒔</m:t>
                    </m:r>
                    <m:r>
                      <a:rPr lang="fr-FR" sz="1600" b="1" i="1" dirty="0">
                        <a:solidFill>
                          <a:srgbClr val="1D6FA9"/>
                        </a:solidFill>
                        <a:latin typeface="Cambria Math" panose="02040503050406030204" pitchFamily="18" charset="0"/>
                      </a:rPr>
                      <m:t>é</m:t>
                    </m:r>
                    <m:r>
                      <a:rPr lang="fr-FR" sz="1600" b="1" i="1" dirty="0">
                        <a:solidFill>
                          <a:srgbClr val="1D6FA9"/>
                        </a:solidFill>
                        <a:latin typeface="Cambria Math" panose="02040503050406030204" pitchFamily="18" charset="0"/>
                      </a:rPr>
                      <m:t>𝒄𝒂𝒏𝒕𝒆𝒔</m:t>
                    </m:r>
                    <m:r>
                      <a:rPr lang="fr-FR" sz="1600" b="1" i="1" dirty="0">
                        <a:solidFill>
                          <a:srgbClr val="1D6FA9"/>
                        </a:solidFill>
                        <a:latin typeface="Cambria Math" panose="02040503050406030204" pitchFamily="18" charset="0"/>
                      </a:rPr>
                      <m:t> </m:t>
                    </m:r>
                  </m:oMath>
                </a14:m>
                <a:r>
                  <a:rPr lang="fr-FR" sz="1600" dirty="0">
                    <a:latin typeface="Calibri" panose="020F0502020204030204" pitchFamily="34" charset="0"/>
                    <a:ea typeface="Calibri" panose="020F0502020204030204" pitchFamily="34" charset="0"/>
                    <a:cs typeface="Calibri" panose="020F0502020204030204" pitchFamily="34" charset="0"/>
                  </a:rPr>
                  <a:t>en </a:t>
                </a:r>
                <a14:m>
                  <m:oMath xmlns:m="http://schemas.openxmlformats.org/officeDocument/2006/math">
                    <m:r>
                      <a:rPr lang="fr-FR" sz="1600" b="1" i="1" dirty="0">
                        <a:solidFill>
                          <a:srgbClr val="1D6FA9"/>
                        </a:solidFill>
                        <a:latin typeface="Cambria Math" panose="02040503050406030204" pitchFamily="18" charset="0"/>
                      </a:rPr>
                      <m:t>𝑨</m:t>
                    </m:r>
                  </m:oMath>
                </a14:m>
                <a:r>
                  <a:rPr lang="fr-FR" sz="1600" b="1" dirty="0">
                    <a:latin typeface="Calibri" panose="020F0502020204030204" pitchFamily="34" charset="0"/>
                    <a:ea typeface="Calibri" panose="020F0502020204030204" pitchFamily="34" charset="0"/>
                    <a:cs typeface="Calibri" panose="020F0502020204030204" pitchFamily="34" charset="0"/>
                  </a:rPr>
                  <a:t> </a:t>
                </a:r>
                <a:r>
                  <a:rPr lang="fr-FR" sz="1600" dirty="0">
                    <a:latin typeface="Calibri" panose="020F0502020204030204" pitchFamily="34" charset="0"/>
                    <a:ea typeface="Calibri" panose="020F0502020204030204" pitchFamily="34" charset="0"/>
                    <a:cs typeface="Calibri" panose="020F0502020204030204" pitchFamily="34" charset="0"/>
                  </a:rPr>
                  <a:t>et</a:t>
                </a:r>
                <a14:m>
                  <m:oMath xmlns:m="http://schemas.openxmlformats.org/officeDocument/2006/math">
                    <m:r>
                      <a:rPr lang="fr-FR" sz="1600" i="1" dirty="0">
                        <a:latin typeface="Cambria Math" panose="02040503050406030204" pitchFamily="18" charset="0"/>
                      </a:rPr>
                      <m:t> </m:t>
                    </m:r>
                    <m:r>
                      <a:rPr lang="fr-FR" sz="1600" b="1" i="1" dirty="0">
                        <a:solidFill>
                          <a:srgbClr val="1D6FA9"/>
                        </a:solidFill>
                        <a:latin typeface="Cambria Math" panose="02040503050406030204" pitchFamily="18" charset="0"/>
                      </a:rPr>
                      <m:t>𝑨</m:t>
                    </m:r>
                    <m:r>
                      <a:rPr lang="fr-FR" sz="1600" b="1" i="1" dirty="0">
                        <a:solidFill>
                          <a:srgbClr val="1D6FA9"/>
                        </a:solidFill>
                        <a:latin typeface="Cambria Math" panose="02040503050406030204" pitchFamily="18" charset="0"/>
                      </a:rPr>
                      <m:t>’</m:t>
                    </m:r>
                    <m:r>
                      <a:rPr lang="fr-FR" sz="1600" b="1" i="1" dirty="0">
                        <a:solidFill>
                          <a:srgbClr val="1D6FA9"/>
                        </a:solidFill>
                        <a:latin typeface="Cambria Math" panose="02040503050406030204" pitchFamily="18" charset="0"/>
                      </a:rPr>
                      <m:t>𝑨</m:t>
                    </m:r>
                    <m:r>
                      <a:rPr lang="fr-FR" sz="1600" b="1" i="1" dirty="0">
                        <a:solidFill>
                          <a:srgbClr val="1D6FA9"/>
                        </a:solidFill>
                        <a:latin typeface="Cambria Math" panose="02040503050406030204" pitchFamily="18" charset="0"/>
                      </a:rPr>
                      <m:t> </m:t>
                    </m:r>
                  </m:oMath>
                </a14:m>
                <a:r>
                  <a:rPr lang="fr-FR" sz="1600" dirty="0">
                    <a:solidFill>
                      <a:srgbClr val="1D6FA9"/>
                    </a:solidFill>
                    <a:latin typeface="Calibri" panose="020F0502020204030204" pitchFamily="34" charset="0"/>
                    <a:ea typeface="Calibri" panose="020F0502020204030204" pitchFamily="34" charset="0"/>
                    <a:cs typeface="Calibri" panose="020F0502020204030204" pitchFamily="34" charset="0"/>
                  </a:rPr>
                  <a:t>ꓕ </a:t>
                </a:r>
                <a14:m>
                  <m:oMath xmlns:m="http://schemas.openxmlformats.org/officeDocument/2006/math">
                    <m:r>
                      <a:rPr lang="fr-FR" sz="1600" b="1" i="1" dirty="0">
                        <a:solidFill>
                          <a:srgbClr val="1D6FA9"/>
                        </a:solidFill>
                        <a:latin typeface="Cambria Math" panose="02040503050406030204" pitchFamily="18" charset="0"/>
                      </a:rPr>
                      <m:t>𝑨𝑩</m:t>
                    </m:r>
                  </m:oMath>
                </a14:m>
                <a:r>
                  <a:rPr lang="fr-FR" sz="1600" b="1" dirty="0">
                    <a:solidFill>
                      <a:srgbClr val="1D6FA9"/>
                    </a:solidFill>
                    <a:latin typeface="Calibri" panose="020F0502020204030204" pitchFamily="34" charset="0"/>
                    <a:ea typeface="Calibri" panose="020F0502020204030204" pitchFamily="34" charset="0"/>
                    <a:cs typeface="Calibri" panose="020F0502020204030204" pitchFamily="34" charset="0"/>
                  </a:rPr>
                  <a:t> </a:t>
                </a:r>
                <a:r>
                  <a:rPr lang="fr-FR" sz="1600" dirty="0">
                    <a:latin typeface="Calibri" panose="020F0502020204030204" pitchFamily="34" charset="0"/>
                    <a:ea typeface="Calibri" panose="020F0502020204030204" pitchFamily="34" charset="0"/>
                    <a:cs typeface="Calibri" panose="020F0502020204030204" pitchFamily="34" charset="0"/>
                  </a:rPr>
                  <a:t>et </a:t>
                </a:r>
                <a14:m>
                  <m:oMath xmlns:m="http://schemas.openxmlformats.org/officeDocument/2006/math">
                    <m:r>
                      <a:rPr lang="fr-FR" sz="1600" b="1" i="1" dirty="0">
                        <a:solidFill>
                          <a:srgbClr val="1D6FA9"/>
                        </a:solidFill>
                        <a:latin typeface="Cambria Math" panose="02040503050406030204" pitchFamily="18" charset="0"/>
                      </a:rPr>
                      <m:t>𝑨𝑨</m:t>
                    </m:r>
                    <m:r>
                      <a:rPr lang="fr-FR" sz="1600" b="1" i="1" dirty="0">
                        <a:solidFill>
                          <a:srgbClr val="1D6FA9"/>
                        </a:solidFill>
                        <a:latin typeface="Cambria Math" panose="02040503050406030204" pitchFamily="18" charset="0"/>
                      </a:rPr>
                      <m:t>’</m:t>
                    </m:r>
                    <m:r>
                      <a:rPr lang="fr-FR" sz="1600" b="1" i="1" dirty="0">
                        <a:solidFill>
                          <a:srgbClr val="1D6FA9"/>
                        </a:solidFill>
                        <a:latin typeface="Cambria Math" panose="02040503050406030204" pitchFamily="18" charset="0"/>
                      </a:rPr>
                      <m:t> </m:t>
                    </m:r>
                  </m:oMath>
                </a14:m>
                <a:r>
                  <a:rPr lang="fr-FR" sz="1600" dirty="0">
                    <a:solidFill>
                      <a:srgbClr val="1D6FA9"/>
                    </a:solidFill>
                    <a:latin typeface="Calibri" panose="020F0502020204030204" pitchFamily="34" charset="0"/>
                    <a:ea typeface="Calibri" panose="020F0502020204030204" pitchFamily="34" charset="0"/>
                    <a:cs typeface="Calibri" panose="020F0502020204030204" pitchFamily="34" charset="0"/>
                  </a:rPr>
                  <a:t>ꓕ </a:t>
                </a:r>
                <a14:m>
                  <m:oMath xmlns:m="http://schemas.openxmlformats.org/officeDocument/2006/math">
                    <m:r>
                      <a:rPr lang="fr-FR" sz="1600" b="1" i="1" dirty="0">
                        <a:solidFill>
                          <a:srgbClr val="1D6FA9"/>
                        </a:solidFill>
                        <a:latin typeface="Cambria Math" panose="02040503050406030204" pitchFamily="18" charset="0"/>
                      </a:rPr>
                      <m:t>𝑨𝑫</m:t>
                    </m:r>
                  </m:oMath>
                </a14:m>
                <a:r>
                  <a:rPr lang="fr-FR" sz="1600" b="1" dirty="0">
                    <a:solidFill>
                      <a:srgbClr val="1D6FA9"/>
                    </a:solidFill>
                    <a:latin typeface="Calibri" panose="020F0502020204030204" pitchFamily="34" charset="0"/>
                    <a:ea typeface="Calibri" panose="020F0502020204030204" pitchFamily="34" charset="0"/>
                    <a:cs typeface="Calibri" panose="020F0502020204030204" pitchFamily="34" charset="0"/>
                  </a:rPr>
                  <a:t> </a:t>
                </a:r>
                <a:r>
                  <a:rPr lang="fr-FR" sz="1600" dirty="0">
                    <a:latin typeface="Calibri" panose="020F0502020204030204" pitchFamily="34" charset="0"/>
                    <a:ea typeface="Calibri" panose="020F0502020204030204" pitchFamily="34" charset="0"/>
                    <a:cs typeface="Calibri" panose="020F0502020204030204" pitchFamily="34" charset="0"/>
                  </a:rPr>
                  <a:t>car </a:t>
                </a:r>
                <a14:m>
                  <m:oMath xmlns:m="http://schemas.openxmlformats.org/officeDocument/2006/math">
                    <m:r>
                      <a:rPr lang="fr-FR" sz="1600" b="1" i="1" dirty="0">
                        <a:solidFill>
                          <a:srgbClr val="1D6FA9"/>
                        </a:solidFill>
                        <a:latin typeface="Cambria Math" panose="02040503050406030204" pitchFamily="18" charset="0"/>
                      </a:rPr>
                      <m:t>𝑨</m:t>
                    </m:r>
                    <m:r>
                      <a:rPr lang="fr-FR" sz="1600" b="1" i="1" dirty="0">
                        <a:solidFill>
                          <a:srgbClr val="1D6FA9"/>
                        </a:solidFill>
                        <a:latin typeface="Cambria Math" panose="02040503050406030204" pitchFamily="18" charset="0"/>
                      </a:rPr>
                      <m:t>’</m:t>
                    </m:r>
                    <m:r>
                      <a:rPr lang="fr-FR" sz="1600" b="1" i="1" dirty="0">
                        <a:solidFill>
                          <a:srgbClr val="1D6FA9"/>
                        </a:solidFill>
                        <a:latin typeface="Cambria Math" panose="02040503050406030204" pitchFamily="18" charset="0"/>
                      </a:rPr>
                      <m:t>𝑨𝑩𝑩</m:t>
                    </m:r>
                    <m:r>
                      <a:rPr lang="fr-FR" sz="1600" b="1" i="1" dirty="0">
                        <a:solidFill>
                          <a:srgbClr val="1D6FA9"/>
                        </a:solidFill>
                        <a:latin typeface="Cambria Math" panose="02040503050406030204" pitchFamily="18" charset="0"/>
                      </a:rPr>
                      <m:t>’</m:t>
                    </m:r>
                    <m:r>
                      <a:rPr lang="fr-FR" sz="1600" b="1" i="1" dirty="0">
                        <a:solidFill>
                          <a:srgbClr val="1D6FA9"/>
                        </a:solidFill>
                        <a:latin typeface="Cambria Math" panose="02040503050406030204" pitchFamily="18" charset="0"/>
                      </a:rPr>
                      <m:t> </m:t>
                    </m:r>
                  </m:oMath>
                </a14:m>
                <a:r>
                  <a:rPr lang="fr-FR" sz="1600" dirty="0">
                    <a:latin typeface="Calibri" panose="020F0502020204030204" pitchFamily="34" charset="0"/>
                    <a:ea typeface="Calibri" panose="020F0502020204030204" pitchFamily="34" charset="0"/>
                    <a:cs typeface="Calibri" panose="020F0502020204030204" pitchFamily="34" charset="0"/>
                  </a:rPr>
                  <a:t>et </a:t>
                </a:r>
                <a14:m>
                  <m:oMath xmlns:m="http://schemas.openxmlformats.org/officeDocument/2006/math">
                    <m:r>
                      <a:rPr lang="fr-FR" sz="1600" b="1" i="1" dirty="0">
                        <a:solidFill>
                          <a:srgbClr val="1D6FA9"/>
                        </a:solidFill>
                        <a:latin typeface="Cambria Math" panose="02040503050406030204" pitchFamily="18" charset="0"/>
                      </a:rPr>
                      <m:t>𝑨</m:t>
                    </m:r>
                    <m:r>
                      <a:rPr lang="fr-FR" sz="1600" b="1" i="1" dirty="0">
                        <a:solidFill>
                          <a:srgbClr val="1D6FA9"/>
                        </a:solidFill>
                        <a:latin typeface="Cambria Math" panose="02040503050406030204" pitchFamily="18" charset="0"/>
                      </a:rPr>
                      <m:t>’</m:t>
                    </m:r>
                    <m:r>
                      <a:rPr lang="fr-FR" sz="1600" b="1" i="1" dirty="0">
                        <a:solidFill>
                          <a:srgbClr val="1D6FA9"/>
                        </a:solidFill>
                        <a:latin typeface="Cambria Math" panose="02040503050406030204" pitchFamily="18" charset="0"/>
                      </a:rPr>
                      <m:t>𝑨𝑫𝑫</m:t>
                    </m:r>
                    <m:r>
                      <a:rPr lang="fr-FR" sz="1600" b="1" i="1" dirty="0">
                        <a:solidFill>
                          <a:srgbClr val="1D6FA9"/>
                        </a:solidFill>
                        <a:latin typeface="Cambria Math" panose="02040503050406030204" pitchFamily="18" charset="0"/>
                      </a:rPr>
                      <m:t>’</m:t>
                    </m:r>
                    <m:r>
                      <a:rPr lang="fr-FR" sz="1600" b="1" i="1" dirty="0">
                        <a:solidFill>
                          <a:srgbClr val="1D6FA9"/>
                        </a:solidFill>
                        <a:latin typeface="Cambria Math" panose="02040503050406030204" pitchFamily="18" charset="0"/>
                      </a:rPr>
                      <m:t> </m:t>
                    </m:r>
                  </m:oMath>
                </a14:m>
                <a:r>
                  <a:rPr lang="fr-FR" sz="1600" dirty="0">
                    <a:latin typeface="Calibri" panose="020F0502020204030204" pitchFamily="34" charset="0"/>
                    <a:ea typeface="Calibri" panose="020F0502020204030204" pitchFamily="34" charset="0"/>
                    <a:cs typeface="Calibri" panose="020F0502020204030204" pitchFamily="34" charset="0"/>
                  </a:rPr>
                  <a:t>sont deux carrés. </a:t>
                </a:r>
              </a:p>
            </p:txBody>
          </p:sp>
        </mc:Choice>
        <mc:Fallback xmlns="">
          <p:sp>
            <p:nvSpPr>
              <p:cNvPr id="20" name="Rectangle 19"/>
              <p:cNvSpPr>
                <a:spLocks noRot="1" noChangeAspect="1" noMove="1" noResize="1" noEditPoints="1" noAdjustHandles="1" noChangeArrowheads="1" noChangeShapeType="1" noTextEdit="1"/>
              </p:cNvSpPr>
              <p:nvPr/>
            </p:nvSpPr>
            <p:spPr>
              <a:xfrm>
                <a:off x="444760" y="2875935"/>
                <a:ext cx="7804385" cy="584775"/>
              </a:xfrm>
              <a:prstGeom prst="rect">
                <a:avLst/>
              </a:prstGeom>
              <a:blipFill>
                <a:blip r:embed="rId8"/>
                <a:stretch>
                  <a:fillRect t="-2020" b="-10101"/>
                </a:stretch>
              </a:blipFill>
            </p:spPr>
            <p:txBody>
              <a:bodyPr/>
              <a:lstStyle/>
              <a:p>
                <a:r>
                  <a:rPr lang="fr-FR">
                    <a:noFill/>
                  </a:rPr>
                  <a:t> </a:t>
                </a:r>
              </a:p>
            </p:txBody>
          </p:sp>
        </mc:Fallback>
      </mc:AlternateContent>
      <p:cxnSp>
        <p:nvCxnSpPr>
          <p:cNvPr id="24" name="Connecteur droit avec flèche 23"/>
          <p:cNvCxnSpPr/>
          <p:nvPr/>
        </p:nvCxnSpPr>
        <p:spPr>
          <a:xfrm>
            <a:off x="8646895" y="1578267"/>
            <a:ext cx="674387" cy="88501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9372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6" presetClass="entr" presetSubtype="16"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circle(in)">
                                      <p:cBhvr>
                                        <p:cTn id="23" dur="20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anim calcmode="lin" valueType="num">
                                      <p:cBhvr>
                                        <p:cTn id="33" dur="1000" fill="hold"/>
                                        <p:tgtEl>
                                          <p:spTgt spid="21"/>
                                        </p:tgtEl>
                                        <p:attrNameLst>
                                          <p:attrName>ppt_x</p:attrName>
                                        </p:attrNameLst>
                                      </p:cBhvr>
                                      <p:tavLst>
                                        <p:tav tm="0">
                                          <p:val>
                                            <p:strVal val="#ppt_x"/>
                                          </p:val>
                                        </p:tav>
                                        <p:tav tm="100000">
                                          <p:val>
                                            <p:strVal val="#ppt_x"/>
                                          </p:val>
                                        </p:tav>
                                      </p:tavLst>
                                    </p:anim>
                                    <p:anim calcmode="lin" valueType="num">
                                      <p:cBhvr>
                                        <p:cTn id="3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1000"/>
                                        <p:tgtEl>
                                          <p:spTgt spid="23"/>
                                        </p:tgtEl>
                                      </p:cBhvr>
                                    </p:animEffect>
                                    <p:anim calcmode="lin" valueType="num">
                                      <p:cBhvr>
                                        <p:cTn id="44" dur="1000" fill="hold"/>
                                        <p:tgtEl>
                                          <p:spTgt spid="23"/>
                                        </p:tgtEl>
                                        <p:attrNameLst>
                                          <p:attrName>ppt_x</p:attrName>
                                        </p:attrNameLst>
                                      </p:cBhvr>
                                      <p:tavLst>
                                        <p:tav tm="0">
                                          <p:val>
                                            <p:strVal val="#ppt_x"/>
                                          </p:val>
                                        </p:tav>
                                        <p:tav tm="100000">
                                          <p:val>
                                            <p:strVal val="#ppt_x"/>
                                          </p:val>
                                        </p:tav>
                                      </p:tavLst>
                                    </p:anim>
                                    <p:anim calcmode="lin" valueType="num">
                                      <p:cBhvr>
                                        <p:cTn id="4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21" grpId="0"/>
      <p:bldP spid="10" grpId="0"/>
      <p:bldP spid="23" grpId="0" animBg="1"/>
      <p:bldP spid="12" grpId="0"/>
      <p:bldP spid="2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8829839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a:xfrm>
                <a:off x="782011" y="212060"/>
                <a:ext cx="10372033" cy="482807"/>
              </a:xfrm>
            </p:spPr>
            <p:txBody>
              <a:bodyPr/>
              <a:lstStyle/>
              <a:p>
                <a:r>
                  <a:rPr lang="fr-FR" dirty="0"/>
                  <a:t> </a:t>
                </a:r>
                <a:br>
                  <a:rPr lang="fr-FR" dirty="0"/>
                </a:br>
                <a:r>
                  <a:rPr lang="fr-FR" sz="1400" dirty="0"/>
                  <a:t>Observez et complétez : on va se rappeler de la propriété 1: pour  qu’une d</a:t>
                </a:r>
                <a14:m>
                  <m:oMath xmlns:m="http://schemas.openxmlformats.org/officeDocument/2006/math">
                    <m:r>
                      <a:rPr lang="fr-MA" sz="1400" i="1">
                        <a:latin typeface="Cambria Math" panose="02040503050406030204" pitchFamily="18" charset="0"/>
                        <a:ea typeface="Cambria Math" panose="02040503050406030204" pitchFamily="18" charset="0"/>
                      </a:rPr>
                      <m:t>⊥</m:t>
                    </m:r>
                    <m:r>
                      <a:rPr lang="fr-FR" sz="1400" b="1" i="0" smtClean="0">
                        <a:latin typeface="Cambria Math" panose="02040503050406030204" pitchFamily="18" charset="0"/>
                        <a:ea typeface="Cambria Math" panose="02040503050406030204" pitchFamily="18" charset="0"/>
                      </a:rPr>
                      <m:t>𝐏</m:t>
                    </m:r>
                  </m:oMath>
                </a14:m>
                <a:r>
                  <a:rPr lang="fr-FR" sz="1400" dirty="0"/>
                  <a:t> il suffit qu’elle soit perpendiculaire à deux droites sécantes dans P</a:t>
                </a:r>
                <a:br>
                  <a:rPr lang="fr-FR" dirty="0"/>
                </a:br>
                <a:r>
                  <a:rPr lang="fr-FR" dirty="0"/>
                  <a:t>  </a:t>
                </a:r>
              </a:p>
            </p:txBody>
          </p:sp>
        </mc:Choice>
        <mc:Fallback xmlns="">
          <p:sp>
            <p:nvSpPr>
              <p:cNvPr id="2" name="Titre 1">
                <a:extLst>
                  <a:ext uri="{FF2B5EF4-FFF2-40B4-BE49-F238E27FC236}">
                    <a16:creationId xmlns:a16="http://schemas.microsoft.com/office/drawing/2014/main" id="{4D94B72B-C6F4-B3C3-36A9-A9D3829D4ABC}"/>
                  </a:ext>
                </a:extLst>
              </p:cNvPr>
              <p:cNvSpPr>
                <a:spLocks noGrp="1" noRot="1" noChangeAspect="1" noMove="1" noResize="1" noEditPoints="1" noAdjustHandles="1" noChangeArrowheads="1" noChangeShapeType="1" noTextEdit="1"/>
              </p:cNvSpPr>
              <p:nvPr>
                <p:ph type="title"/>
              </p:nvPr>
            </p:nvSpPr>
            <p:spPr>
              <a:xfrm>
                <a:off x="782011" y="212060"/>
                <a:ext cx="10372033" cy="482807"/>
              </a:xfrm>
              <a:blipFill>
                <a:blip r:embed="rId2"/>
                <a:stretch>
                  <a:fillRect l="-176" t="-5063" b="-12658"/>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5"/>
            <a:ext cx="10727579" cy="4053779"/>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24"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pic>
        <p:nvPicPr>
          <p:cNvPr id="13" name="Image 12"/>
          <p:cNvPicPr>
            <a:picLocks noChangeAspect="1"/>
          </p:cNvPicPr>
          <p:nvPr/>
        </p:nvPicPr>
        <p:blipFill>
          <a:blip r:embed="rId4"/>
          <a:stretch>
            <a:fillRect/>
          </a:stretch>
        </p:blipFill>
        <p:spPr>
          <a:xfrm>
            <a:off x="8145624" y="1452174"/>
            <a:ext cx="3104734" cy="2372143"/>
          </a:xfrm>
          <a:prstGeom prst="rect">
            <a:avLst/>
          </a:prstGeom>
        </p:spPr>
      </p:pic>
      <p:sp>
        <p:nvSpPr>
          <p:cNvPr id="14" name="Rectangle 13"/>
          <p:cNvSpPr/>
          <p:nvPr/>
        </p:nvSpPr>
        <p:spPr>
          <a:xfrm>
            <a:off x="780661" y="1515387"/>
            <a:ext cx="7738188" cy="369332"/>
          </a:xfrm>
          <a:prstGeom prst="rect">
            <a:avLst/>
          </a:prstGeom>
          <a:solidFill>
            <a:schemeClr val="bg1"/>
          </a:solidFill>
        </p:spPr>
        <p:txBody>
          <a:bodyPr wrap="square">
            <a:spAutoFit/>
          </a:bodyPr>
          <a:lstStyle/>
          <a:p>
            <a:r>
              <a:rPr lang="fr-FR" b="1" dirty="0">
                <a:latin typeface="Calibri" panose="020F0502020204030204" pitchFamily="34" charset="0"/>
              </a:rPr>
              <a:t>Observez la figure ci-contre  et compléter: </a:t>
            </a:r>
            <a:endParaRPr lang="fr-FR" dirty="0">
              <a:latin typeface="Calibri" panose="020F0502020204030204" pitchFamily="34" charset="0"/>
            </a:endParaRPr>
          </a:p>
        </p:txBody>
      </p:sp>
      <p:sp>
        <p:nvSpPr>
          <p:cNvPr id="3" name="Rectangle 2"/>
          <p:cNvSpPr/>
          <p:nvPr/>
        </p:nvSpPr>
        <p:spPr>
          <a:xfrm>
            <a:off x="809080" y="1977052"/>
            <a:ext cx="7448512" cy="369332"/>
          </a:xfrm>
          <a:prstGeom prst="rect">
            <a:avLst/>
          </a:prstGeom>
        </p:spPr>
        <p:txBody>
          <a:bodyPr wrap="square">
            <a:spAutoFit/>
          </a:bodyPr>
          <a:lstStyle/>
          <a:p>
            <a:pPr algn="just"/>
            <a:r>
              <a:rPr lang="fr-FR" dirty="0">
                <a:latin typeface="ZWTXIZ+Calibri"/>
              </a:rPr>
              <a:t>Pour expliquer  pourquoi la droite C’C est perpendiculaire au plan ABC </a:t>
            </a:r>
            <a:endParaRPr lang="fr-FR" dirty="0"/>
          </a:p>
        </p:txBody>
      </p:sp>
      <p:sp>
        <p:nvSpPr>
          <p:cNvPr id="6" name="Rectangle 5"/>
          <p:cNvSpPr/>
          <p:nvPr/>
        </p:nvSpPr>
        <p:spPr>
          <a:xfrm>
            <a:off x="1364295" y="3013114"/>
            <a:ext cx="5327164" cy="369332"/>
          </a:xfrm>
          <a:prstGeom prst="rect">
            <a:avLst/>
          </a:prstGeom>
        </p:spPr>
        <p:txBody>
          <a:bodyPr wrap="none">
            <a:spAutoFit/>
          </a:bodyPr>
          <a:lstStyle/>
          <a:p>
            <a:r>
              <a:rPr lang="fr-FR" dirty="0">
                <a:latin typeface="ZWTXIZ+Calibri"/>
              </a:rPr>
              <a:t>la droite C’C est perpendiculaire au plan ABC car: </a:t>
            </a:r>
            <a:endParaRPr lang="fr-FR" dirty="0"/>
          </a:p>
        </p:txBody>
      </p:sp>
      <p:sp>
        <p:nvSpPr>
          <p:cNvPr id="7" name="ZoneTexte 6"/>
          <p:cNvSpPr txBox="1"/>
          <p:nvPr/>
        </p:nvSpPr>
        <p:spPr>
          <a:xfrm>
            <a:off x="2193119" y="3632967"/>
            <a:ext cx="7169089"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BC et DC sont deux droites du plan……………………….en…..</a:t>
            </a:r>
          </a:p>
        </p:txBody>
      </p:sp>
      <mc:AlternateContent xmlns:mc="http://schemas.openxmlformats.org/markup-compatibility/2006" xmlns:a14="http://schemas.microsoft.com/office/drawing/2010/main">
        <mc:Choice Requires="a14">
          <p:sp>
            <p:nvSpPr>
              <p:cNvPr id="18" name="ZoneTexte 17"/>
              <p:cNvSpPr txBox="1"/>
              <p:nvPr/>
            </p:nvSpPr>
            <p:spPr>
              <a:xfrm>
                <a:off x="2193119" y="4095342"/>
                <a:ext cx="5738327" cy="400110"/>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Calibri" panose="020F0502020204030204" pitchFamily="34" charset="0"/>
                    <a:cs typeface="Calibri" panose="020F0502020204030204" pitchFamily="34" charset="0"/>
                  </a:rPr>
                  <a:t>CC’</a:t>
                </a:r>
                <a14:m>
                  <m:oMath xmlns:m="http://schemas.openxmlformats.org/officeDocument/2006/math">
                    <m:r>
                      <a:rPr lang="fr-MA" sz="2000" b="1" i="1">
                        <a:latin typeface="Cambria Math" panose="02040503050406030204" pitchFamily="18" charset="0"/>
                        <a:ea typeface="Cambria Math" panose="02040503050406030204" pitchFamily="18" charset="0"/>
                      </a:rPr>
                      <m:t>⊥</m:t>
                    </m:r>
                  </m:oMath>
                </a14:m>
                <a:r>
                  <a:rPr lang="fr-FR" sz="2000" dirty="0">
                    <a:latin typeface="Calibri" panose="020F0502020204030204" pitchFamily="34" charset="0"/>
                    <a:cs typeface="Calibri" panose="020F0502020204030204" pitchFamily="34" charset="0"/>
                  </a:rPr>
                  <a:t>………</a:t>
                </a:r>
              </a:p>
            </p:txBody>
          </p:sp>
        </mc:Choice>
        <mc:Fallback xmlns="">
          <p:sp>
            <p:nvSpPr>
              <p:cNvPr id="18" name="ZoneTexte 17"/>
              <p:cNvSpPr txBox="1">
                <a:spLocks noRot="1" noChangeAspect="1" noMove="1" noResize="1" noEditPoints="1" noAdjustHandles="1" noChangeArrowheads="1" noChangeShapeType="1" noTextEdit="1"/>
              </p:cNvSpPr>
              <p:nvPr/>
            </p:nvSpPr>
            <p:spPr>
              <a:xfrm>
                <a:off x="2193119" y="4095342"/>
                <a:ext cx="5738327" cy="400110"/>
              </a:xfrm>
              <a:prstGeom prst="rect">
                <a:avLst/>
              </a:prstGeom>
              <a:blipFill>
                <a:blip r:embed="rId5"/>
                <a:stretch>
                  <a:fillRect l="-956"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ZoneTexte 18"/>
              <p:cNvSpPr txBox="1"/>
              <p:nvPr/>
            </p:nvSpPr>
            <p:spPr>
              <a:xfrm>
                <a:off x="2164699" y="4555788"/>
                <a:ext cx="5738327" cy="400110"/>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Calibri" panose="020F0502020204030204" pitchFamily="34" charset="0"/>
                    <a:cs typeface="Calibri" panose="020F0502020204030204" pitchFamily="34" charset="0"/>
                  </a:rPr>
                  <a:t>CC’</a:t>
                </a:r>
                <a14:m>
                  <m:oMath xmlns:m="http://schemas.openxmlformats.org/officeDocument/2006/math">
                    <m:r>
                      <a:rPr lang="fr-MA" sz="2000" b="1" i="1">
                        <a:latin typeface="Cambria Math" panose="02040503050406030204" pitchFamily="18" charset="0"/>
                        <a:ea typeface="Cambria Math" panose="02040503050406030204" pitchFamily="18" charset="0"/>
                      </a:rPr>
                      <m:t>⊥ </m:t>
                    </m:r>
                  </m:oMath>
                </a14:m>
                <a:r>
                  <a:rPr lang="fr-FR" sz="2000" dirty="0">
                    <a:latin typeface="Calibri" panose="020F0502020204030204" pitchFamily="34" charset="0"/>
                    <a:cs typeface="Calibri" panose="020F0502020204030204" pitchFamily="34" charset="0"/>
                  </a:rPr>
                  <a:t>…….</a:t>
                </a:r>
              </a:p>
            </p:txBody>
          </p:sp>
        </mc:Choice>
        <mc:Fallback xmlns="">
          <p:sp>
            <p:nvSpPr>
              <p:cNvPr id="19" name="ZoneTexte 18"/>
              <p:cNvSpPr txBox="1">
                <a:spLocks noRot="1" noChangeAspect="1" noMove="1" noResize="1" noEditPoints="1" noAdjustHandles="1" noChangeArrowheads="1" noChangeShapeType="1" noTextEdit="1"/>
              </p:cNvSpPr>
              <p:nvPr/>
            </p:nvSpPr>
            <p:spPr>
              <a:xfrm>
                <a:off x="2164699" y="4555788"/>
                <a:ext cx="5738327" cy="400110"/>
              </a:xfrm>
              <a:prstGeom prst="rect">
                <a:avLst/>
              </a:prstGeom>
              <a:blipFill>
                <a:blip r:embed="rId6"/>
                <a:stretch>
                  <a:fillRect l="-956"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6450550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Voici la réponse </a:t>
                </a:r>
                <a:r>
                  <a:rPr lang="fr-FR" sz="1400" dirty="0">
                    <a:latin typeface="Arial" panose="020B0604020202020204" pitchFamily="34" charset="0"/>
                    <a:cs typeface="Arial" panose="020B0604020202020204" pitchFamily="34" charset="0"/>
                  </a:rPr>
                  <a:t>: rappelez vous</a:t>
                </a:r>
                <a:r>
                  <a:rPr lang="fr-FR" sz="1400" dirty="0"/>
                  <a:t> la propriété 1: pour  qu’une d</a:t>
                </a:r>
                <a14:m>
                  <m:oMath xmlns:m="http://schemas.openxmlformats.org/officeDocument/2006/math">
                    <m:r>
                      <a:rPr lang="fr-MA" sz="1400" i="1">
                        <a:latin typeface="Cambria Math" panose="02040503050406030204" pitchFamily="18" charset="0"/>
                        <a:ea typeface="Cambria Math" panose="02040503050406030204" pitchFamily="18" charset="0"/>
                      </a:rPr>
                      <m:t>⊥</m:t>
                    </m:r>
                    <m:r>
                      <a:rPr lang="fr-FR" sz="1400">
                        <a:latin typeface="Cambria Math" panose="02040503050406030204" pitchFamily="18" charset="0"/>
                        <a:ea typeface="Cambria Math" panose="02040503050406030204" pitchFamily="18" charset="0"/>
                      </a:rPr>
                      <m:t>𝐏</m:t>
                    </m:r>
                  </m:oMath>
                </a14:m>
                <a:r>
                  <a:rPr lang="fr-FR" sz="1400" dirty="0"/>
                  <a:t> if suffit qu’elle soit perpendiculaire à deux droites sécantes contenues dans  P</a:t>
                </a:r>
                <a:r>
                  <a:rPr lang="fr-FR" sz="1400" dirty="0">
                    <a:latin typeface="Arial" panose="020B0604020202020204" pitchFamily="34" charset="0"/>
                    <a:cs typeface="Arial" panose="020B0604020202020204" pitchFamily="34" charset="0"/>
                  </a:rPr>
                  <a:t>.</a:t>
                </a:r>
                <a:endParaRPr lang="fr-FR" sz="1400" dirty="0"/>
              </a:p>
            </p:txBody>
          </p:sp>
        </mc:Choice>
        <mc:Fallback xmlns="">
          <p:sp>
            <p:nvSpPr>
              <p:cNvPr id="2" name="Titre 1">
                <a:extLst>
                  <a:ext uri="{FF2B5EF4-FFF2-40B4-BE49-F238E27FC236}">
                    <a16:creationId xmlns:a16="http://schemas.microsoft.com/office/drawing/2014/main" id="{B93C3801-3695-37F1-4B73-89A25B12FD21}"/>
                  </a:ext>
                </a:extLst>
              </p:cNvPr>
              <p:cNvSpPr>
                <a:spLocks noGrp="1" noRot="1" noChangeAspect="1" noMove="1" noResize="1" noEditPoints="1" noAdjustHandles="1" noChangeArrowheads="1" noChangeShapeType="1" noTextEdit="1"/>
              </p:cNvSpPr>
              <p:nvPr>
                <p:ph type="title"/>
              </p:nvPr>
            </p:nvSpPr>
            <p:spPr>
              <a:blipFill>
                <a:blip r:embed="rId2"/>
                <a:stretch>
                  <a:fillRect l="-176" t="-52273" r="-59" b="-65909"/>
                </a:stretch>
              </a:blipFill>
            </p:spPr>
            <p:txBody>
              <a:bodyPr/>
              <a:lstStyle/>
              <a:p>
                <a:r>
                  <a:rPr lang="fr-FR">
                    <a:noFill/>
                  </a:rPr>
                  <a:t> </a:t>
                </a:r>
              </a:p>
            </p:txBody>
          </p:sp>
        </mc:Fallback>
      </mc:AlternateContent>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477444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montre et explique les conditions .</a:t>
            </a:r>
          </a:p>
        </p:txBody>
      </p:sp>
      <p:pic>
        <p:nvPicPr>
          <p:cNvPr id="10" name="Image 9"/>
          <p:cNvPicPr>
            <a:picLocks noChangeAspect="1"/>
          </p:cNvPicPr>
          <p:nvPr/>
        </p:nvPicPr>
        <p:blipFill>
          <a:blip r:embed="rId4"/>
          <a:stretch>
            <a:fillRect/>
          </a:stretch>
        </p:blipFill>
        <p:spPr>
          <a:xfrm>
            <a:off x="8145624" y="1452174"/>
            <a:ext cx="3104734" cy="2372143"/>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1401618" y="3052839"/>
                <a:ext cx="5327164" cy="369332"/>
              </a:xfrm>
              <a:prstGeom prst="rect">
                <a:avLst/>
              </a:prstGeom>
            </p:spPr>
            <p:txBody>
              <a:bodyPr wrap="none">
                <a:spAutoFit/>
              </a:bodyPr>
              <a:lstStyle/>
              <a:p>
                <a:r>
                  <a:rPr lang="fr-FR" dirty="0">
                    <a:latin typeface="ZWTXIZ+Calibri"/>
                  </a:rPr>
                  <a:t>la droite </a:t>
                </a:r>
                <a14:m>
                  <m:oMath xmlns:m="http://schemas.openxmlformats.org/officeDocument/2006/math">
                    <m:r>
                      <a:rPr lang="fr-FR" i="1" dirty="0" smtClean="0">
                        <a:latin typeface="Cambria Math" panose="02040503050406030204" pitchFamily="18" charset="0"/>
                      </a:rPr>
                      <m:t>𝐶</m:t>
                    </m:r>
                    <m:r>
                      <a:rPr lang="fr-FR" i="1" dirty="0" smtClean="0">
                        <a:latin typeface="Cambria Math" panose="02040503050406030204" pitchFamily="18" charset="0"/>
                      </a:rPr>
                      <m:t>’</m:t>
                    </m:r>
                    <m:r>
                      <a:rPr lang="fr-FR" i="1" dirty="0" smtClean="0">
                        <a:latin typeface="Cambria Math" panose="02040503050406030204" pitchFamily="18" charset="0"/>
                      </a:rPr>
                      <m:t>𝐶</m:t>
                    </m:r>
                  </m:oMath>
                </a14:m>
                <a:r>
                  <a:rPr lang="fr-FR" dirty="0">
                    <a:latin typeface="ZWTXIZ+Calibri"/>
                  </a:rPr>
                  <a:t> est perpendiculaire au plan</a:t>
                </a:r>
                <a14:m>
                  <m:oMath xmlns:m="http://schemas.openxmlformats.org/officeDocument/2006/math">
                    <m:r>
                      <a:rPr lang="fr-FR" i="1" dirty="0" smtClean="0">
                        <a:latin typeface="Cambria Math" panose="02040503050406030204" pitchFamily="18" charset="0"/>
                      </a:rPr>
                      <m:t> </m:t>
                    </m:r>
                    <m:r>
                      <a:rPr lang="fr-FR" i="1" dirty="0" smtClean="0">
                        <a:latin typeface="Cambria Math" panose="02040503050406030204" pitchFamily="18" charset="0"/>
                      </a:rPr>
                      <m:t>𝐴𝐵𝐶</m:t>
                    </m:r>
                    <m:r>
                      <a:rPr lang="fr-FR" i="1" dirty="0" smtClean="0">
                        <a:latin typeface="Cambria Math" panose="02040503050406030204" pitchFamily="18" charset="0"/>
                      </a:rPr>
                      <m:t> </m:t>
                    </m:r>
                  </m:oMath>
                </a14:m>
                <a:r>
                  <a:rPr lang="fr-FR" dirty="0">
                    <a:latin typeface="ZWTXIZ+Calibri"/>
                  </a:rPr>
                  <a:t>car: </a:t>
                </a:r>
                <a:endParaRPr lang="fr-FR" dirty="0"/>
              </a:p>
            </p:txBody>
          </p:sp>
        </mc:Choice>
        <mc:Fallback xmlns="">
          <p:sp>
            <p:nvSpPr>
              <p:cNvPr id="11" name="Rectangle 10"/>
              <p:cNvSpPr>
                <a:spLocks noRot="1" noChangeAspect="1" noMove="1" noResize="1" noEditPoints="1" noAdjustHandles="1" noChangeArrowheads="1" noChangeShapeType="1" noTextEdit="1"/>
              </p:cNvSpPr>
              <p:nvPr/>
            </p:nvSpPr>
            <p:spPr>
              <a:xfrm>
                <a:off x="1401618" y="3052839"/>
                <a:ext cx="5327164" cy="369332"/>
              </a:xfrm>
              <a:prstGeom prst="rect">
                <a:avLst/>
              </a:prstGeom>
              <a:blipFill>
                <a:blip r:embed="rId5"/>
                <a:stretch>
                  <a:fillRect l="-1030" t="-13333" b="-2333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ZoneTexte 15"/>
              <p:cNvSpPr txBox="1"/>
              <p:nvPr/>
            </p:nvSpPr>
            <p:spPr>
              <a:xfrm>
                <a:off x="2164699" y="4555788"/>
                <a:ext cx="5738327" cy="400110"/>
              </a:xfrm>
              <a:prstGeom prst="rect">
                <a:avLst/>
              </a:prstGeom>
              <a:noFill/>
            </p:spPr>
            <p:txBody>
              <a:bodyPr wrap="square" rtlCol="0">
                <a:spAutoFit/>
              </a:bodyPr>
              <a:lstStyle/>
              <a:p>
                <a:pPr marL="342900" indent="-342900">
                  <a:buFont typeface="Arial" panose="020B0604020202020204" pitchFamily="34" charset="0"/>
                  <a:buChar char="•"/>
                </a:pPr>
                <a14:m>
                  <m:oMath xmlns:m="http://schemas.openxmlformats.org/officeDocument/2006/math">
                    <m:r>
                      <a:rPr lang="fr-FR" sz="2000" i="1" dirty="0" smtClean="0">
                        <a:latin typeface="Cambria Math" panose="02040503050406030204" pitchFamily="18" charset="0"/>
                        <a:cs typeface="Calibri" panose="020F0502020204030204" pitchFamily="34" charset="0"/>
                      </a:rPr>
                      <m:t>𝐶𝐶</m:t>
                    </m:r>
                    <m:r>
                      <a:rPr lang="fr-FR" sz="2000" i="1" dirty="0" smtClean="0">
                        <a:latin typeface="Cambria Math" panose="02040503050406030204" pitchFamily="18" charset="0"/>
                        <a:cs typeface="Calibri" panose="020F0502020204030204" pitchFamily="34" charset="0"/>
                      </a:rPr>
                      <m:t>’</m:t>
                    </m:r>
                    <m:r>
                      <a:rPr lang="fr-MA" sz="2000" b="1" i="1">
                        <a:latin typeface="Cambria Math" panose="02040503050406030204" pitchFamily="18" charset="0"/>
                        <a:ea typeface="Cambria Math" panose="02040503050406030204" pitchFamily="18" charset="0"/>
                      </a:rPr>
                      <m:t>⊥</m:t>
                    </m:r>
                    <m:r>
                      <m:rPr>
                        <m:sty m:val="p"/>
                      </m:rPr>
                      <a:rPr lang="fr-FR" sz="2000" b="0" i="0" smtClean="0">
                        <a:solidFill>
                          <a:srgbClr val="FF0000"/>
                        </a:solidFill>
                        <a:latin typeface="Cambria Math" panose="02040503050406030204" pitchFamily="18" charset="0"/>
                        <a:ea typeface="Cambria Math" panose="02040503050406030204" pitchFamily="18" charset="0"/>
                      </a:rPr>
                      <m:t>BC</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2164699" y="4555788"/>
                <a:ext cx="5738327" cy="400110"/>
              </a:xfrm>
              <a:prstGeom prst="rect">
                <a:avLst/>
              </a:prstGeom>
              <a:blipFill>
                <a:blip r:embed="rId6"/>
                <a:stretch>
                  <a:fillRect l="-956" t="-4545" b="-21212"/>
                </a:stretch>
              </a:blipFill>
            </p:spPr>
            <p:txBody>
              <a:bodyPr/>
              <a:lstStyle/>
              <a:p>
                <a:r>
                  <a:rPr lang="fr-FR">
                    <a:noFill/>
                  </a:rPr>
                  <a:t> </a:t>
                </a:r>
              </a:p>
            </p:txBody>
          </p:sp>
        </mc:Fallback>
      </mc:AlternateContent>
      <p:sp>
        <p:nvSpPr>
          <p:cNvPr id="17" name="Rectangle 16"/>
          <p:cNvSpPr/>
          <p:nvPr/>
        </p:nvSpPr>
        <p:spPr>
          <a:xfrm>
            <a:off x="780661" y="1515387"/>
            <a:ext cx="7738188" cy="369332"/>
          </a:xfrm>
          <a:prstGeom prst="rect">
            <a:avLst/>
          </a:prstGeom>
          <a:solidFill>
            <a:schemeClr val="bg1"/>
          </a:solidFill>
        </p:spPr>
        <p:txBody>
          <a:bodyPr wrap="square">
            <a:spAutoFit/>
          </a:bodyPr>
          <a:lstStyle/>
          <a:p>
            <a:r>
              <a:rPr lang="fr-FR" b="1" dirty="0">
                <a:latin typeface="Calibri" panose="020F0502020204030204" pitchFamily="34" charset="0"/>
              </a:rPr>
              <a:t>Observez la figure ci-contre  et compléter: </a:t>
            </a:r>
            <a:endParaRPr lang="fr-FR" dirty="0">
              <a:latin typeface="Calibri" panose="020F0502020204030204" pitchFamily="34" charset="0"/>
            </a:endParaRPr>
          </a:p>
        </p:txBody>
      </p:sp>
      <mc:AlternateContent xmlns:mc="http://schemas.openxmlformats.org/markup-compatibility/2006" xmlns:a14="http://schemas.microsoft.com/office/drawing/2010/main">
        <mc:Choice Requires="a14">
          <p:sp>
            <p:nvSpPr>
              <p:cNvPr id="20" name="Rectangle 19"/>
              <p:cNvSpPr/>
              <p:nvPr/>
            </p:nvSpPr>
            <p:spPr>
              <a:xfrm>
                <a:off x="809080" y="1977052"/>
                <a:ext cx="7448512" cy="369332"/>
              </a:xfrm>
              <a:prstGeom prst="rect">
                <a:avLst/>
              </a:prstGeom>
            </p:spPr>
            <p:txBody>
              <a:bodyPr wrap="square">
                <a:spAutoFit/>
              </a:bodyPr>
              <a:lstStyle/>
              <a:p>
                <a:pPr algn="just"/>
                <a:r>
                  <a:rPr lang="fr-FR" dirty="0">
                    <a:latin typeface="ZWTXIZ+Calibri"/>
                  </a:rPr>
                  <a:t>Pour expliquer  pourquoi la droite</a:t>
                </a:r>
                <a14:m>
                  <m:oMath xmlns:m="http://schemas.openxmlformats.org/officeDocument/2006/math">
                    <m:r>
                      <a:rPr lang="fr-FR" i="1" dirty="0" smtClean="0">
                        <a:latin typeface="Cambria Math" panose="02040503050406030204" pitchFamily="18" charset="0"/>
                      </a:rPr>
                      <m:t> </m:t>
                    </m:r>
                    <m:r>
                      <a:rPr lang="fr-FR" i="1" dirty="0" smtClean="0">
                        <a:latin typeface="Cambria Math" panose="02040503050406030204" pitchFamily="18" charset="0"/>
                      </a:rPr>
                      <m:t>𝐶</m:t>
                    </m:r>
                    <m:r>
                      <a:rPr lang="fr-FR" i="1" dirty="0" smtClean="0">
                        <a:latin typeface="Cambria Math" panose="02040503050406030204" pitchFamily="18" charset="0"/>
                      </a:rPr>
                      <m:t>’</m:t>
                    </m:r>
                    <m:r>
                      <a:rPr lang="fr-FR" i="1" dirty="0" smtClean="0">
                        <a:latin typeface="Cambria Math" panose="02040503050406030204" pitchFamily="18" charset="0"/>
                      </a:rPr>
                      <m:t>𝐶</m:t>
                    </m:r>
                    <m:r>
                      <a:rPr lang="fr-FR" i="1" dirty="0" smtClean="0">
                        <a:latin typeface="Cambria Math" panose="02040503050406030204" pitchFamily="18" charset="0"/>
                      </a:rPr>
                      <m:t> </m:t>
                    </m:r>
                  </m:oMath>
                </a14:m>
                <a:r>
                  <a:rPr lang="fr-FR" dirty="0">
                    <a:latin typeface="ZWTXIZ+Calibri"/>
                  </a:rPr>
                  <a:t>est perpendiculaire au plan </a:t>
                </a:r>
                <a14:m>
                  <m:oMath xmlns:m="http://schemas.openxmlformats.org/officeDocument/2006/math">
                    <m:r>
                      <a:rPr lang="fr-FR" i="1" dirty="0" smtClean="0">
                        <a:latin typeface="Cambria Math" panose="02040503050406030204" pitchFamily="18" charset="0"/>
                      </a:rPr>
                      <m:t>𝐴𝐵𝐶</m:t>
                    </m:r>
                  </m:oMath>
                </a14:m>
                <a:r>
                  <a:rPr lang="fr-FR" dirty="0">
                    <a:latin typeface="ZWTXIZ+Calibri"/>
                  </a:rPr>
                  <a:t> </a:t>
                </a:r>
                <a:endParaRPr lang="fr-FR" dirty="0"/>
              </a:p>
            </p:txBody>
          </p:sp>
        </mc:Choice>
        <mc:Fallback xmlns="">
          <p:sp>
            <p:nvSpPr>
              <p:cNvPr id="20" name="Rectangle 19"/>
              <p:cNvSpPr>
                <a:spLocks noRot="1" noChangeAspect="1" noMove="1" noResize="1" noEditPoints="1" noAdjustHandles="1" noChangeArrowheads="1" noChangeShapeType="1" noTextEdit="1"/>
              </p:cNvSpPr>
              <p:nvPr/>
            </p:nvSpPr>
            <p:spPr>
              <a:xfrm>
                <a:off x="809080" y="1977052"/>
                <a:ext cx="7448512" cy="369332"/>
              </a:xfrm>
              <a:prstGeom prst="rect">
                <a:avLst/>
              </a:prstGeom>
              <a:blipFill>
                <a:blip r:embed="rId7"/>
                <a:stretch>
                  <a:fillRect l="-736" t="-11475" b="-2131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ZoneTexte 20"/>
              <p:cNvSpPr txBox="1"/>
              <p:nvPr/>
            </p:nvSpPr>
            <p:spPr>
              <a:xfrm>
                <a:off x="2193119" y="5131404"/>
                <a:ext cx="5738327" cy="400110"/>
              </a:xfrm>
              <a:prstGeom prst="rect">
                <a:avLst/>
              </a:prstGeom>
              <a:noFill/>
            </p:spPr>
            <p:txBody>
              <a:bodyPr wrap="square" rtlCol="0">
                <a:spAutoFit/>
              </a:bodyPr>
              <a:lstStyle/>
              <a:p>
                <a:pPr marL="342900" indent="-342900">
                  <a:buFont typeface="Arial" panose="020B0604020202020204" pitchFamily="34" charset="0"/>
                  <a:buChar char="•"/>
                </a:pPr>
                <a14:m>
                  <m:oMath xmlns:m="http://schemas.openxmlformats.org/officeDocument/2006/math">
                    <m:r>
                      <a:rPr lang="fr-FR" sz="2000" i="1" dirty="0" smtClean="0">
                        <a:latin typeface="Cambria Math" panose="02040503050406030204" pitchFamily="18" charset="0"/>
                        <a:cs typeface="Calibri" panose="020F0502020204030204" pitchFamily="34" charset="0"/>
                      </a:rPr>
                      <m:t>𝐶𝐶</m:t>
                    </m:r>
                    <m:r>
                      <a:rPr lang="fr-FR" sz="2000" i="1" dirty="0" smtClean="0">
                        <a:latin typeface="Cambria Math" panose="02040503050406030204" pitchFamily="18" charset="0"/>
                        <a:cs typeface="Calibri" panose="020F0502020204030204" pitchFamily="34" charset="0"/>
                      </a:rPr>
                      <m:t>’</m:t>
                    </m:r>
                    <m:r>
                      <a:rPr lang="fr-MA" sz="2000" b="1" i="1">
                        <a:latin typeface="Cambria Math" panose="02040503050406030204" pitchFamily="18" charset="0"/>
                        <a:ea typeface="Cambria Math" panose="02040503050406030204" pitchFamily="18" charset="0"/>
                      </a:rPr>
                      <m:t>⊥ </m:t>
                    </m:r>
                  </m:oMath>
                </a14:m>
                <a:r>
                  <a:rPr lang="fr-FR" sz="2000" dirty="0">
                    <a:solidFill>
                      <a:srgbClr val="FF0000"/>
                    </a:solidFill>
                    <a:latin typeface="Calibri" panose="020F0502020204030204" pitchFamily="34" charset="0"/>
                    <a:cs typeface="Calibri" panose="020F0502020204030204" pitchFamily="34" charset="0"/>
                  </a:rPr>
                  <a:t>CD</a:t>
                </a:r>
                <a:r>
                  <a:rPr lang="fr-FR" sz="2000" dirty="0">
                    <a:latin typeface="Calibri" panose="020F0502020204030204" pitchFamily="34" charset="0"/>
                    <a:cs typeface="Calibri" panose="020F0502020204030204" pitchFamily="34" charset="0"/>
                  </a:rPr>
                  <a:t>.</a:t>
                </a:r>
              </a:p>
            </p:txBody>
          </p:sp>
        </mc:Choice>
        <mc:Fallback xmlns="">
          <p:sp>
            <p:nvSpPr>
              <p:cNvPr id="21" name="ZoneTexte 20"/>
              <p:cNvSpPr txBox="1">
                <a:spLocks noRot="1" noChangeAspect="1" noMove="1" noResize="1" noEditPoints="1" noAdjustHandles="1" noChangeArrowheads="1" noChangeShapeType="1" noTextEdit="1"/>
              </p:cNvSpPr>
              <p:nvPr/>
            </p:nvSpPr>
            <p:spPr>
              <a:xfrm>
                <a:off x="2193119" y="5131404"/>
                <a:ext cx="5738327" cy="400110"/>
              </a:xfrm>
              <a:prstGeom prst="rect">
                <a:avLst/>
              </a:prstGeom>
              <a:blipFill>
                <a:blip r:embed="rId8"/>
                <a:stretch>
                  <a:fillRect l="-956"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ZoneTexte 21"/>
              <p:cNvSpPr txBox="1"/>
              <p:nvPr/>
            </p:nvSpPr>
            <p:spPr>
              <a:xfrm>
                <a:off x="2193119" y="3867870"/>
                <a:ext cx="6961271" cy="400110"/>
              </a:xfrm>
              <a:prstGeom prst="rect">
                <a:avLst/>
              </a:prstGeom>
              <a:noFill/>
            </p:spPr>
            <p:txBody>
              <a:bodyPr wrap="square" rtlCol="0">
                <a:spAutoFit/>
              </a:bodyPr>
              <a:lstStyle/>
              <a:p>
                <a:pPr marL="342900" indent="-342900">
                  <a:buFont typeface="Arial" panose="020B0604020202020204" pitchFamily="34" charset="0"/>
                  <a:buChar char="•"/>
                </a:pPr>
                <a14:m>
                  <m:oMath xmlns:m="http://schemas.openxmlformats.org/officeDocument/2006/math">
                    <m:r>
                      <a:rPr lang="fr-FR" sz="2000" i="1" dirty="0" smtClean="0">
                        <a:latin typeface="Cambria Math" panose="02040503050406030204" pitchFamily="18" charset="0"/>
                        <a:cs typeface="Calibri" panose="020F0502020204030204" pitchFamily="34" charset="0"/>
                      </a:rPr>
                      <m:t>𝐵𝐶</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𝑒𝑡</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𝐷𝐶</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sont deux droites du plan</a:t>
                </a:r>
                <a:r>
                  <a:rPr lang="fr-FR" sz="2000" dirty="0">
                    <a:solidFill>
                      <a:srgbClr val="FF0000"/>
                    </a:solidFill>
                    <a:latin typeface="Calibri" panose="020F0502020204030204" pitchFamily="34" charset="0"/>
                    <a:cs typeface="Calibri" panose="020F0502020204030204" pitchFamily="34" charset="0"/>
                  </a:rPr>
                  <a:t> </a:t>
                </a:r>
                <a14:m>
                  <m:oMath xmlns:m="http://schemas.openxmlformats.org/officeDocument/2006/math">
                    <m:r>
                      <a:rPr lang="fr-FR" sz="2000" b="0" i="1" smtClean="0">
                        <a:solidFill>
                          <a:srgbClr val="FF0000"/>
                        </a:solidFill>
                        <a:latin typeface="Cambria Math" panose="02040503050406030204" pitchFamily="18" charset="0"/>
                        <a:cs typeface="Calibri" panose="020F0502020204030204" pitchFamily="34" charset="0"/>
                      </a:rPr>
                      <m:t>𝐴𝐵𝐶</m:t>
                    </m:r>
                  </m:oMath>
                </a14:m>
                <a:r>
                  <a:rPr lang="fr-FR" sz="2000" dirty="0">
                    <a:solidFill>
                      <a:srgbClr val="FF0000"/>
                    </a:solidFill>
                    <a:latin typeface="Calibri" panose="020F0502020204030204" pitchFamily="34" charset="0"/>
                    <a:cs typeface="Calibri" panose="020F0502020204030204" pitchFamily="34" charset="0"/>
                  </a:rPr>
                  <a:t> sécantes </a:t>
                </a:r>
                <a:r>
                  <a:rPr lang="fr-FR" sz="2000" dirty="0">
                    <a:latin typeface="Calibri" panose="020F0502020204030204" pitchFamily="34" charset="0"/>
                    <a:cs typeface="Calibri" panose="020F0502020204030204" pitchFamily="34" charset="0"/>
                  </a:rPr>
                  <a:t>en</a:t>
                </a:r>
                <a14:m>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solidFill>
                          <a:srgbClr val="FF0000"/>
                        </a:solidFill>
                        <a:latin typeface="Cambria Math" panose="02040503050406030204" pitchFamily="18" charset="0"/>
                        <a:cs typeface="Calibri" panose="020F0502020204030204" pitchFamily="34" charset="0"/>
                      </a:rPr>
                      <m:t>𝐶</m:t>
                    </m:r>
                  </m:oMath>
                </a14:m>
                <a:r>
                  <a:rPr lang="fr-FR" sz="2000" dirty="0">
                    <a:solidFill>
                      <a:srgbClr val="FF0000"/>
                    </a:solidFill>
                    <a:latin typeface="Calibri" panose="020F0502020204030204" pitchFamily="34" charset="0"/>
                    <a:cs typeface="Calibri" panose="020F0502020204030204" pitchFamily="34" charset="0"/>
                  </a:rPr>
                  <a:t>.</a:t>
                </a:r>
              </a:p>
            </p:txBody>
          </p:sp>
        </mc:Choice>
        <mc:Fallback xmlns="">
          <p:sp>
            <p:nvSpPr>
              <p:cNvPr id="22" name="ZoneTexte 21"/>
              <p:cNvSpPr txBox="1">
                <a:spLocks noRot="1" noChangeAspect="1" noMove="1" noResize="1" noEditPoints="1" noAdjustHandles="1" noChangeArrowheads="1" noChangeShapeType="1" noTextEdit="1"/>
              </p:cNvSpPr>
              <p:nvPr/>
            </p:nvSpPr>
            <p:spPr>
              <a:xfrm>
                <a:off x="2193119" y="3867870"/>
                <a:ext cx="6961271" cy="400110"/>
              </a:xfrm>
              <a:prstGeom prst="rect">
                <a:avLst/>
              </a:prstGeom>
              <a:blipFill>
                <a:blip r:embed="rId9"/>
                <a:stretch>
                  <a:fillRect l="-788"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1945815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10420" y="1762095"/>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solidFill>
                <a:prstClr val="black"/>
              </a:solidFill>
              <a:latin typeface="Calibri" panose="020F0502020204030204" pitchFamily="34" charset="0"/>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solidFill>
                <a:prstClr val="black"/>
              </a:solidFill>
              <a:latin typeface="Calibri" panose="020F0502020204030204" pitchFamily="34" charset="0"/>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42224" y="27749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solidFill>
                <a:prstClr val="black"/>
              </a:solidFill>
              <a:latin typeface="Calibri" panose="020F0502020204030204" pitchFamily="34" charset="0"/>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solidFill>
                <a:prstClr val="black"/>
              </a:solidFill>
              <a:latin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dirty="0">
                <a:solidFill>
                  <a:prstClr val="white">
                    <a:lumMod val="50000"/>
                  </a:prstClr>
                </a:solidFill>
                <a:latin typeface="Calibri" panose="020F0502020204030204" pitchFamily="34" charset="0"/>
                <a:ea typeface="Calibri"/>
                <a:cs typeface="Calibri" panose="020F0502020204030204" pitchFamily="34" charset="0"/>
              </a:rPr>
              <a:t>Engendrer un solide par le mouvement d’une figure plane</a:t>
            </a: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2991543" y="366884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b="1" dirty="0">
                <a:solidFill>
                  <a:prstClr val="black"/>
                </a:solidFill>
                <a:latin typeface="Calibri" panose="020F0502020204030204" pitchFamily="34" charset="0"/>
                <a:cs typeface="Calibri" panose="020F0502020204030204" pitchFamily="34" charset="0"/>
              </a:rPr>
              <a:t>Déterminer la distance d’un point à un plan</a:t>
            </a:r>
            <a:endParaRPr lang="fr-FR" b="1" dirty="0">
              <a:solidFill>
                <a:prstClr val="black"/>
              </a:solidFill>
              <a:latin typeface="Calibri" panose="020F0502020204030204" pitchFamily="34" charset="0"/>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045279" y="2727982"/>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dirty="0">
                <a:solidFill>
                  <a:prstClr val="black"/>
                </a:solidFill>
                <a:latin typeface="Calibri" panose="020F0502020204030204" pitchFamily="34" charset="0"/>
                <a:cs typeface="Calibri" panose="020F0502020204030204" pitchFamily="34" charset="0"/>
              </a:rPr>
              <a:t>Connaître Les positions relatives de deux droites et d’une droite et d’un plan dans l’espace</a:t>
            </a:r>
            <a:endParaRPr lang="fr-FR" dirty="0">
              <a:solidFill>
                <a:prstClr val="black"/>
              </a:solidFill>
              <a:latin typeface="Calibri" panose="020F0502020204030204" pitchFamily="34" charset="0"/>
              <a:cs typeface="Calibri" panose="020F05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a:solidFill>
                  <a:prstClr val="white">
                    <a:lumMod val="50000"/>
                  </a:prstClr>
                </a:solidFill>
                <a:latin typeface="Calibri" panose="020F0502020204030204" pitchFamily="34" charset="0"/>
                <a:ea typeface="Calibri"/>
                <a:cs typeface="Calibri" panose="020F0502020204030204" pitchFamily="34" charset="0"/>
              </a:rPr>
              <a:t>Reconnaître les positions relatives de deux plans dans l’espace</a:t>
            </a: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a:t>                            </a:t>
            </a:r>
            <a:r>
              <a:rPr lang="ar-SA" b="1" dirty="0"/>
              <a:t>        </a:t>
            </a:r>
            <a:r>
              <a:rPr lang="fr-FR" b="1" dirty="0"/>
              <a:t>Plans et droites dans l’espace</a:t>
            </a:r>
            <a:endParaRPr lang="fr-FR" sz="2000"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627509" y="1124515"/>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dirty="0" err="1"/>
              <a:t>Leçon</a:t>
            </a:r>
            <a:r>
              <a:rPr lang="en-US" dirty="0"/>
              <a:t> 10:</a:t>
            </a:r>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olidFill>
                  <a:schemeClr val="bg2">
                    <a:lumMod val="50000"/>
                  </a:schemeClr>
                </a:solidFill>
                <a:sym typeface="Arial"/>
              </a:rPr>
              <a:t>Tâche 1</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b="1" dirty="0">
                <a:solidFill>
                  <a:schemeClr val="bg2">
                    <a:lumMod val="50000"/>
                  </a:schemeClr>
                </a:solidFill>
                <a:sym typeface="Arial"/>
              </a:rPr>
              <a:t>Tâche 5</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b="1" dirty="0">
                <a:sym typeface="Arial"/>
              </a:rPr>
              <a:t>Tâche 3</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bg2">
                    <a:lumMod val="50000"/>
                  </a:schemeClr>
                </a:solidFill>
              </a:rPr>
              <a:t>Reconnaître deux droites coplanaires</a:t>
            </a:r>
          </a:p>
          <a:p>
            <a:r>
              <a:rPr lang="fr-FR" dirty="0">
                <a:solidFill>
                  <a:schemeClr val="bg2">
                    <a:lumMod val="50000"/>
                  </a:schemeClr>
                </a:solidFill>
              </a:rPr>
              <a:t>et non coplanaires dans l’espace</a:t>
            </a:r>
            <a:endParaRPr lang="fr-FR" sz="1800" dirty="0">
              <a:solidFill>
                <a:schemeClr val="bg2">
                  <a:lumMod val="50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42224" y="4643411"/>
            <a:ext cx="12276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sz="2000" b="0" dirty="0">
                <a:solidFill>
                  <a:schemeClr val="bg2">
                    <a:lumMod val="50000"/>
                  </a:schemeClr>
                </a:solidFill>
                <a:sym typeface="Arial"/>
              </a:rPr>
              <a:t>Tâche 4</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err="1">
                <a:solidFill>
                  <a:schemeClr val="bg2">
                    <a:lumMod val="50000"/>
                  </a:schemeClr>
                </a:solidFill>
              </a:rPr>
              <a:t>Tâche</a:t>
            </a:r>
            <a:r>
              <a:rPr lang="en-US" dirty="0">
                <a:solidFill>
                  <a:schemeClr val="bg2">
                    <a:lumMod val="50000"/>
                  </a:schemeClr>
                </a:solidFill>
              </a:rPr>
              <a:t> 2</a:t>
            </a:r>
            <a:endParaRPr lang="fr-FR" dirty="0">
              <a:solidFill>
                <a:schemeClr val="bg2">
                  <a:lumMod val="50000"/>
                </a:scheme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et complétez par:</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458251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24"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pic>
        <p:nvPicPr>
          <p:cNvPr id="16" name="Image 15"/>
          <p:cNvPicPr>
            <a:picLocks noChangeAspect="1"/>
          </p:cNvPicPr>
          <p:nvPr/>
        </p:nvPicPr>
        <p:blipFill>
          <a:blip r:embed="rId3"/>
          <a:stretch>
            <a:fillRect/>
          </a:stretch>
        </p:blipFill>
        <p:spPr>
          <a:xfrm>
            <a:off x="8264871" y="3280974"/>
            <a:ext cx="3104734" cy="2372143"/>
          </a:xfrm>
          <a:prstGeom prst="rect">
            <a:avLst/>
          </a:prstGeom>
        </p:spPr>
      </p:pic>
      <mc:AlternateContent xmlns:mc="http://schemas.openxmlformats.org/markup-compatibility/2006" xmlns:a14="http://schemas.microsoft.com/office/drawing/2010/main">
        <mc:Choice Requires="a14">
          <p:sp>
            <p:nvSpPr>
              <p:cNvPr id="20" name="Rectangle 19"/>
              <p:cNvSpPr/>
              <p:nvPr/>
            </p:nvSpPr>
            <p:spPr>
              <a:xfrm>
                <a:off x="809080" y="1977052"/>
                <a:ext cx="7448512" cy="369332"/>
              </a:xfrm>
              <a:prstGeom prst="rect">
                <a:avLst/>
              </a:prstGeom>
            </p:spPr>
            <p:txBody>
              <a:bodyPr wrap="square">
                <a:spAutoFit/>
              </a:bodyPr>
              <a:lstStyle/>
              <a:p>
                <a:pPr algn="just"/>
                <a:r>
                  <a:rPr lang="fr-FR" dirty="0">
                    <a:latin typeface="ZWTXIZ+Calibri"/>
                  </a:rPr>
                  <a:t>Pour expliquer  pourquoi la droite</a:t>
                </a:r>
                <a14:m>
                  <m:oMath xmlns:m="http://schemas.openxmlformats.org/officeDocument/2006/math">
                    <m:r>
                      <a:rPr lang="fr-FR" i="1" dirty="0" smtClean="0">
                        <a:latin typeface="Cambria Math" panose="02040503050406030204" pitchFamily="18" charset="0"/>
                      </a:rPr>
                      <m:t> </m:t>
                    </m:r>
                    <m:r>
                      <a:rPr lang="fr-FR" i="1" dirty="0" smtClean="0">
                        <a:latin typeface="Cambria Math" panose="02040503050406030204" pitchFamily="18" charset="0"/>
                      </a:rPr>
                      <m:t>𝐶</m:t>
                    </m:r>
                    <m:r>
                      <a:rPr lang="fr-FR" i="1" dirty="0" smtClean="0">
                        <a:latin typeface="Cambria Math" panose="02040503050406030204" pitchFamily="18" charset="0"/>
                      </a:rPr>
                      <m:t>’</m:t>
                    </m:r>
                    <m:r>
                      <a:rPr lang="fr-FR" i="1" dirty="0" smtClean="0">
                        <a:latin typeface="Cambria Math" panose="02040503050406030204" pitchFamily="18" charset="0"/>
                      </a:rPr>
                      <m:t>𝐶</m:t>
                    </m:r>
                    <m:r>
                      <a:rPr lang="fr-FR" i="1" dirty="0" smtClean="0">
                        <a:latin typeface="Cambria Math" panose="02040503050406030204" pitchFamily="18" charset="0"/>
                      </a:rPr>
                      <m:t> </m:t>
                    </m:r>
                  </m:oMath>
                </a14:m>
                <a:r>
                  <a:rPr lang="fr-FR" dirty="0">
                    <a:latin typeface="ZWTXIZ+Calibri"/>
                  </a:rPr>
                  <a:t>est perpendiculaire à la droite DB</a:t>
                </a:r>
                <a:endParaRPr lang="fr-FR" dirty="0"/>
              </a:p>
            </p:txBody>
          </p:sp>
        </mc:Choice>
        <mc:Fallback xmlns="">
          <p:sp>
            <p:nvSpPr>
              <p:cNvPr id="20" name="Rectangle 19"/>
              <p:cNvSpPr>
                <a:spLocks noRot="1" noChangeAspect="1" noMove="1" noResize="1" noEditPoints="1" noAdjustHandles="1" noChangeArrowheads="1" noChangeShapeType="1" noTextEdit="1"/>
              </p:cNvSpPr>
              <p:nvPr/>
            </p:nvSpPr>
            <p:spPr>
              <a:xfrm>
                <a:off x="809080" y="1977052"/>
                <a:ext cx="7448512" cy="369332"/>
              </a:xfrm>
              <a:prstGeom prst="rect">
                <a:avLst/>
              </a:prstGeom>
              <a:blipFill>
                <a:blip r:embed="rId4"/>
                <a:stretch>
                  <a:fillRect l="-736" t="-8197" b="-24590"/>
                </a:stretch>
              </a:blipFill>
            </p:spPr>
            <p:txBody>
              <a:bodyPr/>
              <a:lstStyle/>
              <a:p>
                <a:r>
                  <a:rPr lang="fr-FR">
                    <a:noFill/>
                  </a:rPr>
                  <a:t> </a:t>
                </a:r>
              </a:p>
            </p:txBody>
          </p:sp>
        </mc:Fallback>
      </mc:AlternateContent>
      <p:sp>
        <p:nvSpPr>
          <p:cNvPr id="22" name="Rectangle 21"/>
          <p:cNvSpPr/>
          <p:nvPr/>
        </p:nvSpPr>
        <p:spPr>
          <a:xfrm>
            <a:off x="780661" y="1515387"/>
            <a:ext cx="7738188" cy="369332"/>
          </a:xfrm>
          <a:prstGeom prst="rect">
            <a:avLst/>
          </a:prstGeom>
          <a:solidFill>
            <a:schemeClr val="bg1"/>
          </a:solidFill>
        </p:spPr>
        <p:txBody>
          <a:bodyPr wrap="square">
            <a:spAutoFit/>
          </a:bodyPr>
          <a:lstStyle/>
          <a:p>
            <a:r>
              <a:rPr lang="fr-FR" b="1" dirty="0">
                <a:latin typeface="Calibri" panose="020F0502020204030204" pitchFamily="34" charset="0"/>
              </a:rPr>
              <a:t>Observez la figure ci-contre  et compléter: </a:t>
            </a:r>
            <a:endParaRPr lang="fr-FR" dirty="0">
              <a:latin typeface="Calibri" panose="020F050202020403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1560671" y="2911642"/>
                <a:ext cx="5077159" cy="369332"/>
              </a:xfrm>
              <a:prstGeom prst="rect">
                <a:avLst/>
              </a:prstGeom>
            </p:spPr>
            <p:txBody>
              <a:bodyPr wrap="none">
                <a:spAutoFit/>
              </a:bodyPr>
              <a:lstStyle/>
              <a:p>
                <a:pPr algn="just"/>
                <a:r>
                  <a:rPr lang="fr-FR" dirty="0">
                    <a:latin typeface="ZWTXIZ+Calibri"/>
                  </a:rPr>
                  <a:t>la droite</a:t>
                </a:r>
                <a14:m>
                  <m:oMath xmlns:m="http://schemas.openxmlformats.org/officeDocument/2006/math">
                    <m:r>
                      <a:rPr lang="fr-FR" i="1" dirty="0">
                        <a:latin typeface="Cambria Math" panose="02040503050406030204" pitchFamily="18" charset="0"/>
                      </a:rPr>
                      <m:t> </m:t>
                    </m:r>
                    <m:r>
                      <a:rPr lang="fr-FR" i="1" dirty="0">
                        <a:latin typeface="Cambria Math" panose="02040503050406030204" pitchFamily="18" charset="0"/>
                      </a:rPr>
                      <m:t>𝐶</m:t>
                    </m:r>
                    <m:r>
                      <a:rPr lang="fr-FR" i="1" dirty="0">
                        <a:latin typeface="Cambria Math" panose="02040503050406030204" pitchFamily="18" charset="0"/>
                      </a:rPr>
                      <m:t>’</m:t>
                    </m:r>
                    <m:r>
                      <a:rPr lang="fr-FR" i="1" dirty="0">
                        <a:latin typeface="Cambria Math" panose="02040503050406030204" pitchFamily="18" charset="0"/>
                      </a:rPr>
                      <m:t>𝐶</m:t>
                    </m:r>
                    <m:r>
                      <a:rPr lang="fr-FR" i="1" dirty="0">
                        <a:latin typeface="Cambria Math" panose="02040503050406030204" pitchFamily="18" charset="0"/>
                      </a:rPr>
                      <m:t> </m:t>
                    </m:r>
                  </m:oMath>
                </a14:m>
                <a:r>
                  <a:rPr lang="fr-FR" dirty="0">
                    <a:latin typeface="ZWTXIZ+Calibri"/>
                  </a:rPr>
                  <a:t>est perpendiculaire à la droite DB</a:t>
                </a:r>
                <a14:m>
                  <m:oMath xmlns:m="http://schemas.openxmlformats.org/officeDocument/2006/math">
                    <m:r>
                      <a:rPr lang="fr-MA" b="0" i="1" dirty="0" smtClean="0">
                        <a:latin typeface="Cambria Math" panose="02040503050406030204" pitchFamily="18" charset="0"/>
                      </a:rPr>
                      <m:t> </m:t>
                    </m:r>
                    <m:r>
                      <m:rPr>
                        <m:sty m:val="p"/>
                      </m:rPr>
                      <a:rPr lang="fr-MA" b="0" i="0" dirty="0" smtClean="0">
                        <a:latin typeface="Cambria Math" panose="02040503050406030204" pitchFamily="18" charset="0"/>
                      </a:rPr>
                      <m:t>car</m:t>
                    </m:r>
                    <m:r>
                      <a:rPr lang="fr-MA" b="0" i="0" dirty="0" smtClean="0">
                        <a:latin typeface="Cambria Math" panose="02040503050406030204" pitchFamily="18" charset="0"/>
                      </a:rPr>
                      <m:t>:</m:t>
                    </m:r>
                  </m:oMath>
                </a14:m>
                <a:endParaRPr lang="fr-FR" dirty="0"/>
              </a:p>
            </p:txBody>
          </p:sp>
        </mc:Choice>
        <mc:Fallback xmlns="">
          <p:sp>
            <p:nvSpPr>
              <p:cNvPr id="3" name="Rectangle 2"/>
              <p:cNvSpPr>
                <a:spLocks noRot="1" noChangeAspect="1" noMove="1" noResize="1" noEditPoints="1" noAdjustHandles="1" noChangeArrowheads="1" noChangeShapeType="1" noTextEdit="1"/>
              </p:cNvSpPr>
              <p:nvPr/>
            </p:nvSpPr>
            <p:spPr>
              <a:xfrm>
                <a:off x="1560671" y="2911642"/>
                <a:ext cx="5077159" cy="369332"/>
              </a:xfrm>
              <a:prstGeom prst="rect">
                <a:avLst/>
              </a:prstGeom>
              <a:blipFill>
                <a:blip r:embed="rId5"/>
                <a:stretch>
                  <a:fillRect l="-960" t="-10000" b="-26667"/>
                </a:stretch>
              </a:blipFill>
            </p:spPr>
            <p:txBody>
              <a:bodyPr/>
              <a:lstStyle/>
              <a:p>
                <a:r>
                  <a:rPr lang="fr-FR">
                    <a:noFill/>
                  </a:rPr>
                  <a:t> </a:t>
                </a:r>
              </a:p>
            </p:txBody>
          </p:sp>
        </mc:Fallback>
      </mc:AlternateContent>
      <p:sp>
        <p:nvSpPr>
          <p:cNvPr id="8" name="ZoneTexte 7"/>
          <p:cNvSpPr txBox="1"/>
          <p:nvPr/>
        </p:nvSpPr>
        <p:spPr>
          <a:xfrm>
            <a:off x="1586221" y="4572000"/>
            <a:ext cx="5355771"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DB est contenue dans……………………….</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23" name="ZoneTexte 22"/>
              <p:cNvSpPr txBox="1"/>
              <p:nvPr/>
            </p:nvSpPr>
            <p:spPr>
              <a:xfrm>
                <a:off x="1763486" y="3685592"/>
                <a:ext cx="5355771" cy="400110"/>
              </a:xfrm>
              <a:prstGeom prst="rect">
                <a:avLst/>
              </a:prstGeom>
              <a:noFill/>
            </p:spPr>
            <p:txBody>
              <a:bodyPr wrap="square" rtlCol="0">
                <a:spAutoFit/>
              </a:bodyPr>
              <a:lstStyle/>
              <a:p>
                <a:pPr marL="342900" indent="-342900">
                  <a:buFont typeface="Arial" panose="020B0604020202020204" pitchFamily="34" charset="0"/>
                  <a:buChar char="•"/>
                </a:pPr>
                <a:r>
                  <a:rPr lang="fr-MA" sz="2000" dirty="0">
                    <a:latin typeface="Calibri" panose="020F0502020204030204" pitchFamily="34" charset="0"/>
                    <a:cs typeface="Calibri" panose="020F0502020204030204" pitchFamily="34" charset="0"/>
                  </a:rPr>
                  <a:t> </a:t>
                </a:r>
                <a14:m>
                  <m:oMath xmlns:m="http://schemas.openxmlformats.org/officeDocument/2006/math">
                    <m:r>
                      <a:rPr lang="fr-FR" sz="2000" i="1" dirty="0">
                        <a:latin typeface="Cambria Math" panose="02040503050406030204" pitchFamily="18" charset="0"/>
                        <a:cs typeface="Calibri" panose="020F0502020204030204" pitchFamily="34" charset="0"/>
                      </a:rPr>
                      <m:t>𝐶𝐶</m:t>
                    </m:r>
                    <m:r>
                      <a:rPr lang="fr-FR" sz="2000" i="1" dirty="0">
                        <a:latin typeface="Cambria Math" panose="02040503050406030204" pitchFamily="18" charset="0"/>
                        <a:cs typeface="Calibri" panose="020F0502020204030204" pitchFamily="34" charset="0"/>
                      </a:rPr>
                      <m:t>’</m:t>
                    </m:r>
                    <m:r>
                      <a:rPr lang="fr-MA" sz="2000" b="1" i="1">
                        <a:latin typeface="Cambria Math" panose="02040503050406030204" pitchFamily="18" charset="0"/>
                        <a:ea typeface="Cambria Math" panose="02040503050406030204" pitchFamily="18" charset="0"/>
                      </a:rPr>
                      <m:t>⊥</m:t>
                    </m:r>
                    <m:r>
                      <a:rPr lang="fr-MA" sz="2000" b="0" i="0" smtClean="0">
                        <a:latin typeface="Cambria Math" panose="02040503050406030204" pitchFamily="18" charset="0"/>
                        <a:ea typeface="Cambria Math" panose="02040503050406030204" pitchFamily="18" charset="0"/>
                      </a:rPr>
                      <m:t> ……….</m:t>
                    </m:r>
                  </m:oMath>
                </a14:m>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mc:Choice>
        <mc:Fallback xmlns="">
          <p:sp>
            <p:nvSpPr>
              <p:cNvPr id="23" name="ZoneTexte 22"/>
              <p:cNvSpPr txBox="1">
                <a:spLocks noRot="1" noChangeAspect="1" noMove="1" noResize="1" noEditPoints="1" noAdjustHandles="1" noChangeArrowheads="1" noChangeShapeType="1" noTextEdit="1"/>
              </p:cNvSpPr>
              <p:nvPr/>
            </p:nvSpPr>
            <p:spPr>
              <a:xfrm>
                <a:off x="1763486" y="3685592"/>
                <a:ext cx="5355771" cy="400110"/>
              </a:xfrm>
              <a:prstGeom prst="rect">
                <a:avLst/>
              </a:prstGeom>
              <a:blipFill>
                <a:blip r:embed="rId6"/>
                <a:stretch>
                  <a:fillRect l="-1024" t="-9231" b="-27692"/>
                </a:stretch>
              </a:blipFill>
            </p:spPr>
            <p:txBody>
              <a:bodyPr/>
              <a:lstStyle/>
              <a:p>
                <a:r>
                  <a:rPr lang="fr-FR">
                    <a:noFill/>
                  </a:rPr>
                  <a:t> </a:t>
                </a:r>
              </a:p>
            </p:txBody>
          </p:sp>
        </mc:Fallback>
      </mc:AlternateContent>
    </p:spTree>
    <p:extLst>
      <p:ext uri="{BB962C8B-B14F-4D97-AF65-F5344CB8AC3E}">
        <p14:creationId xmlns:p14="http://schemas.microsoft.com/office/powerpoint/2010/main" val="12195754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3" y="240201"/>
            <a:ext cx="10372033" cy="417260"/>
          </a:xfrm>
        </p:spPr>
        <p:txBody>
          <a:bodyPr/>
          <a:lstStyle/>
          <a:p>
            <a:r>
              <a:rPr lang="fr-FR" sz="1400" dirty="0">
                <a:solidFill>
                  <a:schemeClr val="tx1"/>
                </a:solidFill>
              </a:rPr>
              <a:t> </a:t>
            </a:r>
            <a:br>
              <a:rPr lang="fr-FR" sz="1400" dirty="0">
                <a:solidFill>
                  <a:schemeClr val="tx1"/>
                </a:solidFill>
              </a:rPr>
            </a:br>
            <a:r>
              <a:rPr lang="fr-FR" sz="1400" dirty="0">
                <a:solidFill>
                  <a:schemeClr val="tx1"/>
                </a:solidFill>
              </a:rPr>
              <a:t>𝐕𝐨𝐢𝐜𝐢 𝐥𝐚  𝐫é𝐩𝐨𝐧𝐬𝐞: rappelez vous la propriété 2: si une droite est perpendiculaire à un plan, elle perpendiculaire à toutes les droites de ce plan.</a:t>
            </a:r>
            <a:br>
              <a:rPr lang="fr-FR" sz="1400" dirty="0">
                <a:solidFill>
                  <a:schemeClr val="tx1"/>
                </a:solidFill>
              </a:rPr>
            </a:br>
            <a:endParaRPr lang="fr-FR" sz="1400"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rappelle la propriété en insistant sur les conditions et la conclusion,</a:t>
            </a:r>
          </a:p>
        </p:txBody>
      </p:sp>
      <p:sp>
        <p:nvSpPr>
          <p:cNvPr id="5" name="Rectangle 4">
            <a:extLst>
              <a:ext uri="{FF2B5EF4-FFF2-40B4-BE49-F238E27FC236}">
                <a16:creationId xmlns:a16="http://schemas.microsoft.com/office/drawing/2014/main" id="{B3E3CF0F-AA52-4B6F-C21B-6E69D3BC0D04}"/>
              </a:ext>
            </a:extLst>
          </p:cNvPr>
          <p:cNvSpPr/>
          <p:nvPr/>
        </p:nvSpPr>
        <p:spPr>
          <a:xfrm>
            <a:off x="642026" y="1317708"/>
            <a:ext cx="10727579" cy="477829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11" name="Rectangle 10"/>
              <p:cNvSpPr/>
              <p:nvPr/>
            </p:nvSpPr>
            <p:spPr>
              <a:xfrm>
                <a:off x="1560670" y="2911642"/>
                <a:ext cx="5077159" cy="369332"/>
              </a:xfrm>
              <a:prstGeom prst="rect">
                <a:avLst/>
              </a:prstGeom>
            </p:spPr>
            <p:txBody>
              <a:bodyPr wrap="none">
                <a:spAutoFit/>
              </a:bodyPr>
              <a:lstStyle/>
              <a:p>
                <a:pPr algn="just"/>
                <a:r>
                  <a:rPr lang="fr-FR" dirty="0">
                    <a:latin typeface="ZWTXIZ+Calibri"/>
                  </a:rPr>
                  <a:t>la droite</a:t>
                </a:r>
                <a14:m>
                  <m:oMath xmlns:m="http://schemas.openxmlformats.org/officeDocument/2006/math">
                    <m:r>
                      <a:rPr lang="fr-FR" i="1" dirty="0">
                        <a:latin typeface="Cambria Math" panose="02040503050406030204" pitchFamily="18" charset="0"/>
                      </a:rPr>
                      <m:t> </m:t>
                    </m:r>
                    <m:r>
                      <a:rPr lang="fr-FR" i="1" dirty="0">
                        <a:latin typeface="Cambria Math" panose="02040503050406030204" pitchFamily="18" charset="0"/>
                      </a:rPr>
                      <m:t>𝐶</m:t>
                    </m:r>
                    <m:r>
                      <a:rPr lang="fr-FR" i="1" dirty="0">
                        <a:latin typeface="Cambria Math" panose="02040503050406030204" pitchFamily="18" charset="0"/>
                      </a:rPr>
                      <m:t>’</m:t>
                    </m:r>
                    <m:r>
                      <a:rPr lang="fr-FR" i="1" dirty="0">
                        <a:latin typeface="Cambria Math" panose="02040503050406030204" pitchFamily="18" charset="0"/>
                      </a:rPr>
                      <m:t>𝐶</m:t>
                    </m:r>
                    <m:r>
                      <a:rPr lang="fr-FR" i="1" dirty="0">
                        <a:latin typeface="Cambria Math" panose="02040503050406030204" pitchFamily="18" charset="0"/>
                      </a:rPr>
                      <m:t> </m:t>
                    </m:r>
                  </m:oMath>
                </a14:m>
                <a:r>
                  <a:rPr lang="fr-FR" dirty="0">
                    <a:latin typeface="ZWTXIZ+Calibri"/>
                  </a:rPr>
                  <a:t>est perpendiculaire à la droite DB</a:t>
                </a:r>
                <a14:m>
                  <m:oMath xmlns:m="http://schemas.openxmlformats.org/officeDocument/2006/math">
                    <m:r>
                      <a:rPr lang="fr-MA" b="0" i="1" dirty="0" smtClean="0">
                        <a:latin typeface="Cambria Math" panose="02040503050406030204" pitchFamily="18" charset="0"/>
                      </a:rPr>
                      <m:t> </m:t>
                    </m:r>
                    <m:r>
                      <m:rPr>
                        <m:sty m:val="p"/>
                      </m:rPr>
                      <a:rPr lang="fr-MA" b="0" i="0" dirty="0" smtClean="0">
                        <a:latin typeface="Cambria Math" panose="02040503050406030204" pitchFamily="18" charset="0"/>
                      </a:rPr>
                      <m:t>car</m:t>
                    </m:r>
                    <m:r>
                      <a:rPr lang="fr-MA" b="0" i="0" dirty="0" smtClean="0">
                        <a:latin typeface="Cambria Math" panose="02040503050406030204" pitchFamily="18" charset="0"/>
                      </a:rPr>
                      <m:t>:</m:t>
                    </m:r>
                  </m:oMath>
                </a14:m>
                <a:endParaRPr lang="fr-FR" dirty="0"/>
              </a:p>
            </p:txBody>
          </p:sp>
        </mc:Choice>
        <mc:Fallback xmlns="">
          <p:sp>
            <p:nvSpPr>
              <p:cNvPr id="11" name="Rectangle 10"/>
              <p:cNvSpPr>
                <a:spLocks noRot="1" noChangeAspect="1" noMove="1" noResize="1" noEditPoints="1" noAdjustHandles="1" noChangeArrowheads="1" noChangeShapeType="1" noTextEdit="1"/>
              </p:cNvSpPr>
              <p:nvPr/>
            </p:nvSpPr>
            <p:spPr>
              <a:xfrm>
                <a:off x="1560670" y="2911642"/>
                <a:ext cx="5077159" cy="369332"/>
              </a:xfrm>
              <a:prstGeom prst="rect">
                <a:avLst/>
              </a:prstGeom>
              <a:blipFill>
                <a:blip r:embed="rId3"/>
                <a:stretch>
                  <a:fillRect l="-960" t="-10000" b="-26667"/>
                </a:stretch>
              </a:blipFill>
            </p:spPr>
            <p:txBody>
              <a:bodyPr/>
              <a:lstStyle/>
              <a:p>
                <a:r>
                  <a:rPr lang="fr-FR">
                    <a:noFill/>
                  </a:rPr>
                  <a:t> </a:t>
                </a:r>
              </a:p>
            </p:txBody>
          </p:sp>
        </mc:Fallback>
      </mc:AlternateContent>
      <p:sp>
        <p:nvSpPr>
          <p:cNvPr id="13" name="ZoneTexte 12"/>
          <p:cNvSpPr txBox="1"/>
          <p:nvPr/>
        </p:nvSpPr>
        <p:spPr>
          <a:xfrm>
            <a:off x="1586221" y="4572000"/>
            <a:ext cx="5355771"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DB est contenue dans </a:t>
            </a:r>
            <a:r>
              <a:rPr lang="fr-MA" sz="2000" dirty="0">
                <a:solidFill>
                  <a:srgbClr val="FF0000"/>
                </a:solidFill>
                <a:latin typeface="Calibri" panose="020F0502020204030204" pitchFamily="34" charset="0"/>
                <a:cs typeface="Calibri" panose="020F0502020204030204" pitchFamily="34" charset="0"/>
              </a:rPr>
              <a:t>ABC</a:t>
            </a:r>
            <a:endParaRPr lang="fr-FR" sz="2000" dirty="0">
              <a:solidFill>
                <a:srgbClr val="FF000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4" name="ZoneTexte 13"/>
              <p:cNvSpPr txBox="1"/>
              <p:nvPr/>
            </p:nvSpPr>
            <p:spPr>
              <a:xfrm>
                <a:off x="1763486" y="3685592"/>
                <a:ext cx="5355771" cy="400110"/>
              </a:xfrm>
              <a:prstGeom prst="rect">
                <a:avLst/>
              </a:prstGeom>
              <a:noFill/>
            </p:spPr>
            <p:txBody>
              <a:bodyPr wrap="square" rtlCol="0">
                <a:spAutoFit/>
              </a:bodyPr>
              <a:lstStyle/>
              <a:p>
                <a:pPr marL="342900" indent="-342900">
                  <a:buFont typeface="Arial" panose="020B0604020202020204" pitchFamily="34" charset="0"/>
                  <a:buChar char="•"/>
                </a:pPr>
                <a:r>
                  <a:rPr lang="fr-MA" sz="2000" dirty="0">
                    <a:latin typeface="Calibri" panose="020F0502020204030204" pitchFamily="34" charset="0"/>
                    <a:cs typeface="Calibri" panose="020F0502020204030204" pitchFamily="34" charset="0"/>
                  </a:rPr>
                  <a:t> </a:t>
                </a:r>
                <a14:m>
                  <m:oMath xmlns:m="http://schemas.openxmlformats.org/officeDocument/2006/math">
                    <m:r>
                      <a:rPr lang="fr-FR" sz="2000" i="1" dirty="0">
                        <a:latin typeface="Cambria Math" panose="02040503050406030204" pitchFamily="18" charset="0"/>
                        <a:cs typeface="Calibri" panose="020F0502020204030204" pitchFamily="34" charset="0"/>
                      </a:rPr>
                      <m:t>𝐶𝐶</m:t>
                    </m:r>
                    <m:r>
                      <a:rPr lang="fr-FR" sz="2000" i="1" dirty="0">
                        <a:latin typeface="Cambria Math" panose="02040503050406030204" pitchFamily="18" charset="0"/>
                        <a:cs typeface="Calibri" panose="020F0502020204030204" pitchFamily="34" charset="0"/>
                      </a:rPr>
                      <m:t>’</m:t>
                    </m:r>
                    <m:r>
                      <a:rPr lang="fr-MA" sz="2000" b="1" i="1">
                        <a:latin typeface="Cambria Math" panose="02040503050406030204" pitchFamily="18" charset="0"/>
                        <a:ea typeface="Cambria Math" panose="02040503050406030204" pitchFamily="18" charset="0"/>
                      </a:rPr>
                      <m:t>⊥</m:t>
                    </m:r>
                    <m:r>
                      <m:rPr>
                        <m:sty m:val="p"/>
                      </m:rPr>
                      <a:rPr lang="fr-MA" sz="2000" b="0" i="0" smtClean="0">
                        <a:solidFill>
                          <a:srgbClr val="FF0000"/>
                        </a:solidFill>
                        <a:latin typeface="Cambria Math" panose="02040503050406030204" pitchFamily="18" charset="0"/>
                        <a:ea typeface="Cambria Math" panose="02040503050406030204" pitchFamily="18" charset="0"/>
                      </a:rPr>
                      <m:t>ABC</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1763486" y="3685592"/>
                <a:ext cx="5355771" cy="400110"/>
              </a:xfrm>
              <a:prstGeom prst="rect">
                <a:avLst/>
              </a:prstGeom>
              <a:blipFill>
                <a:blip r:embed="rId4"/>
                <a:stretch>
                  <a:fillRect l="-1024" t="-6154" b="-21538"/>
                </a:stretch>
              </a:blipFill>
            </p:spPr>
            <p:txBody>
              <a:bodyPr/>
              <a:lstStyle/>
              <a:p>
                <a:r>
                  <a:rPr lang="fr-FR">
                    <a:noFill/>
                  </a:rPr>
                  <a:t> </a:t>
                </a:r>
              </a:p>
            </p:txBody>
          </p:sp>
        </mc:Fallback>
      </mc:AlternateContent>
      <p:pic>
        <p:nvPicPr>
          <p:cNvPr id="15" name="Image 14"/>
          <p:cNvPicPr>
            <a:picLocks noChangeAspect="1"/>
          </p:cNvPicPr>
          <p:nvPr/>
        </p:nvPicPr>
        <p:blipFill>
          <a:blip r:embed="rId5"/>
          <a:stretch>
            <a:fillRect/>
          </a:stretch>
        </p:blipFill>
        <p:spPr>
          <a:xfrm>
            <a:off x="8264871" y="3280974"/>
            <a:ext cx="3104734" cy="2372143"/>
          </a:xfrm>
          <a:prstGeom prst="rect">
            <a:avLst/>
          </a:prstGeom>
        </p:spPr>
      </p:pic>
    </p:spTree>
    <p:extLst>
      <p:ext uri="{BB962C8B-B14F-4D97-AF65-F5344CB8AC3E}">
        <p14:creationId xmlns:p14="http://schemas.microsoft.com/office/powerpoint/2010/main" val="7010873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et complétez : on va rappeler les étapes pour déterminer la distance du point C’ au plan ABC</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458251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24"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r>
              <a:rPr lang="fr-FR" dirty="0"/>
              <a:t>.</a:t>
            </a:r>
          </a:p>
        </p:txBody>
      </p:sp>
      <p:pic>
        <p:nvPicPr>
          <p:cNvPr id="16" name="Image 15"/>
          <p:cNvPicPr>
            <a:picLocks noChangeAspect="1"/>
          </p:cNvPicPr>
          <p:nvPr/>
        </p:nvPicPr>
        <p:blipFill>
          <a:blip r:embed="rId3"/>
          <a:stretch>
            <a:fillRect/>
          </a:stretch>
        </p:blipFill>
        <p:spPr>
          <a:xfrm>
            <a:off x="8202603" y="1910236"/>
            <a:ext cx="3104734" cy="2372143"/>
          </a:xfrm>
          <a:prstGeom prst="rect">
            <a:avLst/>
          </a:prstGeom>
        </p:spPr>
      </p:pic>
      <p:sp>
        <p:nvSpPr>
          <p:cNvPr id="20" name="Rectangle 19"/>
          <p:cNvSpPr/>
          <p:nvPr/>
        </p:nvSpPr>
        <p:spPr>
          <a:xfrm>
            <a:off x="809080" y="1977052"/>
            <a:ext cx="6450136" cy="646331"/>
          </a:xfrm>
          <a:prstGeom prst="rect">
            <a:avLst/>
          </a:prstGeom>
        </p:spPr>
        <p:txBody>
          <a:bodyPr wrap="square">
            <a:spAutoFit/>
          </a:bodyPr>
          <a:lstStyle/>
          <a:p>
            <a:pPr algn="ctr"/>
            <a:r>
              <a:rPr lang="fr-FR" dirty="0">
                <a:latin typeface="ZWTXIZ+Calibri"/>
              </a:rPr>
              <a:t>Pour expliquer pourquoi la distance du point C’ au plan ABC </a:t>
            </a:r>
          </a:p>
          <a:p>
            <a:pPr algn="ctr"/>
            <a:r>
              <a:rPr lang="fr-FR" dirty="0">
                <a:latin typeface="ZWTXIZ+Calibri"/>
              </a:rPr>
              <a:t>est égale à 5 cm</a:t>
            </a:r>
            <a:endParaRPr lang="fr-FR" dirty="0"/>
          </a:p>
        </p:txBody>
      </p:sp>
      <p:sp>
        <p:nvSpPr>
          <p:cNvPr id="22" name="Rectangle 21"/>
          <p:cNvSpPr/>
          <p:nvPr/>
        </p:nvSpPr>
        <p:spPr>
          <a:xfrm>
            <a:off x="780661" y="1515387"/>
            <a:ext cx="7738188" cy="369332"/>
          </a:xfrm>
          <a:prstGeom prst="rect">
            <a:avLst/>
          </a:prstGeom>
          <a:solidFill>
            <a:schemeClr val="bg1"/>
          </a:solidFill>
        </p:spPr>
        <p:txBody>
          <a:bodyPr wrap="square">
            <a:spAutoFit/>
          </a:bodyPr>
          <a:lstStyle/>
          <a:p>
            <a:r>
              <a:rPr lang="fr-FR" b="1" dirty="0">
                <a:latin typeface="Calibri" panose="020F0502020204030204" pitchFamily="34" charset="0"/>
              </a:rPr>
              <a:t>Observez la figure ci-contre  et compléter: </a:t>
            </a:r>
            <a:endParaRPr lang="fr-FR" dirty="0">
              <a:latin typeface="Calibri" panose="020F050202020403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1116310" y="3646800"/>
                <a:ext cx="6773073" cy="369332"/>
              </a:xfrm>
              <a:prstGeom prst="rect">
                <a:avLst/>
              </a:prstGeom>
            </p:spPr>
            <p:txBody>
              <a:bodyPr wrap="none">
                <a:spAutoFit/>
              </a:bodyPr>
              <a:lstStyle/>
              <a:p>
                <a:pPr marL="285750" indent="-285750" algn="just">
                  <a:buFont typeface="Arial" panose="020B0604020202020204" pitchFamily="34" charset="0"/>
                  <a:buChar char="•"/>
                </a:pPr>
                <a:r>
                  <a:rPr lang="fr-FR" dirty="0">
                    <a:latin typeface="ZWTXIZ+Calibri"/>
                  </a:rPr>
                  <a:t>L’intersection</a:t>
                </a:r>
                <a14:m>
                  <m:oMath xmlns:m="http://schemas.openxmlformats.org/officeDocument/2006/math">
                    <m:r>
                      <a:rPr lang="fr-FR" i="1" dirty="0">
                        <a:latin typeface="Cambria Math" panose="02040503050406030204" pitchFamily="18" charset="0"/>
                      </a:rPr>
                      <m:t> </m:t>
                    </m:r>
                    <m:r>
                      <a:rPr lang="fr-MA" b="0" i="1" dirty="0" smtClean="0">
                        <a:latin typeface="Cambria Math" panose="02040503050406030204" pitchFamily="18" charset="0"/>
                      </a:rPr>
                      <m:t> </m:t>
                    </m:r>
                    <m:r>
                      <a:rPr lang="fr-MA" b="0" i="1" dirty="0" smtClean="0">
                        <a:latin typeface="Cambria Math" panose="02040503050406030204" pitchFamily="18" charset="0"/>
                      </a:rPr>
                      <m:t>𝑑𝑒</m:t>
                    </m:r>
                    <m:r>
                      <a:rPr lang="fr-MA" b="0" i="1" dirty="0" smtClean="0">
                        <a:latin typeface="Cambria Math" panose="02040503050406030204" pitchFamily="18" charset="0"/>
                      </a:rPr>
                      <m:t> </m:t>
                    </m:r>
                    <m:r>
                      <a:rPr lang="fr-MA" b="0" i="1" dirty="0" smtClean="0">
                        <a:latin typeface="Cambria Math" panose="02040503050406030204" pitchFamily="18" charset="0"/>
                      </a:rPr>
                      <m:t>𝑙𝑎</m:t>
                    </m:r>
                    <m:r>
                      <a:rPr lang="fr-MA" b="0" i="1" dirty="0" smtClean="0">
                        <a:latin typeface="Cambria Math" panose="02040503050406030204" pitchFamily="18" charset="0"/>
                      </a:rPr>
                      <m:t> </m:t>
                    </m:r>
                    <m:r>
                      <a:rPr lang="fr-MA" b="0" i="1" dirty="0" smtClean="0">
                        <a:latin typeface="Cambria Math" panose="02040503050406030204" pitchFamily="18" charset="0"/>
                      </a:rPr>
                      <m:t>𝑑𝑟𝑜𝑖𝑡𝑒</m:t>
                    </m:r>
                    <m:r>
                      <a:rPr lang="fr-MA" b="0" i="1" dirty="0" smtClean="0">
                        <a:latin typeface="Cambria Math" panose="02040503050406030204" pitchFamily="18" charset="0"/>
                      </a:rPr>
                      <m:t> </m:t>
                    </m:r>
                    <m:r>
                      <a:rPr lang="fr-FR" i="1" dirty="0">
                        <a:latin typeface="Cambria Math" panose="02040503050406030204" pitchFamily="18" charset="0"/>
                      </a:rPr>
                      <m:t>𝐶</m:t>
                    </m:r>
                    <m:r>
                      <a:rPr lang="fr-FR" i="1" dirty="0">
                        <a:latin typeface="Cambria Math" panose="02040503050406030204" pitchFamily="18" charset="0"/>
                      </a:rPr>
                      <m:t>’</m:t>
                    </m:r>
                    <m:r>
                      <a:rPr lang="fr-FR" i="1" dirty="0">
                        <a:latin typeface="Cambria Math" panose="02040503050406030204" pitchFamily="18" charset="0"/>
                      </a:rPr>
                      <m:t>𝐶</m:t>
                    </m:r>
                  </m:oMath>
                </a14:m>
                <a:r>
                  <a:rPr lang="fr-FR" dirty="0"/>
                  <a:t> et le plan ABC est………….</a:t>
                </a:r>
              </a:p>
            </p:txBody>
          </p:sp>
        </mc:Choice>
        <mc:Fallback xmlns="">
          <p:sp>
            <p:nvSpPr>
              <p:cNvPr id="3" name="Rectangle 2"/>
              <p:cNvSpPr>
                <a:spLocks noRot="1" noChangeAspect="1" noMove="1" noResize="1" noEditPoints="1" noAdjustHandles="1" noChangeArrowheads="1" noChangeShapeType="1" noTextEdit="1"/>
              </p:cNvSpPr>
              <p:nvPr/>
            </p:nvSpPr>
            <p:spPr>
              <a:xfrm>
                <a:off x="1116310" y="3646800"/>
                <a:ext cx="6773073" cy="369332"/>
              </a:xfrm>
              <a:prstGeom prst="rect">
                <a:avLst/>
              </a:prstGeom>
              <a:blipFill>
                <a:blip r:embed="rId4"/>
                <a:stretch>
                  <a:fillRect l="-540" t="-11475" r="-900" b="-2623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p:cNvSpPr txBox="1"/>
              <p:nvPr/>
            </p:nvSpPr>
            <p:spPr>
              <a:xfrm>
                <a:off x="1903445" y="4549723"/>
                <a:ext cx="5355771" cy="707886"/>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Donc la distance du point C’ au plan ABC est: </a:t>
                </a:r>
                <a14:m>
                  <m:oMath xmlns:m="http://schemas.openxmlformats.org/officeDocument/2006/math">
                    <m:r>
                      <a:rPr lang="fr-MA" sz="2000" i="1" dirty="0" smtClean="0">
                        <a:latin typeface="Cambria Math" panose="02040503050406030204" pitchFamily="18" charset="0"/>
                        <a:cs typeface="Calibri" panose="020F0502020204030204" pitchFamily="34" charset="0"/>
                      </a:rPr>
                      <m:t>…………=</m:t>
                    </m:r>
                    <m:r>
                      <a:rPr lang="fr-MA" sz="2000" b="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1903445" y="4549723"/>
                <a:ext cx="5355771" cy="707886"/>
              </a:xfrm>
              <a:prstGeom prst="rect">
                <a:avLst/>
              </a:prstGeom>
              <a:blipFill>
                <a:blip r:embed="rId5"/>
                <a:stretch>
                  <a:fillRect l="-1024" t="-431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ZoneTexte 22"/>
              <p:cNvSpPr txBox="1"/>
              <p:nvPr/>
            </p:nvSpPr>
            <p:spPr>
              <a:xfrm>
                <a:off x="1744429" y="2923370"/>
                <a:ext cx="5355771" cy="400110"/>
              </a:xfrm>
              <a:prstGeom prst="rect">
                <a:avLst/>
              </a:prstGeom>
              <a:noFill/>
            </p:spPr>
            <p:txBody>
              <a:bodyPr wrap="square" rtlCol="0">
                <a:spAutoFit/>
              </a:bodyPr>
              <a:lstStyle/>
              <a:p>
                <a:pPr marL="342900" indent="-342900">
                  <a:buFont typeface="Arial" panose="020B0604020202020204" pitchFamily="34" charset="0"/>
                  <a:buChar char="•"/>
                </a:pPr>
                <a:r>
                  <a:rPr lang="fr-MA" sz="2000" dirty="0">
                    <a:latin typeface="Calibri" panose="020F0502020204030204" pitchFamily="34" charset="0"/>
                    <a:cs typeface="Calibri" panose="020F0502020204030204" pitchFamily="34" charset="0"/>
                  </a:rPr>
                  <a:t> </a:t>
                </a:r>
                <a14:m>
                  <m:oMath xmlns:m="http://schemas.openxmlformats.org/officeDocument/2006/math">
                    <m:r>
                      <a:rPr lang="fr-FR" sz="2000" i="1" dirty="0">
                        <a:latin typeface="Cambria Math" panose="02040503050406030204" pitchFamily="18" charset="0"/>
                        <a:cs typeface="Calibri" panose="020F0502020204030204" pitchFamily="34" charset="0"/>
                      </a:rPr>
                      <m:t>𝐶𝐶</m:t>
                    </m:r>
                    <m:r>
                      <a:rPr lang="fr-FR" sz="2000" i="1" dirty="0">
                        <a:latin typeface="Cambria Math" panose="02040503050406030204" pitchFamily="18" charset="0"/>
                        <a:cs typeface="Calibri" panose="020F0502020204030204" pitchFamily="34" charset="0"/>
                      </a:rPr>
                      <m:t>’</m:t>
                    </m:r>
                    <m:r>
                      <a:rPr lang="fr-MA" sz="2000" b="1" i="1">
                        <a:latin typeface="Cambria Math" panose="02040503050406030204" pitchFamily="18" charset="0"/>
                        <a:ea typeface="Cambria Math" panose="02040503050406030204" pitchFamily="18" charset="0"/>
                      </a:rPr>
                      <m:t>⊥</m:t>
                    </m:r>
                    <m:r>
                      <a:rPr lang="fr-MA" sz="2000" b="0" i="0" smtClean="0">
                        <a:latin typeface="Cambria Math" panose="02040503050406030204" pitchFamily="18" charset="0"/>
                        <a:ea typeface="Cambria Math" panose="02040503050406030204" pitchFamily="18" charset="0"/>
                      </a:rPr>
                      <m:t> ……….</m:t>
                    </m:r>
                  </m:oMath>
                </a14:m>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mc:Choice>
        <mc:Fallback xmlns="">
          <p:sp>
            <p:nvSpPr>
              <p:cNvPr id="23" name="ZoneTexte 22"/>
              <p:cNvSpPr txBox="1">
                <a:spLocks noRot="1" noChangeAspect="1" noMove="1" noResize="1" noEditPoints="1" noAdjustHandles="1" noChangeArrowheads="1" noChangeShapeType="1" noTextEdit="1"/>
              </p:cNvSpPr>
              <p:nvPr/>
            </p:nvSpPr>
            <p:spPr>
              <a:xfrm>
                <a:off x="1744429" y="2923370"/>
                <a:ext cx="5355771" cy="400110"/>
              </a:xfrm>
              <a:prstGeom prst="rect">
                <a:avLst/>
              </a:prstGeom>
              <a:blipFill>
                <a:blip r:embed="rId6"/>
                <a:stretch>
                  <a:fillRect l="-1024" t="-9231" b="-27692"/>
                </a:stretch>
              </a:blipFill>
            </p:spPr>
            <p:txBody>
              <a:bodyPr/>
              <a:lstStyle/>
              <a:p>
                <a:r>
                  <a:rPr lang="fr-FR">
                    <a:noFill/>
                  </a:rPr>
                  <a:t> </a:t>
                </a:r>
              </a:p>
            </p:txBody>
          </p:sp>
        </mc:Fallback>
      </mc:AlternateContent>
      <p:sp>
        <p:nvSpPr>
          <p:cNvPr id="6" name="ZoneTexte 5"/>
          <p:cNvSpPr txBox="1"/>
          <p:nvPr/>
        </p:nvSpPr>
        <p:spPr>
          <a:xfrm>
            <a:off x="7540284" y="4488024"/>
            <a:ext cx="3600468" cy="338554"/>
          </a:xfrm>
          <a:prstGeom prst="rect">
            <a:avLst/>
          </a:prstGeom>
          <a:solidFill>
            <a:srgbClr val="00B0F0"/>
          </a:solidFill>
        </p:spPr>
        <p:txBody>
          <a:bodyPr wrap="square" rtlCol="0">
            <a:spAutoFit/>
          </a:bodyPr>
          <a:lstStyle/>
          <a:p>
            <a:pPr algn="l"/>
            <a:r>
              <a:rPr lang="fr-MA" sz="1600" dirty="0">
                <a:latin typeface="Calibri" panose="020F0502020204030204" pitchFamily="34" charset="0"/>
                <a:cs typeface="Calibri" panose="020F0502020204030204" pitchFamily="34" charset="0"/>
              </a:rPr>
              <a:t>ABCDA’B’C’D’ est un cube d’arête 5 cm</a:t>
            </a:r>
            <a:endParaRPr lang="fr-FR"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69790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et complétez :  rappelez qu’on 3  étapes pour déterminer la distance du point C’ au plan ABC</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rappelle les étapes et explique</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458251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p:cNvPicPr>
            <a:picLocks noChangeAspect="1"/>
          </p:cNvPicPr>
          <p:nvPr/>
        </p:nvPicPr>
        <p:blipFill>
          <a:blip r:embed="rId2"/>
          <a:stretch>
            <a:fillRect/>
          </a:stretch>
        </p:blipFill>
        <p:spPr>
          <a:xfrm>
            <a:off x="8202603" y="1910236"/>
            <a:ext cx="3104734" cy="2372143"/>
          </a:xfrm>
          <a:prstGeom prst="rect">
            <a:avLst/>
          </a:prstGeom>
        </p:spPr>
      </p:pic>
      <p:sp>
        <p:nvSpPr>
          <p:cNvPr id="20" name="Rectangle 19"/>
          <p:cNvSpPr/>
          <p:nvPr/>
        </p:nvSpPr>
        <p:spPr>
          <a:xfrm>
            <a:off x="809080" y="1977052"/>
            <a:ext cx="6450136" cy="646331"/>
          </a:xfrm>
          <a:prstGeom prst="rect">
            <a:avLst/>
          </a:prstGeom>
        </p:spPr>
        <p:txBody>
          <a:bodyPr wrap="square">
            <a:spAutoFit/>
          </a:bodyPr>
          <a:lstStyle/>
          <a:p>
            <a:pPr algn="ctr"/>
            <a:r>
              <a:rPr lang="fr-FR" dirty="0">
                <a:latin typeface="ZWTXIZ+Calibri"/>
              </a:rPr>
              <a:t>Pour expliquer pourquoi la distance du point C’ au plan ABC </a:t>
            </a:r>
          </a:p>
          <a:p>
            <a:pPr algn="ctr"/>
            <a:r>
              <a:rPr lang="fr-FR" dirty="0">
                <a:latin typeface="ZWTXIZ+Calibri"/>
              </a:rPr>
              <a:t>est égale à 5 cm</a:t>
            </a:r>
            <a:endParaRPr lang="fr-FR" dirty="0"/>
          </a:p>
        </p:txBody>
      </p:sp>
      <p:sp>
        <p:nvSpPr>
          <p:cNvPr id="22" name="Rectangle 21"/>
          <p:cNvSpPr/>
          <p:nvPr/>
        </p:nvSpPr>
        <p:spPr>
          <a:xfrm>
            <a:off x="780661" y="1515387"/>
            <a:ext cx="7738188" cy="369332"/>
          </a:xfrm>
          <a:prstGeom prst="rect">
            <a:avLst/>
          </a:prstGeom>
          <a:solidFill>
            <a:schemeClr val="bg1"/>
          </a:solidFill>
        </p:spPr>
        <p:txBody>
          <a:bodyPr wrap="square">
            <a:spAutoFit/>
          </a:bodyPr>
          <a:lstStyle/>
          <a:p>
            <a:r>
              <a:rPr lang="fr-FR" b="1" dirty="0">
                <a:latin typeface="Calibri" panose="020F0502020204030204" pitchFamily="34" charset="0"/>
              </a:rPr>
              <a:t>Observez la figure ci-contre  et compléter: </a:t>
            </a:r>
            <a:endParaRPr lang="fr-FR" dirty="0">
              <a:latin typeface="Calibri" panose="020F050202020403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1363847" y="3646800"/>
                <a:ext cx="6278001" cy="646331"/>
              </a:xfrm>
              <a:prstGeom prst="rect">
                <a:avLst/>
              </a:prstGeom>
            </p:spPr>
            <p:txBody>
              <a:bodyPr wrap="none">
                <a:spAutoFit/>
              </a:bodyPr>
              <a:lstStyle/>
              <a:p>
                <a:pPr marL="285750" indent="-285750" algn="just">
                  <a:buFont typeface="Arial" panose="020B0604020202020204" pitchFamily="34" charset="0"/>
                  <a:buChar char="•"/>
                </a:pPr>
                <a:r>
                  <a:rPr lang="fr-FR" dirty="0">
                    <a:latin typeface="ZWTXIZ+Calibri"/>
                  </a:rPr>
                  <a:t>L’intersection</a:t>
                </a:r>
                <a14:m>
                  <m:oMath xmlns:m="http://schemas.openxmlformats.org/officeDocument/2006/math">
                    <m:r>
                      <a:rPr lang="fr-FR" i="1" dirty="0">
                        <a:latin typeface="Cambria Math" panose="02040503050406030204" pitchFamily="18" charset="0"/>
                      </a:rPr>
                      <m:t> </m:t>
                    </m:r>
                    <m:r>
                      <a:rPr lang="fr-MA" b="0" i="1" dirty="0" smtClean="0">
                        <a:latin typeface="Cambria Math" panose="02040503050406030204" pitchFamily="18" charset="0"/>
                      </a:rPr>
                      <m:t> </m:t>
                    </m:r>
                    <m:r>
                      <a:rPr lang="fr-MA" b="0" i="1" dirty="0" smtClean="0">
                        <a:latin typeface="Cambria Math" panose="02040503050406030204" pitchFamily="18" charset="0"/>
                      </a:rPr>
                      <m:t>𝑑𝑒</m:t>
                    </m:r>
                    <m:r>
                      <a:rPr lang="fr-MA" b="0" i="1" dirty="0" smtClean="0">
                        <a:latin typeface="Cambria Math" panose="02040503050406030204" pitchFamily="18" charset="0"/>
                      </a:rPr>
                      <m:t> </m:t>
                    </m:r>
                    <m:r>
                      <a:rPr lang="fr-MA" b="0" i="1" dirty="0" smtClean="0">
                        <a:latin typeface="Cambria Math" panose="02040503050406030204" pitchFamily="18" charset="0"/>
                      </a:rPr>
                      <m:t>𝑙𝑎</m:t>
                    </m:r>
                    <m:r>
                      <a:rPr lang="fr-MA" b="0" i="1" dirty="0" smtClean="0">
                        <a:latin typeface="Cambria Math" panose="02040503050406030204" pitchFamily="18" charset="0"/>
                      </a:rPr>
                      <m:t> </m:t>
                    </m:r>
                    <m:r>
                      <a:rPr lang="fr-MA" b="0" i="1" dirty="0" smtClean="0">
                        <a:latin typeface="Cambria Math" panose="02040503050406030204" pitchFamily="18" charset="0"/>
                      </a:rPr>
                      <m:t>𝑑𝑟𝑜𝑖𝑡𝑒</m:t>
                    </m:r>
                    <m:r>
                      <a:rPr lang="fr-MA" b="0" i="1" dirty="0" smtClean="0">
                        <a:latin typeface="Cambria Math" panose="02040503050406030204" pitchFamily="18" charset="0"/>
                      </a:rPr>
                      <m:t> </m:t>
                    </m:r>
                    <m:r>
                      <a:rPr lang="fr-FR" i="1" dirty="0">
                        <a:latin typeface="Cambria Math" panose="02040503050406030204" pitchFamily="18" charset="0"/>
                      </a:rPr>
                      <m:t>𝐶</m:t>
                    </m:r>
                    <m:r>
                      <a:rPr lang="fr-FR" i="1" dirty="0">
                        <a:latin typeface="Cambria Math" panose="02040503050406030204" pitchFamily="18" charset="0"/>
                      </a:rPr>
                      <m:t>’</m:t>
                    </m:r>
                    <m:r>
                      <a:rPr lang="fr-FR" i="1" dirty="0">
                        <a:latin typeface="Cambria Math" panose="02040503050406030204" pitchFamily="18" charset="0"/>
                      </a:rPr>
                      <m:t>𝐶</m:t>
                    </m:r>
                  </m:oMath>
                </a14:m>
                <a:r>
                  <a:rPr lang="fr-FR" dirty="0"/>
                  <a:t> et le plan ABC est:</a:t>
                </a:r>
              </a:p>
              <a:p>
                <a:pPr algn="ctr"/>
                <a:r>
                  <a:rPr lang="fr-FR" dirty="0">
                    <a:solidFill>
                      <a:srgbClr val="FF0000"/>
                    </a:solidFill>
                  </a:rPr>
                  <a:t>le point C</a:t>
                </a:r>
                <a:r>
                  <a:rPr lang="fr-FR" dirty="0"/>
                  <a:t>.</a:t>
                </a:r>
              </a:p>
            </p:txBody>
          </p:sp>
        </mc:Choice>
        <mc:Fallback xmlns="">
          <p:sp>
            <p:nvSpPr>
              <p:cNvPr id="3" name="Rectangle 2"/>
              <p:cNvSpPr>
                <a:spLocks noRot="1" noChangeAspect="1" noMove="1" noResize="1" noEditPoints="1" noAdjustHandles="1" noChangeArrowheads="1" noChangeShapeType="1" noTextEdit="1"/>
              </p:cNvSpPr>
              <p:nvPr/>
            </p:nvSpPr>
            <p:spPr>
              <a:xfrm>
                <a:off x="1363847" y="3646800"/>
                <a:ext cx="6278001" cy="646331"/>
              </a:xfrm>
              <a:prstGeom prst="rect">
                <a:avLst/>
              </a:prstGeom>
              <a:blipFill>
                <a:blip r:embed="rId4"/>
                <a:stretch>
                  <a:fillRect l="-680" t="-6604" b="-1415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p:cNvSpPr txBox="1"/>
              <p:nvPr/>
            </p:nvSpPr>
            <p:spPr>
              <a:xfrm>
                <a:off x="1436915" y="4562032"/>
                <a:ext cx="5355771" cy="707886"/>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Donc la distance du point C’ au plan ABC est: </a:t>
                </a:r>
                <a14:m>
                  <m:oMath xmlns:m="http://schemas.openxmlformats.org/officeDocument/2006/math">
                    <m:r>
                      <m:rPr>
                        <m:sty m:val="p"/>
                      </m:rPr>
                      <a:rPr lang="fr-MA" sz="2000" i="1" dirty="0" smtClean="0">
                        <a:solidFill>
                          <a:srgbClr val="FF0000"/>
                        </a:solidFill>
                        <a:latin typeface="Cambria Math" panose="02040503050406030204" pitchFamily="18" charset="0"/>
                        <a:cs typeface="Calibri" panose="020F0502020204030204" pitchFamily="34" charset="0"/>
                      </a:rPr>
                      <m:t>C</m:t>
                    </m:r>
                    <m:sSup>
                      <m:sSupPr>
                        <m:ctrlPr>
                          <a:rPr lang="fr-MA" sz="2000" b="0" i="1" dirty="0" smtClean="0">
                            <a:solidFill>
                              <a:srgbClr val="FF0000"/>
                            </a:solidFill>
                            <a:latin typeface="Cambria Math" panose="02040503050406030204" pitchFamily="18" charset="0"/>
                            <a:cs typeface="Calibri" panose="020F0502020204030204" pitchFamily="34" charset="0"/>
                          </a:rPr>
                        </m:ctrlPr>
                      </m:sSupPr>
                      <m:e>
                        <m:r>
                          <a:rPr lang="fr-MA" sz="2000" b="0" i="1" dirty="0" smtClean="0">
                            <a:solidFill>
                              <a:srgbClr val="FF0000"/>
                            </a:solidFill>
                            <a:latin typeface="Cambria Math" panose="02040503050406030204" pitchFamily="18" charset="0"/>
                            <a:cs typeface="Calibri" panose="020F0502020204030204" pitchFamily="34" charset="0"/>
                          </a:rPr>
                          <m:t>𝐶</m:t>
                        </m:r>
                      </m:e>
                      <m:sup>
                        <m:r>
                          <a:rPr lang="fr-MA" sz="2000" b="0" i="1" dirty="0" smtClean="0">
                            <a:solidFill>
                              <a:srgbClr val="FF0000"/>
                            </a:solidFill>
                            <a:latin typeface="Cambria Math" panose="02040503050406030204" pitchFamily="18" charset="0"/>
                            <a:cs typeface="Calibri" panose="020F0502020204030204" pitchFamily="34" charset="0"/>
                          </a:rPr>
                          <m:t>′</m:t>
                        </m:r>
                      </m:sup>
                    </m:sSup>
                    <m:r>
                      <a:rPr lang="fr-MA" sz="2000" i="1" dirty="0" smtClean="0">
                        <a:solidFill>
                          <a:srgbClr val="FF0000"/>
                        </a:solidFill>
                        <a:latin typeface="Cambria Math" panose="02040503050406030204" pitchFamily="18" charset="0"/>
                        <a:cs typeface="Calibri" panose="020F0502020204030204" pitchFamily="34" charset="0"/>
                      </a:rPr>
                      <m:t>=</m:t>
                    </m:r>
                    <m:r>
                      <a:rPr lang="fr-MA" sz="2000" b="0" i="1" dirty="0" smtClean="0">
                        <a:solidFill>
                          <a:srgbClr val="FF0000"/>
                        </a:solidFill>
                        <a:latin typeface="Cambria Math" panose="02040503050406030204" pitchFamily="18" charset="0"/>
                        <a:cs typeface="Calibri" panose="020F0502020204030204" pitchFamily="34" charset="0"/>
                      </a:rPr>
                      <m:t>5 </m:t>
                    </m:r>
                    <m:r>
                      <a:rPr lang="fr-MA" sz="2000" b="0" i="1" dirty="0" smtClean="0">
                        <a:solidFill>
                          <a:srgbClr val="FF0000"/>
                        </a:solidFill>
                        <a:latin typeface="Cambria Math" panose="02040503050406030204" pitchFamily="18" charset="0"/>
                        <a:cs typeface="Calibri" panose="020F0502020204030204" pitchFamily="34" charset="0"/>
                      </a:rPr>
                      <m:t>𝑐𝑚</m:t>
                    </m:r>
                    <m:r>
                      <a:rPr lang="fr-MA" sz="2000" i="1" dirty="0" smtClean="0">
                        <a:solidFill>
                          <a:srgbClr val="FF0000"/>
                        </a:solidFill>
                        <a:latin typeface="Cambria Math" panose="02040503050406030204" pitchFamily="18" charset="0"/>
                        <a:cs typeface="Calibri" panose="020F0502020204030204" pitchFamily="34" charset="0"/>
                      </a:rPr>
                      <m:t>.</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1436915" y="4562032"/>
                <a:ext cx="5355771" cy="707886"/>
              </a:xfrm>
              <a:prstGeom prst="rect">
                <a:avLst/>
              </a:prstGeom>
              <a:blipFill>
                <a:blip r:embed="rId5"/>
                <a:stretch>
                  <a:fillRect l="-1025" t="-431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ZoneTexte 22"/>
              <p:cNvSpPr txBox="1"/>
              <p:nvPr/>
            </p:nvSpPr>
            <p:spPr>
              <a:xfrm>
                <a:off x="1436914" y="2869516"/>
                <a:ext cx="5355771" cy="400110"/>
              </a:xfrm>
              <a:prstGeom prst="rect">
                <a:avLst/>
              </a:prstGeom>
              <a:noFill/>
            </p:spPr>
            <p:txBody>
              <a:bodyPr wrap="square" rtlCol="0">
                <a:spAutoFit/>
              </a:bodyPr>
              <a:lstStyle/>
              <a:p>
                <a:pPr marL="342900" indent="-342900">
                  <a:buFont typeface="Arial" panose="020B0604020202020204" pitchFamily="34" charset="0"/>
                  <a:buChar char="•"/>
                </a:pPr>
                <a:r>
                  <a:rPr lang="fr-MA" sz="2000" dirty="0">
                    <a:latin typeface="Calibri" panose="020F0502020204030204" pitchFamily="34" charset="0"/>
                    <a:cs typeface="Calibri" panose="020F0502020204030204" pitchFamily="34" charset="0"/>
                  </a:rPr>
                  <a:t> </a:t>
                </a:r>
                <a14:m>
                  <m:oMath xmlns:m="http://schemas.openxmlformats.org/officeDocument/2006/math">
                    <m:r>
                      <a:rPr lang="fr-FR" sz="2000" i="1" dirty="0">
                        <a:latin typeface="Cambria Math" panose="02040503050406030204" pitchFamily="18" charset="0"/>
                        <a:cs typeface="Calibri" panose="020F0502020204030204" pitchFamily="34" charset="0"/>
                      </a:rPr>
                      <m:t>𝐶𝐶</m:t>
                    </m:r>
                    <m:r>
                      <a:rPr lang="fr-FR" sz="2000" i="1" dirty="0">
                        <a:latin typeface="Cambria Math" panose="02040503050406030204" pitchFamily="18" charset="0"/>
                        <a:cs typeface="Calibri" panose="020F0502020204030204" pitchFamily="34" charset="0"/>
                      </a:rPr>
                      <m:t>’</m:t>
                    </m:r>
                    <m:r>
                      <a:rPr lang="fr-MA" sz="2000" b="1" i="1">
                        <a:latin typeface="Cambria Math" panose="02040503050406030204" pitchFamily="18" charset="0"/>
                        <a:ea typeface="Cambria Math" panose="02040503050406030204" pitchFamily="18" charset="0"/>
                      </a:rPr>
                      <m:t>⊥</m:t>
                    </m:r>
                    <m:r>
                      <m:rPr>
                        <m:sty m:val="p"/>
                      </m:rPr>
                      <a:rPr lang="fr-MA" sz="2000" b="0" i="0" smtClean="0">
                        <a:solidFill>
                          <a:srgbClr val="FF0000"/>
                        </a:solidFill>
                        <a:latin typeface="Cambria Math" panose="02040503050406030204" pitchFamily="18" charset="0"/>
                        <a:ea typeface="Cambria Math" panose="02040503050406030204" pitchFamily="18" charset="0"/>
                      </a:rPr>
                      <m:t>ABC</m:t>
                    </m:r>
                  </m:oMath>
                </a14:m>
                <a:r>
                  <a:rPr lang="fr-MA" sz="2000" dirty="0">
                    <a:solidFill>
                      <a:srgbClr val="FF0000"/>
                    </a:solidFill>
                    <a:latin typeface="Calibri" panose="020F0502020204030204" pitchFamily="34" charset="0"/>
                    <a:cs typeface="Calibri" panose="020F0502020204030204" pitchFamily="34" charset="0"/>
                  </a:rPr>
                  <a:t>.</a:t>
                </a:r>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23" name="ZoneTexte 22"/>
              <p:cNvSpPr txBox="1">
                <a:spLocks noRot="1" noChangeAspect="1" noMove="1" noResize="1" noEditPoints="1" noAdjustHandles="1" noChangeArrowheads="1" noChangeShapeType="1" noTextEdit="1"/>
              </p:cNvSpPr>
              <p:nvPr/>
            </p:nvSpPr>
            <p:spPr>
              <a:xfrm>
                <a:off x="1436914" y="2869516"/>
                <a:ext cx="5355771" cy="400110"/>
              </a:xfrm>
              <a:prstGeom prst="rect">
                <a:avLst/>
              </a:prstGeom>
              <a:blipFill>
                <a:blip r:embed="rId6"/>
                <a:stretch>
                  <a:fillRect l="-1025" t="-9231" b="-27692"/>
                </a:stretch>
              </a:blipFill>
            </p:spPr>
            <p:txBody>
              <a:bodyPr/>
              <a:lstStyle/>
              <a:p>
                <a:r>
                  <a:rPr lang="fr-FR">
                    <a:noFill/>
                  </a:rPr>
                  <a:t> </a:t>
                </a:r>
              </a:p>
            </p:txBody>
          </p:sp>
        </mc:Fallback>
      </mc:AlternateContent>
      <p:sp>
        <p:nvSpPr>
          <p:cNvPr id="6" name="ZoneTexte 5"/>
          <p:cNvSpPr txBox="1"/>
          <p:nvPr/>
        </p:nvSpPr>
        <p:spPr>
          <a:xfrm>
            <a:off x="7959012" y="4488024"/>
            <a:ext cx="3181739" cy="338554"/>
          </a:xfrm>
          <a:prstGeom prst="rect">
            <a:avLst/>
          </a:prstGeom>
          <a:solidFill>
            <a:srgbClr val="00B0F0"/>
          </a:solidFill>
        </p:spPr>
        <p:txBody>
          <a:bodyPr wrap="square" rtlCol="0">
            <a:spAutoFit/>
          </a:bodyPr>
          <a:lstStyle/>
          <a:p>
            <a:pPr algn="l"/>
            <a:r>
              <a:rPr lang="fr-MA" sz="1600" dirty="0">
                <a:latin typeface="Calibri" panose="020F0502020204030204" pitchFamily="34" charset="0"/>
                <a:cs typeface="Calibri" panose="020F0502020204030204" pitchFamily="34" charset="0"/>
              </a:rPr>
              <a:t>ABCDA’B’C’D’ est cube d’arête 5 cm</a:t>
            </a:r>
            <a:endParaRPr lang="fr-FR" sz="1600" dirty="0">
              <a:latin typeface="Calibri" panose="020F0502020204030204" pitchFamily="34" charset="0"/>
              <a:cs typeface="Calibri" panose="020F0502020204030204" pitchFamily="34" charset="0"/>
            </a:endParaRPr>
          </a:p>
        </p:txBody>
      </p:sp>
      <p:pic>
        <p:nvPicPr>
          <p:cNvPr id="15"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7">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38516337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 (corriger l’avant dernière ligne E et la droite AE)</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25720" y="6046282"/>
            <a:ext cx="1225550" cy="471488"/>
          </a:xfrm>
        </p:spPr>
        <p:txBody>
          <a:bodyPr/>
          <a:lstStyle/>
          <a:p>
            <a:r>
              <a:rPr lang="en-US" dirty="0"/>
              <a:t>Page:71</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4" name="Image 3"/>
          <p:cNvPicPr>
            <a:picLocks noChangeAspect="1"/>
          </p:cNvPicPr>
          <p:nvPr/>
        </p:nvPicPr>
        <p:blipFill>
          <a:blip r:embed="rId4"/>
          <a:stretch>
            <a:fillRect/>
          </a:stretch>
        </p:blipFill>
        <p:spPr>
          <a:xfrm>
            <a:off x="361369" y="967664"/>
            <a:ext cx="10518125" cy="5037009"/>
          </a:xfrm>
          <a:prstGeom prst="rect">
            <a:avLst/>
          </a:prstGeom>
        </p:spPr>
      </p:pic>
      <p:grpSp>
        <p:nvGrpSpPr>
          <p:cNvPr id="11" name="Groupe 10">
            <a:extLst>
              <a:ext uri="{FF2B5EF4-FFF2-40B4-BE49-F238E27FC236}">
                <a16:creationId xmlns:a16="http://schemas.microsoft.com/office/drawing/2014/main" id="{070B6354-9550-C667-12C5-195BEC9BB684}"/>
              </a:ext>
            </a:extLst>
          </p:cNvPr>
          <p:cNvGrpSpPr/>
          <p:nvPr/>
        </p:nvGrpSpPr>
        <p:grpSpPr>
          <a:xfrm>
            <a:off x="1683125" y="5343063"/>
            <a:ext cx="4184933" cy="307777"/>
            <a:chOff x="1683125" y="5343063"/>
            <a:chExt cx="4184933" cy="307777"/>
          </a:xfrm>
        </p:grpSpPr>
        <p:sp>
          <p:nvSpPr>
            <p:cNvPr id="6" name="ZoneTexte 5">
              <a:extLst>
                <a:ext uri="{FF2B5EF4-FFF2-40B4-BE49-F238E27FC236}">
                  <a16:creationId xmlns:a16="http://schemas.microsoft.com/office/drawing/2014/main" id="{BA331E25-0405-4FFA-5911-E6D929AD395F}"/>
                </a:ext>
              </a:extLst>
            </p:cNvPr>
            <p:cNvSpPr txBox="1"/>
            <p:nvPr/>
          </p:nvSpPr>
          <p:spPr>
            <a:xfrm>
              <a:off x="1683125" y="5343063"/>
              <a:ext cx="293021" cy="307777"/>
            </a:xfrm>
            <a:prstGeom prst="rect">
              <a:avLst/>
            </a:prstGeom>
            <a:solidFill>
              <a:schemeClr val="bg1"/>
            </a:solidFill>
          </p:spPr>
          <p:txBody>
            <a:bodyPr wrap="square" rtlCol="0">
              <a:spAutoFit/>
            </a:bodyPr>
            <a:lstStyle/>
            <a:p>
              <a:pPr algn="l"/>
              <a:r>
                <a:rPr lang="fr-FR" sz="1400" dirty="0">
                  <a:latin typeface="Calibri" panose="020F0502020204030204" pitchFamily="34" charset="0"/>
                  <a:cs typeface="Calibri" panose="020F0502020204030204" pitchFamily="34" charset="0"/>
                </a:rPr>
                <a:t>E</a:t>
              </a:r>
            </a:p>
          </p:txBody>
        </p:sp>
        <p:sp>
          <p:nvSpPr>
            <p:cNvPr id="10" name="ZoneTexte 9">
              <a:extLst>
                <a:ext uri="{FF2B5EF4-FFF2-40B4-BE49-F238E27FC236}">
                  <a16:creationId xmlns:a16="http://schemas.microsoft.com/office/drawing/2014/main" id="{8312B36B-2F12-A458-2F22-7C3A83478D5D}"/>
                </a:ext>
              </a:extLst>
            </p:cNvPr>
            <p:cNvSpPr txBox="1"/>
            <p:nvPr/>
          </p:nvSpPr>
          <p:spPr>
            <a:xfrm>
              <a:off x="5468329" y="5343063"/>
              <a:ext cx="399729" cy="307777"/>
            </a:xfrm>
            <a:prstGeom prst="rect">
              <a:avLst/>
            </a:prstGeom>
            <a:solidFill>
              <a:schemeClr val="bg1"/>
            </a:solidFill>
          </p:spPr>
          <p:txBody>
            <a:bodyPr wrap="square" rtlCol="0">
              <a:spAutoFit/>
            </a:bodyPr>
            <a:lstStyle/>
            <a:p>
              <a:pPr algn="l"/>
              <a:r>
                <a:rPr lang="fr-FR" sz="1400" dirty="0">
                  <a:latin typeface="Calibri" panose="020F0502020204030204" pitchFamily="34" charset="0"/>
                  <a:cs typeface="Calibri" panose="020F0502020204030204" pitchFamily="34" charset="0"/>
                </a:rPr>
                <a:t>AE</a:t>
              </a:r>
            </a:p>
          </p:txBody>
        </p:sp>
      </p:grpSp>
    </p:spTree>
    <p:extLst>
      <p:ext uri="{BB962C8B-B14F-4D97-AF65-F5344CB8AC3E}">
        <p14:creationId xmlns:p14="http://schemas.microsoft.com/office/powerpoint/2010/main" val="26318861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p:cNvPicPr>
            <a:picLocks noChangeAspect="1"/>
          </p:cNvPicPr>
          <p:nvPr/>
        </p:nvPicPr>
        <p:blipFill>
          <a:blip r:embed="rId4"/>
          <a:stretch>
            <a:fillRect/>
          </a:stretch>
        </p:blipFill>
        <p:spPr>
          <a:xfrm>
            <a:off x="277393" y="1050161"/>
            <a:ext cx="11161938" cy="5434138"/>
          </a:xfrm>
          <a:prstGeom prst="rect">
            <a:avLst/>
          </a:prstGeom>
        </p:spPr>
      </p:pic>
      <p:sp>
        <p:nvSpPr>
          <p:cNvPr id="6" name="ZoneTexte 5"/>
          <p:cNvSpPr txBox="1"/>
          <p:nvPr/>
        </p:nvSpPr>
        <p:spPr>
          <a:xfrm>
            <a:off x="5756988" y="2603240"/>
            <a:ext cx="1287625"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sécantes</a:t>
            </a:r>
            <a:endParaRPr lang="fr-FR" sz="2000" dirty="0">
              <a:solidFill>
                <a:srgbClr val="FF0000"/>
              </a:solidFill>
              <a:latin typeface="Calibri" panose="020F0502020204030204" pitchFamily="34" charset="0"/>
              <a:cs typeface="Calibri" panose="020F0502020204030204" pitchFamily="34" charset="0"/>
            </a:endParaRPr>
          </a:p>
        </p:txBody>
      </p:sp>
      <p:sp>
        <p:nvSpPr>
          <p:cNvPr id="11" name="ZoneTexte 10"/>
          <p:cNvSpPr txBox="1"/>
          <p:nvPr/>
        </p:nvSpPr>
        <p:spPr>
          <a:xfrm>
            <a:off x="7828384" y="2603240"/>
            <a:ext cx="438539"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F</a:t>
            </a:r>
            <a:endParaRPr lang="fr-FR" sz="2000" dirty="0">
              <a:solidFill>
                <a:srgbClr val="FF0000"/>
              </a:solidFill>
              <a:latin typeface="Calibri" panose="020F0502020204030204" pitchFamily="34" charset="0"/>
              <a:cs typeface="Calibri" panose="020F0502020204030204" pitchFamily="34" charset="0"/>
            </a:endParaRPr>
          </a:p>
        </p:txBody>
      </p:sp>
      <p:sp>
        <p:nvSpPr>
          <p:cNvPr id="12" name="ZoneTexte 11"/>
          <p:cNvSpPr txBox="1"/>
          <p:nvPr/>
        </p:nvSpPr>
        <p:spPr>
          <a:xfrm>
            <a:off x="2397968" y="2900713"/>
            <a:ext cx="63448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EFG</a:t>
            </a:r>
            <a:endParaRPr lang="fr-FR" sz="2000" dirty="0">
              <a:solidFill>
                <a:srgbClr val="FF0000"/>
              </a:solidFill>
              <a:latin typeface="Calibri" panose="020F0502020204030204" pitchFamily="34" charset="0"/>
              <a:cs typeface="Calibri" panose="020F0502020204030204" pitchFamily="34" charset="0"/>
            </a:endParaRPr>
          </a:p>
        </p:txBody>
      </p:sp>
      <p:sp>
        <p:nvSpPr>
          <p:cNvPr id="31" name="ZoneTexte 30"/>
          <p:cNvSpPr txBox="1"/>
          <p:nvPr/>
        </p:nvSpPr>
        <p:spPr>
          <a:xfrm>
            <a:off x="4332515" y="3100768"/>
            <a:ext cx="1902030"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un rectangle</a:t>
            </a:r>
            <a:endParaRPr lang="fr-FR" sz="2000" dirty="0">
              <a:solidFill>
                <a:srgbClr val="FF0000"/>
              </a:solidFill>
              <a:latin typeface="Calibri" panose="020F0502020204030204" pitchFamily="34" charset="0"/>
              <a:cs typeface="Calibri" panose="020F0502020204030204" pitchFamily="34" charset="0"/>
            </a:endParaRPr>
          </a:p>
        </p:txBody>
      </p:sp>
      <p:sp>
        <p:nvSpPr>
          <p:cNvPr id="13" name="ZoneTexte 12"/>
          <p:cNvSpPr txBox="1"/>
          <p:nvPr/>
        </p:nvSpPr>
        <p:spPr>
          <a:xfrm>
            <a:off x="2547257" y="3405777"/>
            <a:ext cx="4851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EF</a:t>
            </a:r>
            <a:endParaRPr lang="fr-FR" sz="2000" dirty="0">
              <a:solidFill>
                <a:srgbClr val="FF0000"/>
              </a:solidFill>
              <a:latin typeface="Calibri" panose="020F0502020204030204" pitchFamily="34" charset="0"/>
              <a:cs typeface="Calibri" panose="020F0502020204030204" pitchFamily="34" charset="0"/>
            </a:endParaRPr>
          </a:p>
        </p:txBody>
      </p:sp>
      <p:sp>
        <p:nvSpPr>
          <p:cNvPr id="16" name="ZoneTexte 15"/>
          <p:cNvSpPr txBox="1"/>
          <p:nvPr/>
        </p:nvSpPr>
        <p:spPr>
          <a:xfrm>
            <a:off x="3912636" y="3394548"/>
            <a:ext cx="1352939" cy="400110"/>
          </a:xfrm>
          <a:prstGeom prst="rect">
            <a:avLst/>
          </a:prstGeom>
          <a:noFill/>
        </p:spPr>
        <p:txBody>
          <a:bodyPr wrap="square" rtlCol="0">
            <a:spAutoFit/>
          </a:bodyPr>
          <a:lstStyle/>
          <a:p>
            <a:pPr algn="ctr"/>
            <a:r>
              <a:rPr lang="fr-MA" sz="2000" dirty="0">
                <a:solidFill>
                  <a:srgbClr val="FF0000"/>
                </a:solidFill>
                <a:latin typeface="Calibri" panose="020F0502020204030204" pitchFamily="34" charset="0"/>
                <a:cs typeface="Calibri" panose="020F0502020204030204" pitchFamily="34" charset="0"/>
              </a:rPr>
              <a:t>AEFB </a:t>
            </a:r>
            <a:endParaRPr lang="fr-FR" sz="2000" dirty="0">
              <a:solidFill>
                <a:srgbClr val="FF0000"/>
              </a:solidFill>
              <a:latin typeface="Calibri" panose="020F0502020204030204" pitchFamily="34" charset="0"/>
              <a:cs typeface="Calibri" panose="020F0502020204030204" pitchFamily="34" charset="0"/>
            </a:endParaRPr>
          </a:p>
        </p:txBody>
      </p:sp>
      <p:sp>
        <p:nvSpPr>
          <p:cNvPr id="18" name="ZoneTexte 17"/>
          <p:cNvSpPr txBox="1"/>
          <p:nvPr/>
        </p:nvSpPr>
        <p:spPr>
          <a:xfrm>
            <a:off x="4094244" y="3688328"/>
            <a:ext cx="4054151"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perpendiculaire au plan EFG</a:t>
            </a:r>
            <a:endParaRPr lang="fr-FR" sz="2000" dirty="0">
              <a:solidFill>
                <a:srgbClr val="FF0000"/>
              </a:solidFill>
              <a:latin typeface="Calibri" panose="020F0502020204030204" pitchFamily="34" charset="0"/>
              <a:cs typeface="Calibri" panose="020F0502020204030204" pitchFamily="34" charset="0"/>
            </a:endParaRPr>
          </a:p>
        </p:txBody>
      </p:sp>
      <p:sp>
        <p:nvSpPr>
          <p:cNvPr id="36" name="ZoneTexte 35"/>
          <p:cNvSpPr txBox="1"/>
          <p:nvPr/>
        </p:nvSpPr>
        <p:spPr>
          <a:xfrm>
            <a:off x="5439747" y="4298698"/>
            <a:ext cx="63448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EFG</a:t>
            </a:r>
            <a:endParaRPr lang="fr-FR" sz="2000" dirty="0">
              <a:solidFill>
                <a:srgbClr val="FF0000"/>
              </a:solidFill>
              <a:latin typeface="Calibri" panose="020F0502020204030204" pitchFamily="34" charset="0"/>
              <a:cs typeface="Calibri" panose="020F0502020204030204" pitchFamily="34" charset="0"/>
            </a:endParaRPr>
          </a:p>
        </p:txBody>
      </p:sp>
      <p:sp>
        <p:nvSpPr>
          <p:cNvPr id="41" name="ZoneTexte 40"/>
          <p:cNvSpPr txBox="1"/>
          <p:nvPr/>
        </p:nvSpPr>
        <p:spPr>
          <a:xfrm>
            <a:off x="1855529" y="4555657"/>
            <a:ext cx="200608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au plan EFG</a:t>
            </a:r>
            <a:endParaRPr lang="fr-FR" sz="2000" dirty="0">
              <a:solidFill>
                <a:srgbClr val="FF0000"/>
              </a:solidFill>
              <a:latin typeface="Calibri" panose="020F0502020204030204" pitchFamily="34" charset="0"/>
              <a:cs typeface="Calibri" panose="020F0502020204030204" pitchFamily="34" charset="0"/>
            </a:endParaRPr>
          </a:p>
        </p:txBody>
      </p:sp>
      <p:sp>
        <p:nvSpPr>
          <p:cNvPr id="43" name="ZoneTexte 42"/>
          <p:cNvSpPr txBox="1"/>
          <p:nvPr/>
        </p:nvSpPr>
        <p:spPr>
          <a:xfrm>
            <a:off x="2715209" y="5150177"/>
            <a:ext cx="4851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AE</a:t>
            </a:r>
            <a:endParaRPr lang="fr-FR" sz="2000" dirty="0">
              <a:solidFill>
                <a:srgbClr val="FF0000"/>
              </a:solidFill>
              <a:latin typeface="Calibri" panose="020F0502020204030204" pitchFamily="34" charset="0"/>
              <a:cs typeface="Calibri" panose="020F0502020204030204" pitchFamily="34" charset="0"/>
            </a:endParaRPr>
          </a:p>
        </p:txBody>
      </p:sp>
      <p:sp>
        <p:nvSpPr>
          <p:cNvPr id="44" name="ZoneTexte 43"/>
          <p:cNvSpPr txBox="1"/>
          <p:nvPr/>
        </p:nvSpPr>
        <p:spPr>
          <a:xfrm>
            <a:off x="5905015" y="5163127"/>
            <a:ext cx="63448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EFG</a:t>
            </a:r>
            <a:endParaRPr lang="fr-FR" sz="2000" dirty="0">
              <a:solidFill>
                <a:srgbClr val="FF0000"/>
              </a:solidFill>
              <a:latin typeface="Calibri" panose="020F0502020204030204" pitchFamily="34" charset="0"/>
              <a:cs typeface="Calibri" panose="020F0502020204030204" pitchFamily="34" charset="0"/>
            </a:endParaRPr>
          </a:p>
        </p:txBody>
      </p:sp>
      <p:sp>
        <p:nvSpPr>
          <p:cNvPr id="45" name="ZoneTexte 44"/>
          <p:cNvSpPr txBox="1"/>
          <p:nvPr/>
        </p:nvSpPr>
        <p:spPr>
          <a:xfrm>
            <a:off x="3693683" y="5442213"/>
            <a:ext cx="63883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EFG</a:t>
            </a:r>
            <a:endParaRPr lang="fr-FR" sz="2000" dirty="0">
              <a:solidFill>
                <a:srgbClr val="FF0000"/>
              </a:solidFill>
              <a:latin typeface="Calibri" panose="020F0502020204030204" pitchFamily="34" charset="0"/>
              <a:cs typeface="Calibri" panose="020F0502020204030204" pitchFamily="34" charset="0"/>
            </a:endParaRPr>
          </a:p>
        </p:txBody>
      </p:sp>
      <p:sp>
        <p:nvSpPr>
          <p:cNvPr id="46" name="ZoneTexte 45"/>
          <p:cNvSpPr txBox="1"/>
          <p:nvPr/>
        </p:nvSpPr>
        <p:spPr>
          <a:xfrm>
            <a:off x="8832349" y="5139552"/>
            <a:ext cx="4851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EG</a:t>
            </a:r>
            <a:endParaRPr lang="fr-FR" sz="2000" dirty="0">
              <a:solidFill>
                <a:srgbClr val="FF0000"/>
              </a:solidFill>
              <a:latin typeface="Calibri" panose="020F0502020204030204" pitchFamily="34" charset="0"/>
              <a:cs typeface="Calibri" panose="020F0502020204030204" pitchFamily="34" charset="0"/>
            </a:endParaRPr>
          </a:p>
        </p:txBody>
      </p:sp>
      <p:sp>
        <p:nvSpPr>
          <p:cNvPr id="47" name="ZoneTexte 46"/>
          <p:cNvSpPr txBox="1"/>
          <p:nvPr/>
        </p:nvSpPr>
        <p:spPr>
          <a:xfrm>
            <a:off x="4959220" y="5442213"/>
            <a:ext cx="4851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EF</a:t>
            </a:r>
            <a:endParaRPr lang="fr-FR" sz="2000" dirty="0">
              <a:solidFill>
                <a:srgbClr val="FF0000"/>
              </a:solidFill>
              <a:latin typeface="Calibri" panose="020F0502020204030204" pitchFamily="34" charset="0"/>
              <a:cs typeface="Calibri" panose="020F0502020204030204" pitchFamily="34" charset="0"/>
            </a:endParaRPr>
          </a:p>
        </p:txBody>
      </p:sp>
      <p:sp>
        <p:nvSpPr>
          <p:cNvPr id="19" name="ZoneTexte 18"/>
          <p:cNvSpPr txBox="1"/>
          <p:nvPr/>
        </p:nvSpPr>
        <p:spPr>
          <a:xfrm>
            <a:off x="2715210" y="5442213"/>
            <a:ext cx="317239" cy="400110"/>
          </a:xfrm>
          <a:prstGeom prst="rect">
            <a:avLst/>
          </a:prstGeom>
          <a:solidFill>
            <a:schemeClr val="bg1"/>
          </a:solidFill>
        </p:spPr>
        <p:txBody>
          <a:bodyPr wrap="square" rtlCol="0">
            <a:spAutoFit/>
          </a:bodyPr>
          <a:lstStyle/>
          <a:p>
            <a:pPr algn="l"/>
            <a:r>
              <a:rPr lang="fr-MA" sz="2000" dirty="0">
                <a:latin typeface="Calibri" panose="020F0502020204030204" pitchFamily="34" charset="0"/>
                <a:cs typeface="Calibri" panose="020F0502020204030204" pitchFamily="34" charset="0"/>
              </a:rPr>
              <a:t>E</a:t>
            </a:r>
            <a:endParaRPr lang="fr-FR" sz="2000" dirty="0">
              <a:latin typeface="Calibri" panose="020F0502020204030204" pitchFamily="34" charset="0"/>
              <a:cs typeface="Calibri" panose="020F0502020204030204" pitchFamily="34" charset="0"/>
            </a:endParaRPr>
          </a:p>
        </p:txBody>
      </p:sp>
      <p:sp>
        <p:nvSpPr>
          <p:cNvPr id="48" name="ZoneTexte 47"/>
          <p:cNvSpPr txBox="1"/>
          <p:nvPr/>
        </p:nvSpPr>
        <p:spPr>
          <a:xfrm>
            <a:off x="5593009" y="5423603"/>
            <a:ext cx="4851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AE</a:t>
            </a:r>
            <a:endParaRPr lang="fr-FR" sz="2000" dirty="0">
              <a:solidFill>
                <a:srgbClr val="FF0000"/>
              </a:solidFill>
              <a:latin typeface="Calibri" panose="020F0502020204030204" pitchFamily="34" charset="0"/>
              <a:cs typeface="Calibri" panose="020F0502020204030204" pitchFamily="34" charset="0"/>
            </a:endParaRPr>
          </a:p>
        </p:txBody>
      </p:sp>
      <p:sp>
        <p:nvSpPr>
          <p:cNvPr id="49" name="ZoneTexte 48"/>
          <p:cNvSpPr txBox="1"/>
          <p:nvPr/>
        </p:nvSpPr>
        <p:spPr>
          <a:xfrm>
            <a:off x="4399554" y="5442213"/>
            <a:ext cx="4851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AE</a:t>
            </a:r>
            <a:endParaRPr lang="fr-FR" sz="2000" dirty="0">
              <a:solidFill>
                <a:srgbClr val="FF0000"/>
              </a:solidFill>
              <a:latin typeface="Calibri" panose="020F0502020204030204" pitchFamily="34" charset="0"/>
              <a:cs typeface="Calibri" panose="020F0502020204030204" pitchFamily="34" charset="0"/>
            </a:endParaRPr>
          </a:p>
        </p:txBody>
      </p:sp>
      <p:sp>
        <p:nvSpPr>
          <p:cNvPr id="50" name="ZoneTexte 49"/>
          <p:cNvSpPr txBox="1"/>
          <p:nvPr/>
        </p:nvSpPr>
        <p:spPr>
          <a:xfrm>
            <a:off x="7978014" y="5139552"/>
            <a:ext cx="4851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EF</a:t>
            </a:r>
            <a:endParaRPr lang="fr-FR" sz="2000" dirty="0">
              <a:solidFill>
                <a:srgbClr val="FF0000"/>
              </a:solidFill>
              <a:latin typeface="Calibri" panose="020F0502020204030204" pitchFamily="34" charset="0"/>
              <a:cs typeface="Calibri" panose="020F0502020204030204" pitchFamily="34" charset="0"/>
            </a:endParaRPr>
          </a:p>
        </p:txBody>
      </p:sp>
      <p:sp>
        <p:nvSpPr>
          <p:cNvPr id="51" name="ZoneTexte 50"/>
          <p:cNvSpPr txBox="1"/>
          <p:nvPr/>
        </p:nvSpPr>
        <p:spPr>
          <a:xfrm>
            <a:off x="6139628" y="5463371"/>
            <a:ext cx="4851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EG</a:t>
            </a:r>
            <a:endParaRPr lang="fr-FR" sz="2000" dirty="0">
              <a:solidFill>
                <a:srgbClr val="FF0000"/>
              </a:solidFill>
              <a:latin typeface="Calibri" panose="020F0502020204030204" pitchFamily="34" charset="0"/>
              <a:cs typeface="Calibri" panose="020F0502020204030204" pitchFamily="34" charset="0"/>
            </a:endParaRPr>
          </a:p>
        </p:txBody>
      </p:sp>
      <p:sp>
        <p:nvSpPr>
          <p:cNvPr id="52" name="ZoneTexte 51"/>
          <p:cNvSpPr txBox="1"/>
          <p:nvPr/>
        </p:nvSpPr>
        <p:spPr>
          <a:xfrm>
            <a:off x="9345622" y="5412384"/>
            <a:ext cx="1287625"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rectangles</a:t>
            </a:r>
            <a:endParaRPr lang="fr-FR" sz="2000" dirty="0">
              <a:solidFill>
                <a:srgbClr val="FF0000"/>
              </a:solidFill>
              <a:latin typeface="Calibri" panose="020F0502020204030204" pitchFamily="34" charset="0"/>
              <a:cs typeface="Calibri" panose="020F0502020204030204" pitchFamily="34" charset="0"/>
            </a:endParaRPr>
          </a:p>
        </p:txBody>
      </p:sp>
      <p:sp>
        <p:nvSpPr>
          <p:cNvPr id="53" name="ZoneTexte 52"/>
          <p:cNvSpPr txBox="1"/>
          <p:nvPr/>
        </p:nvSpPr>
        <p:spPr>
          <a:xfrm>
            <a:off x="2471920" y="5981339"/>
            <a:ext cx="4851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AE</a:t>
            </a:r>
            <a:endParaRPr lang="fr-FR" sz="2000" dirty="0">
              <a:solidFill>
                <a:srgbClr val="FF0000"/>
              </a:solidFill>
              <a:latin typeface="Calibri" panose="020F0502020204030204" pitchFamily="34" charset="0"/>
              <a:cs typeface="Calibri" panose="020F0502020204030204" pitchFamily="34" charset="0"/>
            </a:endParaRPr>
          </a:p>
        </p:txBody>
      </p:sp>
      <p:sp>
        <p:nvSpPr>
          <p:cNvPr id="21" name="ZoneTexte 20"/>
          <p:cNvSpPr txBox="1"/>
          <p:nvPr/>
        </p:nvSpPr>
        <p:spPr>
          <a:xfrm>
            <a:off x="3200401" y="5981339"/>
            <a:ext cx="578497" cy="400110"/>
          </a:xfrm>
          <a:prstGeom prst="rect">
            <a:avLst/>
          </a:prstGeom>
          <a:noFill/>
        </p:spPr>
        <p:txBody>
          <a:bodyPr wrap="square" rtlCol="0">
            <a:spAutoFit/>
          </a:bodyPr>
          <a:lstStyle/>
          <a:p>
            <a:pPr algn="ctr"/>
            <a:r>
              <a:rPr lang="fr-MA" sz="2000" dirty="0">
                <a:solidFill>
                  <a:srgbClr val="FF0000"/>
                </a:solidFill>
                <a:latin typeface="Calibri" panose="020F0502020204030204" pitchFamily="34" charset="0"/>
                <a:cs typeface="Calibri" panose="020F0502020204030204" pitchFamily="34" charset="0"/>
              </a:rPr>
              <a:t>5 </a:t>
            </a:r>
            <a:endParaRPr lang="fr-FR" sz="2000" dirty="0">
              <a:solidFill>
                <a:srgbClr val="FF0000"/>
              </a:solidFill>
              <a:latin typeface="Calibri" panose="020F0502020204030204" pitchFamily="34" charset="0"/>
              <a:cs typeface="Calibri" panose="020F0502020204030204" pitchFamily="34" charset="0"/>
            </a:endParaRPr>
          </a:p>
        </p:txBody>
      </p:sp>
      <p:sp>
        <p:nvSpPr>
          <p:cNvPr id="28" name="ZoneTexte 27"/>
          <p:cNvSpPr txBox="1"/>
          <p:nvPr/>
        </p:nvSpPr>
        <p:spPr>
          <a:xfrm>
            <a:off x="6539497" y="5963670"/>
            <a:ext cx="439801"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a:t>
            </a:r>
            <a:endParaRPr lang="fr-FR" sz="2000" dirty="0">
              <a:solidFill>
                <a:srgbClr val="FF0000"/>
              </a:solidFill>
              <a:latin typeface="Calibri" panose="020F0502020204030204" pitchFamily="34" charset="0"/>
              <a:cs typeface="Calibri" panose="020F0502020204030204" pitchFamily="34" charset="0"/>
            </a:endParaRPr>
          </a:p>
        </p:txBody>
      </p:sp>
      <p:sp>
        <p:nvSpPr>
          <p:cNvPr id="54" name="ZoneTexte 53"/>
          <p:cNvSpPr txBox="1"/>
          <p:nvPr/>
        </p:nvSpPr>
        <p:spPr>
          <a:xfrm>
            <a:off x="7903369" y="5963670"/>
            <a:ext cx="63448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EFG</a:t>
            </a:r>
            <a:endParaRPr lang="fr-FR" sz="2000" dirty="0">
              <a:solidFill>
                <a:srgbClr val="FF0000"/>
              </a:solidFill>
              <a:latin typeface="Calibri" panose="020F0502020204030204" pitchFamily="34" charset="0"/>
              <a:cs typeface="Calibri" panose="020F0502020204030204" pitchFamily="34" charset="0"/>
            </a:endParaRPr>
          </a:p>
        </p:txBody>
      </p:sp>
      <p:grpSp>
        <p:nvGrpSpPr>
          <p:cNvPr id="14" name="Groupe 13">
            <a:extLst>
              <a:ext uri="{FF2B5EF4-FFF2-40B4-BE49-F238E27FC236}">
                <a16:creationId xmlns:a16="http://schemas.microsoft.com/office/drawing/2014/main" id="{83750DA2-9231-6943-58E6-AC6386EE5200}"/>
              </a:ext>
            </a:extLst>
          </p:cNvPr>
          <p:cNvGrpSpPr/>
          <p:nvPr/>
        </p:nvGrpSpPr>
        <p:grpSpPr>
          <a:xfrm>
            <a:off x="1735081" y="5752320"/>
            <a:ext cx="4382359" cy="314156"/>
            <a:chOff x="1735081" y="5752320"/>
            <a:chExt cx="4382359" cy="314156"/>
          </a:xfrm>
        </p:grpSpPr>
        <p:sp>
          <p:nvSpPr>
            <p:cNvPr id="5" name="ZoneTexte 4">
              <a:extLst>
                <a:ext uri="{FF2B5EF4-FFF2-40B4-BE49-F238E27FC236}">
                  <a16:creationId xmlns:a16="http://schemas.microsoft.com/office/drawing/2014/main" id="{D15DB45E-6939-78AF-D436-9F0B5044BD0C}"/>
                </a:ext>
              </a:extLst>
            </p:cNvPr>
            <p:cNvSpPr txBox="1"/>
            <p:nvPr/>
          </p:nvSpPr>
          <p:spPr>
            <a:xfrm>
              <a:off x="1735081" y="5758699"/>
              <a:ext cx="293021" cy="307777"/>
            </a:xfrm>
            <a:prstGeom prst="rect">
              <a:avLst/>
            </a:prstGeom>
            <a:solidFill>
              <a:schemeClr val="bg1"/>
            </a:solidFill>
          </p:spPr>
          <p:txBody>
            <a:bodyPr wrap="square" rtlCol="0">
              <a:spAutoFit/>
            </a:bodyPr>
            <a:lstStyle/>
            <a:p>
              <a:pPr algn="l"/>
              <a:r>
                <a:rPr lang="fr-FR" sz="1400" dirty="0">
                  <a:latin typeface="Calibri" panose="020F0502020204030204" pitchFamily="34" charset="0"/>
                  <a:cs typeface="Calibri" panose="020F0502020204030204" pitchFamily="34" charset="0"/>
                </a:rPr>
                <a:t>E</a:t>
              </a:r>
            </a:p>
          </p:txBody>
        </p:sp>
        <p:sp>
          <p:nvSpPr>
            <p:cNvPr id="10" name="ZoneTexte 9">
              <a:extLst>
                <a:ext uri="{FF2B5EF4-FFF2-40B4-BE49-F238E27FC236}">
                  <a16:creationId xmlns:a16="http://schemas.microsoft.com/office/drawing/2014/main" id="{E60C1121-1E12-E302-384B-E5759EE0972A}"/>
                </a:ext>
              </a:extLst>
            </p:cNvPr>
            <p:cNvSpPr txBox="1"/>
            <p:nvPr/>
          </p:nvSpPr>
          <p:spPr>
            <a:xfrm>
              <a:off x="5717711" y="5752320"/>
              <a:ext cx="399729" cy="307777"/>
            </a:xfrm>
            <a:prstGeom prst="rect">
              <a:avLst/>
            </a:prstGeom>
            <a:solidFill>
              <a:schemeClr val="bg1"/>
            </a:solidFill>
          </p:spPr>
          <p:txBody>
            <a:bodyPr wrap="square" rtlCol="0">
              <a:spAutoFit/>
            </a:bodyPr>
            <a:lstStyle/>
            <a:p>
              <a:pPr algn="l"/>
              <a:r>
                <a:rPr lang="fr-FR" sz="1400" dirty="0">
                  <a:latin typeface="Calibri" panose="020F0502020204030204" pitchFamily="34" charset="0"/>
                  <a:cs typeface="Calibri" panose="020F0502020204030204" pitchFamily="34" charset="0"/>
                </a:rPr>
                <a:t>AE</a:t>
              </a:r>
            </a:p>
          </p:txBody>
        </p:sp>
      </p:gr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5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31" grpId="0"/>
      <p:bldP spid="13" grpId="0"/>
      <p:bldP spid="18" grpId="0"/>
      <p:bldP spid="36" grpId="0"/>
      <p:bldP spid="41" grpId="0"/>
      <p:bldP spid="43" grpId="0"/>
      <p:bldP spid="44" grpId="0"/>
      <p:bldP spid="45" grpId="0"/>
      <p:bldP spid="46" grpId="0"/>
      <p:bldP spid="47" grpId="0"/>
      <p:bldP spid="48" grpId="0"/>
      <p:bldP spid="49" grpId="0"/>
      <p:bldP spid="50" grpId="0"/>
      <p:bldP spid="51" grpId="0"/>
      <p:bldP spid="52" grpId="0"/>
      <p:bldP spid="53" grpId="0"/>
      <p:bldP spid="21" grpId="0"/>
      <p:bldP spid="28" grpId="0"/>
      <p:bldP spid="5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Page:71</a:t>
            </a:r>
            <a:endParaRPr lang="fr-FR" dirty="0"/>
          </a:p>
        </p:txBody>
      </p:sp>
      <p:pic>
        <p:nvPicPr>
          <p:cNvPr id="4" name="Image 3"/>
          <p:cNvPicPr>
            <a:picLocks noChangeAspect="1"/>
          </p:cNvPicPr>
          <p:nvPr/>
        </p:nvPicPr>
        <p:blipFill>
          <a:blip r:embed="rId2"/>
          <a:stretch>
            <a:fillRect/>
          </a:stretch>
        </p:blipFill>
        <p:spPr>
          <a:xfrm>
            <a:off x="935304" y="1605695"/>
            <a:ext cx="10039030" cy="3292876"/>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MA" sz="1400" dirty="0"/>
              <a:t>Déterminer la distance d’un point à un plan</a:t>
            </a:r>
            <a:endParaRPr lang="fr-FR" sz="1400" dirty="0"/>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 Droite </a:t>
            </a:r>
            <a:r>
              <a:rPr lang="en-US" dirty="0" err="1"/>
              <a:t>perpendiculaire</a:t>
            </a:r>
            <a:r>
              <a:rPr lang="en-US" dirty="0"/>
              <a:t> à un plan</a:t>
            </a:r>
          </a:p>
          <a:p>
            <a:r>
              <a:rPr lang="en-US" dirty="0"/>
              <a:t>Distance d’un point à un plan</a:t>
            </a:r>
          </a:p>
          <a:p>
            <a:r>
              <a:rPr lang="en-US" dirty="0" err="1"/>
              <a:t>Droites</a:t>
            </a:r>
            <a:r>
              <a:rPr lang="en-US" dirty="0"/>
              <a:t> </a:t>
            </a:r>
            <a:r>
              <a:rPr lang="en-US" dirty="0" err="1"/>
              <a:t>perpendiculaires</a:t>
            </a:r>
            <a:r>
              <a:rPr lang="fr-MA" dirty="0"/>
              <a:t> </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a:t>
            </a:r>
          </a:p>
          <a:p>
            <a:pPr marL="285750" lvl="0" indent="-285750">
              <a:buFont typeface="Arial" panose="020B0604020202020204" pitchFamily="34" charset="0"/>
              <a:buChar char="•"/>
            </a:pPr>
            <a:r>
              <a:rPr lang="fr-MA" dirty="0"/>
              <a:t>Vérifier si une droite est perpendiculaire à un plan, déterminer le projeté orthogonal d’un point sur le plan et la distance de ce point au plan</a:t>
            </a:r>
            <a:endParaRPr lang="fr-FR" dirty="0"/>
          </a:p>
          <a:p>
            <a:pPr lvl="0"/>
            <a:r>
              <a:rPr lang="fr-FR" b="1" dirty="0"/>
              <a:t>Les outils </a:t>
            </a:r>
          </a:p>
          <a:p>
            <a:pPr lvl="0"/>
            <a:r>
              <a:rPr lang="fr-FR" dirty="0"/>
              <a:t>Les solides et l’espace de la classe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fontScale="92500" lnSpcReduction="10000"/>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Une droite est perpendiculaire à un plan si elle est perpendiculaire à une droite dans le plan</a:t>
            </a:r>
          </a:p>
          <a:p>
            <a:pPr marL="285750" lvl="0" indent="-285750">
              <a:buFont typeface="Arial" panose="020B0604020202020204" pitchFamily="34" charset="0"/>
              <a:buChar char="•"/>
            </a:pPr>
            <a:r>
              <a:rPr lang="fr-MA" dirty="0"/>
              <a:t>Droites sécantes est une condition nécessaire pour qu’une droite soit perpendiculaire à un plan </a:t>
            </a:r>
            <a:endParaRPr lang="fr-FR" dirty="0"/>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30417" y="195733"/>
            <a:ext cx="10277091" cy="635536"/>
          </a:xfrm>
        </p:spPr>
        <p:txBody>
          <a:bodyPr/>
          <a:lstStyle/>
          <a:p>
            <a:r>
              <a:rPr lang="fr-FR" sz="1400" dirty="0"/>
              <a:t>Dans cette séance nous avons appris une définition et deux propriétés: la 1</a:t>
            </a:r>
            <a:r>
              <a:rPr lang="fr-FR" sz="1400" baseline="30000" dirty="0"/>
              <a:t>ère</a:t>
            </a:r>
            <a:r>
              <a:rPr lang="fr-FR" sz="1400" dirty="0"/>
              <a:t> vous permet de vérifier si une droite est perpendiculaire à un plan et la 2</a:t>
            </a:r>
            <a:r>
              <a:rPr lang="fr-FR" sz="1400" baseline="30000" dirty="0"/>
              <a:t>ème</a:t>
            </a:r>
            <a:r>
              <a:rPr lang="fr-FR" sz="1400" dirty="0"/>
              <a:t> vous permet de vérifier si une droite est perpendiculaire à une autre.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5" name="ZoneTexte 14"/>
          <p:cNvSpPr txBox="1"/>
          <p:nvPr/>
        </p:nvSpPr>
        <p:spPr>
          <a:xfrm>
            <a:off x="2826498" y="5013012"/>
            <a:ext cx="9249785" cy="1348509"/>
          </a:xfrm>
          <a:prstGeom prst="rect">
            <a:avLst/>
          </a:prstGeom>
          <a:no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pic>
        <p:nvPicPr>
          <p:cNvPr id="6" name="Image 5"/>
          <p:cNvPicPr>
            <a:picLocks noChangeAspect="1"/>
          </p:cNvPicPr>
          <p:nvPr/>
        </p:nvPicPr>
        <p:blipFill>
          <a:blip r:embed="rId3"/>
          <a:stretch>
            <a:fillRect/>
          </a:stretch>
        </p:blipFill>
        <p:spPr>
          <a:xfrm>
            <a:off x="1000412" y="1234957"/>
            <a:ext cx="9937102" cy="4452309"/>
          </a:xfrm>
          <a:prstGeom prst="rect">
            <a:avLst/>
          </a:prstGeom>
        </p:spPr>
      </p:pic>
      <p:sp>
        <p:nvSpPr>
          <p:cNvPr id="12"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a:xfrm>
            <a:off x="1099137" y="714834"/>
            <a:ext cx="10277475" cy="268287"/>
          </a:xfrm>
        </p:spPr>
        <p:txBody>
          <a:bodyPr/>
          <a:lstStyle/>
          <a:p>
            <a:r>
              <a:rPr lang="fr-FR" dirty="0"/>
              <a:t>L’enseignant donne un rappel de la séance.</a:t>
            </a:r>
          </a:p>
        </p:txBody>
      </p:sp>
    </p:spTree>
    <p:extLst>
      <p:ext uri="{BB962C8B-B14F-4D97-AF65-F5344CB8AC3E}">
        <p14:creationId xmlns:p14="http://schemas.microsoft.com/office/powerpoint/2010/main" val="18266470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1000412" y="301089"/>
            <a:ext cx="10277091" cy="267549"/>
          </a:xfrm>
        </p:spPr>
        <p:txBody>
          <a:bodyPr/>
          <a:lstStyle/>
          <a:p>
            <a:r>
              <a:rPr lang="fr-FR" dirty="0"/>
              <a:t>Dans cette séance nous avons appris aussi comment déterminer la distance d’un point A à un plan P.</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5" name="ZoneTexte 14"/>
          <p:cNvSpPr txBox="1"/>
          <p:nvPr/>
        </p:nvSpPr>
        <p:spPr>
          <a:xfrm>
            <a:off x="2826498" y="5013012"/>
            <a:ext cx="9249785" cy="1348509"/>
          </a:xfrm>
          <a:prstGeom prst="rect">
            <a:avLst/>
          </a:prstGeom>
          <a:no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7" name="ZoneTexte 6"/>
          <p:cNvSpPr txBox="1"/>
          <p:nvPr/>
        </p:nvSpPr>
        <p:spPr>
          <a:xfrm>
            <a:off x="1085686" y="2532013"/>
            <a:ext cx="6816012" cy="707886"/>
          </a:xfrm>
          <a:prstGeom prst="rect">
            <a:avLst/>
          </a:prstGeom>
          <a:noFill/>
        </p:spPr>
        <p:txBody>
          <a:bodyPr wrap="square" rtlCol="0">
            <a:spAutoFit/>
          </a:bodyPr>
          <a:lstStyle/>
          <a:p>
            <a:pPr marL="342900" indent="-342900" algn="l">
              <a:buFont typeface="Wingdings" panose="05000000000000000000" pitchFamily="2" charset="2"/>
              <a:buChar char="v"/>
            </a:pPr>
            <a:r>
              <a:rPr lang="fr-FR" sz="2000" dirty="0">
                <a:latin typeface="Calibri" panose="020F0502020204030204" pitchFamily="34" charset="0"/>
                <a:cs typeface="Calibri" panose="020F0502020204030204" pitchFamily="34" charset="0"/>
              </a:rPr>
              <a:t>étape 1: j’identifier la droite d perpendiculaire à P passant par A</a:t>
            </a:r>
          </a:p>
        </p:txBody>
      </p:sp>
      <mc:AlternateContent xmlns:mc="http://schemas.openxmlformats.org/markup-compatibility/2006" xmlns:a14="http://schemas.microsoft.com/office/drawing/2010/main">
        <mc:Choice Requires="a14">
          <p:sp>
            <p:nvSpPr>
              <p:cNvPr id="8" name="ZoneTexte 7"/>
              <p:cNvSpPr txBox="1"/>
              <p:nvPr/>
            </p:nvSpPr>
            <p:spPr>
              <a:xfrm>
                <a:off x="1000412" y="3646150"/>
                <a:ext cx="6246845" cy="707886"/>
              </a:xfrm>
              <a:prstGeom prst="rect">
                <a:avLst/>
              </a:prstGeom>
              <a:noFill/>
            </p:spPr>
            <p:txBody>
              <a:bodyPr wrap="square" rtlCol="0">
                <a:spAutoFit/>
              </a:bodyPr>
              <a:lstStyle/>
              <a:p>
                <a:pPr marL="342900" indent="-342900" algn="l">
                  <a:buFont typeface="Wingdings" panose="05000000000000000000" pitchFamily="2" charset="2"/>
                  <a:buChar char="v"/>
                </a:pPr>
                <a:r>
                  <a:rPr lang="fr-FR" sz="2000" dirty="0">
                    <a:latin typeface="Calibri" panose="020F0502020204030204" pitchFamily="34" charset="0"/>
                    <a:cs typeface="Calibri" panose="020F0502020204030204" pitchFamily="34" charset="0"/>
                  </a:rPr>
                  <a:t>étape 2: j’identifie le point d’intersection de la droite </a:t>
                </a:r>
                <a14:m>
                  <m:oMath xmlns:m="http://schemas.openxmlformats.org/officeDocument/2006/math">
                    <m:r>
                      <a:rPr lang="fr-FR" sz="2000" i="1" dirty="0" smtClean="0">
                        <a:latin typeface="Cambria Math" panose="02040503050406030204" pitchFamily="18" charset="0"/>
                        <a:cs typeface="Calibri" panose="020F0502020204030204" pitchFamily="34" charset="0"/>
                      </a:rPr>
                      <m:t>𝑑</m:t>
                    </m:r>
                  </m:oMath>
                </a14:m>
                <a:r>
                  <a:rPr lang="fr-FR" sz="2000" dirty="0">
                    <a:latin typeface="Calibri" panose="020F0502020204030204" pitchFamily="34" charset="0"/>
                    <a:cs typeface="Calibri" panose="020F0502020204030204" pitchFamily="34" charset="0"/>
                  </a:rPr>
                  <a:t> et le plan </a:t>
                </a:r>
                <a14:m>
                  <m:oMath xmlns:m="http://schemas.openxmlformats.org/officeDocument/2006/math">
                    <m:r>
                      <a:rPr lang="fr-FR" sz="2000" i="1" dirty="0" smtClean="0">
                        <a:latin typeface="Cambria Math" panose="02040503050406030204" pitchFamily="18" charset="0"/>
                        <a:cs typeface="Calibri" panose="020F0502020204030204" pitchFamily="34" charset="0"/>
                      </a:rPr>
                      <m:t>𝑃</m:t>
                    </m:r>
                  </m:oMath>
                </a14:m>
                <a:r>
                  <a:rPr lang="fr-FR" sz="2000" dirty="0">
                    <a:latin typeface="Calibri" panose="020F0502020204030204" pitchFamily="34" charset="0"/>
                    <a:cs typeface="Calibri" panose="020F0502020204030204" pitchFamily="34" charset="0"/>
                  </a:rPr>
                  <a:t> et je le note </a:t>
                </a:r>
                <a14:m>
                  <m:oMath xmlns:m="http://schemas.openxmlformats.org/officeDocument/2006/math">
                    <m:r>
                      <a:rPr lang="fr-FR" sz="2000" i="1" dirty="0" smtClean="0">
                        <a:latin typeface="Cambria Math" panose="02040503050406030204" pitchFamily="18" charset="0"/>
                        <a:cs typeface="Calibri" panose="020F0502020204030204" pitchFamily="34" charset="0"/>
                      </a:rPr>
                      <m:t>𝐻</m:t>
                    </m:r>
                  </m:oMath>
                </a14:m>
                <a:endParaRPr lang="fr-FR" sz="2000" dirty="0">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1000412" y="3646150"/>
                <a:ext cx="6246845" cy="707886"/>
              </a:xfrm>
              <a:prstGeom prst="rect">
                <a:avLst/>
              </a:prstGeom>
              <a:blipFill>
                <a:blip r:embed="rId3"/>
                <a:stretch>
                  <a:fillRect l="-878" t="-4310"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p:cNvSpPr txBox="1"/>
              <p:nvPr/>
            </p:nvSpPr>
            <p:spPr>
              <a:xfrm>
                <a:off x="1030288" y="5114230"/>
                <a:ext cx="5939684" cy="707886"/>
              </a:xfrm>
              <a:prstGeom prst="rect">
                <a:avLst/>
              </a:prstGeom>
              <a:solidFill>
                <a:schemeClr val="bg1"/>
              </a:solidFill>
            </p:spPr>
            <p:txBody>
              <a:bodyPr wrap="square" rtlCol="0">
                <a:spAutoFit/>
              </a:bodyPr>
              <a:lstStyle/>
              <a:p>
                <a:pPr marL="342900" indent="-342900" algn="l">
                  <a:buFont typeface="Wingdings" panose="05000000000000000000" pitchFamily="2" charset="2"/>
                  <a:buChar char="v"/>
                </a:pPr>
                <a:r>
                  <a:rPr lang="fr-FR" sz="2000" dirty="0">
                    <a:latin typeface="Calibri" panose="020F0502020204030204" pitchFamily="34" charset="0"/>
                    <a:cs typeface="Calibri" panose="020F0502020204030204" pitchFamily="34" charset="0"/>
                  </a:rPr>
                  <a:t>étape 3, Je conclus: la distance </a:t>
                </a:r>
                <a14:m>
                  <m:oMath xmlns:m="http://schemas.openxmlformats.org/officeDocument/2006/math">
                    <m:r>
                      <a:rPr lang="fr-FR" sz="2000" i="1" dirty="0" smtClean="0">
                        <a:solidFill>
                          <a:schemeClr val="accent6"/>
                        </a:solidFill>
                        <a:latin typeface="Cambria Math" panose="02040503050406030204" pitchFamily="18" charset="0"/>
                        <a:cs typeface="Calibri" panose="020F0502020204030204" pitchFamily="34" charset="0"/>
                      </a:rPr>
                      <m:t>𝐴𝐻</m:t>
                    </m:r>
                  </m:oMath>
                </a14:m>
                <a:r>
                  <a:rPr lang="fr-FR" sz="2000" dirty="0">
                    <a:latin typeface="Calibri" panose="020F0502020204030204" pitchFamily="34" charset="0"/>
                    <a:cs typeface="Calibri" panose="020F0502020204030204" pitchFamily="34" charset="0"/>
                  </a:rPr>
                  <a:t> est la distance du point </a:t>
                </a:r>
                <a14:m>
                  <m:oMath xmlns:m="http://schemas.openxmlformats.org/officeDocument/2006/math">
                    <m:r>
                      <a:rPr lang="fr-FR" sz="2000" i="1" dirty="0" smtClean="0">
                        <a:latin typeface="Cambria Math" panose="02040503050406030204" pitchFamily="18" charset="0"/>
                        <a:cs typeface="Calibri" panose="020F0502020204030204" pitchFamily="34" charset="0"/>
                      </a:rPr>
                      <m:t>𝐴</m:t>
                    </m:r>
                  </m:oMath>
                </a14:m>
                <a:r>
                  <a:rPr lang="fr-FR" sz="2000" dirty="0">
                    <a:latin typeface="Calibri" panose="020F0502020204030204" pitchFamily="34" charset="0"/>
                    <a:cs typeface="Calibri" panose="020F0502020204030204" pitchFamily="34" charset="0"/>
                  </a:rPr>
                  <a:t> au plan </a:t>
                </a:r>
                <a14:m>
                  <m:oMath xmlns:m="http://schemas.openxmlformats.org/officeDocument/2006/math">
                    <m:r>
                      <a:rPr lang="fr-FR" sz="2000" i="1" dirty="0" smtClean="0">
                        <a:latin typeface="Cambria Math" panose="02040503050406030204" pitchFamily="18" charset="0"/>
                        <a:cs typeface="Calibri" panose="020F0502020204030204" pitchFamily="34" charset="0"/>
                      </a:rPr>
                      <m:t>𝑃</m:t>
                    </m:r>
                  </m:oMath>
                </a14:m>
                <a:endParaRPr lang="fr-FR" sz="2000" dirty="0">
                  <a:latin typeface="Calibri" panose="020F0502020204030204" pitchFamily="34" charset="0"/>
                  <a:cs typeface="Calibri" panose="020F0502020204030204" pitchFamily="34" charset="0"/>
                </a:endParaRPr>
              </a:p>
            </p:txBody>
          </p:sp>
        </mc:Choice>
        <mc:Fallback xmlns="">
          <p:sp>
            <p:nvSpPr>
              <p:cNvPr id="9" name="ZoneTexte 8"/>
              <p:cNvSpPr txBox="1">
                <a:spLocks noRot="1" noChangeAspect="1" noMove="1" noResize="1" noEditPoints="1" noAdjustHandles="1" noChangeArrowheads="1" noChangeShapeType="1" noTextEdit="1"/>
              </p:cNvSpPr>
              <p:nvPr/>
            </p:nvSpPr>
            <p:spPr>
              <a:xfrm>
                <a:off x="1030288" y="5114230"/>
                <a:ext cx="5939684" cy="707886"/>
              </a:xfrm>
              <a:prstGeom prst="rect">
                <a:avLst/>
              </a:prstGeom>
              <a:blipFill>
                <a:blip r:embed="rId4"/>
                <a:stretch>
                  <a:fillRect l="-924" t="-5172" b="-14655"/>
                </a:stretch>
              </a:blipFill>
            </p:spPr>
            <p:txBody>
              <a:bodyPr/>
              <a:lstStyle/>
              <a:p>
                <a:r>
                  <a:rPr lang="fr-FR">
                    <a:noFill/>
                  </a:rPr>
                  <a:t> </a:t>
                </a:r>
              </a:p>
            </p:txBody>
          </p:sp>
        </mc:Fallback>
      </mc:AlternateContent>
      <p:pic>
        <p:nvPicPr>
          <p:cNvPr id="10" name="Image 9"/>
          <p:cNvPicPr>
            <a:picLocks noChangeAspect="1"/>
          </p:cNvPicPr>
          <p:nvPr/>
        </p:nvPicPr>
        <p:blipFill>
          <a:blip r:embed="rId5"/>
          <a:stretch>
            <a:fillRect/>
          </a:stretch>
        </p:blipFill>
        <p:spPr>
          <a:xfrm>
            <a:off x="7451390" y="3660459"/>
            <a:ext cx="4562151" cy="2161657"/>
          </a:xfrm>
          <a:prstGeom prst="rect">
            <a:avLst/>
          </a:prstGeom>
        </p:spPr>
      </p:pic>
      <p:sp>
        <p:nvSpPr>
          <p:cNvPr id="5" name="Rectangle à coins arrondis 4"/>
          <p:cNvSpPr/>
          <p:nvPr/>
        </p:nvSpPr>
        <p:spPr>
          <a:xfrm>
            <a:off x="793102" y="1354980"/>
            <a:ext cx="9694506" cy="66247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MA" dirty="0"/>
              <a:t>Les 3 étapes pour déterminer la distance d’un point A  à un plan P</a:t>
            </a:r>
            <a:endParaRPr lang="fr-FR" dirty="0"/>
          </a:p>
        </p:txBody>
      </p:sp>
      <p:sp>
        <p:nvSpPr>
          <p:cNvPr id="11" name="ZoneTexte 10"/>
          <p:cNvSpPr txBox="1"/>
          <p:nvPr/>
        </p:nvSpPr>
        <p:spPr>
          <a:xfrm>
            <a:off x="9461903" y="5287156"/>
            <a:ext cx="457200"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H</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45017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4599709" y="5865091"/>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Page:71</a:t>
            </a:r>
          </a:p>
        </p:txBody>
      </p:sp>
      <p:pic>
        <p:nvPicPr>
          <p:cNvPr id="3" name="Image 2"/>
          <p:cNvPicPr>
            <a:picLocks noChangeAspect="1"/>
          </p:cNvPicPr>
          <p:nvPr/>
        </p:nvPicPr>
        <p:blipFill>
          <a:blip r:embed="rId2"/>
          <a:stretch>
            <a:fillRect/>
          </a:stretch>
        </p:blipFill>
        <p:spPr>
          <a:xfrm>
            <a:off x="647615" y="1574202"/>
            <a:ext cx="10224573" cy="3492321"/>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9450</TotalTime>
  <Words>3404</Words>
  <Application>Microsoft Office PowerPoint</Application>
  <PresentationFormat>Grand écran</PresentationFormat>
  <Paragraphs>329</Paragraphs>
  <Slides>65</Slides>
  <Notes>4</Notes>
  <HiddenSlides>7</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65</vt:i4>
      </vt:variant>
    </vt:vector>
  </HeadingPairs>
  <TitlesOfParts>
    <vt:vector size="78" baseType="lpstr">
      <vt:lpstr>Aptos</vt:lpstr>
      <vt:lpstr>Aptos Display</vt:lpstr>
      <vt:lpstr>Arabic Typesetting</vt:lpstr>
      <vt:lpstr>Arial</vt:lpstr>
      <vt:lpstr>Bell MT</vt:lpstr>
      <vt:lpstr>Calibri</vt:lpstr>
      <vt:lpstr>Cambria Math</vt:lpstr>
      <vt:lpstr>Dosis</vt:lpstr>
      <vt:lpstr>Georgia</vt:lpstr>
      <vt:lpstr>VGKZEH+BradleyHandITCTT-Bold</vt:lpstr>
      <vt:lpstr>Wingdings</vt:lpstr>
      <vt:lpstr>ZWTXIZ+Calibri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observez  et  choisissez la bonne réponse:</vt:lpstr>
      <vt:lpstr>Rappelez vous que si une droite coupe un plan alors elle le coupe en un seul point.</vt:lpstr>
      <vt:lpstr> observez le cube et choisissez les bonnes réponses:</vt:lpstr>
      <vt:lpstr> Vrai, les faces sont des carrés car ABCDEFGH est un cube:</vt:lpstr>
      <vt:lpstr> Observez la figure et compléter par inférieur &lt;  ou supérieur &gt;:</vt:lpstr>
      <vt:lpstr> rappelez vous que la hauteur d’un triangle issue d’un sommet elle est perpendiculaire au côté opposé à ce sommet:</vt:lpstr>
      <vt:lpstr>Bien! Voici un résumé des rappels que nous avons vu. </vt:lpstr>
      <vt:lpstr>Présentation PowerPoint</vt:lpstr>
      <vt:lpstr>Observez la figure ci-dessous, exprimez vos avis à propos de la  question ci-dessous  :</vt:lpstr>
      <vt:lpstr>A la fin de cette séance, vous serez capables de:</vt:lpstr>
      <vt:lpstr>Présentation PowerPoint</vt:lpstr>
      <vt:lpstr>Premièrement, je vais vous expliquer c’est quoi une droite perpendiculaire à un plan . </vt:lpstr>
      <vt:lpstr>Maintenant, nous allons étudier une 1ère  propriété qui vous permet de vérifier et justifier qu’une droite est perpendiculaire à un plan</vt:lpstr>
      <vt:lpstr>Voici une 2ème propriété qui vous permet de déduire qu’une droite est perpendiculaire à une autre droite d’un plan. </vt:lpstr>
      <vt:lpstr>Présentation PowerPoint</vt:lpstr>
      <vt:lpstr> Observez et compléter. On va se rappeler de la définition d’une droite perpendiculaire à un plan </vt:lpstr>
      <vt:lpstr> 𝐕𝐨𝐢𝐜𝐢 𝐥𝐚  𝐫é𝐩𝐨𝐧𝐬𝐞. Rappelez vous  que  si une droite est perpendiculaire à toutes les droites d’un plan P passant par un point A  alors elle perpendiculaire au plan</vt:lpstr>
      <vt:lpstr>Complétez: on va se rappeler de la 1ère propriété d’une droite perpendiculaire à un plan.</vt:lpstr>
      <vt:lpstr>Voici la réponse : pour que une droite soit perpendiculaire à un plan P, il suffit que cette soit perpendiculaire seulement à deux droites sécantes en un point A.</vt:lpstr>
      <vt:lpstr>Compléter la propriété 2.</vt:lpstr>
      <vt:lpstr>Voici la réponse : rappelez vous la propriété 2 si une droite est perpendiculaire à un plan elle est perpendiculaire à toutes les droites de ce plan.</vt:lpstr>
      <vt:lpstr>Présentation PowerPoint</vt:lpstr>
      <vt:lpstr>Maintenant , je vous explique c’est quoi la distance d’un point A à un plan P?</vt:lpstr>
      <vt:lpstr>Maintenant, je vais vous montrer comment déterminer la distance d’un point A à un plan P.</vt:lpstr>
      <vt:lpstr>Maintenant, revenons à la question posée au début de la séance. </vt:lpstr>
      <vt:lpstr>Maintenant, voici  un exemple pour vous expliquer comment utiliser toutes ces propriétés </vt:lpstr>
      <vt:lpstr>Voici la suite. Je vais suivre les étapes précédentes pour déterminer la distance entre A’ et le plan ABC</vt:lpstr>
      <vt:lpstr>Présentation PowerPoint</vt:lpstr>
      <vt:lpstr>  Observez et complétez : on va se rappeler de la propriété 1: pour  qu’une d⊥P il suffit qu’elle soit perpendiculaire à deux droites sécantes dans P   </vt:lpstr>
      <vt:lpstr>Voici la réponse : rappelez vous la propriété 1: pour  qu’une d⊥P if suffit qu’elle soit perpendiculaire à deux droites sécantes contenues dans  P.</vt:lpstr>
      <vt:lpstr> Observez et complétez par:</vt:lpstr>
      <vt:lpstr>  𝐕𝐨𝐢𝐜𝐢 𝐥𝐚  𝐫é𝐩𝐨𝐧𝐬𝐞: rappelez vous la propriété 2: si une droite est perpendiculaire à un plan, elle perpendiculaire à toutes les droites de ce plan. </vt:lpstr>
      <vt:lpstr> Observez et complétez : on va rappeler les étapes pour déterminer la distance du point C’ au plan ABC</vt:lpstr>
      <vt:lpstr> observez et complétez :  rappelez qu’on 3  étapes pour déterminer la distance du point C’ au plan ABC</vt:lpstr>
      <vt:lpstr>Présentation PowerPoint</vt:lpstr>
      <vt:lpstr>Travaillez individuellement puis discutez en binômes vos réponses. (corriger l’avant dernière ligne E et la droite AE)</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une définition et deux propriétés: la 1ère vous permet de vérifier si une droite est perpendiculaire à un plan et la 2ème vous permet de vérifier si une droite est perpendiculaire à une autre.</vt:lpstr>
      <vt:lpstr>Dans cette séance nous avons appris aussi comment déterminer la distance d’un point A à un plan P.</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radouane berdouzi</cp:lastModifiedBy>
  <cp:revision>612</cp:revision>
  <dcterms:created xsi:type="dcterms:W3CDTF">2025-11-03T10:55:47Z</dcterms:created>
  <dcterms:modified xsi:type="dcterms:W3CDTF">2026-03-24T17:35:43Z</dcterms:modified>
</cp:coreProperties>
</file>