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handoutMasterIdLst>
    <p:handoutMasterId r:id="rId74"/>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97" r:id="rId21"/>
    <p:sldId id="416" r:id="rId22"/>
    <p:sldId id="389" r:id="rId23"/>
    <p:sldId id="417" r:id="rId24"/>
    <p:sldId id="432" r:id="rId25"/>
    <p:sldId id="433" r:id="rId26"/>
    <p:sldId id="379" r:id="rId27"/>
    <p:sldId id="315" r:id="rId28"/>
    <p:sldId id="388" r:id="rId29"/>
    <p:sldId id="419" r:id="rId30"/>
    <p:sldId id="420" r:id="rId31"/>
    <p:sldId id="270" r:id="rId32"/>
    <p:sldId id="271" r:id="rId33"/>
    <p:sldId id="272" r:id="rId34"/>
    <p:sldId id="431" r:id="rId35"/>
    <p:sldId id="259" r:id="rId36"/>
    <p:sldId id="361" r:id="rId37"/>
    <p:sldId id="362" r:id="rId38"/>
    <p:sldId id="274" r:id="rId39"/>
    <p:sldId id="275" r:id="rId40"/>
    <p:sldId id="421" r:id="rId41"/>
    <p:sldId id="390" r:id="rId42"/>
    <p:sldId id="260" r:id="rId43"/>
    <p:sldId id="393" r:id="rId44"/>
    <p:sldId id="398" r:id="rId45"/>
    <p:sldId id="401" r:id="rId46"/>
    <p:sldId id="422" r:id="rId47"/>
    <p:sldId id="399" r:id="rId48"/>
    <p:sldId id="410" r:id="rId49"/>
    <p:sldId id="391" r:id="rId50"/>
    <p:sldId id="395" r:id="rId51"/>
    <p:sldId id="375" r:id="rId52"/>
    <p:sldId id="323" r:id="rId53"/>
    <p:sldId id="386" r:id="rId54"/>
    <p:sldId id="423" r:id="rId55"/>
    <p:sldId id="424" r:id="rId56"/>
    <p:sldId id="425" r:id="rId57"/>
    <p:sldId id="426" r:id="rId58"/>
    <p:sldId id="429" r:id="rId59"/>
    <p:sldId id="430" r:id="rId60"/>
    <p:sldId id="300" r:id="rId61"/>
    <p:sldId id="281" r:id="rId62"/>
    <p:sldId id="301" r:id="rId63"/>
    <p:sldId id="303" r:id="rId64"/>
    <p:sldId id="304" r:id="rId65"/>
    <p:sldId id="282" r:id="rId66"/>
    <p:sldId id="305" r:id="rId67"/>
    <p:sldId id="262" r:id="rId68"/>
    <p:sldId id="408" r:id="rId69"/>
    <p:sldId id="418" r:id="rId70"/>
    <p:sldId id="350" r:id="rId71"/>
    <p:sldId id="351" r:id="rId7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97"/>
            <p14:sldId id="416"/>
            <p14:sldId id="389"/>
            <p14:sldId id="417"/>
            <p14:sldId id="432"/>
            <p14:sldId id="433"/>
            <p14:sldId id="379"/>
            <p14:sldId id="315"/>
            <p14:sldId id="388"/>
            <p14:sldId id="419"/>
            <p14:sldId id="420"/>
            <p14:sldId id="270"/>
            <p14:sldId id="271"/>
            <p14:sldId id="272"/>
          </p14:sldIdLst>
        </p14:section>
        <p14:section name="Modelage" id="{6D007598-4F88-4283-9E36-970C44D688AD}">
          <p14:sldIdLst>
            <p14:sldId id="431"/>
            <p14:sldId id="259"/>
            <p14:sldId id="361"/>
            <p14:sldId id="362"/>
            <p14:sldId id="274"/>
            <p14:sldId id="275"/>
            <p14:sldId id="421"/>
            <p14:sldId id="390"/>
            <p14:sldId id="260"/>
            <p14:sldId id="393"/>
            <p14:sldId id="398"/>
            <p14:sldId id="401"/>
            <p14:sldId id="422"/>
            <p14:sldId id="399"/>
            <p14:sldId id="410"/>
            <p14:sldId id="391"/>
            <p14:sldId id="395"/>
            <p14:sldId id="375"/>
            <p14:sldId id="323"/>
            <p14:sldId id="386"/>
            <p14:sldId id="423"/>
            <p14:sldId id="424"/>
            <p14:sldId id="425"/>
            <p14:sldId id="426"/>
            <p14:sldId id="429"/>
            <p14:sldId id="430"/>
          </p14:sldIdLst>
        </p14:section>
        <p14:section name="Pratique collective" id="{CF34AB29-930A-422C-8BB3-41EE66488593}">
          <p14:sldIdLst/>
        </p14:section>
        <p14:section name="Pratique en binôme" id="{B5D45BF5-6276-4DCA-B0C6-B46ADF983B36}">
          <p14:sldIdLst>
            <p14:sldId id="300"/>
            <p14:sldId id="281"/>
            <p14:sldId id="30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41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E0D2"/>
    <a:srgbClr val="94CFB7"/>
    <a:srgbClr val="156082"/>
    <a:srgbClr val="1D6FA9"/>
    <a:srgbClr val="F19D19"/>
    <a:srgbClr val="DCEAF7"/>
    <a:srgbClr val="7F7F7F"/>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9" autoAdjust="0"/>
    <p:restoredTop sz="94660"/>
  </p:normalViewPr>
  <p:slideViewPr>
    <p:cSldViewPr snapToGrid="0">
      <p:cViewPr varScale="1">
        <p:scale>
          <a:sx n="74" d="100"/>
          <a:sy n="74" d="100"/>
        </p:scale>
        <p:origin x="830"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21/03/2026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21/03/2026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21/03/2026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8" Type="http://schemas.openxmlformats.org/officeDocument/2006/relationships/image" Target="../media/image650.png"/><Relationship Id="rId3" Type="http://schemas.openxmlformats.org/officeDocument/2006/relationships/image" Target="../media/image65.png"/><Relationship Id="rId7" Type="http://schemas.openxmlformats.org/officeDocument/2006/relationships/image" Target="../media/image64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20.png"/><Relationship Id="rId4" Type="http://schemas.openxmlformats.org/officeDocument/2006/relationships/image" Target="../media/image66.png"/><Relationship Id="rId9" Type="http://schemas.openxmlformats.org/officeDocument/2006/relationships/image" Target="../media/image660.png"/></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8.png"/><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71.png"/></Relationships>
</file>

<file path=ppt/slides/_rels/slide6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7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10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2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Connaître Les positions relatives de deux droites et d’une droite et d’un plan dans l’espace </a:t>
            </a:r>
            <a:endParaRPr lang="fr-FR" b="0" dirty="0"/>
          </a:p>
        </p:txBody>
      </p:sp>
      <p:sp>
        <p:nvSpPr>
          <p:cNvPr id="3" name="ZoneTexte 2"/>
          <p:cNvSpPr txBox="1"/>
          <p:nvPr/>
        </p:nvSpPr>
        <p:spPr>
          <a:xfrm>
            <a:off x="2205716" y="4702411"/>
            <a:ext cx="4673864" cy="369332"/>
          </a:xfrm>
          <a:prstGeom prst="rect">
            <a:avLst/>
          </a:prstGeom>
          <a:noFill/>
        </p:spPr>
        <p:txBody>
          <a:bodyPr wrap="square" rtlCol="0">
            <a:spAutoFit/>
          </a:bodyPr>
          <a:lstStyle/>
          <a:p>
            <a:r>
              <a:rPr lang="fr-FR" b="1" dirty="0">
                <a:solidFill>
                  <a:schemeClr val="bg1"/>
                </a:solidFill>
                <a:latin typeface="Arial" panose="020B0604020202020204" pitchFamily="34" charset="0"/>
                <a:cs typeface="Arial" panose="020B0604020202020204" pitchFamily="34" charset="0"/>
              </a:rPr>
              <a:t>Plans et droites dans l’espace </a:t>
            </a:r>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Page:67</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grpSp>
        <p:nvGrpSpPr>
          <p:cNvPr id="6" name="Groupe 5">
            <a:extLst>
              <a:ext uri="{FF2B5EF4-FFF2-40B4-BE49-F238E27FC236}">
                <a16:creationId xmlns:a16="http://schemas.microsoft.com/office/drawing/2014/main" id="{041B329C-1FDE-AFBC-1559-8DBEEBE374BE}"/>
              </a:ext>
            </a:extLst>
          </p:cNvPr>
          <p:cNvGrpSpPr/>
          <p:nvPr/>
        </p:nvGrpSpPr>
        <p:grpSpPr>
          <a:xfrm>
            <a:off x="571731" y="1452770"/>
            <a:ext cx="11329819" cy="3599521"/>
            <a:chOff x="571731" y="1452770"/>
            <a:chExt cx="11329819" cy="3599521"/>
          </a:xfrm>
        </p:grpSpPr>
        <p:pic>
          <p:nvPicPr>
            <p:cNvPr id="4" name="Image 3"/>
            <p:cNvPicPr>
              <a:picLocks noChangeAspect="1"/>
            </p:cNvPicPr>
            <p:nvPr/>
          </p:nvPicPr>
          <p:blipFill>
            <a:blip r:embed="rId3"/>
            <a:stretch>
              <a:fillRect/>
            </a:stretch>
          </p:blipFill>
          <p:spPr>
            <a:xfrm>
              <a:off x="571731" y="1452770"/>
              <a:ext cx="11329819" cy="3599521"/>
            </a:xfrm>
            <a:prstGeom prst="rect">
              <a:avLst/>
            </a:prstGeom>
          </p:spPr>
        </p:pic>
        <p:sp>
          <p:nvSpPr>
            <p:cNvPr id="3" name="ZoneTexte 2">
              <a:extLst>
                <a:ext uri="{FF2B5EF4-FFF2-40B4-BE49-F238E27FC236}">
                  <a16:creationId xmlns:a16="http://schemas.microsoft.com/office/drawing/2014/main" id="{3779CFC6-8ABB-49D9-65DB-3761DC563595}"/>
                </a:ext>
              </a:extLst>
            </p:cNvPr>
            <p:cNvSpPr txBox="1"/>
            <p:nvPr/>
          </p:nvSpPr>
          <p:spPr>
            <a:xfrm>
              <a:off x="5577625" y="2656586"/>
              <a:ext cx="199734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à un même plan</a:t>
              </a:r>
            </a:p>
          </p:txBody>
        </p:sp>
      </p:grpSp>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puis choisissez la bonne réponse: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066471"/>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Google Shape;15880;p58">
            <a:extLst>
              <a:ext uri="{FF2B5EF4-FFF2-40B4-BE49-F238E27FC236}">
                <a16:creationId xmlns:a16="http://schemas.microsoft.com/office/drawing/2014/main" id="{7207CFD8-D88B-9E45-68DB-E89B63B7329D}"/>
              </a:ext>
            </a:extLst>
          </p:cNvPr>
          <p:cNvSpPr txBox="1">
            <a:spLocks/>
          </p:cNvSpPr>
          <p:nvPr/>
        </p:nvSpPr>
        <p:spPr>
          <a:xfrm>
            <a:off x="1066337" y="2112453"/>
            <a:ext cx="6017954" cy="102959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dirty="0"/>
              <a:t>Les faces d’un cube sont contenues dans: </a:t>
            </a:r>
            <a:endParaRPr lang="fr-FR" sz="2400" kern="0" dirty="0">
              <a:solidFill>
                <a:srgbClr val="000000"/>
              </a:solidFill>
              <a:latin typeface="+mj-lt"/>
              <a:cs typeface="Poppins ExtraBold" panose="020B0604020202020204" charset="0"/>
            </a:endParaRPr>
          </a:p>
        </p:txBody>
      </p:sp>
      <p:sp>
        <p:nvSpPr>
          <p:cNvPr id="17" name="Rectangle 16"/>
          <p:cNvSpPr/>
          <p:nvPr/>
        </p:nvSpPr>
        <p:spPr>
          <a:xfrm>
            <a:off x="862952" y="4824446"/>
            <a:ext cx="2743200" cy="102959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4 plans distincts</a:t>
            </a:r>
          </a:p>
          <a:p>
            <a:pPr algn="ctr"/>
            <a:r>
              <a:rPr lang="fr-MA" sz="2400" b="1" dirty="0">
                <a:solidFill>
                  <a:schemeClr val="tx1"/>
                </a:solidFill>
              </a:rPr>
              <a:t>de l’espace</a:t>
            </a:r>
          </a:p>
        </p:txBody>
      </p:sp>
      <p:sp>
        <p:nvSpPr>
          <p:cNvPr id="18" name="Rectangle 17"/>
          <p:cNvSpPr/>
          <p:nvPr/>
        </p:nvSpPr>
        <p:spPr>
          <a:xfrm>
            <a:off x="4318830" y="4814953"/>
            <a:ext cx="2612231" cy="102959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5 plans distincts</a:t>
            </a:r>
          </a:p>
          <a:p>
            <a:pPr algn="ctr"/>
            <a:r>
              <a:rPr lang="fr-MA" sz="2400" b="1" dirty="0">
                <a:solidFill>
                  <a:schemeClr val="tx1"/>
                </a:solidFill>
              </a:rPr>
              <a:t>de l’espace</a:t>
            </a:r>
          </a:p>
        </p:txBody>
      </p:sp>
      <p:sp>
        <p:nvSpPr>
          <p:cNvPr id="19" name="Rectangle 18"/>
          <p:cNvSpPr/>
          <p:nvPr/>
        </p:nvSpPr>
        <p:spPr>
          <a:xfrm>
            <a:off x="8426976" y="4777603"/>
            <a:ext cx="2880361" cy="102959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6 plans distincts</a:t>
            </a:r>
          </a:p>
          <a:p>
            <a:pPr algn="ctr"/>
            <a:r>
              <a:rPr lang="fr-MA" sz="2400" b="1" dirty="0">
                <a:solidFill>
                  <a:schemeClr val="tx1"/>
                </a:solidFill>
              </a:rPr>
              <a:t>de l’espace</a:t>
            </a:r>
          </a:p>
        </p:txBody>
      </p:sp>
      <p:pic>
        <p:nvPicPr>
          <p:cNvPr id="21" name="Picture 2" descr="Orthogonalité dans l'espace, équations cartésiennes de plan : exercices  corrigés - Mathoutils"/>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822412" y="1720112"/>
            <a:ext cx="3160410" cy="2623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20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le cube a 6 faces planes et chaque face est contenu dans un plan:</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les faces  du cube.</a:t>
            </a:r>
          </a:p>
        </p:txBody>
      </p:sp>
      <p:sp>
        <p:nvSpPr>
          <p:cNvPr id="14" name="Google Shape;565;p42"/>
          <p:cNvSpPr/>
          <p:nvPr/>
        </p:nvSpPr>
        <p:spPr>
          <a:xfrm>
            <a:off x="778058" y="1366983"/>
            <a:ext cx="10664890" cy="3059838"/>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 name="Picture 2" descr="Orthogonalité dans l'espace, équations cartésiennes de plan : exercices  corrigés - Mathoutils"/>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730836" y="1638959"/>
            <a:ext cx="3234301" cy="279449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9" name="Google Shape;15880;p58">
            <a:extLst>
              <a:ext uri="{FF2B5EF4-FFF2-40B4-BE49-F238E27FC236}">
                <a16:creationId xmlns:a16="http://schemas.microsoft.com/office/drawing/2014/main" id="{7207CFD8-D88B-9E45-68DB-E89B63B7329D}"/>
              </a:ext>
            </a:extLst>
          </p:cNvPr>
          <p:cNvSpPr txBox="1">
            <a:spLocks/>
          </p:cNvSpPr>
          <p:nvPr/>
        </p:nvSpPr>
        <p:spPr>
          <a:xfrm>
            <a:off x="1098199" y="2093980"/>
            <a:ext cx="6013801" cy="102959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dirty="0"/>
              <a:t>Les faces d’un cube sont contenues dans </a:t>
            </a:r>
            <a:endParaRPr lang="fr-FR" sz="2800" kern="0" dirty="0">
              <a:solidFill>
                <a:srgbClr val="000000"/>
              </a:solidFill>
              <a:latin typeface="+mj-lt"/>
              <a:cs typeface="Poppins ExtraBold" panose="020B0604020202020204" charset="0"/>
            </a:endParaRPr>
          </a:p>
        </p:txBody>
      </p:sp>
      <p:sp>
        <p:nvSpPr>
          <p:cNvPr id="10" name="Rectangle 9"/>
          <p:cNvSpPr/>
          <p:nvPr/>
        </p:nvSpPr>
        <p:spPr>
          <a:xfrm>
            <a:off x="8562587" y="4705431"/>
            <a:ext cx="2880361" cy="1029598"/>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6 plans distincts</a:t>
            </a:r>
          </a:p>
          <a:p>
            <a:pPr algn="ctr"/>
            <a:r>
              <a:rPr lang="fr-MA" sz="2400" b="1" dirty="0">
                <a:solidFill>
                  <a:schemeClr val="tx1"/>
                </a:solidFill>
              </a:rPr>
              <a:t>de l’espace</a:t>
            </a:r>
          </a:p>
        </p:txBody>
      </p:sp>
    </p:spTree>
    <p:extLst>
      <p:ext uri="{BB962C8B-B14F-4D97-AF65-F5344CB8AC3E}">
        <p14:creationId xmlns:p14="http://schemas.microsoft.com/office/powerpoint/2010/main" val="2567283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96227"/>
          </a:xfrm>
        </p:spPr>
        <p:txBody>
          <a:bodyPr/>
          <a:lstStyle/>
          <a:p>
            <a:r>
              <a:rPr lang="fr-FR" dirty="0">
                <a:latin typeface="Calibri" panose="020F0502020204030204"/>
              </a:rPr>
              <a:t> </a:t>
            </a:r>
            <a:r>
              <a:rPr lang="fr-FR" sz="1400" dirty="0">
                <a:latin typeface="Calibri" panose="020F0502020204030204"/>
              </a:rPr>
              <a:t>répondez par frai ou faux.</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3576748" cy="461665"/>
          </a:xfrm>
          <a:prstGeom prst="rect">
            <a:avLst/>
          </a:prstGeom>
        </p:spPr>
        <p:txBody>
          <a:bodyPr wrap="none">
            <a:spAutoFit/>
          </a:bodyPr>
          <a:lstStyle/>
          <a:p>
            <a:r>
              <a:rPr lang="fr-FR" sz="2400" dirty="0">
                <a:latin typeface="Calibri" panose="020F0502020204030204"/>
              </a:rPr>
              <a:t>Répondez par vrai ou faux: </a:t>
            </a:r>
            <a:endParaRPr lang="fr-FR" sz="2400" dirty="0"/>
          </a:p>
        </p:txBody>
      </p:sp>
      <p:grpSp>
        <p:nvGrpSpPr>
          <p:cNvPr id="16" name="Groupe 15">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2170545" y="3107588"/>
            <a:ext cx="7034099"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Deux droites sécantes déterminent un plan</a:t>
            </a:r>
          </a:p>
        </p:txBody>
      </p:sp>
      <p:sp>
        <p:nvSpPr>
          <p:cNvPr id="20" name="Rectangle 19"/>
          <p:cNvSpPr/>
          <p:nvPr/>
        </p:nvSpPr>
        <p:spPr>
          <a:xfrm>
            <a:off x="9402617" y="5587940"/>
            <a:ext cx="15625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21" name="Rectangle 20"/>
          <p:cNvSpPr/>
          <p:nvPr/>
        </p:nvSpPr>
        <p:spPr>
          <a:xfrm>
            <a:off x="1269210" y="5587940"/>
            <a:ext cx="15625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Tree>
    <p:extLst>
      <p:ext uri="{BB962C8B-B14F-4D97-AF65-F5344CB8AC3E}">
        <p14:creationId xmlns:p14="http://schemas.microsoft.com/office/powerpoint/2010/main" val="851071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9780"/>
          </a:xfrm>
        </p:spPr>
        <p:txBody>
          <a:bodyPr/>
          <a:lstStyle/>
          <a:p>
            <a:r>
              <a:rPr lang="fr-FR" dirty="0">
                <a:latin typeface="Calibri" panose="020F0502020204030204"/>
              </a:rPr>
              <a:t> </a:t>
            </a:r>
            <a:r>
              <a:rPr lang="fr-FR" sz="1400" dirty="0">
                <a:latin typeface="Calibri" panose="020F0502020204030204"/>
              </a:rPr>
              <a:t>rappelez vous que : un plan dans l’espace  est déterminé par deux droites sécantes</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rappelle qu’un plan est défini par 3 point non alignés ou deux droites sécantes</a:t>
            </a:r>
          </a:p>
        </p:txBody>
      </p:sp>
      <p:sp>
        <p:nvSpPr>
          <p:cNvPr id="14" name="Google Shape;565;p42"/>
          <p:cNvSpPr/>
          <p:nvPr/>
        </p:nvSpPr>
        <p:spPr>
          <a:xfrm>
            <a:off x="862952" y="1560947"/>
            <a:ext cx="10664890" cy="2798617"/>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6" name="ZoneTexte 15"/>
          <p:cNvSpPr txBox="1"/>
          <p:nvPr/>
        </p:nvSpPr>
        <p:spPr>
          <a:xfrm>
            <a:off x="2619117" y="2729422"/>
            <a:ext cx="6640945"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Deux droites sécantes déterminent  un plan</a:t>
            </a:r>
          </a:p>
        </p:txBody>
      </p:sp>
      <p:sp>
        <p:nvSpPr>
          <p:cNvPr id="17" name="Rectangle 16"/>
          <p:cNvSpPr/>
          <p:nvPr/>
        </p:nvSpPr>
        <p:spPr>
          <a:xfrm>
            <a:off x="1230528" y="4710484"/>
            <a:ext cx="1512674" cy="637507"/>
          </a:xfrm>
          <a:prstGeom prst="rect">
            <a:avLst/>
          </a:prstGeom>
          <a:solidFill>
            <a:srgbClr val="1D6FA9"/>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Tree>
    <p:extLst>
      <p:ext uri="{BB962C8B-B14F-4D97-AF65-F5344CB8AC3E}">
        <p14:creationId xmlns:p14="http://schemas.microsoft.com/office/powerpoint/2010/main" val="1763711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51B3-836D-21CA-83B1-5BE88D93E2B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DB910AB-C784-FEE4-2F5A-DD0A2804E72B}"/>
              </a:ext>
            </a:extLst>
          </p:cNvPr>
          <p:cNvSpPr>
            <a:spLocks noGrp="1"/>
          </p:cNvSpPr>
          <p:nvPr>
            <p:ph type="title"/>
          </p:nvPr>
        </p:nvSpPr>
        <p:spPr>
          <a:xfrm>
            <a:off x="778058" y="272111"/>
            <a:ext cx="10529279" cy="396227"/>
          </a:xfrm>
        </p:spPr>
        <p:txBody>
          <a:bodyPr/>
          <a:lstStyle/>
          <a:p>
            <a:r>
              <a:rPr lang="fr-FR" dirty="0">
                <a:latin typeface="Calibri" panose="020F0502020204030204"/>
              </a:rPr>
              <a:t> </a:t>
            </a:r>
            <a:r>
              <a:rPr lang="fr-FR" sz="1400" dirty="0">
                <a:latin typeface="Calibri" panose="020F0502020204030204"/>
              </a:rPr>
              <a:t>répondez par frai ou faux.</a:t>
            </a:r>
            <a:endParaRPr lang="fr-FR" sz="1400" dirty="0"/>
          </a:p>
        </p:txBody>
      </p:sp>
      <p:sp>
        <p:nvSpPr>
          <p:cNvPr id="4" name="Espace réservé du contenu 3">
            <a:extLst>
              <a:ext uri="{FF2B5EF4-FFF2-40B4-BE49-F238E27FC236}">
                <a16:creationId xmlns:a16="http://schemas.microsoft.com/office/drawing/2014/main" id="{01A282D1-F8B1-67B6-8AB1-B40B29D500A9}"/>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0B0F57CC-81BE-75C8-8B4F-46404741C22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a:extLst>
              <a:ext uri="{FF2B5EF4-FFF2-40B4-BE49-F238E27FC236}">
                <a16:creationId xmlns:a16="http://schemas.microsoft.com/office/drawing/2014/main" id="{C50A0E0C-E7D2-46CC-4E42-EF4D800891C8}"/>
              </a:ext>
            </a:extLst>
          </p:cNvPr>
          <p:cNvSpPr/>
          <p:nvPr/>
        </p:nvSpPr>
        <p:spPr>
          <a:xfrm>
            <a:off x="1269210" y="1827567"/>
            <a:ext cx="3576748" cy="461665"/>
          </a:xfrm>
          <a:prstGeom prst="rect">
            <a:avLst/>
          </a:prstGeom>
        </p:spPr>
        <p:txBody>
          <a:bodyPr wrap="none">
            <a:spAutoFit/>
          </a:bodyPr>
          <a:lstStyle/>
          <a:p>
            <a:r>
              <a:rPr lang="fr-FR" sz="2400" dirty="0">
                <a:latin typeface="Calibri" panose="020F0502020204030204"/>
              </a:rPr>
              <a:t>Répondez par vrai ou faux: </a:t>
            </a:r>
            <a:endParaRPr lang="fr-FR" sz="2400" dirty="0"/>
          </a:p>
        </p:txBody>
      </p:sp>
      <p:grpSp>
        <p:nvGrpSpPr>
          <p:cNvPr id="16" name="Groupe 15">
            <a:extLst>
              <a:ext uri="{FF2B5EF4-FFF2-40B4-BE49-F238E27FC236}">
                <a16:creationId xmlns:a16="http://schemas.microsoft.com/office/drawing/2014/main" id="{2241B63C-F576-2A8F-BF88-583D1B39E20E}"/>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CD47B12E-E6A8-3C38-2A18-489115A3607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4832BACE-FA0F-C445-D4BD-541427EEBAA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2C6DD388-CCF3-0F3B-16A7-F2E630E29365}"/>
              </a:ext>
            </a:extLst>
          </p:cNvPr>
          <p:cNvSpPr txBox="1"/>
          <p:nvPr/>
        </p:nvSpPr>
        <p:spPr>
          <a:xfrm>
            <a:off x="2170545" y="3107588"/>
            <a:ext cx="7034099"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Trois points non alignés déterminent un plan</a:t>
            </a:r>
          </a:p>
        </p:txBody>
      </p:sp>
      <p:sp>
        <p:nvSpPr>
          <p:cNvPr id="20" name="Rectangle 19">
            <a:extLst>
              <a:ext uri="{FF2B5EF4-FFF2-40B4-BE49-F238E27FC236}">
                <a16:creationId xmlns:a16="http://schemas.microsoft.com/office/drawing/2014/main" id="{F6F9C351-4298-1899-2B1E-7A242760C458}"/>
              </a:ext>
            </a:extLst>
          </p:cNvPr>
          <p:cNvSpPr/>
          <p:nvPr/>
        </p:nvSpPr>
        <p:spPr>
          <a:xfrm>
            <a:off x="9402617" y="5587940"/>
            <a:ext cx="15625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21" name="Rectangle 20">
            <a:extLst>
              <a:ext uri="{FF2B5EF4-FFF2-40B4-BE49-F238E27FC236}">
                <a16:creationId xmlns:a16="http://schemas.microsoft.com/office/drawing/2014/main" id="{3D3184E9-B575-6961-466C-DD8EA1437842}"/>
              </a:ext>
            </a:extLst>
          </p:cNvPr>
          <p:cNvSpPr/>
          <p:nvPr/>
        </p:nvSpPr>
        <p:spPr>
          <a:xfrm>
            <a:off x="1269210" y="5587940"/>
            <a:ext cx="15625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Tree>
    <p:extLst>
      <p:ext uri="{BB962C8B-B14F-4D97-AF65-F5344CB8AC3E}">
        <p14:creationId xmlns:p14="http://schemas.microsoft.com/office/powerpoint/2010/main" val="3544468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2D55D-B57E-C6C9-D8B4-6174299E53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D579134-699F-6E43-B556-31AD3B27B9C5}"/>
              </a:ext>
            </a:extLst>
          </p:cNvPr>
          <p:cNvSpPr>
            <a:spLocks noGrp="1"/>
          </p:cNvSpPr>
          <p:nvPr>
            <p:ph type="title"/>
          </p:nvPr>
        </p:nvSpPr>
        <p:spPr>
          <a:xfrm>
            <a:off x="778058" y="272111"/>
            <a:ext cx="10529279" cy="309780"/>
          </a:xfrm>
        </p:spPr>
        <p:txBody>
          <a:bodyPr/>
          <a:lstStyle/>
          <a:p>
            <a:r>
              <a:rPr lang="fr-FR" dirty="0">
                <a:latin typeface="Calibri" panose="020F0502020204030204"/>
              </a:rPr>
              <a:t> </a:t>
            </a:r>
            <a:r>
              <a:rPr lang="fr-FR" sz="1400" dirty="0">
                <a:latin typeface="Calibri" panose="020F0502020204030204"/>
              </a:rPr>
              <a:t>rappelez vous que : un plan dans l’espace  est déterminé par trois points non alignés.</a:t>
            </a:r>
            <a:endParaRPr lang="fr-FR" sz="1400" dirty="0"/>
          </a:p>
        </p:txBody>
      </p:sp>
      <p:sp>
        <p:nvSpPr>
          <p:cNvPr id="4" name="Espace réservé du contenu 3">
            <a:extLst>
              <a:ext uri="{FF2B5EF4-FFF2-40B4-BE49-F238E27FC236}">
                <a16:creationId xmlns:a16="http://schemas.microsoft.com/office/drawing/2014/main" id="{748A3DBA-D4BD-A5A2-9C52-7FBE329B664C}"/>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rappelle qu’un plan est défini par 3 point non alignés ou deux droites sécantes.</a:t>
            </a:r>
          </a:p>
        </p:txBody>
      </p:sp>
      <p:sp>
        <p:nvSpPr>
          <p:cNvPr id="14" name="Google Shape;565;p42">
            <a:extLst>
              <a:ext uri="{FF2B5EF4-FFF2-40B4-BE49-F238E27FC236}">
                <a16:creationId xmlns:a16="http://schemas.microsoft.com/office/drawing/2014/main" id="{EA52AAEC-41F1-81ED-9739-3A8BED35549C}"/>
              </a:ext>
            </a:extLst>
          </p:cNvPr>
          <p:cNvSpPr/>
          <p:nvPr/>
        </p:nvSpPr>
        <p:spPr>
          <a:xfrm>
            <a:off x="862952" y="1560947"/>
            <a:ext cx="10664890" cy="2798617"/>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FFF548C7-7204-A304-33CF-02B1E1A069D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6" name="ZoneTexte 15">
            <a:extLst>
              <a:ext uri="{FF2B5EF4-FFF2-40B4-BE49-F238E27FC236}">
                <a16:creationId xmlns:a16="http://schemas.microsoft.com/office/drawing/2014/main" id="{74532E77-CFBC-D3F7-AB6C-1ACC13CF98CA}"/>
              </a:ext>
            </a:extLst>
          </p:cNvPr>
          <p:cNvSpPr txBox="1"/>
          <p:nvPr/>
        </p:nvSpPr>
        <p:spPr>
          <a:xfrm>
            <a:off x="2619117" y="2729422"/>
            <a:ext cx="6640945"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Trois points non alignés déterminent  un plan</a:t>
            </a:r>
          </a:p>
        </p:txBody>
      </p:sp>
      <p:sp>
        <p:nvSpPr>
          <p:cNvPr id="17" name="Rectangle 16">
            <a:extLst>
              <a:ext uri="{FF2B5EF4-FFF2-40B4-BE49-F238E27FC236}">
                <a16:creationId xmlns:a16="http://schemas.microsoft.com/office/drawing/2014/main" id="{89586E13-17AD-B391-D640-A07BA0045782}"/>
              </a:ext>
            </a:extLst>
          </p:cNvPr>
          <p:cNvSpPr/>
          <p:nvPr/>
        </p:nvSpPr>
        <p:spPr>
          <a:xfrm>
            <a:off x="1230528" y="4710484"/>
            <a:ext cx="1512674" cy="637507"/>
          </a:xfrm>
          <a:prstGeom prst="rect">
            <a:avLst/>
          </a:prstGeom>
          <a:solidFill>
            <a:srgbClr val="1D6FA9"/>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Tree>
    <p:extLst>
      <p:ext uri="{BB962C8B-B14F-4D97-AF65-F5344CB8AC3E}">
        <p14:creationId xmlns:p14="http://schemas.microsoft.com/office/powerpoint/2010/main" val="2759830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et  compléter par coplanaires ou non coplanaires. Justifiez vos réponses.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 name="ZoneTexte 22"/>
          <p:cNvSpPr txBox="1"/>
          <p:nvPr/>
        </p:nvSpPr>
        <p:spPr>
          <a:xfrm>
            <a:off x="933860" y="1457146"/>
            <a:ext cx="5688613" cy="830997"/>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Observez et compléter par coplanaires ou non coplanaires</a:t>
            </a:r>
            <a:endParaRPr lang="fr-FR" sz="2400" dirty="0">
              <a:latin typeface="Calibri" panose="020F0502020204030204" pitchFamily="34" charset="0"/>
              <a:cs typeface="Calibri" panose="020F0502020204030204" pitchFamily="34" charset="0"/>
            </a:endParaRPr>
          </a:p>
        </p:txBody>
      </p:sp>
      <p:pic>
        <p:nvPicPr>
          <p:cNvPr id="3" name="Image 2"/>
          <p:cNvPicPr>
            <a:picLocks noChangeAspect="1"/>
          </p:cNvPicPr>
          <p:nvPr/>
        </p:nvPicPr>
        <p:blipFill>
          <a:blip r:embed="rId3"/>
          <a:stretch>
            <a:fillRect/>
          </a:stretch>
        </p:blipFill>
        <p:spPr>
          <a:xfrm>
            <a:off x="7204364" y="1872645"/>
            <a:ext cx="4238584" cy="3223492"/>
          </a:xfrm>
          <a:prstGeom prst="rect">
            <a:avLst/>
          </a:prstGeom>
        </p:spPr>
      </p:pic>
      <p:sp>
        <p:nvSpPr>
          <p:cNvPr id="5" name="ZoneTexte 4"/>
          <p:cNvSpPr txBox="1"/>
          <p:nvPr/>
        </p:nvSpPr>
        <p:spPr>
          <a:xfrm>
            <a:off x="933860" y="3321545"/>
            <a:ext cx="5780976"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2) Les droites d et m sont ………………………………</a:t>
            </a:r>
            <a:endParaRPr lang="fr-FR" sz="2000" dirty="0">
              <a:latin typeface="Calibri" panose="020F0502020204030204" pitchFamily="34" charset="0"/>
              <a:cs typeface="Calibri" panose="020F0502020204030204" pitchFamily="34" charset="0"/>
            </a:endParaRPr>
          </a:p>
        </p:txBody>
      </p:sp>
      <p:sp>
        <p:nvSpPr>
          <p:cNvPr id="15" name="ZoneTexte 14"/>
          <p:cNvSpPr txBox="1"/>
          <p:nvPr/>
        </p:nvSpPr>
        <p:spPr>
          <a:xfrm>
            <a:off x="1007751" y="2691133"/>
            <a:ext cx="5780976"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1) Les droites d et n sont……………………….</a:t>
            </a:r>
            <a:endParaRPr lang="fr-FR" sz="2000" dirty="0">
              <a:latin typeface="Calibri" panose="020F0502020204030204" pitchFamily="34" charset="0"/>
              <a:cs typeface="Calibri" panose="020F0502020204030204" pitchFamily="34" charset="0"/>
            </a:endParaRPr>
          </a:p>
        </p:txBody>
      </p:sp>
      <p:sp>
        <p:nvSpPr>
          <p:cNvPr id="16" name="ZoneTexte 15"/>
          <p:cNvSpPr txBox="1"/>
          <p:nvPr/>
        </p:nvSpPr>
        <p:spPr>
          <a:xfrm>
            <a:off x="1007751" y="4260910"/>
            <a:ext cx="5780976"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3) Les droites m et n sont ……………………………….</a:t>
            </a:r>
            <a:r>
              <a:rPr lang="fr-MA" sz="2000" dirty="0">
                <a:solidFill>
                  <a:srgbClr val="FF0000"/>
                </a:solidFill>
                <a:latin typeface="Calibri" panose="020F0502020204030204" pitchFamily="34" charset="0"/>
                <a:cs typeface="Calibri" panose="020F0502020204030204" pitchFamily="34" charset="0"/>
              </a:rPr>
              <a:t>.</a:t>
            </a:r>
            <a:endParaRPr lang="fr-FR" sz="2000" dirty="0">
              <a:solidFill>
                <a:srgbClr val="FF0000"/>
              </a:solidFill>
              <a:latin typeface="Calibri" panose="020F0502020204030204" pitchFamily="34" charset="0"/>
              <a:cs typeface="Calibri" panose="020F0502020204030204" pitchFamily="34" charset="0"/>
            </a:endParaRPr>
          </a:p>
        </p:txBody>
      </p:sp>
      <p:sp>
        <p:nvSpPr>
          <p:cNvPr id="6" name="ZoneTexte 5"/>
          <p:cNvSpPr txBox="1"/>
          <p:nvPr/>
        </p:nvSpPr>
        <p:spPr>
          <a:xfrm>
            <a:off x="8737600" y="4119418"/>
            <a:ext cx="378691"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p:sp>
        <p:nvSpPr>
          <p:cNvPr id="7" name="ZoneTexte 6"/>
          <p:cNvSpPr txBox="1"/>
          <p:nvPr/>
        </p:nvSpPr>
        <p:spPr>
          <a:xfrm>
            <a:off x="10021455" y="4036291"/>
            <a:ext cx="618836"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n</a:t>
            </a:r>
          </a:p>
        </p:txBody>
      </p:sp>
      <p:sp>
        <p:nvSpPr>
          <p:cNvPr id="8" name="ZoneTexte 7"/>
          <p:cNvSpPr txBox="1"/>
          <p:nvPr/>
        </p:nvSpPr>
        <p:spPr>
          <a:xfrm>
            <a:off x="9758218" y="2088088"/>
            <a:ext cx="572655"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m</a:t>
            </a:r>
          </a:p>
        </p:txBody>
      </p:sp>
    </p:spTree>
    <p:extLst>
      <p:ext uri="{BB962C8B-B14F-4D97-AF65-F5344CB8AC3E}">
        <p14:creationId xmlns:p14="http://schemas.microsoft.com/office/powerpoint/2010/main" val="2059611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deux droites sont coplanaires si elles sont sécantes ou parallèles.</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donne des exemples concrets  de deux droites parallèles, sécantes et non coplanaires.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 name="Image 9"/>
          <p:cNvPicPr>
            <a:picLocks noChangeAspect="1"/>
          </p:cNvPicPr>
          <p:nvPr/>
        </p:nvPicPr>
        <p:blipFill>
          <a:blip r:embed="rId3"/>
          <a:stretch>
            <a:fillRect/>
          </a:stretch>
        </p:blipFill>
        <p:spPr>
          <a:xfrm>
            <a:off x="7204364" y="1872645"/>
            <a:ext cx="4238584" cy="3223492"/>
          </a:xfrm>
          <a:prstGeom prst="rect">
            <a:avLst/>
          </a:prstGeom>
        </p:spPr>
      </p:pic>
      <p:sp>
        <p:nvSpPr>
          <p:cNvPr id="11" name="ZoneTexte 10"/>
          <p:cNvSpPr txBox="1"/>
          <p:nvPr/>
        </p:nvSpPr>
        <p:spPr>
          <a:xfrm>
            <a:off x="1007751" y="2691133"/>
            <a:ext cx="5780976"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1) Les droites d et n sont</a:t>
            </a:r>
            <a:r>
              <a:rPr lang="fr-MA" sz="2000" dirty="0">
                <a:solidFill>
                  <a:srgbClr val="FF0000"/>
                </a:solidFill>
                <a:latin typeface="Calibri" panose="020F0502020204030204" pitchFamily="34" charset="0"/>
                <a:cs typeface="Calibri" panose="020F0502020204030204" pitchFamily="34" charset="0"/>
              </a:rPr>
              <a:t> coplanaires</a:t>
            </a:r>
            <a:endParaRPr lang="fr-FR" sz="2000" dirty="0">
              <a:latin typeface="Calibri" panose="020F0502020204030204" pitchFamily="34" charset="0"/>
              <a:cs typeface="Calibri" panose="020F0502020204030204" pitchFamily="34" charset="0"/>
            </a:endParaRPr>
          </a:p>
        </p:txBody>
      </p:sp>
      <p:sp>
        <p:nvSpPr>
          <p:cNvPr id="12" name="ZoneTexte 11"/>
          <p:cNvSpPr txBox="1"/>
          <p:nvPr/>
        </p:nvSpPr>
        <p:spPr>
          <a:xfrm>
            <a:off x="933860" y="3321545"/>
            <a:ext cx="5780976"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2) Les droites d et m sont</a:t>
            </a:r>
            <a:r>
              <a:rPr lang="fr-MA" sz="2000" dirty="0">
                <a:solidFill>
                  <a:srgbClr val="FF0000"/>
                </a:solidFill>
                <a:latin typeface="Calibri" panose="020F0502020204030204" pitchFamily="34" charset="0"/>
                <a:cs typeface="Calibri" panose="020F0502020204030204" pitchFamily="34" charset="0"/>
              </a:rPr>
              <a:t> non coplanaires</a:t>
            </a:r>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1007751" y="4260910"/>
            <a:ext cx="5780976"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3) Les droites m et n sont</a:t>
            </a:r>
            <a:r>
              <a:rPr lang="fr-MA" sz="2000" dirty="0">
                <a:solidFill>
                  <a:srgbClr val="FF0000"/>
                </a:solidFill>
                <a:latin typeface="Calibri" panose="020F0502020204030204" pitchFamily="34" charset="0"/>
                <a:cs typeface="Calibri" panose="020F0502020204030204" pitchFamily="34" charset="0"/>
              </a:rPr>
              <a:t> coplanaires</a:t>
            </a:r>
            <a:endParaRPr lang="fr-FR" sz="2000" dirty="0">
              <a:latin typeface="Calibri" panose="020F0502020204030204" pitchFamily="34" charset="0"/>
              <a:cs typeface="Calibri" panose="020F0502020204030204" pitchFamily="34" charset="0"/>
            </a:endParaRPr>
          </a:p>
        </p:txBody>
      </p:sp>
      <p:sp>
        <p:nvSpPr>
          <p:cNvPr id="18" name="ZoneTexte 17"/>
          <p:cNvSpPr txBox="1"/>
          <p:nvPr/>
        </p:nvSpPr>
        <p:spPr>
          <a:xfrm>
            <a:off x="933860" y="1457146"/>
            <a:ext cx="5688613" cy="830997"/>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Observez et compléter par coplanaires ou non coplanaires</a:t>
            </a:r>
            <a:endParaRPr lang="fr-FR" sz="2400" dirty="0">
              <a:latin typeface="Calibri" panose="020F0502020204030204" pitchFamily="34" charset="0"/>
              <a:cs typeface="Calibri" panose="020F0502020204030204" pitchFamily="34" charset="0"/>
            </a:endParaRPr>
          </a:p>
        </p:txBody>
      </p:sp>
      <p:sp>
        <p:nvSpPr>
          <p:cNvPr id="5" name="Rectangle à coins arrondis 4"/>
          <p:cNvSpPr/>
          <p:nvPr/>
        </p:nvSpPr>
        <p:spPr>
          <a:xfrm>
            <a:off x="8469745" y="4137891"/>
            <a:ext cx="544946" cy="5231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d</a:t>
            </a:r>
          </a:p>
        </p:txBody>
      </p:sp>
      <p:sp>
        <p:nvSpPr>
          <p:cNvPr id="6" name="Rectangle à coins arrondis 5"/>
          <p:cNvSpPr/>
          <p:nvPr/>
        </p:nvSpPr>
        <p:spPr>
          <a:xfrm>
            <a:off x="10026072" y="3983819"/>
            <a:ext cx="507999" cy="5541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n</a:t>
            </a:r>
          </a:p>
        </p:txBody>
      </p:sp>
      <p:sp>
        <p:nvSpPr>
          <p:cNvPr id="7" name="Rectangle à coins arrondis 6"/>
          <p:cNvSpPr/>
          <p:nvPr/>
        </p:nvSpPr>
        <p:spPr>
          <a:xfrm>
            <a:off x="9772073" y="2161309"/>
            <a:ext cx="286327" cy="5298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a:t>
            </a:r>
          </a:p>
        </p:txBody>
      </p:sp>
    </p:spTree>
    <p:extLst>
      <p:ext uri="{BB962C8B-B14F-4D97-AF65-F5344CB8AC3E}">
        <p14:creationId xmlns:p14="http://schemas.microsoft.com/office/powerpoint/2010/main" val="4209594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le résumé des rappels.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des exemples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0" name="ZoneTexte 9"/>
          <p:cNvSpPr txBox="1"/>
          <p:nvPr/>
        </p:nvSpPr>
        <p:spPr>
          <a:xfrm>
            <a:off x="1828800" y="2966936"/>
            <a:ext cx="1488332" cy="544749"/>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901742" y="3208852"/>
            <a:ext cx="9180945"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Deux droites sont coplanaires si elles sont sécantes ou parallèles </a:t>
            </a:r>
          </a:p>
        </p:txBody>
      </p:sp>
      <p:sp>
        <p:nvSpPr>
          <p:cNvPr id="12" name="ZoneTexte 11"/>
          <p:cNvSpPr txBox="1"/>
          <p:nvPr/>
        </p:nvSpPr>
        <p:spPr>
          <a:xfrm>
            <a:off x="1021814" y="4738255"/>
            <a:ext cx="8371568"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Deux droites non coplanaires si elles sont dans deux plans déférents : elles ne sont ni sécantes ni parallèles</a:t>
            </a:r>
          </a:p>
        </p:txBody>
      </p:sp>
      <p:sp>
        <p:nvSpPr>
          <p:cNvPr id="13" name="ZoneTexte 12"/>
          <p:cNvSpPr txBox="1"/>
          <p:nvPr/>
        </p:nvSpPr>
        <p:spPr>
          <a:xfrm>
            <a:off x="901742" y="1797631"/>
            <a:ext cx="10172659" cy="400110"/>
          </a:xfrm>
          <a:prstGeom prst="rect">
            <a:avLst/>
          </a:prstGeom>
          <a:noFill/>
        </p:spPr>
        <p:txBody>
          <a:bodyPr wrap="square" rtlCol="0">
            <a:spAutoFit/>
          </a:bodyPr>
          <a:lstStyle/>
          <a:p>
            <a:pPr marL="342900" indent="-342900" algn="l">
              <a:buFont typeface="Wingdings" panose="05000000000000000000" pitchFamily="2" charset="2"/>
              <a:buChar char="§"/>
            </a:pPr>
            <a:r>
              <a:rPr lang="fr-FR" sz="2000" dirty="0">
                <a:latin typeface="Calibri" panose="020F0502020204030204" pitchFamily="34" charset="0"/>
                <a:cs typeface="Calibri" panose="020F0502020204030204" pitchFamily="34" charset="0"/>
              </a:rPr>
              <a:t>Trois points non alignés ou deux droites sécantes déterminent un plan</a:t>
            </a:r>
          </a:p>
        </p:txBody>
      </p:sp>
    </p:spTree>
    <p:extLst>
      <p:ext uri="{BB962C8B-B14F-4D97-AF65-F5344CB8AC3E}">
        <p14:creationId xmlns:p14="http://schemas.microsoft.com/office/powerpoint/2010/main" val="1576244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 </a:t>
            </a:r>
            <a:r>
              <a:rPr lang="fr-FR" sz="1400" dirty="0">
                <a:latin typeface="Calibri" panose="020F0502020204030204"/>
              </a:rPr>
              <a:t>ABCDEFGH est un prisme droit et ses faces sont des rectangles, répondez aux questions ci-dessous:</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montre les faces du solide et les droites </a:t>
            </a:r>
          </a:p>
        </p:txBody>
      </p:sp>
      <p:pic>
        <p:nvPicPr>
          <p:cNvPr id="6" name="Image 5"/>
          <p:cNvPicPr>
            <a:picLocks noChangeAspect="1"/>
          </p:cNvPicPr>
          <p:nvPr/>
        </p:nvPicPr>
        <p:blipFill>
          <a:blip r:embed="rId2"/>
          <a:stretch>
            <a:fillRect/>
          </a:stretch>
        </p:blipFill>
        <p:spPr>
          <a:xfrm>
            <a:off x="973190" y="1848007"/>
            <a:ext cx="9215397" cy="3102684"/>
          </a:xfrm>
          <a:prstGeom prst="rect">
            <a:avLst/>
          </a:prstGeom>
        </p:spPr>
      </p:pic>
    </p:spTree>
    <p:extLst>
      <p:ext uri="{BB962C8B-B14F-4D97-AF65-F5344CB8AC3E}">
        <p14:creationId xmlns:p14="http://schemas.microsoft.com/office/powerpoint/2010/main" val="414985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Rappelez-vous que deux droites sont parallèles dans l’espace si elles sont dans un même plan et ne se coupent pas.</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utilise un solide pour illustrer les réponses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5" name="Image 14"/>
          <p:cNvPicPr>
            <a:picLocks noChangeAspect="1"/>
          </p:cNvPicPr>
          <p:nvPr/>
        </p:nvPicPr>
        <p:blipFill>
          <a:blip r:embed="rId3"/>
          <a:stretch>
            <a:fillRect/>
          </a:stretch>
        </p:blipFill>
        <p:spPr>
          <a:xfrm>
            <a:off x="973190" y="1848007"/>
            <a:ext cx="9215397" cy="3102684"/>
          </a:xfrm>
          <a:prstGeom prst="rect">
            <a:avLst/>
          </a:prstGeom>
        </p:spPr>
      </p:pic>
      <p:sp>
        <p:nvSpPr>
          <p:cNvPr id="16" name="ZoneTexte 15"/>
          <p:cNvSpPr txBox="1"/>
          <p:nvPr/>
        </p:nvSpPr>
        <p:spPr>
          <a:xfrm>
            <a:off x="4093834" y="3199294"/>
            <a:ext cx="148705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parallèles</a:t>
            </a:r>
          </a:p>
        </p:txBody>
      </p:sp>
      <p:sp>
        <p:nvSpPr>
          <p:cNvPr id="17" name="ZoneTexte 16"/>
          <p:cNvSpPr txBox="1"/>
          <p:nvPr/>
        </p:nvSpPr>
        <p:spPr>
          <a:xfrm>
            <a:off x="4426334" y="3674882"/>
            <a:ext cx="161636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sécantes</a:t>
            </a:r>
          </a:p>
        </p:txBody>
      </p:sp>
      <p:sp>
        <p:nvSpPr>
          <p:cNvPr id="19" name="ZoneTexte 18"/>
          <p:cNvSpPr txBox="1"/>
          <p:nvPr/>
        </p:nvSpPr>
        <p:spPr>
          <a:xfrm>
            <a:off x="5708073" y="4188931"/>
            <a:ext cx="209665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un seul point B</a:t>
            </a:r>
          </a:p>
        </p:txBody>
      </p:sp>
    </p:spTree>
    <p:extLst>
      <p:ext uri="{BB962C8B-B14F-4D97-AF65-F5344CB8AC3E}">
        <p14:creationId xmlns:p14="http://schemas.microsoft.com/office/powerpoint/2010/main" val="4260224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567334" y="1494054"/>
            <a:ext cx="5445539"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778058" y="1674896"/>
            <a:ext cx="5031615"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Quel est l’intersection de la flèche et le plan représenté par la surface de la cible  ?</a:t>
            </a:r>
            <a:endParaRPr lang="fr-FR" sz="2000" dirty="0">
              <a:latin typeface="Calibri" panose="020F0502020204030204" pitchFamily="34" charset="0"/>
              <a:cs typeface="Calibri" panose="020F0502020204030204" pitchFamily="34" charset="0"/>
            </a:endParaRPr>
          </a:p>
        </p:txBody>
      </p:sp>
      <p:pic>
        <p:nvPicPr>
          <p:cNvPr id="11" name="Image 10"/>
          <p:cNvPicPr>
            <a:picLocks noChangeAspect="1"/>
          </p:cNvPicPr>
          <p:nvPr/>
        </p:nvPicPr>
        <p:blipFill>
          <a:blip r:embed="rId3"/>
          <a:stretch>
            <a:fillRect/>
          </a:stretch>
        </p:blipFill>
        <p:spPr>
          <a:xfrm>
            <a:off x="3290103" y="3428831"/>
            <a:ext cx="6872942" cy="2819644"/>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attire l’attention des élèves qu’on reconnait un objet à partir de ses caractéristiques</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460375" y="1415921"/>
            <a:ext cx="688715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612775" y="1594223"/>
            <a:ext cx="6614680" cy="646331"/>
          </a:xfrm>
          <a:prstGeom prst="rect">
            <a:avLst/>
          </a:prstGeom>
        </p:spPr>
        <p:txBody>
          <a:bodyPr wrap="square">
            <a:spAutoFit/>
          </a:bodyPr>
          <a:lstStyle/>
          <a:p>
            <a:r>
              <a:rPr lang="fr-FR" dirty="0"/>
              <a:t>Reconnaître les positions relatives de deux droites dans l’espace et d’une droite et un plan dans l’espace,</a:t>
            </a:r>
            <a:endParaRPr lang="fr-FR" dirty="0">
              <a:sym typeface="Arial"/>
            </a:endParaRPr>
          </a:p>
        </p:txBody>
      </p:sp>
      <p:pic>
        <p:nvPicPr>
          <p:cNvPr id="15" name="Image 14"/>
          <p:cNvPicPr>
            <a:picLocks noChangeAspect="1"/>
          </p:cNvPicPr>
          <p:nvPr/>
        </p:nvPicPr>
        <p:blipFill>
          <a:blip r:embed="rId3"/>
          <a:stretch>
            <a:fillRect/>
          </a:stretch>
        </p:blipFill>
        <p:spPr>
          <a:xfrm>
            <a:off x="5507424" y="3250037"/>
            <a:ext cx="5391485" cy="3291937"/>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Définitions et propriétés</a:t>
            </a:r>
          </a:p>
        </p:txBody>
      </p:sp>
    </p:spTree>
    <p:extLst>
      <p:ext uri="{BB962C8B-B14F-4D97-AF65-F5344CB8AC3E}">
        <p14:creationId xmlns:p14="http://schemas.microsoft.com/office/powerpoint/2010/main" val="10352735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Observez cette figure, j’ai trois droites  m, n et d et deux plans P et Q</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des exemples concrets de l’espace de la classe,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p:cNvSpPr txBox="1"/>
          <p:nvPr/>
        </p:nvSpPr>
        <p:spPr>
          <a:xfrm>
            <a:off x="721526" y="3802544"/>
            <a:ext cx="5356953"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droites m et n sont dans le plan Q et elles ont un point commun A: </a:t>
            </a:r>
            <a:r>
              <a:rPr lang="fr-FR" sz="2000" dirty="0">
                <a:solidFill>
                  <a:srgbClr val="FF0000"/>
                </a:solidFill>
                <a:latin typeface="Calibri" panose="020F0502020204030204" pitchFamily="34" charset="0"/>
                <a:cs typeface="Calibri" panose="020F0502020204030204" pitchFamily="34" charset="0"/>
              </a:rPr>
              <a:t>m et n sont sécantes</a:t>
            </a:r>
          </a:p>
        </p:txBody>
      </p:sp>
      <p:cxnSp>
        <p:nvCxnSpPr>
          <p:cNvPr id="17" name="Connecteur droit avec flèche 16"/>
          <p:cNvCxnSpPr/>
          <p:nvPr/>
        </p:nvCxnSpPr>
        <p:spPr>
          <a:xfrm flipV="1">
            <a:off x="6271984" y="3955001"/>
            <a:ext cx="2110093" cy="3664"/>
          </a:xfrm>
          <a:prstGeom prst="straightConnector1">
            <a:avLst/>
          </a:prstGeom>
          <a:ln w="38100">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8" name="ZoneTexte 17"/>
          <p:cNvSpPr txBox="1"/>
          <p:nvPr/>
        </p:nvSpPr>
        <p:spPr>
          <a:xfrm>
            <a:off x="619468" y="5225942"/>
            <a:ext cx="565251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droites d et n sont dans le plan P et elles n’ ont pas de point commun : </a:t>
            </a:r>
            <a:r>
              <a:rPr lang="fr-FR" sz="2000" dirty="0">
                <a:solidFill>
                  <a:srgbClr val="FF0000"/>
                </a:solidFill>
                <a:latin typeface="Calibri" panose="020F0502020204030204" pitchFamily="34" charset="0"/>
                <a:cs typeface="Calibri" panose="020F0502020204030204" pitchFamily="34" charset="0"/>
              </a:rPr>
              <a:t>d et n sont parallèles</a:t>
            </a:r>
          </a:p>
        </p:txBody>
      </p:sp>
      <p:cxnSp>
        <p:nvCxnSpPr>
          <p:cNvPr id="25" name="Connecteur droit avec flèche 24"/>
          <p:cNvCxnSpPr/>
          <p:nvPr/>
        </p:nvCxnSpPr>
        <p:spPr>
          <a:xfrm>
            <a:off x="6320513" y="5653775"/>
            <a:ext cx="2013034"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9" name="Image 28"/>
          <p:cNvPicPr>
            <a:picLocks noChangeAspect="1"/>
          </p:cNvPicPr>
          <p:nvPr/>
        </p:nvPicPr>
        <p:blipFill>
          <a:blip r:embed="rId3"/>
          <a:stretch>
            <a:fillRect/>
          </a:stretch>
        </p:blipFill>
        <p:spPr>
          <a:xfrm>
            <a:off x="8793018" y="3314865"/>
            <a:ext cx="2743199" cy="1280271"/>
          </a:xfrm>
          <a:prstGeom prst="rect">
            <a:avLst/>
          </a:prstGeom>
        </p:spPr>
        <p:style>
          <a:lnRef idx="2">
            <a:schemeClr val="dk1"/>
          </a:lnRef>
          <a:fillRef idx="1">
            <a:schemeClr val="lt1"/>
          </a:fillRef>
          <a:effectRef idx="0">
            <a:schemeClr val="dk1"/>
          </a:effectRef>
          <a:fontRef idx="minor">
            <a:schemeClr val="dk1"/>
          </a:fontRef>
        </p:style>
      </p:pic>
      <p:pic>
        <p:nvPicPr>
          <p:cNvPr id="30" name="Image 29"/>
          <p:cNvPicPr>
            <a:picLocks noChangeAspect="1"/>
          </p:cNvPicPr>
          <p:nvPr/>
        </p:nvPicPr>
        <p:blipFill>
          <a:blip r:embed="rId4"/>
          <a:stretch>
            <a:fillRect/>
          </a:stretch>
        </p:blipFill>
        <p:spPr>
          <a:xfrm>
            <a:off x="8677639" y="5122309"/>
            <a:ext cx="2784688" cy="1075291"/>
          </a:xfrm>
          <a:prstGeom prst="rect">
            <a:avLst/>
          </a:prstGeom>
        </p:spPr>
        <p:style>
          <a:lnRef idx="2">
            <a:schemeClr val="dk1"/>
          </a:lnRef>
          <a:fillRef idx="1">
            <a:schemeClr val="lt1"/>
          </a:fillRef>
          <a:effectRef idx="0">
            <a:schemeClr val="dk1"/>
          </a:effectRef>
          <a:fontRef idx="minor">
            <a:schemeClr val="dk1"/>
          </a:fontRef>
        </p:style>
      </p:pic>
      <p:pic>
        <p:nvPicPr>
          <p:cNvPr id="32" name="Image 31"/>
          <p:cNvPicPr>
            <a:picLocks noChangeAspect="1"/>
          </p:cNvPicPr>
          <p:nvPr/>
        </p:nvPicPr>
        <p:blipFill>
          <a:blip r:embed="rId5"/>
          <a:stretch>
            <a:fillRect/>
          </a:stretch>
        </p:blipFill>
        <p:spPr>
          <a:xfrm>
            <a:off x="1948946" y="1146054"/>
            <a:ext cx="5283200" cy="2447060"/>
          </a:xfrm>
          <a:prstGeom prst="rect">
            <a:avLst/>
          </a:prstGeom>
        </p:spPr>
      </p:pic>
      <p:cxnSp>
        <p:nvCxnSpPr>
          <p:cNvPr id="34" name="Connecteur droit avec flèche 33"/>
          <p:cNvCxnSpPr/>
          <p:nvPr/>
        </p:nvCxnSpPr>
        <p:spPr>
          <a:xfrm flipH="1">
            <a:off x="5227782" y="1320800"/>
            <a:ext cx="2401454" cy="10714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6" name="Connecteur droit avec flèche 35"/>
          <p:cNvCxnSpPr/>
          <p:nvPr/>
        </p:nvCxnSpPr>
        <p:spPr>
          <a:xfrm>
            <a:off x="1030288" y="1856534"/>
            <a:ext cx="1195676" cy="83102"/>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38" name="Connecteur droit avec flèche 37"/>
          <p:cNvCxnSpPr/>
          <p:nvPr/>
        </p:nvCxnSpPr>
        <p:spPr>
          <a:xfrm>
            <a:off x="1030288" y="1856534"/>
            <a:ext cx="918658" cy="397139"/>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42" name="Connecteur droit avec flèche 41"/>
          <p:cNvCxnSpPr/>
          <p:nvPr/>
        </p:nvCxnSpPr>
        <p:spPr>
          <a:xfrm flipH="1">
            <a:off x="5153891" y="1146054"/>
            <a:ext cx="822530" cy="276346"/>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44" name="Connecteur droit avec flèche 43"/>
          <p:cNvCxnSpPr/>
          <p:nvPr/>
        </p:nvCxnSpPr>
        <p:spPr>
          <a:xfrm flipH="1">
            <a:off x="2642552" y="1188445"/>
            <a:ext cx="434109" cy="794328"/>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45" name="Ellipse 44"/>
          <p:cNvSpPr/>
          <p:nvPr/>
        </p:nvSpPr>
        <p:spPr>
          <a:xfrm>
            <a:off x="6078479" y="1215957"/>
            <a:ext cx="370959" cy="369652"/>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Q</a:t>
            </a:r>
            <a:endParaRPr lang="fr-FR" dirty="0"/>
          </a:p>
        </p:txBody>
      </p:sp>
      <p:sp>
        <p:nvSpPr>
          <p:cNvPr id="46" name="Ellipse 45"/>
          <p:cNvSpPr/>
          <p:nvPr/>
        </p:nvSpPr>
        <p:spPr>
          <a:xfrm>
            <a:off x="3618689" y="3087032"/>
            <a:ext cx="350196" cy="307921"/>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P</a:t>
            </a:r>
            <a:endParaRPr lang="fr-FR" dirty="0"/>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circle(in)">
                                      <p:cBhvr>
                                        <p:cTn id="18" dur="20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circle(in)">
                                      <p:cBhvr>
                                        <p:cTn id="23" dur="20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circle(in)">
                                      <p:cBhvr>
                                        <p:cTn id="33" dur="10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999"/>
                                          </p:stCondLst>
                                        </p:cTn>
                                        <p:tgtEl>
                                          <p:spTgt spid="17"/>
                                        </p:tgtEl>
                                        <p:attrNameLst>
                                          <p:attrName>style.visibility</p:attrName>
                                        </p:attrNameLst>
                                      </p:cBhvr>
                                      <p:to>
                                        <p:strVal val="visible"/>
                                      </p:to>
                                    </p:set>
                                  </p:childTnLst>
                                </p:cTn>
                              </p:par>
                            </p:childTnLst>
                          </p:cTn>
                        </p:par>
                        <p:par>
                          <p:cTn id="38" fill="hold">
                            <p:stCondLst>
                              <p:cond delay="1000"/>
                            </p:stCondLst>
                            <p:childTnLst>
                              <p:par>
                                <p:cTn id="39" presetID="1" presetClass="entr" presetSubtype="0" fill="hold" nodeType="afterEffect">
                                  <p:stCondLst>
                                    <p:cond delay="0"/>
                                  </p:stCondLst>
                                  <p:childTnLst>
                                    <p:set>
                                      <p:cBhvr>
                                        <p:cTn id="40" dur="1" fill="hold">
                                          <p:stCondLst>
                                            <p:cond delay="1999"/>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circle(in)">
                                      <p:cBhvr>
                                        <p:cTn id="52" dur="20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circle(in)">
                                      <p:cBhvr>
                                        <p:cTn id="57" dur="20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wheel(1)">
                                      <p:cBhvr>
                                        <p:cTn id="62" dur="1000"/>
                                        <p:tgtEl>
                                          <p:spTgt spid="46"/>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circle(in)">
                                      <p:cBhvr>
                                        <p:cTn id="67" dur="1000"/>
                                        <p:tgtEl>
                                          <p:spTgt spid="25"/>
                                        </p:tgtEl>
                                      </p:cBhvr>
                                    </p:animEffect>
                                  </p:childTnLst>
                                </p:cTn>
                              </p:par>
                            </p:childTnLst>
                          </p:cTn>
                        </p:par>
                        <p:par>
                          <p:cTn id="68" fill="hold">
                            <p:stCondLst>
                              <p:cond delay="1000"/>
                            </p:stCondLst>
                            <p:childTnLst>
                              <p:par>
                                <p:cTn id="69" presetID="1" presetClass="entr" presetSubtype="0" fill="hold" nodeType="afterEffect">
                                  <p:stCondLst>
                                    <p:cond delay="0"/>
                                  </p:stCondLst>
                                  <p:childTnLst>
                                    <p:set>
                                      <p:cBhvr>
                                        <p:cTn id="70" dur="1" fill="hold">
                                          <p:stCondLst>
                                            <p:cond delay="1999"/>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p:bldP spid="45" grpId="0" animBg="1"/>
      <p:bldP spid="4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Observez cette figure, nous avons deux droites  m et d et deux plans P et Q.</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donne des exemples de l’espace de la classe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6581191" y="1238766"/>
            <a:ext cx="3203977" cy="2977577"/>
          </a:xfrm>
          <a:prstGeom prst="rect">
            <a:avLst/>
          </a:prstGeom>
        </p:spPr>
      </p:pic>
      <p:pic>
        <p:nvPicPr>
          <p:cNvPr id="9" name="Image 8"/>
          <p:cNvPicPr>
            <a:picLocks noChangeAspect="1"/>
          </p:cNvPicPr>
          <p:nvPr/>
        </p:nvPicPr>
        <p:blipFill>
          <a:blip r:embed="rId4"/>
          <a:stretch>
            <a:fillRect/>
          </a:stretch>
        </p:blipFill>
        <p:spPr>
          <a:xfrm>
            <a:off x="8531327" y="5020691"/>
            <a:ext cx="3005677" cy="990686"/>
          </a:xfrm>
          <a:prstGeom prst="rect">
            <a:avLst/>
          </a:prstGeom>
        </p:spPr>
        <p:style>
          <a:lnRef idx="2">
            <a:schemeClr val="dk1"/>
          </a:lnRef>
          <a:fillRef idx="1">
            <a:schemeClr val="lt1"/>
          </a:fillRef>
          <a:effectRef idx="0">
            <a:schemeClr val="dk1"/>
          </a:effectRef>
          <a:fontRef idx="minor">
            <a:schemeClr val="dk1"/>
          </a:fontRef>
        </p:style>
      </p:pic>
      <p:cxnSp>
        <p:nvCxnSpPr>
          <p:cNvPr id="14" name="Connecteur droit avec flèche 13"/>
          <p:cNvCxnSpPr/>
          <p:nvPr/>
        </p:nvCxnSpPr>
        <p:spPr>
          <a:xfrm flipH="1">
            <a:off x="9426102" y="1517515"/>
            <a:ext cx="457200" cy="5155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Ellipse 14"/>
          <p:cNvSpPr/>
          <p:nvPr/>
        </p:nvSpPr>
        <p:spPr>
          <a:xfrm>
            <a:off x="7937770" y="1371601"/>
            <a:ext cx="243192" cy="29183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Q</a:t>
            </a:r>
            <a:endParaRPr lang="fr-FR" dirty="0"/>
          </a:p>
        </p:txBody>
      </p:sp>
      <p:cxnSp>
        <p:nvCxnSpPr>
          <p:cNvPr id="17" name="Connecteur droit avec flèche 16"/>
          <p:cNvCxnSpPr/>
          <p:nvPr/>
        </p:nvCxnSpPr>
        <p:spPr>
          <a:xfrm flipV="1">
            <a:off x="6507804" y="3287949"/>
            <a:ext cx="1429966" cy="252919"/>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8" name="Ellipse 17"/>
          <p:cNvSpPr/>
          <p:nvPr/>
        </p:nvSpPr>
        <p:spPr>
          <a:xfrm>
            <a:off x="6838546" y="2723745"/>
            <a:ext cx="350194" cy="4572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P</a:t>
            </a:r>
            <a:endParaRPr lang="fr-FR" dirty="0"/>
          </a:p>
        </p:txBody>
      </p:sp>
      <p:sp>
        <p:nvSpPr>
          <p:cNvPr id="20" name="Rectangle 19"/>
          <p:cNvSpPr/>
          <p:nvPr/>
        </p:nvSpPr>
        <p:spPr>
          <a:xfrm>
            <a:off x="631727" y="1422673"/>
            <a:ext cx="3946401" cy="461665"/>
          </a:xfrm>
          <a:prstGeom prst="rect">
            <a:avLst/>
          </a:prstGeom>
        </p:spPr>
        <p:txBody>
          <a:bodyPr wrap="none">
            <a:spAutoFit/>
          </a:bodyPr>
          <a:lstStyle/>
          <a:p>
            <a:r>
              <a:rPr lang="fr-FR" sz="2400" dirty="0">
                <a:latin typeface="Calibri" panose="020F0502020204030204" pitchFamily="34" charset="0"/>
                <a:cs typeface="Calibri" panose="020F0502020204030204" pitchFamily="34" charset="0"/>
              </a:rPr>
              <a:t>La droite m est dans le plan Q </a:t>
            </a:r>
            <a:endParaRPr lang="fr-FR" sz="2400" dirty="0"/>
          </a:p>
        </p:txBody>
      </p:sp>
      <p:sp>
        <p:nvSpPr>
          <p:cNvPr id="21" name="Rectangle 20"/>
          <p:cNvSpPr/>
          <p:nvPr/>
        </p:nvSpPr>
        <p:spPr>
          <a:xfrm>
            <a:off x="836141" y="2461221"/>
            <a:ext cx="4148315" cy="461665"/>
          </a:xfrm>
          <a:prstGeom prst="rect">
            <a:avLst/>
          </a:prstGeom>
        </p:spPr>
        <p:txBody>
          <a:bodyPr wrap="none">
            <a:spAutoFit/>
          </a:bodyPr>
          <a:lstStyle/>
          <a:p>
            <a:r>
              <a:rPr lang="fr-FR" sz="2400" dirty="0">
                <a:latin typeface="Calibri" panose="020F0502020204030204" pitchFamily="34" charset="0"/>
                <a:cs typeface="Calibri" panose="020F0502020204030204" pitchFamily="34" charset="0"/>
              </a:rPr>
              <a:t>et la droite  d est dans le plan P </a:t>
            </a:r>
            <a:endParaRPr lang="fr-FR" sz="2400" dirty="0"/>
          </a:p>
        </p:txBody>
      </p:sp>
      <p:sp>
        <p:nvSpPr>
          <p:cNvPr id="22" name="Rectangle 21"/>
          <p:cNvSpPr/>
          <p:nvPr/>
        </p:nvSpPr>
        <p:spPr>
          <a:xfrm>
            <a:off x="650495" y="4972069"/>
            <a:ext cx="6226448" cy="1200329"/>
          </a:xfrm>
          <a:prstGeom prst="rect">
            <a:avLst/>
          </a:prstGeom>
        </p:spPr>
        <p:txBody>
          <a:bodyPr wrap="none">
            <a:spAutoFit/>
          </a:bodyPr>
          <a:lstStyle/>
          <a:p>
            <a:r>
              <a:rPr lang="fr-FR" sz="2400" dirty="0">
                <a:latin typeface="Calibri" panose="020F0502020204030204" pitchFamily="34" charset="0"/>
                <a:cs typeface="Calibri" panose="020F0502020204030204" pitchFamily="34" charset="0"/>
              </a:rPr>
              <a:t>les deux  droites ne sont pas dans le même plan:</a:t>
            </a:r>
          </a:p>
          <a:p>
            <a:pPr algn="ctr"/>
            <a:r>
              <a:rPr lang="fr-FR" sz="2400" dirty="0">
                <a:solidFill>
                  <a:srgbClr val="FF0000"/>
                </a:solidFill>
                <a:latin typeface="Calibri" panose="020F0502020204030204" pitchFamily="34" charset="0"/>
                <a:cs typeface="Calibri" panose="020F0502020204030204" pitchFamily="34" charset="0"/>
              </a:rPr>
              <a:t>m et d  sont non coplanaires</a:t>
            </a:r>
          </a:p>
          <a:p>
            <a:r>
              <a:rPr lang="fr-FR" sz="2400" dirty="0">
                <a:latin typeface="Calibri" panose="020F0502020204030204" pitchFamily="34" charset="0"/>
                <a:cs typeface="Calibri" panose="020F0502020204030204" pitchFamily="34" charset="0"/>
              </a:rPr>
              <a:t> </a:t>
            </a:r>
            <a:endParaRPr lang="fr-FR" sz="2400" dirty="0"/>
          </a:p>
        </p:txBody>
      </p:sp>
      <p:cxnSp>
        <p:nvCxnSpPr>
          <p:cNvPr id="32" name="Connecteur droit avec flèche 31"/>
          <p:cNvCxnSpPr/>
          <p:nvPr/>
        </p:nvCxnSpPr>
        <p:spPr>
          <a:xfrm>
            <a:off x="6581191" y="5701322"/>
            <a:ext cx="159977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1500"/>
                                        <p:tgtEl>
                                          <p:spTgt spid="14"/>
                                        </p:tgtEl>
                                      </p:cBhvr>
                                    </p:animEffect>
                                  </p:childTnLst>
                                </p:cTn>
                              </p:par>
                            </p:childTnLst>
                          </p:cTn>
                        </p:par>
                        <p:par>
                          <p:cTn id="14" fill="hold">
                            <p:stCondLst>
                              <p:cond delay="2500"/>
                            </p:stCondLst>
                            <p:childTnLst>
                              <p:par>
                                <p:cTn id="15" presetID="21" presetClass="entr" presetSubtype="1"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1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6" presetClass="entr" presetSubtype="16"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ircle(in)">
                                      <p:cBhvr>
                                        <p:cTn id="28" dur="1500"/>
                                        <p:tgtEl>
                                          <p:spTgt spid="17"/>
                                        </p:tgtEl>
                                      </p:cBhvr>
                                    </p:animEffect>
                                  </p:childTnLst>
                                </p:cTn>
                              </p:par>
                            </p:childTnLst>
                          </p:cTn>
                        </p:par>
                        <p:par>
                          <p:cTn id="29" fill="hold">
                            <p:stCondLst>
                              <p:cond delay="2500"/>
                            </p:stCondLst>
                            <p:childTnLst>
                              <p:par>
                                <p:cTn id="30" presetID="21" presetClass="entr" presetSubtype="1"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heel(1)">
                                      <p:cBhvr>
                                        <p:cTn id="32" dur="1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circle(in)">
                                      <p:cBhvr>
                                        <p:cTn id="44" dur="2000"/>
                                        <p:tgtEl>
                                          <p:spTgt spid="32"/>
                                        </p:tgtEl>
                                      </p:cBhvr>
                                    </p:animEffect>
                                  </p:childTnLst>
                                </p:cTn>
                              </p:par>
                            </p:childTnLst>
                          </p:cTn>
                        </p:par>
                        <p:par>
                          <p:cTn id="45" fill="hold">
                            <p:stCondLst>
                              <p:cond delay="2000"/>
                            </p:stCondLst>
                            <p:childTnLst>
                              <p:par>
                                <p:cTn id="46" presetID="1" presetClass="entr" presetSubtype="0" fill="hold" nodeType="afterEffect">
                                  <p:stCondLst>
                                    <p:cond delay="0"/>
                                  </p:stCondLst>
                                  <p:childTnLst>
                                    <p:set>
                                      <p:cBhvr>
                                        <p:cTn id="4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0" grpId="0"/>
      <p:bldP spid="21" grpId="0"/>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voici le résumé des positions relatives de deux droites dans l’espace.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en donnant des exemples concrets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9" name="Image 18"/>
          <p:cNvPicPr>
            <a:picLocks noChangeAspect="1"/>
          </p:cNvPicPr>
          <p:nvPr/>
        </p:nvPicPr>
        <p:blipFill>
          <a:blip r:embed="rId3"/>
          <a:stretch>
            <a:fillRect/>
          </a:stretch>
        </p:blipFill>
        <p:spPr>
          <a:xfrm>
            <a:off x="7915564" y="5041903"/>
            <a:ext cx="2826326" cy="1257296"/>
          </a:xfrm>
          <a:prstGeom prst="rect">
            <a:avLst/>
          </a:prstGeom>
        </p:spPr>
        <p:style>
          <a:lnRef idx="2">
            <a:schemeClr val="dk1"/>
          </a:lnRef>
          <a:fillRef idx="1">
            <a:schemeClr val="lt1"/>
          </a:fillRef>
          <a:effectRef idx="0">
            <a:schemeClr val="dk1"/>
          </a:effectRef>
          <a:fontRef idx="minor">
            <a:schemeClr val="dk1"/>
          </a:fontRef>
        </p:style>
      </p:pic>
      <p:cxnSp>
        <p:nvCxnSpPr>
          <p:cNvPr id="17" name="Connecteur droit avec flèche 16"/>
          <p:cNvCxnSpPr/>
          <p:nvPr/>
        </p:nvCxnSpPr>
        <p:spPr>
          <a:xfrm>
            <a:off x="9180944" y="4027151"/>
            <a:ext cx="0" cy="1014752"/>
          </a:xfrm>
          <a:prstGeom prst="straightConnector1">
            <a:avLst/>
          </a:prstGeom>
          <a:ln w="57150">
            <a:solidFill>
              <a:srgbClr val="7030A0"/>
            </a:solidFill>
            <a:prstDash val="lgDash"/>
            <a:tailEnd type="triangle"/>
          </a:ln>
        </p:spPr>
        <p:style>
          <a:lnRef idx="2">
            <a:schemeClr val="accent2"/>
          </a:lnRef>
          <a:fillRef idx="0">
            <a:schemeClr val="accent2"/>
          </a:fillRef>
          <a:effectRef idx="1">
            <a:schemeClr val="accent2"/>
          </a:effectRef>
          <a:fontRef idx="minor">
            <a:schemeClr val="tx1"/>
          </a:fontRef>
        </p:style>
      </p:cxnSp>
      <p:pic>
        <p:nvPicPr>
          <p:cNvPr id="23" name="Image 22"/>
          <p:cNvPicPr>
            <a:picLocks noChangeAspect="1"/>
          </p:cNvPicPr>
          <p:nvPr/>
        </p:nvPicPr>
        <p:blipFill>
          <a:blip r:embed="rId4"/>
          <a:stretch>
            <a:fillRect/>
          </a:stretch>
        </p:blipFill>
        <p:spPr>
          <a:xfrm>
            <a:off x="3202935" y="5060166"/>
            <a:ext cx="2010992" cy="1239033"/>
          </a:xfrm>
          <a:prstGeom prst="rect">
            <a:avLst/>
          </a:prstGeom>
        </p:spPr>
        <p:style>
          <a:lnRef idx="2">
            <a:schemeClr val="dk1"/>
          </a:lnRef>
          <a:fillRef idx="1">
            <a:schemeClr val="lt1"/>
          </a:fillRef>
          <a:effectRef idx="0">
            <a:schemeClr val="dk1"/>
          </a:effectRef>
          <a:fontRef idx="minor">
            <a:schemeClr val="dk1"/>
          </a:fontRef>
        </p:style>
      </p:pic>
      <p:pic>
        <p:nvPicPr>
          <p:cNvPr id="24" name="Image 23"/>
          <p:cNvPicPr>
            <a:picLocks noChangeAspect="1"/>
          </p:cNvPicPr>
          <p:nvPr/>
        </p:nvPicPr>
        <p:blipFill>
          <a:blip r:embed="rId5"/>
          <a:stretch>
            <a:fillRect/>
          </a:stretch>
        </p:blipFill>
        <p:spPr>
          <a:xfrm>
            <a:off x="293032" y="5079320"/>
            <a:ext cx="2339332" cy="1219880"/>
          </a:xfrm>
          <a:prstGeom prst="rect">
            <a:avLst/>
          </a:prstGeom>
        </p:spPr>
        <p:style>
          <a:lnRef idx="2">
            <a:schemeClr val="dk1"/>
          </a:lnRef>
          <a:fillRef idx="1">
            <a:schemeClr val="lt1"/>
          </a:fillRef>
          <a:effectRef idx="0">
            <a:schemeClr val="dk1"/>
          </a:effectRef>
          <a:fontRef idx="minor">
            <a:schemeClr val="dk1"/>
          </a:fontRef>
        </p:style>
      </p:pic>
      <p:cxnSp>
        <p:nvCxnSpPr>
          <p:cNvPr id="25" name="Connecteur droit avec flèche 24"/>
          <p:cNvCxnSpPr/>
          <p:nvPr/>
        </p:nvCxnSpPr>
        <p:spPr>
          <a:xfrm>
            <a:off x="4077102" y="4137840"/>
            <a:ext cx="16916" cy="904063"/>
          </a:xfrm>
          <a:prstGeom prst="straightConnector1">
            <a:avLst/>
          </a:prstGeom>
          <a:ln w="57150">
            <a:solidFill>
              <a:srgbClr val="7030A0"/>
            </a:solidFill>
            <a:prstDash val="lgDash"/>
            <a:tailEnd type="triangle"/>
          </a:ln>
        </p:spPr>
        <p:style>
          <a:lnRef idx="2">
            <a:schemeClr val="accent2"/>
          </a:lnRef>
          <a:fillRef idx="0">
            <a:schemeClr val="accent2"/>
          </a:fillRef>
          <a:effectRef idx="1">
            <a:schemeClr val="accent2"/>
          </a:effectRef>
          <a:fontRef idx="minor">
            <a:schemeClr val="tx1"/>
          </a:fontRef>
        </p:style>
      </p:cxnSp>
      <p:sp>
        <p:nvSpPr>
          <p:cNvPr id="34" name="Rectangle à coins arrondis 33"/>
          <p:cNvSpPr/>
          <p:nvPr/>
        </p:nvSpPr>
        <p:spPr>
          <a:xfrm>
            <a:off x="2272146" y="1086299"/>
            <a:ext cx="7361381" cy="69272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Positions relatives de deux droites</a:t>
            </a:r>
          </a:p>
          <a:p>
            <a:pPr algn="ctr"/>
            <a:r>
              <a:rPr lang="fr-FR" dirty="0"/>
              <a:t> dans l’espace</a:t>
            </a:r>
          </a:p>
        </p:txBody>
      </p:sp>
      <p:sp>
        <p:nvSpPr>
          <p:cNvPr id="35" name="Rectangle à coins arrondis 34"/>
          <p:cNvSpPr/>
          <p:nvPr/>
        </p:nvSpPr>
        <p:spPr>
          <a:xfrm>
            <a:off x="581892" y="2130383"/>
            <a:ext cx="3796145" cy="70301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Droites coplanaires</a:t>
            </a:r>
          </a:p>
        </p:txBody>
      </p:sp>
      <p:sp>
        <p:nvSpPr>
          <p:cNvPr id="36" name="Rectangle à coins arrondis 35"/>
          <p:cNvSpPr/>
          <p:nvPr/>
        </p:nvSpPr>
        <p:spPr>
          <a:xfrm>
            <a:off x="6984999" y="2130383"/>
            <a:ext cx="4447309" cy="70301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Droites non coplanaires</a:t>
            </a:r>
          </a:p>
        </p:txBody>
      </p:sp>
      <p:sp>
        <p:nvSpPr>
          <p:cNvPr id="37" name="Rectangle à coins arrondis 36"/>
          <p:cNvSpPr/>
          <p:nvPr/>
        </p:nvSpPr>
        <p:spPr>
          <a:xfrm>
            <a:off x="3050309" y="3469132"/>
            <a:ext cx="2087418" cy="6465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Droites sécantes</a:t>
            </a:r>
          </a:p>
        </p:txBody>
      </p:sp>
      <p:sp>
        <p:nvSpPr>
          <p:cNvPr id="38" name="Rectangle à coins arrondis 37"/>
          <p:cNvSpPr/>
          <p:nvPr/>
        </p:nvSpPr>
        <p:spPr>
          <a:xfrm>
            <a:off x="392546" y="3469132"/>
            <a:ext cx="2087418" cy="6465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Droites parallèles</a:t>
            </a:r>
          </a:p>
        </p:txBody>
      </p:sp>
      <p:sp>
        <p:nvSpPr>
          <p:cNvPr id="39" name="Rectangle à coins arrondis 38"/>
          <p:cNvSpPr/>
          <p:nvPr/>
        </p:nvSpPr>
        <p:spPr>
          <a:xfrm>
            <a:off x="7583053" y="3461334"/>
            <a:ext cx="3251200" cy="6465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Droites ni sécantes ni parallèles</a:t>
            </a:r>
          </a:p>
        </p:txBody>
      </p:sp>
      <p:cxnSp>
        <p:nvCxnSpPr>
          <p:cNvPr id="45" name="Connecteur droit avec flèche 44"/>
          <p:cNvCxnSpPr/>
          <p:nvPr/>
        </p:nvCxnSpPr>
        <p:spPr>
          <a:xfrm>
            <a:off x="1462698" y="4137840"/>
            <a:ext cx="0" cy="904063"/>
          </a:xfrm>
          <a:prstGeom prst="straightConnector1">
            <a:avLst/>
          </a:prstGeom>
          <a:ln w="57150">
            <a:prstDash val="dash"/>
            <a:tailEnd type="triangle"/>
          </a:ln>
        </p:spPr>
        <p:style>
          <a:lnRef idx="2">
            <a:schemeClr val="accent5"/>
          </a:lnRef>
          <a:fillRef idx="0">
            <a:schemeClr val="accent5"/>
          </a:fillRef>
          <a:effectRef idx="1">
            <a:schemeClr val="accent5"/>
          </a:effectRef>
          <a:fontRef idx="minor">
            <a:schemeClr val="tx1"/>
          </a:fontRef>
        </p:style>
      </p:cxnSp>
      <p:cxnSp>
        <p:nvCxnSpPr>
          <p:cNvPr id="51" name="Connecteur droit avec flèche 50"/>
          <p:cNvCxnSpPr>
            <a:stCxn id="34" idx="2"/>
            <a:endCxn id="35" idx="0"/>
          </p:cNvCxnSpPr>
          <p:nvPr/>
        </p:nvCxnSpPr>
        <p:spPr>
          <a:xfrm flipH="1">
            <a:off x="2479965" y="1779026"/>
            <a:ext cx="3472872" cy="351357"/>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3" name="Connecteur droit avec flèche 52"/>
          <p:cNvCxnSpPr/>
          <p:nvPr/>
        </p:nvCxnSpPr>
        <p:spPr>
          <a:xfrm>
            <a:off x="5952836" y="1779026"/>
            <a:ext cx="3255817" cy="351357"/>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5" name="Connecteur droit avec flèche 54"/>
          <p:cNvCxnSpPr>
            <a:stCxn id="35" idx="2"/>
            <a:endCxn id="38" idx="0"/>
          </p:cNvCxnSpPr>
          <p:nvPr/>
        </p:nvCxnSpPr>
        <p:spPr>
          <a:xfrm flipH="1">
            <a:off x="1436255" y="2833393"/>
            <a:ext cx="1043710" cy="635739"/>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7" name="Connecteur droit avec flèche 56"/>
          <p:cNvCxnSpPr>
            <a:stCxn id="35" idx="2"/>
            <a:endCxn id="37" idx="0"/>
          </p:cNvCxnSpPr>
          <p:nvPr/>
        </p:nvCxnSpPr>
        <p:spPr>
          <a:xfrm>
            <a:off x="2479965" y="2833393"/>
            <a:ext cx="1614053" cy="635739"/>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9" name="Connecteur droit avec flèche 58"/>
          <p:cNvCxnSpPr>
            <a:stCxn id="36" idx="2"/>
            <a:endCxn id="39" idx="0"/>
          </p:cNvCxnSpPr>
          <p:nvPr/>
        </p:nvCxnSpPr>
        <p:spPr>
          <a:xfrm flipH="1">
            <a:off x="9208653" y="2833393"/>
            <a:ext cx="1" cy="627941"/>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5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heel(1)">
                                      <p:cBhvr>
                                        <p:cTn id="20" dur="20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heel(1)">
                                      <p:cBhvr>
                                        <p:cTn id="25" dur="20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circle(in)">
                                      <p:cBhvr>
                                        <p:cTn id="30" dur="20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circle(in)">
                                      <p:cBhvr>
                                        <p:cTn id="39" dur="20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circle(in)">
                                      <p:cBhvr>
                                        <p:cTn id="48" dur="2000"/>
                                        <p:tgtEl>
                                          <p:spTgt spid="55"/>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circle(in)">
                                      <p:cBhvr>
                                        <p:cTn id="57" dur="2000"/>
                                        <p:tgtEl>
                                          <p:spTgt spid="45"/>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circle(in)">
                                      <p:cBhvr>
                                        <p:cTn id="66" dur="2000"/>
                                        <p:tgtEl>
                                          <p:spTgt spid="59"/>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circle(in)">
                                      <p:cBhvr>
                                        <p:cTn id="75" dur="20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animBg="1"/>
      <p:bldP spid="3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Maintenant, nous allons étudier les positions relatives d’un plan et une droite. </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montre explique en donnant des exemples concrets dans la classe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7333673" y="4017818"/>
            <a:ext cx="4283459" cy="2251604"/>
          </a:xfrm>
          <a:prstGeom prst="rect">
            <a:avLst/>
          </a:prstGeom>
        </p:spPr>
        <p:style>
          <a:lnRef idx="2">
            <a:schemeClr val="dk1"/>
          </a:lnRef>
          <a:fillRef idx="1">
            <a:schemeClr val="lt1"/>
          </a:fillRef>
          <a:effectRef idx="0">
            <a:schemeClr val="dk1"/>
          </a:effectRef>
          <a:fontRef idx="minor">
            <a:schemeClr val="dk1"/>
          </a:fontRef>
        </p:style>
      </p:pic>
      <p:pic>
        <p:nvPicPr>
          <p:cNvPr id="7" name="Image 6"/>
          <p:cNvPicPr>
            <a:picLocks noChangeAspect="1"/>
          </p:cNvPicPr>
          <p:nvPr/>
        </p:nvPicPr>
        <p:blipFill>
          <a:blip r:embed="rId4"/>
          <a:stretch>
            <a:fillRect/>
          </a:stretch>
        </p:blipFill>
        <p:spPr>
          <a:xfrm>
            <a:off x="7333673" y="1429935"/>
            <a:ext cx="4142265" cy="1826286"/>
          </a:xfrm>
          <a:prstGeom prst="rect">
            <a:avLst/>
          </a:prstGeom>
        </p:spPr>
        <p:style>
          <a:lnRef idx="2">
            <a:schemeClr val="dk1"/>
          </a:lnRef>
          <a:fillRef idx="1">
            <a:schemeClr val="lt1"/>
          </a:fillRef>
          <a:effectRef idx="0">
            <a:schemeClr val="dk1"/>
          </a:effectRef>
          <a:fontRef idx="minor">
            <a:schemeClr val="dk1"/>
          </a:fontRef>
        </p:style>
      </p:pic>
      <p:sp>
        <p:nvSpPr>
          <p:cNvPr id="8" name="ZoneTexte 7"/>
          <p:cNvSpPr txBox="1"/>
          <p:nvPr/>
        </p:nvSpPr>
        <p:spPr>
          <a:xfrm>
            <a:off x="729673" y="1789534"/>
            <a:ext cx="4784436"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 droite d est contenue dans le plan P. tous les points de la droite d sont dans le plan P: points communs = d </a:t>
            </a:r>
          </a:p>
        </p:txBody>
      </p:sp>
      <p:sp>
        <p:nvSpPr>
          <p:cNvPr id="20" name="ZoneTexte 19"/>
          <p:cNvSpPr txBox="1"/>
          <p:nvPr/>
        </p:nvSpPr>
        <p:spPr>
          <a:xfrm>
            <a:off x="729673" y="4635788"/>
            <a:ext cx="4784436" cy="707886"/>
          </a:xfrm>
          <a:prstGeom prst="rect">
            <a:avLst/>
          </a:prstGeom>
          <a:noFill/>
        </p:spPr>
        <p:txBody>
          <a:bodyPr wrap="square" rtlCol="0">
            <a:spAutoFit/>
          </a:bodyPr>
          <a:lstStyle/>
          <a:p>
            <a:pPr marL="342900" indent="-342900" algn="ctr">
              <a:buFont typeface="Arial" panose="020B0604020202020204" pitchFamily="34" charset="0"/>
              <a:buChar char="•"/>
            </a:pPr>
            <a:r>
              <a:rPr lang="fr-FR" sz="2000" dirty="0">
                <a:latin typeface="Calibri" panose="020F0502020204030204" pitchFamily="34" charset="0"/>
                <a:cs typeface="Calibri" panose="020F0502020204030204" pitchFamily="34" charset="0"/>
              </a:rPr>
              <a:t>La droite d n’a aucun point commun avec le plan P. d est  parallèle à P: d//P</a:t>
            </a:r>
          </a:p>
        </p:txBody>
      </p:sp>
      <p:cxnSp>
        <p:nvCxnSpPr>
          <p:cNvPr id="16" name="Connecteur droit avec flèche 15"/>
          <p:cNvCxnSpPr>
            <a:stCxn id="8" idx="3"/>
          </p:cNvCxnSpPr>
          <p:nvPr/>
        </p:nvCxnSpPr>
        <p:spPr>
          <a:xfrm flipV="1">
            <a:off x="5514109" y="2295489"/>
            <a:ext cx="1819564" cy="1877"/>
          </a:xfrm>
          <a:prstGeom prst="straightConnector1">
            <a:avLst/>
          </a:prstGeom>
          <a:ln w="38100">
            <a:solidFill>
              <a:srgbClr val="FF0000"/>
            </a:solidFill>
            <a:prstDash val="lgDash"/>
            <a:tailEnd type="triangle"/>
          </a:ln>
        </p:spPr>
        <p:style>
          <a:lnRef idx="2">
            <a:schemeClr val="accent2"/>
          </a:lnRef>
          <a:fillRef idx="0">
            <a:schemeClr val="accent2"/>
          </a:fillRef>
          <a:effectRef idx="1">
            <a:schemeClr val="accent2"/>
          </a:effectRef>
          <a:fontRef idx="minor">
            <a:schemeClr val="tx1"/>
          </a:fontRef>
        </p:style>
      </p:cxnSp>
      <p:cxnSp>
        <p:nvCxnSpPr>
          <p:cNvPr id="18" name="Connecteur droit avec flèche 17"/>
          <p:cNvCxnSpPr>
            <a:stCxn id="20" idx="3"/>
            <a:endCxn id="3" idx="1"/>
          </p:cNvCxnSpPr>
          <p:nvPr/>
        </p:nvCxnSpPr>
        <p:spPr>
          <a:xfrm>
            <a:off x="5514109" y="4989731"/>
            <a:ext cx="1819564" cy="153889"/>
          </a:xfrm>
          <a:prstGeom prst="straightConnector1">
            <a:avLst/>
          </a:prstGeom>
          <a:ln w="38100">
            <a:solidFill>
              <a:srgbClr val="FF0000"/>
            </a:solidFill>
            <a:prstDash val="lgDash"/>
            <a:tailEnd type="triangle"/>
          </a:ln>
        </p:spPr>
        <p:style>
          <a:lnRef idx="2">
            <a:schemeClr val="accent1"/>
          </a:lnRef>
          <a:fillRef idx="0">
            <a:schemeClr val="accent1"/>
          </a:fillRef>
          <a:effectRef idx="1">
            <a:schemeClr val="accent1"/>
          </a:effectRef>
          <a:fontRef idx="minor">
            <a:schemeClr val="tx1"/>
          </a:fontRef>
        </p:style>
      </p:cxnSp>
      <p:sp>
        <p:nvSpPr>
          <p:cNvPr id="23" name="Rectangle à coins arrondis 22"/>
          <p:cNvSpPr/>
          <p:nvPr/>
        </p:nvSpPr>
        <p:spPr>
          <a:xfrm>
            <a:off x="628073" y="1225555"/>
            <a:ext cx="4987636" cy="343447"/>
          </a:xfrm>
          <a:prstGeom prst="roundRect">
            <a:avLst/>
          </a:prstGeom>
          <a:solidFill>
            <a:srgbClr val="BFE0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a:t>
            </a:r>
            <a:r>
              <a:rPr lang="fr-FR" baseline="30000" dirty="0">
                <a:solidFill>
                  <a:schemeClr val="tx1"/>
                </a:solidFill>
              </a:rPr>
              <a:t>ère</a:t>
            </a:r>
            <a:r>
              <a:rPr lang="fr-FR" dirty="0">
                <a:solidFill>
                  <a:schemeClr val="tx1"/>
                </a:solidFill>
              </a:rPr>
              <a:t> Position: d est contenu dans P </a:t>
            </a:r>
          </a:p>
        </p:txBody>
      </p:sp>
      <p:sp>
        <p:nvSpPr>
          <p:cNvPr id="30" name="Rectangle à coins arrondis 29"/>
          <p:cNvSpPr/>
          <p:nvPr/>
        </p:nvSpPr>
        <p:spPr>
          <a:xfrm>
            <a:off x="493617" y="3769425"/>
            <a:ext cx="6512694" cy="430496"/>
          </a:xfrm>
          <a:prstGeom prst="roundRect">
            <a:avLst/>
          </a:prstGeom>
          <a:solidFill>
            <a:srgbClr val="BFE0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2</a:t>
            </a:r>
            <a:r>
              <a:rPr lang="fr-FR" baseline="30000" dirty="0">
                <a:solidFill>
                  <a:schemeClr val="tx1"/>
                </a:solidFill>
              </a:rPr>
              <a:t>e</a:t>
            </a:r>
            <a:r>
              <a:rPr lang="fr-FR" dirty="0">
                <a:solidFill>
                  <a:schemeClr val="tx1"/>
                </a:solidFill>
              </a:rPr>
              <a:t> Position: d est  parallèle à P </a:t>
            </a:r>
          </a:p>
        </p:txBody>
      </p:sp>
      <mc:AlternateContent xmlns:mc="http://schemas.openxmlformats.org/markup-compatibility/2006" xmlns:a14="http://schemas.microsoft.com/office/drawing/2010/main">
        <mc:Choice Requires="a14">
          <p:sp>
            <p:nvSpPr>
              <p:cNvPr id="24" name="ZoneTexte 23"/>
              <p:cNvSpPr txBox="1"/>
              <p:nvPr/>
            </p:nvSpPr>
            <p:spPr>
              <a:xfrm>
                <a:off x="9707418" y="5251341"/>
                <a:ext cx="397164" cy="33855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0" i="1" smtClean="0">
                          <a:latin typeface="Cambria Math" panose="02040503050406030204" pitchFamily="18" charset="0"/>
                          <a:cs typeface="Calibri" panose="020F0502020204030204" pitchFamily="34" charset="0"/>
                        </a:rPr>
                        <m:t>𝑚</m:t>
                      </m:r>
                    </m:oMath>
                  </m:oMathPara>
                </a14:m>
                <a:endParaRPr lang="fr-FR" sz="1600" dirty="0">
                  <a:latin typeface="Calibri" panose="020F0502020204030204" pitchFamily="34" charset="0"/>
                  <a:cs typeface="Calibri" panose="020F0502020204030204" pitchFamily="34" charset="0"/>
                </a:endParaRPr>
              </a:p>
            </p:txBody>
          </p:sp>
        </mc:Choice>
        <mc:Fallback xmlns="">
          <p:sp>
            <p:nvSpPr>
              <p:cNvPr id="24" name="ZoneTexte 23"/>
              <p:cNvSpPr txBox="1">
                <a:spLocks noRot="1" noChangeAspect="1" noMove="1" noResize="1" noEditPoints="1" noAdjustHandles="1" noChangeArrowheads="1" noChangeShapeType="1" noTextEdit="1"/>
              </p:cNvSpPr>
              <p:nvPr/>
            </p:nvSpPr>
            <p:spPr>
              <a:xfrm>
                <a:off x="9707418" y="5251341"/>
                <a:ext cx="397164" cy="338554"/>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p:cNvSpPr txBox="1"/>
              <p:nvPr/>
            </p:nvSpPr>
            <p:spPr>
              <a:xfrm>
                <a:off x="493617" y="5759173"/>
                <a:ext cx="6512694" cy="707886"/>
              </a:xfrm>
              <a:prstGeom prst="rect">
                <a:avLst/>
              </a:prstGeom>
              <a:solidFill>
                <a:schemeClr val="accent2">
                  <a:lumMod val="20000"/>
                  <a:lumOff val="80000"/>
                </a:schemeClr>
              </a:solidFill>
            </p:spPr>
            <p:txBody>
              <a:bodyPr wrap="square" rtlCol="0">
                <a:spAutoFit/>
              </a:bodyPr>
              <a:lstStyle/>
              <a:p>
                <a:pPr algn="l"/>
                <a:r>
                  <a:rPr lang="fr-FR" sz="2000" dirty="0">
                    <a:solidFill>
                      <a:srgbClr val="0070C0"/>
                    </a:solidFill>
                    <a:cs typeface="Calibri" panose="020F0502020204030204" pitchFamily="34" charset="0"/>
                  </a:rPr>
                  <a:t>si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𝑑</m:t>
                    </m:r>
                    <m:r>
                      <a:rPr lang="fr-FR" sz="2000" i="1" dirty="0" smtClean="0">
                        <a:solidFill>
                          <a:srgbClr val="0070C0"/>
                        </a:solidFill>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est parallèle à une droite </a:t>
                </a:r>
                <a14:m>
                  <m:oMath xmlns:m="http://schemas.openxmlformats.org/officeDocument/2006/math">
                    <m:r>
                      <a:rPr lang="fr-FR" sz="2000" i="1" dirty="0" smtClean="0">
                        <a:solidFill>
                          <a:schemeClr val="accent4"/>
                        </a:solidFill>
                        <a:latin typeface="Cambria Math" panose="02040503050406030204" pitchFamily="18" charset="0"/>
                        <a:cs typeface="Calibri" panose="020F0502020204030204" pitchFamily="34" charset="0"/>
                      </a:rPr>
                      <m:t>𝑚</m:t>
                    </m:r>
                  </m:oMath>
                </a14:m>
                <a:r>
                  <a:rPr lang="fr-FR" sz="2000" dirty="0">
                    <a:latin typeface="Calibri" panose="020F0502020204030204" pitchFamily="34" charset="0"/>
                    <a:cs typeface="Calibri" panose="020F0502020204030204" pitchFamily="34" charset="0"/>
                  </a:rPr>
                  <a:t> contenue dans le plan </a:t>
                </a:r>
                <a14:m>
                  <m:oMath xmlns:m="http://schemas.openxmlformats.org/officeDocument/2006/math">
                    <m:r>
                      <a:rPr lang="fr-FR" sz="2000" b="0" i="1" dirty="0" smtClean="0">
                        <a:solidFill>
                          <a:srgbClr val="0070C0"/>
                        </a:solidFill>
                        <a:latin typeface="Cambria Math" panose="02040503050406030204" pitchFamily="18" charset="0"/>
                        <a:cs typeface="Calibri" panose="020F0502020204030204" pitchFamily="34" charset="0"/>
                      </a:rPr>
                      <m:t>𝑃</m:t>
                    </m:r>
                  </m:oMath>
                </a14:m>
                <a:r>
                  <a:rPr lang="fr-FR" sz="2000" dirty="0">
                    <a:solidFill>
                      <a:srgbClr val="0070C0"/>
                    </a:solidFill>
                    <a:latin typeface="Calibri" panose="020F0502020204030204" pitchFamily="34" charset="0"/>
                    <a:cs typeface="Calibri" panose="020F0502020204030204" pitchFamily="34" charset="0"/>
                  </a:rPr>
                  <a:t> alors d//P</a:t>
                </a:r>
              </a:p>
            </p:txBody>
          </p:sp>
        </mc:Choice>
        <mc:Fallback xmlns="">
          <p:sp>
            <p:nvSpPr>
              <p:cNvPr id="26" name="ZoneTexte 25"/>
              <p:cNvSpPr txBox="1">
                <a:spLocks noRot="1" noChangeAspect="1" noMove="1" noResize="1" noEditPoints="1" noAdjustHandles="1" noChangeArrowheads="1" noChangeShapeType="1" noTextEdit="1"/>
              </p:cNvSpPr>
              <p:nvPr/>
            </p:nvSpPr>
            <p:spPr>
              <a:xfrm>
                <a:off x="493617" y="5759173"/>
                <a:ext cx="6512694" cy="707886"/>
              </a:xfrm>
              <a:prstGeom prst="rect">
                <a:avLst/>
              </a:prstGeom>
              <a:blipFill>
                <a:blip r:embed="rId6"/>
                <a:stretch>
                  <a:fillRect l="-973" t="-5263" b="-1403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ZoneTexte 31"/>
              <p:cNvSpPr txBox="1"/>
              <p:nvPr/>
            </p:nvSpPr>
            <p:spPr>
              <a:xfrm>
                <a:off x="8709891" y="2153387"/>
                <a:ext cx="249382" cy="677108"/>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MA" i="1" dirty="0">
                  <a:solidFill>
                    <a:srgbClr val="FF0000"/>
                  </a:solidFill>
                  <a:latin typeface="Cambria Math" panose="02040503050406030204" pitchFamily="18" charset="0"/>
                  <a:ea typeface="Cambria Math" panose="02040503050406030204" pitchFamily="18"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MA" sz="2000" b="0" i="1" smtClean="0">
                          <a:latin typeface="Cambria Math" panose="02040503050406030204" pitchFamily="18" charset="0"/>
                          <a:ea typeface="Cambria Math" panose="02040503050406030204" pitchFamily="18" charset="0"/>
                          <a:cs typeface="Calibri" panose="020F0502020204030204" pitchFamily="34" charset="0"/>
                        </a:rPr>
                        <m:t>𝐴</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2" name="ZoneTexte 31"/>
              <p:cNvSpPr txBox="1">
                <a:spLocks noRot="1" noChangeAspect="1" noMove="1" noResize="1" noEditPoints="1" noAdjustHandles="1" noChangeArrowheads="1" noChangeShapeType="1" noTextEdit="1"/>
              </p:cNvSpPr>
              <p:nvPr/>
            </p:nvSpPr>
            <p:spPr>
              <a:xfrm>
                <a:off x="8709891" y="2153387"/>
                <a:ext cx="249382" cy="677108"/>
              </a:xfrm>
              <a:prstGeom prst="rect">
                <a:avLst/>
              </a:prstGeom>
              <a:blipFill>
                <a:blip r:embed="rId7"/>
                <a:stretch>
                  <a:fillRect r="-3658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ZoneTexte 34"/>
              <p:cNvSpPr txBox="1"/>
              <p:nvPr/>
            </p:nvSpPr>
            <p:spPr>
              <a:xfrm>
                <a:off x="9492119" y="2283412"/>
                <a:ext cx="430598" cy="64633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dirty="0">
                  <a:solidFill>
                    <a:srgbClr val="FF0000"/>
                  </a:solidFill>
                  <a:latin typeface="Calibri" panose="020F0502020204030204" pitchFamily="34" charset="0"/>
                  <a:cs typeface="Calibri" panose="020F0502020204030204" pitchFamily="34" charset="0"/>
                </a:endParaRPr>
              </a:p>
              <a:p>
                <a:pPr algn="l"/>
                <a:r>
                  <a:rPr lang="fr-MA" dirty="0">
                    <a:latin typeface="Calibri" panose="020F0502020204030204" pitchFamily="34" charset="0"/>
                    <a:cs typeface="Calibri" panose="020F0502020204030204" pitchFamily="34" charset="0"/>
                  </a:rPr>
                  <a:t>C</a:t>
                </a:r>
                <a:endParaRPr lang="fr-FR" dirty="0">
                  <a:latin typeface="Calibri" panose="020F0502020204030204" pitchFamily="34" charset="0"/>
                  <a:cs typeface="Calibri" panose="020F0502020204030204" pitchFamily="34" charset="0"/>
                </a:endParaRPr>
              </a:p>
            </p:txBody>
          </p:sp>
        </mc:Choice>
        <mc:Fallback xmlns="">
          <p:sp>
            <p:nvSpPr>
              <p:cNvPr id="35" name="ZoneTexte 34"/>
              <p:cNvSpPr txBox="1">
                <a:spLocks noRot="1" noChangeAspect="1" noMove="1" noResize="1" noEditPoints="1" noAdjustHandles="1" noChangeArrowheads="1" noChangeShapeType="1" noTextEdit="1"/>
              </p:cNvSpPr>
              <p:nvPr/>
            </p:nvSpPr>
            <p:spPr>
              <a:xfrm>
                <a:off x="9492119" y="2283412"/>
                <a:ext cx="430598" cy="646331"/>
              </a:xfrm>
              <a:prstGeom prst="rect">
                <a:avLst/>
              </a:prstGeom>
              <a:blipFill>
                <a:blip r:embed="rId8"/>
                <a:stretch>
                  <a:fillRect l="-11268" b="-141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ZoneTexte 35"/>
              <p:cNvSpPr txBox="1"/>
              <p:nvPr/>
            </p:nvSpPr>
            <p:spPr>
              <a:xfrm>
                <a:off x="493617" y="2929743"/>
                <a:ext cx="6369001" cy="646331"/>
              </a:xfrm>
              <a:prstGeom prst="rect">
                <a:avLst/>
              </a:prstGeom>
              <a:solidFill>
                <a:schemeClr val="accent2">
                  <a:lumMod val="20000"/>
                  <a:lumOff val="80000"/>
                </a:schemeClr>
              </a:solidFill>
            </p:spPr>
            <p:txBody>
              <a:bodyPr wrap="square" rtlCol="0">
                <a:spAutoFit/>
              </a:bodyPr>
              <a:lstStyle/>
              <a:p>
                <a:pPr algn="l"/>
                <a:r>
                  <a:rPr lang="fr-MA" dirty="0">
                    <a:latin typeface="Calibri" panose="020F0502020204030204" pitchFamily="34" charset="0"/>
                    <a:cs typeface="Calibri" panose="020F0502020204030204" pitchFamily="34" charset="0"/>
                  </a:rPr>
                  <a:t>Si un plan </a:t>
                </a:r>
                <a14:m>
                  <m:oMath xmlns:m="http://schemas.openxmlformats.org/officeDocument/2006/math">
                    <m:r>
                      <a:rPr lang="fr-MA" i="1" dirty="0" smtClean="0">
                        <a:solidFill>
                          <a:schemeClr val="accent4"/>
                        </a:solidFill>
                        <a:latin typeface="Cambria Math" panose="02040503050406030204" pitchFamily="18" charset="0"/>
                        <a:cs typeface="Calibri" panose="020F0502020204030204" pitchFamily="34" charset="0"/>
                      </a:rPr>
                      <m:t>𝑃</m:t>
                    </m:r>
                  </m:oMath>
                </a14:m>
                <a:r>
                  <a:rPr lang="fr-MA" dirty="0">
                    <a:latin typeface="Calibri" panose="020F0502020204030204" pitchFamily="34" charset="0"/>
                    <a:cs typeface="Calibri" panose="020F0502020204030204" pitchFamily="34" charset="0"/>
                  </a:rPr>
                  <a:t> et une droite </a:t>
                </a:r>
                <a14:m>
                  <m:oMath xmlns:m="http://schemas.openxmlformats.org/officeDocument/2006/math">
                    <m:r>
                      <a:rPr lang="fr-MA" i="1" dirty="0" smtClean="0">
                        <a:solidFill>
                          <a:schemeClr val="accent4"/>
                        </a:solidFill>
                        <a:latin typeface="Cambria Math" panose="02040503050406030204" pitchFamily="18" charset="0"/>
                        <a:cs typeface="Calibri" panose="020F0502020204030204" pitchFamily="34" charset="0"/>
                      </a:rPr>
                      <m:t>𝑑</m:t>
                    </m:r>
                    <m:r>
                      <a:rPr lang="fr-MA" i="1" dirty="0" smtClean="0">
                        <a:solidFill>
                          <a:schemeClr val="accent4"/>
                        </a:solidFill>
                        <a:latin typeface="Cambria Math" panose="02040503050406030204" pitchFamily="18" charset="0"/>
                        <a:cs typeface="Calibri" panose="020F0502020204030204" pitchFamily="34" charset="0"/>
                      </a:rPr>
                      <m:t> </m:t>
                    </m:r>
                  </m:oMath>
                </a14:m>
                <a:r>
                  <a:rPr lang="fr-MA" dirty="0">
                    <a:latin typeface="Calibri" panose="020F0502020204030204" pitchFamily="34" charset="0"/>
                    <a:cs typeface="Calibri" panose="020F0502020204030204" pitchFamily="34" charset="0"/>
                  </a:rPr>
                  <a:t>ont deux points commun alors </a:t>
                </a:r>
                <a14:m>
                  <m:oMath xmlns:m="http://schemas.openxmlformats.org/officeDocument/2006/math">
                    <m:r>
                      <a:rPr lang="fr-MA" i="1" dirty="0" smtClean="0">
                        <a:latin typeface="Cambria Math" panose="02040503050406030204" pitchFamily="18" charset="0"/>
                        <a:cs typeface="Calibri" panose="020F0502020204030204" pitchFamily="34" charset="0"/>
                      </a:rPr>
                      <m:t>𝑑</m:t>
                    </m:r>
                  </m:oMath>
                </a14:m>
                <a:r>
                  <a:rPr lang="fr-MA" dirty="0">
                    <a:latin typeface="Calibri" panose="020F0502020204030204" pitchFamily="34" charset="0"/>
                    <a:cs typeface="Calibri" panose="020F0502020204030204" pitchFamily="34" charset="0"/>
                  </a:rPr>
                  <a:t> est contenue dans </a:t>
                </a:r>
                <a14:m>
                  <m:oMath xmlns:m="http://schemas.openxmlformats.org/officeDocument/2006/math">
                    <m:r>
                      <a:rPr lang="fr-MA" i="1" dirty="0" smtClean="0">
                        <a:latin typeface="Cambria Math" panose="02040503050406030204" pitchFamily="18" charset="0"/>
                        <a:cs typeface="Calibri" panose="020F0502020204030204" pitchFamily="34" charset="0"/>
                      </a:rPr>
                      <m:t>𝑃</m:t>
                    </m:r>
                  </m:oMath>
                </a14:m>
                <a:endParaRPr lang="fr-FR" dirty="0">
                  <a:latin typeface="Calibri" panose="020F0502020204030204" pitchFamily="34" charset="0"/>
                  <a:cs typeface="Calibri" panose="020F0502020204030204" pitchFamily="34" charset="0"/>
                </a:endParaRPr>
              </a:p>
            </p:txBody>
          </p:sp>
        </mc:Choice>
        <mc:Fallback xmlns="">
          <p:sp>
            <p:nvSpPr>
              <p:cNvPr id="36" name="ZoneTexte 35"/>
              <p:cNvSpPr txBox="1">
                <a:spLocks noRot="1" noChangeAspect="1" noMove="1" noResize="1" noEditPoints="1" noAdjustHandles="1" noChangeArrowheads="1" noChangeShapeType="1" noTextEdit="1"/>
              </p:cNvSpPr>
              <p:nvPr/>
            </p:nvSpPr>
            <p:spPr>
              <a:xfrm>
                <a:off x="493617" y="2929743"/>
                <a:ext cx="6369001" cy="646331"/>
              </a:xfrm>
              <a:prstGeom prst="rect">
                <a:avLst/>
              </a:prstGeom>
              <a:blipFill>
                <a:blip r:embed="rId9"/>
                <a:stretch>
                  <a:fillRect l="-861" t="-5660" b="-14151"/>
                </a:stretch>
              </a:blipFill>
            </p:spPr>
            <p:txBody>
              <a:bodyPr/>
              <a:lstStyle/>
              <a:p>
                <a:r>
                  <a:rPr lang="fr-FR">
                    <a:noFill/>
                  </a:rPr>
                  <a:t> </a:t>
                </a:r>
              </a:p>
            </p:txBody>
          </p:sp>
        </mc:Fallback>
      </mc:AlternateContent>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ircle(in)">
                                      <p:cBhvr>
                                        <p:cTn id="25" dur="20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1000"/>
                                        <p:tgtEl>
                                          <p:spTgt spid="36"/>
                                        </p:tgtEl>
                                      </p:cBhvr>
                                    </p:animEffect>
                                    <p:anim calcmode="lin" valueType="num">
                                      <p:cBhvr>
                                        <p:cTn id="31" dur="1000" fill="hold"/>
                                        <p:tgtEl>
                                          <p:spTgt spid="36"/>
                                        </p:tgtEl>
                                        <p:attrNameLst>
                                          <p:attrName>ppt_x</p:attrName>
                                        </p:attrNameLst>
                                      </p:cBhvr>
                                      <p:tavLst>
                                        <p:tav tm="0">
                                          <p:val>
                                            <p:strVal val="#ppt_x"/>
                                          </p:val>
                                        </p:tav>
                                        <p:tav tm="100000">
                                          <p:val>
                                            <p:strVal val="#ppt_x"/>
                                          </p:val>
                                        </p:tav>
                                      </p:tavLst>
                                    </p:anim>
                                    <p:anim calcmode="lin" valueType="num">
                                      <p:cBhvr>
                                        <p:cTn id="32" dur="1000" fill="hold"/>
                                        <p:tgtEl>
                                          <p:spTgt spid="36"/>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1" presetClass="entr" presetSubtype="0" fill="hold" grpId="0" nodeType="after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childTnLst>
                          </p:cTn>
                        </p:par>
                        <p:par>
                          <p:cTn id="36" fill="hold">
                            <p:stCondLst>
                              <p:cond delay="10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1000"/>
                                        <p:tgtEl>
                                          <p:spTgt spid="30"/>
                                        </p:tgtEl>
                                      </p:cBhvr>
                                    </p:animEffect>
                                    <p:anim calcmode="lin" valueType="num">
                                      <p:cBhvr>
                                        <p:cTn id="44" dur="1000" fill="hold"/>
                                        <p:tgtEl>
                                          <p:spTgt spid="30"/>
                                        </p:tgtEl>
                                        <p:attrNameLst>
                                          <p:attrName>ppt_x</p:attrName>
                                        </p:attrNameLst>
                                      </p:cBhvr>
                                      <p:tavLst>
                                        <p:tav tm="0">
                                          <p:val>
                                            <p:strVal val="#ppt_x"/>
                                          </p:val>
                                        </p:tav>
                                        <p:tav tm="100000">
                                          <p:val>
                                            <p:strVal val="#ppt_x"/>
                                          </p:val>
                                        </p:tav>
                                      </p:tavLst>
                                    </p:anim>
                                    <p:anim calcmode="lin" valueType="num">
                                      <p:cBhvr>
                                        <p:cTn id="4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1000"/>
                                        <p:tgtEl>
                                          <p:spTgt spid="20"/>
                                        </p:tgtEl>
                                      </p:cBhvr>
                                    </p:animEffect>
                                    <p:anim calcmode="lin" valueType="num">
                                      <p:cBhvr>
                                        <p:cTn id="55" dur="1000" fill="hold"/>
                                        <p:tgtEl>
                                          <p:spTgt spid="20"/>
                                        </p:tgtEl>
                                        <p:attrNameLst>
                                          <p:attrName>ppt_x</p:attrName>
                                        </p:attrNameLst>
                                      </p:cBhvr>
                                      <p:tavLst>
                                        <p:tav tm="0">
                                          <p:val>
                                            <p:strVal val="#ppt_x"/>
                                          </p:val>
                                        </p:tav>
                                        <p:tav tm="100000">
                                          <p:val>
                                            <p:strVal val="#ppt_x"/>
                                          </p:val>
                                        </p:tav>
                                      </p:tavLst>
                                    </p:anim>
                                    <p:anim calcmode="lin" valueType="num">
                                      <p:cBhvr>
                                        <p:cTn id="5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circle(in)">
                                      <p:cBhvr>
                                        <p:cTn id="61" dur="20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anim calcmode="lin" valueType="num">
                                      <p:cBhvr>
                                        <p:cTn id="67" dur="1000" fill="hold"/>
                                        <p:tgtEl>
                                          <p:spTgt spid="26"/>
                                        </p:tgtEl>
                                        <p:attrNameLst>
                                          <p:attrName>ppt_x</p:attrName>
                                        </p:attrNameLst>
                                      </p:cBhvr>
                                      <p:tavLst>
                                        <p:tav tm="0">
                                          <p:val>
                                            <p:strVal val="#ppt_x"/>
                                          </p:val>
                                        </p:tav>
                                        <p:tav tm="100000">
                                          <p:val>
                                            <p:strVal val="#ppt_x"/>
                                          </p:val>
                                        </p:tav>
                                      </p:tavLst>
                                    </p:anim>
                                    <p:anim calcmode="lin" valueType="num">
                                      <p:cBhvr>
                                        <p:cTn id="68" dur="1000" fill="hold"/>
                                        <p:tgtEl>
                                          <p:spTgt spid="26"/>
                                        </p:tgtEl>
                                        <p:attrNameLst>
                                          <p:attrName>ppt_y</p:attrName>
                                        </p:attrNameLst>
                                      </p:cBhvr>
                                      <p:tavLst>
                                        <p:tav tm="0">
                                          <p:val>
                                            <p:strVal val="#ppt_y+.1"/>
                                          </p:val>
                                        </p:tav>
                                        <p:tav tm="100000">
                                          <p:val>
                                            <p:strVal val="#ppt_y"/>
                                          </p:val>
                                        </p:tav>
                                      </p:tavLst>
                                    </p:anim>
                                  </p:childTnLst>
                                </p:cTn>
                              </p:par>
                            </p:childTnLst>
                          </p:cTn>
                        </p:par>
                        <p:par>
                          <p:cTn id="69" fill="hold">
                            <p:stCondLst>
                              <p:cond delay="1000"/>
                            </p:stCondLst>
                            <p:childTnLst>
                              <p:par>
                                <p:cTn id="70" presetID="1" presetClass="entr" presetSubtype="0" fill="hold" grpId="0" nodeType="afterEffect">
                                  <p:stCondLst>
                                    <p:cond delay="0"/>
                                  </p:stCondLst>
                                  <p:childTnLst>
                                    <p:set>
                                      <p:cBhvr>
                                        <p:cTn id="7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3" grpId="0" animBg="1"/>
      <p:bldP spid="30" grpId="0" animBg="1"/>
      <p:bldP spid="24" grpId="0"/>
      <p:bldP spid="26" grpId="0" animBg="1"/>
      <p:bldP spid="32" grpId="0"/>
      <p:bldP spid="35" grpId="0"/>
      <p:bldP spid="3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Voici la 3</a:t>
            </a:r>
            <a:r>
              <a:rPr lang="fr-MA" baseline="30000" dirty="0"/>
              <a:t>e</a:t>
            </a:r>
            <a:r>
              <a:rPr lang="fr-MA" dirty="0"/>
              <a:t> position d’un plan et une droite</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explique en donnant des exemples concrets de l’espace de la classe </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ZoneTexte 4"/>
          <p:cNvSpPr txBox="1"/>
          <p:nvPr/>
        </p:nvSpPr>
        <p:spPr>
          <a:xfrm>
            <a:off x="771628" y="2886502"/>
            <a:ext cx="4197536"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droite d traverse le plan P et le coupe en un seul point A: d et P ont un seul point commun.</a:t>
            </a:r>
          </a:p>
        </p:txBody>
      </p:sp>
      <p:cxnSp>
        <p:nvCxnSpPr>
          <p:cNvPr id="7" name="Connecteur droit avec flèche 6"/>
          <p:cNvCxnSpPr>
            <a:stCxn id="5" idx="3"/>
          </p:cNvCxnSpPr>
          <p:nvPr/>
        </p:nvCxnSpPr>
        <p:spPr>
          <a:xfrm>
            <a:off x="4969164" y="3394334"/>
            <a:ext cx="1487054" cy="0"/>
          </a:xfrm>
          <a:prstGeom prst="straightConnector1">
            <a:avLst/>
          </a:prstGeom>
          <a:ln w="38100">
            <a:solidFill>
              <a:srgbClr val="FF0000"/>
            </a:solidFill>
            <a:prstDash val="lgDash"/>
            <a:tailEnd type="triangle"/>
          </a:ln>
        </p:spPr>
        <p:style>
          <a:lnRef idx="2">
            <a:schemeClr val="accent1"/>
          </a:lnRef>
          <a:fillRef idx="0">
            <a:schemeClr val="accent1"/>
          </a:fillRef>
          <a:effectRef idx="1">
            <a:schemeClr val="accent1"/>
          </a:effectRef>
          <a:fontRef idx="minor">
            <a:schemeClr val="tx1"/>
          </a:fontRef>
        </p:style>
      </p:cxnSp>
      <p:pic>
        <p:nvPicPr>
          <p:cNvPr id="10" name="Image 9"/>
          <p:cNvPicPr>
            <a:picLocks noChangeAspect="1"/>
          </p:cNvPicPr>
          <p:nvPr/>
        </p:nvPicPr>
        <p:blipFill>
          <a:blip r:embed="rId3"/>
          <a:stretch>
            <a:fillRect/>
          </a:stretch>
        </p:blipFill>
        <p:spPr>
          <a:xfrm>
            <a:off x="6456217" y="1694925"/>
            <a:ext cx="5107709" cy="3398815"/>
          </a:xfrm>
          <a:prstGeom prst="rect">
            <a:avLst/>
          </a:prstGeom>
        </p:spPr>
      </p:pic>
      <p:sp>
        <p:nvSpPr>
          <p:cNvPr id="19" name="Rectangle à coins arrondis 18"/>
          <p:cNvSpPr/>
          <p:nvPr/>
        </p:nvSpPr>
        <p:spPr>
          <a:xfrm>
            <a:off x="803563" y="1429935"/>
            <a:ext cx="4969163" cy="343447"/>
          </a:xfrm>
          <a:prstGeom prst="roundRect">
            <a:avLst/>
          </a:prstGeom>
          <a:solidFill>
            <a:srgbClr val="BFE0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3</a:t>
            </a:r>
            <a:r>
              <a:rPr lang="fr-FR" baseline="30000" dirty="0">
                <a:solidFill>
                  <a:schemeClr val="tx1"/>
                </a:solidFill>
              </a:rPr>
              <a:t>e</a:t>
            </a:r>
            <a:r>
              <a:rPr lang="fr-FR" dirty="0">
                <a:solidFill>
                  <a:schemeClr val="tx1"/>
                </a:solidFill>
              </a:rPr>
              <a:t> Position: d et p sont sécantes </a:t>
            </a:r>
          </a:p>
        </p:txBody>
      </p:sp>
      <p:cxnSp>
        <p:nvCxnSpPr>
          <p:cNvPr id="12" name="Connecteur droit avec flèche 11"/>
          <p:cNvCxnSpPr/>
          <p:nvPr/>
        </p:nvCxnSpPr>
        <p:spPr>
          <a:xfrm>
            <a:off x="9319098" y="1429935"/>
            <a:ext cx="457200" cy="58369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p:nvPr/>
        </p:nvCxnSpPr>
        <p:spPr>
          <a:xfrm>
            <a:off x="7208196" y="2324911"/>
            <a:ext cx="379378" cy="9824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p:nvPr/>
        </p:nvCxnSpPr>
        <p:spPr>
          <a:xfrm>
            <a:off x="8618706" y="2013626"/>
            <a:ext cx="564205" cy="13807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ircle(in)">
                                      <p:cBhvr>
                                        <p:cTn id="25" dur="125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circle(in)">
                                      <p:cBhvr>
                                        <p:cTn id="30" dur="125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voici le résumé des positions relatives d’une droite et un plan  dans l’espace.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et donne des exemples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cxnSp>
        <p:nvCxnSpPr>
          <p:cNvPr id="17" name="Connecteur droit avec flèche 16"/>
          <p:cNvCxnSpPr/>
          <p:nvPr/>
        </p:nvCxnSpPr>
        <p:spPr>
          <a:xfrm>
            <a:off x="9180944" y="4027151"/>
            <a:ext cx="0" cy="1014752"/>
          </a:xfrm>
          <a:prstGeom prst="straightConnector1">
            <a:avLst/>
          </a:prstGeom>
          <a:ln w="57150">
            <a:solidFill>
              <a:srgbClr val="7030A0"/>
            </a:solidFill>
            <a:prstDash val="lgDash"/>
            <a:tailEnd type="triangle"/>
          </a:ln>
        </p:spPr>
        <p:style>
          <a:lnRef idx="2">
            <a:schemeClr val="accent2"/>
          </a:lnRef>
          <a:fillRef idx="0">
            <a:schemeClr val="accent2"/>
          </a:fillRef>
          <a:effectRef idx="1">
            <a:schemeClr val="accent2"/>
          </a:effectRef>
          <a:fontRef idx="minor">
            <a:schemeClr val="tx1"/>
          </a:fontRef>
        </p:style>
      </p:cxnSp>
      <p:cxnSp>
        <p:nvCxnSpPr>
          <p:cNvPr id="25" name="Connecteur droit avec flèche 24"/>
          <p:cNvCxnSpPr/>
          <p:nvPr/>
        </p:nvCxnSpPr>
        <p:spPr>
          <a:xfrm>
            <a:off x="4077102" y="4137840"/>
            <a:ext cx="16916" cy="904063"/>
          </a:xfrm>
          <a:prstGeom prst="straightConnector1">
            <a:avLst/>
          </a:prstGeom>
          <a:ln w="57150">
            <a:solidFill>
              <a:srgbClr val="7030A0"/>
            </a:solidFill>
            <a:prstDash val="lgDash"/>
            <a:tailEnd type="triangle"/>
          </a:ln>
        </p:spPr>
        <p:style>
          <a:lnRef idx="2">
            <a:schemeClr val="accent2"/>
          </a:lnRef>
          <a:fillRef idx="0">
            <a:schemeClr val="accent2"/>
          </a:fillRef>
          <a:effectRef idx="1">
            <a:schemeClr val="accent2"/>
          </a:effectRef>
          <a:fontRef idx="minor">
            <a:schemeClr val="tx1"/>
          </a:fontRef>
        </p:style>
      </p:cxnSp>
      <p:sp>
        <p:nvSpPr>
          <p:cNvPr id="34" name="Rectangle à coins arrondis 33"/>
          <p:cNvSpPr/>
          <p:nvPr/>
        </p:nvSpPr>
        <p:spPr>
          <a:xfrm>
            <a:off x="2272146" y="1086299"/>
            <a:ext cx="7361381" cy="69272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Positions relatives d’une droite et un plan </a:t>
            </a:r>
          </a:p>
          <a:p>
            <a:pPr algn="ctr"/>
            <a:r>
              <a:rPr lang="fr-FR" dirty="0"/>
              <a:t> dans l’espace</a:t>
            </a:r>
          </a:p>
        </p:txBody>
      </p:sp>
      <p:sp>
        <p:nvSpPr>
          <p:cNvPr id="35" name="Rectangle à coins arrondis 34"/>
          <p:cNvSpPr/>
          <p:nvPr/>
        </p:nvSpPr>
        <p:spPr>
          <a:xfrm>
            <a:off x="581892" y="2130383"/>
            <a:ext cx="3796145" cy="70301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d parallèle à P</a:t>
            </a:r>
          </a:p>
        </p:txBody>
      </p:sp>
      <p:sp>
        <p:nvSpPr>
          <p:cNvPr id="36" name="Rectangle à coins arrondis 35"/>
          <p:cNvSpPr/>
          <p:nvPr/>
        </p:nvSpPr>
        <p:spPr>
          <a:xfrm>
            <a:off x="6984999" y="2130383"/>
            <a:ext cx="4447309" cy="70301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d et P sont sécantes </a:t>
            </a:r>
          </a:p>
        </p:txBody>
      </p:sp>
      <p:sp>
        <p:nvSpPr>
          <p:cNvPr id="37" name="Rectangle à coins arrondis 36"/>
          <p:cNvSpPr/>
          <p:nvPr/>
        </p:nvSpPr>
        <p:spPr>
          <a:xfrm>
            <a:off x="3050308" y="3469132"/>
            <a:ext cx="2309089" cy="6465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d est contenue</a:t>
            </a:r>
          </a:p>
          <a:p>
            <a:pPr algn="ctr"/>
            <a:r>
              <a:rPr lang="fr-FR" dirty="0"/>
              <a:t> dans P</a:t>
            </a:r>
          </a:p>
        </p:txBody>
      </p:sp>
      <p:sp>
        <p:nvSpPr>
          <p:cNvPr id="38" name="Rectangle à coins arrondis 37"/>
          <p:cNvSpPr/>
          <p:nvPr/>
        </p:nvSpPr>
        <p:spPr>
          <a:xfrm>
            <a:off x="392546" y="3469132"/>
            <a:ext cx="2239818" cy="6465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d parallèle à P</a:t>
            </a:r>
          </a:p>
        </p:txBody>
      </p:sp>
      <p:sp>
        <p:nvSpPr>
          <p:cNvPr id="39" name="Rectangle à coins arrondis 38"/>
          <p:cNvSpPr/>
          <p:nvPr/>
        </p:nvSpPr>
        <p:spPr>
          <a:xfrm>
            <a:off x="7583053" y="3461334"/>
            <a:ext cx="3251200" cy="6465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d et P  ont un seul point commun</a:t>
            </a:r>
          </a:p>
        </p:txBody>
      </p:sp>
      <p:cxnSp>
        <p:nvCxnSpPr>
          <p:cNvPr id="45" name="Connecteur droit avec flèche 44"/>
          <p:cNvCxnSpPr/>
          <p:nvPr/>
        </p:nvCxnSpPr>
        <p:spPr>
          <a:xfrm>
            <a:off x="1462698" y="4137840"/>
            <a:ext cx="0" cy="904063"/>
          </a:xfrm>
          <a:prstGeom prst="straightConnector1">
            <a:avLst/>
          </a:prstGeom>
          <a:ln w="57150">
            <a:prstDash val="dash"/>
            <a:tailEnd type="triangle"/>
          </a:ln>
        </p:spPr>
        <p:style>
          <a:lnRef idx="2">
            <a:schemeClr val="accent5"/>
          </a:lnRef>
          <a:fillRef idx="0">
            <a:schemeClr val="accent5"/>
          </a:fillRef>
          <a:effectRef idx="1">
            <a:schemeClr val="accent5"/>
          </a:effectRef>
          <a:fontRef idx="minor">
            <a:schemeClr val="tx1"/>
          </a:fontRef>
        </p:style>
      </p:cxnSp>
      <p:cxnSp>
        <p:nvCxnSpPr>
          <p:cNvPr id="51" name="Connecteur droit avec flèche 50"/>
          <p:cNvCxnSpPr>
            <a:stCxn id="34" idx="2"/>
            <a:endCxn id="35" idx="0"/>
          </p:cNvCxnSpPr>
          <p:nvPr/>
        </p:nvCxnSpPr>
        <p:spPr>
          <a:xfrm flipH="1">
            <a:off x="2479965" y="1779026"/>
            <a:ext cx="3472872" cy="351357"/>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3" name="Connecteur droit avec flèche 52"/>
          <p:cNvCxnSpPr/>
          <p:nvPr/>
        </p:nvCxnSpPr>
        <p:spPr>
          <a:xfrm>
            <a:off x="5952836" y="1779026"/>
            <a:ext cx="3255817" cy="351357"/>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5" name="Connecteur droit avec flèche 54"/>
          <p:cNvCxnSpPr>
            <a:stCxn id="35" idx="2"/>
            <a:endCxn id="38" idx="0"/>
          </p:cNvCxnSpPr>
          <p:nvPr/>
        </p:nvCxnSpPr>
        <p:spPr>
          <a:xfrm flipH="1">
            <a:off x="1436255" y="2833393"/>
            <a:ext cx="1043710" cy="635739"/>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7" name="Connecteur droit avec flèche 56"/>
          <p:cNvCxnSpPr>
            <a:stCxn id="35" idx="2"/>
            <a:endCxn id="37" idx="0"/>
          </p:cNvCxnSpPr>
          <p:nvPr/>
        </p:nvCxnSpPr>
        <p:spPr>
          <a:xfrm>
            <a:off x="2479965" y="2833393"/>
            <a:ext cx="1614053" cy="635739"/>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59" name="Connecteur droit avec flèche 58"/>
          <p:cNvCxnSpPr>
            <a:stCxn id="36" idx="2"/>
            <a:endCxn id="39" idx="0"/>
          </p:cNvCxnSpPr>
          <p:nvPr/>
        </p:nvCxnSpPr>
        <p:spPr>
          <a:xfrm flipH="1">
            <a:off x="9208653" y="2833393"/>
            <a:ext cx="1" cy="627941"/>
          </a:xfrm>
          <a:prstGeom prst="straightConnector1">
            <a:avLst/>
          </a:prstGeom>
          <a:ln w="28575">
            <a:tailEnd type="triangle"/>
          </a:ln>
        </p:spPr>
        <p:style>
          <a:lnRef idx="2">
            <a:schemeClr val="accent3"/>
          </a:lnRef>
          <a:fillRef idx="0">
            <a:schemeClr val="accent3"/>
          </a:fillRef>
          <a:effectRef idx="1">
            <a:schemeClr val="accent3"/>
          </a:effectRef>
          <a:fontRef idx="minor">
            <a:schemeClr val="tx1"/>
          </a:fontRef>
        </p:style>
      </p:cxnSp>
      <p:pic>
        <p:nvPicPr>
          <p:cNvPr id="22" name="Image 21"/>
          <p:cNvPicPr>
            <a:picLocks noChangeAspect="1"/>
          </p:cNvPicPr>
          <p:nvPr/>
        </p:nvPicPr>
        <p:blipFill>
          <a:blip r:embed="rId3"/>
          <a:stretch>
            <a:fillRect/>
          </a:stretch>
        </p:blipFill>
        <p:spPr>
          <a:xfrm>
            <a:off x="3168073" y="5154623"/>
            <a:ext cx="2419928" cy="1031856"/>
          </a:xfrm>
          <a:prstGeom prst="rect">
            <a:avLst/>
          </a:prstGeom>
        </p:spPr>
        <p:style>
          <a:lnRef idx="2">
            <a:schemeClr val="dk1"/>
          </a:lnRef>
          <a:fillRef idx="1">
            <a:schemeClr val="lt1"/>
          </a:fillRef>
          <a:effectRef idx="0">
            <a:schemeClr val="dk1"/>
          </a:effectRef>
          <a:fontRef idx="minor">
            <a:schemeClr val="dk1"/>
          </a:fontRef>
        </p:style>
      </p:pic>
      <p:pic>
        <p:nvPicPr>
          <p:cNvPr id="26" name="Image 25"/>
          <p:cNvPicPr>
            <a:picLocks noChangeAspect="1"/>
          </p:cNvPicPr>
          <p:nvPr/>
        </p:nvPicPr>
        <p:blipFill>
          <a:blip r:embed="rId4"/>
          <a:stretch>
            <a:fillRect/>
          </a:stretch>
        </p:blipFill>
        <p:spPr>
          <a:xfrm>
            <a:off x="323114" y="5154623"/>
            <a:ext cx="2279168" cy="1031856"/>
          </a:xfrm>
          <a:prstGeom prst="rect">
            <a:avLst/>
          </a:prstGeom>
        </p:spPr>
        <p:style>
          <a:lnRef idx="2">
            <a:schemeClr val="dk1"/>
          </a:lnRef>
          <a:fillRef idx="1">
            <a:schemeClr val="lt1"/>
          </a:fillRef>
          <a:effectRef idx="0">
            <a:schemeClr val="dk1"/>
          </a:effectRef>
          <a:fontRef idx="minor">
            <a:schemeClr val="dk1"/>
          </a:fontRef>
        </p:style>
      </p:pic>
      <p:pic>
        <p:nvPicPr>
          <p:cNvPr id="6" name="Image 5"/>
          <p:cNvPicPr>
            <a:picLocks noChangeAspect="1"/>
          </p:cNvPicPr>
          <p:nvPr/>
        </p:nvPicPr>
        <p:blipFill>
          <a:blip r:embed="rId5"/>
          <a:stretch>
            <a:fillRect/>
          </a:stretch>
        </p:blipFill>
        <p:spPr>
          <a:xfrm>
            <a:off x="6892637" y="5041903"/>
            <a:ext cx="4249777" cy="1368133"/>
          </a:xfrm>
          <a:prstGeom prst="rect">
            <a:avLst/>
          </a:prstGeom>
        </p:spPr>
      </p:pic>
      <p:sp>
        <p:nvSpPr>
          <p:cNvPr id="7" name="ZoneTexte 6"/>
          <p:cNvSpPr txBox="1"/>
          <p:nvPr/>
        </p:nvSpPr>
        <p:spPr>
          <a:xfrm>
            <a:off x="1741055" y="5670551"/>
            <a:ext cx="434109" cy="307777"/>
          </a:xfrm>
          <a:prstGeom prst="rect">
            <a:avLst/>
          </a:prstGeom>
          <a:noFill/>
        </p:spPr>
        <p:txBody>
          <a:bodyPr wrap="square" rtlCol="0">
            <a:spAutoFit/>
          </a:bodyPr>
          <a:lstStyle/>
          <a:p>
            <a:pPr algn="l"/>
            <a:r>
              <a:rPr lang="fr-FR" sz="1400" dirty="0">
                <a:latin typeface="Calibri" panose="020F0502020204030204" pitchFamily="34" charset="0"/>
                <a:cs typeface="Calibri" panose="020F0502020204030204" pitchFamily="34" charset="0"/>
              </a:rPr>
              <a:t>m</a:t>
            </a:r>
          </a:p>
        </p:txBody>
      </p:sp>
      <p:sp>
        <p:nvSpPr>
          <p:cNvPr id="8" name="ZoneTexte 7"/>
          <p:cNvSpPr txBox="1"/>
          <p:nvPr/>
        </p:nvSpPr>
        <p:spPr>
          <a:xfrm>
            <a:off x="1004518" y="6225370"/>
            <a:ext cx="736537" cy="369332"/>
          </a:xfrm>
          <a:prstGeom prst="rect">
            <a:avLst/>
          </a:prstGeom>
          <a:noFill/>
        </p:spPr>
        <p:txBody>
          <a:bodyPr wrap="square" rtlCol="0">
            <a:spAutoFit/>
          </a:bodyPr>
          <a:lstStyle/>
          <a:p>
            <a:pPr algn="l"/>
            <a:r>
              <a:rPr lang="fr-FR" dirty="0">
                <a:latin typeface="Calibri" panose="020F0502020204030204" pitchFamily="34" charset="0"/>
                <a:cs typeface="Calibri" panose="020F0502020204030204" pitchFamily="34" charset="0"/>
              </a:rPr>
              <a:t>d//m</a:t>
            </a:r>
          </a:p>
        </p:txBody>
      </p:sp>
    </p:spTree>
    <p:extLst>
      <p:ext uri="{BB962C8B-B14F-4D97-AF65-F5344CB8AC3E}">
        <p14:creationId xmlns:p14="http://schemas.microsoft.com/office/powerpoint/2010/main" val="41119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circle(in)">
                                      <p:cBhvr>
                                        <p:cTn id="13" dur="1250"/>
                                        <p:tgtEl>
                                          <p:spTgt spid="5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1000"/>
                                        <p:tgtEl>
                                          <p:spTgt spid="35"/>
                                        </p:tgtEl>
                                      </p:cBhvr>
                                    </p:animEffect>
                                    <p:anim calcmode="lin" valueType="num">
                                      <p:cBhvr>
                                        <p:cTn id="19" dur="1000" fill="hold"/>
                                        <p:tgtEl>
                                          <p:spTgt spid="35"/>
                                        </p:tgtEl>
                                        <p:attrNameLst>
                                          <p:attrName>ppt_x</p:attrName>
                                        </p:attrNameLst>
                                      </p:cBhvr>
                                      <p:tavLst>
                                        <p:tav tm="0">
                                          <p:val>
                                            <p:strVal val="#ppt_x"/>
                                          </p:val>
                                        </p:tav>
                                        <p:tav tm="100000">
                                          <p:val>
                                            <p:strVal val="#ppt_x"/>
                                          </p:val>
                                        </p:tav>
                                      </p:tavLst>
                                    </p:anim>
                                    <p:anim calcmode="lin" valueType="num">
                                      <p:cBhvr>
                                        <p:cTn id="20" dur="1000" fill="hold"/>
                                        <p:tgtEl>
                                          <p:spTgt spid="35"/>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6" presetClass="entr" presetSubtype="16" fill="hold" nodeType="after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circle(in)">
                                      <p:cBhvr>
                                        <p:cTn id="24" dur="1250"/>
                                        <p:tgtEl>
                                          <p:spTgt spid="5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1000"/>
                                        <p:tgtEl>
                                          <p:spTgt spid="36"/>
                                        </p:tgtEl>
                                      </p:cBhvr>
                                    </p:animEffect>
                                    <p:anim calcmode="lin" valueType="num">
                                      <p:cBhvr>
                                        <p:cTn id="30" dur="1000" fill="hold"/>
                                        <p:tgtEl>
                                          <p:spTgt spid="36"/>
                                        </p:tgtEl>
                                        <p:attrNameLst>
                                          <p:attrName>ppt_x</p:attrName>
                                        </p:attrNameLst>
                                      </p:cBhvr>
                                      <p:tavLst>
                                        <p:tav tm="0">
                                          <p:val>
                                            <p:strVal val="#ppt_x"/>
                                          </p:val>
                                        </p:tav>
                                        <p:tav tm="100000">
                                          <p:val>
                                            <p:strVal val="#ppt_x"/>
                                          </p:val>
                                        </p:tav>
                                      </p:tavLst>
                                    </p:anim>
                                    <p:anim calcmode="lin" valueType="num">
                                      <p:cBhvr>
                                        <p:cTn id="31" dur="1000" fill="hold"/>
                                        <p:tgtEl>
                                          <p:spTgt spid="36"/>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6" presetClass="entr" presetSubtype="16" fill="hold"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circle(in)">
                                      <p:cBhvr>
                                        <p:cTn id="35" dur="1250"/>
                                        <p:tgtEl>
                                          <p:spTgt spid="55"/>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circle(in)">
                                      <p:cBhvr>
                                        <p:cTn id="44" dur="1250"/>
                                        <p:tgtEl>
                                          <p:spTgt spid="4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circle(in)">
                                      <p:cBhvr>
                                        <p:cTn id="57" dur="20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circle(in)">
                                      <p:cBhvr>
                                        <p:cTn id="66" dur="20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nodeType="click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circle(in)">
                                      <p:cBhvr>
                                        <p:cTn id="75" dur="2000"/>
                                        <p:tgtEl>
                                          <p:spTgt spid="59"/>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39"/>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6" presetClass="entr" presetSubtype="16" fill="hold" nodeType="click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circle(in)">
                                      <p:cBhvr>
                                        <p:cTn id="84" dur="2000"/>
                                        <p:tgtEl>
                                          <p:spTgt spid="17"/>
                                        </p:tgtEl>
                                      </p:cBhvr>
                                    </p:animEffec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animBg="1"/>
      <p:bldP spid="39" grpId="0" animBg="1"/>
      <p:bldP spid="7"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complétez par ce qui convient:</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5386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ZoneTexte 5"/>
          <p:cNvSpPr txBox="1"/>
          <p:nvPr/>
        </p:nvSpPr>
        <p:spPr>
          <a:xfrm>
            <a:off x="1330037" y="2380401"/>
            <a:ext cx="7666181"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Deux droites dans l’espace sont:</a:t>
            </a:r>
          </a:p>
        </p:txBody>
      </p:sp>
      <p:sp>
        <p:nvSpPr>
          <p:cNvPr id="7" name="ZoneTexte 6"/>
          <p:cNvSpPr txBox="1"/>
          <p:nvPr/>
        </p:nvSpPr>
        <p:spPr>
          <a:xfrm>
            <a:off x="1534839" y="3676842"/>
            <a:ext cx="196734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latin typeface="Calibri" panose="020F0502020204030204" pitchFamily="34" charset="0"/>
                <a:cs typeface="Calibri" panose="020F0502020204030204" pitchFamily="34" charset="0"/>
              </a:rPr>
              <a:t> coplanaires</a:t>
            </a:r>
          </a:p>
        </p:txBody>
      </p:sp>
      <p:sp>
        <p:nvSpPr>
          <p:cNvPr id="19" name="ZoneTexte 18"/>
          <p:cNvSpPr txBox="1"/>
          <p:nvPr/>
        </p:nvSpPr>
        <p:spPr>
          <a:xfrm>
            <a:off x="4911908" y="3743691"/>
            <a:ext cx="118409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 ou bien</a:t>
            </a:r>
          </a:p>
        </p:txBody>
      </p:sp>
      <p:sp>
        <p:nvSpPr>
          <p:cNvPr id="20" name="ZoneTexte 19"/>
          <p:cNvSpPr txBox="1"/>
          <p:nvPr/>
        </p:nvSpPr>
        <p:spPr>
          <a:xfrm>
            <a:off x="7197532" y="3737572"/>
            <a:ext cx="2593815"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latin typeface="Calibri" panose="020F0502020204030204" pitchFamily="34" charset="0"/>
                <a:cs typeface="Calibri" panose="020F0502020204030204" pitchFamily="34" charset="0"/>
              </a:rPr>
              <a:t> ……………………..</a:t>
            </a:r>
          </a:p>
        </p:txBody>
      </p:sp>
      <p:sp>
        <p:nvSpPr>
          <p:cNvPr id="8" name="ZoneTexte 7"/>
          <p:cNvSpPr txBox="1"/>
          <p:nvPr/>
        </p:nvSpPr>
        <p:spPr>
          <a:xfrm>
            <a:off x="1209964" y="1607127"/>
            <a:ext cx="347287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Tree>
    <p:extLst>
      <p:ext uri="{BB962C8B-B14F-4D97-AF65-F5344CB8AC3E}">
        <p14:creationId xmlns:p14="http://schemas.microsoft.com/office/powerpoint/2010/main" val="22382437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𝐕𝐨𝐢𝐜𝐢 𝐥𝐚  𝐫é𝐩𝐨𝐧𝐬𝐞: rappelez vous que deux droites dans l’espace  soit elles sont coplanaires si elles sont dans un même plan, soit non coplanaires si elles sont dans deux plans différents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montre en utilisant un solide, deux droites coplanaires et deux droites non coplanaires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34266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ZoneTexte 11"/>
          <p:cNvSpPr txBox="1"/>
          <p:nvPr/>
        </p:nvSpPr>
        <p:spPr>
          <a:xfrm>
            <a:off x="1330037" y="2380401"/>
            <a:ext cx="7666181"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Deux droites dans l’espace sont:</a:t>
            </a:r>
          </a:p>
        </p:txBody>
      </p:sp>
      <p:sp>
        <p:nvSpPr>
          <p:cNvPr id="20" name="ZoneTexte 19"/>
          <p:cNvSpPr txBox="1"/>
          <p:nvPr/>
        </p:nvSpPr>
        <p:spPr>
          <a:xfrm>
            <a:off x="1553312" y="3375347"/>
            <a:ext cx="196734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latin typeface="Calibri" panose="020F0502020204030204" pitchFamily="34" charset="0"/>
                <a:cs typeface="Calibri" panose="020F0502020204030204" pitchFamily="34" charset="0"/>
              </a:rPr>
              <a:t> coplanaires</a:t>
            </a:r>
          </a:p>
        </p:txBody>
      </p:sp>
      <p:sp>
        <p:nvSpPr>
          <p:cNvPr id="22" name="ZoneTexte 21"/>
          <p:cNvSpPr txBox="1"/>
          <p:nvPr/>
        </p:nvSpPr>
        <p:spPr>
          <a:xfrm>
            <a:off x="7437678" y="3285488"/>
            <a:ext cx="2593815"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solidFill>
                  <a:srgbClr val="FF0000"/>
                </a:solidFill>
                <a:latin typeface="Calibri" panose="020F0502020204030204" pitchFamily="34" charset="0"/>
                <a:cs typeface="Calibri" panose="020F0502020204030204" pitchFamily="34" charset="0"/>
              </a:rPr>
              <a:t> non coplanaires</a:t>
            </a:r>
          </a:p>
        </p:txBody>
      </p:sp>
      <p:sp>
        <p:nvSpPr>
          <p:cNvPr id="6" name="ZoneTexte 5">
            <a:extLst>
              <a:ext uri="{FF2B5EF4-FFF2-40B4-BE49-F238E27FC236}">
                <a16:creationId xmlns:a16="http://schemas.microsoft.com/office/drawing/2014/main" id="{72EEE1F6-4FA3-3F99-032C-9033E280F3AB}"/>
              </a:ext>
            </a:extLst>
          </p:cNvPr>
          <p:cNvSpPr txBox="1"/>
          <p:nvPr/>
        </p:nvSpPr>
        <p:spPr>
          <a:xfrm>
            <a:off x="4887122" y="3285488"/>
            <a:ext cx="118409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 ou bien</a:t>
            </a:r>
          </a:p>
        </p:txBody>
      </p:sp>
    </p:spTree>
    <p:extLst>
      <p:ext uri="{BB962C8B-B14F-4D97-AF65-F5344CB8AC3E}">
        <p14:creationId xmlns:p14="http://schemas.microsoft.com/office/powerpoint/2010/main" val="9745588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 name="Rectangle 18"/>
          <p:cNvSpPr/>
          <p:nvPr/>
        </p:nvSpPr>
        <p:spPr>
          <a:xfrm>
            <a:off x="1094031" y="1990710"/>
            <a:ext cx="9699031" cy="461665"/>
          </a:xfrm>
          <a:prstGeom prst="rect">
            <a:avLst/>
          </a:prstGeom>
        </p:spPr>
        <p:txBody>
          <a:bodyPr wrap="square">
            <a:spAutoFit/>
          </a:bodyPr>
          <a:lstStyle/>
          <a:p>
            <a:r>
              <a:rPr lang="fr-FR" sz="2400" dirty="0"/>
              <a:t>Si deux droites sont coplanaires alors elles sont: </a:t>
            </a:r>
          </a:p>
        </p:txBody>
      </p:sp>
      <p:sp>
        <p:nvSpPr>
          <p:cNvPr id="6" name="ZoneTexte 5"/>
          <p:cNvSpPr txBox="1"/>
          <p:nvPr/>
        </p:nvSpPr>
        <p:spPr>
          <a:xfrm>
            <a:off x="1431636" y="3039069"/>
            <a:ext cx="254923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
        <p:nvSpPr>
          <p:cNvPr id="16" name="ZoneTexte 15"/>
          <p:cNvSpPr txBox="1"/>
          <p:nvPr/>
        </p:nvSpPr>
        <p:spPr>
          <a:xfrm>
            <a:off x="7924799" y="3138934"/>
            <a:ext cx="254923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
        <p:nvSpPr>
          <p:cNvPr id="3" name="ZoneTexte 2">
            <a:extLst>
              <a:ext uri="{FF2B5EF4-FFF2-40B4-BE49-F238E27FC236}">
                <a16:creationId xmlns:a16="http://schemas.microsoft.com/office/drawing/2014/main" id="{16CB561E-743C-3D12-4633-80FEB8D9AA13}"/>
              </a:ext>
            </a:extLst>
          </p:cNvPr>
          <p:cNvSpPr txBox="1"/>
          <p:nvPr/>
        </p:nvSpPr>
        <p:spPr>
          <a:xfrm>
            <a:off x="5030242" y="3008291"/>
            <a:ext cx="118409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 ou bien</a:t>
            </a:r>
          </a:p>
        </p:txBody>
      </p:sp>
    </p:spTree>
    <p:extLst>
      <p:ext uri="{BB962C8B-B14F-4D97-AF65-F5344CB8AC3E}">
        <p14:creationId xmlns:p14="http://schemas.microsoft.com/office/powerpoint/2010/main" val="33263240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si deux droites sont coplanaires alors soit elles sont sécantes soit elles sont parallèles.</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les positions relatives de 2 droites dans le plan .</a:t>
            </a:r>
          </a:p>
        </p:txBody>
      </p:sp>
      <p:sp>
        <p:nvSpPr>
          <p:cNvPr id="10" name="Rectangle 9"/>
          <p:cNvSpPr/>
          <p:nvPr/>
        </p:nvSpPr>
        <p:spPr>
          <a:xfrm>
            <a:off x="1094031" y="1990710"/>
            <a:ext cx="9699031" cy="461665"/>
          </a:xfrm>
          <a:prstGeom prst="rect">
            <a:avLst/>
          </a:prstGeom>
        </p:spPr>
        <p:txBody>
          <a:bodyPr wrap="square">
            <a:spAutoFit/>
          </a:bodyPr>
          <a:lstStyle/>
          <a:p>
            <a:r>
              <a:rPr lang="fr-FR" sz="2400" dirty="0"/>
              <a:t>Si deux droites sont coplanaires alors elles sont: </a:t>
            </a:r>
          </a:p>
        </p:txBody>
      </p:sp>
      <p:sp>
        <p:nvSpPr>
          <p:cNvPr id="11" name="ZoneTexte 10"/>
          <p:cNvSpPr txBox="1"/>
          <p:nvPr/>
        </p:nvSpPr>
        <p:spPr>
          <a:xfrm>
            <a:off x="1570182" y="3089844"/>
            <a:ext cx="254923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sécantes</a:t>
            </a:r>
          </a:p>
        </p:txBody>
      </p:sp>
      <p:sp>
        <p:nvSpPr>
          <p:cNvPr id="13" name="ZoneTexte 12"/>
          <p:cNvSpPr txBox="1"/>
          <p:nvPr/>
        </p:nvSpPr>
        <p:spPr>
          <a:xfrm>
            <a:off x="7786254" y="3279189"/>
            <a:ext cx="254923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parallèles</a:t>
            </a:r>
          </a:p>
        </p:txBody>
      </p:sp>
      <p:pic>
        <p:nvPicPr>
          <p:cNvPr id="16" name="Image 15"/>
          <p:cNvPicPr>
            <a:picLocks noChangeAspect="1"/>
          </p:cNvPicPr>
          <p:nvPr/>
        </p:nvPicPr>
        <p:blipFill>
          <a:blip r:embed="rId3"/>
          <a:stretch>
            <a:fillRect/>
          </a:stretch>
        </p:blipFill>
        <p:spPr>
          <a:xfrm>
            <a:off x="7891206" y="3808720"/>
            <a:ext cx="2339332" cy="1219880"/>
          </a:xfrm>
          <a:prstGeom prst="rect">
            <a:avLst/>
          </a:prstGeom>
        </p:spPr>
        <p:style>
          <a:lnRef idx="2">
            <a:schemeClr val="dk1"/>
          </a:lnRef>
          <a:fillRef idx="1">
            <a:schemeClr val="lt1"/>
          </a:fillRef>
          <a:effectRef idx="0">
            <a:schemeClr val="dk1"/>
          </a:effectRef>
          <a:fontRef idx="minor">
            <a:schemeClr val="dk1"/>
          </a:fontRef>
        </p:style>
      </p:pic>
      <p:pic>
        <p:nvPicPr>
          <p:cNvPr id="17" name="Image 16"/>
          <p:cNvPicPr>
            <a:picLocks noChangeAspect="1"/>
          </p:cNvPicPr>
          <p:nvPr/>
        </p:nvPicPr>
        <p:blipFill>
          <a:blip r:embed="rId4"/>
          <a:stretch>
            <a:fillRect/>
          </a:stretch>
        </p:blipFill>
        <p:spPr>
          <a:xfrm>
            <a:off x="1839304" y="3756639"/>
            <a:ext cx="2010992" cy="1239033"/>
          </a:xfrm>
          <a:prstGeom prst="rect">
            <a:avLst/>
          </a:prstGeom>
        </p:spPr>
        <p:style>
          <a:lnRef idx="2">
            <a:schemeClr val="dk1"/>
          </a:lnRef>
          <a:fillRef idx="1">
            <a:schemeClr val="lt1"/>
          </a:fillRef>
          <a:effectRef idx="0">
            <a:schemeClr val="dk1"/>
          </a:effectRef>
          <a:fontRef idx="minor">
            <a:schemeClr val="dk1"/>
          </a:fontRef>
        </p:style>
      </p:pic>
      <p:sp>
        <p:nvSpPr>
          <p:cNvPr id="3" name="ZoneTexte 2">
            <a:extLst>
              <a:ext uri="{FF2B5EF4-FFF2-40B4-BE49-F238E27FC236}">
                <a16:creationId xmlns:a16="http://schemas.microsoft.com/office/drawing/2014/main" id="{8BC00A85-51A9-CE87-E510-82B7760BB471}"/>
              </a:ext>
            </a:extLst>
          </p:cNvPr>
          <p:cNvSpPr txBox="1"/>
          <p:nvPr/>
        </p:nvSpPr>
        <p:spPr>
          <a:xfrm>
            <a:off x="5109843" y="3059066"/>
            <a:ext cx="118409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 ou bien</a:t>
            </a:r>
          </a:p>
        </p:txBody>
      </p:sp>
    </p:spTree>
    <p:extLst>
      <p:ext uri="{BB962C8B-B14F-4D97-AF65-F5344CB8AC3E}">
        <p14:creationId xmlns:p14="http://schemas.microsoft.com/office/powerpoint/2010/main" val="1267815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complétez par ce qui convient:</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5386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ZoneTexte 5"/>
          <p:cNvSpPr txBox="1"/>
          <p:nvPr/>
        </p:nvSpPr>
        <p:spPr>
          <a:xfrm>
            <a:off x="1330037" y="2380401"/>
            <a:ext cx="7666181"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Une droite et un plan  dans l’espace sont:</a:t>
            </a:r>
          </a:p>
        </p:txBody>
      </p:sp>
      <p:sp>
        <p:nvSpPr>
          <p:cNvPr id="7" name="ZoneTexte 6"/>
          <p:cNvSpPr txBox="1"/>
          <p:nvPr/>
        </p:nvSpPr>
        <p:spPr>
          <a:xfrm>
            <a:off x="1534839" y="3676842"/>
            <a:ext cx="196734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latin typeface="Calibri" panose="020F0502020204030204" pitchFamily="34" charset="0"/>
                <a:cs typeface="Calibri" panose="020F0502020204030204" pitchFamily="34" charset="0"/>
              </a:rPr>
              <a:t> parallèles</a:t>
            </a:r>
          </a:p>
        </p:txBody>
      </p:sp>
      <p:sp>
        <p:nvSpPr>
          <p:cNvPr id="20" name="ZoneTexte 19"/>
          <p:cNvSpPr txBox="1"/>
          <p:nvPr/>
        </p:nvSpPr>
        <p:spPr>
          <a:xfrm>
            <a:off x="7091265" y="3676842"/>
            <a:ext cx="2593815"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latin typeface="Calibri" panose="020F0502020204030204" pitchFamily="34" charset="0"/>
                <a:cs typeface="Calibri" panose="020F0502020204030204" pitchFamily="34" charset="0"/>
              </a:rPr>
              <a:t> ……………………..</a:t>
            </a:r>
          </a:p>
        </p:txBody>
      </p:sp>
      <p:sp>
        <p:nvSpPr>
          <p:cNvPr id="8" name="ZoneTexte 7"/>
          <p:cNvSpPr txBox="1"/>
          <p:nvPr/>
        </p:nvSpPr>
        <p:spPr>
          <a:xfrm>
            <a:off x="1209964" y="1607127"/>
            <a:ext cx="347287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
        <p:nvSpPr>
          <p:cNvPr id="5" name="ZoneTexte 4">
            <a:extLst>
              <a:ext uri="{FF2B5EF4-FFF2-40B4-BE49-F238E27FC236}">
                <a16:creationId xmlns:a16="http://schemas.microsoft.com/office/drawing/2014/main" id="{C45B7DD4-2ECF-1AB8-BBF5-44A5AA23FC64}"/>
              </a:ext>
            </a:extLst>
          </p:cNvPr>
          <p:cNvSpPr txBox="1"/>
          <p:nvPr/>
        </p:nvSpPr>
        <p:spPr>
          <a:xfrm>
            <a:off x="4457266" y="3606091"/>
            <a:ext cx="118409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 ou bien</a:t>
            </a:r>
          </a:p>
        </p:txBody>
      </p:sp>
    </p:spTree>
    <p:extLst>
      <p:ext uri="{BB962C8B-B14F-4D97-AF65-F5344CB8AC3E}">
        <p14:creationId xmlns:p14="http://schemas.microsoft.com/office/powerpoint/2010/main" val="19879996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que si une droite et un plan sont sécantes alors la droite coupe le plan en un seul point et s’ils sont parallèles alors soit la droite est contenu dans le plan soit elle est parallèle au plan</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les positions d’une droite et un plan en utilisant un solide ou l’espace de la classe .</a:t>
            </a:r>
          </a:p>
        </p:txBody>
      </p:sp>
      <p:sp>
        <p:nvSpPr>
          <p:cNvPr id="10" name="ZoneTexte 9"/>
          <p:cNvSpPr txBox="1"/>
          <p:nvPr/>
        </p:nvSpPr>
        <p:spPr>
          <a:xfrm>
            <a:off x="1366983" y="1803459"/>
            <a:ext cx="7666181"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Une droite et un plan  dans l’espace soit ils sont:</a:t>
            </a:r>
          </a:p>
        </p:txBody>
      </p:sp>
      <p:sp>
        <p:nvSpPr>
          <p:cNvPr id="11" name="ZoneTexte 10"/>
          <p:cNvSpPr txBox="1"/>
          <p:nvPr/>
        </p:nvSpPr>
        <p:spPr>
          <a:xfrm>
            <a:off x="2490801" y="2737543"/>
            <a:ext cx="196734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latin typeface="Calibri" panose="020F0502020204030204" pitchFamily="34" charset="0"/>
                <a:cs typeface="Calibri" panose="020F0502020204030204" pitchFamily="34" charset="0"/>
              </a:rPr>
              <a:t> parallèles</a:t>
            </a:r>
          </a:p>
        </p:txBody>
      </p:sp>
      <p:sp>
        <p:nvSpPr>
          <p:cNvPr id="13" name="ZoneTexte 12"/>
          <p:cNvSpPr txBox="1"/>
          <p:nvPr/>
        </p:nvSpPr>
        <p:spPr>
          <a:xfrm>
            <a:off x="7359120" y="2613298"/>
            <a:ext cx="2593815"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400" dirty="0">
                <a:solidFill>
                  <a:srgbClr val="FF0000"/>
                </a:solidFill>
                <a:latin typeface="Calibri" panose="020F0502020204030204" pitchFamily="34" charset="0"/>
                <a:cs typeface="Calibri" panose="020F0502020204030204" pitchFamily="34" charset="0"/>
              </a:rPr>
              <a:t>sécantes</a:t>
            </a:r>
          </a:p>
        </p:txBody>
      </p:sp>
      <p:pic>
        <p:nvPicPr>
          <p:cNvPr id="18" name="Image 17"/>
          <p:cNvPicPr>
            <a:picLocks noChangeAspect="1"/>
          </p:cNvPicPr>
          <p:nvPr/>
        </p:nvPicPr>
        <p:blipFill>
          <a:blip r:embed="rId3"/>
          <a:stretch>
            <a:fillRect/>
          </a:stretch>
        </p:blipFill>
        <p:spPr>
          <a:xfrm>
            <a:off x="1062009" y="3839022"/>
            <a:ext cx="2279168" cy="1031856"/>
          </a:xfrm>
          <a:prstGeom prst="rect">
            <a:avLst/>
          </a:prstGeom>
        </p:spPr>
        <p:style>
          <a:lnRef idx="2">
            <a:schemeClr val="dk1"/>
          </a:lnRef>
          <a:fillRef idx="1">
            <a:schemeClr val="lt1"/>
          </a:fillRef>
          <a:effectRef idx="0">
            <a:schemeClr val="dk1"/>
          </a:effectRef>
          <a:fontRef idx="minor">
            <a:schemeClr val="dk1"/>
          </a:fontRef>
        </p:style>
      </p:pic>
      <p:pic>
        <p:nvPicPr>
          <p:cNvPr id="20" name="Image 19"/>
          <p:cNvPicPr>
            <a:picLocks noChangeAspect="1"/>
          </p:cNvPicPr>
          <p:nvPr/>
        </p:nvPicPr>
        <p:blipFill>
          <a:blip r:embed="rId4"/>
          <a:stretch>
            <a:fillRect/>
          </a:stretch>
        </p:blipFill>
        <p:spPr>
          <a:xfrm>
            <a:off x="3645323" y="3839022"/>
            <a:ext cx="2419928" cy="1031856"/>
          </a:xfrm>
          <a:prstGeom prst="rect">
            <a:avLst/>
          </a:prstGeom>
        </p:spPr>
        <p:style>
          <a:lnRef idx="2">
            <a:schemeClr val="dk1"/>
          </a:lnRef>
          <a:fillRef idx="1">
            <a:schemeClr val="lt1"/>
          </a:fillRef>
          <a:effectRef idx="0">
            <a:schemeClr val="dk1"/>
          </a:effectRef>
          <a:fontRef idx="minor">
            <a:schemeClr val="dk1"/>
          </a:fontRef>
        </p:style>
      </p:pic>
      <p:pic>
        <p:nvPicPr>
          <p:cNvPr id="21" name="Image 20"/>
          <p:cNvPicPr>
            <a:picLocks noChangeAspect="1"/>
          </p:cNvPicPr>
          <p:nvPr/>
        </p:nvPicPr>
        <p:blipFill>
          <a:blip r:embed="rId5"/>
          <a:stretch>
            <a:fillRect/>
          </a:stretch>
        </p:blipFill>
        <p:spPr>
          <a:xfrm>
            <a:off x="6673544" y="3700652"/>
            <a:ext cx="4249777" cy="1368133"/>
          </a:xfrm>
          <a:prstGeom prst="rect">
            <a:avLst/>
          </a:prstGeom>
        </p:spPr>
        <p:style>
          <a:lnRef idx="2">
            <a:schemeClr val="dk1"/>
          </a:lnRef>
          <a:fillRef idx="1">
            <a:schemeClr val="lt1"/>
          </a:fillRef>
          <a:effectRef idx="0">
            <a:schemeClr val="dk1"/>
          </a:effectRef>
          <a:fontRef idx="minor">
            <a:schemeClr val="dk1"/>
          </a:fontRef>
        </p:style>
      </p:pic>
      <p:cxnSp>
        <p:nvCxnSpPr>
          <p:cNvPr id="4" name="Connecteur droit avec flèche 3"/>
          <p:cNvCxnSpPr>
            <a:stCxn id="11" idx="2"/>
            <a:endCxn id="20" idx="0"/>
          </p:cNvCxnSpPr>
          <p:nvPr/>
        </p:nvCxnSpPr>
        <p:spPr>
          <a:xfrm>
            <a:off x="3474474" y="3199208"/>
            <a:ext cx="1380813" cy="639814"/>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7" name="Connecteur droit avec flèche 6"/>
          <p:cNvCxnSpPr>
            <a:stCxn id="11" idx="2"/>
            <a:endCxn id="18" idx="0"/>
          </p:cNvCxnSpPr>
          <p:nvPr/>
        </p:nvCxnSpPr>
        <p:spPr>
          <a:xfrm flipH="1">
            <a:off x="2201593" y="3199208"/>
            <a:ext cx="1272881" cy="639814"/>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2" name="Connecteur droit avec flèche 21"/>
          <p:cNvCxnSpPr>
            <a:stCxn id="13" idx="2"/>
            <a:endCxn id="21" idx="0"/>
          </p:cNvCxnSpPr>
          <p:nvPr/>
        </p:nvCxnSpPr>
        <p:spPr>
          <a:xfrm>
            <a:off x="8656028" y="3074963"/>
            <a:ext cx="142405" cy="62568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ZoneTexte 22"/>
          <p:cNvSpPr txBox="1"/>
          <p:nvPr/>
        </p:nvSpPr>
        <p:spPr>
          <a:xfrm>
            <a:off x="858982" y="5048782"/>
            <a:ext cx="2415180" cy="369332"/>
          </a:xfrm>
          <a:prstGeom prst="rect">
            <a:avLst/>
          </a:prstGeom>
          <a:noFill/>
        </p:spPr>
        <p:txBody>
          <a:bodyPr wrap="square" rtlCol="0">
            <a:spAutoFit/>
          </a:bodyPr>
          <a:lstStyle/>
          <a:p>
            <a:pPr algn="l"/>
            <a:r>
              <a:rPr lang="fr-FR" dirty="0">
                <a:latin typeface="Calibri" panose="020F0502020204030204" pitchFamily="34" charset="0"/>
                <a:cs typeface="Calibri" panose="020F0502020204030204" pitchFamily="34" charset="0"/>
              </a:rPr>
              <a:t>Parallèles</a:t>
            </a:r>
          </a:p>
        </p:txBody>
      </p:sp>
      <p:sp>
        <p:nvSpPr>
          <p:cNvPr id="25" name="ZoneTexte 24"/>
          <p:cNvSpPr txBox="1"/>
          <p:nvPr/>
        </p:nvSpPr>
        <p:spPr>
          <a:xfrm>
            <a:off x="3553386" y="4857716"/>
            <a:ext cx="2700138"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La droite est contenue dans le plan</a:t>
            </a:r>
          </a:p>
        </p:txBody>
      </p:sp>
      <p:sp>
        <p:nvSpPr>
          <p:cNvPr id="28" name="ZoneTexte 27"/>
          <p:cNvSpPr txBox="1"/>
          <p:nvPr/>
        </p:nvSpPr>
        <p:spPr>
          <a:xfrm>
            <a:off x="7047345" y="5211659"/>
            <a:ext cx="397741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 et P ont un seul point en commun </a:t>
            </a:r>
          </a:p>
        </p:txBody>
      </p:sp>
      <p:sp>
        <p:nvSpPr>
          <p:cNvPr id="29" name="ZoneTexte 28"/>
          <p:cNvSpPr txBox="1"/>
          <p:nvPr/>
        </p:nvSpPr>
        <p:spPr>
          <a:xfrm>
            <a:off x="2537625" y="4568250"/>
            <a:ext cx="736537"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d//m</a:t>
            </a:r>
          </a:p>
        </p:txBody>
      </p:sp>
      <p:sp>
        <p:nvSpPr>
          <p:cNvPr id="30" name="ZoneTexte 29"/>
          <p:cNvSpPr txBox="1"/>
          <p:nvPr/>
        </p:nvSpPr>
        <p:spPr>
          <a:xfrm>
            <a:off x="2302085" y="4278668"/>
            <a:ext cx="434109" cy="307777"/>
          </a:xfrm>
          <a:prstGeom prst="rect">
            <a:avLst/>
          </a:prstGeom>
          <a:noFill/>
        </p:spPr>
        <p:txBody>
          <a:bodyPr wrap="square" rtlCol="0">
            <a:spAutoFit/>
          </a:bodyPr>
          <a:lstStyle/>
          <a:p>
            <a:pPr algn="l"/>
            <a:r>
              <a:rPr lang="fr-FR" sz="1400" dirty="0">
                <a:latin typeface="Calibri" panose="020F0502020204030204" pitchFamily="34" charset="0"/>
                <a:cs typeface="Calibri" panose="020F0502020204030204" pitchFamily="34" charset="0"/>
              </a:rPr>
              <a:t>m</a:t>
            </a:r>
          </a:p>
        </p:txBody>
      </p:sp>
      <p:sp>
        <p:nvSpPr>
          <p:cNvPr id="3" name="ZoneTexte 2">
            <a:extLst>
              <a:ext uri="{FF2B5EF4-FFF2-40B4-BE49-F238E27FC236}">
                <a16:creationId xmlns:a16="http://schemas.microsoft.com/office/drawing/2014/main" id="{25A64902-0CE6-040F-D575-E76F542C1980}"/>
              </a:ext>
            </a:extLst>
          </p:cNvPr>
          <p:cNvSpPr txBox="1"/>
          <p:nvPr/>
        </p:nvSpPr>
        <p:spPr>
          <a:xfrm>
            <a:off x="5200073" y="2685288"/>
            <a:ext cx="118409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 ou bien</a:t>
            </a:r>
          </a:p>
        </p:txBody>
      </p:sp>
    </p:spTree>
    <p:extLst>
      <p:ext uri="{BB962C8B-B14F-4D97-AF65-F5344CB8AC3E}">
        <p14:creationId xmlns:p14="http://schemas.microsoft.com/office/powerpoint/2010/main" val="850677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193495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Maintenant , je vais vous montrer comment déterminer les positions relatives de deux droites</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affiche et explique et donne des exemples de l’espace de la classe</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8559144" y="2251352"/>
            <a:ext cx="3332018" cy="3306618"/>
          </a:xfrm>
          <a:prstGeom prst="rect">
            <a:avLst/>
          </a:prstGeom>
        </p:spPr>
      </p:pic>
      <p:sp>
        <p:nvSpPr>
          <p:cNvPr id="5" name="Rectangle 4"/>
          <p:cNvSpPr/>
          <p:nvPr/>
        </p:nvSpPr>
        <p:spPr>
          <a:xfrm>
            <a:off x="452581" y="1049265"/>
            <a:ext cx="8617528" cy="646331"/>
          </a:xfrm>
          <a:prstGeom prst="rect">
            <a:avLst/>
          </a:prstGeom>
          <a:solidFill>
            <a:schemeClr val="accent2">
              <a:lumMod val="20000"/>
              <a:lumOff val="80000"/>
            </a:schemeClr>
          </a:solidFill>
        </p:spPr>
        <p:txBody>
          <a:bodyPr wrap="square">
            <a:spAutoFit/>
          </a:bodyPr>
          <a:lstStyle/>
          <a:p>
            <a:r>
              <a:rPr lang="fr-FR" b="1" dirty="0">
                <a:latin typeface="Calibri" panose="020F0502020204030204" pitchFamily="34" charset="0"/>
                <a:ea typeface="Calibri" panose="020F0502020204030204" pitchFamily="34" charset="0"/>
                <a:cs typeface="Calibri" panose="020F0502020204030204" pitchFamily="34" charset="0"/>
              </a:rPr>
              <a:t>En utilisant la figure ci-contre répondez aux questions : </a:t>
            </a:r>
            <a:endParaRPr lang="fr-FR" dirty="0">
              <a:latin typeface="Calibri" panose="020F0502020204030204" pitchFamily="34" charset="0"/>
              <a:ea typeface="Calibri" panose="020F0502020204030204" pitchFamily="34" charset="0"/>
              <a:cs typeface="Calibri" panose="020F0502020204030204" pitchFamily="34" charset="0"/>
            </a:endParaRPr>
          </a:p>
          <a:p>
            <a:pPr algn="just"/>
            <a:r>
              <a:rPr lang="fr-FR" b="1" dirty="0">
                <a:latin typeface="Calibri" panose="020F0502020204030204" pitchFamily="34" charset="0"/>
                <a:ea typeface="Calibri" panose="020F0502020204030204" pitchFamily="34" charset="0"/>
                <a:cs typeface="Calibri" panose="020F0502020204030204" pitchFamily="34" charset="0"/>
              </a:rPr>
              <a:t>1) </a:t>
            </a:r>
            <a:r>
              <a:rPr lang="fr-FR" dirty="0">
                <a:latin typeface="Calibri" panose="020F0502020204030204" pitchFamily="34" charset="0"/>
                <a:ea typeface="Calibri" panose="020F0502020204030204" pitchFamily="34" charset="0"/>
                <a:cs typeface="Calibri" panose="020F0502020204030204" pitchFamily="34" charset="0"/>
              </a:rPr>
              <a:t>Déterminer les positions relatives des droites : </a:t>
            </a:r>
            <a:r>
              <a:rPr lang="fr-FR" b="1" dirty="0">
                <a:latin typeface="Calibri" panose="020F0502020204030204" pitchFamily="34" charset="0"/>
                <a:ea typeface="Calibri" panose="020F0502020204030204" pitchFamily="34" charset="0"/>
                <a:cs typeface="Calibri" panose="020F0502020204030204" pitchFamily="34" charset="0"/>
              </a:rPr>
              <a:t>EB et AB; EB et HC; HC et AB </a:t>
            </a:r>
          </a:p>
        </p:txBody>
      </p:sp>
      <p:sp>
        <p:nvSpPr>
          <p:cNvPr id="11" name="Rectangle 10"/>
          <p:cNvSpPr/>
          <p:nvPr/>
        </p:nvSpPr>
        <p:spPr>
          <a:xfrm>
            <a:off x="480291" y="2048137"/>
            <a:ext cx="8078853" cy="369332"/>
          </a:xfrm>
          <a:prstGeom prst="rect">
            <a:avLst/>
          </a:prstGeom>
        </p:spPr>
        <p:txBody>
          <a:bodyPr wrap="square">
            <a:spAutoFit/>
          </a:bodyPr>
          <a:lstStyle/>
          <a:p>
            <a:pPr marL="285750" marR="1800" indent="-285750">
              <a:buFont typeface="Wingdings" panose="05000000000000000000" pitchFamily="2" charset="2"/>
              <a:buChar char="§"/>
            </a:pPr>
            <a:r>
              <a:rPr lang="fr-FR" dirty="0">
                <a:solidFill>
                  <a:srgbClr val="FF0000"/>
                </a:solidFill>
                <a:latin typeface="VGKZEH+Wingdings-Regular"/>
              </a:rPr>
              <a:t> </a:t>
            </a:r>
            <a:r>
              <a:rPr lang="fr-FR" b="1" dirty="0">
                <a:latin typeface="VGKZEH+BradleyHandITCTT-Bold"/>
              </a:rPr>
              <a:t>EB </a:t>
            </a:r>
            <a:r>
              <a:rPr lang="fr-FR" dirty="0">
                <a:latin typeface="CVBWYT+Calibri"/>
              </a:rPr>
              <a:t>et </a:t>
            </a:r>
            <a:r>
              <a:rPr lang="fr-FR" b="1" dirty="0">
                <a:latin typeface="VGKZEH+BradleyHandITCTT-Bold"/>
              </a:rPr>
              <a:t>AB </a:t>
            </a:r>
            <a:r>
              <a:rPr lang="fr-FR" dirty="0">
                <a:latin typeface="CVBWYT+Calibri"/>
              </a:rPr>
              <a:t>sont </a:t>
            </a:r>
            <a:r>
              <a:rPr lang="fr-FR" b="1" dirty="0">
                <a:solidFill>
                  <a:srgbClr val="0070C0"/>
                </a:solidFill>
                <a:latin typeface="Viner Hand ITC" panose="03070502030502020203" pitchFamily="66" charset="0"/>
              </a:rPr>
              <a:t>sécantes</a:t>
            </a:r>
            <a:r>
              <a:rPr lang="fr-FR" b="1" dirty="0">
                <a:latin typeface="VGKZEH+BradleyHandITCTT-Bold"/>
              </a:rPr>
              <a:t> </a:t>
            </a:r>
            <a:r>
              <a:rPr lang="fr-FR" dirty="0">
                <a:latin typeface="CVBWYT+Calibri"/>
              </a:rPr>
              <a:t>car elles sont </a:t>
            </a:r>
            <a:r>
              <a:rPr lang="fr-FR" b="1" dirty="0">
                <a:solidFill>
                  <a:srgbClr val="0070C0"/>
                </a:solidFill>
                <a:latin typeface="Tempus Sans ITC" panose="04020404030D07020202" pitchFamily="82" charset="0"/>
              </a:rPr>
              <a:t>coplanaires</a:t>
            </a:r>
            <a:r>
              <a:rPr lang="fr-FR" b="1" dirty="0">
                <a:latin typeface="VGKZEH+BradleyHandITCTT-Bold"/>
              </a:rPr>
              <a:t> </a:t>
            </a:r>
            <a:r>
              <a:rPr lang="fr-FR" dirty="0">
                <a:latin typeface="CVBWYT+Calibri"/>
              </a:rPr>
              <a:t>et se coupent au point </a:t>
            </a:r>
            <a:r>
              <a:rPr lang="fr-FR" b="1" dirty="0">
                <a:solidFill>
                  <a:srgbClr val="0070C0"/>
                </a:solidFill>
                <a:latin typeface="Traditional Arabic" panose="02020603050405020304" pitchFamily="18" charset="-78"/>
                <a:cs typeface="Traditional Arabic" panose="02020603050405020304" pitchFamily="18" charset="-78"/>
              </a:rPr>
              <a:t>B</a:t>
            </a:r>
            <a:r>
              <a:rPr lang="fr-FR" b="1" dirty="0">
                <a:latin typeface="VGKZEH+BradleyHandITCTT-Bold"/>
              </a:rPr>
              <a:t>. </a:t>
            </a:r>
            <a:endParaRPr lang="fr-FR" dirty="0"/>
          </a:p>
        </p:txBody>
      </p:sp>
      <p:sp>
        <p:nvSpPr>
          <p:cNvPr id="15" name="Rectangle 14"/>
          <p:cNvSpPr/>
          <p:nvPr/>
        </p:nvSpPr>
        <p:spPr>
          <a:xfrm>
            <a:off x="572654" y="3033612"/>
            <a:ext cx="7518401" cy="646331"/>
          </a:xfrm>
          <a:prstGeom prst="rect">
            <a:avLst/>
          </a:prstGeom>
        </p:spPr>
        <p:txBody>
          <a:bodyPr wrap="square">
            <a:spAutoFit/>
          </a:bodyPr>
          <a:lstStyle/>
          <a:p>
            <a:pPr marL="285750" marR="1800" indent="-285750">
              <a:buClr>
                <a:srgbClr val="FF0000"/>
              </a:buClr>
              <a:buFont typeface="Wingdings" panose="05000000000000000000" pitchFamily="2" charset="2"/>
              <a:buChar char="§"/>
            </a:pPr>
            <a:r>
              <a:rPr lang="fr-FR" b="1" dirty="0">
                <a:latin typeface="VGKZEH+BradleyHandITCTT-Bold"/>
              </a:rPr>
              <a:t>EB </a:t>
            </a:r>
            <a:r>
              <a:rPr lang="fr-FR" dirty="0">
                <a:latin typeface="CVBWYT+Calibri"/>
              </a:rPr>
              <a:t>et </a:t>
            </a:r>
            <a:r>
              <a:rPr lang="fr-FR" b="1" dirty="0">
                <a:latin typeface="VGKZEH+BradleyHandITCTT-Bold"/>
              </a:rPr>
              <a:t>HC </a:t>
            </a:r>
            <a:r>
              <a:rPr lang="fr-FR" dirty="0">
                <a:latin typeface="CVBWYT+Calibri"/>
              </a:rPr>
              <a:t>sont </a:t>
            </a:r>
            <a:r>
              <a:rPr lang="fr-FR" b="1" dirty="0">
                <a:solidFill>
                  <a:srgbClr val="0070C0"/>
                </a:solidFill>
                <a:latin typeface="Viner Hand ITC" panose="03070502030502020203" pitchFamily="66" charset="0"/>
              </a:rPr>
              <a:t>parallèles</a:t>
            </a:r>
            <a:r>
              <a:rPr lang="fr-FR" b="1" dirty="0">
                <a:latin typeface="VGKZEH+BradleyHandITCTT-Bold"/>
              </a:rPr>
              <a:t> </a:t>
            </a:r>
            <a:r>
              <a:rPr lang="fr-FR" dirty="0">
                <a:latin typeface="CVBWYT+Calibri"/>
              </a:rPr>
              <a:t>car elles sont </a:t>
            </a:r>
            <a:r>
              <a:rPr lang="fr-FR" b="1" dirty="0">
                <a:solidFill>
                  <a:srgbClr val="0070C0"/>
                </a:solidFill>
                <a:latin typeface="Viner Hand ITC" panose="03070502030502020203" pitchFamily="66" charset="0"/>
              </a:rPr>
              <a:t>coplanaires</a:t>
            </a:r>
            <a:r>
              <a:rPr lang="fr-FR" b="1" dirty="0">
                <a:latin typeface="VGKZEH+BradleyHandITCTT-Bold"/>
              </a:rPr>
              <a:t> </a:t>
            </a:r>
            <a:r>
              <a:rPr lang="fr-FR" dirty="0">
                <a:latin typeface="CVBWYT+Calibri"/>
              </a:rPr>
              <a:t>et n’ont pas de </a:t>
            </a:r>
            <a:r>
              <a:rPr lang="fr-FR" b="1" dirty="0">
                <a:solidFill>
                  <a:srgbClr val="0070C0"/>
                </a:solidFill>
                <a:latin typeface="Traditional Arabic" panose="02020603050405020304" pitchFamily="18" charset="-78"/>
                <a:cs typeface="Traditional Arabic" panose="02020603050405020304" pitchFamily="18" charset="-78"/>
              </a:rPr>
              <a:t>point </a:t>
            </a:r>
            <a:r>
              <a:rPr lang="fr-FR" b="1" dirty="0">
                <a:solidFill>
                  <a:srgbClr val="0070C0"/>
                </a:solidFill>
                <a:latin typeface="Viner Hand ITC" panose="03070502030502020203" pitchFamily="66" charset="0"/>
              </a:rPr>
              <a:t>d’intersection</a:t>
            </a:r>
            <a:r>
              <a:rPr lang="fr-FR" dirty="0">
                <a:latin typeface="CVBWYT+Calibri"/>
              </a:rPr>
              <a:t>. </a:t>
            </a:r>
            <a:endParaRPr lang="fr-FR" dirty="0"/>
          </a:p>
        </p:txBody>
      </p:sp>
      <p:sp>
        <p:nvSpPr>
          <p:cNvPr id="16" name="Rectangle 15"/>
          <p:cNvSpPr/>
          <p:nvPr/>
        </p:nvSpPr>
        <p:spPr>
          <a:xfrm>
            <a:off x="572654" y="4780747"/>
            <a:ext cx="7758546" cy="646331"/>
          </a:xfrm>
          <a:prstGeom prst="rect">
            <a:avLst/>
          </a:prstGeom>
        </p:spPr>
        <p:txBody>
          <a:bodyPr wrap="square">
            <a:spAutoFit/>
          </a:bodyPr>
          <a:lstStyle/>
          <a:p>
            <a:pPr marL="285750" marR="1800" indent="-285750">
              <a:buClr>
                <a:srgbClr val="FF0000"/>
              </a:buClr>
              <a:buFont typeface="Wingdings" panose="05000000000000000000" pitchFamily="2" charset="2"/>
              <a:buChar char="§"/>
            </a:pPr>
            <a:r>
              <a:rPr lang="fr-FR" dirty="0">
                <a:latin typeface="VGKZEH+Wingdings-Regular"/>
              </a:rPr>
              <a:t> </a:t>
            </a:r>
            <a:r>
              <a:rPr lang="fr-FR" b="1" dirty="0">
                <a:latin typeface="VGKZEH+BradleyHandITCTT-Bold"/>
              </a:rPr>
              <a:t>HC </a:t>
            </a:r>
            <a:r>
              <a:rPr lang="fr-FR" dirty="0">
                <a:latin typeface="CVBWYT+Calibri"/>
              </a:rPr>
              <a:t>et </a:t>
            </a:r>
            <a:r>
              <a:rPr lang="fr-FR" b="1" dirty="0">
                <a:latin typeface="VGKZEH+BradleyHandITCTT-Bold"/>
              </a:rPr>
              <a:t>AB </a:t>
            </a:r>
            <a:r>
              <a:rPr lang="fr-FR" dirty="0">
                <a:latin typeface="CVBWYT+Calibri"/>
              </a:rPr>
              <a:t>ne sont pas </a:t>
            </a:r>
            <a:r>
              <a:rPr lang="fr-FR" b="1" dirty="0">
                <a:solidFill>
                  <a:srgbClr val="0070C0"/>
                </a:solidFill>
                <a:latin typeface="Viner Hand ITC" panose="03070502030502020203" pitchFamily="66" charset="0"/>
              </a:rPr>
              <a:t>coplanaires</a:t>
            </a:r>
            <a:r>
              <a:rPr lang="fr-FR" b="1" dirty="0">
                <a:latin typeface="VGKZEH+BradleyHandITCTT-Bold"/>
              </a:rPr>
              <a:t> </a:t>
            </a:r>
            <a:r>
              <a:rPr lang="fr-FR" dirty="0">
                <a:latin typeface="CVBWYT+Calibri"/>
              </a:rPr>
              <a:t>car elles ne sont ni </a:t>
            </a:r>
            <a:r>
              <a:rPr lang="fr-FR" b="1" dirty="0">
                <a:solidFill>
                  <a:srgbClr val="0070C0"/>
                </a:solidFill>
                <a:latin typeface="Viner Hand ITC" panose="03070502030502020203" pitchFamily="66" charset="0"/>
              </a:rPr>
              <a:t>parallèles</a:t>
            </a:r>
            <a:r>
              <a:rPr lang="fr-FR" b="1" dirty="0">
                <a:latin typeface="VGKZEH+BradleyHandITCTT-Bold"/>
              </a:rPr>
              <a:t> </a:t>
            </a:r>
            <a:r>
              <a:rPr lang="fr-FR" dirty="0">
                <a:latin typeface="CVBWYT+Calibri"/>
              </a:rPr>
              <a:t>ni </a:t>
            </a:r>
            <a:r>
              <a:rPr lang="fr-FR" b="1" dirty="0">
                <a:solidFill>
                  <a:srgbClr val="0070C0"/>
                </a:solidFill>
                <a:latin typeface="Viner Hand ITC" panose="03070502030502020203" pitchFamily="66" charset="0"/>
              </a:rPr>
              <a:t>sécantes</a:t>
            </a:r>
            <a:r>
              <a:rPr lang="fr-FR" dirty="0">
                <a:latin typeface="CVBWYT+Calibri"/>
              </a:rPr>
              <a:t>. </a:t>
            </a:r>
            <a:endParaRPr lang="fr-FR" dirty="0"/>
          </a:p>
        </p:txBody>
      </p:sp>
    </p:spTree>
    <p:extLst>
      <p:ext uri="{BB962C8B-B14F-4D97-AF65-F5344CB8AC3E}">
        <p14:creationId xmlns:p14="http://schemas.microsoft.com/office/powerpoint/2010/main" val="358142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99908" y="279229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rPr>
              <a:t>Engendrer un solide par le mouvement d’une figure plane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rPr>
              <a:t>Déterminer la distance d’un point à un plan</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solidFill>
                  <a:prstClr val="black"/>
                </a:solidFill>
                <a:latin typeface="Calibri" panose="020F0502020204030204" pitchFamily="34" charset="0"/>
                <a:cs typeface="Calibri" panose="020F0502020204030204" pitchFamily="34" charset="0"/>
              </a:rPr>
              <a:t>Connaître Les positions relatives de deux droites et d’une droite et d’un plan dans l’espace</a:t>
            </a:r>
            <a:endParaRPr lang="fr-FR" b="1" dirty="0">
              <a:solidFill>
                <a:prstClr val="black"/>
              </a:solidFill>
              <a:latin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a:solidFill>
                  <a:prstClr val="white">
                    <a:lumMod val="50000"/>
                  </a:prstClr>
                </a:solidFill>
                <a:latin typeface="Calibri" panose="020F0502020204030204" pitchFamily="34" charset="0"/>
                <a:ea typeface="Calibri"/>
                <a:cs typeface="Calibri" panose="020F0502020204030204" pitchFamily="34" charset="0"/>
              </a:rPr>
              <a:t>Reconnaître les positions relatives de deux plans dans l’espace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t>                            Plans et droites dans l’espace</a:t>
            </a:r>
            <a:endParaRPr lang="fr-FR" sz="2000"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627509" y="112451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9:</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849840"/>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defTabSz="685783">
              <a:defRPr>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ym typeface="Arial"/>
            </a:endParaRPr>
          </a:p>
          <a:p>
            <a:r>
              <a:rPr lang="fr-FR" dirty="0">
                <a:sym typeface="Arial"/>
              </a:rPr>
              <a:t>Tâche 1</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Tâche 5</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Tâche 3</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Reconnaître deux droites coplanaires</a:t>
            </a:r>
          </a:p>
          <a:p>
            <a:r>
              <a:rPr lang="fr-FR" dirty="0"/>
              <a:t>et non coplanaires dans l’espace</a:t>
            </a:r>
            <a:endParaRPr lang="fr-FR" sz="1800"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42224" y="4643411"/>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2000" b="0" dirty="0">
                <a:solidFill>
                  <a:prstClr val="black"/>
                </a:solidFill>
                <a:sym typeface="Arial"/>
              </a:rPr>
              <a:t>Tâche 4</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en-US" b="1" dirty="0" err="1">
                <a:solidFill>
                  <a:schemeClr val="tx1"/>
                </a:solidFill>
              </a:rPr>
              <a:t>Tâche</a:t>
            </a:r>
            <a:r>
              <a:rPr lang="en-US" b="1" dirty="0">
                <a:solidFill>
                  <a:schemeClr val="tx1"/>
                </a:solidFill>
              </a:rPr>
              <a:t> 2</a:t>
            </a:r>
            <a:endParaRPr lang="fr-FR" b="1" dirty="0">
              <a:solidFill>
                <a:schemeClr val="tx1"/>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vous montrer comment déterminer les positions relatives d’une droite et plan.</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donne des exemples de position d’une droite et un plan dans l’espace de la classe.</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2" name="Image 11"/>
          <p:cNvPicPr>
            <a:picLocks noChangeAspect="1"/>
          </p:cNvPicPr>
          <p:nvPr/>
        </p:nvPicPr>
        <p:blipFill>
          <a:blip r:embed="rId3"/>
          <a:stretch>
            <a:fillRect/>
          </a:stretch>
        </p:blipFill>
        <p:spPr>
          <a:xfrm>
            <a:off x="8660744" y="2490066"/>
            <a:ext cx="3332018" cy="3306618"/>
          </a:xfrm>
          <a:prstGeom prst="rect">
            <a:avLst/>
          </a:prstGeom>
        </p:spPr>
      </p:pic>
      <p:sp>
        <p:nvSpPr>
          <p:cNvPr id="3" name="Rectangle 2"/>
          <p:cNvSpPr/>
          <p:nvPr/>
        </p:nvSpPr>
        <p:spPr>
          <a:xfrm>
            <a:off x="304801" y="1049265"/>
            <a:ext cx="10880436" cy="738664"/>
          </a:xfrm>
          <a:prstGeom prst="rect">
            <a:avLst/>
          </a:prstGeom>
          <a:solidFill>
            <a:schemeClr val="accent2">
              <a:lumMod val="20000"/>
              <a:lumOff val="80000"/>
            </a:schemeClr>
          </a:solidFill>
        </p:spPr>
        <p:txBody>
          <a:bodyPr wrap="square">
            <a:spAutoFit/>
          </a:bodyPr>
          <a:lstStyle/>
          <a:p>
            <a:pPr algn="just"/>
            <a:r>
              <a:rPr lang="fr-FR" sz="2000" dirty="0">
                <a:solidFill>
                  <a:srgbClr val="000000"/>
                </a:solidFill>
                <a:latin typeface="Calibri" panose="020F0502020204030204" pitchFamily="34" charset="0"/>
              </a:rPr>
              <a:t>2)</a:t>
            </a:r>
            <a:r>
              <a:rPr lang="fr-FR" sz="2400" b="1" dirty="0">
                <a:latin typeface="Calibri" panose="020F0502020204030204" pitchFamily="34" charset="0"/>
              </a:rPr>
              <a:t> </a:t>
            </a:r>
            <a:r>
              <a:rPr lang="fr-FR" dirty="0">
                <a:latin typeface="ZWTXIZ+Calibri"/>
              </a:rPr>
              <a:t>Déterminer les positions relatives du: plan ADC et la droite EB; plan EBC et la droite AD, plan EBC et la droite HB </a:t>
            </a:r>
            <a:endParaRPr lang="fr-FR" dirty="0"/>
          </a:p>
        </p:txBody>
      </p:sp>
      <p:sp>
        <p:nvSpPr>
          <p:cNvPr id="5" name="Rectangle 4"/>
          <p:cNvSpPr/>
          <p:nvPr/>
        </p:nvSpPr>
        <p:spPr>
          <a:xfrm>
            <a:off x="203198" y="2166900"/>
            <a:ext cx="7887855" cy="646331"/>
          </a:xfrm>
          <a:prstGeom prst="rect">
            <a:avLst/>
          </a:prstGeom>
        </p:spPr>
        <p:txBody>
          <a:bodyPr wrap="square">
            <a:spAutoFit/>
          </a:bodyPr>
          <a:lstStyle/>
          <a:p>
            <a:pPr marL="285750" indent="-285750">
              <a:buClr>
                <a:srgbClr val="FF0000"/>
              </a:buClr>
              <a:buFont typeface="Wingdings" panose="05000000000000000000" pitchFamily="2" charset="2"/>
              <a:buChar char="§"/>
            </a:pPr>
            <a:r>
              <a:rPr lang="fr-FR" dirty="0">
                <a:latin typeface="VGKZEH+Wingdings-Regular"/>
              </a:rPr>
              <a:t> </a:t>
            </a:r>
            <a:r>
              <a:rPr lang="fr-FR" dirty="0">
                <a:latin typeface="ZWTXIZ+Calibri"/>
              </a:rPr>
              <a:t>La droite </a:t>
            </a:r>
            <a:r>
              <a:rPr lang="fr-FR" b="1" dirty="0">
                <a:solidFill>
                  <a:srgbClr val="0070C0"/>
                </a:solidFill>
                <a:latin typeface="Traditional Arabic" panose="02020603050405020304" pitchFamily="18" charset="-78"/>
                <a:cs typeface="Traditional Arabic" panose="02020603050405020304" pitchFamily="18" charset="-78"/>
              </a:rPr>
              <a:t>EB</a:t>
            </a:r>
            <a:r>
              <a:rPr lang="fr-FR" b="1" dirty="0">
                <a:latin typeface="VGKZEH+BradleyHandITCTT-Bold"/>
              </a:rPr>
              <a:t> </a:t>
            </a:r>
            <a:r>
              <a:rPr lang="fr-FR" dirty="0">
                <a:latin typeface="ZWTXIZ+Calibri"/>
              </a:rPr>
              <a:t>coupe le plan </a:t>
            </a:r>
            <a:r>
              <a:rPr lang="fr-FR" b="1" dirty="0">
                <a:solidFill>
                  <a:srgbClr val="0070C0"/>
                </a:solidFill>
                <a:latin typeface="Traditional Arabic" panose="02020603050405020304" pitchFamily="18" charset="-78"/>
                <a:cs typeface="Traditional Arabic" panose="02020603050405020304" pitchFamily="18" charset="-78"/>
              </a:rPr>
              <a:t>ADC</a:t>
            </a:r>
            <a:r>
              <a:rPr lang="fr-FR" b="1" dirty="0">
                <a:latin typeface="VGKZEH+BradleyHandITCTT-Bold"/>
              </a:rPr>
              <a:t> </a:t>
            </a:r>
            <a:r>
              <a:rPr lang="fr-FR" dirty="0">
                <a:latin typeface="ZWTXIZ+Calibri"/>
              </a:rPr>
              <a:t>en un seul point </a:t>
            </a:r>
            <a:r>
              <a:rPr lang="fr-FR" b="1" dirty="0">
                <a:solidFill>
                  <a:srgbClr val="0070C0"/>
                </a:solidFill>
                <a:latin typeface="Traditional Arabic" panose="02020603050405020304" pitchFamily="18" charset="-78"/>
                <a:cs typeface="Traditional Arabic" panose="02020603050405020304" pitchFamily="18" charset="-78"/>
              </a:rPr>
              <a:t>B:</a:t>
            </a:r>
            <a:r>
              <a:rPr lang="fr-FR" b="1" dirty="0">
                <a:latin typeface="VGKZEH+BradleyHandITCTT-Bold"/>
              </a:rPr>
              <a:t> </a:t>
            </a:r>
            <a:r>
              <a:rPr lang="fr-FR" dirty="0">
                <a:latin typeface="ZWTXIZ+Calibri"/>
              </a:rPr>
              <a:t>car </a:t>
            </a:r>
            <a:r>
              <a:rPr lang="fr-FR" b="1" dirty="0">
                <a:solidFill>
                  <a:srgbClr val="0070C0"/>
                </a:solidFill>
                <a:latin typeface="Traditional Arabic" panose="02020603050405020304" pitchFamily="18" charset="-78"/>
                <a:cs typeface="Traditional Arabic" panose="02020603050405020304" pitchFamily="18" charset="-78"/>
              </a:rPr>
              <a:t>B</a:t>
            </a:r>
            <a:r>
              <a:rPr lang="fr-FR" b="1" dirty="0">
                <a:latin typeface="VGKZEH+BradleyHandITCTT-Bold"/>
              </a:rPr>
              <a:t> </a:t>
            </a:r>
            <a:r>
              <a:rPr lang="fr-FR" dirty="0">
                <a:latin typeface="ZWTXIZ+Calibri"/>
              </a:rPr>
              <a:t>appartient à la droite </a:t>
            </a:r>
            <a:r>
              <a:rPr lang="fr-FR" b="1" dirty="0">
                <a:solidFill>
                  <a:srgbClr val="0070C0"/>
                </a:solidFill>
                <a:latin typeface="Traditional Arabic" panose="02020603050405020304" pitchFamily="18" charset="-78"/>
                <a:cs typeface="Traditional Arabic" panose="02020603050405020304" pitchFamily="18" charset="-78"/>
              </a:rPr>
              <a:t>EB</a:t>
            </a:r>
            <a:r>
              <a:rPr lang="fr-FR" b="1" dirty="0">
                <a:latin typeface="VGKZEH+BradleyHandITCTT-Bold"/>
              </a:rPr>
              <a:t> </a:t>
            </a:r>
            <a:r>
              <a:rPr lang="fr-FR" dirty="0">
                <a:latin typeface="ZWTXIZ+Calibri"/>
              </a:rPr>
              <a:t>et au plan </a:t>
            </a:r>
            <a:r>
              <a:rPr lang="fr-FR" b="1" dirty="0">
                <a:solidFill>
                  <a:srgbClr val="0070C0"/>
                </a:solidFill>
                <a:latin typeface="Traditional Arabic" panose="02020603050405020304" pitchFamily="18" charset="-78"/>
                <a:cs typeface="Traditional Arabic" panose="02020603050405020304" pitchFamily="18" charset="-78"/>
              </a:rPr>
              <a:t>ADC</a:t>
            </a:r>
            <a:r>
              <a:rPr lang="fr-FR" b="1" dirty="0">
                <a:latin typeface="VGKZEH+BradleyHandITCTT-Bold"/>
              </a:rPr>
              <a:t> </a:t>
            </a:r>
            <a:r>
              <a:rPr lang="fr-FR" dirty="0">
                <a:latin typeface="ZWTXIZ+Calibri"/>
              </a:rPr>
              <a:t>et </a:t>
            </a:r>
            <a:r>
              <a:rPr lang="fr-FR" b="1" dirty="0">
                <a:solidFill>
                  <a:srgbClr val="0070C0"/>
                </a:solidFill>
                <a:latin typeface="Traditional Arabic" panose="02020603050405020304" pitchFamily="18" charset="-78"/>
                <a:cs typeface="Traditional Arabic" panose="02020603050405020304" pitchFamily="18" charset="-78"/>
              </a:rPr>
              <a:t>EB</a:t>
            </a:r>
            <a:r>
              <a:rPr lang="fr-FR" b="1" dirty="0">
                <a:latin typeface="VGKZEH+BradleyHandITCTT-Bold"/>
              </a:rPr>
              <a:t> </a:t>
            </a:r>
            <a:r>
              <a:rPr lang="fr-FR" dirty="0">
                <a:solidFill>
                  <a:srgbClr val="0070C0"/>
                </a:solidFill>
                <a:latin typeface="Traditional Arabic" panose="02020603050405020304" pitchFamily="18" charset="-78"/>
                <a:cs typeface="Traditional Arabic" panose="02020603050405020304" pitchFamily="18" charset="-78"/>
              </a:rPr>
              <a:t>n’est pas contenu dans le plan </a:t>
            </a:r>
            <a:r>
              <a:rPr lang="fr-FR" b="1" dirty="0">
                <a:solidFill>
                  <a:srgbClr val="0070C0"/>
                </a:solidFill>
                <a:latin typeface="Traditional Arabic" panose="02020603050405020304" pitchFamily="18" charset="-78"/>
                <a:cs typeface="Traditional Arabic" panose="02020603050405020304" pitchFamily="18" charset="-78"/>
              </a:rPr>
              <a:t>ADC</a:t>
            </a:r>
            <a:r>
              <a:rPr lang="fr-FR" dirty="0">
                <a:latin typeface="ZWTXIZ+Calibri"/>
              </a:rPr>
              <a:t>. </a:t>
            </a:r>
            <a:endParaRPr lang="fr-FR" dirty="0"/>
          </a:p>
        </p:txBody>
      </p:sp>
      <p:sp>
        <p:nvSpPr>
          <p:cNvPr id="18" name="Rectangle 17"/>
          <p:cNvSpPr/>
          <p:nvPr/>
        </p:nvSpPr>
        <p:spPr>
          <a:xfrm>
            <a:off x="460421" y="3669879"/>
            <a:ext cx="8026399" cy="646331"/>
          </a:xfrm>
          <a:prstGeom prst="rect">
            <a:avLst/>
          </a:prstGeom>
        </p:spPr>
        <p:txBody>
          <a:bodyPr wrap="square">
            <a:spAutoFit/>
          </a:bodyPr>
          <a:lstStyle/>
          <a:p>
            <a:pPr marL="285750" indent="-285750">
              <a:buClr>
                <a:srgbClr val="FF0000"/>
              </a:buClr>
              <a:buFont typeface="Wingdings" panose="05000000000000000000" pitchFamily="2" charset="2"/>
              <a:buChar char="§"/>
            </a:pPr>
            <a:r>
              <a:rPr lang="fr-FR" dirty="0">
                <a:latin typeface="ZWTXIZ+Calibri"/>
              </a:rPr>
              <a:t>La droite </a:t>
            </a:r>
            <a:r>
              <a:rPr lang="fr-FR" b="1" dirty="0">
                <a:solidFill>
                  <a:srgbClr val="0070C0"/>
                </a:solidFill>
                <a:latin typeface="Traditional Arabic" panose="02020603050405020304" pitchFamily="18" charset="-78"/>
                <a:cs typeface="Traditional Arabic" panose="02020603050405020304" pitchFamily="18" charset="-78"/>
              </a:rPr>
              <a:t>AD</a:t>
            </a:r>
            <a:r>
              <a:rPr lang="fr-FR" b="1" dirty="0">
                <a:latin typeface="VGKZEH+BradleyHandITCTT-Bold"/>
              </a:rPr>
              <a:t> </a:t>
            </a:r>
            <a:r>
              <a:rPr lang="fr-FR" dirty="0">
                <a:latin typeface="ZWTXIZ+Calibri"/>
              </a:rPr>
              <a:t>est parallèle au plan </a:t>
            </a:r>
            <a:r>
              <a:rPr lang="fr-FR" b="1" dirty="0">
                <a:solidFill>
                  <a:srgbClr val="0070C0"/>
                </a:solidFill>
                <a:latin typeface="Traditional Arabic" panose="02020603050405020304" pitchFamily="18" charset="-78"/>
                <a:cs typeface="Traditional Arabic" panose="02020603050405020304" pitchFamily="18" charset="-78"/>
              </a:rPr>
              <a:t>EBC</a:t>
            </a:r>
            <a:r>
              <a:rPr lang="fr-FR" b="1" dirty="0">
                <a:latin typeface="VGKZEH+BradleyHandITCTT-Bold"/>
              </a:rPr>
              <a:t> </a:t>
            </a:r>
            <a:r>
              <a:rPr lang="fr-FR" dirty="0">
                <a:latin typeface="ZWTXIZ+Calibri"/>
              </a:rPr>
              <a:t>car elle est parallèle à la droite </a:t>
            </a:r>
            <a:r>
              <a:rPr lang="fr-FR" b="1" dirty="0">
                <a:solidFill>
                  <a:srgbClr val="0070C0"/>
                </a:solidFill>
                <a:latin typeface="Traditional Arabic" panose="02020603050405020304" pitchFamily="18" charset="-78"/>
                <a:cs typeface="Traditional Arabic" panose="02020603050405020304" pitchFamily="18" charset="-78"/>
              </a:rPr>
              <a:t>BC</a:t>
            </a:r>
            <a:r>
              <a:rPr lang="fr-FR" b="1" dirty="0">
                <a:latin typeface="VGKZEH+BradleyHandITCTT-Bold"/>
              </a:rPr>
              <a:t> </a:t>
            </a:r>
            <a:r>
              <a:rPr lang="fr-FR" dirty="0">
                <a:latin typeface="ZWTXIZ+Calibri"/>
              </a:rPr>
              <a:t>qui est contenu dans la plan </a:t>
            </a:r>
            <a:r>
              <a:rPr lang="fr-FR" b="1" dirty="0">
                <a:solidFill>
                  <a:srgbClr val="0070C0"/>
                </a:solidFill>
                <a:latin typeface="Traditional Arabic" panose="02020603050405020304" pitchFamily="18" charset="-78"/>
                <a:cs typeface="Traditional Arabic" panose="02020603050405020304" pitchFamily="18" charset="-78"/>
              </a:rPr>
              <a:t>EBC</a:t>
            </a:r>
            <a:r>
              <a:rPr lang="fr-FR" dirty="0">
                <a:latin typeface="ZWTXIZ+Calibri"/>
              </a:rPr>
              <a:t>. </a:t>
            </a:r>
            <a:endParaRPr lang="fr-FR" dirty="0"/>
          </a:p>
        </p:txBody>
      </p:sp>
      <p:sp>
        <p:nvSpPr>
          <p:cNvPr id="19" name="Rectangle 18"/>
          <p:cNvSpPr/>
          <p:nvPr/>
        </p:nvSpPr>
        <p:spPr>
          <a:xfrm>
            <a:off x="395766" y="4844349"/>
            <a:ext cx="8091054" cy="646331"/>
          </a:xfrm>
          <a:prstGeom prst="rect">
            <a:avLst/>
          </a:prstGeom>
        </p:spPr>
        <p:txBody>
          <a:bodyPr wrap="square">
            <a:spAutoFit/>
          </a:bodyPr>
          <a:lstStyle/>
          <a:p>
            <a:pPr marL="285750" indent="-285750">
              <a:buClr>
                <a:srgbClr val="FF0000"/>
              </a:buClr>
              <a:buFont typeface="Wingdings" panose="05000000000000000000" pitchFamily="2" charset="2"/>
              <a:buChar char="§"/>
            </a:pPr>
            <a:r>
              <a:rPr lang="fr-FR" dirty="0">
                <a:latin typeface="ZWTXIZ+Calibri"/>
              </a:rPr>
              <a:t>La droite </a:t>
            </a:r>
            <a:r>
              <a:rPr lang="fr-FR" b="1" dirty="0">
                <a:solidFill>
                  <a:srgbClr val="0070C0"/>
                </a:solidFill>
                <a:latin typeface="Traditional Arabic" panose="02020603050405020304" pitchFamily="18" charset="-78"/>
                <a:cs typeface="Traditional Arabic" panose="02020603050405020304" pitchFamily="18" charset="-78"/>
              </a:rPr>
              <a:t>HB</a:t>
            </a:r>
            <a:r>
              <a:rPr lang="fr-FR" b="1" dirty="0">
                <a:latin typeface="VGKZEH+BradleyHandITCTT-Bold"/>
              </a:rPr>
              <a:t> </a:t>
            </a:r>
            <a:r>
              <a:rPr lang="fr-FR" dirty="0">
                <a:latin typeface="ZWTXIZ+Calibri"/>
              </a:rPr>
              <a:t>est contenue dans le plan </a:t>
            </a:r>
            <a:r>
              <a:rPr lang="fr-FR" b="1" dirty="0">
                <a:solidFill>
                  <a:srgbClr val="0070C0"/>
                </a:solidFill>
                <a:latin typeface="Traditional Arabic" panose="02020603050405020304" pitchFamily="18" charset="-78"/>
                <a:cs typeface="Traditional Arabic" panose="02020603050405020304" pitchFamily="18" charset="-78"/>
              </a:rPr>
              <a:t>EBC</a:t>
            </a:r>
            <a:r>
              <a:rPr lang="fr-FR" b="1" dirty="0">
                <a:latin typeface="VGKZEH+BradleyHandITCTT-Bold"/>
              </a:rPr>
              <a:t> </a:t>
            </a:r>
            <a:r>
              <a:rPr lang="fr-FR" dirty="0">
                <a:latin typeface="ZWTXIZ+Calibri"/>
              </a:rPr>
              <a:t>car les deux points </a:t>
            </a:r>
            <a:r>
              <a:rPr lang="fr-FR" b="1" dirty="0">
                <a:solidFill>
                  <a:srgbClr val="0070C0"/>
                </a:solidFill>
                <a:latin typeface="Traditional Arabic" panose="02020603050405020304" pitchFamily="18" charset="-78"/>
                <a:cs typeface="Traditional Arabic" panose="02020603050405020304" pitchFamily="18" charset="-78"/>
              </a:rPr>
              <a:t>H</a:t>
            </a:r>
            <a:r>
              <a:rPr lang="fr-FR" b="1" dirty="0">
                <a:latin typeface="VGKZEH+BradleyHandITCTT-Bold"/>
              </a:rPr>
              <a:t> </a:t>
            </a:r>
            <a:r>
              <a:rPr lang="fr-FR" dirty="0">
                <a:latin typeface="ZWTXIZ+Calibri"/>
              </a:rPr>
              <a:t>et </a:t>
            </a:r>
            <a:r>
              <a:rPr lang="fr-FR" b="1" dirty="0">
                <a:solidFill>
                  <a:srgbClr val="0070C0"/>
                </a:solidFill>
                <a:latin typeface="Traditional Arabic" panose="02020603050405020304" pitchFamily="18" charset="-78"/>
                <a:cs typeface="Traditional Arabic" panose="02020603050405020304" pitchFamily="18" charset="-78"/>
              </a:rPr>
              <a:t>B</a:t>
            </a:r>
            <a:r>
              <a:rPr lang="fr-FR" b="1" dirty="0">
                <a:latin typeface="VGKZEH+BradleyHandITCTT-Bold"/>
              </a:rPr>
              <a:t> </a:t>
            </a:r>
            <a:r>
              <a:rPr lang="fr-FR" dirty="0">
                <a:latin typeface="ZWTXIZ+Calibri"/>
              </a:rPr>
              <a:t>sont dans le plan </a:t>
            </a:r>
            <a:r>
              <a:rPr lang="fr-FR" b="1" dirty="0">
                <a:solidFill>
                  <a:srgbClr val="0070C0"/>
                </a:solidFill>
                <a:latin typeface="Traditional Arabic" panose="02020603050405020304" pitchFamily="18" charset="-78"/>
                <a:cs typeface="Traditional Arabic" panose="02020603050405020304" pitchFamily="18" charset="-78"/>
              </a:rPr>
              <a:t>EBC</a:t>
            </a:r>
            <a:r>
              <a:rPr lang="fr-FR" dirty="0">
                <a:latin typeface="ZWTXIZ+Calibri"/>
              </a:rPr>
              <a:t>. </a:t>
            </a:r>
            <a:endParaRPr lang="fr-FR" dirty="0"/>
          </a:p>
        </p:txBody>
      </p:sp>
    </p:spTree>
    <p:extLst>
      <p:ext uri="{BB962C8B-B14F-4D97-AF65-F5344CB8AC3E}">
        <p14:creationId xmlns:p14="http://schemas.microsoft.com/office/powerpoint/2010/main" val="258292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882983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le cube ci-dessous et complétez : on va se rappeler les positions relatives de deux droites dans l’espace  </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72353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5" name="Picture 2"/>
          <p:cNvPicPr>
            <a:picLocks noChangeAspect="1"/>
          </p:cNvPicPr>
          <p:nvPr/>
        </p:nvPicPr>
        <p:blipFill>
          <a:blip r:embed="rId3"/>
          <a:stretch>
            <a:fillRect/>
          </a:stretch>
        </p:blipFill>
        <p:spPr>
          <a:xfrm>
            <a:off x="6936508" y="1403577"/>
            <a:ext cx="3844983" cy="3333750"/>
          </a:xfrm>
          <a:prstGeom prst="rect">
            <a:avLst/>
          </a:prstGeom>
        </p:spPr>
      </p:pic>
      <p:sp>
        <p:nvSpPr>
          <p:cNvPr id="8" name="ZoneTexte 7"/>
          <p:cNvSpPr txBox="1"/>
          <p:nvPr/>
        </p:nvSpPr>
        <p:spPr>
          <a:xfrm>
            <a:off x="838298" y="2361717"/>
            <a:ext cx="641224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AB et AD sont ……………………….car………………….</a:t>
            </a:r>
          </a:p>
          <a:p>
            <a:pPr algn="l"/>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sp>
        <p:nvSpPr>
          <p:cNvPr id="12" name="ZoneTexte 11"/>
          <p:cNvSpPr txBox="1"/>
          <p:nvPr/>
        </p:nvSpPr>
        <p:spPr>
          <a:xfrm>
            <a:off x="935304" y="1514764"/>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Observez et compléter en justifiant votre réponse</a:t>
            </a:r>
            <a:endParaRPr lang="fr-FR" sz="2000" dirty="0">
              <a:solidFill>
                <a:srgbClr val="0070C0"/>
              </a:solidFill>
              <a:latin typeface="Calibri" panose="020F0502020204030204" pitchFamily="34" charset="0"/>
              <a:cs typeface="Calibri" panose="020F0502020204030204" pitchFamily="34" charset="0"/>
            </a:endParaRPr>
          </a:p>
        </p:txBody>
      </p:sp>
      <p:sp>
        <p:nvSpPr>
          <p:cNvPr id="13" name="ZoneTexte 12"/>
          <p:cNvSpPr txBox="1"/>
          <p:nvPr/>
        </p:nvSpPr>
        <p:spPr>
          <a:xfrm>
            <a:off x="942219" y="3673800"/>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BA et HE sont ………………………</a:t>
            </a:r>
          </a:p>
          <a:p>
            <a:pPr algn="l"/>
            <a:r>
              <a:rPr lang="fr-MA" sz="2000" dirty="0">
                <a:latin typeface="Calibri" panose="020F0502020204030204" pitchFamily="34" charset="0"/>
                <a:cs typeface="Calibri" panose="020F0502020204030204" pitchFamily="34" charset="0"/>
              </a:rPr>
              <a:t>Car:……………………………………………………………………………..</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50550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que deux droites sont sécantes s’elles ont un point commun.</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477444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les droites .</a:t>
            </a:r>
          </a:p>
        </p:txBody>
      </p:sp>
      <p:pic>
        <p:nvPicPr>
          <p:cNvPr id="12" name="Picture 2"/>
          <p:cNvPicPr>
            <a:picLocks noChangeAspect="1"/>
          </p:cNvPicPr>
          <p:nvPr/>
        </p:nvPicPr>
        <p:blipFill>
          <a:blip r:embed="rId3"/>
          <a:stretch>
            <a:fillRect/>
          </a:stretch>
        </p:blipFill>
        <p:spPr>
          <a:xfrm>
            <a:off x="7368333" y="1798795"/>
            <a:ext cx="3844983" cy="3333750"/>
          </a:xfrm>
          <a:prstGeom prst="rect">
            <a:avLst/>
          </a:prstGeom>
        </p:spPr>
      </p:pic>
      <p:sp>
        <p:nvSpPr>
          <p:cNvPr id="19" name="ZoneTexte 18"/>
          <p:cNvSpPr txBox="1"/>
          <p:nvPr/>
        </p:nvSpPr>
        <p:spPr>
          <a:xfrm>
            <a:off x="669782" y="2379219"/>
            <a:ext cx="641224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AB et AD sont</a:t>
            </a:r>
            <a:r>
              <a:rPr lang="fr-MA" sz="2000" dirty="0">
                <a:solidFill>
                  <a:srgbClr val="FF0000"/>
                </a:solidFill>
                <a:latin typeface="Calibri" panose="020F0502020204030204" pitchFamily="34" charset="0"/>
                <a:cs typeface="Calibri" panose="020F0502020204030204" pitchFamily="34" charset="0"/>
              </a:rPr>
              <a:t> sécantes car elles ont le point  A en commun</a:t>
            </a:r>
            <a:endParaRPr lang="fr-FR" sz="2000" dirty="0">
              <a:solidFill>
                <a:srgbClr val="FF0000"/>
              </a:solidFill>
              <a:latin typeface="Calibri" panose="020F0502020204030204" pitchFamily="34" charset="0"/>
              <a:cs typeface="Calibri" panose="020F0502020204030204" pitchFamily="34" charset="0"/>
            </a:endParaRPr>
          </a:p>
        </p:txBody>
      </p:sp>
      <p:sp>
        <p:nvSpPr>
          <p:cNvPr id="10" name="ZoneTexte 9"/>
          <p:cNvSpPr txBox="1"/>
          <p:nvPr/>
        </p:nvSpPr>
        <p:spPr>
          <a:xfrm>
            <a:off x="935304" y="1514764"/>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Observez et compléter en justifient votre réponse</a:t>
            </a:r>
            <a:endParaRPr lang="fr-FR" sz="2000" dirty="0">
              <a:solidFill>
                <a:srgbClr val="0070C0"/>
              </a:solidFill>
              <a:latin typeface="Calibri" panose="020F0502020204030204" pitchFamily="34" charset="0"/>
              <a:cs typeface="Calibri" panose="020F0502020204030204" pitchFamily="34" charset="0"/>
            </a:endParaRPr>
          </a:p>
        </p:txBody>
      </p:sp>
      <p:sp>
        <p:nvSpPr>
          <p:cNvPr id="11" name="ZoneTexte 10"/>
          <p:cNvSpPr txBox="1"/>
          <p:nvPr/>
        </p:nvSpPr>
        <p:spPr>
          <a:xfrm>
            <a:off x="669782" y="4259337"/>
            <a:ext cx="6698551"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AB et EH sont</a:t>
            </a:r>
            <a:r>
              <a:rPr lang="fr-MA" sz="2000" dirty="0">
                <a:solidFill>
                  <a:srgbClr val="FF0000"/>
                </a:solidFill>
                <a:latin typeface="Calibri" panose="020F0502020204030204" pitchFamily="34" charset="0"/>
                <a:cs typeface="Calibri" panose="020F0502020204030204" pitchFamily="34" charset="0"/>
              </a:rPr>
              <a:t> parallèles car: HEBA est un carré (ses côtés opposés sont parallèles).</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581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4" name="Picture 2"/>
          <p:cNvPicPr>
            <a:picLocks noChangeAspect="1"/>
          </p:cNvPicPr>
          <p:nvPr/>
        </p:nvPicPr>
        <p:blipFill>
          <a:blip r:embed="rId3"/>
          <a:stretch>
            <a:fillRect/>
          </a:stretch>
        </p:blipFill>
        <p:spPr>
          <a:xfrm>
            <a:off x="6908799" y="1833067"/>
            <a:ext cx="3844983" cy="3690277"/>
          </a:xfrm>
          <a:prstGeom prst="rect">
            <a:avLst/>
          </a:prstGeom>
        </p:spPr>
      </p:pic>
      <p:sp>
        <p:nvSpPr>
          <p:cNvPr id="6" name="ZoneTexte 5"/>
          <p:cNvSpPr txBox="1"/>
          <p:nvPr/>
        </p:nvSpPr>
        <p:spPr>
          <a:xfrm>
            <a:off x="935304" y="2512291"/>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FC et AD sont ………………………</a:t>
            </a:r>
          </a:p>
          <a:p>
            <a:pPr algn="l"/>
            <a:r>
              <a:rPr lang="fr-MA" sz="2000" dirty="0">
                <a:latin typeface="Calibri" panose="020F0502020204030204" pitchFamily="34" charset="0"/>
                <a:cs typeface="Calibri" panose="020F0502020204030204" pitchFamily="34" charset="0"/>
              </a:rPr>
              <a:t>Car:……………………………………………………………………………..</a:t>
            </a:r>
            <a:endParaRPr lang="fr-FR" sz="2000" dirty="0">
              <a:latin typeface="Calibri" panose="020F0502020204030204" pitchFamily="34" charset="0"/>
              <a:cs typeface="Calibri" panose="020F0502020204030204" pitchFamily="34" charset="0"/>
            </a:endParaRPr>
          </a:p>
        </p:txBody>
      </p:sp>
      <p:sp>
        <p:nvSpPr>
          <p:cNvPr id="16" name="ZoneTexte 15"/>
          <p:cNvSpPr txBox="1"/>
          <p:nvPr/>
        </p:nvSpPr>
        <p:spPr>
          <a:xfrm>
            <a:off x="935304" y="1514764"/>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Observez et compléter en justifient votre réponse</a:t>
            </a:r>
            <a:endParaRPr lang="fr-FR" sz="2000"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09508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𝐕𝐨𝐢𝐜𝐢 𝐥𝐚  𝐫é𝐩𝐨𝐧𝐬𝐞: rappelez vous que </a:t>
            </a:r>
            <a:r>
              <a:rPr lang="fr-FR" sz="1400" dirty="0"/>
              <a:t>2 droites sont non coplanaires si elles sont </a:t>
            </a:r>
            <a:r>
              <a:rPr lang="fr-FR" sz="1400" dirty="0" err="1"/>
              <a:t>dansdes</a:t>
            </a:r>
            <a:r>
              <a:rPr lang="fr-FR" sz="1400" dirty="0"/>
              <a:t> plans  différents et n’ont pas de point commun</a:t>
            </a:r>
            <a:r>
              <a:rPr lang="fr-FR" sz="1400" dirty="0">
                <a:solidFill>
                  <a:schemeClr val="tx1"/>
                </a:solidFill>
              </a:rPr>
              <a:t>.</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montre les déférentes droites et donne des exemples concrets.</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47782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9" name="Picture 2"/>
          <p:cNvPicPr>
            <a:picLocks noChangeAspect="1"/>
          </p:cNvPicPr>
          <p:nvPr/>
        </p:nvPicPr>
        <p:blipFill>
          <a:blip r:embed="rId3"/>
          <a:stretch>
            <a:fillRect/>
          </a:stretch>
        </p:blipFill>
        <p:spPr>
          <a:xfrm>
            <a:off x="6908799" y="1833067"/>
            <a:ext cx="3844983" cy="3690277"/>
          </a:xfrm>
          <a:prstGeom prst="rect">
            <a:avLst/>
          </a:prstGeom>
        </p:spPr>
      </p:pic>
      <p:sp>
        <p:nvSpPr>
          <p:cNvPr id="20" name="ZoneTexte 19"/>
          <p:cNvSpPr txBox="1"/>
          <p:nvPr/>
        </p:nvSpPr>
        <p:spPr>
          <a:xfrm>
            <a:off x="1013867" y="3478150"/>
            <a:ext cx="6698551"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FC et AD sont  </a:t>
            </a:r>
            <a:r>
              <a:rPr lang="fr-MA" sz="2000" dirty="0">
                <a:solidFill>
                  <a:srgbClr val="FF0000"/>
                </a:solidFill>
                <a:latin typeface="Calibri" panose="020F0502020204030204" pitchFamily="34" charset="0"/>
                <a:cs typeface="Calibri" panose="020F0502020204030204" pitchFamily="34" charset="0"/>
              </a:rPr>
              <a:t>non coplanaires car elles sont dans des plans différents et n’ont pas de point commun. </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98748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On va rappelez les positions relatives d’une droite et un plan.</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4" name="Picture 2"/>
          <p:cNvPicPr>
            <a:picLocks noChangeAspect="1"/>
          </p:cNvPicPr>
          <p:nvPr/>
        </p:nvPicPr>
        <p:blipFill>
          <a:blip r:embed="rId3"/>
          <a:stretch>
            <a:fillRect/>
          </a:stretch>
        </p:blipFill>
        <p:spPr>
          <a:xfrm>
            <a:off x="6908799" y="1833067"/>
            <a:ext cx="3844983" cy="3690277"/>
          </a:xfrm>
          <a:prstGeom prst="rect">
            <a:avLst/>
          </a:prstGeom>
        </p:spPr>
      </p:pic>
      <p:sp>
        <p:nvSpPr>
          <p:cNvPr id="6" name="ZoneTexte 5"/>
          <p:cNvSpPr txBox="1"/>
          <p:nvPr/>
        </p:nvSpPr>
        <p:spPr>
          <a:xfrm>
            <a:off x="935304" y="2636666"/>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droite AB est……………….dans DBC Car:……………………………………………………………………………..</a:t>
            </a:r>
            <a:endParaRPr lang="fr-FR" sz="2000" dirty="0">
              <a:latin typeface="Calibri" panose="020F0502020204030204" pitchFamily="34" charset="0"/>
              <a:cs typeface="Calibri" panose="020F0502020204030204" pitchFamily="34" charset="0"/>
            </a:endParaRPr>
          </a:p>
        </p:txBody>
      </p:sp>
      <p:sp>
        <p:nvSpPr>
          <p:cNvPr id="16" name="ZoneTexte 15"/>
          <p:cNvSpPr txBox="1"/>
          <p:nvPr/>
        </p:nvSpPr>
        <p:spPr>
          <a:xfrm>
            <a:off x="935304" y="1514764"/>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Observez et compléter en justifient votre réponse</a:t>
            </a:r>
            <a:endParaRPr lang="fr-FR" sz="2000" dirty="0">
              <a:solidFill>
                <a:srgbClr val="0070C0"/>
              </a:solidFill>
              <a:latin typeface="Calibri" panose="020F0502020204030204" pitchFamily="34" charset="0"/>
              <a:cs typeface="Calibri" panose="020F0502020204030204" pitchFamily="34" charset="0"/>
            </a:endParaRPr>
          </a:p>
        </p:txBody>
      </p:sp>
      <p:sp>
        <p:nvSpPr>
          <p:cNvPr id="13" name="ZoneTexte 12"/>
          <p:cNvSpPr txBox="1"/>
          <p:nvPr/>
        </p:nvSpPr>
        <p:spPr>
          <a:xfrm>
            <a:off x="1018430" y="3883891"/>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droite HE est……………….dans ABC Car:……………………………………………………………………………..</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30357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𝐕𝐨𝐢𝐜𝐢 𝐥𝐚  𝐫é𝐩𝐨𝐧𝐬𝐞: rappelez vous qu’une droite est contenue dans  un plan si ils ont deux points en commun et une droite est parallèle à un plan si elle est parallèle à une droite de ce plan .</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montre les déférentes droites et donne des exemples concrets,</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47782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9" name="Picture 2"/>
          <p:cNvPicPr>
            <a:picLocks noChangeAspect="1"/>
          </p:cNvPicPr>
          <p:nvPr/>
        </p:nvPicPr>
        <p:blipFill>
          <a:blip r:embed="rId3"/>
          <a:stretch>
            <a:fillRect/>
          </a:stretch>
        </p:blipFill>
        <p:spPr>
          <a:xfrm>
            <a:off x="6908799" y="1833067"/>
            <a:ext cx="3844983" cy="3690277"/>
          </a:xfrm>
          <a:prstGeom prst="rect">
            <a:avLst/>
          </a:prstGeom>
        </p:spPr>
      </p:pic>
      <p:sp>
        <p:nvSpPr>
          <p:cNvPr id="8" name="ZoneTexte 7"/>
          <p:cNvSpPr txBox="1"/>
          <p:nvPr/>
        </p:nvSpPr>
        <p:spPr>
          <a:xfrm>
            <a:off x="935304" y="2512291"/>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droite AB est </a:t>
            </a:r>
            <a:r>
              <a:rPr lang="fr-MA" sz="2000" dirty="0">
                <a:solidFill>
                  <a:srgbClr val="FF0000"/>
                </a:solidFill>
                <a:latin typeface="Calibri" panose="020F0502020204030204" pitchFamily="34" charset="0"/>
                <a:cs typeface="Calibri" panose="020F0502020204030204" pitchFamily="34" charset="0"/>
              </a:rPr>
              <a:t>contenue</a:t>
            </a:r>
            <a:r>
              <a:rPr lang="fr-MA" sz="2000" dirty="0">
                <a:latin typeface="Calibri" panose="020F0502020204030204" pitchFamily="34" charset="0"/>
                <a:cs typeface="Calibri" panose="020F0502020204030204" pitchFamily="34" charset="0"/>
              </a:rPr>
              <a:t> dans le plan DBC Car:</a:t>
            </a:r>
            <a:r>
              <a:rPr lang="fr-MA" sz="2000" dirty="0">
                <a:solidFill>
                  <a:srgbClr val="FF0000"/>
                </a:solidFill>
                <a:latin typeface="Calibri" panose="020F0502020204030204" pitchFamily="34" charset="0"/>
                <a:cs typeface="Calibri" panose="020F0502020204030204" pitchFamily="34" charset="0"/>
              </a:rPr>
              <a:t> ils ont deux points communs A et B.</a:t>
            </a:r>
            <a:endParaRPr lang="fr-FR" sz="2000" dirty="0">
              <a:solidFill>
                <a:srgbClr val="FF0000"/>
              </a:solidFill>
              <a:latin typeface="Calibri" panose="020F0502020204030204" pitchFamily="34" charset="0"/>
              <a:cs typeface="Calibri" panose="020F0502020204030204" pitchFamily="34" charset="0"/>
            </a:endParaRPr>
          </a:p>
        </p:txBody>
      </p:sp>
      <p:sp>
        <p:nvSpPr>
          <p:cNvPr id="3" name="Rectangle 2"/>
          <p:cNvSpPr/>
          <p:nvPr/>
        </p:nvSpPr>
        <p:spPr>
          <a:xfrm>
            <a:off x="935303" y="3678205"/>
            <a:ext cx="6096000" cy="646331"/>
          </a:xfrm>
          <a:prstGeom prst="rect">
            <a:avLst/>
          </a:prstGeom>
        </p:spPr>
        <p:txBody>
          <a:bodyPr>
            <a:spAutoFit/>
          </a:bodyPr>
          <a:lstStyle/>
          <a:p>
            <a:r>
              <a:rPr lang="fr-MA" dirty="0">
                <a:latin typeface="Calibri" panose="020F0502020204030204" pitchFamily="34" charset="0"/>
                <a:cs typeface="Calibri" panose="020F0502020204030204" pitchFamily="34" charset="0"/>
              </a:rPr>
              <a:t>La droite HE est  </a:t>
            </a:r>
            <a:r>
              <a:rPr lang="fr-MA" dirty="0">
                <a:solidFill>
                  <a:srgbClr val="FF0000"/>
                </a:solidFill>
                <a:latin typeface="Calibri" panose="020F0502020204030204" pitchFamily="34" charset="0"/>
                <a:cs typeface="Calibri" panose="020F0502020204030204" pitchFamily="34" charset="0"/>
              </a:rPr>
              <a:t>parallèle</a:t>
            </a:r>
            <a:r>
              <a:rPr lang="fr-MA" dirty="0">
                <a:latin typeface="Calibri" panose="020F0502020204030204" pitchFamily="34" charset="0"/>
                <a:cs typeface="Calibri" panose="020F0502020204030204" pitchFamily="34" charset="0"/>
              </a:rPr>
              <a:t> au plan ABC Car:</a:t>
            </a:r>
            <a:r>
              <a:rPr lang="fr-MA" dirty="0">
                <a:solidFill>
                  <a:srgbClr val="FF0000"/>
                </a:solidFill>
                <a:latin typeface="Calibri" panose="020F0502020204030204" pitchFamily="34" charset="0"/>
                <a:cs typeface="Calibri" panose="020F0502020204030204" pitchFamily="34" charset="0"/>
              </a:rPr>
              <a:t> HE//AB et AB est contenue dans le plan ABC.</a:t>
            </a:r>
            <a:endParaRPr lang="fr-FR"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133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On va rappelez les positions relatives d’une droite et un plan.</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4" name="Picture 2"/>
          <p:cNvPicPr>
            <a:picLocks noChangeAspect="1"/>
          </p:cNvPicPr>
          <p:nvPr/>
        </p:nvPicPr>
        <p:blipFill>
          <a:blip r:embed="rId3"/>
          <a:stretch>
            <a:fillRect/>
          </a:stretch>
        </p:blipFill>
        <p:spPr>
          <a:xfrm>
            <a:off x="6908799" y="1833067"/>
            <a:ext cx="3844983" cy="3690277"/>
          </a:xfrm>
          <a:prstGeom prst="rect">
            <a:avLst/>
          </a:prstGeom>
        </p:spPr>
      </p:pic>
      <p:sp>
        <p:nvSpPr>
          <p:cNvPr id="6" name="ZoneTexte 5"/>
          <p:cNvSpPr txBox="1"/>
          <p:nvPr/>
        </p:nvSpPr>
        <p:spPr>
          <a:xfrm>
            <a:off x="935304" y="2512291"/>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droite AH est……………….dans GEF Car:……………………………………………………………………………..</a:t>
            </a:r>
            <a:endParaRPr lang="fr-FR" sz="2000" dirty="0">
              <a:latin typeface="Calibri" panose="020F0502020204030204" pitchFamily="34" charset="0"/>
              <a:cs typeface="Calibri" panose="020F0502020204030204" pitchFamily="34" charset="0"/>
            </a:endParaRPr>
          </a:p>
        </p:txBody>
      </p:sp>
      <p:sp>
        <p:nvSpPr>
          <p:cNvPr id="16" name="ZoneTexte 15"/>
          <p:cNvSpPr txBox="1"/>
          <p:nvPr/>
        </p:nvSpPr>
        <p:spPr>
          <a:xfrm>
            <a:off x="935304" y="1514764"/>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Observez et compléter en justifiant votre réponse</a:t>
            </a:r>
            <a:endParaRPr lang="fr-FR" sz="2000" dirty="0">
              <a:solidFill>
                <a:srgbClr val="0070C0"/>
              </a:solidFill>
              <a:latin typeface="Calibri" panose="020F0502020204030204" pitchFamily="34" charset="0"/>
              <a:cs typeface="Calibri" panose="020F0502020204030204" pitchFamily="34" charset="0"/>
            </a:endParaRPr>
          </a:p>
        </p:txBody>
      </p:sp>
      <p:cxnSp>
        <p:nvCxnSpPr>
          <p:cNvPr id="7" name="Connecteur droit 6"/>
          <p:cNvCxnSpPr/>
          <p:nvPr/>
        </p:nvCxnSpPr>
        <p:spPr>
          <a:xfrm>
            <a:off x="7878618" y="3220177"/>
            <a:ext cx="1514764" cy="1712041"/>
          </a:xfrm>
          <a:prstGeom prst="line">
            <a:avLst/>
          </a:prstGeom>
          <a:ln w="38100">
            <a:solidFill>
              <a:srgbClr val="FF0000"/>
            </a:solidFill>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2398985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𝐕𝐨𝐢𝐜𝐢 𝐥𝐚  𝐫é𝐩𝐨𝐧𝐬𝐞: rappelez vous que </a:t>
            </a:r>
            <a:r>
              <a:rPr lang="fr-FR" sz="1400" dirty="0"/>
              <a:t>2 droites sont non coplanaires si elles sont dans déférents plans et n’ont pas de points communs</a:t>
            </a:r>
            <a:r>
              <a:rPr lang="fr-FR" sz="1400" dirty="0">
                <a:solidFill>
                  <a:schemeClr val="tx1"/>
                </a:solidFill>
              </a:rPr>
              <a:t>.</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montre les déférentes droites,</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47782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9" name="Picture 2"/>
          <p:cNvPicPr>
            <a:picLocks noChangeAspect="1"/>
          </p:cNvPicPr>
          <p:nvPr/>
        </p:nvPicPr>
        <p:blipFill>
          <a:blip r:embed="rId3"/>
          <a:stretch>
            <a:fillRect/>
          </a:stretch>
        </p:blipFill>
        <p:spPr>
          <a:xfrm>
            <a:off x="6908799" y="1833067"/>
            <a:ext cx="3844983" cy="3690277"/>
          </a:xfrm>
          <a:prstGeom prst="rect">
            <a:avLst/>
          </a:prstGeom>
        </p:spPr>
      </p:pic>
      <p:cxnSp>
        <p:nvCxnSpPr>
          <p:cNvPr id="9" name="Connecteur droit 8"/>
          <p:cNvCxnSpPr/>
          <p:nvPr/>
        </p:nvCxnSpPr>
        <p:spPr>
          <a:xfrm>
            <a:off x="7878618" y="3220177"/>
            <a:ext cx="1514764" cy="1712041"/>
          </a:xfrm>
          <a:prstGeom prst="line">
            <a:avLst/>
          </a:prstGeom>
          <a:ln w="38100">
            <a:solidFill>
              <a:srgbClr val="FF0000"/>
            </a:solidFill>
          </a:ln>
        </p:spPr>
        <p:style>
          <a:lnRef idx="2">
            <a:schemeClr val="accent5"/>
          </a:lnRef>
          <a:fillRef idx="0">
            <a:schemeClr val="accent5"/>
          </a:fillRef>
          <a:effectRef idx="1">
            <a:schemeClr val="accent5"/>
          </a:effectRef>
          <a:fontRef idx="minor">
            <a:schemeClr val="tx1"/>
          </a:fontRef>
        </p:style>
      </p:cxnSp>
      <p:sp>
        <p:nvSpPr>
          <p:cNvPr id="10" name="ZoneTexte 9"/>
          <p:cNvSpPr txBox="1"/>
          <p:nvPr/>
        </p:nvSpPr>
        <p:spPr>
          <a:xfrm>
            <a:off x="935304" y="2512291"/>
            <a:ext cx="5890369" cy="1015663"/>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droite </a:t>
            </a:r>
            <a:r>
              <a:rPr lang="fr-MA" sz="2000" dirty="0">
                <a:solidFill>
                  <a:srgbClr val="FF0000"/>
                </a:solidFill>
                <a:latin typeface="Calibri" panose="020F0502020204030204" pitchFamily="34" charset="0"/>
                <a:cs typeface="Calibri" panose="020F0502020204030204" pitchFamily="34" charset="0"/>
              </a:rPr>
              <a:t>AH coupe  le plan </a:t>
            </a:r>
            <a:r>
              <a:rPr lang="fr-MA" sz="2000" dirty="0">
                <a:latin typeface="Calibri" panose="020F0502020204030204" pitchFamily="34" charset="0"/>
                <a:cs typeface="Calibri" panose="020F0502020204030204" pitchFamily="34" charset="0"/>
              </a:rPr>
              <a:t>GEF </a:t>
            </a:r>
            <a:r>
              <a:rPr lang="fr-MA" sz="2000" dirty="0">
                <a:solidFill>
                  <a:srgbClr val="FF0000"/>
                </a:solidFill>
                <a:latin typeface="Calibri" panose="020F0502020204030204" pitchFamily="34" charset="0"/>
                <a:cs typeface="Calibri" panose="020F0502020204030204" pitchFamily="34" charset="0"/>
              </a:rPr>
              <a:t>en un seul point H. </a:t>
            </a:r>
            <a:r>
              <a:rPr lang="fr-MA" sz="2000" dirty="0">
                <a:latin typeface="Calibri" panose="020F0502020204030204" pitchFamily="34" charset="0"/>
                <a:cs typeface="Calibri" panose="020F0502020204030204" pitchFamily="34" charset="0"/>
              </a:rPr>
              <a:t>Car: </a:t>
            </a:r>
            <a:r>
              <a:rPr lang="fr-MA" sz="2000" dirty="0">
                <a:solidFill>
                  <a:srgbClr val="FF0000"/>
                </a:solidFill>
                <a:latin typeface="Calibri" panose="020F0502020204030204" pitchFamily="34" charset="0"/>
                <a:cs typeface="Calibri" panose="020F0502020204030204" pitchFamily="34" charset="0"/>
              </a:rPr>
              <a:t>H est un point commun à AH et au plan GEF et la droite AH  n’est pas dans ce plan</a:t>
            </a:r>
            <a:endParaRPr lang="fr-FR" sz="2000" dirty="0">
              <a:solidFill>
                <a:srgbClr val="FF0000"/>
              </a:solidFill>
              <a:latin typeface="Calibri" panose="020F0502020204030204" pitchFamily="34" charset="0"/>
              <a:cs typeface="Calibri" panose="020F0502020204030204" pitchFamily="34" charset="0"/>
            </a:endParaRPr>
          </a:p>
        </p:txBody>
      </p:sp>
      <p:cxnSp>
        <p:nvCxnSpPr>
          <p:cNvPr id="6" name="Connecteur droit avec flèche 5"/>
          <p:cNvCxnSpPr/>
          <p:nvPr/>
        </p:nvCxnSpPr>
        <p:spPr>
          <a:xfrm flipV="1">
            <a:off x="6585626" y="3527954"/>
            <a:ext cx="1566153" cy="265833"/>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1" name="Connecteur droit avec flèche 10"/>
          <p:cNvCxnSpPr/>
          <p:nvPr/>
        </p:nvCxnSpPr>
        <p:spPr>
          <a:xfrm>
            <a:off x="7441660" y="1994170"/>
            <a:ext cx="1050587" cy="924128"/>
          </a:xfrm>
          <a:prstGeom prst="straightConnector1">
            <a:avLst/>
          </a:prstGeom>
          <a:ln>
            <a:solidFill>
              <a:srgbClr val="FF0000"/>
            </a:solidFill>
            <a:tailEnd type="triangle"/>
          </a:ln>
        </p:spPr>
        <p:style>
          <a:lnRef idx="2">
            <a:schemeClr val="accent5"/>
          </a:lnRef>
          <a:fillRef idx="0">
            <a:schemeClr val="accent5"/>
          </a:fillRef>
          <a:effectRef idx="1">
            <a:schemeClr val="accent5"/>
          </a:effectRef>
          <a:fontRef idx="minor">
            <a:schemeClr val="tx1"/>
          </a:fontRef>
        </p:style>
      </p:cxnSp>
      <p:cxnSp>
        <p:nvCxnSpPr>
          <p:cNvPr id="13" name="Connecteur droit avec flèche 12"/>
          <p:cNvCxnSpPr/>
          <p:nvPr/>
        </p:nvCxnSpPr>
        <p:spPr>
          <a:xfrm>
            <a:off x="6558038" y="1643715"/>
            <a:ext cx="1121825" cy="13871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507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circle(in)">
                                      <p:cBhvr>
                                        <p:cTn id="2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dirty="0"/>
              <a:t>Reconnaitre les positions relatives de deux droites et une droite et un plan dans l’espace.</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lnSpcReduction="10000"/>
          </a:bodyPr>
          <a:lstStyle/>
          <a:p>
            <a:r>
              <a:rPr lang="en-US" dirty="0" err="1"/>
              <a:t>Droites</a:t>
            </a:r>
            <a:r>
              <a:rPr lang="en-US" dirty="0"/>
              <a:t>  non </a:t>
            </a:r>
            <a:r>
              <a:rPr lang="en-US" dirty="0" err="1"/>
              <a:t>coplanaires</a:t>
            </a:r>
            <a:endParaRPr lang="en-US" dirty="0"/>
          </a:p>
          <a:p>
            <a:r>
              <a:rPr lang="en-US" dirty="0"/>
              <a:t> droite et plan </a:t>
            </a:r>
            <a:r>
              <a:rPr lang="en-US" dirty="0" err="1"/>
              <a:t>sécants</a:t>
            </a:r>
            <a:endParaRPr lang="en-US" dirty="0"/>
          </a:p>
          <a:p>
            <a:r>
              <a:rPr lang="en-US" dirty="0" err="1"/>
              <a:t>Droites</a:t>
            </a:r>
            <a:r>
              <a:rPr lang="en-US" dirty="0"/>
              <a:t> </a:t>
            </a:r>
            <a:r>
              <a:rPr lang="en-US" dirty="0" err="1"/>
              <a:t>secantes</a:t>
            </a:r>
            <a:r>
              <a:rPr lang="en-US" dirty="0"/>
              <a:t> et droits </a:t>
            </a:r>
            <a:r>
              <a:rPr lang="en-US" dirty="0" err="1"/>
              <a:t>parallèles</a:t>
            </a:r>
            <a:r>
              <a:rPr lang="en-US" dirty="0"/>
              <a:t> dans </a:t>
            </a:r>
            <a:r>
              <a:rPr lang="en-US" dirty="0" err="1"/>
              <a:t>l’espace</a:t>
            </a:r>
            <a:r>
              <a:rPr lang="en-US" dirty="0"/>
              <a:t> </a:t>
            </a:r>
          </a:p>
          <a:p>
            <a:r>
              <a:rPr lang="fr-MA" dirty="0"/>
              <a:t>Droite parallèle à un plan</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85000" lnSpcReduction="20000"/>
          </a:bodyPr>
          <a:lstStyle/>
          <a:p>
            <a:pPr lvl="0"/>
            <a:r>
              <a:rPr lang="fr-FR" b="1" dirty="0"/>
              <a:t>L’élève doit être capable:</a:t>
            </a:r>
          </a:p>
          <a:p>
            <a:pPr marL="285750" lvl="0" indent="-285750">
              <a:buFont typeface="Arial" panose="020B0604020202020204" pitchFamily="34" charset="0"/>
              <a:buChar char="•"/>
            </a:pPr>
            <a:r>
              <a:rPr lang="fr-FR" dirty="0"/>
              <a:t>Déterminer les points communs de deux droites s’ils existent. </a:t>
            </a:r>
          </a:p>
          <a:p>
            <a:pPr marL="285750" lvl="0" indent="-285750">
              <a:buFont typeface="Arial" panose="020B0604020202020204" pitchFamily="34" charset="0"/>
              <a:buChar char="•"/>
            </a:pPr>
            <a:r>
              <a:rPr lang="fr-MA" dirty="0"/>
              <a:t>Déterminer les plans contenant des droites.</a:t>
            </a:r>
          </a:p>
          <a:p>
            <a:pPr marL="285750" lvl="0" indent="-285750">
              <a:buFont typeface="Arial" panose="020B0604020202020204" pitchFamily="34" charset="0"/>
              <a:buChar char="•"/>
            </a:pPr>
            <a:r>
              <a:rPr lang="fr-MA" dirty="0"/>
              <a:t>Déterminer une droite contenue dans un plan parallèle à une autre. </a:t>
            </a:r>
            <a:endParaRPr lang="fr-FR" dirty="0"/>
          </a:p>
          <a:p>
            <a:pPr lvl="0"/>
            <a:r>
              <a:rPr lang="fr-FR" b="1" dirty="0"/>
              <a:t>Les outils:</a:t>
            </a:r>
          </a:p>
          <a:p>
            <a:pPr marL="285750" lvl="0" indent="-285750">
              <a:buFont typeface="Arial" panose="020B0604020202020204" pitchFamily="34" charset="0"/>
              <a:buChar char="•"/>
            </a:pPr>
            <a:r>
              <a:rPr lang="fr-FR" dirty="0"/>
              <a:t>Les solides et l’espace de la classe.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Deux droites qui n’ont pas de point commun ne sont pas nécessairement parallèles dans l’espace.</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287600" y="951655"/>
            <a:ext cx="11147018" cy="5166996"/>
          </a:xfrm>
          <a:prstGeom prst="rect">
            <a:avLst/>
          </a:prstGeom>
        </p:spPr>
      </p:pic>
      <p:sp>
        <p:nvSpPr>
          <p:cNvPr id="6" name="Rectangle 5"/>
          <p:cNvSpPr/>
          <p:nvPr/>
        </p:nvSpPr>
        <p:spPr>
          <a:xfrm>
            <a:off x="935303" y="206673"/>
            <a:ext cx="9252405" cy="307777"/>
          </a:xfrm>
          <a:prstGeom prst="rect">
            <a:avLst/>
          </a:prstGeom>
        </p:spPr>
        <p:txBody>
          <a:bodyPr wrap="square">
            <a:spAutoFit/>
          </a:bodyPr>
          <a:lstStyle/>
          <a:p>
            <a:r>
              <a:rPr lang="fr-FR" sz="1400" dirty="0">
                <a:latin typeface="Arial" panose="020B0604020202020204" pitchFamily="34" charset="0"/>
                <a:cs typeface="Arial" panose="020B0604020202020204" pitchFamily="34" charset="0"/>
              </a:rPr>
              <a:t>Travaillez individuellement puis discutez en binômes vos réponses.</a:t>
            </a:r>
          </a:p>
        </p:txBody>
      </p:sp>
      <p:sp>
        <p:nvSpPr>
          <p:cNvPr id="30" name="Content Placeholder 2">
            <a:extLst>
              <a:ext uri="{FF2B5EF4-FFF2-40B4-BE49-F238E27FC236}">
                <a16:creationId xmlns:a16="http://schemas.microsoft.com/office/drawing/2014/main" id="{EB5C8CCA-6F1B-2248-6F0F-5B940B576ECD}"/>
              </a:ext>
            </a:extLst>
          </p:cNvPr>
          <p:cNvSpPr>
            <a:spLocks noGrp="1"/>
          </p:cNvSpPr>
          <p:nvPr>
            <p:ph sz="quarter" idx="11"/>
          </p:nvPr>
        </p:nvSpPr>
        <p:spPr>
          <a:xfrm>
            <a:off x="1062159" y="560755"/>
            <a:ext cx="10372459" cy="299327"/>
          </a:xfrm>
        </p:spPr>
        <p:txBody>
          <a:bodyPr/>
          <a:lstStyle/>
          <a:p>
            <a:r>
              <a:rPr lang="fr-FR" dirty="0"/>
              <a:t>L'enseignant accorde 2 min au travail individuel puis une minute de discussion. Il circule pour contrôler et donner des indications en cas de besoin.</a:t>
            </a:r>
          </a:p>
        </p:txBody>
      </p:sp>
      <p:sp>
        <p:nvSpPr>
          <p:cNvPr id="31" name="Text Placeholder 4">
            <a:extLst>
              <a:ext uri="{FF2B5EF4-FFF2-40B4-BE49-F238E27FC236}">
                <a16:creationId xmlns:a16="http://schemas.microsoft.com/office/drawing/2014/main" id="{B42B24A7-8E03-B0A5-EEE1-4F39731B4241}"/>
              </a:ext>
            </a:extLst>
          </p:cNvPr>
          <p:cNvSpPr txBox="1">
            <a:spLocks/>
          </p:cNvSpPr>
          <p:nvPr/>
        </p:nvSpPr>
        <p:spPr>
          <a:xfrm>
            <a:off x="5508544" y="6118651"/>
            <a:ext cx="1954437" cy="3818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Page:69</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01893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Prenez la correction sur vos livrets. </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a:xfrm>
            <a:off x="891718" y="585842"/>
            <a:ext cx="10372459" cy="299327"/>
          </a:xfrm>
        </p:spPr>
        <p:txBody>
          <a:bodyPr/>
          <a:lstStyle/>
          <a:p>
            <a:r>
              <a:rPr lang="fr-FR" dirty="0">
                <a:solidFill>
                  <a:schemeClr val="bg1">
                    <a:lumMod val="65000"/>
                  </a:schemeClr>
                </a:solidFill>
              </a:rPr>
              <a:t>L’enseignant circule entre les rangs et contrôle les livrets</a:t>
            </a:r>
            <a:endParaRPr lang="fr-FR" dirty="0"/>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218308"/>
            <a:ext cx="1225550" cy="381823"/>
          </a:xfrm>
        </p:spPr>
        <p:txBody>
          <a:bodyPr/>
          <a:lstStyle/>
          <a:p>
            <a:r>
              <a:rPr lang="en-US" dirty="0"/>
              <a:t>Page:69</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435382" y="1048975"/>
            <a:ext cx="10971528" cy="5085651"/>
          </a:xfrm>
          <a:prstGeom prst="rect">
            <a:avLst/>
          </a:prstGeom>
        </p:spPr>
      </p:pic>
      <p:sp>
        <p:nvSpPr>
          <p:cNvPr id="10" name="ZoneTexte 9"/>
          <p:cNvSpPr txBox="1"/>
          <p:nvPr/>
        </p:nvSpPr>
        <p:spPr>
          <a:xfrm>
            <a:off x="4396200" y="2567710"/>
            <a:ext cx="1524946"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parallèles</a:t>
            </a:r>
            <a:endParaRPr lang="fr-FR" sz="2000" dirty="0">
              <a:solidFill>
                <a:srgbClr val="FF0000"/>
              </a:solidFill>
              <a:latin typeface="Calibri" panose="020F0502020204030204" pitchFamily="34" charset="0"/>
              <a:cs typeface="Calibri" panose="020F0502020204030204" pitchFamily="34" charset="0"/>
            </a:endParaRPr>
          </a:p>
        </p:txBody>
      </p:sp>
      <p:sp>
        <p:nvSpPr>
          <p:cNvPr id="11" name="ZoneTexte 10"/>
          <p:cNvSpPr txBox="1"/>
          <p:nvPr/>
        </p:nvSpPr>
        <p:spPr>
          <a:xfrm>
            <a:off x="3232727" y="2952295"/>
            <a:ext cx="141316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coplanaires</a:t>
            </a:r>
            <a:endParaRPr lang="fr-FR" sz="2000" dirty="0">
              <a:solidFill>
                <a:srgbClr val="FF0000"/>
              </a:solidFill>
              <a:latin typeface="Calibri" panose="020F0502020204030204" pitchFamily="34" charset="0"/>
              <a:cs typeface="Calibri" panose="020F0502020204030204" pitchFamily="34" charset="0"/>
            </a:endParaRPr>
          </a:p>
        </p:txBody>
      </p:sp>
      <p:sp>
        <p:nvSpPr>
          <p:cNvPr id="12" name="ZoneTexte 11"/>
          <p:cNvSpPr txBox="1"/>
          <p:nvPr/>
        </p:nvSpPr>
        <p:spPr>
          <a:xfrm>
            <a:off x="4979185" y="2906113"/>
            <a:ext cx="350981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n’ont pas de point commun</a:t>
            </a:r>
            <a:endParaRPr lang="fr-FR" sz="2000" dirty="0">
              <a:solidFill>
                <a:srgbClr val="FF0000"/>
              </a:solidFill>
              <a:latin typeface="Calibri" panose="020F0502020204030204" pitchFamily="34" charset="0"/>
              <a:cs typeface="Calibri" panose="020F0502020204030204" pitchFamily="34" charset="0"/>
            </a:endParaRPr>
          </a:p>
        </p:txBody>
      </p:sp>
      <p:sp>
        <p:nvSpPr>
          <p:cNvPr id="13" name="ZoneTexte 12"/>
          <p:cNvSpPr txBox="1"/>
          <p:nvPr/>
        </p:nvSpPr>
        <p:spPr>
          <a:xfrm>
            <a:off x="5061526" y="3244516"/>
            <a:ext cx="2475346"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 coplanaires</a:t>
            </a:r>
            <a:endParaRPr lang="fr-FR" sz="2000" dirty="0">
              <a:solidFill>
                <a:srgbClr val="FF0000"/>
              </a:solidFill>
              <a:latin typeface="Calibri" panose="020F0502020204030204" pitchFamily="34" charset="0"/>
              <a:cs typeface="Calibri" panose="020F0502020204030204" pitchFamily="34" charset="0"/>
            </a:endParaRPr>
          </a:p>
        </p:txBody>
      </p:sp>
      <p:sp>
        <p:nvSpPr>
          <p:cNvPr id="14" name="ZoneTexte 13"/>
          <p:cNvSpPr txBox="1"/>
          <p:nvPr/>
        </p:nvSpPr>
        <p:spPr>
          <a:xfrm>
            <a:off x="2285053" y="3591801"/>
            <a:ext cx="67794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Ils sont dans des plan différents et n’ont pas de point commun</a:t>
            </a:r>
            <a:endParaRPr lang="fr-FR" sz="2000" dirty="0">
              <a:solidFill>
                <a:srgbClr val="FF0000"/>
              </a:solidFill>
              <a:latin typeface="Calibri" panose="020F0502020204030204" pitchFamily="34" charset="0"/>
              <a:cs typeface="Calibri" panose="020F0502020204030204" pitchFamily="34" charset="0"/>
            </a:endParaRPr>
          </a:p>
        </p:txBody>
      </p:sp>
      <p:sp>
        <p:nvSpPr>
          <p:cNvPr id="15" name="ZoneTexte 14"/>
          <p:cNvSpPr txBox="1"/>
          <p:nvPr/>
        </p:nvSpPr>
        <p:spPr>
          <a:xfrm>
            <a:off x="4322617" y="3859615"/>
            <a:ext cx="147781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sécantes</a:t>
            </a:r>
            <a:endParaRPr lang="fr-FR" sz="2000" dirty="0">
              <a:solidFill>
                <a:srgbClr val="FF0000"/>
              </a:solidFill>
              <a:latin typeface="Calibri" panose="020F0502020204030204" pitchFamily="34" charset="0"/>
              <a:cs typeface="Calibri" panose="020F0502020204030204" pitchFamily="34" charset="0"/>
            </a:endParaRPr>
          </a:p>
        </p:txBody>
      </p:sp>
      <p:sp>
        <p:nvSpPr>
          <p:cNvPr id="16" name="ZoneTexte 15"/>
          <p:cNvSpPr txBox="1"/>
          <p:nvPr/>
        </p:nvSpPr>
        <p:spPr>
          <a:xfrm>
            <a:off x="6116059" y="3908890"/>
            <a:ext cx="340663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 est leur seul point commun</a:t>
            </a:r>
            <a:endParaRPr lang="fr-FR" sz="2000" dirty="0">
              <a:solidFill>
                <a:srgbClr val="FF0000"/>
              </a:solidFill>
              <a:latin typeface="Calibri" panose="020F0502020204030204" pitchFamily="34" charset="0"/>
              <a:cs typeface="Calibri" panose="020F0502020204030204" pitchFamily="34" charset="0"/>
            </a:endParaRPr>
          </a:p>
        </p:txBody>
      </p:sp>
      <p:sp>
        <p:nvSpPr>
          <p:cNvPr id="17" name="ZoneTexte 16"/>
          <p:cNvSpPr txBox="1"/>
          <p:nvPr/>
        </p:nvSpPr>
        <p:spPr>
          <a:xfrm>
            <a:off x="3560144" y="4516521"/>
            <a:ext cx="116887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parallèle</a:t>
            </a:r>
            <a:endParaRPr lang="fr-FR" sz="2000" dirty="0">
              <a:solidFill>
                <a:srgbClr val="FF0000"/>
              </a:solidFill>
              <a:latin typeface="Calibri" panose="020F0502020204030204" pitchFamily="34" charset="0"/>
              <a:cs typeface="Calibri" panose="020F0502020204030204" pitchFamily="34" charset="0"/>
            </a:endParaRPr>
          </a:p>
        </p:txBody>
      </p:sp>
      <p:sp>
        <p:nvSpPr>
          <p:cNvPr id="18" name="ZoneTexte 17"/>
          <p:cNvSpPr txBox="1"/>
          <p:nvPr/>
        </p:nvSpPr>
        <p:spPr>
          <a:xfrm>
            <a:off x="6460836" y="4505207"/>
            <a:ext cx="16071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EG//AC</a:t>
            </a:r>
            <a:endParaRPr lang="fr-FR" sz="2000" dirty="0">
              <a:solidFill>
                <a:srgbClr val="FF0000"/>
              </a:solidFill>
              <a:latin typeface="Calibri" panose="020F0502020204030204" pitchFamily="34" charset="0"/>
              <a:cs typeface="Calibri" panose="020F0502020204030204" pitchFamily="34" charset="0"/>
            </a:endParaRPr>
          </a:p>
        </p:txBody>
      </p:sp>
      <p:sp>
        <p:nvSpPr>
          <p:cNvPr id="19" name="ZoneTexte 18"/>
          <p:cNvSpPr txBox="1"/>
          <p:nvPr/>
        </p:nvSpPr>
        <p:spPr>
          <a:xfrm>
            <a:off x="3352800" y="4848219"/>
            <a:ext cx="117301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coupe</a:t>
            </a:r>
            <a:endParaRPr lang="fr-FR" sz="2000" dirty="0">
              <a:solidFill>
                <a:srgbClr val="FF0000"/>
              </a:solidFill>
              <a:latin typeface="Calibri" panose="020F0502020204030204" pitchFamily="34" charset="0"/>
              <a:cs typeface="Calibri" panose="020F0502020204030204" pitchFamily="34" charset="0"/>
            </a:endParaRPr>
          </a:p>
        </p:txBody>
      </p:sp>
      <p:sp>
        <p:nvSpPr>
          <p:cNvPr id="20" name="ZoneTexte 19"/>
          <p:cNvSpPr txBox="1"/>
          <p:nvPr/>
        </p:nvSpPr>
        <p:spPr>
          <a:xfrm>
            <a:off x="6116059" y="4848219"/>
            <a:ext cx="206735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un seul point H</a:t>
            </a:r>
            <a:endParaRPr lang="fr-FR" sz="2000" dirty="0">
              <a:solidFill>
                <a:srgbClr val="FF0000"/>
              </a:solidFill>
              <a:latin typeface="Calibri" panose="020F0502020204030204" pitchFamily="34" charset="0"/>
              <a:cs typeface="Calibri" panose="020F0502020204030204" pitchFamily="34" charset="0"/>
            </a:endParaRPr>
          </a:p>
        </p:txBody>
      </p:sp>
      <p:sp>
        <p:nvSpPr>
          <p:cNvPr id="21" name="ZoneTexte 20"/>
          <p:cNvSpPr txBox="1"/>
          <p:nvPr/>
        </p:nvSpPr>
        <p:spPr>
          <a:xfrm>
            <a:off x="2285053" y="5149003"/>
            <a:ext cx="67794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BH n’est pas contenu dans EFG et ont un seul point commun H</a:t>
            </a:r>
            <a:endParaRPr lang="fr-FR" sz="2000" dirty="0">
              <a:solidFill>
                <a:srgbClr val="FF0000"/>
              </a:solidFill>
              <a:latin typeface="Calibri" panose="020F0502020204030204" pitchFamily="34" charset="0"/>
              <a:cs typeface="Calibri" panose="020F0502020204030204" pitchFamily="34" charset="0"/>
            </a:endParaRPr>
          </a:p>
        </p:txBody>
      </p:sp>
      <p:sp>
        <p:nvSpPr>
          <p:cNvPr id="22" name="ZoneTexte 21"/>
          <p:cNvSpPr txBox="1"/>
          <p:nvPr/>
        </p:nvSpPr>
        <p:spPr>
          <a:xfrm>
            <a:off x="3560144" y="5495121"/>
            <a:ext cx="116887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parallèle</a:t>
            </a:r>
            <a:endParaRPr lang="fr-FR" sz="2000" dirty="0">
              <a:solidFill>
                <a:srgbClr val="FF0000"/>
              </a:solidFill>
              <a:latin typeface="Calibri" panose="020F0502020204030204" pitchFamily="34" charset="0"/>
              <a:cs typeface="Calibri" panose="020F0502020204030204" pitchFamily="34" charset="0"/>
            </a:endParaRPr>
          </a:p>
        </p:txBody>
      </p:sp>
      <p:sp>
        <p:nvSpPr>
          <p:cNvPr id="23" name="ZoneTexte 22"/>
          <p:cNvSpPr txBox="1"/>
          <p:nvPr/>
        </p:nvSpPr>
        <p:spPr>
          <a:xfrm>
            <a:off x="6460836" y="5434346"/>
            <a:ext cx="472440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ED//FC et FC est contenue dans BCF</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188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Page:69</a:t>
            </a:r>
            <a:endParaRPr lang="fr-FR" dirty="0"/>
          </a:p>
        </p:txBody>
      </p:sp>
      <p:pic>
        <p:nvPicPr>
          <p:cNvPr id="4" name="Image 3"/>
          <p:cNvPicPr>
            <a:picLocks noChangeAspect="1"/>
          </p:cNvPicPr>
          <p:nvPr/>
        </p:nvPicPr>
        <p:blipFill>
          <a:blip r:embed="rId2"/>
          <a:stretch>
            <a:fillRect/>
          </a:stretch>
        </p:blipFill>
        <p:spPr>
          <a:xfrm>
            <a:off x="110875" y="1305904"/>
            <a:ext cx="11196462" cy="3884932"/>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les positions relatives de deux droites dans l’espace.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214072" y="1137091"/>
            <a:ext cx="11561870" cy="4783418"/>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aussi appris les positions relatives d’une droite et un plan dans l’espace.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7" name="Image 6"/>
          <p:cNvPicPr>
            <a:picLocks noChangeAspect="1"/>
          </p:cNvPicPr>
          <p:nvPr/>
        </p:nvPicPr>
        <p:blipFill>
          <a:blip r:embed="rId3"/>
          <a:stretch>
            <a:fillRect/>
          </a:stretch>
        </p:blipFill>
        <p:spPr>
          <a:xfrm>
            <a:off x="474463" y="1785893"/>
            <a:ext cx="10990319" cy="3332475"/>
          </a:xfrm>
          <a:prstGeom prst="rect">
            <a:avLst/>
          </a:prstGeom>
        </p:spPr>
      </p:pic>
    </p:spTree>
    <p:extLst>
      <p:ext uri="{BB962C8B-B14F-4D97-AF65-F5344CB8AC3E}">
        <p14:creationId xmlns:p14="http://schemas.microsoft.com/office/powerpoint/2010/main" val="151450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Page:69</a:t>
            </a:r>
          </a:p>
        </p:txBody>
      </p:sp>
      <p:pic>
        <p:nvPicPr>
          <p:cNvPr id="3" name="Image 2"/>
          <p:cNvPicPr>
            <a:picLocks noChangeAspect="1"/>
          </p:cNvPicPr>
          <p:nvPr/>
        </p:nvPicPr>
        <p:blipFill>
          <a:blip r:embed="rId2"/>
          <a:stretch>
            <a:fillRect/>
          </a:stretch>
        </p:blipFill>
        <p:spPr>
          <a:xfrm>
            <a:off x="354399" y="1647194"/>
            <a:ext cx="11390837" cy="3756079"/>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9400</TotalTime>
  <Words>3196</Words>
  <Application>Microsoft Office PowerPoint</Application>
  <PresentationFormat>Grand écran</PresentationFormat>
  <Paragraphs>330</Paragraphs>
  <Slides>71</Slides>
  <Notes>4</Notes>
  <HiddenSlides>7</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71</vt:i4>
      </vt:variant>
    </vt:vector>
  </HeadingPairs>
  <TitlesOfParts>
    <vt:vector size="87" baseType="lpstr">
      <vt:lpstr>Aptos</vt:lpstr>
      <vt:lpstr>Aptos Display</vt:lpstr>
      <vt:lpstr>Arial</vt:lpstr>
      <vt:lpstr>Calibri</vt:lpstr>
      <vt:lpstr>Cambria Math</vt:lpstr>
      <vt:lpstr>CVBWYT+Calibri</vt:lpstr>
      <vt:lpstr>Dosis</vt:lpstr>
      <vt:lpstr>Georgia</vt:lpstr>
      <vt:lpstr>Tempus Sans ITC</vt:lpstr>
      <vt:lpstr>Traditional Arabic</vt:lpstr>
      <vt:lpstr>VGKZEH+BradleyHandITCTT-Bold</vt:lpstr>
      <vt:lpstr>VGKZEH+Wingdings-Regular</vt:lpstr>
      <vt:lpstr>Viner Hand ITC</vt:lpstr>
      <vt:lpstr>Wingdings</vt:lpstr>
      <vt:lpstr>ZWTXIZ+Calibri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puis choisissez la bonne réponse:</vt:lpstr>
      <vt:lpstr> le cube a 6 faces planes et chaque face est contenu dans un plan:</vt:lpstr>
      <vt:lpstr> répondez par frai ou faux.</vt:lpstr>
      <vt:lpstr> rappelez vous que : un plan dans l’espace  est déterminé par deux droites sécantes</vt:lpstr>
      <vt:lpstr> répondez par frai ou faux.</vt:lpstr>
      <vt:lpstr> rappelez vous que : un plan dans l’espace  est déterminé par trois points non alignés.</vt:lpstr>
      <vt:lpstr> observez  et  compléter par coplanaires ou non coplanaires. Justifiez vos réponses.</vt:lpstr>
      <vt:lpstr>Rappelez vous que deux droites sont coplanaires si elles sont sécantes ou parallèles.</vt:lpstr>
      <vt:lpstr>Bien! Voici le résumé des rappels. </vt:lpstr>
      <vt:lpstr> ABCDEFGH est un prisme droit et ses faces sont des rectangles, répondez aux questions ci-dessous:</vt:lpstr>
      <vt:lpstr>Rappelez-vous que deux droites sont parallèles dans l’espace si elles sont dans un même plan et ne se coupent pas.</vt:lpstr>
      <vt:lpstr>Présentation PowerPoint</vt:lpstr>
      <vt:lpstr>Observez la figure ci-dessous, exprimez vos avis:</vt:lpstr>
      <vt:lpstr>A la fin de cette séance, vous serez capables de:</vt:lpstr>
      <vt:lpstr>Présentation PowerPoint</vt:lpstr>
      <vt:lpstr>Observez cette figure, j’ai trois droites  m, n et d et deux plans P et Q</vt:lpstr>
      <vt:lpstr>Observez cette figure, nous avons deux droites  m et d et deux plans P et Q.</vt:lpstr>
      <vt:lpstr>Maintenant, voici le résumé des positions relatives de deux droites dans l’espace. </vt:lpstr>
      <vt:lpstr>Maintenant, nous allons étudier les positions relatives d’un plan et une droite. </vt:lpstr>
      <vt:lpstr>Voici la 3e position d’un plan et une droite</vt:lpstr>
      <vt:lpstr>Maintenant, voici le résumé des positions relatives d’une droite et un plan  dans l’espace. </vt:lpstr>
      <vt:lpstr>Présentation PowerPoint</vt:lpstr>
      <vt:lpstr> complétez par ce qui convient: </vt:lpstr>
      <vt:lpstr> 𝐕𝐨𝐢𝐜𝐢 𝐥𝐚  𝐫é𝐩𝐨𝐧𝐬𝐞: rappelez vous que deux droites dans l’espace  soit elles sont coplanaires si elles sont dans un même plan, soit non coplanaires si elles sont dans deux plans différents</vt:lpstr>
      <vt:lpstr>Complétez.</vt:lpstr>
      <vt:lpstr>Voici la réponse : si deux droites sont coplanaires alors soit elles sont sécantes soit elles sont parallèles.</vt:lpstr>
      <vt:lpstr> complétez par ce qui convient: </vt:lpstr>
      <vt:lpstr>Voici la réponse : rappelez vous que si une droite et un plan sont sécantes alors la droite coupe le plan en un seul point et s’ils sont parallèles alors soit la droite est contenu dans le plan soit elle est parallèle au plan</vt:lpstr>
      <vt:lpstr>Présentation PowerPoint</vt:lpstr>
      <vt:lpstr>Maintenant , je vais vous montrer comment déterminer les positions relatives de deux droites</vt:lpstr>
      <vt:lpstr>Maintenant, je vais vous montrer comment déterminer les positions relatives d’une droite et plan.</vt:lpstr>
      <vt:lpstr>Présentation PowerPoint</vt:lpstr>
      <vt:lpstr> observez le cube ci-dessous et complétez : on va se rappeler les positions relatives de deux droites dans l’espace  </vt:lpstr>
      <vt:lpstr>Voici la réponse : rappelez vous que deux droites sont sécantes s’elles ont un point commun.</vt:lpstr>
      <vt:lpstr> observez et complétez.</vt:lpstr>
      <vt:lpstr>  𝐕𝐨𝐢𝐜𝐢 𝐥𝐚  𝐫é𝐩𝐨𝐧𝐬𝐞: rappelez vous que 2 droites sont non coplanaires si elles sont dansdes plans  différents et n’ont pas de point commun. </vt:lpstr>
      <vt:lpstr> observez et complétez. On va rappelez les positions relatives d’une droite et un plan.</vt:lpstr>
      <vt:lpstr>  𝐕𝐨𝐢𝐜𝐢 𝐥𝐚  𝐫é𝐩𝐨𝐧𝐬𝐞: rappelez vous qu’une droite est contenue dans  un plan si ils ont deux points en commun et une droite est parallèle à un plan si elle est parallèle à une droite de ce plan . </vt:lpstr>
      <vt:lpstr> observez et complétez. On va rappelez les positions relatives d’une droite et un plan.</vt:lpstr>
      <vt:lpstr>  𝐕𝐨𝐢𝐜𝐢 𝐥𝐚  𝐫é𝐩𝐨𝐧𝐬𝐞: rappelez vous que 2 droites sont non coplanaires si elles sont dans déférents plans et n’ont pas de points communs. </vt:lpstr>
      <vt:lpstr>Présentation PowerPoint</vt:lpstr>
      <vt:lpstr>.</vt:lpstr>
      <vt:lpstr>Prenez la correction sur vos livrets. </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les positions relatives de deux droites dans l’espace.</vt:lpstr>
      <vt:lpstr>Dans cette séance nous avons aussi appris les positions relatives d’une droite et un plan dans l’espace.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629</cp:revision>
  <dcterms:created xsi:type="dcterms:W3CDTF">2025-11-03T10:55:47Z</dcterms:created>
  <dcterms:modified xsi:type="dcterms:W3CDTF">2026-03-21T13:02:09Z</dcterms:modified>
</cp:coreProperties>
</file>