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handoutMasterIdLst>
    <p:handoutMasterId r:id="rId73"/>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378" r:id="rId19"/>
    <p:sldId id="296" r:id="rId20"/>
    <p:sldId id="379" r:id="rId21"/>
    <p:sldId id="315" r:id="rId22"/>
    <p:sldId id="397" r:id="rId23"/>
    <p:sldId id="416" r:id="rId24"/>
    <p:sldId id="389" r:id="rId25"/>
    <p:sldId id="417" r:id="rId26"/>
    <p:sldId id="419" r:id="rId27"/>
    <p:sldId id="388" r:id="rId28"/>
    <p:sldId id="270" r:id="rId29"/>
    <p:sldId id="271" r:id="rId30"/>
    <p:sldId id="272" r:id="rId31"/>
    <p:sldId id="409" r:id="rId32"/>
    <p:sldId id="259" r:id="rId33"/>
    <p:sldId id="361" r:id="rId34"/>
    <p:sldId id="362" r:id="rId35"/>
    <p:sldId id="274" r:id="rId36"/>
    <p:sldId id="275" r:id="rId37"/>
    <p:sldId id="385" r:id="rId38"/>
    <p:sldId id="390" r:id="rId39"/>
    <p:sldId id="260" r:id="rId40"/>
    <p:sldId id="393" r:id="rId41"/>
    <p:sldId id="398" r:id="rId42"/>
    <p:sldId id="401" r:id="rId43"/>
    <p:sldId id="404" r:id="rId44"/>
    <p:sldId id="399" r:id="rId45"/>
    <p:sldId id="400" r:id="rId46"/>
    <p:sldId id="392" r:id="rId47"/>
    <p:sldId id="322" r:id="rId48"/>
    <p:sldId id="279" r:id="rId49"/>
    <p:sldId id="410" r:id="rId50"/>
    <p:sldId id="391" r:id="rId51"/>
    <p:sldId id="395" r:id="rId52"/>
    <p:sldId id="405" r:id="rId53"/>
    <p:sldId id="406" r:id="rId54"/>
    <p:sldId id="375" r:id="rId55"/>
    <p:sldId id="323" r:id="rId56"/>
    <p:sldId id="386" r:id="rId57"/>
    <p:sldId id="407" r:id="rId58"/>
    <p:sldId id="325" r:id="rId59"/>
    <p:sldId id="300" r:id="rId60"/>
    <p:sldId id="301" r:id="rId61"/>
    <p:sldId id="281" r:id="rId62"/>
    <p:sldId id="303" r:id="rId63"/>
    <p:sldId id="304" r:id="rId64"/>
    <p:sldId id="282" r:id="rId65"/>
    <p:sldId id="305" r:id="rId66"/>
    <p:sldId id="262" r:id="rId67"/>
    <p:sldId id="408" r:id="rId68"/>
    <p:sldId id="418" r:id="rId69"/>
    <p:sldId id="350" r:id="rId70"/>
    <p:sldId id="351" r:id="rId7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397"/>
            <p14:sldId id="416"/>
            <p14:sldId id="389"/>
            <p14:sldId id="417"/>
            <p14:sldId id="419"/>
            <p14:sldId id="388"/>
            <p14:sldId id="270"/>
            <p14:sldId id="271"/>
            <p14:sldId id="272"/>
          </p14:sldIdLst>
        </p14:section>
        <p14:section name="Modelage" id="{6D007598-4F88-4283-9E36-970C44D688AD}">
          <p14:sldIdLst>
            <p14:sldId id="409"/>
            <p14:sldId id="259"/>
            <p14:sldId id="361"/>
            <p14:sldId id="362"/>
            <p14:sldId id="274"/>
            <p14:sldId id="275"/>
            <p14:sldId id="385"/>
            <p14:sldId id="390"/>
            <p14:sldId id="260"/>
            <p14:sldId id="393"/>
            <p14:sldId id="398"/>
            <p14:sldId id="401"/>
            <p14:sldId id="404"/>
            <p14:sldId id="399"/>
            <p14:sldId id="400"/>
            <p14:sldId id="392"/>
            <p14:sldId id="322"/>
            <p14:sldId id="279"/>
            <p14:sldId id="410"/>
            <p14:sldId id="391"/>
            <p14:sldId id="395"/>
            <p14:sldId id="405"/>
            <p14:sldId id="406"/>
            <p14:sldId id="375"/>
            <p14:sldId id="323"/>
            <p14:sldId id="386"/>
            <p14:sldId id="407"/>
            <p14:sldId id="325"/>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41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a:srgbClr val="94CFB7"/>
    <a:srgbClr val="156082"/>
    <a:srgbClr val="F19D19"/>
    <a:srgbClr val="DCEAF7"/>
    <a:srgbClr val="BFE0D2"/>
    <a:srgbClr val="7F7F7F"/>
    <a:srgbClr val="DCE6F2"/>
    <a:srgbClr val="C8F5E8"/>
    <a:srgbClr val="E0E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9" autoAdjust="0"/>
    <p:restoredTop sz="94660"/>
  </p:normalViewPr>
  <p:slideViewPr>
    <p:cSldViewPr snapToGrid="0">
      <p:cViewPr varScale="1">
        <p:scale>
          <a:sx n="79" d="100"/>
          <a:sy n="79" d="100"/>
        </p:scale>
        <p:origin x="638" y="72"/>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26/03/2026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26/03/2026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26/03/2026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26/03/2026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26/03/2026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26/03/2026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26/03/2026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26/03/2026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26/03/2026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26/03/2026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26/03/2026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26/03/2026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26/03/2026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26/03/2026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Layout" Target="../slideLayouts/slideLayout3.xml"/><Relationship Id="rId5" Type="http://schemas.microsoft.com/office/2007/relationships/hdphoto" Target="../media/hdphoto10.wdp"/><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30.png"/><Relationship Id="rId5" Type="http://schemas.openxmlformats.org/officeDocument/2006/relationships/image" Target="../media/image620.png"/><Relationship Id="rId4" Type="http://schemas.openxmlformats.org/officeDocument/2006/relationships/image" Target="../media/image610.png"/></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67.png"/><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9.png"/><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71.png"/></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4.png"/><Relationship Id="rId1" Type="http://schemas.openxmlformats.org/officeDocument/2006/relationships/slideLayout" Target="../slideLayouts/slideLayout4.xml"/><Relationship Id="rId4" Type="http://schemas.openxmlformats.org/officeDocument/2006/relationships/image" Target="../media/image72.png"/></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7.png"/><Relationship Id="rId5" Type="http://schemas.openxmlformats.org/officeDocument/2006/relationships/image" Target="../media/image760.png"/><Relationship Id="rId4" Type="http://schemas.openxmlformats.org/officeDocument/2006/relationships/image" Target="../media/image750.png"/></Relationships>
</file>

<file path=ppt/slides/_rels/slide5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76.png"/></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85.png"/></Relationships>
</file>

<file path=ppt/slides/_rels/slide6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8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6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4</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10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1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0" dirty="0"/>
              <a:t>Reconnaître deux droites coplanaires et non coplanaires dans l’espace </a:t>
            </a:r>
          </a:p>
        </p:txBody>
      </p:sp>
      <p:sp>
        <p:nvSpPr>
          <p:cNvPr id="3" name="ZoneTexte 2"/>
          <p:cNvSpPr txBox="1"/>
          <p:nvPr/>
        </p:nvSpPr>
        <p:spPr>
          <a:xfrm>
            <a:off x="2205716" y="4702411"/>
            <a:ext cx="4673864" cy="369332"/>
          </a:xfrm>
          <a:prstGeom prst="rect">
            <a:avLst/>
          </a:prstGeom>
          <a:noFill/>
        </p:spPr>
        <p:txBody>
          <a:bodyPr wrap="square" rtlCol="0">
            <a:spAutoFit/>
          </a:bodyPr>
          <a:lstStyle/>
          <a:p>
            <a:r>
              <a:rPr lang="fr-FR" b="1" dirty="0">
                <a:solidFill>
                  <a:schemeClr val="bg1"/>
                </a:solidFill>
                <a:latin typeface="Arial" panose="020B0604020202020204" pitchFamily="34" charset="0"/>
                <a:cs typeface="Arial" panose="020B0604020202020204" pitchFamily="34" charset="0"/>
              </a:rPr>
              <a:t>Plans et droites dans l’espace </a:t>
            </a:r>
            <a:endParaRPr lang="fr-FR"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r>
              <a:rPr lang="fr-FR" dirty="0" err="1">
                <a:latin typeface="Calibri" panose="020F0502020204030204"/>
              </a:rPr>
              <a:t>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Page:63</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3" name="Image 2"/>
          <p:cNvPicPr>
            <a:picLocks noChangeAspect="1"/>
          </p:cNvPicPr>
          <p:nvPr/>
        </p:nvPicPr>
        <p:blipFill>
          <a:blip r:embed="rId3"/>
          <a:stretch>
            <a:fillRect/>
          </a:stretch>
        </p:blipFill>
        <p:spPr>
          <a:xfrm>
            <a:off x="431832" y="1668457"/>
            <a:ext cx="10875505" cy="2949725"/>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et  choisissez la bonne réponse: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1" name="Rectangle 20"/>
          <p:cNvSpPr/>
          <p:nvPr/>
        </p:nvSpPr>
        <p:spPr>
          <a:xfrm>
            <a:off x="620926" y="5504675"/>
            <a:ext cx="444972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dirty="0">
                <a:solidFill>
                  <a:prstClr val="black"/>
                </a:solidFill>
              </a:rPr>
              <a:t> sécantes</a:t>
            </a:r>
          </a:p>
        </p:txBody>
      </p:sp>
      <p:sp>
        <p:nvSpPr>
          <p:cNvPr id="22" name="Rectangle 21"/>
          <p:cNvSpPr/>
          <p:nvPr/>
        </p:nvSpPr>
        <p:spPr>
          <a:xfrm>
            <a:off x="6714836" y="5542863"/>
            <a:ext cx="4783530" cy="599319"/>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dirty="0">
                <a:solidFill>
                  <a:prstClr val="black"/>
                </a:solidFill>
              </a:rPr>
              <a:t> parallèles</a:t>
            </a:r>
          </a:p>
        </p:txBody>
      </p:sp>
      <mc:AlternateContent xmlns:mc="http://schemas.openxmlformats.org/markup-compatibility/2006" xmlns:a14="http://schemas.microsoft.com/office/drawing/2010/main">
        <mc:Choice Requires="a14">
          <p:sp>
            <p:nvSpPr>
              <p:cNvPr id="23" name="ZoneTexte 22"/>
              <p:cNvSpPr txBox="1"/>
              <p:nvPr/>
            </p:nvSpPr>
            <p:spPr>
              <a:xfrm>
                <a:off x="933860" y="1641813"/>
                <a:ext cx="3823855"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Les deux droites </a:t>
                </a:r>
                <a14:m>
                  <m:oMath xmlns:m="http://schemas.openxmlformats.org/officeDocument/2006/math">
                    <m:r>
                      <a:rPr lang="fr-FR" sz="2400" i="1" dirty="0" smtClean="0">
                        <a:latin typeface="Cambria Math" panose="02040503050406030204" pitchFamily="18" charset="0"/>
                        <a:cs typeface="Calibri" panose="020F0502020204030204" pitchFamily="34" charset="0"/>
                      </a:rPr>
                      <m:t>𝑑</m:t>
                    </m:r>
                  </m:oMath>
                </a14:m>
                <a:r>
                  <a:rPr lang="fr-FR" sz="2400" dirty="0">
                    <a:latin typeface="Calibri" panose="020F0502020204030204" pitchFamily="34" charset="0"/>
                    <a:cs typeface="Calibri" panose="020F0502020204030204" pitchFamily="34" charset="0"/>
                  </a:rPr>
                  <a:t> et</a:t>
                </a:r>
                <a14:m>
                  <m:oMath xmlns:m="http://schemas.openxmlformats.org/officeDocument/2006/math">
                    <m:r>
                      <a:rPr lang="fr-FR" sz="2400" i="1" dirty="0" smtClean="0">
                        <a:latin typeface="Cambria Math" panose="02040503050406030204" pitchFamily="18" charset="0"/>
                        <a:cs typeface="Calibri" panose="020F0502020204030204" pitchFamily="34" charset="0"/>
                      </a:rPr>
                      <m:t> </m:t>
                    </m:r>
                    <m:r>
                      <a:rPr lang="fr-FR" sz="2400" i="1" dirty="0" smtClean="0">
                        <a:latin typeface="Cambria Math" panose="02040503050406030204" pitchFamily="18" charset="0"/>
                        <a:cs typeface="Calibri" panose="020F0502020204030204" pitchFamily="34" charset="0"/>
                      </a:rPr>
                      <m:t>𝑑</m:t>
                    </m:r>
                    <m:r>
                      <a:rPr lang="fr-FR" sz="2400" i="1" dirty="0" smtClean="0">
                        <a:latin typeface="Cambria Math" panose="02040503050406030204" pitchFamily="18" charset="0"/>
                        <a:cs typeface="Calibri" panose="020F0502020204030204" pitchFamily="34" charset="0"/>
                      </a:rPr>
                      <m:t>’ </m:t>
                    </m:r>
                  </m:oMath>
                </a14:m>
                <a:r>
                  <a:rPr lang="fr-FR" sz="2400" dirty="0">
                    <a:latin typeface="Calibri" panose="020F0502020204030204" pitchFamily="34" charset="0"/>
                    <a:cs typeface="Calibri" panose="020F0502020204030204" pitchFamily="34" charset="0"/>
                  </a:rPr>
                  <a:t>sont:</a:t>
                </a:r>
              </a:p>
            </p:txBody>
          </p:sp>
        </mc:Choice>
        <mc:Fallback xmlns="">
          <p:sp>
            <p:nvSpPr>
              <p:cNvPr id="23" name="ZoneTexte 22"/>
              <p:cNvSpPr txBox="1">
                <a:spLocks noRot="1" noChangeAspect="1" noMove="1" noResize="1" noEditPoints="1" noAdjustHandles="1" noChangeArrowheads="1" noChangeShapeType="1" noTextEdit="1"/>
              </p:cNvSpPr>
              <p:nvPr/>
            </p:nvSpPr>
            <p:spPr>
              <a:xfrm>
                <a:off x="933860" y="1641813"/>
                <a:ext cx="3823855" cy="461665"/>
              </a:xfrm>
              <a:prstGeom prst="rect">
                <a:avLst/>
              </a:prstGeom>
              <a:blipFill>
                <a:blip r:embed="rId3"/>
                <a:stretch>
                  <a:fillRect l="-2392" t="-10526" r="-957" b="-28947"/>
                </a:stretch>
              </a:blipFill>
            </p:spPr>
            <p:txBody>
              <a:bodyPr/>
              <a:lstStyle/>
              <a:p>
                <a:r>
                  <a:rPr lang="fr-FR">
                    <a:noFill/>
                  </a:rPr>
                  <a:t> </a:t>
                </a:r>
              </a:p>
            </p:txBody>
          </p:sp>
        </mc:Fallback>
      </mc:AlternateContent>
      <p:pic>
        <p:nvPicPr>
          <p:cNvPr id="24" name="Image 23"/>
          <p:cNvPicPr>
            <a:picLocks noChangeAspect="1"/>
          </p:cNvPicPr>
          <p:nvPr/>
        </p:nvPicPr>
        <p:blipFill>
          <a:blip r:embed="rId4"/>
          <a:stretch>
            <a:fillRect/>
          </a:stretch>
        </p:blipFill>
        <p:spPr>
          <a:xfrm>
            <a:off x="4913517" y="1585588"/>
            <a:ext cx="6157494" cy="3465896"/>
          </a:xfrm>
          <a:prstGeom prst="rect">
            <a:avLst/>
          </a:prstGeom>
        </p:spPr>
      </p:pic>
    </p:spTree>
    <p:extLst>
      <p:ext uri="{BB962C8B-B14F-4D97-AF65-F5344CB8AC3E}">
        <p14:creationId xmlns:p14="http://schemas.microsoft.com/office/powerpoint/2010/main" val="205961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que deux droites sont sécantes si elles ont un point commun.</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donne l’exemple de deux droites parallèles et des droites sécantes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15" name="ZoneTexte 14"/>
              <p:cNvSpPr txBox="1"/>
              <p:nvPr/>
            </p:nvSpPr>
            <p:spPr>
              <a:xfrm>
                <a:off x="933860" y="1641813"/>
                <a:ext cx="3823855"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Les deux droites </a:t>
                </a:r>
                <a14:m>
                  <m:oMath xmlns:m="http://schemas.openxmlformats.org/officeDocument/2006/math">
                    <m:r>
                      <a:rPr lang="fr-FR" sz="2400" i="1" dirty="0" smtClean="0">
                        <a:latin typeface="Cambria Math" panose="02040503050406030204" pitchFamily="18" charset="0"/>
                        <a:cs typeface="Calibri" panose="020F0502020204030204" pitchFamily="34" charset="0"/>
                      </a:rPr>
                      <m:t>𝑑</m:t>
                    </m:r>
                  </m:oMath>
                </a14:m>
                <a:r>
                  <a:rPr lang="fr-FR" sz="2400" dirty="0">
                    <a:latin typeface="Calibri" panose="020F0502020204030204" pitchFamily="34" charset="0"/>
                    <a:cs typeface="Calibri" panose="020F0502020204030204" pitchFamily="34" charset="0"/>
                  </a:rPr>
                  <a:t> et</a:t>
                </a:r>
                <a14:m>
                  <m:oMath xmlns:m="http://schemas.openxmlformats.org/officeDocument/2006/math">
                    <m:r>
                      <a:rPr lang="fr-FR" sz="2400" i="1" dirty="0" smtClean="0">
                        <a:latin typeface="Cambria Math" panose="02040503050406030204" pitchFamily="18" charset="0"/>
                        <a:cs typeface="Calibri" panose="020F0502020204030204" pitchFamily="34" charset="0"/>
                      </a:rPr>
                      <m:t> </m:t>
                    </m:r>
                    <m:r>
                      <a:rPr lang="fr-FR" sz="2400" i="1" dirty="0" smtClean="0">
                        <a:latin typeface="Cambria Math" panose="02040503050406030204" pitchFamily="18" charset="0"/>
                        <a:cs typeface="Calibri" panose="020F0502020204030204" pitchFamily="34" charset="0"/>
                      </a:rPr>
                      <m:t>𝑑</m:t>
                    </m:r>
                    <m:r>
                      <a:rPr lang="fr-FR" sz="2400" i="1" dirty="0" smtClean="0">
                        <a:latin typeface="Cambria Math" panose="02040503050406030204" pitchFamily="18" charset="0"/>
                        <a:cs typeface="Calibri" panose="020F0502020204030204" pitchFamily="34" charset="0"/>
                      </a:rPr>
                      <m:t>’ </m:t>
                    </m:r>
                  </m:oMath>
                </a14:m>
                <a:r>
                  <a:rPr lang="fr-FR" sz="2400" dirty="0">
                    <a:latin typeface="Calibri" panose="020F0502020204030204" pitchFamily="34" charset="0"/>
                    <a:cs typeface="Calibri" panose="020F0502020204030204" pitchFamily="34" charset="0"/>
                  </a:rPr>
                  <a:t>sont:</a:t>
                </a:r>
              </a:p>
            </p:txBody>
          </p:sp>
        </mc:Choice>
        <mc:Fallback xmlns="">
          <p:sp>
            <p:nvSpPr>
              <p:cNvPr id="15" name="ZoneTexte 14"/>
              <p:cNvSpPr txBox="1">
                <a:spLocks noRot="1" noChangeAspect="1" noMove="1" noResize="1" noEditPoints="1" noAdjustHandles="1" noChangeArrowheads="1" noChangeShapeType="1" noTextEdit="1"/>
              </p:cNvSpPr>
              <p:nvPr/>
            </p:nvSpPr>
            <p:spPr>
              <a:xfrm>
                <a:off x="933860" y="1641813"/>
                <a:ext cx="3823855" cy="461665"/>
              </a:xfrm>
              <a:prstGeom prst="rect">
                <a:avLst/>
              </a:prstGeom>
              <a:blipFill>
                <a:blip r:embed="rId3"/>
                <a:stretch>
                  <a:fillRect l="-2392" t="-10526" r="-957" b="-28947"/>
                </a:stretch>
              </a:blipFill>
            </p:spPr>
            <p:txBody>
              <a:bodyPr/>
              <a:lstStyle/>
              <a:p>
                <a:r>
                  <a:rPr lang="fr-FR">
                    <a:noFill/>
                  </a:rPr>
                  <a:t> </a:t>
                </a:r>
              </a:p>
            </p:txBody>
          </p:sp>
        </mc:Fallback>
      </mc:AlternateContent>
      <p:pic>
        <p:nvPicPr>
          <p:cNvPr id="16" name="Image 15"/>
          <p:cNvPicPr>
            <a:picLocks noChangeAspect="1"/>
          </p:cNvPicPr>
          <p:nvPr/>
        </p:nvPicPr>
        <p:blipFill>
          <a:blip r:embed="rId4"/>
          <a:stretch>
            <a:fillRect/>
          </a:stretch>
        </p:blipFill>
        <p:spPr>
          <a:xfrm>
            <a:off x="5362177" y="1585588"/>
            <a:ext cx="5945160" cy="3465896"/>
          </a:xfrm>
          <a:prstGeom prst="rect">
            <a:avLst/>
          </a:prstGeom>
        </p:spPr>
      </p:pic>
      <p:sp>
        <p:nvSpPr>
          <p:cNvPr id="17" name="Rectangle 16"/>
          <p:cNvSpPr/>
          <p:nvPr/>
        </p:nvSpPr>
        <p:spPr>
          <a:xfrm>
            <a:off x="642447" y="5590343"/>
            <a:ext cx="4783530" cy="599319"/>
          </a:xfrm>
          <a:prstGeom prst="rect">
            <a:avLst/>
          </a:prstGeom>
          <a:solidFill>
            <a:srgbClr val="1D6FA9"/>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fr-MA" sz="2400" dirty="0">
                <a:solidFill>
                  <a:prstClr val="black"/>
                </a:solidFill>
              </a:rPr>
              <a:t> sécantes</a:t>
            </a:r>
          </a:p>
        </p:txBody>
      </p:sp>
      <p:sp>
        <p:nvSpPr>
          <p:cNvPr id="5" name="ZoneTexte 4"/>
          <p:cNvSpPr txBox="1"/>
          <p:nvPr/>
        </p:nvSpPr>
        <p:spPr>
          <a:xfrm>
            <a:off x="1067268" y="4220487"/>
            <a:ext cx="5421081" cy="461665"/>
          </a:xfrm>
          <a:prstGeom prst="rect">
            <a:avLst/>
          </a:prstGeom>
          <a:noFill/>
        </p:spPr>
        <p:txBody>
          <a:bodyPr wrap="square" rtlCol="0">
            <a:spAutoFit/>
          </a:bodyPr>
          <a:lstStyle/>
          <a:p>
            <a:pPr algn="l"/>
            <a:r>
              <a:rPr lang="fr-FR" sz="2400" dirty="0">
                <a:solidFill>
                  <a:srgbClr val="0070C0"/>
                </a:solidFill>
                <a:latin typeface="Calibri" panose="020F0502020204030204" pitchFamily="34" charset="0"/>
                <a:cs typeface="Calibri" panose="020F0502020204030204" pitchFamily="34" charset="0"/>
              </a:rPr>
              <a:t>Car elles ont un point commun : A</a:t>
            </a:r>
          </a:p>
        </p:txBody>
      </p:sp>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et répondez par vrai ou faux </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 name="Picture 2" descr="Orthogonalité dans l'espace, équations cartésiennes de plan : exercices  corrigés - Mathouti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3032" y="1638959"/>
            <a:ext cx="4142105" cy="375518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1165184" y="2927926"/>
            <a:ext cx="5095143" cy="830997"/>
          </a:xfrm>
          <a:prstGeom prst="rect">
            <a:avLst/>
          </a:prstGeom>
          <a:noFill/>
        </p:spPr>
        <p:txBody>
          <a:bodyPr wrap="square" rtlCol="0">
            <a:spAutoFit/>
          </a:bodyPr>
          <a:lstStyle/>
          <a:p>
            <a:pPr algn="ctr"/>
            <a:r>
              <a:rPr lang="fr-FR" sz="2400" dirty="0">
                <a:latin typeface="Calibri" panose="020F0502020204030204" pitchFamily="34" charset="0"/>
                <a:cs typeface="Calibri" panose="020F0502020204030204" pitchFamily="34" charset="0"/>
              </a:rPr>
              <a:t>Les faces de ce cube sont des surfaces planes</a:t>
            </a:r>
          </a:p>
        </p:txBody>
      </p:sp>
      <p:sp>
        <p:nvSpPr>
          <p:cNvPr id="15" name="Rectangle 14"/>
          <p:cNvSpPr/>
          <p:nvPr/>
        </p:nvSpPr>
        <p:spPr>
          <a:xfrm>
            <a:off x="1064273" y="5587939"/>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
        <p:nvSpPr>
          <p:cNvPr id="16" name="Rectangle 15"/>
          <p:cNvSpPr/>
          <p:nvPr/>
        </p:nvSpPr>
        <p:spPr>
          <a:xfrm>
            <a:off x="9402617" y="5587940"/>
            <a:ext cx="1562519"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Tree>
    <p:extLst>
      <p:ext uri="{BB962C8B-B14F-4D97-AF65-F5344CB8AC3E}">
        <p14:creationId xmlns:p14="http://schemas.microsoft.com/office/powerpoint/2010/main" val="18682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vrai, les faces sont des surface planes:</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les faces  du cube.</a:t>
            </a:r>
          </a:p>
        </p:txBody>
      </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 name="Rectangle 11"/>
          <p:cNvSpPr/>
          <p:nvPr/>
        </p:nvSpPr>
        <p:spPr>
          <a:xfrm>
            <a:off x="1064273" y="5587939"/>
            <a:ext cx="1512674" cy="637507"/>
          </a:xfrm>
          <a:prstGeom prst="rect">
            <a:avLst/>
          </a:prstGeom>
          <a:solidFill>
            <a:srgbClr val="1D6FA9"/>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pic>
        <p:nvPicPr>
          <p:cNvPr id="13" name="Picture 2" descr="Orthogonalité dans l'espace, équations cartésiennes de plan : exercices  corrigés - Mathoutil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3032" y="1638959"/>
            <a:ext cx="4142105" cy="3755186"/>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p:cNvSpPr txBox="1"/>
          <p:nvPr/>
        </p:nvSpPr>
        <p:spPr>
          <a:xfrm>
            <a:off x="1165184" y="2927926"/>
            <a:ext cx="5095143" cy="830997"/>
          </a:xfrm>
          <a:prstGeom prst="rect">
            <a:avLst/>
          </a:prstGeom>
          <a:noFill/>
        </p:spPr>
        <p:txBody>
          <a:bodyPr wrap="square" rtlCol="0">
            <a:spAutoFit/>
          </a:bodyPr>
          <a:lstStyle/>
          <a:p>
            <a:pPr algn="ctr"/>
            <a:r>
              <a:rPr lang="fr-FR" sz="2400" dirty="0">
                <a:latin typeface="Calibri" panose="020F0502020204030204" pitchFamily="34" charset="0"/>
                <a:cs typeface="Calibri" panose="020F0502020204030204" pitchFamily="34" charset="0"/>
              </a:rPr>
              <a:t>Les faces de ce cube sont des surfaces planes</a:t>
            </a:r>
          </a:p>
        </p:txBody>
      </p:sp>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2567283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latin typeface="Calibri" panose="020F0502020204030204"/>
              </a:rPr>
              <a:t>on va rappeler la définition d’une droite. Observez puis complétez: </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59586" y="668338"/>
            <a:ext cx="10529705" cy="268287"/>
          </a:xfrm>
        </p:spPr>
        <p:txBody>
          <a:bodyPr/>
          <a:lstStyle/>
          <a:p>
            <a:r>
              <a:rPr lang="fr-FR" dirty="0">
                <a:solidFill>
                  <a:prstClr val="white">
                    <a:lumMod val="65000"/>
                  </a:prstClr>
                </a:solidFill>
                <a:latin typeface="Calibri" panose="020F0502020204030204"/>
              </a:rPr>
              <a:t>L'enseignant montre l’arête et son prolongement</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Rectangle 4"/>
          <p:cNvSpPr/>
          <p:nvPr/>
        </p:nvSpPr>
        <p:spPr>
          <a:xfrm>
            <a:off x="1269210" y="1827567"/>
            <a:ext cx="2588978" cy="369332"/>
          </a:xfrm>
          <a:prstGeom prst="rect">
            <a:avLst/>
          </a:prstGeom>
        </p:spPr>
        <p:txBody>
          <a:bodyPr wrap="none">
            <a:spAutoFit/>
          </a:bodyPr>
          <a:lstStyle/>
          <a:p>
            <a:r>
              <a:rPr lang="fr-FR" dirty="0">
                <a:latin typeface="Calibri" panose="020F0502020204030204"/>
              </a:rPr>
              <a:t>observez  puis complétez </a:t>
            </a:r>
            <a:endParaRPr lang="fr-FR" dirty="0"/>
          </a:p>
        </p:txBody>
      </p:sp>
      <p:pic>
        <p:nvPicPr>
          <p:cNvPr id="9" name="Picture 7"/>
          <p:cNvPicPr>
            <a:picLocks noChangeAspect="1"/>
          </p:cNvPicPr>
          <p:nvPr/>
        </p:nvPicPr>
        <p:blipFill>
          <a:blip r:embed="rId2"/>
          <a:stretch>
            <a:fillRect/>
          </a:stretch>
        </p:blipFill>
        <p:spPr>
          <a:xfrm>
            <a:off x="8178097" y="1944363"/>
            <a:ext cx="3016376" cy="2701528"/>
          </a:xfrm>
          <a:prstGeom prst="rect">
            <a:avLst/>
          </a:prstGeom>
        </p:spPr>
      </p:pic>
      <p:cxnSp>
        <p:nvCxnSpPr>
          <p:cNvPr id="6" name="Connecteur droit 5"/>
          <p:cNvCxnSpPr/>
          <p:nvPr/>
        </p:nvCxnSpPr>
        <p:spPr>
          <a:xfrm flipV="1">
            <a:off x="9467273" y="1827567"/>
            <a:ext cx="526472" cy="3187778"/>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sp>
        <p:nvSpPr>
          <p:cNvPr id="11" name="ZoneTexte 10"/>
          <p:cNvSpPr txBox="1"/>
          <p:nvPr/>
        </p:nvSpPr>
        <p:spPr>
          <a:xfrm>
            <a:off x="9566563" y="1996844"/>
            <a:ext cx="3278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a:t>
            </a:r>
          </a:p>
        </p:txBody>
      </p:sp>
      <p:sp>
        <p:nvSpPr>
          <p:cNvPr id="15" name="ZoneTexte 14"/>
          <p:cNvSpPr txBox="1"/>
          <p:nvPr/>
        </p:nvSpPr>
        <p:spPr>
          <a:xfrm>
            <a:off x="9566562" y="4498317"/>
            <a:ext cx="3278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a:t>
            </a:r>
          </a:p>
        </p:txBody>
      </p:sp>
      <p:sp>
        <p:nvSpPr>
          <p:cNvPr id="13" name="ZoneTexte 12"/>
          <p:cNvSpPr txBox="1"/>
          <p:nvPr/>
        </p:nvSpPr>
        <p:spPr>
          <a:xfrm>
            <a:off x="1120015" y="3421456"/>
            <a:ext cx="6801019" cy="830997"/>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Si on prolonge l’arête SA des deux côtés on obtient ……………………</a:t>
            </a:r>
          </a:p>
        </p:txBody>
      </p:sp>
      <p:grpSp>
        <p:nvGrpSpPr>
          <p:cNvPr id="16" name="Groupe 15">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851071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dirty="0">
                <a:latin typeface="Calibri" panose="020F0502020204030204"/>
              </a:rPr>
              <a:t> </a:t>
            </a:r>
            <a:r>
              <a:rPr lang="fr-FR" sz="1400" dirty="0">
                <a:latin typeface="Calibri" panose="020F0502020204030204"/>
              </a:rPr>
              <a:t>rappelez vous qu’ une droite est une ligne droite qui n’est pas limitée des deux côtés:</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rappelle que une droite est une ligne droite qui n’est limité des deux côtés</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Rectangle 4"/>
          <p:cNvSpPr/>
          <p:nvPr/>
        </p:nvSpPr>
        <p:spPr>
          <a:xfrm>
            <a:off x="1269210" y="1827567"/>
            <a:ext cx="2588978" cy="369332"/>
          </a:xfrm>
          <a:prstGeom prst="rect">
            <a:avLst/>
          </a:prstGeom>
        </p:spPr>
        <p:txBody>
          <a:bodyPr wrap="none">
            <a:spAutoFit/>
          </a:bodyPr>
          <a:lstStyle/>
          <a:p>
            <a:r>
              <a:rPr lang="fr-FR" dirty="0">
                <a:latin typeface="Calibri" panose="020F0502020204030204"/>
              </a:rPr>
              <a:t>observez  puis complétez </a:t>
            </a:r>
            <a:endParaRPr lang="fr-FR" dirty="0"/>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9" name="Picture 7"/>
          <p:cNvPicPr>
            <a:picLocks noChangeAspect="1"/>
          </p:cNvPicPr>
          <p:nvPr/>
        </p:nvPicPr>
        <p:blipFill>
          <a:blip r:embed="rId3"/>
          <a:stretch>
            <a:fillRect/>
          </a:stretch>
        </p:blipFill>
        <p:spPr>
          <a:xfrm>
            <a:off x="8178097" y="1944363"/>
            <a:ext cx="3016376" cy="2701528"/>
          </a:xfrm>
          <a:prstGeom prst="rect">
            <a:avLst/>
          </a:prstGeom>
        </p:spPr>
      </p:pic>
      <p:cxnSp>
        <p:nvCxnSpPr>
          <p:cNvPr id="6" name="Connecteur droit 5"/>
          <p:cNvCxnSpPr/>
          <p:nvPr/>
        </p:nvCxnSpPr>
        <p:spPr>
          <a:xfrm flipV="1">
            <a:off x="9467273" y="1827567"/>
            <a:ext cx="526472" cy="3187778"/>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sp>
        <p:nvSpPr>
          <p:cNvPr id="11" name="ZoneTexte 10"/>
          <p:cNvSpPr txBox="1"/>
          <p:nvPr/>
        </p:nvSpPr>
        <p:spPr>
          <a:xfrm>
            <a:off x="9566563" y="1996844"/>
            <a:ext cx="3278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a:t>
            </a:r>
          </a:p>
        </p:txBody>
      </p:sp>
      <p:sp>
        <p:nvSpPr>
          <p:cNvPr id="15" name="ZoneTexte 14"/>
          <p:cNvSpPr txBox="1"/>
          <p:nvPr/>
        </p:nvSpPr>
        <p:spPr>
          <a:xfrm>
            <a:off x="9566562" y="4498317"/>
            <a:ext cx="32789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a:t>
            </a:r>
          </a:p>
        </p:txBody>
      </p:sp>
      <p:sp>
        <p:nvSpPr>
          <p:cNvPr id="13" name="ZoneTexte 12"/>
          <p:cNvSpPr txBox="1"/>
          <p:nvPr/>
        </p:nvSpPr>
        <p:spPr>
          <a:xfrm>
            <a:off x="1120015" y="3421456"/>
            <a:ext cx="6801019" cy="830997"/>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Si on prolonge l’arête SA des deux côtés on obtient </a:t>
            </a:r>
            <a:r>
              <a:rPr lang="fr-FR" sz="2400" dirty="0">
                <a:solidFill>
                  <a:srgbClr val="FF0000"/>
                </a:solidFill>
                <a:latin typeface="Calibri" panose="020F0502020204030204" pitchFamily="34" charset="0"/>
                <a:cs typeface="Calibri" panose="020F0502020204030204" pitchFamily="34" charset="0"/>
              </a:rPr>
              <a:t>une droite</a:t>
            </a:r>
          </a:p>
        </p:txBody>
      </p:sp>
    </p:spTree>
    <p:extLst>
      <p:ext uri="{BB962C8B-B14F-4D97-AF65-F5344CB8AC3E}">
        <p14:creationId xmlns:p14="http://schemas.microsoft.com/office/powerpoint/2010/main" val="1763711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0544"/>
          </a:xfrm>
        </p:spPr>
        <p:txBody>
          <a:bodyPr/>
          <a:lstStyle/>
          <a:p>
            <a:r>
              <a:rPr lang="fr-FR" dirty="0">
                <a:latin typeface="Calibri" panose="020F0502020204030204"/>
              </a:rPr>
              <a:t> </a:t>
            </a:r>
            <a:r>
              <a:rPr lang="fr-FR" sz="1400" dirty="0">
                <a:latin typeface="Calibri" panose="020F0502020204030204"/>
              </a:rPr>
              <a:t>rappelez vous qu’ une pyramide est un solide ayant un sommet et une base polygonale:</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utilise des exemples concrets pour expliquer </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3" name="Image 2"/>
          <p:cNvPicPr>
            <a:picLocks noChangeAspect="1"/>
          </p:cNvPicPr>
          <p:nvPr/>
        </p:nvPicPr>
        <p:blipFill>
          <a:blip r:embed="rId3"/>
          <a:stretch>
            <a:fillRect/>
          </a:stretch>
        </p:blipFill>
        <p:spPr>
          <a:xfrm>
            <a:off x="1442775" y="2142835"/>
            <a:ext cx="9051636" cy="2530957"/>
          </a:xfrm>
          <a:prstGeom prst="rect">
            <a:avLst/>
          </a:prstGeom>
        </p:spPr>
      </p:pic>
      <p:sp>
        <p:nvSpPr>
          <p:cNvPr id="7" name="Rectangle 6"/>
          <p:cNvSpPr/>
          <p:nvPr/>
        </p:nvSpPr>
        <p:spPr>
          <a:xfrm>
            <a:off x="6752325" y="2829565"/>
            <a:ext cx="2253129" cy="400110"/>
          </a:xfrm>
          <a:prstGeom prst="rect">
            <a:avLst/>
          </a:prstGeom>
          <a:solidFill>
            <a:schemeClr val="bg1"/>
          </a:solidFill>
        </p:spPr>
        <p:txBody>
          <a:bodyPr wrap="square">
            <a:spAutoFit/>
          </a:bodyPr>
          <a:lstStyle/>
          <a:p>
            <a:r>
              <a:rPr lang="fr-FR" sz="2000" dirty="0">
                <a:solidFill>
                  <a:srgbClr val="FF0000"/>
                </a:solidFill>
                <a:latin typeface="Calibri" panose="020F0502020204030204" pitchFamily="34" charset="0"/>
              </a:rPr>
              <a:t>dans </a:t>
            </a:r>
            <a:r>
              <a:rPr lang="fr-FR" b="1" dirty="0">
                <a:solidFill>
                  <a:srgbClr val="FF0000"/>
                </a:solidFill>
                <a:latin typeface="Calibri" panose="020F0502020204030204" pitchFamily="34" charset="0"/>
              </a:rPr>
              <a:t>différents plans </a:t>
            </a:r>
            <a:endParaRPr lang="fr-FR" dirty="0">
              <a:solidFill>
                <a:srgbClr val="FF0000"/>
              </a:solidFill>
            </a:endParaRPr>
          </a:p>
        </p:txBody>
      </p:sp>
      <p:sp>
        <p:nvSpPr>
          <p:cNvPr id="8" name="ZoneTexte 7"/>
          <p:cNvSpPr txBox="1"/>
          <p:nvPr/>
        </p:nvSpPr>
        <p:spPr>
          <a:xfrm>
            <a:off x="4809941" y="3721681"/>
            <a:ext cx="1232543"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différents</a:t>
            </a:r>
            <a:endParaRPr lang="fr-FR" sz="2000" dirty="0">
              <a:solidFill>
                <a:srgbClr val="FF0000"/>
              </a:solidFill>
              <a:latin typeface="Calibri" panose="020F0502020204030204" pitchFamily="34" charset="0"/>
              <a:cs typeface="Calibri" panose="020F0502020204030204" pitchFamily="34" charset="0"/>
            </a:endParaRPr>
          </a:p>
        </p:txBody>
      </p:sp>
      <p:sp>
        <p:nvSpPr>
          <p:cNvPr id="16" name="ZoneTexte 15"/>
          <p:cNvSpPr txBox="1"/>
          <p:nvPr/>
        </p:nvSpPr>
        <p:spPr>
          <a:xfrm>
            <a:off x="4809941" y="4202163"/>
            <a:ext cx="10898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le même</a:t>
            </a:r>
            <a:endParaRPr lang="fr-FR" sz="2000" dirty="0">
              <a:solidFill>
                <a:srgbClr val="FF0000"/>
              </a:solidFill>
              <a:latin typeface="Calibri" panose="020F0502020204030204" pitchFamily="34" charset="0"/>
              <a:cs typeface="Calibri" panose="020F0502020204030204" pitchFamily="34" charset="0"/>
            </a:endParaRPr>
          </a:p>
        </p:txBody>
      </p:sp>
      <p:cxnSp>
        <p:nvCxnSpPr>
          <p:cNvPr id="6" name="Connecteur droit avec flèche 5"/>
          <p:cNvCxnSpPr/>
          <p:nvPr/>
        </p:nvCxnSpPr>
        <p:spPr>
          <a:xfrm flipV="1">
            <a:off x="7887855" y="3260436"/>
            <a:ext cx="0" cy="3417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985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un résumé des rappels.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explique et donne des exemple et des contre exemples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9" name="ZoneTexte 8"/>
          <p:cNvSpPr txBox="1"/>
          <p:nvPr/>
        </p:nvSpPr>
        <p:spPr>
          <a:xfrm>
            <a:off x="1712068" y="3064213"/>
            <a:ext cx="1284051" cy="447472"/>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11" name="ZoneTexte 10"/>
          <p:cNvSpPr txBox="1"/>
          <p:nvPr/>
        </p:nvSpPr>
        <p:spPr>
          <a:xfrm>
            <a:off x="901742" y="3208852"/>
            <a:ext cx="9180945"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Deux </a:t>
            </a:r>
            <a:r>
              <a:rPr lang="fr-FR" sz="2000" b="1" dirty="0">
                <a:latin typeface="Calibri" panose="020F0502020204030204" pitchFamily="34" charset="0"/>
                <a:cs typeface="Calibri" panose="020F0502020204030204" pitchFamily="34" charset="0"/>
              </a:rPr>
              <a:t>droites</a:t>
            </a:r>
            <a:r>
              <a:rPr lang="fr-FR" sz="2000" dirty="0">
                <a:latin typeface="Calibri" panose="020F0502020204030204" pitchFamily="34" charset="0"/>
                <a:cs typeface="Calibri" panose="020F0502020204030204" pitchFamily="34" charset="0"/>
              </a:rPr>
              <a:t> sont </a:t>
            </a:r>
            <a:r>
              <a:rPr lang="fr-FR" sz="2000" b="1" dirty="0">
                <a:latin typeface="Calibri" panose="020F0502020204030204" pitchFamily="34" charset="0"/>
                <a:cs typeface="Calibri" panose="020F0502020204030204" pitchFamily="34" charset="0"/>
              </a:rPr>
              <a:t>sécantes</a:t>
            </a:r>
            <a:r>
              <a:rPr lang="fr-FR" sz="2000" dirty="0">
                <a:latin typeface="Calibri" panose="020F0502020204030204" pitchFamily="34" charset="0"/>
                <a:cs typeface="Calibri" panose="020F0502020204030204" pitchFamily="34" charset="0"/>
              </a:rPr>
              <a:t> si elles ont un </a:t>
            </a:r>
            <a:r>
              <a:rPr lang="fr-FR" sz="2000" b="1" dirty="0">
                <a:latin typeface="Calibri" panose="020F0502020204030204" pitchFamily="34" charset="0"/>
                <a:cs typeface="Calibri" panose="020F0502020204030204" pitchFamily="34" charset="0"/>
              </a:rPr>
              <a:t>point commun</a:t>
            </a:r>
            <a:r>
              <a:rPr lang="fr-FR" sz="2000" dirty="0">
                <a:latin typeface="Calibri" panose="020F0502020204030204" pitchFamily="34" charset="0"/>
                <a:cs typeface="Calibri" panose="020F0502020204030204" pitchFamily="34" charset="0"/>
              </a:rPr>
              <a:t>. </a:t>
            </a:r>
          </a:p>
        </p:txBody>
      </p:sp>
      <p:sp>
        <p:nvSpPr>
          <p:cNvPr id="12" name="ZoneTexte 11"/>
          <p:cNvSpPr txBox="1"/>
          <p:nvPr/>
        </p:nvSpPr>
        <p:spPr>
          <a:xfrm>
            <a:off x="1021814" y="4738255"/>
            <a:ext cx="6336145"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les </a:t>
            </a:r>
            <a:r>
              <a:rPr lang="fr-FR" sz="2000" b="1" dirty="0">
                <a:latin typeface="Calibri" panose="020F0502020204030204" pitchFamily="34" charset="0"/>
                <a:cs typeface="Calibri" panose="020F0502020204030204" pitchFamily="34" charset="0"/>
              </a:rPr>
              <a:t>faces</a:t>
            </a:r>
            <a:r>
              <a:rPr lang="fr-FR" sz="2000" dirty="0">
                <a:latin typeface="Calibri" panose="020F0502020204030204" pitchFamily="34" charset="0"/>
                <a:cs typeface="Calibri" panose="020F0502020204030204" pitchFamily="34" charset="0"/>
              </a:rPr>
              <a:t> d’un solide sont des </a:t>
            </a:r>
            <a:r>
              <a:rPr lang="fr-FR" sz="2000" b="1" dirty="0">
                <a:latin typeface="Calibri" panose="020F0502020204030204" pitchFamily="34" charset="0"/>
                <a:cs typeface="Calibri" panose="020F0502020204030204" pitchFamily="34" charset="0"/>
              </a:rPr>
              <a:t>surfaces planes</a:t>
            </a:r>
            <a:r>
              <a:rPr lang="fr-FR" sz="2000" dirty="0">
                <a:latin typeface="Calibri" panose="020F0502020204030204" pitchFamily="34" charset="0"/>
                <a:cs typeface="Calibri" panose="020F0502020204030204" pitchFamily="34" charset="0"/>
              </a:rPr>
              <a:t>.</a:t>
            </a:r>
          </a:p>
        </p:txBody>
      </p:sp>
      <p:sp>
        <p:nvSpPr>
          <p:cNvPr id="13" name="ZoneTexte 12"/>
          <p:cNvSpPr txBox="1"/>
          <p:nvPr/>
        </p:nvSpPr>
        <p:spPr>
          <a:xfrm>
            <a:off x="901742" y="1797631"/>
            <a:ext cx="10172659"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 </a:t>
            </a:r>
            <a:r>
              <a:rPr lang="fr-FR" sz="2000" b="1" dirty="0">
                <a:latin typeface="Calibri" panose="020F0502020204030204" pitchFamily="34" charset="0"/>
                <a:cs typeface="Calibri" panose="020F0502020204030204" pitchFamily="34" charset="0"/>
              </a:rPr>
              <a:t>Une droite </a:t>
            </a:r>
            <a:r>
              <a:rPr lang="fr-FR" sz="2000" dirty="0">
                <a:latin typeface="Calibri" panose="020F0502020204030204" pitchFamily="34" charset="0"/>
                <a:cs typeface="Calibri" panose="020F0502020204030204" pitchFamily="34" charset="0"/>
              </a:rPr>
              <a:t>est une </a:t>
            </a:r>
            <a:r>
              <a:rPr lang="fr-FR" sz="2000" b="1" dirty="0">
                <a:latin typeface="Calibri" panose="020F0502020204030204" pitchFamily="34" charset="0"/>
                <a:cs typeface="Calibri" panose="020F0502020204030204" pitchFamily="34" charset="0"/>
              </a:rPr>
              <a:t>ligne droite non délimitée des deux côtés</a:t>
            </a:r>
            <a:r>
              <a:rPr lang="fr-FR"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57624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exprimez vos avis à propos des questions suivantes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927552" y="1593581"/>
            <a:ext cx="9768157"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2" name="Image 21"/>
          <p:cNvPicPr>
            <a:picLocks noChangeAspect="1"/>
          </p:cNvPicPr>
          <p:nvPr/>
        </p:nvPicPr>
        <p:blipFill>
          <a:blip r:embed="rId3"/>
          <a:stretch>
            <a:fillRect/>
          </a:stretch>
        </p:blipFill>
        <p:spPr>
          <a:xfrm>
            <a:off x="7679191" y="3838068"/>
            <a:ext cx="3520745" cy="2377646"/>
          </a:xfrm>
          <a:prstGeom prst="rect">
            <a:avLst/>
          </a:prstGeom>
        </p:spPr>
      </p:pic>
      <p:sp>
        <p:nvSpPr>
          <p:cNvPr id="23" name="ZoneTexte 22"/>
          <p:cNvSpPr txBox="1"/>
          <p:nvPr/>
        </p:nvSpPr>
        <p:spPr>
          <a:xfrm>
            <a:off x="1043709" y="1782618"/>
            <a:ext cx="876004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sommet S appartient-il à la face représentée par la base de la  pyramide?</a:t>
            </a:r>
          </a:p>
        </p:txBody>
      </p:sp>
      <p:sp>
        <p:nvSpPr>
          <p:cNvPr id="24" name="ZoneTexte 23"/>
          <p:cNvSpPr txBox="1"/>
          <p:nvPr/>
        </p:nvSpPr>
        <p:spPr>
          <a:xfrm>
            <a:off x="1043707" y="2371765"/>
            <a:ext cx="953192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deux droites </a:t>
            </a:r>
            <a:r>
              <a:rPr lang="fr-FR" sz="2000" dirty="0">
                <a:solidFill>
                  <a:srgbClr val="FF0000"/>
                </a:solidFill>
                <a:latin typeface="Calibri" panose="020F0502020204030204" pitchFamily="34" charset="0"/>
                <a:cs typeface="Calibri" panose="020F0502020204030204" pitchFamily="34" charset="0"/>
              </a:rPr>
              <a:t>d</a:t>
            </a:r>
            <a:r>
              <a:rPr lang="fr-FR" sz="2000" dirty="0">
                <a:latin typeface="Calibri" panose="020F0502020204030204" pitchFamily="34" charset="0"/>
                <a:cs typeface="Calibri" panose="020F0502020204030204" pitchFamily="34" charset="0"/>
              </a:rPr>
              <a:t> et </a:t>
            </a:r>
            <a:r>
              <a:rPr lang="fr-FR" sz="2000" dirty="0">
                <a:solidFill>
                  <a:srgbClr val="0070C0"/>
                </a:solidFill>
                <a:latin typeface="Calibri" panose="020F0502020204030204" pitchFamily="34" charset="0"/>
                <a:cs typeface="Calibri" panose="020F0502020204030204" pitchFamily="34" charset="0"/>
              </a:rPr>
              <a:t>d’</a:t>
            </a:r>
            <a:r>
              <a:rPr lang="fr-FR" sz="2000" dirty="0">
                <a:latin typeface="Calibri" panose="020F0502020204030204" pitchFamily="34" charset="0"/>
                <a:cs typeface="Calibri" panose="020F0502020204030204" pitchFamily="34" charset="0"/>
              </a:rPr>
              <a:t> sont-elles dans le prolongement d’une même face de la pyramide?</a:t>
            </a:r>
          </a:p>
        </p:txBody>
      </p:sp>
    </p:spTree>
    <p:extLst>
      <p:ext uri="{BB962C8B-B14F-4D97-AF65-F5344CB8AC3E}">
        <p14:creationId xmlns:p14="http://schemas.microsoft.com/office/powerpoint/2010/main" val="3972023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attire l’attention des élèves en les montrant des exemples concrets de la classe</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460375" y="1472636"/>
            <a:ext cx="8343157"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p:cNvSpPr/>
          <p:nvPr/>
        </p:nvSpPr>
        <p:spPr>
          <a:xfrm>
            <a:off x="591126" y="1829240"/>
            <a:ext cx="7580107" cy="646331"/>
          </a:xfrm>
          <a:prstGeom prst="rect">
            <a:avLst/>
          </a:prstGeom>
        </p:spPr>
        <p:txBody>
          <a:bodyPr wrap="square">
            <a:spAutoFit/>
          </a:bodyPr>
          <a:lstStyle/>
          <a:p>
            <a:r>
              <a:rPr lang="fr-FR" dirty="0"/>
              <a:t>Reconnaître deux droites de l’espace</a:t>
            </a:r>
            <a:r>
              <a:rPr lang="fr-FR" dirty="0">
                <a:sym typeface="Arial"/>
              </a:rPr>
              <a:t> </a:t>
            </a:r>
            <a:r>
              <a:rPr lang="fr-FR" dirty="0"/>
              <a:t>qui sont dans un même plan (coplanaires) ou non coplanaires  comme dans la figure ci- dessous</a:t>
            </a:r>
            <a:endParaRPr lang="fr-FR" dirty="0">
              <a:sym typeface="Arial"/>
            </a:endParaRPr>
          </a:p>
        </p:txBody>
      </p:sp>
      <p:pic>
        <p:nvPicPr>
          <p:cNvPr id="25" name="Image 24"/>
          <p:cNvPicPr>
            <a:picLocks noChangeAspect="1"/>
          </p:cNvPicPr>
          <p:nvPr/>
        </p:nvPicPr>
        <p:blipFill>
          <a:blip r:embed="rId3"/>
          <a:stretch>
            <a:fillRect/>
          </a:stretch>
        </p:blipFill>
        <p:spPr>
          <a:xfrm>
            <a:off x="7934362" y="2752570"/>
            <a:ext cx="3139712" cy="3528366"/>
          </a:xfrm>
          <a:prstGeom prst="rect">
            <a:avLst/>
          </a:prstGeom>
        </p:spPr>
      </p:pic>
    </p:spTree>
    <p:extLst>
      <p:ext uri="{BB962C8B-B14F-4D97-AF65-F5344CB8AC3E}">
        <p14:creationId xmlns:p14="http://schemas.microsoft.com/office/powerpoint/2010/main" val="2855367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15988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43182"/>
            <a:ext cx="10277091" cy="258372"/>
          </a:xfrm>
        </p:spPr>
        <p:txBody>
          <a:bodyPr/>
          <a:lstStyle/>
          <a:p>
            <a:r>
              <a:rPr lang="fr-FR" dirty="0"/>
              <a:t>Je vais vous montrer comment un plan peut être représenté. Ici, la surface de la table représente une partie du plan qu’on peut étendre sans fin. </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d’autres exemples concrets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pSp>
        <p:nvGrpSpPr>
          <p:cNvPr id="7" name="Group 14"/>
          <p:cNvGrpSpPr/>
          <p:nvPr/>
        </p:nvGrpSpPr>
        <p:grpSpPr>
          <a:xfrm>
            <a:off x="1949485" y="1250302"/>
            <a:ext cx="8246075" cy="5340147"/>
            <a:chOff x="745525" y="-864241"/>
            <a:chExt cx="10287000" cy="6661848"/>
          </a:xfrm>
        </p:grpSpPr>
        <p:pic>
          <p:nvPicPr>
            <p:cNvPr id="8" name="Picture 7"/>
            <p:cNvPicPr>
              <a:picLocks noChangeAspect="1"/>
            </p:cNvPicPr>
            <p:nvPr/>
          </p:nvPicPr>
          <p:blipFill>
            <a:blip r:embed="rId3"/>
            <a:stretch>
              <a:fillRect/>
            </a:stretch>
          </p:blipFill>
          <p:spPr>
            <a:xfrm flipH="1">
              <a:off x="2993573" y="3953779"/>
              <a:ext cx="1098774" cy="1843828"/>
            </a:xfrm>
            <a:prstGeom prst="rect">
              <a:avLst/>
            </a:prstGeom>
          </p:spPr>
        </p:pic>
        <p:grpSp>
          <p:nvGrpSpPr>
            <p:cNvPr id="9" name="Group 12"/>
            <p:cNvGrpSpPr/>
            <p:nvPr/>
          </p:nvGrpSpPr>
          <p:grpSpPr>
            <a:xfrm>
              <a:off x="745525" y="-864241"/>
              <a:ext cx="10287000" cy="6256215"/>
              <a:chOff x="745525" y="-864241"/>
              <a:chExt cx="10287000" cy="6256215"/>
            </a:xfrm>
          </p:grpSpPr>
          <p:pic>
            <p:nvPicPr>
              <p:cNvPr id="10" name="Picture 5"/>
              <p:cNvPicPr>
                <a:picLocks noChangeAspect="1"/>
              </p:cNvPicPr>
              <p:nvPr/>
            </p:nvPicPr>
            <p:blipFill rotWithShape="1">
              <a:blip r:embed="rId4">
                <a:extLst>
                  <a:ext uri="{BEBA8EAE-BF5A-486C-A8C5-ECC9F3942E4B}">
                    <a14:imgProps xmlns:a14="http://schemas.microsoft.com/office/drawing/2010/main">
                      <a14:imgLayer r:embed="rId5">
                        <a14:imgEffect>
                          <a14:backgroundRemoval t="9961" b="89844" l="3516" r="98438"/>
                        </a14:imgEffect>
                      </a14:imgLayer>
                    </a14:imgProps>
                  </a:ext>
                  <a:ext uri="{28A0092B-C50C-407E-A947-70E740481C1C}">
                    <a14:useLocalDpi xmlns:a14="http://schemas.microsoft.com/office/drawing/2010/main" val="0"/>
                  </a:ext>
                </a:extLst>
              </a:blip>
              <a:srcRect t="8775"/>
              <a:stretch/>
            </p:blipFill>
            <p:spPr>
              <a:xfrm>
                <a:off x="745525" y="-864241"/>
                <a:ext cx="10287000" cy="6256215"/>
              </a:xfrm>
              <a:prstGeom prst="rect">
                <a:avLst/>
              </a:prstGeom>
            </p:spPr>
          </p:pic>
          <p:sp>
            <p:nvSpPr>
              <p:cNvPr id="11" name="Freeform 10"/>
              <p:cNvSpPr/>
              <p:nvPr/>
            </p:nvSpPr>
            <p:spPr>
              <a:xfrm>
                <a:off x="2989385" y="1330569"/>
                <a:ext cx="6400800" cy="2590800"/>
              </a:xfrm>
              <a:custGeom>
                <a:avLst/>
                <a:gdLst>
                  <a:gd name="connsiteX0" fmla="*/ 6336323 w 6400800"/>
                  <a:gd name="connsiteY0" fmla="*/ 973016 h 2590800"/>
                  <a:gd name="connsiteX1" fmla="*/ 955430 w 6400800"/>
                  <a:gd name="connsiteY1" fmla="*/ 2590800 h 2590800"/>
                  <a:gd name="connsiteX2" fmla="*/ 0 w 6400800"/>
                  <a:gd name="connsiteY2" fmla="*/ 515816 h 2590800"/>
                  <a:gd name="connsiteX3" fmla="*/ 4613030 w 6400800"/>
                  <a:gd name="connsiteY3" fmla="*/ 0 h 2590800"/>
                  <a:gd name="connsiteX4" fmla="*/ 5480538 w 6400800"/>
                  <a:gd name="connsiteY4" fmla="*/ 363416 h 2590800"/>
                  <a:gd name="connsiteX5" fmla="*/ 5673969 w 6400800"/>
                  <a:gd name="connsiteY5" fmla="*/ 140677 h 2590800"/>
                  <a:gd name="connsiteX6" fmla="*/ 5779477 w 6400800"/>
                  <a:gd name="connsiteY6" fmla="*/ 76200 h 2590800"/>
                  <a:gd name="connsiteX7" fmla="*/ 6400800 w 6400800"/>
                  <a:gd name="connsiteY7" fmla="*/ 902677 h 2590800"/>
                  <a:gd name="connsiteX8" fmla="*/ 6336323 w 6400800"/>
                  <a:gd name="connsiteY8" fmla="*/ 973016 h 25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0800" h="2590800">
                    <a:moveTo>
                      <a:pt x="6336323" y="973016"/>
                    </a:moveTo>
                    <a:lnTo>
                      <a:pt x="955430" y="2590800"/>
                    </a:lnTo>
                    <a:lnTo>
                      <a:pt x="0" y="515816"/>
                    </a:lnTo>
                    <a:lnTo>
                      <a:pt x="4613030" y="0"/>
                    </a:lnTo>
                    <a:lnTo>
                      <a:pt x="5480538" y="363416"/>
                    </a:lnTo>
                    <a:lnTo>
                      <a:pt x="5673969" y="140677"/>
                    </a:lnTo>
                    <a:lnTo>
                      <a:pt x="5779477" y="76200"/>
                    </a:lnTo>
                    <a:lnTo>
                      <a:pt x="6400800" y="902677"/>
                    </a:lnTo>
                    <a:lnTo>
                      <a:pt x="6336323" y="973016"/>
                    </a:lnTo>
                    <a:close/>
                  </a:path>
                </a:pathLst>
              </a:custGeom>
              <a:solidFill>
                <a:srgbClr val="FAEBD0"/>
              </a:solidFill>
              <a:ln>
                <a:solidFill>
                  <a:srgbClr val="FAEB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1572610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Un plan, c’est une surface plane qui n’est pas limitée. Je  le note par exemple « P »</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8" name="Image 7"/>
          <p:cNvPicPr>
            <a:picLocks noChangeAspect="1"/>
          </p:cNvPicPr>
          <p:nvPr/>
        </p:nvPicPr>
        <p:blipFill>
          <a:blip r:embed="rId3"/>
          <a:stretch>
            <a:fillRect/>
          </a:stretch>
        </p:blipFill>
        <p:spPr>
          <a:xfrm>
            <a:off x="2430462" y="1657196"/>
            <a:ext cx="7331075" cy="3543607"/>
          </a:xfrm>
          <a:prstGeom prst="rect">
            <a:avLst/>
          </a:prstGeom>
        </p:spPr>
      </p:pic>
    </p:spTree>
    <p:extLst>
      <p:ext uri="{BB962C8B-B14F-4D97-AF65-F5344CB8AC3E}">
        <p14:creationId xmlns:p14="http://schemas.microsoft.com/office/powerpoint/2010/main" val="334715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Dans l’espace, il y’a des points qui ne sont pas dans un plan donné.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donne des exemples concrets de l’espace de la classe: un point du plafond et le plan défini par une table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p:cNvPicPr>
            <a:picLocks noChangeAspect="1"/>
          </p:cNvPicPr>
          <p:nvPr/>
        </p:nvPicPr>
        <p:blipFill>
          <a:blip r:embed="rId3"/>
          <a:stretch>
            <a:fillRect/>
          </a:stretch>
        </p:blipFill>
        <p:spPr>
          <a:xfrm>
            <a:off x="1030246" y="1212927"/>
            <a:ext cx="9906859" cy="3719673"/>
          </a:xfrm>
          <a:prstGeom prst="rect">
            <a:avLst/>
          </a:prstGeom>
        </p:spPr>
      </p:pic>
      <mc:AlternateContent xmlns:mc="http://schemas.openxmlformats.org/markup-compatibility/2006" xmlns:a14="http://schemas.microsoft.com/office/drawing/2010/main">
        <mc:Choice Requires="a14">
          <p:sp>
            <p:nvSpPr>
              <p:cNvPr id="8" name="ZoneTexte 7"/>
              <p:cNvSpPr txBox="1"/>
              <p:nvPr/>
            </p:nvSpPr>
            <p:spPr>
              <a:xfrm>
                <a:off x="1542473" y="3272818"/>
                <a:ext cx="81280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𝑃</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1542473" y="3272818"/>
                <a:ext cx="812800" cy="400110"/>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p:cNvSpPr txBox="1"/>
              <p:nvPr/>
            </p:nvSpPr>
            <p:spPr>
              <a:xfrm>
                <a:off x="2355273" y="5791199"/>
                <a:ext cx="518160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points </a:t>
                </a:r>
                <a14:m>
                  <m:oMath xmlns:m="http://schemas.openxmlformats.org/officeDocument/2006/math">
                    <m:r>
                      <a:rPr lang="fr-FR" sz="2000" i="1" dirty="0" smtClean="0">
                        <a:latin typeface="Cambria Math" panose="02040503050406030204" pitchFamily="18" charset="0"/>
                        <a:cs typeface="Calibri" panose="020F0502020204030204" pitchFamily="34" charset="0"/>
                      </a:rPr>
                      <m:t>𝐴</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𝑒𝑡</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𝐶</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sont deux points du plan </a:t>
                </a:r>
                <a14:m>
                  <m:oMath xmlns:m="http://schemas.openxmlformats.org/officeDocument/2006/math">
                    <m:r>
                      <a:rPr lang="fr-FR" sz="2000" i="1" dirty="0" smtClean="0">
                        <a:latin typeface="Cambria Math" panose="02040503050406030204" pitchFamily="18" charset="0"/>
                        <a:cs typeface="Calibri" panose="020F0502020204030204" pitchFamily="34" charset="0"/>
                      </a:rPr>
                      <m:t>𝑃</m:t>
                    </m:r>
                  </m:oMath>
                </a14:m>
                <a:endParaRPr lang="fr-FR" sz="2000" dirty="0">
                  <a:latin typeface="Calibri" panose="020F0502020204030204" pitchFamily="34" charset="0"/>
                  <a:cs typeface="Calibri" panose="020F0502020204030204" pitchFamily="34" charset="0"/>
                </a:endParaRPr>
              </a:p>
            </p:txBody>
          </p:sp>
        </mc:Choice>
        <mc:Fallback xmlns="">
          <p:sp>
            <p:nvSpPr>
              <p:cNvPr id="9" name="ZoneTexte 8"/>
              <p:cNvSpPr txBox="1">
                <a:spLocks noRot="1" noChangeAspect="1" noMove="1" noResize="1" noEditPoints="1" noAdjustHandles="1" noChangeArrowheads="1" noChangeShapeType="1" noTextEdit="1"/>
              </p:cNvSpPr>
              <p:nvPr/>
            </p:nvSpPr>
            <p:spPr>
              <a:xfrm>
                <a:off x="2355273" y="5791199"/>
                <a:ext cx="5181601" cy="400110"/>
              </a:xfrm>
              <a:prstGeom prst="rect">
                <a:avLst/>
              </a:prstGeom>
              <a:blipFill>
                <a:blip r:embed="rId5"/>
                <a:stretch>
                  <a:fillRect l="-1176" t="-7576" b="-25758"/>
                </a:stretch>
              </a:blipFill>
            </p:spPr>
            <p:txBody>
              <a:bodyPr/>
              <a:lstStyle/>
              <a:p>
                <a:r>
                  <a:rPr lang="fr-FR">
                    <a:noFill/>
                  </a:rPr>
                  <a:t> </a:t>
                </a:r>
              </a:p>
            </p:txBody>
          </p:sp>
        </mc:Fallback>
      </mc:AlternateContent>
      <p:cxnSp>
        <p:nvCxnSpPr>
          <p:cNvPr id="12" name="Connecteur droit avec flèche 11"/>
          <p:cNvCxnSpPr>
            <a:stCxn id="9" idx="0"/>
          </p:cNvCxnSpPr>
          <p:nvPr/>
        </p:nvCxnSpPr>
        <p:spPr>
          <a:xfrm flipV="1">
            <a:off x="4946074" y="3472873"/>
            <a:ext cx="4234871" cy="2318326"/>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mc:AlternateContent xmlns:mc="http://schemas.openxmlformats.org/markup-compatibility/2006" xmlns:a14="http://schemas.microsoft.com/office/drawing/2010/main">
        <mc:Choice Requires="a14">
          <p:sp>
            <p:nvSpPr>
              <p:cNvPr id="18" name="ZoneTexte 17"/>
              <p:cNvSpPr txBox="1"/>
              <p:nvPr/>
            </p:nvSpPr>
            <p:spPr>
              <a:xfrm>
                <a:off x="1542473" y="1301964"/>
                <a:ext cx="408208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point </a:t>
                </a:r>
                <a14:m>
                  <m:oMath xmlns:m="http://schemas.openxmlformats.org/officeDocument/2006/math">
                    <m:r>
                      <a:rPr lang="fr-FR" sz="2000" i="1" dirty="0" smtClean="0">
                        <a:latin typeface="Cambria Math" panose="02040503050406030204" pitchFamily="18" charset="0"/>
                        <a:cs typeface="Calibri" panose="020F0502020204030204" pitchFamily="34" charset="0"/>
                      </a:rPr>
                      <m:t>𝐵</m:t>
                    </m:r>
                  </m:oMath>
                </a14:m>
                <a:r>
                  <a:rPr lang="fr-FR" sz="2000" dirty="0">
                    <a:latin typeface="Calibri" panose="020F0502020204030204" pitchFamily="34" charset="0"/>
                    <a:cs typeface="Calibri" panose="020F0502020204030204" pitchFamily="34" charset="0"/>
                  </a:rPr>
                  <a:t> n’est pas dans le plan </a:t>
                </a:r>
                <a14:m>
                  <m:oMath xmlns:m="http://schemas.openxmlformats.org/officeDocument/2006/math">
                    <m:r>
                      <a:rPr lang="fr-FR" sz="2000" i="1" dirty="0" smtClean="0">
                        <a:latin typeface="Cambria Math" panose="02040503050406030204" pitchFamily="18" charset="0"/>
                        <a:cs typeface="Calibri" panose="020F0502020204030204" pitchFamily="34" charset="0"/>
                      </a:rPr>
                      <m:t>𝑃</m:t>
                    </m:r>
                    <m:r>
                      <a:rPr lang="fr-FR" sz="2000" b="0" i="1" dirty="0" smtClean="0">
                        <a:latin typeface="Cambria Math" panose="02040503050406030204" pitchFamily="18" charset="0"/>
                        <a:cs typeface="Calibri" panose="020F0502020204030204" pitchFamily="34" charset="0"/>
                      </a:rPr>
                      <m:t> </m:t>
                    </m:r>
                  </m:oMath>
                </a14:m>
                <a:endParaRPr lang="fr-FR" sz="2000" dirty="0">
                  <a:latin typeface="Calibri" panose="020F0502020204030204" pitchFamily="34" charset="0"/>
                  <a:cs typeface="Calibri" panose="020F0502020204030204" pitchFamily="34" charset="0"/>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1542473" y="1301964"/>
                <a:ext cx="4082081" cy="400110"/>
              </a:xfrm>
              <a:prstGeom prst="rect">
                <a:avLst/>
              </a:prstGeom>
              <a:blipFill>
                <a:blip r:embed="rId6"/>
                <a:stretch>
                  <a:fillRect l="-1493" t="-9231" b="-27692"/>
                </a:stretch>
              </a:blipFill>
            </p:spPr>
            <p:txBody>
              <a:bodyPr/>
              <a:lstStyle/>
              <a:p>
                <a:r>
                  <a:rPr lang="fr-FR">
                    <a:noFill/>
                  </a:rPr>
                  <a:t> </a:t>
                </a:r>
              </a:p>
            </p:txBody>
          </p:sp>
        </mc:Fallback>
      </mc:AlternateContent>
      <p:cxnSp>
        <p:nvCxnSpPr>
          <p:cNvPr id="20" name="Connecteur droit avec flèche 19"/>
          <p:cNvCxnSpPr/>
          <p:nvPr/>
        </p:nvCxnSpPr>
        <p:spPr>
          <a:xfrm>
            <a:off x="5612406" y="1502019"/>
            <a:ext cx="3568539" cy="311678"/>
          </a:xfrm>
          <a:prstGeom prst="straightConnector1">
            <a:avLst/>
          </a:prstGeom>
          <a:ln w="28575">
            <a:solidFill>
              <a:srgbClr val="FF0000"/>
            </a:solidFill>
            <a:tailEnd type="triangle"/>
          </a:ln>
        </p:spPr>
        <p:style>
          <a:lnRef idx="2">
            <a:schemeClr val="accent2"/>
          </a:lnRef>
          <a:fillRef idx="0">
            <a:schemeClr val="accent2"/>
          </a:fillRef>
          <a:effectRef idx="1">
            <a:schemeClr val="accent2"/>
          </a:effectRef>
          <a:fontRef idx="minor">
            <a:schemeClr val="tx1"/>
          </a:fontRef>
        </p:style>
      </p:cxnSp>
      <p:cxnSp>
        <p:nvCxnSpPr>
          <p:cNvPr id="22" name="Connecteur droit avec flèche 21"/>
          <p:cNvCxnSpPr>
            <a:stCxn id="9" idx="0"/>
          </p:cNvCxnSpPr>
          <p:nvPr/>
        </p:nvCxnSpPr>
        <p:spPr>
          <a:xfrm flipH="1" flipV="1">
            <a:off x="4770394" y="3472873"/>
            <a:ext cx="175680" cy="2318326"/>
          </a:xfrm>
          <a:prstGeom prst="straightConnector1">
            <a:avLst/>
          </a:prstGeom>
          <a:ln>
            <a:prstDash val="dashDot"/>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92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22" presetClass="entr" presetSubtype="4"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1250"/>
                                        <p:tgtEl>
                                          <p:spTgt spid="12"/>
                                        </p:tgtEl>
                                      </p:cBhvr>
                                    </p:animEffect>
                                  </p:childTnLst>
                                </p:cTn>
                              </p:par>
                            </p:childTnLst>
                          </p:cTn>
                        </p:par>
                        <p:par>
                          <p:cTn id="20" fill="hold">
                            <p:stCondLst>
                              <p:cond delay="2250"/>
                            </p:stCondLst>
                            <p:childTnLst>
                              <p:par>
                                <p:cTn id="21" presetID="22" presetClass="entr" presetSubtype="4"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125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22" presetClass="entr" presetSubtype="4"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12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Observez cette figure, les trois points  A,B et C ne sont pas alignés, ils définissent un plan dans l’espace que je peux  noter ABC ;de même A,C  et F ne sont pas alignés, ils définissent le plan ACF </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montre 3 points et donne des exemples concrets dans la classe, exemple : la porte de la classe et son plafond    </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5" name="ZoneTexte 4"/>
              <p:cNvSpPr txBox="1"/>
              <p:nvPr/>
            </p:nvSpPr>
            <p:spPr>
              <a:xfrm>
                <a:off x="396240" y="3921239"/>
                <a:ext cx="3637280" cy="1323439"/>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pitchFamily="34" charset="0"/>
                    <a:cs typeface="Calibri" panose="020F0502020204030204" pitchFamily="34" charset="0"/>
                  </a:rPr>
                  <a:t>Les points </a:t>
                </a:r>
                <a14:m>
                  <m:oMath xmlns:m="http://schemas.openxmlformats.org/officeDocument/2006/math">
                    <m:r>
                      <a:rPr lang="fr-FR" sz="2000" i="1" dirty="0" smtClean="0">
                        <a:latin typeface="Cambria Math" panose="02040503050406030204" pitchFamily="18" charset="0"/>
                        <a:cs typeface="Calibri" panose="020F0502020204030204" pitchFamily="34" charset="0"/>
                      </a:rPr>
                      <m:t>𝐴</m:t>
                    </m:r>
                    <m:r>
                      <a:rPr lang="fr-FR" sz="2000" i="1" dirty="0" smtClean="0">
                        <a:latin typeface="Cambria Math" panose="02040503050406030204" pitchFamily="18" charset="0"/>
                        <a:cs typeface="Calibri" panose="020F0502020204030204" pitchFamily="34" charset="0"/>
                      </a:rPr>
                      <m:t>,</m:t>
                    </m:r>
                    <m:r>
                      <a:rPr lang="fr-FR" sz="2000" i="1" dirty="0" smtClean="0">
                        <a:latin typeface="Cambria Math" panose="02040503050406030204" pitchFamily="18" charset="0"/>
                        <a:cs typeface="Calibri" panose="020F0502020204030204" pitchFamily="34" charset="0"/>
                      </a:rPr>
                      <m:t>𝐶</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𝑒𝑡</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𝐹</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ne sont pas alignés, ils déterminent dans l’espace un autre plan </a:t>
                </a:r>
                <a14:m>
                  <m:oMath xmlns:m="http://schemas.openxmlformats.org/officeDocument/2006/math">
                    <m:r>
                      <a:rPr lang="fr-FR" sz="2000" i="1" dirty="0" smtClean="0">
                        <a:latin typeface="Cambria Math" panose="02040503050406030204" pitchFamily="18" charset="0"/>
                        <a:cs typeface="Calibri" panose="020F0502020204030204" pitchFamily="34" charset="0"/>
                      </a:rPr>
                      <m:t>𝐴𝐶𝐹</m:t>
                    </m:r>
                  </m:oMath>
                </a14:m>
                <a:r>
                  <a:rPr lang="fr-FR" sz="2000" dirty="0">
                    <a:latin typeface="Calibri" panose="020F0502020204030204" pitchFamily="34" charset="0"/>
                    <a:cs typeface="Calibri" panose="020F0502020204030204" pitchFamily="34" charset="0"/>
                  </a:rPr>
                  <a:t>.</a:t>
                </a:r>
              </a:p>
            </p:txBody>
          </p:sp>
        </mc:Choice>
        <mc:Fallback xmlns="">
          <p:sp>
            <p:nvSpPr>
              <p:cNvPr id="5" name="ZoneTexte 4"/>
              <p:cNvSpPr txBox="1">
                <a:spLocks noRot="1" noChangeAspect="1" noMove="1" noResize="1" noEditPoints="1" noAdjustHandles="1" noChangeArrowheads="1" noChangeShapeType="1" noTextEdit="1"/>
              </p:cNvSpPr>
              <p:nvPr/>
            </p:nvSpPr>
            <p:spPr>
              <a:xfrm>
                <a:off x="396240" y="3921239"/>
                <a:ext cx="3637280" cy="1323439"/>
              </a:xfrm>
              <a:prstGeom prst="rect">
                <a:avLst/>
              </a:prstGeom>
              <a:blipFill>
                <a:blip r:embed="rId3"/>
                <a:stretch>
                  <a:fillRect l="-1508" t="-2304" b="-737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ZoneTexte 18"/>
              <p:cNvSpPr txBox="1"/>
              <p:nvPr/>
            </p:nvSpPr>
            <p:spPr>
              <a:xfrm>
                <a:off x="304800" y="1550280"/>
                <a:ext cx="3728720" cy="1015663"/>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Les points </a:t>
                </a:r>
                <a14:m>
                  <m:oMath xmlns:m="http://schemas.openxmlformats.org/officeDocument/2006/math">
                    <m:r>
                      <a:rPr lang="fr-FR" sz="2000" i="1" dirty="0" smtClean="0">
                        <a:latin typeface="Cambria Math" panose="02040503050406030204" pitchFamily="18" charset="0"/>
                        <a:cs typeface="Calibri" panose="020F0502020204030204" pitchFamily="34" charset="0"/>
                      </a:rPr>
                      <m:t>𝐴</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𝐵</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𝑒𝑡</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𝐶</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ne sont pas alignés, ils déterminent   dans l’espace le plan </a:t>
                </a:r>
                <a14:m>
                  <m:oMath xmlns:m="http://schemas.openxmlformats.org/officeDocument/2006/math">
                    <m:r>
                      <a:rPr lang="fr-FR" sz="2000" i="1" dirty="0" smtClean="0">
                        <a:latin typeface="Cambria Math" panose="02040503050406030204" pitchFamily="18" charset="0"/>
                        <a:cs typeface="Calibri" panose="020F0502020204030204" pitchFamily="34" charset="0"/>
                      </a:rPr>
                      <m:t>𝐴𝐵𝐶</m:t>
                    </m:r>
                  </m:oMath>
                </a14:m>
                <a:r>
                  <a:rPr lang="fr-FR" sz="2000" dirty="0">
                    <a:latin typeface="Calibri" panose="020F0502020204030204" pitchFamily="34" charset="0"/>
                    <a:cs typeface="Calibri" panose="020F0502020204030204" pitchFamily="34" charset="0"/>
                  </a:rPr>
                  <a:t>.</a:t>
                </a:r>
              </a:p>
            </p:txBody>
          </p:sp>
        </mc:Choice>
        <mc:Fallback xmlns="">
          <p:sp>
            <p:nvSpPr>
              <p:cNvPr id="19" name="ZoneTexte 18"/>
              <p:cNvSpPr txBox="1">
                <a:spLocks noRot="1" noChangeAspect="1" noMove="1" noResize="1" noEditPoints="1" noAdjustHandles="1" noChangeArrowheads="1" noChangeShapeType="1" noTextEdit="1"/>
              </p:cNvSpPr>
              <p:nvPr/>
            </p:nvSpPr>
            <p:spPr>
              <a:xfrm>
                <a:off x="304800" y="1550280"/>
                <a:ext cx="3728720" cy="1015663"/>
              </a:xfrm>
              <a:prstGeom prst="rect">
                <a:avLst/>
              </a:prstGeom>
              <a:blipFill>
                <a:blip r:embed="rId4"/>
                <a:stretch>
                  <a:fillRect l="-1471" t="-2994" b="-9581"/>
                </a:stretch>
              </a:blipFill>
            </p:spPr>
            <p:txBody>
              <a:bodyPr/>
              <a:lstStyle/>
              <a:p>
                <a:r>
                  <a:rPr lang="fr-FR">
                    <a:noFill/>
                  </a:rPr>
                  <a:t> </a:t>
                </a:r>
              </a:p>
            </p:txBody>
          </p:sp>
        </mc:Fallback>
      </mc:AlternateContent>
      <p:sp>
        <p:nvSpPr>
          <p:cNvPr id="22" name="Rectangle 21"/>
          <p:cNvSpPr/>
          <p:nvPr/>
        </p:nvSpPr>
        <p:spPr>
          <a:xfrm>
            <a:off x="929653" y="6040541"/>
            <a:ext cx="8563691" cy="461665"/>
          </a:xfrm>
          <a:prstGeom prst="rect">
            <a:avLst/>
          </a:prstGeom>
          <a:solidFill>
            <a:schemeClr val="accent1">
              <a:lumMod val="20000"/>
              <a:lumOff val="80000"/>
            </a:schemeClr>
          </a:solidFill>
          <a:ln>
            <a:solidFill>
              <a:schemeClr val="accent1"/>
            </a:solidFill>
          </a:ln>
        </p:spPr>
        <p:txBody>
          <a:bodyPr wrap="none" anchor="ctr">
            <a:spAutoFit/>
          </a:bodyPr>
          <a:lstStyle/>
          <a:p>
            <a:pPr algn="ctr"/>
            <a:r>
              <a:rPr lang="fr-FR" sz="2400" dirty="0">
                <a:latin typeface="Calibri" panose="020F0502020204030204" pitchFamily="34" charset="0"/>
              </a:rPr>
              <a:t>3 points non alignés de l’espace déterminent un plan dans l’espace.</a:t>
            </a:r>
            <a:endParaRPr lang="fr-FR" sz="2400" dirty="0"/>
          </a:p>
        </p:txBody>
      </p:sp>
      <p:pic>
        <p:nvPicPr>
          <p:cNvPr id="11" name="Image 10"/>
          <p:cNvPicPr>
            <a:picLocks noChangeAspect="1"/>
          </p:cNvPicPr>
          <p:nvPr/>
        </p:nvPicPr>
        <p:blipFill>
          <a:blip r:embed="rId5"/>
          <a:stretch>
            <a:fillRect/>
          </a:stretch>
        </p:blipFill>
        <p:spPr>
          <a:xfrm>
            <a:off x="4318000" y="1152306"/>
            <a:ext cx="7291989" cy="4619948"/>
          </a:xfrm>
          <a:prstGeom prst="rect">
            <a:avLst/>
          </a:prstGeom>
        </p:spPr>
      </p:pic>
      <p:cxnSp>
        <p:nvCxnSpPr>
          <p:cNvPr id="13" name="Connecteur droit avec flèche 12"/>
          <p:cNvCxnSpPr>
            <a:stCxn id="19" idx="3"/>
          </p:cNvCxnSpPr>
          <p:nvPr/>
        </p:nvCxnSpPr>
        <p:spPr>
          <a:xfrm>
            <a:off x="4033520" y="2058112"/>
            <a:ext cx="2552007" cy="69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Connecteur droit avec flèche 24"/>
          <p:cNvCxnSpPr>
            <a:stCxn id="19" idx="3"/>
          </p:cNvCxnSpPr>
          <p:nvPr/>
        </p:nvCxnSpPr>
        <p:spPr>
          <a:xfrm>
            <a:off x="4033520" y="2058112"/>
            <a:ext cx="2367280" cy="22552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Connecteur droit avec flèche 26"/>
          <p:cNvCxnSpPr>
            <a:stCxn id="19" idx="3"/>
          </p:cNvCxnSpPr>
          <p:nvPr/>
        </p:nvCxnSpPr>
        <p:spPr>
          <a:xfrm>
            <a:off x="4033520" y="2058112"/>
            <a:ext cx="3087716" cy="27227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Connecteur droit avec flèche 28"/>
          <p:cNvCxnSpPr>
            <a:stCxn id="5" idx="3"/>
          </p:cNvCxnSpPr>
          <p:nvPr/>
        </p:nvCxnSpPr>
        <p:spPr>
          <a:xfrm>
            <a:off x="4033520" y="4582959"/>
            <a:ext cx="5489171" cy="201477"/>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cxnSp>
        <p:nvCxnSpPr>
          <p:cNvPr id="31" name="Connecteur droit avec flèche 30"/>
          <p:cNvCxnSpPr>
            <a:stCxn id="5" idx="3"/>
          </p:cNvCxnSpPr>
          <p:nvPr/>
        </p:nvCxnSpPr>
        <p:spPr>
          <a:xfrm flipV="1">
            <a:off x="4033520" y="4313382"/>
            <a:ext cx="2367280" cy="269577"/>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cxnSp>
        <p:nvCxnSpPr>
          <p:cNvPr id="33" name="Connecteur droit avec flèche 32"/>
          <p:cNvCxnSpPr>
            <a:stCxn id="5" idx="3"/>
          </p:cNvCxnSpPr>
          <p:nvPr/>
        </p:nvCxnSpPr>
        <p:spPr>
          <a:xfrm>
            <a:off x="4033520" y="4582959"/>
            <a:ext cx="3087716" cy="266132"/>
          </a:xfrm>
          <a:prstGeom prst="straightConnector1">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par>
                          <p:cTn id="11" fill="hold">
                            <p:stCondLst>
                              <p:cond delay="0"/>
                            </p:stCondLst>
                            <p:childTnLst>
                              <p:par>
                                <p:cTn id="12" presetID="22" presetClass="entr" presetSubtype="4"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1000"/>
                                        <p:tgtEl>
                                          <p:spTgt spid="13"/>
                                        </p:tgtEl>
                                      </p:cBhvr>
                                    </p:animEffect>
                                  </p:childTnLst>
                                </p:cTn>
                              </p:par>
                              <p:par>
                                <p:cTn id="15" presetID="22" presetClass="entr" presetSubtype="4"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1000"/>
                                        <p:tgtEl>
                                          <p:spTgt spid="27"/>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down)">
                                      <p:cBhvr>
                                        <p:cTn id="21" dur="10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22" presetClass="entr" presetSubtype="4" fill="hold" nodeType="after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down)">
                                      <p:cBhvr>
                                        <p:cTn id="32" dur="1000"/>
                                        <p:tgtEl>
                                          <p:spTgt spid="31"/>
                                        </p:tgtEl>
                                      </p:cBhvr>
                                    </p:animEffect>
                                  </p:childTnLst>
                                </p:cTn>
                              </p:par>
                            </p:childTnLst>
                          </p:cTn>
                        </p:par>
                        <p:par>
                          <p:cTn id="33" fill="hold">
                            <p:stCondLst>
                              <p:cond delay="2000"/>
                            </p:stCondLst>
                            <p:childTnLst>
                              <p:par>
                                <p:cTn id="34" presetID="22" presetClass="entr" presetSubtype="4"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1000"/>
                                        <p:tgtEl>
                                          <p:spTgt spid="29"/>
                                        </p:tgtEl>
                                      </p:cBhvr>
                                    </p:animEffect>
                                  </p:childTnLst>
                                </p:cTn>
                              </p:par>
                            </p:childTnLst>
                          </p:cTn>
                        </p:par>
                        <p:par>
                          <p:cTn id="37" fill="hold">
                            <p:stCondLst>
                              <p:cond delay="3000"/>
                            </p:stCondLst>
                            <p:childTnLst>
                              <p:par>
                                <p:cTn id="38" presetID="22" presetClass="entr" presetSubtype="4" fill="hold" nodeType="after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wipe(down)">
                                      <p:cBhvr>
                                        <p:cTn id="40" dur="1000"/>
                                        <p:tgtEl>
                                          <p:spTgt spid="33"/>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1000"/>
                                        <p:tgtEl>
                                          <p:spTgt spid="22"/>
                                        </p:tgtEl>
                                      </p:cBhvr>
                                    </p:animEffect>
                                    <p:anim calcmode="lin" valueType="num">
                                      <p:cBhvr>
                                        <p:cTn id="46" dur="1000" fill="hold"/>
                                        <p:tgtEl>
                                          <p:spTgt spid="22"/>
                                        </p:tgtEl>
                                        <p:attrNameLst>
                                          <p:attrName>ppt_x</p:attrName>
                                        </p:attrNameLst>
                                      </p:cBhvr>
                                      <p:tavLst>
                                        <p:tav tm="0">
                                          <p:val>
                                            <p:strVal val="#ppt_x"/>
                                          </p:val>
                                        </p:tav>
                                        <p:tav tm="100000">
                                          <p:val>
                                            <p:strVal val="#ppt_x"/>
                                          </p:val>
                                        </p:tav>
                                      </p:tavLst>
                                    </p:anim>
                                    <p:anim calcmode="lin" valueType="num">
                                      <p:cBhvr>
                                        <p:cTn id="4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9" grpId="0"/>
      <p:bldP spid="2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MA" dirty="0"/>
              <a:t>Mais faites attention, si trois points sont alignés, ils ne déterminent pas un plan et aussi 4 points peuvent ne pas déterminer un plan, comme dans la figure ci dessous</a:t>
            </a:r>
            <a:endParaRPr lang="fr-FR" dirty="0"/>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montre les points et donne des exemples concrets dans la classe en utilisant  son espace</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8" name="ZoneTexte 7"/>
          <p:cNvSpPr txBox="1"/>
          <p:nvPr/>
        </p:nvSpPr>
        <p:spPr>
          <a:xfrm>
            <a:off x="313483" y="1595120"/>
            <a:ext cx="4136597" cy="1015663"/>
          </a:xfrm>
          <a:prstGeom prst="rect">
            <a:avLst/>
          </a:prstGeom>
          <a:noFill/>
        </p:spPr>
        <p:txBody>
          <a:bodyPr wrap="square" rtlCol="0">
            <a:spAutoFit/>
          </a:bodyPr>
          <a:lstStyle/>
          <a:p>
            <a:pPr marL="342900" indent="-342900">
              <a:buFont typeface="Wingdings" panose="05000000000000000000" pitchFamily="2" charset="2"/>
              <a:buChar char="v"/>
            </a:pPr>
            <a:r>
              <a:rPr lang="fr-FR" sz="2000" dirty="0">
                <a:latin typeface="Calibri" panose="020F0502020204030204" pitchFamily="34" charset="0"/>
                <a:cs typeface="Calibri" panose="020F0502020204030204" pitchFamily="34" charset="0"/>
              </a:rPr>
              <a:t>Les points A,C et F sont alignés, ils ne déterminent pas un plan, ils déterminent t plutôt </a:t>
            </a:r>
            <a:r>
              <a:rPr lang="fr-FR" sz="2000" dirty="0">
                <a:solidFill>
                  <a:srgbClr val="FF0000"/>
                </a:solidFill>
                <a:latin typeface="Calibri" panose="020F0502020204030204" pitchFamily="34" charset="0"/>
                <a:cs typeface="Calibri" panose="020F0502020204030204" pitchFamily="34" charset="0"/>
              </a:rPr>
              <a:t>une droite.</a:t>
            </a:r>
          </a:p>
        </p:txBody>
      </p:sp>
      <p:sp>
        <p:nvSpPr>
          <p:cNvPr id="17" name="ZoneTexte 16"/>
          <p:cNvSpPr txBox="1"/>
          <p:nvPr/>
        </p:nvSpPr>
        <p:spPr>
          <a:xfrm>
            <a:off x="463111" y="3126472"/>
            <a:ext cx="4136597" cy="1323439"/>
          </a:xfrm>
          <a:prstGeom prst="rect">
            <a:avLst/>
          </a:prstGeom>
          <a:noFill/>
        </p:spPr>
        <p:txBody>
          <a:bodyPr wrap="square" rtlCol="0">
            <a:spAutoFit/>
          </a:bodyPr>
          <a:lstStyle/>
          <a:p>
            <a:pPr marL="342900" indent="-342900">
              <a:buFont typeface="Wingdings" panose="05000000000000000000" pitchFamily="2" charset="2"/>
              <a:buChar char="v"/>
            </a:pPr>
            <a:r>
              <a:rPr lang="fr-FR" sz="2000" dirty="0">
                <a:latin typeface="Calibri" panose="020F0502020204030204" pitchFamily="34" charset="0"/>
                <a:cs typeface="Calibri" panose="020F0502020204030204" pitchFamily="34" charset="0"/>
              </a:rPr>
              <a:t> Les 4 points A,C, D et B ne peuvent pas être dans un même plan. ils ne déterminent  pas un plan.</a:t>
            </a:r>
          </a:p>
        </p:txBody>
      </p:sp>
      <p:pic>
        <p:nvPicPr>
          <p:cNvPr id="18" name="Image 17"/>
          <p:cNvPicPr>
            <a:picLocks noChangeAspect="1"/>
          </p:cNvPicPr>
          <p:nvPr/>
        </p:nvPicPr>
        <p:blipFill>
          <a:blip r:embed="rId3"/>
          <a:stretch>
            <a:fillRect/>
          </a:stretch>
        </p:blipFill>
        <p:spPr>
          <a:xfrm>
            <a:off x="5163126" y="1472986"/>
            <a:ext cx="6419273" cy="4938188"/>
          </a:xfrm>
          <a:prstGeom prst="rect">
            <a:avLst/>
          </a:prstGeom>
        </p:spPr>
      </p:pic>
      <p:cxnSp>
        <p:nvCxnSpPr>
          <p:cNvPr id="20" name="Connecteur droit avec flèche 19"/>
          <p:cNvCxnSpPr>
            <a:cxnSpLocks/>
            <a:stCxn id="8" idx="3"/>
          </p:cNvCxnSpPr>
          <p:nvPr/>
        </p:nvCxnSpPr>
        <p:spPr>
          <a:xfrm>
            <a:off x="4450080" y="2102952"/>
            <a:ext cx="4915593" cy="28015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Connecteur droit avec flèche 21"/>
          <p:cNvCxnSpPr>
            <a:cxnSpLocks/>
            <a:stCxn id="8" idx="3"/>
          </p:cNvCxnSpPr>
          <p:nvPr/>
        </p:nvCxnSpPr>
        <p:spPr>
          <a:xfrm>
            <a:off x="4450080" y="2102952"/>
            <a:ext cx="3613265" cy="23859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Connecteur droit avec flèche 23"/>
          <p:cNvCxnSpPr>
            <a:cxnSpLocks/>
            <a:stCxn id="8" idx="3"/>
          </p:cNvCxnSpPr>
          <p:nvPr/>
        </p:nvCxnSpPr>
        <p:spPr>
          <a:xfrm>
            <a:off x="4450080" y="2102952"/>
            <a:ext cx="2310938" cy="19518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ZoneTexte 24"/>
          <p:cNvSpPr txBox="1"/>
          <p:nvPr/>
        </p:nvSpPr>
        <p:spPr>
          <a:xfrm>
            <a:off x="463112" y="5420198"/>
            <a:ext cx="4903215" cy="707886"/>
          </a:xfrm>
          <a:prstGeom prst="rect">
            <a:avLst/>
          </a:prstGeom>
          <a:noFill/>
        </p:spPr>
        <p:txBody>
          <a:bodyPr wrap="square" rtlCol="0">
            <a:spAutoFit/>
          </a:bodyPr>
          <a:lstStyle/>
          <a:p>
            <a:pPr marL="342900" indent="-342900" algn="l">
              <a:buFont typeface="Wingdings" panose="05000000000000000000" pitchFamily="2" charset="2"/>
              <a:buChar char="v"/>
            </a:pPr>
            <a:r>
              <a:rPr lang="fr-FR" sz="2000" dirty="0">
                <a:latin typeface="Calibri" panose="020F0502020204030204" pitchFamily="34" charset="0"/>
                <a:cs typeface="Calibri" panose="020F0502020204030204" pitchFamily="34" charset="0"/>
              </a:rPr>
              <a:t>A, C, F et D sont dans le même plan, ACD et CFD représentent le même plan.</a:t>
            </a:r>
          </a:p>
        </p:txBody>
      </p:sp>
    </p:spTree>
    <p:extLst>
      <p:ext uri="{BB962C8B-B14F-4D97-AF65-F5344CB8AC3E}">
        <p14:creationId xmlns:p14="http://schemas.microsoft.com/office/powerpoint/2010/main" val="396772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750"/>
                                        <p:tgtEl>
                                          <p:spTgt spid="22"/>
                                        </p:tgtEl>
                                      </p:cBhvr>
                                    </p:animEffect>
                                  </p:childTnLst>
                                </p:cTn>
                              </p:par>
                            </p:childTnLst>
                          </p:cTn>
                        </p:par>
                        <p:par>
                          <p:cTn id="18" fill="hold">
                            <p:stCondLst>
                              <p:cond delay="1750"/>
                            </p:stCondLst>
                            <p:childTnLst>
                              <p:par>
                                <p:cTn id="19" presetID="22" presetClass="entr" presetSubtype="4"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down)">
                                      <p:cBhvr>
                                        <p:cTn id="21" dur="1000"/>
                                        <p:tgtEl>
                                          <p:spTgt spid="20"/>
                                        </p:tgtEl>
                                      </p:cBhvr>
                                    </p:animEffect>
                                  </p:childTnLst>
                                </p:cTn>
                              </p:par>
                            </p:childTnLst>
                          </p:cTn>
                        </p:par>
                        <p:par>
                          <p:cTn id="22" fill="hold">
                            <p:stCondLst>
                              <p:cond delay="2750"/>
                            </p:stCondLst>
                            <p:childTnLst>
                              <p:par>
                                <p:cTn id="23" presetID="22" presetClass="entr" presetSubtype="4" fill="hold"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down)">
                                      <p:cBhvr>
                                        <p:cTn id="25" dur="125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anim calcmode="lin" valueType="num">
                                      <p:cBhvr>
                                        <p:cTn id="31" dur="1000" fill="hold"/>
                                        <p:tgtEl>
                                          <p:spTgt spid="17"/>
                                        </p:tgtEl>
                                        <p:attrNameLst>
                                          <p:attrName>ppt_x</p:attrName>
                                        </p:attrNameLst>
                                      </p:cBhvr>
                                      <p:tavLst>
                                        <p:tav tm="0">
                                          <p:val>
                                            <p:strVal val="#ppt_x"/>
                                          </p:val>
                                        </p:tav>
                                        <p:tav tm="100000">
                                          <p:val>
                                            <p:strVal val="#ppt_x"/>
                                          </p:val>
                                        </p:tav>
                                      </p:tavLst>
                                    </p:anim>
                                    <p:anim calcmode="lin" valueType="num">
                                      <p:cBhvr>
                                        <p:cTn id="3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000"/>
                                        <p:tgtEl>
                                          <p:spTgt spid="25"/>
                                        </p:tgtEl>
                                      </p:cBhvr>
                                    </p:animEffect>
                                    <p:anim calcmode="lin" valueType="num">
                                      <p:cBhvr>
                                        <p:cTn id="38" dur="1000" fill="hold"/>
                                        <p:tgtEl>
                                          <p:spTgt spid="25"/>
                                        </p:tgtEl>
                                        <p:attrNameLst>
                                          <p:attrName>ppt_x</p:attrName>
                                        </p:attrNameLst>
                                      </p:cBhvr>
                                      <p:tavLst>
                                        <p:tav tm="0">
                                          <p:val>
                                            <p:strVal val="#ppt_x"/>
                                          </p:val>
                                        </p:tav>
                                        <p:tav tm="100000">
                                          <p:val>
                                            <p:strVal val="#ppt_x"/>
                                          </p:val>
                                        </p:tav>
                                      </p:tavLst>
                                    </p:anim>
                                    <p:anim calcmode="lin" valueType="num">
                                      <p:cBhvr>
                                        <p:cTn id="3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P spid="2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FR" dirty="0"/>
              <a:t>Observez ce pavé droit, le prolongement de chacune de ses faces représente un plan dans l’espace</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montre les faces du cube   </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7" name="plan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r="5305"/>
          <a:stretch/>
        </p:blipFill>
        <p:spPr>
          <a:xfrm>
            <a:off x="2463899" y="1615959"/>
            <a:ext cx="6437034" cy="4206875"/>
          </a:xfrm>
          <a:prstGeom prst="rect">
            <a:avLst/>
          </a:prstGeom>
        </p:spPr>
      </p:pic>
      <p:sp>
        <p:nvSpPr>
          <p:cNvPr id="3" name="ZoneTexte 2"/>
          <p:cNvSpPr txBox="1"/>
          <p:nvPr/>
        </p:nvSpPr>
        <p:spPr>
          <a:xfrm>
            <a:off x="8201891" y="1219200"/>
            <a:ext cx="3507509" cy="163121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Trois points non alignés permettent de représenter un plan.</a:t>
            </a:r>
          </a:p>
          <a:p>
            <a:r>
              <a:rPr lang="fr-FR" sz="2000" dirty="0">
                <a:latin typeface="Calibri" panose="020F0502020204030204" pitchFamily="34" charset="0"/>
                <a:cs typeface="Calibri" panose="020F0502020204030204" pitchFamily="34" charset="0"/>
              </a:rPr>
              <a:t>Exemples: EFG et EFB sont des plans. </a:t>
            </a:r>
          </a:p>
        </p:txBody>
      </p:sp>
    </p:spTree>
    <p:extLst>
      <p:ext uri="{BB962C8B-B14F-4D97-AF65-F5344CB8AC3E}">
        <p14:creationId xmlns:p14="http://schemas.microsoft.com/office/powerpoint/2010/main" val="310761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44280" fill="hold"/>
                                        <p:tgtEl>
                                          <p:spTgt spid="7"/>
                                        </p:tgtEl>
                                      </p:cBhvr>
                                    </p:cmd>
                                  </p:childTnLst>
                                </p:cTn>
                              </p:par>
                            </p:childTnLst>
                          </p:cTn>
                        </p:par>
                        <p:par>
                          <p:cTn id="10" fill="hold">
                            <p:stCondLst>
                              <p:cond delay="44280"/>
                            </p:stCondLst>
                            <p:childTnLst>
                              <p:par>
                                <p:cTn id="11" presetID="1"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7"/>
                </p:tgtEl>
              </p:cMediaNode>
            </p:video>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983549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Observez et choisissez les objets dont les surfaces représentent une partie d’un plan.</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53863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p:cNvSpPr/>
          <p:nvPr/>
        </p:nvSpPr>
        <p:spPr>
          <a:xfrm>
            <a:off x="1048178" y="1624426"/>
            <a:ext cx="9643525" cy="830997"/>
          </a:xfrm>
          <a:prstGeom prst="rect">
            <a:avLst/>
          </a:prstGeom>
        </p:spPr>
        <p:txBody>
          <a:bodyPr wrap="square">
            <a:spAutoFit/>
          </a:bodyPr>
          <a:lstStyle/>
          <a:p>
            <a:r>
              <a:rPr lang="fr-FR" sz="2400" dirty="0"/>
              <a:t>Parmi les surfaces des objets suivants, lesquelles représentent une partie d’un plan ?</a:t>
            </a:r>
          </a:p>
        </p:txBody>
      </p:sp>
      <p:pic>
        <p:nvPicPr>
          <p:cNvPr id="14" name="Picture 15"/>
          <p:cNvPicPr>
            <a:picLocks noChangeAspect="1"/>
          </p:cNvPicPr>
          <p:nvPr/>
        </p:nvPicPr>
        <p:blipFill rotWithShape="1">
          <a:blip r:embed="rId3">
            <a:extLst>
              <a:ext uri="{28A0092B-C50C-407E-A947-70E740481C1C}">
                <a14:useLocalDpi xmlns:a14="http://schemas.microsoft.com/office/drawing/2010/main" val="0"/>
              </a:ext>
            </a:extLst>
          </a:blip>
          <a:srcRect l="3855" t="20952" r="59706" b="36054"/>
          <a:stretch/>
        </p:blipFill>
        <p:spPr>
          <a:xfrm>
            <a:off x="1082353" y="2842066"/>
            <a:ext cx="2995126" cy="1568166"/>
          </a:xfrm>
          <a:prstGeom prst="rect">
            <a:avLst/>
          </a:prstGeom>
        </p:spPr>
      </p:pic>
      <p:pic>
        <p:nvPicPr>
          <p:cNvPr id="15" name="Picture 17"/>
          <p:cNvPicPr>
            <a:picLocks noChangeAspect="1"/>
          </p:cNvPicPr>
          <p:nvPr/>
        </p:nvPicPr>
        <p:blipFill rotWithShape="1">
          <a:blip r:embed="rId3">
            <a:extLst>
              <a:ext uri="{28A0092B-C50C-407E-A947-70E740481C1C}">
                <a14:useLocalDpi xmlns:a14="http://schemas.microsoft.com/office/drawing/2010/main" val="0"/>
              </a:ext>
            </a:extLst>
          </a:blip>
          <a:srcRect l="38478" t="28527" r="35186" b="38438"/>
          <a:stretch/>
        </p:blipFill>
        <p:spPr>
          <a:xfrm>
            <a:off x="4714157" y="2694306"/>
            <a:ext cx="2164702" cy="1810140"/>
          </a:xfrm>
          <a:prstGeom prst="rect">
            <a:avLst/>
          </a:prstGeom>
        </p:spPr>
      </p:pic>
      <p:pic>
        <p:nvPicPr>
          <p:cNvPr id="5" name="Image 4"/>
          <p:cNvPicPr>
            <a:picLocks noChangeAspect="1"/>
          </p:cNvPicPr>
          <p:nvPr/>
        </p:nvPicPr>
        <p:blipFill>
          <a:blip r:embed="rId4"/>
          <a:stretch>
            <a:fillRect/>
          </a:stretch>
        </p:blipFill>
        <p:spPr>
          <a:xfrm>
            <a:off x="7515537" y="2576058"/>
            <a:ext cx="3472873" cy="1905165"/>
          </a:xfrm>
          <a:prstGeom prst="rect">
            <a:avLst/>
          </a:prstGeom>
        </p:spPr>
      </p:pic>
      <p:sp>
        <p:nvSpPr>
          <p:cNvPr id="16" name="Rectangle 15"/>
          <p:cNvSpPr/>
          <p:nvPr/>
        </p:nvSpPr>
        <p:spPr>
          <a:xfrm>
            <a:off x="811764" y="5290003"/>
            <a:ext cx="3265715" cy="86774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La table</a:t>
            </a:r>
            <a:endParaRPr lang="fr-FR" dirty="0">
              <a:solidFill>
                <a:schemeClr val="tx1"/>
              </a:solidFill>
            </a:endParaRPr>
          </a:p>
        </p:txBody>
      </p:sp>
      <p:sp>
        <p:nvSpPr>
          <p:cNvPr id="17" name="Rectangle 16"/>
          <p:cNvSpPr/>
          <p:nvPr/>
        </p:nvSpPr>
        <p:spPr>
          <a:xfrm>
            <a:off x="4488462" y="5214094"/>
            <a:ext cx="3265715" cy="86774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Le ballon</a:t>
            </a:r>
            <a:endParaRPr lang="fr-FR" dirty="0">
              <a:solidFill>
                <a:schemeClr val="tx1"/>
              </a:solidFill>
            </a:endParaRPr>
          </a:p>
        </p:txBody>
      </p:sp>
      <p:sp>
        <p:nvSpPr>
          <p:cNvPr id="18" name="Rectangle 17"/>
          <p:cNvSpPr/>
          <p:nvPr/>
        </p:nvSpPr>
        <p:spPr>
          <a:xfrm>
            <a:off x="8374848" y="5237864"/>
            <a:ext cx="3265715" cy="86774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Le tableau</a:t>
            </a:r>
            <a:endParaRPr lang="fr-FR" dirty="0">
              <a:solidFill>
                <a:schemeClr val="tx1"/>
              </a:solidFill>
            </a:endParaRPr>
          </a:p>
        </p:txBody>
      </p:sp>
    </p:spTree>
    <p:extLst>
      <p:ext uri="{BB962C8B-B14F-4D97-AF65-F5344CB8AC3E}">
        <p14:creationId xmlns:p14="http://schemas.microsoft.com/office/powerpoint/2010/main" val="2238243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𝐕𝐨𝐢𝐜𝐢 𝐥𝐚  𝐫é𝐩𝐨𝐧𝐬𝐞. Rappelez vous  que La surface d’une sphère est une surface courbée donc elle ne représente pas un plan </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montre que la surface de la sphère est courbée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342669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3" name="Picture 15"/>
          <p:cNvPicPr>
            <a:picLocks noChangeAspect="1"/>
          </p:cNvPicPr>
          <p:nvPr/>
        </p:nvPicPr>
        <p:blipFill rotWithShape="1">
          <a:blip r:embed="rId3">
            <a:extLst>
              <a:ext uri="{28A0092B-C50C-407E-A947-70E740481C1C}">
                <a14:useLocalDpi xmlns:a14="http://schemas.microsoft.com/office/drawing/2010/main" val="0"/>
              </a:ext>
            </a:extLst>
          </a:blip>
          <a:srcRect l="3855" t="20952" r="59706" b="36054"/>
          <a:stretch/>
        </p:blipFill>
        <p:spPr>
          <a:xfrm>
            <a:off x="1082353" y="2842066"/>
            <a:ext cx="2995126" cy="1568166"/>
          </a:xfrm>
          <a:prstGeom prst="rect">
            <a:avLst/>
          </a:prstGeom>
        </p:spPr>
      </p:pic>
      <p:pic>
        <p:nvPicPr>
          <p:cNvPr id="15" name="Picture 17"/>
          <p:cNvPicPr>
            <a:picLocks noChangeAspect="1"/>
          </p:cNvPicPr>
          <p:nvPr/>
        </p:nvPicPr>
        <p:blipFill rotWithShape="1">
          <a:blip r:embed="rId3">
            <a:extLst>
              <a:ext uri="{28A0092B-C50C-407E-A947-70E740481C1C}">
                <a14:useLocalDpi xmlns:a14="http://schemas.microsoft.com/office/drawing/2010/main" val="0"/>
              </a:ext>
            </a:extLst>
          </a:blip>
          <a:srcRect l="38478" t="28527" r="35186" b="38438"/>
          <a:stretch/>
        </p:blipFill>
        <p:spPr>
          <a:xfrm>
            <a:off x="4701733" y="2694306"/>
            <a:ext cx="2164702" cy="1810140"/>
          </a:xfrm>
          <a:prstGeom prst="rect">
            <a:avLst/>
          </a:prstGeom>
        </p:spPr>
      </p:pic>
      <p:pic>
        <p:nvPicPr>
          <p:cNvPr id="16" name="Image 15"/>
          <p:cNvPicPr>
            <a:picLocks noChangeAspect="1"/>
          </p:cNvPicPr>
          <p:nvPr/>
        </p:nvPicPr>
        <p:blipFill>
          <a:blip r:embed="rId4"/>
          <a:stretch>
            <a:fillRect/>
          </a:stretch>
        </p:blipFill>
        <p:spPr>
          <a:xfrm>
            <a:off x="7515537" y="2576058"/>
            <a:ext cx="3472873" cy="1905165"/>
          </a:xfrm>
          <a:prstGeom prst="rect">
            <a:avLst/>
          </a:prstGeom>
        </p:spPr>
      </p:pic>
      <p:sp>
        <p:nvSpPr>
          <p:cNvPr id="17" name="Rectangle 16"/>
          <p:cNvSpPr/>
          <p:nvPr/>
        </p:nvSpPr>
        <p:spPr>
          <a:xfrm>
            <a:off x="1048178" y="1624426"/>
            <a:ext cx="9643525" cy="830997"/>
          </a:xfrm>
          <a:prstGeom prst="rect">
            <a:avLst/>
          </a:prstGeom>
        </p:spPr>
        <p:txBody>
          <a:bodyPr wrap="square">
            <a:spAutoFit/>
          </a:bodyPr>
          <a:lstStyle/>
          <a:p>
            <a:r>
              <a:rPr lang="fr-FR" sz="2400" dirty="0"/>
              <a:t>Parmi les surfaces des objets suivants, lesquelles représentent une partie d’un plan ?</a:t>
            </a:r>
          </a:p>
        </p:txBody>
      </p:sp>
      <p:sp>
        <p:nvSpPr>
          <p:cNvPr id="18" name="Rectangle 17"/>
          <p:cNvSpPr/>
          <p:nvPr/>
        </p:nvSpPr>
        <p:spPr>
          <a:xfrm>
            <a:off x="811764" y="5290003"/>
            <a:ext cx="3265715" cy="867747"/>
          </a:xfrm>
          <a:prstGeom prst="rect">
            <a:avLst/>
          </a:prstGeom>
          <a:solidFill>
            <a:srgbClr val="0070C0"/>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La table</a:t>
            </a:r>
            <a:endParaRPr lang="fr-FR" dirty="0">
              <a:solidFill>
                <a:schemeClr val="tx1"/>
              </a:solidFill>
            </a:endParaRPr>
          </a:p>
        </p:txBody>
      </p:sp>
      <p:sp>
        <p:nvSpPr>
          <p:cNvPr id="19" name="Rectangle 18"/>
          <p:cNvSpPr/>
          <p:nvPr/>
        </p:nvSpPr>
        <p:spPr>
          <a:xfrm>
            <a:off x="8300957" y="5290002"/>
            <a:ext cx="3265715" cy="867747"/>
          </a:xfrm>
          <a:prstGeom prst="rect">
            <a:avLst/>
          </a:prstGeom>
          <a:solidFill>
            <a:srgbClr val="0070C0"/>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Le tableau</a:t>
            </a:r>
            <a:endParaRPr lang="fr-FR" dirty="0">
              <a:solidFill>
                <a:schemeClr val="tx1"/>
              </a:solidFill>
            </a:endParaRPr>
          </a:p>
        </p:txBody>
      </p:sp>
    </p:spTree>
    <p:extLst>
      <p:ext uri="{BB962C8B-B14F-4D97-AF65-F5344CB8AC3E}">
        <p14:creationId xmlns:p14="http://schemas.microsoft.com/office/powerpoint/2010/main" val="9745588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Complétez: choisissez les bonnes réponses.</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90689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p:cNvPicPr>
            <a:picLocks noChangeAspect="1"/>
          </p:cNvPicPr>
          <p:nvPr/>
        </p:nvPicPr>
        <p:blipFill>
          <a:blip r:embed="rId3"/>
          <a:stretch>
            <a:fillRect/>
          </a:stretch>
        </p:blipFill>
        <p:spPr>
          <a:xfrm>
            <a:off x="935304" y="2740606"/>
            <a:ext cx="10185278" cy="2355273"/>
          </a:xfrm>
          <a:prstGeom prst="rect">
            <a:avLst/>
          </a:prstGeom>
        </p:spPr>
      </p:pic>
      <p:sp>
        <p:nvSpPr>
          <p:cNvPr id="19" name="Rectangle 18"/>
          <p:cNvSpPr/>
          <p:nvPr/>
        </p:nvSpPr>
        <p:spPr>
          <a:xfrm>
            <a:off x="1181405" y="1644673"/>
            <a:ext cx="9080193" cy="830997"/>
          </a:xfrm>
          <a:prstGeom prst="rect">
            <a:avLst/>
          </a:prstGeom>
        </p:spPr>
        <p:txBody>
          <a:bodyPr wrap="square">
            <a:spAutoFit/>
          </a:bodyPr>
          <a:lstStyle/>
          <a:p>
            <a:r>
              <a:rPr lang="fr-FR" sz="2400" dirty="0"/>
              <a:t>Parmi les points suivants, lesquels appartiennent au plan P ? </a:t>
            </a:r>
          </a:p>
        </p:txBody>
      </p:sp>
      <p:sp>
        <p:nvSpPr>
          <p:cNvPr id="20" name="Rectangle 19"/>
          <p:cNvSpPr/>
          <p:nvPr/>
        </p:nvSpPr>
        <p:spPr>
          <a:xfrm>
            <a:off x="1079619" y="5487423"/>
            <a:ext cx="1506563" cy="86774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A</a:t>
            </a:r>
            <a:endParaRPr lang="fr-FR" dirty="0">
              <a:solidFill>
                <a:schemeClr val="tx1"/>
              </a:solidFill>
            </a:endParaRPr>
          </a:p>
        </p:txBody>
      </p:sp>
      <p:sp>
        <p:nvSpPr>
          <p:cNvPr id="21" name="Rectangle 20"/>
          <p:cNvSpPr/>
          <p:nvPr/>
        </p:nvSpPr>
        <p:spPr>
          <a:xfrm>
            <a:off x="5535842" y="5487422"/>
            <a:ext cx="1667539" cy="86774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dirty="0">
                <a:solidFill>
                  <a:schemeClr val="tx1"/>
                </a:solidFill>
              </a:rPr>
              <a:t>B</a:t>
            </a:r>
            <a:endParaRPr lang="fr-FR" dirty="0">
              <a:solidFill>
                <a:schemeClr val="tx1"/>
              </a:solidFill>
            </a:endParaRPr>
          </a:p>
        </p:txBody>
      </p:sp>
      <p:sp>
        <p:nvSpPr>
          <p:cNvPr id="22" name="Rectangle 21"/>
          <p:cNvSpPr/>
          <p:nvPr/>
        </p:nvSpPr>
        <p:spPr>
          <a:xfrm>
            <a:off x="9068393" y="5487423"/>
            <a:ext cx="2424972" cy="86774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F</a:t>
            </a:r>
            <a:endParaRPr lang="fr-FR" dirty="0">
              <a:solidFill>
                <a:schemeClr val="tx1"/>
              </a:solidFill>
            </a:endParaRPr>
          </a:p>
        </p:txBody>
      </p:sp>
    </p:spTree>
    <p:extLst>
      <p:ext uri="{BB962C8B-B14F-4D97-AF65-F5344CB8AC3E}">
        <p14:creationId xmlns:p14="http://schemas.microsoft.com/office/powerpoint/2010/main" val="33263240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le point </a:t>
                </a:r>
                <a14:m>
                  <m:oMath xmlns:m="http://schemas.openxmlformats.org/officeDocument/2006/math">
                    <m:r>
                      <a:rPr lang="fr-FR" sz="1400" b="1" i="1" dirty="0" smtClean="0">
                        <a:latin typeface="Cambria Math" panose="02040503050406030204" pitchFamily="18" charset="0"/>
                        <a:cs typeface="Arial" panose="020B0604020202020204" pitchFamily="34" charset="0"/>
                      </a:rPr>
                      <m:t>𝑩</m:t>
                    </m:r>
                    <m:r>
                      <a:rPr lang="fr-FR" sz="1400" b="1" i="1" dirty="0" smtClean="0">
                        <a:latin typeface="Cambria Math" panose="02040503050406030204" pitchFamily="18" charset="0"/>
                        <a:cs typeface="Arial" panose="020B0604020202020204" pitchFamily="34" charset="0"/>
                      </a:rPr>
                      <m:t> </m:t>
                    </m:r>
                  </m:oMath>
                </a14:m>
                <a:r>
                  <a:rPr lang="fr-FR" sz="1400" dirty="0">
                    <a:latin typeface="Arial" panose="020B0604020202020204" pitchFamily="34" charset="0"/>
                    <a:cs typeface="Arial" panose="020B0604020202020204" pitchFamily="34" charset="0"/>
                  </a:rPr>
                  <a:t> n’appartient pas au plan </a:t>
                </a:r>
                <a14:m>
                  <m:oMath xmlns:m="http://schemas.openxmlformats.org/officeDocument/2006/math">
                    <m:r>
                      <a:rPr lang="fr-FR" sz="1400" b="0" i="1" dirty="0" smtClean="0">
                        <a:latin typeface="Cambria Math" panose="02040503050406030204" pitchFamily="18" charset="0"/>
                        <a:cs typeface="Arial" panose="020B0604020202020204" pitchFamily="34" charset="0"/>
                      </a:rPr>
                      <m:t>𝑃</m:t>
                    </m:r>
                  </m:oMath>
                </a14:m>
                <a:r>
                  <a:rPr lang="fr-FR" sz="1400" dirty="0">
                    <a:latin typeface="Arial" panose="020B0604020202020204" pitchFamily="34" charset="0"/>
                    <a:cs typeface="Arial" panose="020B0604020202020204" pitchFamily="34" charset="0"/>
                  </a:rPr>
                  <a:t>.</a:t>
                </a:r>
                <a:endParaRPr lang="fr-FR" sz="1400" dirty="0"/>
              </a:p>
            </p:txBody>
          </p:sp>
        </mc:Choice>
        <mc:Fallback xmlns="">
          <p:sp>
            <p:nvSpPr>
              <p:cNvPr id="2" name="Titre 1">
                <a:extLst>
                  <a:ext uri="{FF2B5EF4-FFF2-40B4-BE49-F238E27FC236}">
                    <a16:creationId xmlns:a16="http://schemas.microsoft.com/office/drawing/2014/main" id="{B93C3801-3695-37F1-4B73-89A25B12FD21}"/>
                  </a:ext>
                </a:extLst>
              </p:cNvPr>
              <p:cNvSpPr>
                <a:spLocks noGrp="1" noRot="1" noChangeAspect="1" noMove="1" noResize="1" noEditPoints="1" noAdjustHandles="1" noChangeArrowheads="1" noChangeShapeType="1" noTextEdit="1"/>
              </p:cNvSpPr>
              <p:nvPr>
                <p:ph type="title"/>
              </p:nvPr>
            </p:nvSpPr>
            <p:spPr>
              <a:blipFill>
                <a:blip r:embed="rId2"/>
                <a:stretch>
                  <a:fillRect l="-176" t="-15909" b="-27273"/>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donne un point  dans l’espace qui n’appartient pas au plan définit par le tableau  .</a:t>
            </a:r>
          </a:p>
        </p:txBody>
      </p:sp>
      <p:sp>
        <p:nvSpPr>
          <p:cNvPr id="25" name="Rectangle 24"/>
          <p:cNvSpPr/>
          <p:nvPr/>
        </p:nvSpPr>
        <p:spPr>
          <a:xfrm>
            <a:off x="1079619" y="5487423"/>
            <a:ext cx="1506563" cy="867747"/>
          </a:xfrm>
          <a:prstGeom prst="rect">
            <a:avLst/>
          </a:prstGeom>
          <a:solidFill>
            <a:srgbClr val="1D6FA9"/>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A</a:t>
            </a:r>
            <a:endParaRPr lang="fr-FR" dirty="0">
              <a:solidFill>
                <a:schemeClr val="tx1"/>
              </a:solidFill>
            </a:endParaRPr>
          </a:p>
        </p:txBody>
      </p:sp>
      <p:sp>
        <p:nvSpPr>
          <p:cNvPr id="27" name="Rectangle 26"/>
          <p:cNvSpPr/>
          <p:nvPr/>
        </p:nvSpPr>
        <p:spPr>
          <a:xfrm>
            <a:off x="9068393" y="5487423"/>
            <a:ext cx="2424972" cy="867747"/>
          </a:xfrm>
          <a:prstGeom prst="rect">
            <a:avLst/>
          </a:prstGeom>
          <a:solidFill>
            <a:srgbClr val="1D6FA9"/>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F</a:t>
            </a:r>
            <a:endParaRPr lang="fr-FR" dirty="0">
              <a:solidFill>
                <a:schemeClr val="tx1"/>
              </a:solidFill>
            </a:endParaRPr>
          </a:p>
        </p:txBody>
      </p:sp>
      <p:pic>
        <p:nvPicPr>
          <p:cNvPr id="4" name="Image 3">
            <a:extLst>
              <a:ext uri="{FF2B5EF4-FFF2-40B4-BE49-F238E27FC236}">
                <a16:creationId xmlns:a16="http://schemas.microsoft.com/office/drawing/2014/main" id="{B54D94D7-1D76-198A-5BF0-089C3F5D779F}"/>
              </a:ext>
            </a:extLst>
          </p:cNvPr>
          <p:cNvPicPr>
            <a:picLocks noChangeAspect="1"/>
          </p:cNvPicPr>
          <p:nvPr/>
        </p:nvPicPr>
        <p:blipFill>
          <a:blip r:embed="rId4"/>
          <a:stretch>
            <a:fillRect/>
          </a:stretch>
        </p:blipFill>
        <p:spPr>
          <a:xfrm>
            <a:off x="935304" y="2740606"/>
            <a:ext cx="10185278" cy="2355273"/>
          </a:xfrm>
          <a:prstGeom prst="rect">
            <a:avLst/>
          </a:prstGeom>
        </p:spPr>
      </p:pic>
      <p:sp>
        <p:nvSpPr>
          <p:cNvPr id="5" name="Rectangle 4">
            <a:extLst>
              <a:ext uri="{FF2B5EF4-FFF2-40B4-BE49-F238E27FC236}">
                <a16:creationId xmlns:a16="http://schemas.microsoft.com/office/drawing/2014/main" id="{80C302D9-371D-2F2A-A12B-7CB62A383CDE}"/>
              </a:ext>
            </a:extLst>
          </p:cNvPr>
          <p:cNvSpPr/>
          <p:nvPr/>
        </p:nvSpPr>
        <p:spPr>
          <a:xfrm>
            <a:off x="1181405" y="1644673"/>
            <a:ext cx="9080193" cy="830997"/>
          </a:xfrm>
          <a:prstGeom prst="rect">
            <a:avLst/>
          </a:prstGeom>
        </p:spPr>
        <p:txBody>
          <a:bodyPr wrap="square">
            <a:spAutoFit/>
          </a:bodyPr>
          <a:lstStyle/>
          <a:p>
            <a:r>
              <a:rPr lang="fr-FR" sz="2400" dirty="0"/>
              <a:t>Parmi les points suivants, lesquels appartiennent au plan P ? </a:t>
            </a:r>
          </a:p>
        </p:txBody>
      </p:sp>
    </p:spTree>
    <p:extLst>
      <p:ext uri="{BB962C8B-B14F-4D97-AF65-F5344CB8AC3E}">
        <p14:creationId xmlns:p14="http://schemas.microsoft.com/office/powerpoint/2010/main" val="12678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Répondrez par vrai ou faux et justifiez votre réponse.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ZoneTexte 12"/>
          <p:cNvSpPr txBox="1"/>
          <p:nvPr/>
        </p:nvSpPr>
        <p:spPr>
          <a:xfrm>
            <a:off x="807376" y="1474743"/>
            <a:ext cx="5313944"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trois points A,B et D déterminent un plan </a:t>
            </a:r>
            <a:endParaRPr lang="fr-FR" sz="2000" dirty="0">
              <a:latin typeface="Calibri" panose="020F0502020204030204" pitchFamily="34" charset="0"/>
              <a:cs typeface="Calibri" panose="020F0502020204030204" pitchFamily="34" charset="0"/>
            </a:endParaRPr>
          </a:p>
        </p:txBody>
      </p:sp>
      <p:sp>
        <p:nvSpPr>
          <p:cNvPr id="17" name="Rectangle 16"/>
          <p:cNvSpPr/>
          <p:nvPr/>
        </p:nvSpPr>
        <p:spPr>
          <a:xfrm>
            <a:off x="1055036" y="5699604"/>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
        <p:nvSpPr>
          <p:cNvPr id="19" name="Rectangle 18"/>
          <p:cNvSpPr/>
          <p:nvPr/>
        </p:nvSpPr>
        <p:spPr>
          <a:xfrm>
            <a:off x="8249887" y="5833433"/>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pic>
        <p:nvPicPr>
          <p:cNvPr id="22" name="Image 21"/>
          <p:cNvPicPr>
            <a:picLocks noChangeAspect="1"/>
          </p:cNvPicPr>
          <p:nvPr/>
        </p:nvPicPr>
        <p:blipFill>
          <a:blip r:embed="rId3"/>
          <a:stretch>
            <a:fillRect/>
          </a:stretch>
        </p:blipFill>
        <p:spPr>
          <a:xfrm>
            <a:off x="1811373" y="2035286"/>
            <a:ext cx="9434378" cy="3364570"/>
          </a:xfrm>
          <a:prstGeom prst="rect">
            <a:avLst/>
          </a:prstGeom>
        </p:spPr>
      </p:pic>
    </p:spTree>
    <p:extLst>
      <p:ext uri="{BB962C8B-B14F-4D97-AF65-F5344CB8AC3E}">
        <p14:creationId xmlns:p14="http://schemas.microsoft.com/office/powerpoint/2010/main" val="39436974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rappelez vous qu’un plan est déterminé par 3 points non alignés.</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26369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montre que les trois points sont non alignés .</a:t>
            </a:r>
          </a:p>
        </p:txBody>
      </p:sp>
      <p:sp>
        <p:nvSpPr>
          <p:cNvPr id="17" name="ZoneTexte 16"/>
          <p:cNvSpPr txBox="1"/>
          <p:nvPr/>
        </p:nvSpPr>
        <p:spPr>
          <a:xfrm>
            <a:off x="935304" y="1564091"/>
            <a:ext cx="5313944"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trois points A,B et D déterminent un plan </a:t>
            </a:r>
            <a:endParaRPr lang="fr-FR" sz="2000" dirty="0">
              <a:latin typeface="Calibri" panose="020F0502020204030204" pitchFamily="34" charset="0"/>
              <a:cs typeface="Calibri" panose="020F0502020204030204" pitchFamily="34" charset="0"/>
            </a:endParaRPr>
          </a:p>
        </p:txBody>
      </p:sp>
      <p:sp>
        <p:nvSpPr>
          <p:cNvPr id="19" name="Rectangle 18"/>
          <p:cNvSpPr/>
          <p:nvPr/>
        </p:nvSpPr>
        <p:spPr>
          <a:xfrm>
            <a:off x="1082746" y="5649078"/>
            <a:ext cx="1512674" cy="637507"/>
          </a:xfrm>
          <a:prstGeom prst="rect">
            <a:avLst/>
          </a:prstGeom>
          <a:solidFill>
            <a:srgbClr val="0070C0"/>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pic>
        <p:nvPicPr>
          <p:cNvPr id="24" name="Image 23"/>
          <p:cNvPicPr>
            <a:picLocks noChangeAspect="1"/>
          </p:cNvPicPr>
          <p:nvPr/>
        </p:nvPicPr>
        <p:blipFill>
          <a:blip r:embed="rId3"/>
          <a:stretch>
            <a:fillRect/>
          </a:stretch>
        </p:blipFill>
        <p:spPr>
          <a:xfrm>
            <a:off x="1404131" y="2089197"/>
            <a:ext cx="9434378" cy="3364570"/>
          </a:xfrm>
          <a:prstGeom prst="rect">
            <a:avLst/>
          </a:prstGeom>
        </p:spPr>
      </p:pic>
      <p:sp>
        <p:nvSpPr>
          <p:cNvPr id="10" name="ZoneTexte 9"/>
          <p:cNvSpPr txBox="1"/>
          <p:nvPr/>
        </p:nvSpPr>
        <p:spPr>
          <a:xfrm>
            <a:off x="6740018" y="1587877"/>
            <a:ext cx="4193309"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Car les trois points sont non alignés</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0677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Répondrez par vrai ou faux et justifiez votre réponse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8" name="Rectangle 7">
            <a:extLst>
              <a:ext uri="{FF2B5EF4-FFF2-40B4-BE49-F238E27FC236}">
                <a16:creationId xmlns:a16="http://schemas.microsoft.com/office/drawing/2014/main" id="{A12246D6-A33B-F818-7C8F-46D26A1D3D98}"/>
              </a:ext>
            </a:extLst>
          </p:cNvPr>
          <p:cNvSpPr/>
          <p:nvPr/>
        </p:nvSpPr>
        <p:spPr>
          <a:xfrm>
            <a:off x="756089" y="1536378"/>
            <a:ext cx="9386714"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les points: F, G et C déterminent un plan</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07673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 name="Rectangle 18"/>
          <p:cNvSpPr/>
          <p:nvPr/>
        </p:nvSpPr>
        <p:spPr>
          <a:xfrm>
            <a:off x="1082745" y="5694739"/>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
        <p:nvSpPr>
          <p:cNvPr id="20" name="Rectangle 19"/>
          <p:cNvSpPr/>
          <p:nvPr/>
        </p:nvSpPr>
        <p:spPr>
          <a:xfrm>
            <a:off x="8836673" y="5831908"/>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pic>
        <p:nvPicPr>
          <p:cNvPr id="21" name="Image 20"/>
          <p:cNvPicPr>
            <a:picLocks noChangeAspect="1"/>
          </p:cNvPicPr>
          <p:nvPr/>
        </p:nvPicPr>
        <p:blipFill>
          <a:blip r:embed="rId3"/>
          <a:stretch>
            <a:fillRect/>
          </a:stretch>
        </p:blipFill>
        <p:spPr>
          <a:xfrm>
            <a:off x="1617218" y="2172803"/>
            <a:ext cx="9434378" cy="3140554"/>
          </a:xfrm>
          <a:prstGeom prst="rect">
            <a:avLst/>
          </a:prstGeom>
        </p:spPr>
      </p:pic>
    </p:spTree>
    <p:extLst>
      <p:ext uri="{BB962C8B-B14F-4D97-AF65-F5344CB8AC3E}">
        <p14:creationId xmlns:p14="http://schemas.microsoft.com/office/powerpoint/2010/main" val="27410534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Voici la réponse: les trois points sont alignés, ils ne définissent pas un plan.</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t>L’enseignant rappelle qu’un plan est déterminé par trois points non alignés et que trois points alignés peuvent appartenir à plusieurs plans. Il montre des exemples de l’espace de la classe.</a:t>
            </a:r>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4"/>
            <a:ext cx="10727579" cy="436974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Rectangle 14"/>
          <p:cNvSpPr/>
          <p:nvPr/>
        </p:nvSpPr>
        <p:spPr>
          <a:xfrm>
            <a:off x="8471836" y="5875960"/>
            <a:ext cx="1512674" cy="637507"/>
          </a:xfrm>
          <a:prstGeom prst="rect">
            <a:avLst/>
          </a:prstGeom>
          <a:solidFill>
            <a:srgbClr val="0070C0"/>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
        <p:nvSpPr>
          <p:cNvPr id="21" name="Rectangle 20">
            <a:extLst>
              <a:ext uri="{FF2B5EF4-FFF2-40B4-BE49-F238E27FC236}">
                <a16:creationId xmlns:a16="http://schemas.microsoft.com/office/drawing/2014/main" id="{A12246D6-A33B-F818-7C8F-46D26A1D3D98}"/>
              </a:ext>
            </a:extLst>
          </p:cNvPr>
          <p:cNvSpPr/>
          <p:nvPr/>
        </p:nvSpPr>
        <p:spPr>
          <a:xfrm>
            <a:off x="756089" y="1536378"/>
            <a:ext cx="9386714"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les points: F, G et C ne déterminent pas un plan </a:t>
            </a:r>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car ces points sont alignés</a:t>
            </a:r>
            <a:endParaRPr lang="en-US" sz="2400"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pic>
        <p:nvPicPr>
          <p:cNvPr id="3" name="Image 2"/>
          <p:cNvPicPr>
            <a:picLocks noChangeAspect="1"/>
          </p:cNvPicPr>
          <p:nvPr/>
        </p:nvPicPr>
        <p:blipFill>
          <a:blip r:embed="rId3"/>
          <a:stretch>
            <a:fillRect/>
          </a:stretch>
        </p:blipFill>
        <p:spPr>
          <a:xfrm>
            <a:off x="1404131" y="2207300"/>
            <a:ext cx="9434378" cy="3364570"/>
          </a:xfrm>
          <a:prstGeom prst="rect">
            <a:avLst/>
          </a:prstGeom>
        </p:spPr>
      </p:pic>
    </p:spTree>
    <p:extLst>
      <p:ext uri="{BB962C8B-B14F-4D97-AF65-F5344CB8AC3E}">
        <p14:creationId xmlns:p14="http://schemas.microsoft.com/office/powerpoint/2010/main" val="302324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FR" dirty="0"/>
              <a:t>Répondrez par vrai ou faux et justifiez votre réponse.</a:t>
            </a:r>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un ou deux élèves pour justifier oralement leurs réponses</a:t>
            </a:r>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15285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935305" y="1427535"/>
            <a:ext cx="6675460" cy="461665"/>
          </a:xfrm>
          <a:prstGeom prst="rect">
            <a:avLst/>
          </a:prstGeom>
          <a:noFill/>
        </p:spPr>
        <p:txBody>
          <a:bodyPr wrap="square" rtlCol="0">
            <a:spAutoFit/>
          </a:bodyPr>
          <a:lstStyle/>
          <a:p>
            <a:pPr algn="l"/>
            <a:r>
              <a:rPr lang="fr-MA" sz="2400" dirty="0">
                <a:latin typeface="Calibri" panose="020F0502020204030204" pitchFamily="34" charset="0"/>
                <a:cs typeface="Calibri" panose="020F0502020204030204" pitchFamily="34" charset="0"/>
              </a:rPr>
              <a:t>Les points: F, A,B et D  déterminent un seul plan.</a:t>
            </a:r>
            <a:endParaRPr lang="fr-FR" sz="2400" dirty="0">
              <a:latin typeface="Calibri" panose="020F0502020204030204" pitchFamily="34" charset="0"/>
              <a:cs typeface="Calibri" panose="020F0502020204030204" pitchFamily="34" charset="0"/>
            </a:endParaRPr>
          </a:p>
        </p:txBody>
      </p:sp>
      <p:pic>
        <p:nvPicPr>
          <p:cNvPr id="15" name="Image 14"/>
          <p:cNvPicPr>
            <a:picLocks noChangeAspect="1"/>
          </p:cNvPicPr>
          <p:nvPr/>
        </p:nvPicPr>
        <p:blipFill>
          <a:blip r:embed="rId3"/>
          <a:stretch>
            <a:fillRect/>
          </a:stretch>
        </p:blipFill>
        <p:spPr>
          <a:xfrm>
            <a:off x="1681221" y="2330169"/>
            <a:ext cx="9434378" cy="2869904"/>
          </a:xfrm>
          <a:prstGeom prst="rect">
            <a:avLst/>
          </a:prstGeom>
        </p:spPr>
      </p:pic>
      <p:sp>
        <p:nvSpPr>
          <p:cNvPr id="16" name="Rectangle 15"/>
          <p:cNvSpPr/>
          <p:nvPr/>
        </p:nvSpPr>
        <p:spPr>
          <a:xfrm>
            <a:off x="1082745" y="5694739"/>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
        <p:nvSpPr>
          <p:cNvPr id="17" name="Rectangle 16"/>
          <p:cNvSpPr/>
          <p:nvPr/>
        </p:nvSpPr>
        <p:spPr>
          <a:xfrm>
            <a:off x="7746781" y="5787102"/>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Tree>
    <p:extLst>
      <p:ext uri="{BB962C8B-B14F-4D97-AF65-F5344CB8AC3E}">
        <p14:creationId xmlns:p14="http://schemas.microsoft.com/office/powerpoint/2010/main" val="28883378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𝐕𝐨𝐢𝐜𝐢 𝐥𝐚  𝐫é𝐩𝐨𝐧𝐬𝐞. Les 4 points ne sont pas dans le même plan, ils ne déterminent pas un seul plan.</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explique.</a:t>
            </a:r>
          </a:p>
        </p:txBody>
      </p:sp>
      <p:sp>
        <p:nvSpPr>
          <p:cNvPr id="5" name="Rectangle 4">
            <a:extLst>
              <a:ext uri="{FF2B5EF4-FFF2-40B4-BE49-F238E27FC236}">
                <a16:creationId xmlns:a16="http://schemas.microsoft.com/office/drawing/2014/main" id="{947C2704-0F06-9DB9-32FC-693A68DFFF91}"/>
              </a:ext>
            </a:extLst>
          </p:cNvPr>
          <p:cNvSpPr/>
          <p:nvPr/>
        </p:nvSpPr>
        <p:spPr>
          <a:xfrm>
            <a:off x="757530" y="1431726"/>
            <a:ext cx="10727579" cy="424863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3" name="Image 12"/>
          <p:cNvPicPr>
            <a:picLocks noChangeAspect="1"/>
          </p:cNvPicPr>
          <p:nvPr/>
        </p:nvPicPr>
        <p:blipFill>
          <a:blip r:embed="rId3"/>
          <a:stretch>
            <a:fillRect/>
          </a:stretch>
        </p:blipFill>
        <p:spPr>
          <a:xfrm>
            <a:off x="1466186" y="2613891"/>
            <a:ext cx="9434378" cy="2872510"/>
          </a:xfrm>
          <a:prstGeom prst="rect">
            <a:avLst/>
          </a:prstGeom>
        </p:spPr>
      </p:pic>
      <p:sp>
        <p:nvSpPr>
          <p:cNvPr id="15" name="ZoneTexte 14"/>
          <p:cNvSpPr txBox="1"/>
          <p:nvPr/>
        </p:nvSpPr>
        <p:spPr>
          <a:xfrm>
            <a:off x="935305" y="1427535"/>
            <a:ext cx="9298586" cy="830997"/>
          </a:xfrm>
          <a:prstGeom prst="rect">
            <a:avLst/>
          </a:prstGeom>
          <a:noFill/>
        </p:spPr>
        <p:txBody>
          <a:bodyPr wrap="square" rtlCol="0">
            <a:spAutoFit/>
          </a:bodyPr>
          <a:lstStyle/>
          <a:p>
            <a:pPr algn="l"/>
            <a:r>
              <a:rPr lang="fr-MA" sz="2400" dirty="0">
                <a:latin typeface="Calibri" panose="020F0502020204030204" pitchFamily="34" charset="0"/>
                <a:cs typeface="Calibri" panose="020F0502020204030204" pitchFamily="34" charset="0"/>
              </a:rPr>
              <a:t>Les points: F, A,B et D  ne déterminent pas un même plan car F n’appartient pas au plan ABD.</a:t>
            </a:r>
            <a:endParaRPr lang="fr-FR" sz="2400" dirty="0">
              <a:latin typeface="Calibri" panose="020F0502020204030204" pitchFamily="34" charset="0"/>
              <a:cs typeface="Calibri" panose="020F0502020204030204" pitchFamily="34" charset="0"/>
            </a:endParaRPr>
          </a:p>
        </p:txBody>
      </p:sp>
      <p:sp>
        <p:nvSpPr>
          <p:cNvPr id="17" name="Rectangle 16"/>
          <p:cNvSpPr/>
          <p:nvPr/>
        </p:nvSpPr>
        <p:spPr>
          <a:xfrm>
            <a:off x="7746781" y="5787102"/>
            <a:ext cx="1512674" cy="637507"/>
          </a:xfrm>
          <a:prstGeom prst="rect">
            <a:avLst/>
          </a:prstGeom>
          <a:solidFill>
            <a:srgbClr val="0070C0"/>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Tree>
    <p:extLst>
      <p:ext uri="{BB962C8B-B14F-4D97-AF65-F5344CB8AC3E}">
        <p14:creationId xmlns:p14="http://schemas.microsoft.com/office/powerpoint/2010/main" val="39740504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19349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10420" y="176209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06929" y="569952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06929" y="277398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dirty="0">
                <a:solidFill>
                  <a:prstClr val="white">
                    <a:lumMod val="50000"/>
                  </a:prstClr>
                </a:solidFill>
                <a:latin typeface="Calibri" panose="020F0502020204030204" pitchFamily="34" charset="0"/>
                <a:ea typeface="Calibri"/>
                <a:cs typeface="Calibri" panose="020F0502020204030204" pitchFamily="34" charset="0"/>
              </a:rPr>
              <a:t>Engendrer un solide par le mouvement d’une figure plane</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dirty="0">
                <a:solidFill>
                  <a:prstClr val="white">
                    <a:lumMod val="50000"/>
                  </a:prstClr>
                </a:solidFill>
                <a:latin typeface="Calibri" panose="020F0502020204030204" pitchFamily="34" charset="0"/>
                <a:ea typeface="Calibri"/>
                <a:cs typeface="Calibri" panose="020F0502020204030204" pitchFamily="34" charset="0"/>
              </a:rPr>
              <a:t>Déterminer la distance d’un point à un plan</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010420" y="2727982"/>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dirty="0">
                <a:solidFill>
                  <a:prstClr val="white">
                    <a:lumMod val="50000"/>
                  </a:prstClr>
                </a:solidFill>
                <a:latin typeface="Calibri" panose="020F0502020204030204" pitchFamily="34" charset="0"/>
                <a:ea typeface="Calibri"/>
                <a:cs typeface="Calibri" panose="020F0502020204030204" pitchFamily="34" charset="0"/>
              </a:rPr>
              <a:t>Connaître Les positions relatives de deux droites et d’une droite et d’un plan dans l’espace</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a:solidFill>
                  <a:prstClr val="white">
                    <a:lumMod val="50000"/>
                  </a:prstClr>
                </a:solidFill>
                <a:latin typeface="Calibri" panose="020F0502020204030204" pitchFamily="34" charset="0"/>
                <a:ea typeface="Calibri"/>
                <a:cs typeface="Calibri" panose="020F0502020204030204" pitchFamily="34" charset="0"/>
              </a:rPr>
              <a:t>Reconnaître les positions relatives de deux plans dans l’espace</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603116" y="1080983"/>
            <a:ext cx="10899776"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a:t>                                                        Plans et droites dans l’espace</a:t>
            </a:r>
            <a:endParaRPr lang="fr-FR" sz="2000"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442684" y="1143783"/>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Leçon</a:t>
            </a:r>
            <a:r>
              <a:rPr lang="en-US" dirty="0"/>
              <a:t> 10:</a:t>
            </a:r>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olidFill>
                  <a:prstClr val="black"/>
                </a:solidFill>
                <a:sym typeface="Arial"/>
              </a:rPr>
              <a:t>Tâche 1</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defTabSz="914377"/>
            <a:r>
              <a:rPr lang="fr-FR" kern="0" dirty="0">
                <a:solidFill>
                  <a:prstClr val="white">
                    <a:lumMod val="50000"/>
                  </a:prstClr>
                </a:solidFill>
                <a:ea typeface="Calibri"/>
                <a:sym typeface="Arial"/>
              </a:rPr>
              <a:t>Tâche 5</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defTabSz="914377"/>
            <a:r>
              <a:rPr lang="fr-FR" kern="0" dirty="0">
                <a:solidFill>
                  <a:prstClr val="white">
                    <a:lumMod val="50000"/>
                  </a:prstClr>
                </a:solidFill>
                <a:ea typeface="Calibri"/>
                <a:sym typeface="Arial"/>
              </a:rPr>
              <a:t>Tâche 3</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t>Reconnaître deux droites coplanaires</a:t>
            </a:r>
          </a:p>
          <a:p>
            <a:r>
              <a:rPr lang="fr-FR" b="1" dirty="0"/>
              <a:t>et non coplanaires dans l’espace</a:t>
            </a:r>
            <a:endParaRPr lang="fr-FR" sz="1800" b="1" dirty="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42224" y="4643411"/>
            <a:ext cx="12276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defTabSz="914377"/>
            <a:r>
              <a:rPr lang="fr-FR" sz="2000" kern="0" dirty="0">
                <a:solidFill>
                  <a:prstClr val="white">
                    <a:lumMod val="50000"/>
                  </a:prstClr>
                </a:solidFill>
                <a:ea typeface="Calibri"/>
                <a:sym typeface="Arial"/>
              </a:rPr>
              <a:t>Tâche 4</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defTabSz="914377"/>
            <a:r>
              <a:rPr lang="en-US" kern="0" dirty="0" err="1">
                <a:solidFill>
                  <a:prstClr val="white">
                    <a:lumMod val="50000"/>
                  </a:prstClr>
                </a:solidFill>
                <a:ea typeface="Calibri"/>
              </a:rPr>
              <a:t>Tâche</a:t>
            </a:r>
            <a:r>
              <a:rPr lang="en-US" kern="0" dirty="0">
                <a:solidFill>
                  <a:prstClr val="white">
                    <a:lumMod val="50000"/>
                  </a:prstClr>
                </a:solidFill>
                <a:ea typeface="Calibri"/>
              </a:rPr>
              <a:t> 2</a:t>
            </a:r>
            <a:endParaRPr lang="fr-FR" kern="0" dirty="0">
              <a:solidFill>
                <a:prstClr val="white">
                  <a:lumMod val="50000"/>
                </a:prstClr>
              </a:solidFill>
              <a:ea typeface="Calibri"/>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MA" dirty="0"/>
              <a:t>Maintenant , je vais vous montrer que si deux droites sont sécantes alors elles déterminent un seul plan</a:t>
            </a:r>
            <a:endParaRPr lang="fr-FR" dirty="0"/>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affiche et explique et donne des exemples concrets de l’espace cde la classe</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p:cNvPicPr>
            <a:picLocks noChangeAspect="1"/>
          </p:cNvPicPr>
          <p:nvPr/>
        </p:nvPicPr>
        <p:blipFill>
          <a:blip r:embed="rId3"/>
          <a:stretch>
            <a:fillRect/>
          </a:stretch>
        </p:blipFill>
        <p:spPr>
          <a:xfrm>
            <a:off x="7583055" y="1744995"/>
            <a:ext cx="4046181" cy="3934690"/>
          </a:xfrm>
          <a:prstGeom prst="rect">
            <a:avLst/>
          </a:prstGeom>
        </p:spPr>
      </p:pic>
      <mc:AlternateContent xmlns:mc="http://schemas.openxmlformats.org/markup-compatibility/2006" xmlns:a14="http://schemas.microsoft.com/office/drawing/2010/main">
        <mc:Choice Requires="a14">
          <p:sp>
            <p:nvSpPr>
              <p:cNvPr id="8" name="ZoneTexte 7"/>
              <p:cNvSpPr txBox="1"/>
              <p:nvPr/>
            </p:nvSpPr>
            <p:spPr>
              <a:xfrm>
                <a:off x="614217" y="1355208"/>
                <a:ext cx="508923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Je vais premièrement considérer deux droites </a:t>
                </a:r>
                <a14:m>
                  <m:oMath xmlns:m="http://schemas.openxmlformats.org/officeDocument/2006/math">
                    <m:r>
                      <a:rPr lang="fr-MA" sz="2000" i="1" dirty="0" smtClean="0">
                        <a:latin typeface="Cambria Math" panose="02040503050406030204" pitchFamily="18" charset="0"/>
                        <a:cs typeface="Calibri" panose="020F0502020204030204" pitchFamily="34" charset="0"/>
                      </a:rPr>
                      <m:t>𝑑</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𝑑</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sécantes en un point </a:t>
                </a:r>
                <a14:m>
                  <m:oMath xmlns:m="http://schemas.openxmlformats.org/officeDocument/2006/math">
                    <m:r>
                      <a:rPr lang="fr-MA" sz="2000" i="1" dirty="0" smtClean="0">
                        <a:latin typeface="Cambria Math" panose="02040503050406030204" pitchFamily="18" charset="0"/>
                        <a:cs typeface="Calibri" panose="020F0502020204030204" pitchFamily="34" charset="0"/>
                      </a:rPr>
                      <m:t>𝑂</m:t>
                    </m:r>
                    <m:r>
                      <a:rPr lang="fr-MA" sz="2000" i="1" dirty="0" smtClean="0">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614217" y="1355208"/>
                <a:ext cx="5089237" cy="707886"/>
              </a:xfrm>
              <a:prstGeom prst="rect">
                <a:avLst/>
              </a:prstGeom>
              <a:blipFill>
                <a:blip r:embed="rId4"/>
                <a:stretch>
                  <a:fillRect l="-1317" t="-4310"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ZoneTexte 9"/>
              <p:cNvSpPr txBox="1"/>
              <p:nvPr/>
            </p:nvSpPr>
            <p:spPr>
              <a:xfrm>
                <a:off x="614217" y="2634576"/>
                <a:ext cx="546792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Je prends maintenant un point </a:t>
                </a:r>
                <a14:m>
                  <m:oMath xmlns:m="http://schemas.openxmlformats.org/officeDocument/2006/math">
                    <m:r>
                      <a:rPr lang="fr-MA" sz="2000" i="1" dirty="0" smtClean="0">
                        <a:latin typeface="Cambria Math" panose="02040503050406030204" pitchFamily="18" charset="0"/>
                        <a:cs typeface="Calibri" panose="020F0502020204030204" pitchFamily="34" charset="0"/>
                      </a:rPr>
                      <m:t>𝐸</m:t>
                    </m:r>
                  </m:oMath>
                </a14:m>
                <a:r>
                  <a:rPr lang="fr-MA" sz="2000" dirty="0">
                    <a:latin typeface="Calibri" panose="020F0502020204030204" pitchFamily="34" charset="0"/>
                    <a:cs typeface="Calibri" panose="020F0502020204030204" pitchFamily="34" charset="0"/>
                  </a:rPr>
                  <a:t> de la droite </a:t>
                </a:r>
                <a14:m>
                  <m:oMath xmlns:m="http://schemas.openxmlformats.org/officeDocument/2006/math">
                    <m:r>
                      <a:rPr lang="fr-MA" sz="2000" i="1" dirty="0" smtClean="0">
                        <a:latin typeface="Cambria Math" panose="02040503050406030204" pitchFamily="18" charset="0"/>
                        <a:cs typeface="Calibri" panose="020F0502020204030204" pitchFamily="34" charset="0"/>
                      </a:rPr>
                      <m:t>𝑑</m:t>
                    </m:r>
                  </m:oMath>
                </a14:m>
                <a:r>
                  <a:rPr lang="fr-MA" sz="2000" dirty="0">
                    <a:latin typeface="Calibri" panose="020F0502020204030204" pitchFamily="34" charset="0"/>
                    <a:cs typeface="Calibri" panose="020F0502020204030204" pitchFamily="34" charset="0"/>
                  </a:rPr>
                  <a:t> </a:t>
                </a:r>
              </a:p>
              <a:p>
                <a:pPr algn="l"/>
                <a:r>
                  <a:rPr lang="fr-MA" sz="2000" dirty="0">
                    <a:latin typeface="Calibri" panose="020F0502020204030204" pitchFamily="34" charset="0"/>
                    <a:cs typeface="Calibri" panose="020F0502020204030204" pitchFamily="34" charset="0"/>
                  </a:rPr>
                  <a:t>et un point </a:t>
                </a:r>
                <a14:m>
                  <m:oMath xmlns:m="http://schemas.openxmlformats.org/officeDocument/2006/math">
                    <m:r>
                      <a:rPr lang="fr-MA" sz="2000" i="1" dirty="0" smtClean="0">
                        <a:latin typeface="Cambria Math" panose="02040503050406030204" pitchFamily="18" charset="0"/>
                        <a:cs typeface="Calibri" panose="020F0502020204030204" pitchFamily="34" charset="0"/>
                      </a:rPr>
                      <m:t>𝐹</m:t>
                    </m:r>
                  </m:oMath>
                </a14:m>
                <a:r>
                  <a:rPr lang="fr-MA" sz="2000" dirty="0">
                    <a:latin typeface="Calibri" panose="020F0502020204030204" pitchFamily="34" charset="0"/>
                    <a:cs typeface="Calibri" panose="020F0502020204030204" pitchFamily="34" charset="0"/>
                  </a:rPr>
                  <a:t> de la droite </a:t>
                </a:r>
                <a14:m>
                  <m:oMath xmlns:m="http://schemas.openxmlformats.org/officeDocument/2006/math">
                    <m:r>
                      <a:rPr lang="fr-MA" sz="2000" i="1" dirty="0" smtClean="0">
                        <a:latin typeface="Cambria Math" panose="02040503050406030204" pitchFamily="18" charset="0"/>
                        <a:cs typeface="Calibri" panose="020F0502020204030204" pitchFamily="34" charset="0"/>
                      </a:rPr>
                      <m:t>𝑑</m:t>
                    </m:r>
                    <m:r>
                      <a:rPr lang="fr-MA" sz="2000" i="1" dirty="0" smtClean="0">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614217" y="2634576"/>
                <a:ext cx="5467927" cy="707886"/>
              </a:xfrm>
              <a:prstGeom prst="rect">
                <a:avLst/>
              </a:prstGeom>
              <a:blipFill>
                <a:blip r:embed="rId5"/>
                <a:stretch>
                  <a:fillRect l="-1226" t="-4310"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438727" y="3804197"/>
                <a:ext cx="5842000" cy="707886"/>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Alors les trois points </a:t>
                </a:r>
                <a14:m>
                  <m:oMath xmlns:m="http://schemas.openxmlformats.org/officeDocument/2006/math">
                    <m:r>
                      <a:rPr lang="fr-MA" sz="2000" i="1" dirty="0" smtClean="0">
                        <a:latin typeface="Cambria Math" panose="02040503050406030204" pitchFamily="18" charset="0"/>
                        <a:cs typeface="Calibri" panose="020F0502020204030204" pitchFamily="34" charset="0"/>
                      </a:rPr>
                      <m:t>𝑂</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𝐸</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𝐹</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sont non alignés, donc elles déterminent un seul plan.</a:t>
                </a:r>
                <a:endParaRPr lang="fr-FR" sz="2000" dirty="0">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438727" y="3804197"/>
                <a:ext cx="5842000" cy="707886"/>
              </a:xfrm>
              <a:prstGeom prst="rect">
                <a:avLst/>
              </a:prstGeom>
              <a:blipFill>
                <a:blip r:embed="rId6"/>
                <a:stretch>
                  <a:fillRect l="-1148" t="-4310" b="-14655"/>
                </a:stretch>
              </a:blipFill>
            </p:spPr>
            <p:txBody>
              <a:bodyPr/>
              <a:lstStyle/>
              <a:p>
                <a:r>
                  <a:rPr lang="fr-FR">
                    <a:noFill/>
                  </a:rPr>
                  <a:t> </a:t>
                </a:r>
              </a:p>
            </p:txBody>
          </p:sp>
        </mc:Fallback>
      </mc:AlternateContent>
      <p:sp>
        <p:nvSpPr>
          <p:cNvPr id="13" name="ZoneTexte 12"/>
          <p:cNvSpPr txBox="1"/>
          <p:nvPr/>
        </p:nvSpPr>
        <p:spPr>
          <a:xfrm>
            <a:off x="531091" y="4861961"/>
            <a:ext cx="6982690"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d et d’ sont  donc dans un même plan, on dit qu’elles sont </a:t>
            </a:r>
            <a:r>
              <a:rPr lang="fr-MA" sz="2000" dirty="0">
                <a:solidFill>
                  <a:srgbClr val="FF0000"/>
                </a:solidFill>
                <a:latin typeface="Calibri" panose="020F0502020204030204" pitchFamily="34" charset="0"/>
                <a:cs typeface="Calibri" panose="020F0502020204030204" pitchFamily="34" charset="0"/>
              </a:rPr>
              <a:t>coplanaires.</a:t>
            </a:r>
            <a:endParaRPr lang="fr-FR" sz="2000" dirty="0">
              <a:solidFill>
                <a:srgbClr val="FF0000"/>
              </a:solidFill>
              <a:latin typeface="Calibri" panose="020F0502020204030204" pitchFamily="34" charset="0"/>
              <a:cs typeface="Calibri" panose="020F0502020204030204" pitchFamily="34" charset="0"/>
            </a:endParaRPr>
          </a:p>
        </p:txBody>
      </p:sp>
      <p:sp>
        <p:nvSpPr>
          <p:cNvPr id="14" name="ZoneTexte 13"/>
          <p:cNvSpPr txBox="1"/>
          <p:nvPr/>
        </p:nvSpPr>
        <p:spPr>
          <a:xfrm>
            <a:off x="1030246" y="6029563"/>
            <a:ext cx="9264072" cy="400110"/>
          </a:xfrm>
          <a:prstGeom prst="rect">
            <a:avLst/>
          </a:prstGeom>
          <a:solidFill>
            <a:srgbClr val="94CFB7"/>
          </a:solidFill>
        </p:spPr>
        <p:txBody>
          <a:bodyPr wrap="square" rtlCol="0">
            <a:spAutoFit/>
          </a:bodyPr>
          <a:lstStyle/>
          <a:p>
            <a:r>
              <a:rPr lang="fr-MA" sz="2000" dirty="0">
                <a:latin typeface="Calibri" panose="020F0502020204030204" pitchFamily="34" charset="0"/>
                <a:cs typeface="Calibri" panose="020F0502020204030204" pitchFamily="34" charset="0"/>
              </a:rPr>
              <a:t>Deux droites sécantes dans l’espace sont </a:t>
            </a:r>
            <a:r>
              <a:rPr lang="fr-MA" sz="2000" dirty="0">
                <a:solidFill>
                  <a:srgbClr val="FF0000"/>
                </a:solidFill>
                <a:latin typeface="Calibri" panose="020F0502020204030204" pitchFamily="34" charset="0"/>
                <a:cs typeface="Calibri" panose="020F0502020204030204" pitchFamily="34" charset="0"/>
              </a:rPr>
              <a:t>coplanaires </a:t>
            </a:r>
            <a:r>
              <a:rPr lang="fr-MA" sz="2000" dirty="0">
                <a:latin typeface="Calibri" panose="020F0502020204030204" pitchFamily="34" charset="0"/>
                <a:cs typeface="Calibri" panose="020F0502020204030204" pitchFamily="34" charset="0"/>
              </a:rPr>
              <a:t>et</a:t>
            </a:r>
            <a:r>
              <a:rPr lang="fr-MA" sz="2000" dirty="0">
                <a:solidFill>
                  <a:srgbClr val="FF0000"/>
                </a:solidFill>
                <a:latin typeface="Calibri" panose="020F0502020204030204" pitchFamily="34" charset="0"/>
                <a:cs typeface="Calibri" panose="020F0502020204030204" pitchFamily="34" charset="0"/>
              </a:rPr>
              <a:t> déterminent un seul plan </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142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3" grpId="0"/>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je vais vous donner la définition de deux droites parallèles dans l’espace.</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les droites parallèles et explique qu’elles sont dans le même plan et donne des exemples concrets de l’espace de la classe.</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16" name="ZoneTexte 15"/>
              <p:cNvSpPr txBox="1"/>
              <p:nvPr/>
            </p:nvSpPr>
            <p:spPr>
              <a:xfrm>
                <a:off x="575159" y="1828043"/>
                <a:ext cx="578196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Deux </a:t>
                </a:r>
                <a:r>
                  <a:rPr lang="fr-MA" sz="2000" b="1" dirty="0">
                    <a:latin typeface="Calibri" panose="020F0502020204030204" pitchFamily="34" charset="0"/>
                    <a:cs typeface="Calibri" panose="020F0502020204030204" pitchFamily="34" charset="0"/>
                  </a:rPr>
                  <a:t>droites</a:t>
                </a:r>
                <a14:m>
                  <m:oMath xmlns:m="http://schemas.openxmlformats.org/officeDocument/2006/math">
                    <m:r>
                      <a:rPr lang="fr-MA" sz="2000" b="1" i="1" dirty="0" smtClean="0">
                        <a:latin typeface="Cambria Math" panose="02040503050406030204" pitchFamily="18" charset="0"/>
                        <a:cs typeface="Calibri" panose="020F0502020204030204" pitchFamily="34" charset="0"/>
                      </a:rPr>
                      <m:t> </m:t>
                    </m:r>
                  </m:oMath>
                </a14:m>
                <a:r>
                  <a:rPr lang="fr-MA" sz="2000" b="1" dirty="0">
                    <a:latin typeface="Calibri" panose="020F0502020204030204" pitchFamily="34" charset="0"/>
                    <a:cs typeface="Calibri" panose="020F0502020204030204" pitchFamily="34" charset="0"/>
                  </a:rPr>
                  <a:t>de l’espace sont parallèles </a:t>
                </a:r>
                <a:r>
                  <a:rPr lang="fr-MA" sz="2000" dirty="0">
                    <a:latin typeface="Calibri" panose="020F0502020204030204" pitchFamily="34" charset="0"/>
                    <a:cs typeface="Calibri" panose="020F0502020204030204" pitchFamily="34" charset="0"/>
                  </a:rPr>
                  <a:t>si elles sont:</a:t>
                </a:r>
                <a:endParaRPr lang="fr-FR" sz="2000" dirty="0">
                  <a:latin typeface="Calibri" panose="020F0502020204030204" pitchFamily="34" charset="0"/>
                  <a:cs typeface="Calibri" panose="020F050202020403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575159" y="1828043"/>
                <a:ext cx="5781963" cy="400110"/>
              </a:xfrm>
              <a:prstGeom prst="rect">
                <a:avLst/>
              </a:prstGeom>
              <a:blipFill>
                <a:blip r:embed="rId3"/>
                <a:stretch>
                  <a:fillRect l="-1054" t="-9091" b="-25758"/>
                </a:stretch>
              </a:blipFill>
            </p:spPr>
            <p:txBody>
              <a:bodyPr/>
              <a:lstStyle/>
              <a:p>
                <a:r>
                  <a:rPr lang="fr-FR">
                    <a:noFill/>
                  </a:rPr>
                  <a:t> </a:t>
                </a:r>
              </a:p>
            </p:txBody>
          </p:sp>
        </mc:Fallback>
      </mc:AlternateContent>
      <p:sp>
        <p:nvSpPr>
          <p:cNvPr id="17" name="ZoneTexte 16"/>
          <p:cNvSpPr txBox="1"/>
          <p:nvPr/>
        </p:nvSpPr>
        <p:spPr>
          <a:xfrm>
            <a:off x="889978" y="2697242"/>
            <a:ext cx="3354522" cy="400110"/>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 Dans un </a:t>
            </a:r>
            <a:r>
              <a:rPr lang="fr-MA" sz="2000" b="1" dirty="0">
                <a:latin typeface="Calibri" panose="020F0502020204030204" pitchFamily="34" charset="0"/>
                <a:cs typeface="Calibri" panose="020F0502020204030204" pitchFamily="34" charset="0"/>
              </a:rPr>
              <a:t>même plan</a:t>
            </a:r>
            <a:endParaRPr lang="fr-FR" sz="2000" b="1" dirty="0">
              <a:latin typeface="Calibri" panose="020F0502020204030204" pitchFamily="34" charset="0"/>
              <a:cs typeface="Calibri" panose="020F0502020204030204" pitchFamily="34" charset="0"/>
            </a:endParaRPr>
          </a:p>
        </p:txBody>
      </p:sp>
      <p:sp>
        <p:nvSpPr>
          <p:cNvPr id="21" name="Rectangle à coins arrondis 20"/>
          <p:cNvSpPr/>
          <p:nvPr/>
        </p:nvSpPr>
        <p:spPr>
          <a:xfrm>
            <a:off x="889978" y="4712211"/>
            <a:ext cx="6497391" cy="44085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MA" dirty="0"/>
              <a:t>Deux droites parallèles sont coplanaires.</a:t>
            </a:r>
            <a:endParaRPr lang="fr-FR" dirty="0"/>
          </a:p>
        </p:txBody>
      </p:sp>
      <p:pic>
        <p:nvPicPr>
          <p:cNvPr id="29" name="Image 28"/>
          <p:cNvPicPr>
            <a:picLocks noChangeAspect="1"/>
          </p:cNvPicPr>
          <p:nvPr/>
        </p:nvPicPr>
        <p:blipFill>
          <a:blip r:embed="rId4"/>
          <a:stretch>
            <a:fillRect/>
          </a:stretch>
        </p:blipFill>
        <p:spPr>
          <a:xfrm>
            <a:off x="6701721" y="1390936"/>
            <a:ext cx="5007679" cy="2641238"/>
          </a:xfrm>
          <a:prstGeom prst="rect">
            <a:avLst/>
          </a:prstGeom>
        </p:spPr>
      </p:pic>
      <p:sp>
        <p:nvSpPr>
          <p:cNvPr id="31" name="ZoneTexte 30"/>
          <p:cNvSpPr txBox="1"/>
          <p:nvPr/>
        </p:nvSpPr>
        <p:spPr>
          <a:xfrm>
            <a:off x="6286555" y="4192512"/>
            <a:ext cx="5422845"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trois droites sont deux à deux coplanaires </a:t>
            </a:r>
            <a:endParaRPr lang="fr-FR" sz="2000" dirty="0">
              <a:latin typeface="Calibri" panose="020F0502020204030204" pitchFamily="34" charset="0"/>
              <a:cs typeface="Calibri" panose="020F0502020204030204" pitchFamily="34" charset="0"/>
            </a:endParaRPr>
          </a:p>
        </p:txBody>
      </p:sp>
      <p:sp>
        <p:nvSpPr>
          <p:cNvPr id="33" name="ZoneTexte 32"/>
          <p:cNvSpPr txBox="1"/>
          <p:nvPr/>
        </p:nvSpPr>
        <p:spPr>
          <a:xfrm>
            <a:off x="889978" y="3349049"/>
            <a:ext cx="4294909" cy="400110"/>
          </a:xfrm>
          <a:prstGeom prst="rect">
            <a:avLst/>
          </a:prstGeom>
          <a:noFill/>
        </p:spPr>
        <p:txBody>
          <a:bodyPr wrap="square" rtlCol="0">
            <a:spAutoFit/>
          </a:bodyPr>
          <a:lstStyle/>
          <a:p>
            <a:pPr marL="342900" indent="-342900">
              <a:buFont typeface="Arial" panose="020B0604020202020204" pitchFamily="34" charset="0"/>
              <a:buChar char="•"/>
            </a:pPr>
            <a:r>
              <a:rPr lang="fr-MA" sz="2000" dirty="0">
                <a:latin typeface="Calibri" panose="020F0502020204030204" pitchFamily="34" charset="0"/>
                <a:cs typeface="Calibri" panose="020F0502020204030204" pitchFamily="34" charset="0"/>
              </a:rPr>
              <a:t>et </a:t>
            </a:r>
            <a:r>
              <a:rPr lang="fr-MA" sz="2000" b="1" dirty="0">
                <a:latin typeface="Calibri" panose="020F0502020204030204" pitchFamily="34" charset="0"/>
                <a:cs typeface="Calibri" panose="020F0502020204030204" pitchFamily="34" charset="0"/>
              </a:rPr>
              <a:t>n’ont pas de point commun.</a:t>
            </a:r>
            <a:endParaRPr lang="fr-FR" sz="2000" b="1" dirty="0">
              <a:latin typeface="Calibri" panose="020F0502020204030204" pitchFamily="34" charset="0"/>
              <a:cs typeface="Calibri" panose="020F0502020204030204" pitchFamily="34" charset="0"/>
            </a:endParaRPr>
          </a:p>
        </p:txBody>
      </p:sp>
      <p:sp>
        <p:nvSpPr>
          <p:cNvPr id="34" name="Rectangle à coins arrondis 33"/>
          <p:cNvSpPr/>
          <p:nvPr/>
        </p:nvSpPr>
        <p:spPr>
          <a:xfrm>
            <a:off x="889978" y="5977227"/>
            <a:ext cx="10055896" cy="42232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solidFill>
                  <a:schemeClr val="tx1"/>
                </a:solidFill>
              </a:rPr>
              <a:t>Deux droites sont coplanaires si elles sont sécantes ou parallèles.</a:t>
            </a:r>
            <a:endParaRPr lang="fr-FR" dirty="0">
              <a:solidFill>
                <a:schemeClr val="tx1"/>
              </a:solidFill>
            </a:endParaRPr>
          </a:p>
        </p:txBody>
      </p:sp>
    </p:spTree>
    <p:extLst>
      <p:ext uri="{BB962C8B-B14F-4D97-AF65-F5344CB8AC3E}">
        <p14:creationId xmlns:p14="http://schemas.microsoft.com/office/powerpoint/2010/main" val="258292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1" grpId="0" animBg="1"/>
      <p:bldP spid="31" grpId="0"/>
      <p:bldP spid="33" grpId="0"/>
      <p:bldP spid="3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a:solidFill>
            <a:schemeClr val="bg1"/>
          </a:solidFill>
        </p:spPr>
        <p:txBody>
          <a:bodyPr/>
          <a:lstStyle/>
          <a:p>
            <a:r>
              <a:rPr lang="fr-FR" sz="1400" dirty="0"/>
              <a:t>Maintenant, voici  un exemple de droites qui ne sont ni sécantes ni parallèles, on dit qu’elles sont non coplanaires. </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MA" dirty="0"/>
              <a:t>L’enseignant montre les 2 plans déférents et les droites m et d et utilise l’espace de la classe pour expliquer la notion de  deux droites non coplanaires </a:t>
            </a:r>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p:cNvPicPr>
            <a:picLocks noChangeAspect="1"/>
          </p:cNvPicPr>
          <p:nvPr/>
        </p:nvPicPr>
        <p:blipFill>
          <a:blip r:embed="rId3"/>
          <a:stretch>
            <a:fillRect/>
          </a:stretch>
        </p:blipFill>
        <p:spPr>
          <a:xfrm>
            <a:off x="6098028" y="1744575"/>
            <a:ext cx="5257519" cy="3973737"/>
          </a:xfrm>
          <a:prstGeom prst="rect">
            <a:avLst/>
          </a:prstGeom>
        </p:spPr>
      </p:pic>
      <mc:AlternateContent xmlns:mc="http://schemas.openxmlformats.org/markup-compatibility/2006" xmlns:a14="http://schemas.microsoft.com/office/drawing/2010/main">
        <mc:Choice Requires="a14">
          <p:sp>
            <p:nvSpPr>
              <p:cNvPr id="8" name="ZoneTexte 7"/>
              <p:cNvSpPr txBox="1"/>
              <p:nvPr/>
            </p:nvSpPr>
            <p:spPr>
              <a:xfrm>
                <a:off x="572655" y="1705582"/>
                <a:ext cx="6650182"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deux droites </a:t>
                </a:r>
                <a14:m>
                  <m:oMath xmlns:m="http://schemas.openxmlformats.org/officeDocument/2006/math">
                    <m:r>
                      <a:rPr lang="fr-MA" sz="2000" i="1" dirty="0" smtClean="0">
                        <a:latin typeface="Cambria Math" panose="02040503050406030204" pitchFamily="18" charset="0"/>
                        <a:cs typeface="Calibri" panose="020F0502020204030204" pitchFamily="34" charset="0"/>
                      </a:rPr>
                      <m:t>𝑑</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𝑚</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sont dans deux plans différents. </a:t>
                </a:r>
                <a:endParaRPr lang="fr-FR" sz="20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572655" y="1705582"/>
                <a:ext cx="6650182" cy="400110"/>
              </a:xfrm>
              <a:prstGeom prst="rect">
                <a:avLst/>
              </a:prstGeom>
              <a:blipFill>
                <a:blip r:embed="rId4"/>
                <a:stretch>
                  <a:fillRect l="-1008"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1122219" y="3531389"/>
                <a:ext cx="4387272"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On dit que: </a:t>
                </a:r>
                <a14:m>
                  <m:oMath xmlns:m="http://schemas.openxmlformats.org/officeDocument/2006/math">
                    <m:r>
                      <a:rPr lang="fr-MA" sz="2000" i="1" dirty="0" smtClean="0">
                        <a:solidFill>
                          <a:srgbClr val="0070C0"/>
                        </a:solidFill>
                        <a:latin typeface="Cambria Math" panose="02040503050406030204" pitchFamily="18" charset="0"/>
                        <a:cs typeface="Calibri" panose="020F0502020204030204" pitchFamily="34" charset="0"/>
                      </a:rPr>
                      <m:t>𝑑</m:t>
                    </m:r>
                    <m:r>
                      <a:rPr lang="fr-MA" sz="2000" i="1" dirty="0" smtClean="0">
                        <a:solidFill>
                          <a:srgbClr val="0070C0"/>
                        </a:solidFill>
                        <a:latin typeface="Cambria Math" panose="02040503050406030204" pitchFamily="18" charset="0"/>
                        <a:cs typeface="Calibri" panose="020F0502020204030204" pitchFamily="34" charset="0"/>
                      </a:rPr>
                      <m:t> </m:t>
                    </m:r>
                    <m:r>
                      <a:rPr lang="fr-MA" sz="2000" i="1" dirty="0" smtClean="0">
                        <a:solidFill>
                          <a:srgbClr val="0070C0"/>
                        </a:solidFill>
                        <a:latin typeface="Cambria Math" panose="02040503050406030204" pitchFamily="18" charset="0"/>
                        <a:cs typeface="Calibri" panose="020F0502020204030204" pitchFamily="34" charset="0"/>
                      </a:rPr>
                      <m:t>𝑒𝑡</m:t>
                    </m:r>
                    <m:r>
                      <a:rPr lang="fr-MA" sz="2000" i="1" dirty="0" smtClean="0">
                        <a:solidFill>
                          <a:srgbClr val="0070C0"/>
                        </a:solidFill>
                        <a:latin typeface="Cambria Math" panose="02040503050406030204" pitchFamily="18" charset="0"/>
                        <a:cs typeface="Calibri" panose="020F0502020204030204" pitchFamily="34" charset="0"/>
                      </a:rPr>
                      <m:t> </m:t>
                    </m:r>
                    <m:r>
                      <a:rPr lang="fr-MA" sz="2000" i="1" dirty="0" smtClean="0">
                        <a:solidFill>
                          <a:srgbClr val="0070C0"/>
                        </a:solidFill>
                        <a:latin typeface="Cambria Math" panose="02040503050406030204" pitchFamily="18" charset="0"/>
                        <a:cs typeface="Calibri" panose="020F0502020204030204" pitchFamily="34" charset="0"/>
                      </a:rPr>
                      <m:t>𝑚</m:t>
                    </m:r>
                    <m:r>
                      <a:rPr lang="fr-MA" sz="2000" i="1" dirty="0" smtClean="0">
                        <a:solidFill>
                          <a:srgbClr val="0070C0"/>
                        </a:solidFill>
                        <a:latin typeface="Cambria Math" panose="02040503050406030204" pitchFamily="18" charset="0"/>
                        <a:cs typeface="Calibri" panose="020F0502020204030204" pitchFamily="34" charset="0"/>
                      </a:rPr>
                      <m:t> </m:t>
                    </m:r>
                  </m:oMath>
                </a14:m>
                <a:r>
                  <a:rPr lang="fr-MA" sz="2000" dirty="0">
                    <a:solidFill>
                      <a:srgbClr val="0070C0"/>
                    </a:solidFill>
                    <a:latin typeface="Calibri" panose="020F0502020204030204" pitchFamily="34" charset="0"/>
                    <a:cs typeface="Calibri" panose="020F0502020204030204" pitchFamily="34" charset="0"/>
                  </a:rPr>
                  <a:t>sont non coplanaires</a:t>
                </a:r>
                <a:endParaRPr lang="fr-FR" sz="2000" dirty="0">
                  <a:solidFill>
                    <a:srgbClr val="0070C0"/>
                  </a:solidFill>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1122219" y="3531389"/>
                <a:ext cx="4387272" cy="400110"/>
              </a:xfrm>
              <a:prstGeom prst="rect">
                <a:avLst/>
              </a:prstGeom>
              <a:blipFill>
                <a:blip r:embed="rId5"/>
                <a:stretch>
                  <a:fillRect l="-1389" t="-7576"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ZoneTexte 17"/>
              <p:cNvSpPr txBox="1"/>
              <p:nvPr/>
            </p:nvSpPr>
            <p:spPr>
              <a:xfrm>
                <a:off x="901215" y="5318202"/>
                <a:ext cx="6448082" cy="400110"/>
              </a:xfrm>
              <a:prstGeom prst="rect">
                <a:avLst/>
              </a:prstGeom>
              <a:noFill/>
            </p:spPr>
            <p:txBody>
              <a:bodyPr wrap="square" rtlCol="0">
                <a:spAutoFit/>
              </a:bodyPr>
              <a:lstStyle/>
              <a:p>
                <a:pPr algn="l"/>
                <a14:m>
                  <m:oMath xmlns:m="http://schemas.openxmlformats.org/officeDocument/2006/math">
                    <m:r>
                      <a:rPr lang="fr-MA" sz="2000" i="1" dirty="0" smtClean="0">
                        <a:latin typeface="Cambria Math" panose="02040503050406030204" pitchFamily="18" charset="0"/>
                        <a:cs typeface="Calibri" panose="020F0502020204030204" pitchFamily="34" charset="0"/>
                      </a:rPr>
                      <m:t>𝑑</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𝑚</m:t>
                    </m:r>
                    <m:r>
                      <a:rPr lang="fr-MA" sz="2000" i="1" dirty="0" smtClean="0">
                        <a:latin typeface="Cambria Math" panose="02040503050406030204" pitchFamily="18" charset="0"/>
                        <a:cs typeface="Calibri" panose="020F0502020204030204" pitchFamily="34" charset="0"/>
                      </a:rPr>
                      <m:t> </m:t>
                    </m:r>
                  </m:oMath>
                </a14:m>
                <a:r>
                  <a:rPr lang="fr-MA" sz="2000" dirty="0">
                    <a:solidFill>
                      <a:srgbClr val="FF0000"/>
                    </a:solidFill>
                    <a:latin typeface="Calibri" panose="020F0502020204030204" pitchFamily="34" charset="0"/>
                    <a:cs typeface="Calibri" panose="020F0502020204030204" pitchFamily="34" charset="0"/>
                  </a:rPr>
                  <a:t>n’ont pas de points commun </a:t>
                </a:r>
                <a:r>
                  <a:rPr lang="fr-MA" sz="2000" dirty="0">
                    <a:latin typeface="Calibri" panose="020F0502020204030204" pitchFamily="34" charset="0"/>
                    <a:cs typeface="Calibri" panose="020F0502020204030204" pitchFamily="34" charset="0"/>
                  </a:rPr>
                  <a:t>et </a:t>
                </a:r>
                <a:r>
                  <a:rPr lang="fr-MA" sz="2000" dirty="0">
                    <a:solidFill>
                      <a:srgbClr val="FF0000"/>
                    </a:solidFill>
                    <a:latin typeface="Calibri" panose="020F0502020204030204" pitchFamily="34" charset="0"/>
                    <a:cs typeface="Calibri" panose="020F0502020204030204" pitchFamily="34" charset="0"/>
                  </a:rPr>
                  <a:t>ne sont pas parallèles</a:t>
                </a:r>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901215" y="5318202"/>
                <a:ext cx="6448082" cy="400110"/>
              </a:xfrm>
              <a:prstGeom prst="rect">
                <a:avLst/>
              </a:prstGeom>
              <a:blipFill>
                <a:blip r:embed="rId6"/>
                <a:stretch>
                  <a:fillRect t="-7576" r="-851" b="-25758"/>
                </a:stretch>
              </a:blipFill>
            </p:spPr>
            <p:txBody>
              <a:bodyPr/>
              <a:lstStyle/>
              <a:p>
                <a:r>
                  <a:rPr lang="fr-FR">
                    <a:noFill/>
                  </a:rPr>
                  <a:t> </a:t>
                </a:r>
              </a:p>
            </p:txBody>
          </p:sp>
        </mc:Fallback>
      </mc:AlternateContent>
      <p:sp>
        <p:nvSpPr>
          <p:cNvPr id="19" name="ZoneTexte 18"/>
          <p:cNvSpPr txBox="1"/>
          <p:nvPr/>
        </p:nvSpPr>
        <p:spPr>
          <a:xfrm>
            <a:off x="10270836" y="1792858"/>
            <a:ext cx="1084711" cy="3925454"/>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225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un exemple: on va résumer et appliquer ce que nous avons vu.</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exploite l’espace de la classe pour expliquer</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8201891" y="1468635"/>
            <a:ext cx="3558514" cy="3850371"/>
          </a:xfrm>
          <a:prstGeom prst="rect">
            <a:avLst/>
          </a:prstGeom>
        </p:spPr>
      </p:pic>
      <p:sp>
        <p:nvSpPr>
          <p:cNvPr id="6" name="Rectangle 5"/>
          <p:cNvSpPr/>
          <p:nvPr/>
        </p:nvSpPr>
        <p:spPr>
          <a:xfrm>
            <a:off x="443345" y="1078993"/>
            <a:ext cx="6640946" cy="369332"/>
          </a:xfrm>
          <a:prstGeom prst="rect">
            <a:avLst/>
          </a:prstGeom>
        </p:spPr>
        <p:txBody>
          <a:bodyPr wrap="square">
            <a:spAutoFit/>
          </a:bodyPr>
          <a:lstStyle/>
          <a:p>
            <a:r>
              <a:rPr lang="fr-FR" b="1" dirty="0">
                <a:latin typeface="Calibri" panose="020F0502020204030204" pitchFamily="34" charset="0"/>
              </a:rPr>
              <a:t>Observez la figure: </a:t>
            </a:r>
            <a:endParaRPr lang="fr-FR" dirty="0"/>
          </a:p>
        </p:txBody>
      </p:sp>
      <p:sp>
        <p:nvSpPr>
          <p:cNvPr id="11" name="Rectangle 10"/>
          <p:cNvSpPr/>
          <p:nvPr/>
        </p:nvSpPr>
        <p:spPr>
          <a:xfrm>
            <a:off x="443345" y="1561124"/>
            <a:ext cx="3814619" cy="369332"/>
          </a:xfrm>
          <a:prstGeom prst="rect">
            <a:avLst/>
          </a:prstGeom>
          <a:solidFill>
            <a:schemeClr val="accent2">
              <a:lumMod val="20000"/>
              <a:lumOff val="80000"/>
            </a:schemeClr>
          </a:solidFill>
        </p:spPr>
        <p:txBody>
          <a:bodyPr wrap="square">
            <a:spAutoFit/>
          </a:bodyPr>
          <a:lstStyle/>
          <a:p>
            <a:r>
              <a:rPr lang="fr-FR" b="1" dirty="0">
                <a:latin typeface="Calibri Light" panose="020F0302020204030204" pitchFamily="34" charset="0"/>
                <a:ea typeface="Calibri Light" panose="020F0302020204030204" pitchFamily="34" charset="0"/>
                <a:cs typeface="Calibri Light" panose="020F0302020204030204" pitchFamily="34" charset="0"/>
              </a:rPr>
              <a:t>1) </a:t>
            </a:r>
            <a:r>
              <a:rPr lang="fr-FR" dirty="0">
                <a:latin typeface="Arial" panose="020B0604020202020204" pitchFamily="34" charset="0"/>
                <a:cs typeface="Arial" panose="020B0604020202020204" pitchFamily="34" charset="0"/>
              </a:rPr>
              <a:t>Je nomme trois plans différents. </a:t>
            </a:r>
          </a:p>
        </p:txBody>
      </p:sp>
      <p:sp>
        <p:nvSpPr>
          <p:cNvPr id="13" name="Rectangle 12"/>
          <p:cNvSpPr/>
          <p:nvPr/>
        </p:nvSpPr>
        <p:spPr>
          <a:xfrm>
            <a:off x="766617" y="2043255"/>
            <a:ext cx="4313382" cy="369332"/>
          </a:xfrm>
          <a:prstGeom prst="rect">
            <a:avLst/>
          </a:prstGeom>
        </p:spPr>
        <p:txBody>
          <a:bodyPr wrap="square">
            <a:spAutoFit/>
          </a:bodyPr>
          <a:lstStyle/>
          <a:p>
            <a:pPr marR="1800"/>
            <a:r>
              <a:rPr lang="fr-FR" b="1" dirty="0">
                <a:solidFill>
                  <a:srgbClr val="0070C0"/>
                </a:solidFill>
                <a:latin typeface="Calibri Light" panose="020F0302020204030204" pitchFamily="34" charset="0"/>
                <a:ea typeface="Calibri Light" panose="020F0302020204030204" pitchFamily="34" charset="0"/>
                <a:cs typeface="Calibri Light" panose="020F0302020204030204" pitchFamily="34" charset="0"/>
              </a:rPr>
              <a:t>ABC</a:t>
            </a:r>
            <a:r>
              <a:rPr lang="fr-FR" dirty="0">
                <a:solidFill>
                  <a:srgbClr val="0070C0"/>
                </a:solidFill>
                <a:latin typeface="Calibri Light" panose="020F0302020204030204" pitchFamily="34" charset="0"/>
                <a:ea typeface="Calibri Light" panose="020F0302020204030204" pitchFamily="34" charset="0"/>
                <a:cs typeface="Calibri Light" panose="020F0302020204030204" pitchFamily="34" charset="0"/>
              </a:rPr>
              <a:t>, </a:t>
            </a:r>
            <a:r>
              <a:rPr lang="fr-FR" b="1" dirty="0">
                <a:solidFill>
                  <a:srgbClr val="0070C0"/>
                </a:solidFill>
                <a:latin typeface="Calibri Light" panose="020F0302020204030204" pitchFamily="34" charset="0"/>
                <a:ea typeface="Calibri Light" panose="020F0302020204030204" pitchFamily="34" charset="0"/>
                <a:cs typeface="Calibri Light" panose="020F0302020204030204" pitchFamily="34" charset="0"/>
              </a:rPr>
              <a:t>EHC </a:t>
            </a:r>
            <a:r>
              <a:rPr lang="fr-FR" dirty="0">
                <a:solidFill>
                  <a:srgbClr val="0070C0"/>
                </a:solidFill>
                <a:latin typeface="Calibri Light" panose="020F0302020204030204" pitchFamily="34" charset="0"/>
                <a:ea typeface="Calibri Light" panose="020F0302020204030204" pitchFamily="34" charset="0"/>
                <a:cs typeface="Calibri Light" panose="020F0302020204030204" pitchFamily="34" charset="0"/>
              </a:rPr>
              <a:t>et </a:t>
            </a:r>
            <a:r>
              <a:rPr lang="fr-FR" b="1" dirty="0">
                <a:solidFill>
                  <a:srgbClr val="0070C0"/>
                </a:solidFill>
                <a:latin typeface="Calibri Light" panose="020F0302020204030204" pitchFamily="34" charset="0"/>
                <a:ea typeface="Calibri Light" panose="020F0302020204030204" pitchFamily="34" charset="0"/>
                <a:cs typeface="Calibri Light" panose="020F0302020204030204" pitchFamily="34" charset="0"/>
              </a:rPr>
              <a:t>HDG </a:t>
            </a:r>
            <a:r>
              <a:rPr lang="fr-FR" dirty="0">
                <a:latin typeface="Calibri Light" panose="020F0302020204030204" pitchFamily="34" charset="0"/>
                <a:ea typeface="Calibri Light" panose="020F0302020204030204" pitchFamily="34" charset="0"/>
                <a:cs typeface="Calibri Light" panose="020F0302020204030204" pitchFamily="34" charset="0"/>
              </a:rPr>
              <a:t>sont trois plans différents </a:t>
            </a:r>
          </a:p>
        </p:txBody>
      </p:sp>
      <p:sp>
        <p:nvSpPr>
          <p:cNvPr id="14" name="Rectangle 13"/>
          <p:cNvSpPr/>
          <p:nvPr/>
        </p:nvSpPr>
        <p:spPr>
          <a:xfrm>
            <a:off x="314037" y="2658908"/>
            <a:ext cx="5098472" cy="369332"/>
          </a:xfrm>
          <a:prstGeom prst="rect">
            <a:avLst/>
          </a:prstGeom>
          <a:solidFill>
            <a:schemeClr val="accent2">
              <a:lumMod val="20000"/>
              <a:lumOff val="80000"/>
            </a:schemeClr>
          </a:solidFill>
        </p:spPr>
        <p:txBody>
          <a:bodyPr wrap="square">
            <a:spAutoFit/>
          </a:bodyPr>
          <a:lstStyle/>
          <a:p>
            <a:r>
              <a:rPr lang="fr-FR" b="1" dirty="0">
                <a:latin typeface="Calibri" panose="020F0502020204030204" pitchFamily="34" charset="0"/>
              </a:rPr>
              <a:t>2) </a:t>
            </a:r>
            <a:r>
              <a:rPr lang="fr-FR" dirty="0">
                <a:latin typeface="Calibri" panose="020F0502020204030204" pitchFamily="34" charset="0"/>
              </a:rPr>
              <a:t>Je vérifie si </a:t>
            </a:r>
            <a:r>
              <a:rPr lang="fr-FR" dirty="0">
                <a:latin typeface="ZWTXIZ+Calibri"/>
              </a:rPr>
              <a:t>les points E et D sont dans le plan ABC. </a:t>
            </a:r>
            <a:endParaRPr lang="fr-FR" dirty="0"/>
          </a:p>
        </p:txBody>
      </p:sp>
      <p:sp>
        <p:nvSpPr>
          <p:cNvPr id="15" name="Rectangle 14"/>
          <p:cNvSpPr/>
          <p:nvPr/>
        </p:nvSpPr>
        <p:spPr>
          <a:xfrm>
            <a:off x="314037" y="3179931"/>
            <a:ext cx="7689272" cy="369332"/>
          </a:xfrm>
          <a:prstGeom prst="rect">
            <a:avLst/>
          </a:prstGeom>
        </p:spPr>
        <p:txBody>
          <a:bodyPr wrap="square">
            <a:spAutoFit/>
          </a:bodyPr>
          <a:lstStyle/>
          <a:p>
            <a:pPr marR="1800"/>
            <a:r>
              <a:rPr lang="fr-FR" b="1" dirty="0">
                <a:solidFill>
                  <a:schemeClr val="accent4"/>
                </a:solidFill>
                <a:latin typeface="VGKZEH+BradleyHandITCTT-Bold"/>
              </a:rPr>
              <a:t>D </a:t>
            </a:r>
            <a:r>
              <a:rPr lang="fr-FR" dirty="0">
                <a:latin typeface="ZWTXIZ+Calibri"/>
              </a:rPr>
              <a:t>est un point du plan </a:t>
            </a:r>
            <a:r>
              <a:rPr lang="fr-FR" b="1" dirty="0">
                <a:solidFill>
                  <a:schemeClr val="accent4"/>
                </a:solidFill>
                <a:latin typeface="VGKZEH+BradleyHandITCTT-Bold"/>
              </a:rPr>
              <a:t>ABC </a:t>
            </a:r>
            <a:r>
              <a:rPr lang="fr-FR" dirty="0">
                <a:solidFill>
                  <a:schemeClr val="accent4"/>
                </a:solidFill>
                <a:latin typeface="ZWTXIZ+Calibri"/>
              </a:rPr>
              <a:t>car </a:t>
            </a:r>
            <a:r>
              <a:rPr lang="fr-FR" b="1" dirty="0">
                <a:solidFill>
                  <a:schemeClr val="accent4"/>
                </a:solidFill>
                <a:latin typeface="VGKZEH+BradleyHandITCTT-Bold"/>
              </a:rPr>
              <a:t>AB//DC</a:t>
            </a:r>
            <a:r>
              <a:rPr lang="fr-FR" dirty="0">
                <a:latin typeface="ZWTXIZ+Calibri"/>
              </a:rPr>
              <a:t>, </a:t>
            </a:r>
            <a:r>
              <a:rPr lang="fr-FR" dirty="0">
                <a:solidFill>
                  <a:schemeClr val="accent4"/>
                </a:solidFill>
                <a:latin typeface="ZWTXIZ+Calibri"/>
              </a:rPr>
              <a:t>AB et DC </a:t>
            </a:r>
            <a:r>
              <a:rPr lang="fr-FR" dirty="0">
                <a:latin typeface="ZWTXIZ+Calibri"/>
              </a:rPr>
              <a:t>déterminent un plan </a:t>
            </a:r>
            <a:endParaRPr lang="fr-FR" dirty="0"/>
          </a:p>
        </p:txBody>
      </p:sp>
      <p:sp>
        <p:nvSpPr>
          <p:cNvPr id="16" name="Rectangle 15"/>
          <p:cNvSpPr/>
          <p:nvPr/>
        </p:nvSpPr>
        <p:spPr>
          <a:xfrm>
            <a:off x="334819" y="3663698"/>
            <a:ext cx="3823854" cy="369332"/>
          </a:xfrm>
          <a:prstGeom prst="rect">
            <a:avLst/>
          </a:prstGeom>
        </p:spPr>
        <p:txBody>
          <a:bodyPr wrap="square">
            <a:spAutoFit/>
          </a:bodyPr>
          <a:lstStyle/>
          <a:p>
            <a:pPr marR="1800"/>
            <a:r>
              <a:rPr lang="fr-FR" b="1" dirty="0">
                <a:solidFill>
                  <a:schemeClr val="accent4"/>
                </a:solidFill>
                <a:latin typeface="VGKZEH+BradleyHandITCTT-Bold"/>
              </a:rPr>
              <a:t>E</a:t>
            </a:r>
            <a:r>
              <a:rPr lang="fr-FR" b="1" dirty="0">
                <a:latin typeface="VGKZEH+BradleyHandITCTT-Bold"/>
              </a:rPr>
              <a:t> </a:t>
            </a:r>
            <a:r>
              <a:rPr lang="fr-FR" dirty="0">
                <a:latin typeface="ZWTXIZ+Calibri"/>
              </a:rPr>
              <a:t>n’est pas un point du</a:t>
            </a:r>
            <a:r>
              <a:rPr lang="fr-FR" dirty="0">
                <a:solidFill>
                  <a:schemeClr val="accent4"/>
                </a:solidFill>
                <a:latin typeface="ZWTXIZ+Calibri"/>
              </a:rPr>
              <a:t> plan </a:t>
            </a:r>
            <a:r>
              <a:rPr lang="fr-FR" b="1" dirty="0">
                <a:solidFill>
                  <a:schemeClr val="accent4"/>
                </a:solidFill>
                <a:latin typeface="VGKZEH+BradleyHandITCTT-Bold"/>
              </a:rPr>
              <a:t>ABC</a:t>
            </a:r>
            <a:r>
              <a:rPr lang="fr-FR" dirty="0">
                <a:latin typeface="ZWTXIZ+Calibri"/>
              </a:rPr>
              <a:t>. </a:t>
            </a:r>
            <a:endParaRPr lang="fr-FR" dirty="0"/>
          </a:p>
        </p:txBody>
      </p:sp>
      <p:sp>
        <p:nvSpPr>
          <p:cNvPr id="17" name="Rectangle 16"/>
          <p:cNvSpPr/>
          <p:nvPr/>
        </p:nvSpPr>
        <p:spPr>
          <a:xfrm>
            <a:off x="314037" y="4251945"/>
            <a:ext cx="7887854" cy="646331"/>
          </a:xfrm>
          <a:prstGeom prst="rect">
            <a:avLst/>
          </a:prstGeom>
          <a:solidFill>
            <a:schemeClr val="accent2">
              <a:lumMod val="20000"/>
              <a:lumOff val="80000"/>
            </a:schemeClr>
          </a:solidFill>
        </p:spPr>
        <p:txBody>
          <a:bodyPr wrap="square">
            <a:spAutoFit/>
          </a:bodyPr>
          <a:lstStyle/>
          <a:p>
            <a:r>
              <a:rPr lang="fr-FR" b="1" dirty="0">
                <a:latin typeface="Calibri" panose="020F0502020204030204" pitchFamily="34" charset="0"/>
              </a:rPr>
              <a:t>3) </a:t>
            </a:r>
            <a:r>
              <a:rPr lang="fr-FR" dirty="0">
                <a:latin typeface="ZWTXIZ+Calibri"/>
              </a:rPr>
              <a:t>Je vérifie si les droites sont coplanaires ou non coplanaires en justifiant la réponse</a:t>
            </a:r>
            <a:endParaRPr lang="fr-FR" dirty="0"/>
          </a:p>
        </p:txBody>
      </p:sp>
      <p:sp>
        <p:nvSpPr>
          <p:cNvPr id="29" name="Rectangle 28"/>
          <p:cNvSpPr/>
          <p:nvPr/>
        </p:nvSpPr>
        <p:spPr>
          <a:xfrm>
            <a:off x="443345" y="4867598"/>
            <a:ext cx="7075054" cy="369332"/>
          </a:xfrm>
          <a:prstGeom prst="rect">
            <a:avLst/>
          </a:prstGeom>
        </p:spPr>
        <p:txBody>
          <a:bodyPr wrap="square">
            <a:spAutoFit/>
          </a:bodyPr>
          <a:lstStyle/>
          <a:p>
            <a:pPr marL="285750" marR="1800" indent="-285750">
              <a:buFont typeface="Arial" panose="020B0604020202020204" pitchFamily="34" charset="0"/>
              <a:buChar char="•"/>
            </a:pPr>
            <a:r>
              <a:rPr lang="fr-FR" dirty="0">
                <a:latin typeface="ZWTXIZ+Calibri"/>
              </a:rPr>
              <a:t>Les droites </a:t>
            </a:r>
            <a:r>
              <a:rPr lang="fr-FR" b="1" dirty="0">
                <a:solidFill>
                  <a:schemeClr val="accent4"/>
                </a:solidFill>
                <a:latin typeface="VGKZEH+BradleyHandITCTT-Bold"/>
              </a:rPr>
              <a:t>AD </a:t>
            </a:r>
            <a:r>
              <a:rPr lang="fr-FR" dirty="0">
                <a:solidFill>
                  <a:schemeClr val="accent4"/>
                </a:solidFill>
                <a:latin typeface="ZWTXIZ+Calibri"/>
              </a:rPr>
              <a:t>et </a:t>
            </a:r>
            <a:r>
              <a:rPr lang="fr-FR" b="1" dirty="0">
                <a:solidFill>
                  <a:schemeClr val="accent4"/>
                </a:solidFill>
                <a:latin typeface="VGKZEH+BradleyHandITCTT-Bold"/>
              </a:rPr>
              <a:t>EH </a:t>
            </a:r>
            <a:r>
              <a:rPr lang="fr-FR" dirty="0">
                <a:solidFill>
                  <a:schemeClr val="accent4"/>
                </a:solidFill>
                <a:latin typeface="ZWTXIZ+Calibri"/>
              </a:rPr>
              <a:t>sont </a:t>
            </a:r>
            <a:r>
              <a:rPr lang="fr-FR" b="1" dirty="0">
                <a:solidFill>
                  <a:schemeClr val="accent4"/>
                </a:solidFill>
                <a:latin typeface="VGKZEH+BradleyHandITCTT-Bold"/>
              </a:rPr>
              <a:t>coplanaires </a:t>
            </a:r>
            <a:r>
              <a:rPr lang="fr-FR" dirty="0">
                <a:latin typeface="ZWTXIZ+Calibri"/>
              </a:rPr>
              <a:t>car elles sont </a:t>
            </a:r>
            <a:r>
              <a:rPr lang="fr-FR" b="1" dirty="0">
                <a:solidFill>
                  <a:schemeClr val="accent4"/>
                </a:solidFill>
                <a:latin typeface="VGKZEH+BradleyHandITCTT-Bold"/>
              </a:rPr>
              <a:t>parallèles</a:t>
            </a:r>
            <a:r>
              <a:rPr lang="fr-FR" dirty="0">
                <a:solidFill>
                  <a:schemeClr val="accent4"/>
                </a:solidFill>
                <a:latin typeface="ZWTXIZ+Calibri"/>
              </a:rPr>
              <a:t>. </a:t>
            </a:r>
            <a:endParaRPr lang="fr-FR" dirty="0">
              <a:solidFill>
                <a:schemeClr val="accent4"/>
              </a:solidFill>
            </a:endParaRPr>
          </a:p>
        </p:txBody>
      </p:sp>
      <p:sp>
        <p:nvSpPr>
          <p:cNvPr id="30" name="Rectangle 29"/>
          <p:cNvSpPr/>
          <p:nvPr/>
        </p:nvSpPr>
        <p:spPr>
          <a:xfrm>
            <a:off x="413328" y="5442167"/>
            <a:ext cx="7178963" cy="369332"/>
          </a:xfrm>
          <a:prstGeom prst="rect">
            <a:avLst/>
          </a:prstGeom>
        </p:spPr>
        <p:txBody>
          <a:bodyPr wrap="square">
            <a:spAutoFit/>
          </a:bodyPr>
          <a:lstStyle/>
          <a:p>
            <a:pPr marL="285750" marR="1800" indent="-285750">
              <a:buFont typeface="Arial" panose="020B0604020202020204" pitchFamily="34" charset="0"/>
              <a:buChar char="•"/>
            </a:pPr>
            <a:r>
              <a:rPr lang="fr-FR" dirty="0">
                <a:latin typeface="ZWTXIZ+Calibri"/>
              </a:rPr>
              <a:t>Les droites </a:t>
            </a:r>
            <a:r>
              <a:rPr lang="fr-FR" b="1" dirty="0">
                <a:solidFill>
                  <a:schemeClr val="accent4"/>
                </a:solidFill>
                <a:latin typeface="VGKZEH+BradleyHandITCTT-Bold"/>
              </a:rPr>
              <a:t>EH </a:t>
            </a:r>
            <a:r>
              <a:rPr lang="fr-FR" dirty="0">
                <a:solidFill>
                  <a:schemeClr val="accent4"/>
                </a:solidFill>
                <a:latin typeface="ZWTXIZ+Calibri"/>
              </a:rPr>
              <a:t>et </a:t>
            </a:r>
            <a:r>
              <a:rPr lang="fr-FR" b="1" dirty="0">
                <a:solidFill>
                  <a:schemeClr val="accent4"/>
                </a:solidFill>
                <a:latin typeface="VGKZEH+BradleyHandITCTT-Bold"/>
              </a:rPr>
              <a:t>HC </a:t>
            </a:r>
            <a:r>
              <a:rPr lang="fr-FR" dirty="0">
                <a:solidFill>
                  <a:schemeClr val="accent4"/>
                </a:solidFill>
                <a:latin typeface="ZWTXIZ+Calibri"/>
              </a:rPr>
              <a:t>sont </a:t>
            </a:r>
            <a:r>
              <a:rPr lang="fr-FR" b="1" dirty="0">
                <a:solidFill>
                  <a:schemeClr val="accent4"/>
                </a:solidFill>
                <a:latin typeface="VGKZEH+BradleyHandITCTT-Bold"/>
              </a:rPr>
              <a:t>coplanaires </a:t>
            </a:r>
            <a:r>
              <a:rPr lang="fr-FR" dirty="0">
                <a:latin typeface="ZWTXIZ+Calibri"/>
              </a:rPr>
              <a:t>car elles sont </a:t>
            </a:r>
            <a:r>
              <a:rPr lang="fr-FR" b="1" dirty="0">
                <a:solidFill>
                  <a:schemeClr val="accent4"/>
                </a:solidFill>
                <a:latin typeface="VGKZEH+BradleyHandITCTT-Bold"/>
              </a:rPr>
              <a:t>sécantes</a:t>
            </a:r>
            <a:r>
              <a:rPr lang="fr-FR" dirty="0">
                <a:solidFill>
                  <a:schemeClr val="accent4"/>
                </a:solidFill>
                <a:latin typeface="ZWTXIZ+Calibri"/>
              </a:rPr>
              <a:t> </a:t>
            </a:r>
            <a:r>
              <a:rPr lang="fr-FR" dirty="0">
                <a:latin typeface="ZWTXIZ+Calibri"/>
              </a:rPr>
              <a:t>en H.</a:t>
            </a:r>
            <a:endParaRPr lang="fr-FR" dirty="0"/>
          </a:p>
        </p:txBody>
      </p:sp>
      <p:sp>
        <p:nvSpPr>
          <p:cNvPr id="31" name="Rectangle 30"/>
          <p:cNvSpPr/>
          <p:nvPr/>
        </p:nvSpPr>
        <p:spPr>
          <a:xfrm>
            <a:off x="443345" y="6016736"/>
            <a:ext cx="10090726" cy="369332"/>
          </a:xfrm>
          <a:prstGeom prst="rect">
            <a:avLst/>
          </a:prstGeom>
        </p:spPr>
        <p:txBody>
          <a:bodyPr wrap="square">
            <a:spAutoFit/>
          </a:bodyPr>
          <a:lstStyle/>
          <a:p>
            <a:pPr marL="171450" marR="1800" indent="-171450">
              <a:buFont typeface="Arial" panose="020B0604020202020204" pitchFamily="34" charset="0"/>
              <a:buChar char="•"/>
            </a:pPr>
            <a:r>
              <a:rPr lang="fr-FR" dirty="0">
                <a:latin typeface="VGKZEH+Wingdings-Regular"/>
              </a:rPr>
              <a:t> </a:t>
            </a:r>
            <a:r>
              <a:rPr lang="fr-FR" dirty="0">
                <a:latin typeface="ZWTXIZ+Calibri"/>
              </a:rPr>
              <a:t>Les droites </a:t>
            </a:r>
            <a:r>
              <a:rPr lang="fr-FR" b="1" dirty="0">
                <a:solidFill>
                  <a:schemeClr val="accent4"/>
                </a:solidFill>
                <a:latin typeface="VGKZEH+BradleyHandITCTT-Bold"/>
              </a:rPr>
              <a:t>EA </a:t>
            </a:r>
            <a:r>
              <a:rPr lang="fr-FR" dirty="0">
                <a:solidFill>
                  <a:schemeClr val="accent4"/>
                </a:solidFill>
                <a:latin typeface="ZWTXIZ+Calibri"/>
              </a:rPr>
              <a:t>et </a:t>
            </a:r>
            <a:r>
              <a:rPr lang="fr-FR" b="1" dirty="0">
                <a:solidFill>
                  <a:schemeClr val="accent4"/>
                </a:solidFill>
                <a:latin typeface="VGKZEH+BradleyHandITCTT-Bold"/>
              </a:rPr>
              <a:t>HG </a:t>
            </a:r>
            <a:r>
              <a:rPr lang="fr-FR" dirty="0">
                <a:solidFill>
                  <a:schemeClr val="accent4"/>
                </a:solidFill>
                <a:latin typeface="ZWTXIZ+Calibri"/>
              </a:rPr>
              <a:t>sont </a:t>
            </a:r>
            <a:r>
              <a:rPr lang="fr-FR" b="1" dirty="0">
                <a:solidFill>
                  <a:schemeClr val="accent4"/>
                </a:solidFill>
                <a:latin typeface="VGKZEH+BradleyHandITCTT-Bold"/>
              </a:rPr>
              <a:t>non coplanaires </a:t>
            </a:r>
            <a:r>
              <a:rPr lang="fr-FR" dirty="0">
                <a:latin typeface="ZWTXIZ+Calibri"/>
              </a:rPr>
              <a:t>car elles ne sont </a:t>
            </a:r>
            <a:r>
              <a:rPr lang="fr-FR" b="1" dirty="0">
                <a:solidFill>
                  <a:schemeClr val="accent4"/>
                </a:solidFill>
                <a:latin typeface="VGKZEH+BradleyHandITCTT-Bold"/>
              </a:rPr>
              <a:t>ni sécantes ni parallèles</a:t>
            </a:r>
            <a:r>
              <a:rPr lang="fr-FR" dirty="0">
                <a:solidFill>
                  <a:schemeClr val="accent4"/>
                </a:solidFill>
                <a:latin typeface="ZWTXIZ+Calibri"/>
              </a:rPr>
              <a:t>. </a:t>
            </a:r>
            <a:endParaRPr lang="fr-FR" dirty="0">
              <a:solidFill>
                <a:schemeClr val="accent4"/>
              </a:solidFill>
            </a:endParaRPr>
          </a:p>
        </p:txBody>
      </p:sp>
    </p:spTree>
    <p:extLst>
      <p:ext uri="{BB962C8B-B14F-4D97-AF65-F5344CB8AC3E}">
        <p14:creationId xmlns:p14="http://schemas.microsoft.com/office/powerpoint/2010/main" val="9372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4" grpId="0" animBg="1"/>
      <p:bldP spid="15" grpId="0"/>
      <p:bldP spid="16" grpId="0"/>
      <p:bldP spid="17" grpId="0" animBg="1"/>
      <p:bldP spid="29" grpId="0"/>
      <p:bldP spid="30" grpId="0"/>
      <p:bldP spid="3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8829839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complétez : on va se rappeler ce que sont  droites sécantes et ce que sont droites parallèles dans l’espace </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3723532"/>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pic>
        <p:nvPicPr>
          <p:cNvPr id="15" name="Picture 2"/>
          <p:cNvPicPr>
            <a:picLocks noChangeAspect="1"/>
          </p:cNvPicPr>
          <p:nvPr/>
        </p:nvPicPr>
        <p:blipFill>
          <a:blip r:embed="rId3"/>
          <a:stretch>
            <a:fillRect/>
          </a:stretch>
        </p:blipFill>
        <p:spPr>
          <a:xfrm>
            <a:off x="6936508" y="1403577"/>
            <a:ext cx="3844983" cy="3333750"/>
          </a:xfrm>
          <a:prstGeom prst="rect">
            <a:avLst/>
          </a:prstGeom>
        </p:spPr>
      </p:pic>
      <p:sp>
        <p:nvSpPr>
          <p:cNvPr id="8" name="ZoneTexte 7"/>
          <p:cNvSpPr txBox="1"/>
          <p:nvPr/>
        </p:nvSpPr>
        <p:spPr>
          <a:xfrm>
            <a:off x="1124626" y="2870397"/>
            <a:ext cx="6412247"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AB et AD sont ……………………………….</a:t>
            </a:r>
            <a:endParaRPr lang="fr-FR" sz="2000" dirty="0">
              <a:solidFill>
                <a:srgbClr val="FF0000"/>
              </a:solidFill>
              <a:latin typeface="Calibri" panose="020F0502020204030204" pitchFamily="34" charset="0"/>
              <a:cs typeface="Calibri" panose="020F0502020204030204" pitchFamily="34" charset="0"/>
            </a:endParaRPr>
          </a:p>
        </p:txBody>
      </p:sp>
      <p:sp>
        <p:nvSpPr>
          <p:cNvPr id="12" name="ZoneTexte 11"/>
          <p:cNvSpPr txBox="1"/>
          <p:nvPr/>
        </p:nvSpPr>
        <p:spPr>
          <a:xfrm>
            <a:off x="935304" y="1514764"/>
            <a:ext cx="5890369"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Observez le cube et compléter par </a:t>
            </a:r>
            <a:r>
              <a:rPr lang="fr-MA" sz="2000" dirty="0">
                <a:solidFill>
                  <a:srgbClr val="0070C0"/>
                </a:solidFill>
                <a:latin typeface="Calibri" panose="020F0502020204030204" pitchFamily="34" charset="0"/>
                <a:cs typeface="Calibri" panose="020F0502020204030204" pitchFamily="34" charset="0"/>
              </a:rPr>
              <a:t>parallèles ou sécantes</a:t>
            </a:r>
            <a:endParaRPr lang="fr-FR" sz="2000" dirty="0">
              <a:solidFill>
                <a:srgbClr val="0070C0"/>
              </a:solidFill>
              <a:latin typeface="Calibri" panose="020F0502020204030204" pitchFamily="34" charset="0"/>
              <a:cs typeface="Calibri" panose="020F0502020204030204" pitchFamily="34" charset="0"/>
            </a:endParaRPr>
          </a:p>
        </p:txBody>
      </p:sp>
      <p:sp>
        <p:nvSpPr>
          <p:cNvPr id="23" name="ZoneTexte 22"/>
          <p:cNvSpPr txBox="1"/>
          <p:nvPr/>
        </p:nvSpPr>
        <p:spPr>
          <a:xfrm>
            <a:off x="1193898" y="3603807"/>
            <a:ext cx="6412247"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EH et AB sont ……………………………….</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50550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Voici la réponse </a:t>
            </a:r>
            <a:r>
              <a:rPr lang="fr-FR" sz="1400" dirty="0">
                <a:latin typeface="Arial" panose="020B0604020202020204" pitchFamily="34" charset="0"/>
                <a:cs typeface="Arial" panose="020B0604020202020204" pitchFamily="34" charset="0"/>
              </a:rPr>
              <a:t>: rappelez vous que deux droites sont sécantes s’elles ont un point commun et que les côtés opposés d’un carré sont parallèles.</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477444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montre  les droites .</a:t>
            </a:r>
          </a:p>
        </p:txBody>
      </p:sp>
      <p:pic>
        <p:nvPicPr>
          <p:cNvPr id="12" name="Picture 2"/>
          <p:cNvPicPr>
            <a:picLocks noChangeAspect="1"/>
          </p:cNvPicPr>
          <p:nvPr/>
        </p:nvPicPr>
        <p:blipFill>
          <a:blip r:embed="rId3"/>
          <a:stretch>
            <a:fillRect/>
          </a:stretch>
        </p:blipFill>
        <p:spPr>
          <a:xfrm>
            <a:off x="6908799" y="1833068"/>
            <a:ext cx="3844983" cy="3333750"/>
          </a:xfrm>
          <a:prstGeom prst="rect">
            <a:avLst/>
          </a:prstGeom>
        </p:spPr>
      </p:pic>
      <p:sp>
        <p:nvSpPr>
          <p:cNvPr id="18" name="ZoneTexte 17"/>
          <p:cNvSpPr txBox="1"/>
          <p:nvPr/>
        </p:nvSpPr>
        <p:spPr>
          <a:xfrm>
            <a:off x="935304" y="1514764"/>
            <a:ext cx="589036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Observez le cube et compléter par </a:t>
            </a:r>
            <a:r>
              <a:rPr kumimoji="0" lang="fr-MA" sz="20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parallèles ou sécantes</a:t>
            </a:r>
            <a:endParaRPr kumimoji="0" lang="fr-FR" sz="20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
        <p:nvSpPr>
          <p:cNvPr id="19" name="ZoneTexte 18"/>
          <p:cNvSpPr txBox="1"/>
          <p:nvPr/>
        </p:nvSpPr>
        <p:spPr>
          <a:xfrm>
            <a:off x="1124626" y="2870397"/>
            <a:ext cx="6412247"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AB et AD sont</a:t>
            </a:r>
            <a:r>
              <a:rPr lang="fr-MA" sz="2000" dirty="0">
                <a:solidFill>
                  <a:srgbClr val="FF0000"/>
                </a:solidFill>
                <a:latin typeface="Calibri" panose="020F0502020204030204" pitchFamily="34" charset="0"/>
                <a:cs typeface="Calibri" panose="020F0502020204030204" pitchFamily="34" charset="0"/>
              </a:rPr>
              <a:t> sécantes car  le point A est un point commun aux deux droites AB et AD</a:t>
            </a:r>
            <a:endParaRPr lang="fr-FR" sz="2000" dirty="0">
              <a:solidFill>
                <a:srgbClr val="FF0000"/>
              </a:solidFill>
              <a:latin typeface="Calibri" panose="020F0502020204030204" pitchFamily="34" charset="0"/>
              <a:cs typeface="Calibri" panose="020F0502020204030204" pitchFamily="34" charset="0"/>
            </a:endParaRPr>
          </a:p>
        </p:txBody>
      </p:sp>
      <p:sp>
        <p:nvSpPr>
          <p:cNvPr id="25" name="ZoneTexte 24"/>
          <p:cNvSpPr txBox="1"/>
          <p:nvPr/>
        </p:nvSpPr>
        <p:spPr>
          <a:xfrm>
            <a:off x="1124626" y="4182126"/>
            <a:ext cx="6412247"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EH et AB sont </a:t>
            </a:r>
            <a:r>
              <a:rPr lang="fr-MA" sz="2000" dirty="0">
                <a:solidFill>
                  <a:srgbClr val="FF0000"/>
                </a:solidFill>
                <a:latin typeface="Calibri" panose="020F0502020204030204" pitchFamily="34" charset="0"/>
                <a:cs typeface="Calibri" panose="020F0502020204030204" pitchFamily="34" charset="0"/>
              </a:rPr>
              <a:t>parallèles car EHAB est un carré.</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4581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 observez et complétez par: coplanaires ou non coplanaires.</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208686"/>
            <a:ext cx="10727579" cy="4582514"/>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24"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pic>
        <p:nvPicPr>
          <p:cNvPr id="14" name="Picture 2"/>
          <p:cNvPicPr>
            <a:picLocks noChangeAspect="1"/>
          </p:cNvPicPr>
          <p:nvPr/>
        </p:nvPicPr>
        <p:blipFill>
          <a:blip r:embed="rId3"/>
          <a:stretch>
            <a:fillRect/>
          </a:stretch>
        </p:blipFill>
        <p:spPr>
          <a:xfrm>
            <a:off x="6908799" y="1833067"/>
            <a:ext cx="3844983" cy="3690277"/>
          </a:xfrm>
          <a:prstGeom prst="rect">
            <a:avLst/>
          </a:prstGeom>
        </p:spPr>
      </p:pic>
      <p:sp>
        <p:nvSpPr>
          <p:cNvPr id="15" name="ZoneTexte 14"/>
          <p:cNvSpPr txBox="1"/>
          <p:nvPr/>
        </p:nvSpPr>
        <p:spPr>
          <a:xfrm>
            <a:off x="935304" y="1514764"/>
            <a:ext cx="589036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Compléter par coplanaires ou non coplanaires</a:t>
            </a:r>
            <a:endParaRPr lang="fr-FR" sz="2000" dirty="0">
              <a:latin typeface="Calibri" panose="020F0502020204030204" pitchFamily="34" charset="0"/>
              <a:cs typeface="Calibri" panose="020F0502020204030204" pitchFamily="34" charset="0"/>
            </a:endParaRPr>
          </a:p>
        </p:txBody>
      </p:sp>
      <p:sp>
        <p:nvSpPr>
          <p:cNvPr id="6" name="ZoneTexte 5"/>
          <p:cNvSpPr txBox="1"/>
          <p:nvPr/>
        </p:nvSpPr>
        <p:spPr>
          <a:xfrm>
            <a:off x="935304" y="2512291"/>
            <a:ext cx="589036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BC et BD sont …………………………………..</a:t>
            </a:r>
            <a:endParaRPr lang="fr-FR" sz="2000" dirty="0">
              <a:latin typeface="Calibri" panose="020F0502020204030204" pitchFamily="34" charset="0"/>
              <a:cs typeface="Calibri" panose="020F0502020204030204" pitchFamily="34" charset="0"/>
            </a:endParaRPr>
          </a:p>
        </p:txBody>
      </p:sp>
      <p:sp>
        <p:nvSpPr>
          <p:cNvPr id="17" name="ZoneTexte 16"/>
          <p:cNvSpPr txBox="1"/>
          <p:nvPr/>
        </p:nvSpPr>
        <p:spPr>
          <a:xfrm>
            <a:off x="830228" y="3678205"/>
            <a:ext cx="589036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BE et AD sont …………………………………..</a:t>
            </a:r>
            <a:endParaRPr lang="fr-FR" sz="2000" dirty="0">
              <a:latin typeface="Calibri" panose="020F0502020204030204" pitchFamily="34" charset="0"/>
              <a:cs typeface="Calibri" panose="020F0502020204030204" pitchFamily="34" charset="0"/>
            </a:endParaRPr>
          </a:p>
        </p:txBody>
      </p:sp>
      <p:sp>
        <p:nvSpPr>
          <p:cNvPr id="18" name="ZoneTexte 17"/>
          <p:cNvSpPr txBox="1"/>
          <p:nvPr/>
        </p:nvSpPr>
        <p:spPr>
          <a:xfrm>
            <a:off x="976867" y="4857620"/>
            <a:ext cx="589036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EF et BC sont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95754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3" y="240201"/>
            <a:ext cx="10372033" cy="417260"/>
          </a:xfrm>
        </p:spPr>
        <p:txBody>
          <a:bodyPr/>
          <a:lstStyle/>
          <a:p>
            <a:r>
              <a:rPr lang="fr-FR" sz="1400" dirty="0">
                <a:solidFill>
                  <a:schemeClr val="tx1"/>
                </a:solidFill>
              </a:rPr>
              <a:t> </a:t>
            </a:r>
            <a:br>
              <a:rPr lang="fr-FR" sz="1400" dirty="0">
                <a:solidFill>
                  <a:schemeClr val="tx1"/>
                </a:solidFill>
              </a:rPr>
            </a:br>
            <a:r>
              <a:rPr lang="fr-FR" sz="1400" dirty="0">
                <a:solidFill>
                  <a:schemeClr val="tx1"/>
                </a:solidFill>
              </a:rPr>
              <a:t>𝐕𝐨𝐢𝐜𝐢 𝐥𝐚  𝐫é𝐩𝐨𝐧𝐬𝐞: rappelez vous que deux droites sont coplanaires si elles sont dans un même plan.</a:t>
            </a:r>
            <a:br>
              <a:rPr lang="fr-FR" sz="1400" dirty="0">
                <a:solidFill>
                  <a:schemeClr val="tx1"/>
                </a:solidFill>
              </a:rPr>
            </a:br>
            <a:endParaRPr lang="fr-FR" sz="1400"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montre les déférentes droites,</a:t>
            </a:r>
          </a:p>
        </p:txBody>
      </p:sp>
      <p:sp>
        <p:nvSpPr>
          <p:cNvPr id="5" name="Rectangle 4">
            <a:extLst>
              <a:ext uri="{FF2B5EF4-FFF2-40B4-BE49-F238E27FC236}">
                <a16:creationId xmlns:a16="http://schemas.microsoft.com/office/drawing/2014/main" id="{B3E3CF0F-AA52-4B6F-C21B-6E69D3BC0D04}"/>
              </a:ext>
            </a:extLst>
          </p:cNvPr>
          <p:cNvSpPr/>
          <p:nvPr/>
        </p:nvSpPr>
        <p:spPr>
          <a:xfrm>
            <a:off x="642026" y="1317708"/>
            <a:ext cx="10727579" cy="477829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ZoneTexte 11"/>
          <p:cNvSpPr txBox="1"/>
          <p:nvPr/>
        </p:nvSpPr>
        <p:spPr>
          <a:xfrm>
            <a:off x="935304" y="1514764"/>
            <a:ext cx="589036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Compléter par coplanaires ou non coplanaires</a:t>
            </a:r>
            <a:endParaRPr lang="fr-FR" sz="2000" dirty="0">
              <a:latin typeface="Calibri" panose="020F0502020204030204" pitchFamily="34" charset="0"/>
              <a:cs typeface="Calibri" panose="020F0502020204030204" pitchFamily="34" charset="0"/>
            </a:endParaRPr>
          </a:p>
        </p:txBody>
      </p:sp>
      <p:sp>
        <p:nvSpPr>
          <p:cNvPr id="17" name="ZoneTexte 16"/>
          <p:cNvSpPr txBox="1"/>
          <p:nvPr/>
        </p:nvSpPr>
        <p:spPr>
          <a:xfrm>
            <a:off x="935304" y="2512291"/>
            <a:ext cx="5890369"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BC et BD sont </a:t>
            </a:r>
            <a:r>
              <a:rPr lang="fr-MA" sz="2000" dirty="0">
                <a:solidFill>
                  <a:srgbClr val="FF0000"/>
                </a:solidFill>
                <a:latin typeface="Calibri" panose="020F0502020204030204" pitchFamily="34" charset="0"/>
                <a:cs typeface="Calibri" panose="020F0502020204030204" pitchFamily="34" charset="0"/>
              </a:rPr>
              <a:t>coplanaires</a:t>
            </a:r>
            <a:r>
              <a:rPr lang="fr-MA" sz="2000" dirty="0">
                <a:solidFill>
                  <a:srgbClr val="0070C0"/>
                </a:solidFill>
                <a:latin typeface="Calibri" panose="020F0502020204030204" pitchFamily="34" charset="0"/>
                <a:cs typeface="Calibri" panose="020F0502020204030204" pitchFamily="34" charset="0"/>
              </a:rPr>
              <a:t> car elles sont sécantes </a:t>
            </a:r>
            <a:r>
              <a:rPr lang="fr-MA" sz="2000" dirty="0">
                <a:latin typeface="Calibri" panose="020F0502020204030204" pitchFamily="34" charset="0"/>
                <a:cs typeface="Calibri" panose="020F0502020204030204" pitchFamily="34" charset="0"/>
              </a:rPr>
              <a:t>en B</a:t>
            </a:r>
            <a:endParaRPr lang="fr-FR" sz="2000" dirty="0">
              <a:latin typeface="Calibri" panose="020F0502020204030204" pitchFamily="34" charset="0"/>
              <a:cs typeface="Calibri" panose="020F0502020204030204" pitchFamily="34" charset="0"/>
            </a:endParaRPr>
          </a:p>
        </p:txBody>
      </p:sp>
      <p:sp>
        <p:nvSpPr>
          <p:cNvPr id="18" name="ZoneTexte 17"/>
          <p:cNvSpPr txBox="1"/>
          <p:nvPr/>
        </p:nvSpPr>
        <p:spPr>
          <a:xfrm>
            <a:off x="830228" y="3880424"/>
            <a:ext cx="5890369"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BE et AD sont </a:t>
            </a:r>
            <a:r>
              <a:rPr lang="fr-MA" sz="2000" dirty="0">
                <a:solidFill>
                  <a:srgbClr val="FF0000"/>
                </a:solidFill>
                <a:latin typeface="Calibri" panose="020F0502020204030204" pitchFamily="34" charset="0"/>
                <a:cs typeface="Calibri" panose="020F0502020204030204" pitchFamily="34" charset="0"/>
              </a:rPr>
              <a:t>non coplanaires </a:t>
            </a:r>
            <a:r>
              <a:rPr lang="fr-MA" sz="2000" dirty="0">
                <a:solidFill>
                  <a:srgbClr val="0070C0"/>
                </a:solidFill>
                <a:latin typeface="Calibri" panose="020F0502020204030204" pitchFamily="34" charset="0"/>
                <a:cs typeface="Calibri" panose="020F0502020204030204" pitchFamily="34" charset="0"/>
              </a:rPr>
              <a:t>car elles ne sont ni sécantes ni parallèles</a:t>
            </a:r>
            <a:endParaRPr lang="fr-FR" sz="2000" dirty="0">
              <a:solidFill>
                <a:srgbClr val="0070C0"/>
              </a:solidFill>
              <a:latin typeface="Calibri" panose="020F0502020204030204" pitchFamily="34" charset="0"/>
              <a:cs typeface="Calibri" panose="020F0502020204030204" pitchFamily="34" charset="0"/>
            </a:endParaRPr>
          </a:p>
        </p:txBody>
      </p:sp>
      <p:pic>
        <p:nvPicPr>
          <p:cNvPr id="19" name="Picture 2"/>
          <p:cNvPicPr>
            <a:picLocks noChangeAspect="1"/>
          </p:cNvPicPr>
          <p:nvPr/>
        </p:nvPicPr>
        <p:blipFill>
          <a:blip r:embed="rId3"/>
          <a:stretch>
            <a:fillRect/>
          </a:stretch>
        </p:blipFill>
        <p:spPr>
          <a:xfrm>
            <a:off x="6908799" y="1833067"/>
            <a:ext cx="3844983" cy="3690277"/>
          </a:xfrm>
          <a:prstGeom prst="rect">
            <a:avLst/>
          </a:prstGeom>
        </p:spPr>
      </p:pic>
      <p:sp>
        <p:nvSpPr>
          <p:cNvPr id="20" name="ZoneTexte 19"/>
          <p:cNvSpPr txBox="1"/>
          <p:nvPr/>
        </p:nvSpPr>
        <p:spPr>
          <a:xfrm>
            <a:off x="976867" y="4857620"/>
            <a:ext cx="6698551"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droites EF et BC sont </a:t>
            </a:r>
            <a:r>
              <a:rPr lang="fr-MA" sz="2000" dirty="0">
                <a:solidFill>
                  <a:srgbClr val="FF0000"/>
                </a:solidFill>
                <a:latin typeface="Calibri" panose="020F0502020204030204" pitchFamily="34" charset="0"/>
                <a:cs typeface="Calibri" panose="020F0502020204030204" pitchFamily="34" charset="0"/>
              </a:rPr>
              <a:t>coplanaires </a:t>
            </a:r>
            <a:r>
              <a:rPr lang="fr-MA" sz="2000" dirty="0">
                <a:solidFill>
                  <a:srgbClr val="0070C0"/>
                </a:solidFill>
                <a:latin typeface="Calibri" panose="020F0502020204030204" pitchFamily="34" charset="0"/>
                <a:cs typeface="Calibri" panose="020F0502020204030204" pitchFamily="34" charset="0"/>
              </a:rPr>
              <a:t>car elles sont parallèles</a:t>
            </a:r>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0108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MA" sz="1400"/>
              <a:t>Reconnaitre </a:t>
            </a:r>
            <a:r>
              <a:rPr lang="fr-MA" sz="1400" dirty="0"/>
              <a:t>deux droites coplanaires et deux droites qui sont non coplanaires</a:t>
            </a:r>
            <a:endParaRPr lang="fr-FR" sz="1400" dirty="0"/>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a:t>
            </a:r>
            <a:r>
              <a:rPr lang="en-US" dirty="0" err="1"/>
              <a:t>l’espace</a:t>
            </a:r>
            <a:r>
              <a:rPr lang="en-US" dirty="0"/>
              <a:t> – plan- </a:t>
            </a:r>
            <a:r>
              <a:rPr lang="en-US" dirty="0" err="1"/>
              <a:t>droite</a:t>
            </a:r>
            <a:endParaRPr lang="en-US" dirty="0"/>
          </a:p>
          <a:p>
            <a:r>
              <a:rPr lang="en-US" dirty="0" err="1"/>
              <a:t>Droites</a:t>
            </a:r>
            <a:r>
              <a:rPr lang="en-US" dirty="0"/>
              <a:t> </a:t>
            </a:r>
            <a:r>
              <a:rPr lang="en-US" dirty="0" err="1"/>
              <a:t>coplanaires</a:t>
            </a:r>
            <a:endParaRPr lang="en-US" dirty="0"/>
          </a:p>
          <a:p>
            <a:r>
              <a:rPr lang="en-US" dirty="0" err="1"/>
              <a:t>Droites</a:t>
            </a:r>
            <a:r>
              <a:rPr lang="en-US" dirty="0"/>
              <a:t> secants et </a:t>
            </a:r>
            <a:r>
              <a:rPr lang="en-US" dirty="0" err="1"/>
              <a:t>parallèles</a:t>
            </a:r>
            <a:r>
              <a:rPr lang="en-US" dirty="0"/>
              <a:t> </a:t>
            </a:r>
            <a:r>
              <a:rPr lang="en-US" dirty="0" err="1"/>
              <a:t>dans</a:t>
            </a:r>
            <a:r>
              <a:rPr lang="en-US" dirty="0"/>
              <a:t> </a:t>
            </a:r>
            <a:r>
              <a:rPr lang="en-US" dirty="0" err="1"/>
              <a:t>l’espace</a:t>
            </a:r>
            <a:r>
              <a:rPr lang="en-US" dirty="0"/>
              <a:t> </a:t>
            </a:r>
          </a:p>
          <a:p>
            <a:r>
              <a:rPr lang="fr-MA" dirty="0"/>
              <a:t>Droites non coplanaires </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a:t>
            </a:r>
          </a:p>
          <a:p>
            <a:pPr marL="285750" lvl="0" indent="-285750">
              <a:buFont typeface="Arial" panose="020B0604020202020204" pitchFamily="34" charset="0"/>
              <a:buChar char="•"/>
            </a:pPr>
            <a:r>
              <a:rPr lang="fr-FR" dirty="0"/>
              <a:t>Reconnaitre deux droites coplanaires et non coplanaires</a:t>
            </a:r>
          </a:p>
          <a:p>
            <a:pPr lvl="0"/>
            <a:r>
              <a:rPr lang="fr-FR" b="1" dirty="0"/>
              <a:t>Les outils (par exemple: carte lexicale…) </a:t>
            </a:r>
          </a:p>
          <a:p>
            <a:pPr marL="285750" lvl="0" indent="-285750">
              <a:buFont typeface="Arial" panose="020B0604020202020204" pitchFamily="34" charset="0"/>
              <a:buChar char="•"/>
            </a:pPr>
            <a:r>
              <a:rPr lang="fr-FR" dirty="0"/>
              <a:t>Les solides et l’espace de la classe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Deux droites qui n’ont pas de points commun ne sont pas nécessairement parallèles dans l’espace</a:t>
            </a:r>
            <a:endParaRPr lang="fr-FR" dirty="0"/>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 </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25720" y="6046282"/>
            <a:ext cx="1225550" cy="471488"/>
          </a:xfrm>
        </p:spPr>
        <p:txBody>
          <a:bodyPr/>
          <a:lstStyle/>
          <a:p>
            <a:r>
              <a:rPr lang="en-US" dirty="0"/>
              <a:t>Page:65</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p:cNvPicPr>
            <a:picLocks noChangeAspect="1"/>
          </p:cNvPicPr>
          <p:nvPr/>
        </p:nvPicPr>
        <p:blipFill>
          <a:blip r:embed="rId4"/>
          <a:stretch>
            <a:fillRect/>
          </a:stretch>
        </p:blipFill>
        <p:spPr>
          <a:xfrm>
            <a:off x="935303" y="1171507"/>
            <a:ext cx="9783359" cy="4782411"/>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5" name="Image 4"/>
          <p:cNvPicPr>
            <a:picLocks noChangeAspect="1"/>
          </p:cNvPicPr>
          <p:nvPr/>
        </p:nvPicPr>
        <p:blipFill>
          <a:blip r:embed="rId4"/>
          <a:stretch>
            <a:fillRect/>
          </a:stretch>
        </p:blipFill>
        <p:spPr>
          <a:xfrm>
            <a:off x="390330" y="1212136"/>
            <a:ext cx="10328333" cy="5380158"/>
          </a:xfrm>
          <a:prstGeom prst="rect">
            <a:avLst/>
          </a:prstGeom>
        </p:spPr>
      </p:pic>
      <p:sp>
        <p:nvSpPr>
          <p:cNvPr id="10" name="ZoneTexte 9"/>
          <p:cNvSpPr txBox="1"/>
          <p:nvPr/>
        </p:nvSpPr>
        <p:spPr>
          <a:xfrm>
            <a:off x="3242542" y="2970020"/>
            <a:ext cx="2216727"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ADE et EFG</a:t>
            </a:r>
            <a:endParaRPr lang="fr-FR" sz="2000" dirty="0">
              <a:solidFill>
                <a:srgbClr val="FF0000"/>
              </a:solidFill>
              <a:latin typeface="Calibri" panose="020F0502020204030204" pitchFamily="34" charset="0"/>
              <a:cs typeface="Calibri" panose="020F0502020204030204" pitchFamily="34" charset="0"/>
            </a:endParaRPr>
          </a:p>
        </p:txBody>
      </p:sp>
      <p:sp>
        <p:nvSpPr>
          <p:cNvPr id="14" name="ZoneTexte 13"/>
          <p:cNvSpPr txBox="1"/>
          <p:nvPr/>
        </p:nvSpPr>
        <p:spPr>
          <a:xfrm>
            <a:off x="2823837" y="3745369"/>
            <a:ext cx="79432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a:t>
            </a:r>
            <a:endParaRPr lang="fr-FR" sz="2000" dirty="0">
              <a:solidFill>
                <a:srgbClr val="FF0000"/>
              </a:solidFill>
              <a:latin typeface="Calibri" panose="020F0502020204030204" pitchFamily="34" charset="0"/>
              <a:cs typeface="Calibri" panose="020F0502020204030204" pitchFamily="34" charset="0"/>
            </a:endParaRPr>
          </a:p>
        </p:txBody>
      </p:sp>
      <p:sp>
        <p:nvSpPr>
          <p:cNvPr id="22" name="ZoneTexte 21"/>
          <p:cNvSpPr txBox="1"/>
          <p:nvPr/>
        </p:nvSpPr>
        <p:spPr>
          <a:xfrm>
            <a:off x="2948707" y="4060044"/>
            <a:ext cx="79432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E</a:t>
            </a:r>
            <a:endParaRPr lang="fr-FR" sz="2000" dirty="0">
              <a:solidFill>
                <a:srgbClr val="FF0000"/>
              </a:solidFill>
              <a:latin typeface="Calibri" panose="020F0502020204030204" pitchFamily="34" charset="0"/>
              <a:cs typeface="Calibri" panose="020F0502020204030204" pitchFamily="34" charset="0"/>
            </a:endParaRPr>
          </a:p>
        </p:txBody>
      </p:sp>
      <p:sp>
        <p:nvSpPr>
          <p:cNvPr id="23" name="ZoneTexte 22"/>
          <p:cNvSpPr txBox="1"/>
          <p:nvPr/>
        </p:nvSpPr>
        <p:spPr>
          <a:xfrm>
            <a:off x="4345528" y="3750105"/>
            <a:ext cx="79432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D</a:t>
            </a:r>
            <a:endParaRPr lang="fr-FR" sz="2000" dirty="0">
              <a:solidFill>
                <a:srgbClr val="FF0000"/>
              </a:solidFill>
              <a:latin typeface="Calibri" panose="020F0502020204030204" pitchFamily="34" charset="0"/>
              <a:cs typeface="Calibri" panose="020F0502020204030204" pitchFamily="34" charset="0"/>
            </a:endParaRPr>
          </a:p>
        </p:txBody>
      </p:sp>
      <p:sp>
        <p:nvSpPr>
          <p:cNvPr id="24" name="ZoneTexte 23"/>
          <p:cNvSpPr txBox="1"/>
          <p:nvPr/>
        </p:nvSpPr>
        <p:spPr>
          <a:xfrm>
            <a:off x="4585853" y="4060044"/>
            <a:ext cx="794328"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F</a:t>
            </a:r>
            <a:endParaRPr lang="fr-FR" sz="2000" dirty="0">
              <a:solidFill>
                <a:srgbClr val="FF0000"/>
              </a:solidFill>
              <a:latin typeface="Calibri" panose="020F0502020204030204" pitchFamily="34" charset="0"/>
              <a:cs typeface="Calibri" panose="020F0502020204030204" pitchFamily="34" charset="0"/>
            </a:endParaRPr>
          </a:p>
        </p:txBody>
      </p:sp>
      <p:sp>
        <p:nvSpPr>
          <p:cNvPr id="25" name="ZoneTexte 24"/>
          <p:cNvSpPr txBox="1"/>
          <p:nvPr/>
        </p:nvSpPr>
        <p:spPr>
          <a:xfrm>
            <a:off x="5844746" y="4882693"/>
            <a:ext cx="1547092" cy="400110"/>
          </a:xfrm>
          <a:prstGeom prst="rect">
            <a:avLst/>
          </a:prstGeom>
          <a:noFill/>
        </p:spPr>
        <p:txBody>
          <a:bodyPr wrap="square" rtlCol="0">
            <a:spAutoFit/>
          </a:bodyPr>
          <a:lstStyle/>
          <a:p>
            <a:pPr algn="l"/>
            <a:r>
              <a:rPr lang="fr-MA" sz="2000" dirty="0">
                <a:solidFill>
                  <a:srgbClr val="0070C0"/>
                </a:solidFill>
                <a:latin typeface="Calibri" panose="020F0502020204030204" pitchFamily="34" charset="0"/>
                <a:cs typeface="Calibri" panose="020F0502020204030204" pitchFamily="34" charset="0"/>
              </a:rPr>
              <a:t>parallèles</a:t>
            </a:r>
            <a:endParaRPr lang="fr-FR" sz="2000" dirty="0">
              <a:solidFill>
                <a:srgbClr val="0070C0"/>
              </a:solidFill>
              <a:latin typeface="Calibri" panose="020F0502020204030204" pitchFamily="34" charset="0"/>
              <a:cs typeface="Calibri" panose="020F0502020204030204" pitchFamily="34" charset="0"/>
            </a:endParaRPr>
          </a:p>
        </p:txBody>
      </p:sp>
      <p:sp>
        <p:nvSpPr>
          <p:cNvPr id="26" name="ZoneTexte 25"/>
          <p:cNvSpPr txBox="1"/>
          <p:nvPr/>
        </p:nvSpPr>
        <p:spPr>
          <a:xfrm>
            <a:off x="6380733" y="4567123"/>
            <a:ext cx="1260764" cy="400110"/>
          </a:xfrm>
          <a:prstGeom prst="rect">
            <a:avLst/>
          </a:prstGeom>
          <a:noFill/>
        </p:spPr>
        <p:txBody>
          <a:bodyPr wrap="square" rtlCol="0">
            <a:spAutoFit/>
          </a:bodyPr>
          <a:lstStyle/>
          <a:p>
            <a:pPr algn="l"/>
            <a:r>
              <a:rPr lang="fr-MA" sz="2000" dirty="0">
                <a:solidFill>
                  <a:srgbClr val="0070C0"/>
                </a:solidFill>
                <a:latin typeface="Calibri" panose="020F0502020204030204" pitchFamily="34" charset="0"/>
                <a:cs typeface="Calibri" panose="020F0502020204030204" pitchFamily="34" charset="0"/>
              </a:rPr>
              <a:t>sécantes</a:t>
            </a:r>
            <a:endParaRPr lang="fr-FR" sz="2000" dirty="0">
              <a:solidFill>
                <a:srgbClr val="0070C0"/>
              </a:solidFill>
              <a:latin typeface="Calibri" panose="020F0502020204030204" pitchFamily="34" charset="0"/>
              <a:cs typeface="Calibri" panose="020F0502020204030204" pitchFamily="34" charset="0"/>
            </a:endParaRPr>
          </a:p>
        </p:txBody>
      </p:sp>
      <p:sp>
        <p:nvSpPr>
          <p:cNvPr id="27" name="ZoneTexte 26"/>
          <p:cNvSpPr txBox="1"/>
          <p:nvPr/>
        </p:nvSpPr>
        <p:spPr>
          <a:xfrm>
            <a:off x="3912177" y="4882693"/>
            <a:ext cx="15470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Coplanaires</a:t>
            </a:r>
            <a:endParaRPr lang="fr-FR" sz="2000" dirty="0">
              <a:solidFill>
                <a:srgbClr val="FF0000"/>
              </a:solidFill>
              <a:latin typeface="Calibri" panose="020F0502020204030204" pitchFamily="34" charset="0"/>
              <a:cs typeface="Calibri" panose="020F0502020204030204" pitchFamily="34" charset="0"/>
            </a:endParaRPr>
          </a:p>
        </p:txBody>
      </p:sp>
      <p:sp>
        <p:nvSpPr>
          <p:cNvPr id="29" name="ZoneTexte 28"/>
          <p:cNvSpPr txBox="1"/>
          <p:nvPr/>
        </p:nvSpPr>
        <p:spPr>
          <a:xfrm>
            <a:off x="3738415" y="5210633"/>
            <a:ext cx="2376057"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Sont non Coplanaires</a:t>
            </a:r>
            <a:endParaRPr lang="fr-FR" sz="2000" dirty="0">
              <a:solidFill>
                <a:srgbClr val="FF0000"/>
              </a:solidFill>
              <a:latin typeface="Calibri" panose="020F0502020204030204" pitchFamily="34" charset="0"/>
              <a:cs typeface="Calibri" panose="020F0502020204030204" pitchFamily="34" charset="0"/>
            </a:endParaRPr>
          </a:p>
        </p:txBody>
      </p:sp>
      <p:sp>
        <p:nvSpPr>
          <p:cNvPr id="33" name="ZoneTexte 32"/>
          <p:cNvSpPr txBox="1"/>
          <p:nvPr/>
        </p:nvSpPr>
        <p:spPr>
          <a:xfrm>
            <a:off x="4047995" y="4558626"/>
            <a:ext cx="15470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Coplanaires</a:t>
            </a:r>
            <a:endParaRPr lang="fr-FR" sz="2000" dirty="0">
              <a:solidFill>
                <a:srgbClr val="FF0000"/>
              </a:solidFill>
              <a:latin typeface="Calibri" panose="020F0502020204030204" pitchFamily="34" charset="0"/>
              <a:cs typeface="Calibri" panose="020F0502020204030204" pitchFamily="34" charset="0"/>
            </a:endParaRPr>
          </a:p>
        </p:txBody>
      </p:sp>
      <p:sp>
        <p:nvSpPr>
          <p:cNvPr id="35" name="ZoneTexte 34"/>
          <p:cNvSpPr txBox="1"/>
          <p:nvPr/>
        </p:nvSpPr>
        <p:spPr>
          <a:xfrm>
            <a:off x="6114472" y="5210633"/>
            <a:ext cx="4314815" cy="400110"/>
          </a:xfrm>
          <a:prstGeom prst="rect">
            <a:avLst/>
          </a:prstGeom>
          <a:noFill/>
        </p:spPr>
        <p:txBody>
          <a:bodyPr wrap="square" rtlCol="0">
            <a:spAutoFit/>
          </a:bodyPr>
          <a:lstStyle/>
          <a:p>
            <a:pPr algn="l"/>
            <a:r>
              <a:rPr lang="fr-MA" sz="2000" dirty="0">
                <a:solidFill>
                  <a:srgbClr val="0070C0"/>
                </a:solidFill>
                <a:latin typeface="Calibri" panose="020F0502020204030204" pitchFamily="34" charset="0"/>
                <a:cs typeface="Calibri" panose="020F0502020204030204" pitchFamily="34" charset="0"/>
              </a:rPr>
              <a:t>car elle ne sont ni sécantes ni parallèles</a:t>
            </a:r>
            <a:endParaRPr lang="fr-FR" sz="2000" dirty="0">
              <a:solidFill>
                <a:srgbClr val="0070C0"/>
              </a:solidFill>
              <a:latin typeface="Calibri" panose="020F0502020204030204" pitchFamily="34" charset="0"/>
              <a:cs typeface="Calibri" panose="020F0502020204030204" pitchFamily="34" charset="0"/>
            </a:endParaRPr>
          </a:p>
        </p:txBody>
      </p:sp>
      <p:sp>
        <p:nvSpPr>
          <p:cNvPr id="37" name="ZoneTexte 36"/>
          <p:cNvSpPr txBox="1"/>
          <p:nvPr/>
        </p:nvSpPr>
        <p:spPr>
          <a:xfrm>
            <a:off x="3748526" y="5474582"/>
            <a:ext cx="154709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Coplanaires</a:t>
            </a:r>
            <a:endParaRPr lang="fr-FR" sz="2000" dirty="0">
              <a:solidFill>
                <a:srgbClr val="FF0000"/>
              </a:solidFill>
              <a:latin typeface="Calibri" panose="020F0502020204030204" pitchFamily="34" charset="0"/>
              <a:cs typeface="Calibri" panose="020F0502020204030204" pitchFamily="34" charset="0"/>
            </a:endParaRPr>
          </a:p>
        </p:txBody>
      </p:sp>
      <p:sp>
        <p:nvSpPr>
          <p:cNvPr id="15" name="ZoneTexte 14"/>
          <p:cNvSpPr txBox="1"/>
          <p:nvPr/>
        </p:nvSpPr>
        <p:spPr>
          <a:xfrm>
            <a:off x="6164919" y="5515798"/>
            <a:ext cx="5740753" cy="400110"/>
          </a:xfrm>
          <a:prstGeom prst="rect">
            <a:avLst/>
          </a:prstGeom>
          <a:noFill/>
        </p:spPr>
        <p:txBody>
          <a:bodyPr wrap="square" rtlCol="0">
            <a:spAutoFit/>
          </a:bodyPr>
          <a:lstStyle/>
          <a:p>
            <a:pPr algn="l"/>
            <a:r>
              <a:rPr lang="fr-MA" sz="2000" dirty="0">
                <a:solidFill>
                  <a:srgbClr val="0070C0"/>
                </a:solidFill>
                <a:latin typeface="Calibri" panose="020F0502020204030204" pitchFamily="34" charset="0"/>
                <a:cs typeface="Calibri" panose="020F0502020204030204" pitchFamily="34" charset="0"/>
              </a:rPr>
              <a:t>Sécantes (AF et BE les diagonales de ABEF)</a:t>
            </a:r>
            <a:endParaRPr lang="fr-FR" sz="2000" dirty="0">
              <a:solidFill>
                <a:srgbClr val="0070C0"/>
              </a:solidFill>
              <a:latin typeface="Calibri" panose="020F0502020204030204" pitchFamily="34" charset="0"/>
              <a:cs typeface="Calibri" panose="020F0502020204030204" pitchFamily="34" charset="0"/>
            </a:endParaRPr>
          </a:p>
        </p:txBody>
      </p:sp>
      <p:sp>
        <p:nvSpPr>
          <p:cNvPr id="38" name="ZoneTexte 37"/>
          <p:cNvSpPr txBox="1"/>
          <p:nvPr/>
        </p:nvSpPr>
        <p:spPr>
          <a:xfrm>
            <a:off x="4152897" y="6086169"/>
            <a:ext cx="1547092" cy="400110"/>
          </a:xfrm>
          <a:prstGeom prst="rect">
            <a:avLst/>
          </a:prstGeom>
          <a:noFill/>
        </p:spPr>
        <p:txBody>
          <a:bodyPr wrap="square" rtlCol="0">
            <a:spAutoFit/>
          </a:bodyPr>
          <a:lstStyle/>
          <a:p>
            <a:pPr algn="l"/>
            <a:r>
              <a:rPr lang="fr-MA" sz="2000" dirty="0">
                <a:solidFill>
                  <a:srgbClr val="0070C0"/>
                </a:solidFill>
                <a:latin typeface="Calibri" panose="020F0502020204030204" pitchFamily="34" charset="0"/>
                <a:cs typeface="Calibri" panose="020F0502020204030204" pitchFamily="34" charset="0"/>
              </a:rPr>
              <a:t>parallèles</a:t>
            </a:r>
            <a:endParaRPr lang="fr-FR" sz="2000" dirty="0">
              <a:solidFill>
                <a:srgbClr val="0070C0"/>
              </a:solidFill>
              <a:latin typeface="Calibri" panose="020F0502020204030204" pitchFamily="34" charset="0"/>
              <a:cs typeface="Calibri" panose="020F0502020204030204" pitchFamily="34" charset="0"/>
            </a:endParaRPr>
          </a:p>
        </p:txBody>
      </p:sp>
      <p:sp>
        <p:nvSpPr>
          <p:cNvPr id="39" name="ZoneTexte 38"/>
          <p:cNvSpPr txBox="1"/>
          <p:nvPr/>
        </p:nvSpPr>
        <p:spPr>
          <a:xfrm>
            <a:off x="7641497" y="6021018"/>
            <a:ext cx="1260764" cy="400110"/>
          </a:xfrm>
          <a:prstGeom prst="rect">
            <a:avLst/>
          </a:prstGeom>
          <a:noFill/>
        </p:spPr>
        <p:txBody>
          <a:bodyPr wrap="square" rtlCol="0">
            <a:spAutoFit/>
          </a:bodyPr>
          <a:lstStyle/>
          <a:p>
            <a:pPr algn="l"/>
            <a:r>
              <a:rPr lang="fr-MA" sz="2000" dirty="0">
                <a:solidFill>
                  <a:srgbClr val="0070C0"/>
                </a:solidFill>
                <a:latin typeface="Calibri" panose="020F0502020204030204" pitchFamily="34" charset="0"/>
                <a:cs typeface="Calibri" panose="020F0502020204030204" pitchFamily="34" charset="0"/>
              </a:rPr>
              <a:t>sécantes</a:t>
            </a:r>
            <a:endParaRPr lang="fr-FR" sz="2000" dirty="0">
              <a:solidFill>
                <a:srgbClr val="0070C0"/>
              </a:solidFill>
              <a:latin typeface="Calibri" panose="020F0502020204030204" pitchFamily="34" charset="0"/>
              <a:cs typeface="Calibri" panose="020F0502020204030204" pitchFamily="34" charset="0"/>
            </a:endParaRPr>
          </a:p>
        </p:txBody>
      </p:sp>
      <p:cxnSp>
        <p:nvCxnSpPr>
          <p:cNvPr id="17" name="Connecteur droit 16"/>
          <p:cNvCxnSpPr/>
          <p:nvPr/>
        </p:nvCxnSpPr>
        <p:spPr>
          <a:xfrm>
            <a:off x="8423564" y="3109510"/>
            <a:ext cx="478697" cy="1538723"/>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flipH="1">
            <a:off x="8462034" y="2589977"/>
            <a:ext cx="478697" cy="2541324"/>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Connecteur droit 39"/>
          <p:cNvCxnSpPr/>
          <p:nvPr/>
        </p:nvCxnSpPr>
        <p:spPr>
          <a:xfrm>
            <a:off x="8902261" y="2687782"/>
            <a:ext cx="1230030" cy="1960451"/>
          </a:xfrm>
          <a:prstGeom prst="line">
            <a:avLst/>
          </a:prstGeom>
          <a:ln>
            <a:prstDash val="dashDot"/>
          </a:ln>
        </p:spPr>
        <p:style>
          <a:lnRef idx="2">
            <a:schemeClr val="accent2"/>
          </a:lnRef>
          <a:fillRef idx="0">
            <a:schemeClr val="accent2"/>
          </a:fillRef>
          <a:effectRef idx="1">
            <a:schemeClr val="accent2"/>
          </a:effectRef>
          <a:fontRef idx="minor">
            <a:schemeClr val="tx1"/>
          </a:fontRef>
        </p:style>
      </p:cxnSp>
      <p:cxnSp>
        <p:nvCxnSpPr>
          <p:cNvPr id="42" name="Connecteur droit 41"/>
          <p:cNvCxnSpPr/>
          <p:nvPr/>
        </p:nvCxnSpPr>
        <p:spPr>
          <a:xfrm flipH="1">
            <a:off x="8940731" y="2678545"/>
            <a:ext cx="1233344" cy="2004528"/>
          </a:xfrm>
          <a:prstGeom prst="line">
            <a:avLst/>
          </a:prstGeom>
          <a:ln>
            <a:solidFill>
              <a:srgbClr val="FF0000"/>
            </a:solidFill>
            <a:prstDash val="dash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22" grpId="0"/>
      <p:bldP spid="23" grpId="0"/>
      <p:bldP spid="24" grpId="0"/>
      <p:bldP spid="25" grpId="0"/>
      <p:bldP spid="26" grpId="0"/>
      <p:bldP spid="27" grpId="0"/>
      <p:bldP spid="29" grpId="0"/>
      <p:bldP spid="33" grpId="0"/>
      <p:bldP spid="35" grpId="0"/>
      <p:bldP spid="37" grpId="0"/>
      <p:bldP spid="15" grpId="0"/>
      <p:bldP spid="38" grpId="0"/>
      <p:bldP spid="39"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Page:67</a:t>
            </a:r>
            <a:endParaRPr lang="fr-FR" dirty="0"/>
          </a:p>
        </p:txBody>
      </p:sp>
      <p:pic>
        <p:nvPicPr>
          <p:cNvPr id="6" name="Image 5"/>
          <p:cNvPicPr>
            <a:picLocks noChangeAspect="1"/>
          </p:cNvPicPr>
          <p:nvPr/>
        </p:nvPicPr>
        <p:blipFill>
          <a:blip r:embed="rId2"/>
          <a:stretch>
            <a:fillRect/>
          </a:stretch>
        </p:blipFill>
        <p:spPr>
          <a:xfrm>
            <a:off x="172494" y="1241828"/>
            <a:ext cx="11572375" cy="3939771"/>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1000412" y="301089"/>
            <a:ext cx="10277091" cy="267549"/>
          </a:xfrm>
        </p:spPr>
        <p:txBody>
          <a:bodyPr/>
          <a:lstStyle/>
          <a:p>
            <a:r>
              <a:rPr lang="fr-FR" dirty="0"/>
              <a:t>Dans cette séance nous avons appris qu’ un plan est une surface plane non limitée et que trois points non alignés définissent un plan.</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5" name="ZoneTexte 14"/>
          <p:cNvSpPr txBox="1"/>
          <p:nvPr/>
        </p:nvSpPr>
        <p:spPr>
          <a:xfrm>
            <a:off x="2826498" y="5013012"/>
            <a:ext cx="9249785" cy="1348509"/>
          </a:xfrm>
          <a:prstGeom prst="rect">
            <a:avLst/>
          </a:prstGeom>
          <a:no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pic>
        <p:nvPicPr>
          <p:cNvPr id="5" name="Image 4"/>
          <p:cNvPicPr>
            <a:picLocks noChangeAspect="1"/>
          </p:cNvPicPr>
          <p:nvPr/>
        </p:nvPicPr>
        <p:blipFill>
          <a:blip r:embed="rId3"/>
          <a:stretch>
            <a:fillRect/>
          </a:stretch>
        </p:blipFill>
        <p:spPr>
          <a:xfrm>
            <a:off x="393864" y="1128544"/>
            <a:ext cx="11251852" cy="4145419"/>
          </a:xfrm>
          <a:prstGeom prst="rect">
            <a:avLst/>
          </a:prstGeom>
        </p:spPr>
        <p:style>
          <a:lnRef idx="2">
            <a:schemeClr val="dk1"/>
          </a:lnRef>
          <a:fillRef idx="1">
            <a:schemeClr val="lt1"/>
          </a:fillRef>
          <a:effectRef idx="0">
            <a:schemeClr val="dk1"/>
          </a:effectRef>
          <a:fontRef idx="minor">
            <a:schemeClr val="dk1"/>
          </a:fontRef>
        </p:style>
      </p:pic>
      <p:sp>
        <p:nvSpPr>
          <p:cNvPr id="9" name="Rectangle à coins arrondis 8"/>
          <p:cNvSpPr/>
          <p:nvPr/>
        </p:nvSpPr>
        <p:spPr>
          <a:xfrm>
            <a:off x="1560945" y="2350959"/>
            <a:ext cx="6160655" cy="124198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MA" sz="2000" b="1" dirty="0">
                <a:solidFill>
                  <a:schemeClr val="tx1"/>
                </a:solidFill>
                <a:latin typeface="Andalus" panose="02020603050405020304" pitchFamily="18" charset="-78"/>
                <a:ea typeface="Calibri Light" panose="020F0302020204030204" pitchFamily="34" charset="0"/>
                <a:cs typeface="Andalus" panose="02020603050405020304" pitchFamily="18" charset="-78"/>
              </a:rPr>
              <a:t>Un plan est une surface plane non limitée</a:t>
            </a:r>
          </a:p>
          <a:p>
            <a:pPr marL="285750" indent="-285750">
              <a:buFont typeface="Arial" panose="020B0604020202020204" pitchFamily="34" charset="0"/>
              <a:buChar char="•"/>
            </a:pPr>
            <a:r>
              <a:rPr lang="fr-MA" sz="2000" b="1" dirty="0">
                <a:solidFill>
                  <a:schemeClr val="tx1"/>
                </a:solidFill>
                <a:latin typeface="Andalus" panose="02020603050405020304" pitchFamily="18" charset="-78"/>
                <a:ea typeface="Calibri Light" panose="020F0302020204030204" pitchFamily="34" charset="0"/>
                <a:cs typeface="Andalus" panose="02020603050405020304" pitchFamily="18" charset="-78"/>
              </a:rPr>
              <a:t>le point A appartient au plan P</a:t>
            </a:r>
          </a:p>
          <a:p>
            <a:pPr marL="342900" indent="-342900">
              <a:buFont typeface="Arial" panose="020B0604020202020204" pitchFamily="34" charset="0"/>
              <a:buChar char="•"/>
            </a:pPr>
            <a:r>
              <a:rPr lang="fr-MA" sz="2000" b="1" dirty="0">
                <a:solidFill>
                  <a:schemeClr val="tx1"/>
                </a:solidFill>
                <a:latin typeface="Andalus" panose="02020603050405020304" pitchFamily="18" charset="-78"/>
                <a:ea typeface="Calibri Light" panose="020F0302020204030204" pitchFamily="34" charset="0"/>
                <a:cs typeface="Andalus" panose="02020603050405020304" pitchFamily="18" charset="-78"/>
              </a:rPr>
              <a:t>Le point B n’appartient pas au plan P</a:t>
            </a:r>
          </a:p>
        </p:txBody>
      </p:sp>
      <p:pic>
        <p:nvPicPr>
          <p:cNvPr id="11" name="Image 10"/>
          <p:cNvPicPr>
            <a:picLocks noChangeAspect="1"/>
          </p:cNvPicPr>
          <p:nvPr/>
        </p:nvPicPr>
        <p:blipFill>
          <a:blip r:embed="rId4"/>
          <a:stretch>
            <a:fillRect/>
          </a:stretch>
        </p:blipFill>
        <p:spPr>
          <a:xfrm>
            <a:off x="8292916" y="1409649"/>
            <a:ext cx="3352800" cy="2414206"/>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1000412" y="301089"/>
            <a:ext cx="10277091" cy="267549"/>
          </a:xfrm>
        </p:spPr>
        <p:txBody>
          <a:bodyPr/>
          <a:lstStyle/>
          <a:p>
            <a:r>
              <a:rPr lang="fr-FR" dirty="0"/>
              <a:t>Dans cette séance nous avons appris aussi que deux droites sont coplanaires si elles sont sécantes ou parallèles.</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5" name="ZoneTexte 14"/>
          <p:cNvSpPr txBox="1"/>
          <p:nvPr/>
        </p:nvSpPr>
        <p:spPr>
          <a:xfrm>
            <a:off x="2826498" y="5013012"/>
            <a:ext cx="9249785" cy="1348509"/>
          </a:xfrm>
          <a:prstGeom prst="rect">
            <a:avLst/>
          </a:prstGeom>
          <a:no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pic>
        <p:nvPicPr>
          <p:cNvPr id="6" name="Image 5"/>
          <p:cNvPicPr>
            <a:picLocks noChangeAspect="1"/>
          </p:cNvPicPr>
          <p:nvPr/>
        </p:nvPicPr>
        <p:blipFill>
          <a:blip r:embed="rId3"/>
          <a:stretch>
            <a:fillRect/>
          </a:stretch>
        </p:blipFill>
        <p:spPr>
          <a:xfrm>
            <a:off x="312555" y="1341125"/>
            <a:ext cx="11333161" cy="4246875"/>
          </a:xfrm>
          <a:prstGeom prst="rect">
            <a:avLst/>
          </a:prstGeom>
        </p:spPr>
      </p:pic>
    </p:spTree>
    <p:extLst>
      <p:ext uri="{BB962C8B-B14F-4D97-AF65-F5344CB8AC3E}">
        <p14:creationId xmlns:p14="http://schemas.microsoft.com/office/powerpoint/2010/main" val="15145017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4599709" y="5865091"/>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Page:67</a:t>
            </a:r>
          </a:p>
        </p:txBody>
      </p:sp>
      <p:pic>
        <p:nvPicPr>
          <p:cNvPr id="5" name="Image 4"/>
          <p:cNvPicPr>
            <a:picLocks noChangeAspect="1"/>
          </p:cNvPicPr>
          <p:nvPr/>
        </p:nvPicPr>
        <p:blipFill>
          <a:blip r:embed="rId2"/>
          <a:stretch>
            <a:fillRect/>
          </a:stretch>
        </p:blipFill>
        <p:spPr>
          <a:xfrm>
            <a:off x="526840" y="1939525"/>
            <a:ext cx="11045955" cy="3509930"/>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8920</TotalTime>
  <Words>3062</Words>
  <Application>Microsoft Office PowerPoint</Application>
  <PresentationFormat>Grand écran</PresentationFormat>
  <Paragraphs>284</Paragraphs>
  <Slides>70</Slides>
  <Notes>4</Notes>
  <HiddenSlides>7</HiddenSlides>
  <MMClips>1</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70</vt:i4>
      </vt:variant>
    </vt:vector>
  </HeadingPairs>
  <TitlesOfParts>
    <vt:vector size="84" baseType="lpstr">
      <vt:lpstr>Andalus</vt:lpstr>
      <vt:lpstr>Aptos</vt:lpstr>
      <vt:lpstr>Aptos Display</vt:lpstr>
      <vt:lpstr>Arial</vt:lpstr>
      <vt:lpstr>Calibri</vt:lpstr>
      <vt:lpstr>Calibri Light</vt:lpstr>
      <vt:lpstr>Cambria Math</vt:lpstr>
      <vt:lpstr>Dosis</vt:lpstr>
      <vt:lpstr>Georgia</vt:lpstr>
      <vt:lpstr>VGKZEH+BradleyHandITCTT-Bold</vt:lpstr>
      <vt:lpstr>VGKZEH+Wingdings-Regular</vt:lpstr>
      <vt:lpstr>Wingdings</vt:lpstr>
      <vt:lpstr>ZWTXIZ+Calibri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observez  et  choisissez la bonne réponse:</vt:lpstr>
      <vt:lpstr>Rappelez vous que deux droites sont sécantes si elles ont un point commun.</vt:lpstr>
      <vt:lpstr> observez  et répondez par vrai ou faux </vt:lpstr>
      <vt:lpstr> vrai, les faces sont des surface planes:</vt:lpstr>
      <vt:lpstr>on va rappeler la définition d’une droite. Observez puis complétez: </vt:lpstr>
      <vt:lpstr> rappelez vous qu’ une droite est une ligne droite qui n’est pas limitée des deux côtés:</vt:lpstr>
      <vt:lpstr> rappelez vous qu’ une pyramide est un solide ayant un sommet et une base polygonale:</vt:lpstr>
      <vt:lpstr>Bien! Voici un résumé des rappels. </vt:lpstr>
      <vt:lpstr>Présentation PowerPoint</vt:lpstr>
      <vt:lpstr>Observez la figure ci-dessous, exprimez vos avis à propos des questions suivantes  :</vt:lpstr>
      <vt:lpstr>A la fin de cette séance, vous serez capables de:</vt:lpstr>
      <vt:lpstr>Présentation PowerPoint</vt:lpstr>
      <vt:lpstr>Je vais vous montrer comment un plan peut être représenté. Ici, la surface de la table représente une partie du plan qu’on peut étendre sans fin. </vt:lpstr>
      <vt:lpstr>Un plan, c’est une surface plane qui n’est pas limitée. Je  le note par exemple « P »</vt:lpstr>
      <vt:lpstr>Dans l’espace, il y’a des points qui ne sont pas dans un plan donné. </vt:lpstr>
      <vt:lpstr>Observez cette figure, les trois points  A,B et C ne sont pas alignés, ils définissent un plan dans l’espace que je peux  noter ABC ;de même A,C  et F ne sont pas alignés, ils définissent le plan ACF </vt:lpstr>
      <vt:lpstr>Mais faites attention, si trois points sont alignés, ils ne déterminent pas un plan et aussi 4 points peuvent ne pas déterminer un plan, comme dans la figure ci dessous</vt:lpstr>
      <vt:lpstr>Observez ce pavé droit, le prolongement de chacune de ses faces représente un plan dans l’espace</vt:lpstr>
      <vt:lpstr>Présentation PowerPoint</vt:lpstr>
      <vt:lpstr> Observez et choisissez les objets dont les surfaces représentent une partie d’un plan. </vt:lpstr>
      <vt:lpstr> 𝐕𝐨𝐢𝐜𝐢 𝐥𝐚  𝐫é𝐩𝐨𝐧𝐬𝐞. Rappelez vous  que La surface d’une sphère est une surface courbée donc elle ne représente pas un plan </vt:lpstr>
      <vt:lpstr>Complétez: choisissez les bonnes réponses.</vt:lpstr>
      <vt:lpstr>Voici la réponse : le point B  n’appartient pas au plan P.</vt:lpstr>
      <vt:lpstr>Répondrez par vrai ou faux et justifiez votre réponse.</vt:lpstr>
      <vt:lpstr>Voici la réponse : rappelez vous qu’un plan est déterminé par 3 points non alignés.</vt:lpstr>
      <vt:lpstr>Répondrez par vrai ou faux et justifiez votre réponse</vt:lpstr>
      <vt:lpstr>Voici la réponse: les trois points sont alignés, ils ne définissent pas un plan.</vt:lpstr>
      <vt:lpstr>Répondrez par vrai ou faux et justifiez votre réponse.</vt:lpstr>
      <vt:lpstr> 𝐕𝐨𝐢𝐜𝐢 𝐥𝐚  𝐫é𝐩𝐨𝐧𝐬𝐞. Les 4 points ne sont pas dans le même plan, ils ne déterminent pas un seul plan.</vt:lpstr>
      <vt:lpstr>Présentation PowerPoint</vt:lpstr>
      <vt:lpstr>Maintenant , je vais vous montrer que si deux droites sont sécantes alors elles déterminent un seul plan</vt:lpstr>
      <vt:lpstr>Maintenant, je vais vous donner la définition de deux droites parallèles dans l’espace.</vt:lpstr>
      <vt:lpstr>Maintenant, voici  un exemple de droites qui ne sont ni sécantes ni parallèles, on dit qu’elles sont non coplanaires. </vt:lpstr>
      <vt:lpstr>Voici un exemple: on va résumer et appliquer ce que nous avons vu.</vt:lpstr>
      <vt:lpstr>Présentation PowerPoint</vt:lpstr>
      <vt:lpstr> observez et complétez : on va se rappeler ce que sont  droites sécantes et ce que sont droites parallèles dans l’espace </vt:lpstr>
      <vt:lpstr>Voici la réponse : rappelez vous que deux droites sont sécantes s’elles ont un point commun et que les côtés opposés d’un carré sont parallèles.</vt:lpstr>
      <vt:lpstr> observez et complétez par: coplanaires ou non coplanaires.</vt:lpstr>
      <vt:lpstr>  𝐕𝐨𝐢𝐜𝐢 𝐥𝐚  𝐫é𝐩𝐨𝐧𝐬𝐞: rappelez vous que deux droites sont coplanaires si elles sont dans un même plan. </vt:lpstr>
      <vt:lpstr>Présentation PowerPoint</vt:lpstr>
      <vt:lpstr>Travaillez individuellement puis discutez en binômes vos réponses. </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qu’ un plan est une surface plane non limitée et que trois points non alignés définissent un plan.</vt:lpstr>
      <vt:lpstr>Dans cette séance nous avons appris aussi que deux droites sont coplanaires si elles sont sécantes ou parallèles.</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AMINE RADOUANE - ENSEIGNANT</cp:lastModifiedBy>
  <cp:revision>578</cp:revision>
  <dcterms:created xsi:type="dcterms:W3CDTF">2025-11-03T10:55:47Z</dcterms:created>
  <dcterms:modified xsi:type="dcterms:W3CDTF">2026-03-26T07:04:10Z</dcterms:modified>
</cp:coreProperties>
</file>