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308" r:id="rId2"/>
    <p:sldId id="288" r:id="rId3"/>
    <p:sldId id="289" r:id="rId4"/>
    <p:sldId id="286" r:id="rId5"/>
    <p:sldId id="287" r:id="rId6"/>
    <p:sldId id="264" r:id="rId7"/>
    <p:sldId id="290" r:id="rId8"/>
    <p:sldId id="292" r:id="rId9"/>
    <p:sldId id="293" r:id="rId10"/>
    <p:sldId id="258" r:id="rId11"/>
    <p:sldId id="294" r:id="rId12"/>
    <p:sldId id="355" r:id="rId13"/>
    <p:sldId id="356" r:id="rId14"/>
    <p:sldId id="352" r:id="rId15"/>
    <p:sldId id="353" r:id="rId16"/>
    <p:sldId id="354" r:id="rId17"/>
    <p:sldId id="377" r:id="rId18"/>
    <p:sldId id="378" r:id="rId19"/>
    <p:sldId id="296" r:id="rId20"/>
    <p:sldId id="379" r:id="rId21"/>
    <p:sldId id="315" r:id="rId22"/>
    <p:sldId id="397" r:id="rId23"/>
    <p:sldId id="389" r:id="rId24"/>
    <p:sldId id="380" r:id="rId25"/>
    <p:sldId id="310" r:id="rId26"/>
    <p:sldId id="388" r:id="rId27"/>
    <p:sldId id="270" r:id="rId28"/>
    <p:sldId id="271" r:id="rId29"/>
    <p:sldId id="272" r:id="rId30"/>
    <p:sldId id="412" r:id="rId31"/>
    <p:sldId id="259" r:id="rId32"/>
    <p:sldId id="361" r:id="rId33"/>
    <p:sldId id="362" r:id="rId34"/>
    <p:sldId id="413" r:id="rId35"/>
    <p:sldId id="414" r:id="rId36"/>
    <p:sldId id="415" r:id="rId37"/>
    <p:sldId id="411" r:id="rId38"/>
    <p:sldId id="274" r:id="rId39"/>
    <p:sldId id="275" r:id="rId40"/>
    <p:sldId id="385" r:id="rId41"/>
    <p:sldId id="403" r:id="rId42"/>
    <p:sldId id="390" r:id="rId43"/>
    <p:sldId id="398" r:id="rId44"/>
    <p:sldId id="401" r:id="rId45"/>
    <p:sldId id="400" r:id="rId46"/>
    <p:sldId id="399" r:id="rId47"/>
    <p:sldId id="404" r:id="rId48"/>
    <p:sldId id="392" r:id="rId49"/>
    <p:sldId id="322" r:id="rId50"/>
    <p:sldId id="279" r:id="rId51"/>
    <p:sldId id="410" r:id="rId52"/>
    <p:sldId id="391" r:id="rId53"/>
    <p:sldId id="395" r:id="rId54"/>
    <p:sldId id="405" r:id="rId55"/>
    <p:sldId id="364" r:id="rId56"/>
    <p:sldId id="387" r:id="rId57"/>
    <p:sldId id="406" r:id="rId58"/>
    <p:sldId id="375" r:id="rId59"/>
    <p:sldId id="323" r:id="rId60"/>
    <p:sldId id="386" r:id="rId61"/>
    <p:sldId id="407" r:id="rId62"/>
    <p:sldId id="325" r:id="rId63"/>
    <p:sldId id="300" r:id="rId64"/>
    <p:sldId id="301" r:id="rId65"/>
    <p:sldId id="281" r:id="rId66"/>
    <p:sldId id="303" r:id="rId67"/>
    <p:sldId id="304" r:id="rId68"/>
    <p:sldId id="282" r:id="rId69"/>
    <p:sldId id="305" r:id="rId70"/>
    <p:sldId id="262" r:id="rId71"/>
    <p:sldId id="408" r:id="rId72"/>
    <p:sldId id="350" r:id="rId73"/>
    <p:sldId id="351" r:id="rId7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55"/>
            <p14:sldId id="356"/>
            <p14:sldId id="352"/>
            <p14:sldId id="353"/>
            <p14:sldId id="354"/>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389"/>
            <p14:sldId id="380"/>
            <p14:sldId id="310"/>
            <p14:sldId id="388"/>
            <p14:sldId id="270"/>
            <p14:sldId id="271"/>
            <p14:sldId id="272"/>
          </p14:sldIdLst>
        </p14:section>
        <p14:section name="Modelage" id="{6D007598-4F88-4283-9E36-970C44D688AD}">
          <p14:sldIdLst>
            <p14:sldId id="412"/>
            <p14:sldId id="259"/>
            <p14:sldId id="361"/>
            <p14:sldId id="362"/>
            <p14:sldId id="413"/>
            <p14:sldId id="414"/>
            <p14:sldId id="415"/>
            <p14:sldId id="411"/>
            <p14:sldId id="274"/>
            <p14:sldId id="275"/>
            <p14:sldId id="385"/>
            <p14:sldId id="403"/>
            <p14:sldId id="390"/>
            <p14:sldId id="398"/>
            <p14:sldId id="401"/>
            <p14:sldId id="400"/>
            <p14:sldId id="399"/>
            <p14:sldId id="404"/>
            <p14:sldId id="392"/>
            <p14:sldId id="322"/>
            <p14:sldId id="279"/>
            <p14:sldId id="410"/>
            <p14:sldId id="391"/>
            <p14:sldId id="395"/>
            <p14:sldId id="405"/>
            <p14:sldId id="364"/>
            <p14:sldId id="387"/>
            <p14:sldId id="406"/>
            <p14:sldId id="375"/>
            <p14:sldId id="323"/>
            <p14:sldId id="386"/>
            <p14:sldId id="407"/>
            <p14:sldId id="325"/>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F19D19"/>
    <a:srgbClr val="94CFB7"/>
    <a:srgbClr val="DCEAF7"/>
    <a:srgbClr val="BFE0D2"/>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9" autoAdjust="0"/>
    <p:restoredTop sz="94660"/>
  </p:normalViewPr>
  <p:slideViewPr>
    <p:cSldViewPr snapToGrid="0">
      <p:cViewPr varScale="1">
        <p:scale>
          <a:sx n="111" d="100"/>
          <a:sy n="111" d="100"/>
        </p:scale>
        <p:origin x="496" y="208"/>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76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5823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4638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11/03/2026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1.png"/><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4.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5.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66.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71.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8.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80.png"/><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90.png"/><Relationship Id="rId5" Type="http://schemas.openxmlformats.org/officeDocument/2006/relationships/image" Target="../media/image82.png"/><Relationship Id="rId4" Type="http://schemas.openxmlformats.org/officeDocument/2006/relationships/image" Target="../media/image791.png"/></Relationships>
</file>

<file path=ppt/slides/_rels/slide54.xml.rels><?xml version="1.0" encoding="UTF-8" standalone="yes"?>
<Relationships xmlns="http://schemas.openxmlformats.org/package/2006/relationships"><Relationship Id="rId3" Type="http://schemas.openxmlformats.org/officeDocument/2006/relationships/image" Target="../media/image810.png"/><Relationship Id="rId7" Type="http://schemas.openxmlformats.org/officeDocument/2006/relationships/image" Target="../media/image85.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0.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86.png"/><Relationship Id="rId4" Type="http://schemas.openxmlformats.org/officeDocument/2006/relationships/image" Target="../media/image16.png"/></Relationships>
</file>

<file path=ppt/slides/_rels/slide5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0.png"/><Relationship Id="rId9" Type="http://schemas.openxmlformats.org/officeDocument/2006/relationships/image" Target="../media/image92.png"/></Relationships>
</file>

<file path=ppt/slides/_rels/slide5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4.png"/><Relationship Id="rId7" Type="http://schemas.openxmlformats.org/officeDocument/2006/relationships/image" Target="../media/image96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20.png"/><Relationship Id="rId9" Type="http://schemas.openxmlformats.org/officeDocument/2006/relationships/image" Target="../media/image9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00.png"/><Relationship Id="rId4" Type="http://schemas.openxmlformats.org/officeDocument/2006/relationships/image" Target="../media/image102.png"/></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5" Type="http://schemas.openxmlformats.org/officeDocument/2006/relationships/image" Target="../media/image108.png"/><Relationship Id="rId4" Type="http://schemas.openxmlformats.org/officeDocument/2006/relationships/image" Target="../media/image107.png"/></Relationships>
</file>

<file path=ppt/slides/_rels/slide6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9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4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Réaliser les patrons </a:t>
            </a:r>
            <a:r>
              <a:rPr lang="fr-FR" b="0" dirty="0"/>
              <a:t> </a:t>
            </a:r>
            <a:r>
              <a:rPr lang="fr-FR" dirty="0"/>
              <a:t>des solides usuels </a:t>
            </a:r>
            <a:endParaRPr lang="fr-FR" b="0" dirty="0"/>
          </a:p>
        </p:txBody>
      </p:sp>
      <p:sp>
        <p:nvSpPr>
          <p:cNvPr id="3" name="ZoneTexte 2"/>
          <p:cNvSpPr txBox="1"/>
          <p:nvPr/>
        </p:nvSpPr>
        <p:spPr>
          <a:xfrm>
            <a:off x="2205716" y="4702411"/>
            <a:ext cx="467386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Solides particuliers et figures dans l’espace</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E4B1D-766A-5116-F1D4-0272B8C23A0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30EBA77-5CE2-19AC-9280-6F0E7EF08F45}"/>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78887E-780C-AC81-DB4C-797EEB42F72C}"/>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A01B0852-85B5-4346-BE20-D4197B34CD58}"/>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3B54C5F8-61CF-45A9-9740-B8D6527E5AC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175;p113">
            <a:extLst>
              <a:ext uri="{FF2B5EF4-FFF2-40B4-BE49-F238E27FC236}">
                <a16:creationId xmlns:a16="http://schemas.microsoft.com/office/drawing/2014/main" id="{FC463DCD-7C3A-D739-DA2E-9ADB47174C8E}"/>
              </a:ext>
            </a:extLst>
          </p:cNvPr>
          <p:cNvPicPr>
            <a:picLocks noChangeAspect="1"/>
          </p:cNvPicPr>
          <p:nvPr/>
        </p:nvPicPr>
        <p:blipFill>
          <a:blip r:embed="rId4">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F8C5917B-5E5D-7C6D-1642-C3FAF1712479}"/>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30015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B5D9E-D04E-6E2F-FAAD-39CD98C7A3A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69F927C-D711-355F-C4B6-BC31C1ECF973}"/>
              </a:ext>
            </a:extLst>
          </p:cNvPr>
          <p:cNvSpPr>
            <a:spLocks noGrp="1"/>
          </p:cNvSpPr>
          <p:nvPr>
            <p:ph type="title"/>
          </p:nvPr>
        </p:nvSpPr>
        <p:spPr/>
        <p:txBody>
          <a:bodyPr/>
          <a:lstStyle/>
          <a:p>
            <a:r>
              <a:rPr lang="fr-FR" dirty="0"/>
              <a:t>Très bien.</a:t>
            </a:r>
          </a:p>
        </p:txBody>
      </p:sp>
      <p:sp>
        <p:nvSpPr>
          <p:cNvPr id="7"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DBE27F13-EE24-51DE-4F86-105CE8F81D95}"/>
              </a:ext>
            </a:extLst>
          </p:cNvPr>
          <p:cNvSpPr txBox="1"/>
          <p:nvPr/>
        </p:nvSpPr>
        <p:spPr>
          <a:xfrm>
            <a:off x="1370557" y="5164662"/>
            <a:ext cx="3771982" cy="646331"/>
          </a:xfrm>
          <a:prstGeom prst="rect">
            <a:avLst/>
          </a:prstGeom>
          <a:noFill/>
        </p:spPr>
        <p:txBody>
          <a:bodyPr wrap="square">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Si quelque chose n’est pas clair, je pose des questions</a:t>
            </a:r>
            <a:endParaRPr lang="fr-FR" sz="1200" kern="0" dirty="0">
              <a:solidFill>
                <a:srgbClr val="000000"/>
              </a:solidFill>
              <a:latin typeface="Arial"/>
              <a:ea typeface="Arial"/>
              <a:cs typeface="Arial"/>
            </a:endParaRPr>
          </a:p>
        </p:txBody>
      </p:sp>
      <p:sp>
        <p:nvSpPr>
          <p:cNvPr id="4" name="Google Shape;1186;p114">
            <a:extLst>
              <a:ext uri="{FF2B5EF4-FFF2-40B4-BE49-F238E27FC236}">
                <a16:creationId xmlns:a16="http://schemas.microsoft.com/office/drawing/2014/main" id="{7AA2B315-7F19-96EB-68EB-AD67A3B048EB}"/>
              </a:ext>
            </a:extLst>
          </p:cNvPr>
          <p:cNvSpPr txBox="1"/>
          <p:nvPr/>
        </p:nvSpPr>
        <p:spPr>
          <a:xfrm>
            <a:off x="7245354" y="4910785"/>
            <a:ext cx="4400362" cy="623209"/>
          </a:xfrm>
          <a:prstGeom prst="rect">
            <a:avLst/>
          </a:prstGeom>
          <a:noFill/>
          <a:ln cap="flat">
            <a:noFill/>
          </a:ln>
        </p:spPr>
        <p:txBody>
          <a:bodyPr vert="horz" wrap="square" lIns="68570" tIns="34271" rIns="68570" bIns="34271" anchor="t" anchorCtr="0" compatLnSpc="1">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Je fais mes devoirs en classe et à la maison avec sérieux</a:t>
            </a:r>
            <a:endParaRPr lang="fr-FR" sz="1200" kern="0" dirty="0">
              <a:solidFill>
                <a:srgbClr val="000000"/>
              </a:solidFill>
              <a:latin typeface="Arial"/>
              <a:ea typeface="Arial"/>
              <a:cs typeface="Arial"/>
            </a:endParaRPr>
          </a:p>
        </p:txBody>
      </p:sp>
      <p:pic>
        <p:nvPicPr>
          <p:cNvPr id="2" name="Image 8">
            <a:extLst>
              <a:ext uri="{FF2B5EF4-FFF2-40B4-BE49-F238E27FC236}">
                <a16:creationId xmlns:a16="http://schemas.microsoft.com/office/drawing/2014/main" id="{D398155C-82F2-F4A4-5AFC-836D0EC7D1F2}"/>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Google Shape;1175;p113">
            <a:extLst>
              <a:ext uri="{FF2B5EF4-FFF2-40B4-BE49-F238E27FC236}">
                <a16:creationId xmlns:a16="http://schemas.microsoft.com/office/drawing/2014/main" id="{45230AC2-912A-7958-94E9-760F5ED2B940}"/>
              </a:ext>
            </a:extLst>
          </p:cNvPr>
          <p:cNvPicPr>
            <a:picLocks noChangeAspect="1"/>
          </p:cNvPicPr>
          <p:nvPr/>
        </p:nvPicPr>
        <p:blipFill>
          <a:blip r:embed="rId3">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9EF91F9E-1EE8-917D-6786-4F4229937393}"/>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28516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9"/>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83" name="Google Shape;283;p9"/>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84" name="Google Shape;284;p9"/>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285" name="Google Shape;285;p9"/>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3713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10"/>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91" name="Google Shape;291;p10"/>
          <p:cNvSpPr txBox="1"/>
          <p:nvPr/>
        </p:nvSpPr>
        <p:spPr>
          <a:xfrm>
            <a:off x="3139440" y="5422496"/>
            <a:ext cx="7772400" cy="649995"/>
          </a:xfrm>
          <a:prstGeom prst="rect">
            <a:avLst/>
          </a:prstGeom>
          <a:noFill/>
          <a:ln>
            <a:noFill/>
          </a:ln>
        </p:spPr>
        <p:txBody>
          <a:bodyPr spcFirstLastPara="1" wrap="square" lIns="121900" tIns="60933" rIns="121900" bIns="60933" anchor="t" anchorCtr="0">
            <a:spAutoFit/>
          </a:bodyPr>
          <a:lstStyle/>
          <a:p>
            <a:pPr>
              <a:lnSpc>
                <a:spcPct val="107000"/>
              </a:lnSpc>
            </a:pPr>
            <a:r>
              <a:rPr lang="fr-FR" sz="1600" b="1" dirty="0">
                <a:solidFill>
                  <a:srgbClr val="0D0D0D"/>
                </a:solidFill>
                <a:latin typeface="Calibri"/>
                <a:ea typeface="Calibri"/>
                <a:cs typeface="Calibri"/>
                <a:sym typeface="Calibri"/>
              </a:rPr>
              <a:t>Les élèves bavardent pendant le modelage, ils risquent de ne pas comprendre ce qu’explique l’enseignant. Aussi, ils risquent de perturber leurs camarades.</a:t>
            </a:r>
            <a:endParaRPr sz="1467" b="1" dirty="0">
              <a:solidFill>
                <a:srgbClr val="000000"/>
              </a:solidFill>
              <a:latin typeface="Calibri"/>
              <a:ea typeface="Calibri"/>
              <a:cs typeface="Calibri"/>
              <a:sym typeface="Calibri"/>
            </a:endParaRPr>
          </a:p>
        </p:txBody>
      </p:sp>
      <p:sp>
        <p:nvSpPr>
          <p:cNvPr id="292" name="Google Shape;292;p10"/>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93" name="Google Shape;293;p10"/>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Les élèves bavardent.</a:t>
            </a:r>
            <a:endParaRPr sz="2400"/>
          </a:p>
        </p:txBody>
      </p:sp>
      <p:sp>
        <p:nvSpPr>
          <p:cNvPr id="2" name="Rectangle 1"/>
          <p:cNvSpPr/>
          <p:nvPr/>
        </p:nvSpPr>
        <p:spPr>
          <a:xfrm>
            <a:off x="618836" y="654876"/>
            <a:ext cx="9411855" cy="276999"/>
          </a:xfrm>
          <a:prstGeom prst="rect">
            <a:avLst/>
          </a:prstGeom>
        </p:spPr>
        <p:txBody>
          <a:bodyPr wrap="square">
            <a:spAutoFit/>
          </a:bodyPr>
          <a:lstStyle/>
          <a:p>
            <a:r>
              <a:rPr lang="fr-FR" sz="1200" dirty="0">
                <a:solidFill>
                  <a:schemeClr val="bg1">
                    <a:lumMod val="75000"/>
                  </a:schemeClr>
                </a:solidFill>
                <a:latin typeface="Arial" panose="020B0604020202020204" pitchFamily="34" charset="0"/>
                <a:cs typeface="Arial" panose="020B0604020202020204" pitchFamily="34" charset="0"/>
              </a:rPr>
              <a:t>L’enseignant précise que les distracteurs perturbent l’attention et la concentration</a:t>
            </a:r>
          </a:p>
        </p:txBody>
      </p:sp>
    </p:spTree>
    <p:extLst>
      <p:ext uri="{BB962C8B-B14F-4D97-AF65-F5344CB8AC3E}">
        <p14:creationId xmlns:p14="http://schemas.microsoft.com/office/powerpoint/2010/main" val="247151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1"/>
          <p:cNvPicPr preferRelativeResize="0"/>
          <p:nvPr/>
        </p:nvPicPr>
        <p:blipFill rotWithShape="1">
          <a:blip r:embed="rId3">
            <a:alphaModFix/>
          </a:blip>
          <a:srcRect/>
          <a:stretch/>
        </p:blipFill>
        <p:spPr>
          <a:xfrm>
            <a:off x="3527064" y="1208529"/>
            <a:ext cx="4443248" cy="3681548"/>
          </a:xfrm>
          <a:prstGeom prst="rect">
            <a:avLst/>
          </a:prstGeom>
          <a:noFill/>
          <a:ln>
            <a:noFill/>
          </a:ln>
        </p:spPr>
      </p:pic>
      <p:sp>
        <p:nvSpPr>
          <p:cNvPr id="299" name="Google Shape;299;p11"/>
          <p:cNvSpPr txBox="1"/>
          <p:nvPr/>
        </p:nvSpPr>
        <p:spPr>
          <a:xfrm>
            <a:off x="764718"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00" name="Google Shape;300;p11"/>
          <p:cNvSpPr txBox="1"/>
          <p:nvPr/>
        </p:nvSpPr>
        <p:spPr>
          <a:xfrm>
            <a:off x="2999072" y="5150332"/>
            <a:ext cx="7044088" cy="1107941"/>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doit se concentrer pour lier les actions de l'enseignant à ses paroles.</a:t>
            </a:r>
            <a:endParaRPr sz="2400"/>
          </a:p>
          <a:p>
            <a:r>
              <a:rPr lang="fr-FR" sz="1600" b="1">
                <a:solidFill>
                  <a:srgbClr val="000000"/>
                </a:solidFill>
                <a:latin typeface="Calibri"/>
                <a:ea typeface="Calibri"/>
                <a:cs typeface="Calibri"/>
                <a:sym typeface="Calibri"/>
              </a:rPr>
              <a:t>Le modelage demande une grande concentration de la part de l'enseignant. Être interrompu par du bavardage lui fait perdre le fil de sa démonstration, ce qui pénalise tout le monde.</a:t>
            </a:r>
            <a:endParaRPr sz="1600" b="1">
              <a:solidFill>
                <a:srgbClr val="000000"/>
              </a:solidFill>
              <a:latin typeface="Calibri"/>
              <a:ea typeface="Calibri"/>
              <a:cs typeface="Calibri"/>
              <a:sym typeface="Calibri"/>
            </a:endParaRPr>
          </a:p>
        </p:txBody>
      </p:sp>
      <p:sp>
        <p:nvSpPr>
          <p:cNvPr id="2" name="Rectangle 1"/>
          <p:cNvSpPr/>
          <p:nvPr/>
        </p:nvSpPr>
        <p:spPr>
          <a:xfrm>
            <a:off x="764718" y="654876"/>
            <a:ext cx="7361381" cy="276999"/>
          </a:xfrm>
          <a:prstGeom prst="rect">
            <a:avLst/>
          </a:prstGeom>
        </p:spPr>
        <p:txBody>
          <a:bodyPr wrap="square">
            <a:spAutoFit/>
          </a:bodyPr>
          <a:lstStyle/>
          <a:p>
            <a:r>
              <a:rPr lang="fr-FR" sz="1200" dirty="0">
                <a:solidFill>
                  <a:schemeClr val="bg1">
                    <a:lumMod val="75000"/>
                  </a:schemeClr>
                </a:solidFill>
              </a:rPr>
              <a:t>L’attention et la concentration sont essentielles à l’apprentissage</a:t>
            </a:r>
          </a:p>
        </p:txBody>
      </p:sp>
    </p:spTree>
    <p:extLst>
      <p:ext uri="{BB962C8B-B14F-4D97-AF65-F5344CB8AC3E}">
        <p14:creationId xmlns:p14="http://schemas.microsoft.com/office/powerpoint/2010/main" val="2973696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Page:63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932873" y="1558128"/>
            <a:ext cx="10067636" cy="3741744"/>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on va se rappeler des caractéristiques d’un cylindre, observez  et complétez: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447039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ZoneTexte 11"/>
          <p:cNvSpPr txBox="1"/>
          <p:nvPr/>
        </p:nvSpPr>
        <p:spPr>
          <a:xfrm>
            <a:off x="1274618" y="1717765"/>
            <a:ext cx="554181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Observez et complétez:</a:t>
            </a:r>
          </a:p>
        </p:txBody>
      </p:sp>
      <p:pic>
        <p:nvPicPr>
          <p:cNvPr id="13" name="Image 12"/>
          <p:cNvPicPr>
            <a:picLocks noChangeAspect="1"/>
          </p:cNvPicPr>
          <p:nvPr/>
        </p:nvPicPr>
        <p:blipFill>
          <a:blip r:embed="rId3"/>
          <a:stretch>
            <a:fillRect/>
          </a:stretch>
        </p:blipFill>
        <p:spPr>
          <a:xfrm>
            <a:off x="7860144" y="1717765"/>
            <a:ext cx="2964873" cy="3528490"/>
          </a:xfrm>
          <a:prstGeom prst="rect">
            <a:avLst/>
          </a:prstGeom>
        </p:spPr>
      </p:pic>
      <p:sp>
        <p:nvSpPr>
          <p:cNvPr id="3" name="ZoneTexte 2"/>
          <p:cNvSpPr txBox="1"/>
          <p:nvPr/>
        </p:nvSpPr>
        <p:spPr>
          <a:xfrm>
            <a:off x="1423501" y="2396268"/>
            <a:ext cx="19304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cylindre a:</a:t>
            </a:r>
          </a:p>
        </p:txBody>
      </p:sp>
      <p:sp>
        <p:nvSpPr>
          <p:cNvPr id="5" name="ZoneTexte 4"/>
          <p:cNvSpPr txBox="1"/>
          <p:nvPr/>
        </p:nvSpPr>
        <p:spPr>
          <a:xfrm>
            <a:off x="1343892" y="3820564"/>
            <a:ext cx="4022436"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Son rayon est  OA= ………………… </a:t>
            </a:r>
          </a:p>
        </p:txBody>
      </p:sp>
      <p:sp>
        <p:nvSpPr>
          <p:cNvPr id="6" name="ZoneTexte 5"/>
          <p:cNvSpPr txBox="1"/>
          <p:nvPr/>
        </p:nvSpPr>
        <p:spPr>
          <a:xfrm>
            <a:off x="9605819" y="2117875"/>
            <a:ext cx="646546" cy="338554"/>
          </a:xfrm>
          <a:prstGeom prst="rect">
            <a:avLst/>
          </a:prstGeom>
          <a:solidFill>
            <a:schemeClr val="accent5">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15" name="ZoneTexte 14"/>
          <p:cNvSpPr txBox="1"/>
          <p:nvPr/>
        </p:nvSpPr>
        <p:spPr>
          <a:xfrm>
            <a:off x="8640617" y="3482010"/>
            <a:ext cx="595748" cy="338554"/>
          </a:xfrm>
          <a:prstGeom prst="rect">
            <a:avLst/>
          </a:prstGeom>
          <a:solidFill>
            <a:schemeClr val="accent5">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5 cm</a:t>
            </a:r>
          </a:p>
        </p:txBody>
      </p:sp>
      <p:sp>
        <p:nvSpPr>
          <p:cNvPr id="16" name="ZoneTexte 15"/>
          <p:cNvSpPr txBox="1"/>
          <p:nvPr/>
        </p:nvSpPr>
        <p:spPr>
          <a:xfrm>
            <a:off x="1343891" y="3179080"/>
            <a:ext cx="4156363"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2 Bases……………………………… </a:t>
            </a:r>
          </a:p>
        </p:txBody>
      </p:sp>
      <p:sp>
        <p:nvSpPr>
          <p:cNvPr id="17" name="ZoneTexte 16"/>
          <p:cNvSpPr txBox="1"/>
          <p:nvPr/>
        </p:nvSpPr>
        <p:spPr>
          <a:xfrm>
            <a:off x="1343892" y="4628917"/>
            <a:ext cx="4022436"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Sa hauteur  est  OO’= ………………… </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qu’un cylindre a deux bases circulaires, surface latérale courbée, un rayon et une hauteur</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montre et compte les faces latérales et les arêtes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p:cNvPicPr>
            <a:picLocks noChangeAspect="1"/>
          </p:cNvPicPr>
          <p:nvPr/>
        </p:nvPicPr>
        <p:blipFill>
          <a:blip r:embed="rId3"/>
          <a:stretch>
            <a:fillRect/>
          </a:stretch>
        </p:blipFill>
        <p:spPr>
          <a:xfrm>
            <a:off x="7906326" y="1930201"/>
            <a:ext cx="2964873" cy="3528490"/>
          </a:xfrm>
          <a:prstGeom prst="rect">
            <a:avLst/>
          </a:prstGeom>
        </p:spPr>
      </p:pic>
      <p:sp>
        <p:nvSpPr>
          <p:cNvPr id="8" name="ZoneTexte 7"/>
          <p:cNvSpPr txBox="1"/>
          <p:nvPr/>
        </p:nvSpPr>
        <p:spPr>
          <a:xfrm>
            <a:off x="1423501" y="2396268"/>
            <a:ext cx="19304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cylindre a:</a:t>
            </a:r>
          </a:p>
        </p:txBody>
      </p:sp>
      <p:sp>
        <p:nvSpPr>
          <p:cNvPr id="9" name="ZoneTexte 8"/>
          <p:cNvSpPr txBox="1"/>
          <p:nvPr/>
        </p:nvSpPr>
        <p:spPr>
          <a:xfrm>
            <a:off x="1343892" y="3820564"/>
            <a:ext cx="4022436"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Son rayon est  OA</a:t>
            </a:r>
            <a:r>
              <a:rPr lang="fr-FR" sz="2000" dirty="0">
                <a:solidFill>
                  <a:srgbClr val="FF0000"/>
                </a:solidFill>
                <a:latin typeface="Calibri" panose="020F0502020204030204" pitchFamily="34" charset="0"/>
                <a:cs typeface="Calibri" panose="020F0502020204030204" pitchFamily="34" charset="0"/>
              </a:rPr>
              <a:t>= 2 cm </a:t>
            </a:r>
          </a:p>
        </p:txBody>
      </p:sp>
      <p:sp>
        <p:nvSpPr>
          <p:cNvPr id="10" name="ZoneTexte 9"/>
          <p:cNvSpPr txBox="1"/>
          <p:nvPr/>
        </p:nvSpPr>
        <p:spPr>
          <a:xfrm>
            <a:off x="1343891" y="3179080"/>
            <a:ext cx="4156363"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2 Bases </a:t>
            </a:r>
            <a:r>
              <a:rPr lang="fr-FR" sz="2000" dirty="0">
                <a:solidFill>
                  <a:srgbClr val="FF0000"/>
                </a:solidFill>
                <a:latin typeface="Calibri" panose="020F0502020204030204" pitchFamily="34" charset="0"/>
                <a:cs typeface="Calibri" panose="020F0502020204030204" pitchFamily="34" charset="0"/>
              </a:rPr>
              <a:t>circulaire superposables </a:t>
            </a:r>
          </a:p>
        </p:txBody>
      </p:sp>
      <p:sp>
        <p:nvSpPr>
          <p:cNvPr id="11" name="ZoneTexte 10"/>
          <p:cNvSpPr txBox="1"/>
          <p:nvPr/>
        </p:nvSpPr>
        <p:spPr>
          <a:xfrm>
            <a:off x="1343892" y="4628917"/>
            <a:ext cx="4022436"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Sa hauteur  est  OO’= </a:t>
            </a:r>
            <a:r>
              <a:rPr lang="fr-FR" sz="2000" dirty="0">
                <a:solidFill>
                  <a:srgbClr val="FF0000"/>
                </a:solidFill>
                <a:latin typeface="Calibri" panose="020F0502020204030204" pitchFamily="34" charset="0"/>
                <a:cs typeface="Calibri" panose="020F0502020204030204" pitchFamily="34" charset="0"/>
              </a:rPr>
              <a:t>5 cm </a:t>
            </a:r>
          </a:p>
        </p:txBody>
      </p:sp>
      <p:sp>
        <p:nvSpPr>
          <p:cNvPr id="12" name="ZoneTexte 11"/>
          <p:cNvSpPr txBox="1"/>
          <p:nvPr/>
        </p:nvSpPr>
        <p:spPr>
          <a:xfrm>
            <a:off x="9605819" y="2117875"/>
            <a:ext cx="646546" cy="338554"/>
          </a:xfrm>
          <a:prstGeom prst="rect">
            <a:avLst/>
          </a:prstGeom>
          <a:solidFill>
            <a:schemeClr val="accent5">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13" name="ZoneTexte 12"/>
          <p:cNvSpPr txBox="1"/>
          <p:nvPr/>
        </p:nvSpPr>
        <p:spPr>
          <a:xfrm>
            <a:off x="8640617" y="3482010"/>
            <a:ext cx="595748" cy="338554"/>
          </a:xfrm>
          <a:prstGeom prst="rect">
            <a:avLst/>
          </a:prstGeom>
          <a:solidFill>
            <a:schemeClr val="accent5">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5 cm</a:t>
            </a:r>
          </a:p>
        </p:txBody>
      </p:sp>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et complétez le tableau ci-dessous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aphicFrame>
        <p:nvGraphicFramePr>
          <p:cNvPr id="37" name="Table 13"/>
          <p:cNvGraphicFramePr>
            <a:graphicFrameLocks noGrp="1"/>
          </p:cNvGraphicFramePr>
          <p:nvPr>
            <p:extLst>
              <p:ext uri="{D42A27DB-BD31-4B8C-83A1-F6EECF244321}">
                <p14:modId xmlns:p14="http://schemas.microsoft.com/office/powerpoint/2010/main" val="3508022970"/>
              </p:ext>
            </p:extLst>
          </p:nvPr>
        </p:nvGraphicFramePr>
        <p:xfrm>
          <a:off x="1413164" y="2899233"/>
          <a:ext cx="5717308" cy="1409171"/>
        </p:xfrm>
        <a:graphic>
          <a:graphicData uri="http://schemas.openxmlformats.org/drawingml/2006/table">
            <a:tbl>
              <a:tblPr firstRow="1" bandRow="1"/>
              <a:tblGrid>
                <a:gridCol w="1690254">
                  <a:extLst>
                    <a:ext uri="{9D8B030D-6E8A-4147-A177-3AD203B41FA5}">
                      <a16:colId xmlns:a16="http://schemas.microsoft.com/office/drawing/2014/main" val="1251430512"/>
                    </a:ext>
                  </a:extLst>
                </a:gridCol>
                <a:gridCol w="1394691">
                  <a:extLst>
                    <a:ext uri="{9D8B030D-6E8A-4147-A177-3AD203B41FA5}">
                      <a16:colId xmlns:a16="http://schemas.microsoft.com/office/drawing/2014/main" val="1382485414"/>
                    </a:ext>
                  </a:extLst>
                </a:gridCol>
                <a:gridCol w="1191491">
                  <a:extLst>
                    <a:ext uri="{9D8B030D-6E8A-4147-A177-3AD203B41FA5}">
                      <a16:colId xmlns:a16="http://schemas.microsoft.com/office/drawing/2014/main" val="1823545742"/>
                    </a:ext>
                  </a:extLst>
                </a:gridCol>
                <a:gridCol w="1440872">
                  <a:extLst>
                    <a:ext uri="{9D8B030D-6E8A-4147-A177-3AD203B41FA5}">
                      <a16:colId xmlns:a16="http://schemas.microsoft.com/office/drawing/2014/main" val="3755063101"/>
                    </a:ext>
                  </a:extLst>
                </a:gridCol>
              </a:tblGrid>
              <a:tr h="813564">
                <a:tc>
                  <a:txBody>
                    <a:bodyPr/>
                    <a:lstStyle/>
                    <a:p>
                      <a:pPr algn="ctr"/>
                      <a:r>
                        <a:rPr lang="fr-FR" sz="1800" dirty="0"/>
                        <a:t>Nature de la base</a:t>
                      </a:r>
                    </a:p>
                  </a:txBody>
                  <a:tcPr>
                    <a:solidFill>
                      <a:srgbClr val="F4E5CF"/>
                    </a:solidFill>
                  </a:tcPr>
                </a:tc>
                <a:tc>
                  <a:txBody>
                    <a:bodyPr/>
                    <a:lstStyle/>
                    <a:p>
                      <a:pPr algn="ctr"/>
                      <a:r>
                        <a:rPr lang="fr-FR" sz="1800" dirty="0"/>
                        <a:t>Nombre de faces</a:t>
                      </a:r>
                    </a:p>
                  </a:txBody>
                  <a:tcPr>
                    <a:solidFill>
                      <a:srgbClr val="F4E5CF"/>
                    </a:solidFill>
                  </a:tcPr>
                </a:tc>
                <a:tc>
                  <a:txBody>
                    <a:bodyPr/>
                    <a:lstStyle/>
                    <a:p>
                      <a:pPr algn="ctr"/>
                      <a:r>
                        <a:rPr lang="fr-FR" sz="1800" dirty="0"/>
                        <a:t>Nombre d’</a:t>
                      </a:r>
                      <a:r>
                        <a:rPr lang="fr-FR" sz="1800" baseline="0" dirty="0"/>
                        <a:t> arêtes</a:t>
                      </a:r>
                      <a:endParaRPr lang="fr-FR" sz="1800" dirty="0"/>
                    </a:p>
                  </a:txBody>
                  <a:tcPr>
                    <a:solidFill>
                      <a:srgbClr val="F4E5CF"/>
                    </a:solidFill>
                  </a:tcPr>
                </a:tc>
                <a:tc>
                  <a:txBody>
                    <a:bodyPr/>
                    <a:lstStyle/>
                    <a:p>
                      <a:pPr algn="ctr"/>
                      <a:r>
                        <a:rPr lang="fr-FR" sz="1800" dirty="0"/>
                        <a:t>Nombre</a:t>
                      </a:r>
                      <a:r>
                        <a:rPr lang="fr-FR" sz="1800" baseline="0" dirty="0"/>
                        <a:t> de sommets</a:t>
                      </a:r>
                      <a:endParaRPr lang="fr-FR" sz="1800" dirty="0"/>
                    </a:p>
                  </a:txBody>
                  <a:tcPr>
                    <a:solidFill>
                      <a:srgbClr val="F4E5CF"/>
                    </a:solidFill>
                  </a:tcPr>
                </a:tc>
                <a:extLst>
                  <a:ext uri="{0D108BD9-81ED-4DB2-BD59-A6C34878D82A}">
                    <a16:rowId xmlns:a16="http://schemas.microsoft.com/office/drawing/2014/main" val="1176257203"/>
                  </a:ext>
                </a:extLst>
              </a:tr>
              <a:tr h="595607">
                <a:tc>
                  <a:txBody>
                    <a:bodyPr/>
                    <a:lstStyle/>
                    <a:p>
                      <a:pPr algn="ctr"/>
                      <a:r>
                        <a:rPr lang="fr-MA" sz="2400" b="1" dirty="0">
                          <a:solidFill>
                            <a:schemeClr val="tx2">
                              <a:lumMod val="50000"/>
                              <a:lumOff val="50000"/>
                            </a:schemeClr>
                          </a:solidFill>
                        </a:rPr>
                        <a:t>…......</a:t>
                      </a:r>
                      <a:endParaRPr lang="fr-FR" sz="2400" b="1" dirty="0">
                        <a:solidFill>
                          <a:schemeClr val="tx2">
                            <a:lumMod val="50000"/>
                            <a:lumOff val="50000"/>
                          </a:schemeClr>
                        </a:solidFill>
                      </a:endParaRPr>
                    </a:p>
                  </a:txBody>
                  <a:tcPr/>
                </a:tc>
                <a:tc>
                  <a:txBody>
                    <a:bodyPr/>
                    <a:lstStyle/>
                    <a:p>
                      <a:pPr algn="ctr"/>
                      <a:r>
                        <a:rPr lang="fr-FR" sz="2400" b="1" dirty="0">
                          <a:solidFill>
                            <a:schemeClr val="tx2">
                              <a:lumMod val="50000"/>
                              <a:lumOff val="50000"/>
                            </a:schemeClr>
                          </a:solidFill>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2400" b="1" dirty="0">
                          <a:solidFill>
                            <a:schemeClr val="tx2">
                              <a:lumMod val="50000"/>
                              <a:lumOff val="50000"/>
                            </a:schemeClr>
                          </a:solidFill>
                        </a:rPr>
                        <a:t>……</a:t>
                      </a:r>
                      <a:endParaRPr lang="fr-FR" sz="2400" b="1" dirty="0">
                        <a:solidFill>
                          <a:schemeClr val="tx2">
                            <a:lumMod val="50000"/>
                            <a:lumOff val="50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MA" sz="2400" b="1" baseline="0" dirty="0">
                          <a:solidFill>
                            <a:schemeClr val="tx2">
                              <a:lumMod val="50000"/>
                              <a:lumOff val="50000"/>
                            </a:schemeClr>
                          </a:solidFill>
                        </a:rPr>
                        <a:t>  ……..</a:t>
                      </a:r>
                      <a:endParaRPr lang="fr-FR" sz="2400" b="1" dirty="0">
                        <a:solidFill>
                          <a:schemeClr val="tx2">
                            <a:lumMod val="50000"/>
                            <a:lumOff val="50000"/>
                          </a:schemeClr>
                        </a:solidFill>
                      </a:endParaRPr>
                    </a:p>
                  </a:txBody>
                  <a:tcPr/>
                </a:tc>
                <a:extLst>
                  <a:ext uri="{0D108BD9-81ED-4DB2-BD59-A6C34878D82A}">
                    <a16:rowId xmlns:a16="http://schemas.microsoft.com/office/drawing/2014/main" val="2305742258"/>
                  </a:ext>
                </a:extLst>
              </a:tr>
            </a:tbl>
          </a:graphicData>
        </a:graphic>
      </p:graphicFrame>
      <p:sp>
        <p:nvSpPr>
          <p:cNvPr id="5" name="Rectangle 4"/>
          <p:cNvSpPr/>
          <p:nvPr/>
        </p:nvSpPr>
        <p:spPr>
          <a:xfrm>
            <a:off x="1269210" y="1827567"/>
            <a:ext cx="2393797" cy="369332"/>
          </a:xfrm>
          <a:prstGeom prst="rect">
            <a:avLst/>
          </a:prstGeom>
        </p:spPr>
        <p:txBody>
          <a:bodyPr wrap="none">
            <a:spAutoFit/>
          </a:bodyPr>
          <a:lstStyle/>
          <a:p>
            <a:r>
              <a:rPr lang="fr-FR" dirty="0">
                <a:latin typeface="Calibri" panose="020F0502020204030204"/>
              </a:rPr>
              <a:t>observez  et complétez </a:t>
            </a:r>
            <a:endParaRPr lang="fr-FR" dirty="0"/>
          </a:p>
        </p:txBody>
      </p:sp>
      <p:pic>
        <p:nvPicPr>
          <p:cNvPr id="12" name="Picture 7"/>
          <p:cNvPicPr>
            <a:picLocks noChangeAspect="1"/>
          </p:cNvPicPr>
          <p:nvPr/>
        </p:nvPicPr>
        <p:blipFill>
          <a:blip r:embed="rId3"/>
          <a:stretch>
            <a:fillRect/>
          </a:stretch>
        </p:blipFill>
        <p:spPr>
          <a:xfrm>
            <a:off x="7989455" y="1798836"/>
            <a:ext cx="3165410" cy="2948655"/>
          </a:xfrm>
          <a:prstGeom prst="rect">
            <a:avLst/>
          </a:prstGeom>
        </p:spPr>
      </p:pic>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a:t>
            </a:r>
            <a:r>
              <a:rPr lang="fr-FR" sz="1400" dirty="0">
                <a:latin typeface="Calibri" panose="020F0502020204030204"/>
              </a:rPr>
              <a:t>voici la réponse, rappelez vous que les faces latérales d’une pyramide sont des triangles et sa base est polygone</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rappelle que le nombre de face est égale au nombre des faces latérales plus les deux bases.</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2393797" cy="369332"/>
          </a:xfrm>
          <a:prstGeom prst="rect">
            <a:avLst/>
          </a:prstGeom>
        </p:spPr>
        <p:txBody>
          <a:bodyPr wrap="none">
            <a:spAutoFit/>
          </a:bodyPr>
          <a:lstStyle/>
          <a:p>
            <a:r>
              <a:rPr lang="fr-FR" dirty="0">
                <a:latin typeface="Calibri" panose="020F0502020204030204"/>
              </a:rPr>
              <a:t>observez  et complétez </a:t>
            </a:r>
            <a:endParaRPr lang="fr-FR" dirty="0"/>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9" name="Picture 7"/>
          <p:cNvPicPr>
            <a:picLocks noChangeAspect="1"/>
          </p:cNvPicPr>
          <p:nvPr/>
        </p:nvPicPr>
        <p:blipFill>
          <a:blip r:embed="rId3"/>
          <a:stretch>
            <a:fillRect/>
          </a:stretch>
        </p:blipFill>
        <p:spPr>
          <a:xfrm>
            <a:off x="8178097" y="1944363"/>
            <a:ext cx="3016376" cy="2701528"/>
          </a:xfrm>
          <a:prstGeom prst="rect">
            <a:avLst/>
          </a:prstGeom>
        </p:spPr>
      </p:pic>
      <p:graphicFrame>
        <p:nvGraphicFramePr>
          <p:cNvPr id="10" name="Table 13"/>
          <p:cNvGraphicFramePr>
            <a:graphicFrameLocks noGrp="1"/>
          </p:cNvGraphicFramePr>
          <p:nvPr>
            <p:extLst>
              <p:ext uri="{D42A27DB-BD31-4B8C-83A1-F6EECF244321}">
                <p14:modId xmlns:p14="http://schemas.microsoft.com/office/powerpoint/2010/main" val="2164167952"/>
              </p:ext>
            </p:extLst>
          </p:nvPr>
        </p:nvGraphicFramePr>
        <p:xfrm>
          <a:off x="1413164" y="2899233"/>
          <a:ext cx="5717308" cy="1409171"/>
        </p:xfrm>
        <a:graphic>
          <a:graphicData uri="http://schemas.openxmlformats.org/drawingml/2006/table">
            <a:tbl>
              <a:tblPr firstRow="1" bandRow="1"/>
              <a:tblGrid>
                <a:gridCol w="1828800">
                  <a:extLst>
                    <a:ext uri="{9D8B030D-6E8A-4147-A177-3AD203B41FA5}">
                      <a16:colId xmlns:a16="http://schemas.microsoft.com/office/drawing/2014/main" val="1251430512"/>
                    </a:ext>
                  </a:extLst>
                </a:gridCol>
                <a:gridCol w="1256145">
                  <a:extLst>
                    <a:ext uri="{9D8B030D-6E8A-4147-A177-3AD203B41FA5}">
                      <a16:colId xmlns:a16="http://schemas.microsoft.com/office/drawing/2014/main" val="1382485414"/>
                    </a:ext>
                  </a:extLst>
                </a:gridCol>
                <a:gridCol w="1191491">
                  <a:extLst>
                    <a:ext uri="{9D8B030D-6E8A-4147-A177-3AD203B41FA5}">
                      <a16:colId xmlns:a16="http://schemas.microsoft.com/office/drawing/2014/main" val="1823545742"/>
                    </a:ext>
                  </a:extLst>
                </a:gridCol>
                <a:gridCol w="1440872">
                  <a:extLst>
                    <a:ext uri="{9D8B030D-6E8A-4147-A177-3AD203B41FA5}">
                      <a16:colId xmlns:a16="http://schemas.microsoft.com/office/drawing/2014/main" val="3755063101"/>
                    </a:ext>
                  </a:extLst>
                </a:gridCol>
              </a:tblGrid>
              <a:tr h="813564">
                <a:tc>
                  <a:txBody>
                    <a:bodyPr/>
                    <a:lstStyle/>
                    <a:p>
                      <a:pPr algn="ctr"/>
                      <a:r>
                        <a:rPr lang="fr-FR" sz="1800" dirty="0"/>
                        <a:t>Nature de la base</a:t>
                      </a:r>
                    </a:p>
                  </a:txBody>
                  <a:tcPr>
                    <a:solidFill>
                      <a:srgbClr val="F4E5CF"/>
                    </a:solidFill>
                  </a:tcPr>
                </a:tc>
                <a:tc>
                  <a:txBody>
                    <a:bodyPr/>
                    <a:lstStyle/>
                    <a:p>
                      <a:pPr algn="ctr"/>
                      <a:r>
                        <a:rPr lang="fr-FR" sz="1800" dirty="0"/>
                        <a:t>Nombre de faces</a:t>
                      </a:r>
                    </a:p>
                  </a:txBody>
                  <a:tcPr>
                    <a:solidFill>
                      <a:srgbClr val="F4E5CF"/>
                    </a:solidFill>
                  </a:tcPr>
                </a:tc>
                <a:tc>
                  <a:txBody>
                    <a:bodyPr/>
                    <a:lstStyle/>
                    <a:p>
                      <a:pPr algn="ctr"/>
                      <a:r>
                        <a:rPr lang="fr-FR" sz="1800" dirty="0"/>
                        <a:t>Nombre d’</a:t>
                      </a:r>
                      <a:r>
                        <a:rPr lang="fr-FR" sz="1800" baseline="0" dirty="0"/>
                        <a:t> arêtes</a:t>
                      </a:r>
                      <a:endParaRPr lang="fr-FR" sz="1800" dirty="0"/>
                    </a:p>
                  </a:txBody>
                  <a:tcPr>
                    <a:solidFill>
                      <a:srgbClr val="F4E5CF"/>
                    </a:solidFill>
                  </a:tcPr>
                </a:tc>
                <a:tc>
                  <a:txBody>
                    <a:bodyPr/>
                    <a:lstStyle/>
                    <a:p>
                      <a:pPr algn="ctr"/>
                      <a:r>
                        <a:rPr lang="fr-FR" sz="1800" dirty="0"/>
                        <a:t>Nombre</a:t>
                      </a:r>
                      <a:r>
                        <a:rPr lang="fr-FR" sz="1800" baseline="0" dirty="0"/>
                        <a:t> de sommets</a:t>
                      </a:r>
                      <a:endParaRPr lang="fr-FR" sz="1800" dirty="0"/>
                    </a:p>
                  </a:txBody>
                  <a:tcPr>
                    <a:solidFill>
                      <a:srgbClr val="F4E5CF"/>
                    </a:solidFill>
                  </a:tcPr>
                </a:tc>
                <a:extLst>
                  <a:ext uri="{0D108BD9-81ED-4DB2-BD59-A6C34878D82A}">
                    <a16:rowId xmlns:a16="http://schemas.microsoft.com/office/drawing/2014/main" val="1176257203"/>
                  </a:ext>
                </a:extLst>
              </a:tr>
              <a:tr h="595607">
                <a:tc>
                  <a:txBody>
                    <a:bodyPr/>
                    <a:lstStyle/>
                    <a:p>
                      <a:pPr algn="ctr"/>
                      <a:r>
                        <a:rPr lang="fr-MA" sz="2400" b="1" dirty="0">
                          <a:solidFill>
                            <a:schemeClr val="tx2">
                              <a:lumMod val="50000"/>
                              <a:lumOff val="50000"/>
                            </a:schemeClr>
                          </a:solidFill>
                        </a:rPr>
                        <a:t>rectangle</a:t>
                      </a:r>
                      <a:endParaRPr lang="fr-FR" sz="2400" b="1" dirty="0">
                        <a:solidFill>
                          <a:schemeClr val="tx2">
                            <a:lumMod val="50000"/>
                            <a:lumOff val="50000"/>
                          </a:schemeClr>
                        </a:solidFill>
                      </a:endParaRPr>
                    </a:p>
                  </a:txBody>
                  <a:tcPr/>
                </a:tc>
                <a:tc>
                  <a:txBody>
                    <a:bodyPr/>
                    <a:lstStyle/>
                    <a:p>
                      <a:pPr algn="ctr"/>
                      <a:r>
                        <a:rPr lang="fr-FR" sz="2400" b="1" dirty="0">
                          <a:solidFill>
                            <a:schemeClr val="tx2">
                              <a:lumMod val="50000"/>
                              <a:lumOff val="50000"/>
                            </a:schemeClr>
                          </a:solidFill>
                        </a:rPr>
                        <a:t>5</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2400" b="1" dirty="0">
                          <a:solidFill>
                            <a:schemeClr val="tx2">
                              <a:lumMod val="50000"/>
                              <a:lumOff val="50000"/>
                            </a:schemeClr>
                          </a:solidFill>
                        </a:rPr>
                        <a:t>8</a:t>
                      </a:r>
                      <a:endParaRPr lang="fr-FR" sz="2400" b="1" dirty="0">
                        <a:solidFill>
                          <a:schemeClr val="tx2">
                            <a:lumMod val="50000"/>
                            <a:lumOff val="50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MA" sz="2400" b="1" baseline="0" dirty="0">
                          <a:solidFill>
                            <a:schemeClr val="tx2">
                              <a:lumMod val="50000"/>
                              <a:lumOff val="50000"/>
                            </a:schemeClr>
                          </a:solidFill>
                        </a:rPr>
                        <a:t>  1</a:t>
                      </a:r>
                      <a:endParaRPr lang="fr-FR" sz="2400" b="1" dirty="0">
                        <a:solidFill>
                          <a:schemeClr val="tx2">
                            <a:lumMod val="50000"/>
                            <a:lumOff val="50000"/>
                          </a:schemeClr>
                        </a:solidFill>
                      </a:endParaRPr>
                    </a:p>
                  </a:txBody>
                  <a:tcPr/>
                </a:tc>
                <a:extLst>
                  <a:ext uri="{0D108BD9-81ED-4DB2-BD59-A6C34878D82A}">
                    <a16:rowId xmlns:a16="http://schemas.microsoft.com/office/drawing/2014/main" val="2305742258"/>
                  </a:ext>
                </a:extLst>
              </a:tr>
            </a:tbl>
          </a:graphicData>
        </a:graphic>
      </p:graphicFrame>
    </p:spTree>
    <p:extLst>
      <p:ext uri="{BB962C8B-B14F-4D97-AF65-F5344CB8AC3E}">
        <p14:creationId xmlns:p14="http://schemas.microsoft.com/office/powerpoint/2010/main" val="851071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On va se rappeler comment on calcule la longueur d’un arc et le périmètre d’un cercle , complétez. </a:t>
            </a:r>
          </a:p>
        </p:txBody>
      </p:sp>
      <p:sp>
        <p:nvSpPr>
          <p:cNvPr id="20" name="Content Placeholder 3">
            <a:extLst>
              <a:ext uri="{FF2B5EF4-FFF2-40B4-BE49-F238E27FC236}">
                <a16:creationId xmlns:a16="http://schemas.microsoft.com/office/drawing/2014/main" id="{1E8D059B-E1E9-7E0A-1426-60A682D8939E}"/>
              </a:ext>
            </a:extLst>
          </p:cNvPr>
          <p:cNvSpPr>
            <a:spLocks noGrp="1"/>
          </p:cNvSpPr>
          <p:nvPr>
            <p:ph sz="quarter" idx="11"/>
          </p:nvPr>
        </p:nvSpPr>
        <p:spPr>
          <a:xfrm>
            <a:off x="855559" y="673956"/>
            <a:ext cx="10529705" cy="268287"/>
          </a:xfrm>
        </p:spPr>
        <p:txBody>
          <a:bodyPr/>
          <a:lstStyle/>
          <a:p>
            <a:r>
              <a:rPr lang="fr-FR" dirty="0"/>
              <a:t>L’enseignant donne 30s aux élèves pour réfléchir, puis invite deux ou trois d'entre eux à répondre.</a:t>
            </a:r>
          </a:p>
        </p:txBody>
      </p:sp>
      <p:sp>
        <p:nvSpPr>
          <p:cNvPr id="6" name="ZoneTexte 5"/>
          <p:cNvSpPr txBox="1"/>
          <p:nvPr/>
        </p:nvSpPr>
        <p:spPr>
          <a:xfrm>
            <a:off x="1828800" y="2966936"/>
            <a:ext cx="1488332" cy="544749"/>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1219198" y="2410480"/>
            <a:ext cx="918094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périmètre d’un cercle de rayon:  r=2 cm est: …………………….</a:t>
            </a:r>
          </a:p>
        </p:txBody>
      </p:sp>
      <p:sp>
        <p:nvSpPr>
          <p:cNvPr id="9" name="ZoneTexte 8"/>
          <p:cNvSpPr txBox="1"/>
          <p:nvPr/>
        </p:nvSpPr>
        <p:spPr>
          <a:xfrm>
            <a:off x="1219199" y="3809511"/>
            <a:ext cx="918094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longueur d’un arc de rayon :  r=3 cm et d’angle 60° est: …………………….</a:t>
            </a:r>
          </a:p>
        </p:txBody>
      </p:sp>
      <p:grpSp>
        <p:nvGrpSpPr>
          <p:cNvPr id="10" name="Groupe 9">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0538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Voici la réponse: rappelez- vous que la longueur d’un arc dépond de l’angle du secteur angulaire . </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montre et compte les sommets, les arêtes e, les bases et les  faces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sp>
        <p:nvSpPr>
          <p:cNvPr id="3" name="ZoneTexte 2"/>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8" name="ZoneTexte 7"/>
              <p:cNvSpPr txBox="1"/>
              <p:nvPr/>
            </p:nvSpPr>
            <p:spPr>
              <a:xfrm>
                <a:off x="1117600" y="2313320"/>
                <a:ext cx="91809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périmètre d’un cercle de rayon r=2 cm est: </a:t>
                </a:r>
                <a14:m>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2</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𝜋</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×2=4</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𝜋</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≈12,56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𝑐𝑚</m:t>
                    </m:r>
                  </m:oMath>
                </a14:m>
                <a:r>
                  <a:rPr lang="fr-FR" sz="2000" dirty="0">
                    <a:solidFill>
                      <a:srgbClr val="FF0000"/>
                    </a:solidFill>
                    <a:latin typeface="Calibri" panose="020F0502020204030204" pitchFamily="34" charset="0"/>
                    <a:cs typeface="Calibri" panose="020F0502020204030204" pitchFamily="34" charset="0"/>
                  </a:rPr>
                  <a:t>.</a:t>
                </a:r>
              </a:p>
            </p:txBody>
          </p:sp>
        </mc:Choice>
        <mc:Fallback xmlns="">
          <p:sp>
            <p:nvSpPr>
              <p:cNvPr id="8" name="ZoneTexte 7"/>
              <p:cNvSpPr txBox="1">
                <a:spLocks noRot="1" noChangeAspect="1" noMove="1" noResize="1" noEditPoints="1" noAdjustHandles="1" noChangeArrowheads="1" noChangeShapeType="1" noTextEdit="1"/>
              </p:cNvSpPr>
              <p:nvPr/>
            </p:nvSpPr>
            <p:spPr>
              <a:xfrm>
                <a:off x="1117600" y="2313320"/>
                <a:ext cx="9180945" cy="400110"/>
              </a:xfrm>
              <a:prstGeom prst="rect">
                <a:avLst/>
              </a:prstGeom>
              <a:blipFill>
                <a:blip r:embed="rId3"/>
                <a:stretch>
                  <a:fillRect l="-664" t="-7576" b="-25758"/>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 name="ZoneTexte 8"/>
              <p:cNvSpPr txBox="1"/>
              <p:nvPr/>
            </p:nvSpPr>
            <p:spPr>
              <a:xfrm>
                <a:off x="1219199" y="3809511"/>
                <a:ext cx="9180945" cy="83728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La longueur d’un arc de rayon  r=3 cm et d’angle 60° est: </a:t>
                </a:r>
                <a14:m>
                  <m:oMath xmlns:m="http://schemas.openxmlformats.org/officeDocument/2006/math">
                    <m:f>
                      <m:fPr>
                        <m:ctrlPr>
                          <a:rPr lang="fr-FR" sz="2000" i="1" smtClean="0">
                            <a:solidFill>
                              <a:srgbClr val="FF0000"/>
                            </a:solidFill>
                            <a:latin typeface="Cambria Math" panose="02040503050406030204" pitchFamily="18" charset="0"/>
                            <a:cs typeface="Calibri" panose="020F0502020204030204" pitchFamily="34" charset="0"/>
                          </a:rPr>
                        </m:ctrlPr>
                      </m:fPr>
                      <m:num>
                        <m:r>
                          <a:rPr lang="fr-FR" sz="2000" b="0" i="1" smtClean="0">
                            <a:solidFill>
                              <a:srgbClr val="FF0000"/>
                            </a:solidFill>
                            <a:latin typeface="Cambria Math" panose="02040503050406030204" pitchFamily="18" charset="0"/>
                            <a:cs typeface="Calibri" panose="020F0502020204030204" pitchFamily="34" charset="0"/>
                          </a:rPr>
                          <m:t>2</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𝜋</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𝑟</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num>
                      <m:den>
                        <m:r>
                          <a:rPr lang="fr-FR" sz="2000" b="0" i="1" smtClean="0">
                            <a:solidFill>
                              <a:srgbClr val="FF0000"/>
                            </a:solidFill>
                            <a:latin typeface="Cambria Math" panose="02040503050406030204" pitchFamily="18" charset="0"/>
                            <a:cs typeface="Calibri" panose="020F0502020204030204" pitchFamily="34" charset="0"/>
                          </a:rPr>
                          <m:t>360</m:t>
                        </m:r>
                      </m:den>
                    </m:f>
                    <m:r>
                      <a:rPr lang="fr-FR" sz="2000" b="0" i="1" smtClean="0">
                        <a:solidFill>
                          <a:srgbClr val="FF0000"/>
                        </a:solidFill>
                        <a:latin typeface="Cambria Math" panose="02040503050406030204" pitchFamily="18" charset="0"/>
                        <a:cs typeface="Calibri" panose="020F0502020204030204" pitchFamily="34" charset="0"/>
                      </a:rPr>
                      <m:t>=</m:t>
                    </m:r>
                    <m:f>
                      <m:fPr>
                        <m:ctrlPr>
                          <a:rPr lang="fr-FR" sz="2000" b="0" i="1" smtClean="0">
                            <a:solidFill>
                              <a:srgbClr val="FF0000"/>
                            </a:solidFill>
                            <a:latin typeface="Cambria Math" panose="02040503050406030204" pitchFamily="18" charset="0"/>
                            <a:cs typeface="Calibri" panose="020F0502020204030204" pitchFamily="34" charset="0"/>
                          </a:rPr>
                        </m:ctrlPr>
                      </m:fPr>
                      <m:num>
                        <m:r>
                          <a:rPr lang="fr-FR" sz="2000" b="0" i="1" smtClean="0">
                            <a:solidFill>
                              <a:srgbClr val="FF0000"/>
                            </a:solidFill>
                            <a:latin typeface="Cambria Math" panose="02040503050406030204" pitchFamily="18" charset="0"/>
                            <a:cs typeface="Calibri" panose="020F0502020204030204" pitchFamily="34" charset="0"/>
                          </a:rPr>
                          <m:t>2</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𝜋</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×3×60</m:t>
                        </m:r>
                      </m:num>
                      <m:den>
                        <m:r>
                          <a:rPr lang="fr-FR" sz="2000" b="0" i="1" smtClean="0">
                            <a:solidFill>
                              <a:srgbClr val="FF0000"/>
                            </a:solidFill>
                            <a:latin typeface="Cambria Math" panose="02040503050406030204" pitchFamily="18" charset="0"/>
                            <a:cs typeface="Calibri" panose="020F0502020204030204" pitchFamily="34" charset="0"/>
                          </a:rPr>
                          <m:t>360</m:t>
                        </m:r>
                      </m:den>
                    </m:f>
                    <m:r>
                      <a:rPr lang="fr-FR" sz="2000" b="0" i="1" smtClean="0">
                        <a:solidFill>
                          <a:srgbClr val="FF0000"/>
                        </a:solidFill>
                        <a:latin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𝜋</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≈3,14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𝑐𝑚</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p:sp>
            <p:nvSpPr>
              <p:cNvPr id="9" name="ZoneTexte 8"/>
              <p:cNvSpPr txBox="1">
                <a:spLocks noRot="1" noChangeAspect="1" noMove="1" noResize="1" noEditPoints="1" noAdjustHandles="1" noChangeArrowheads="1" noChangeShapeType="1" noTextEdit="1"/>
              </p:cNvSpPr>
              <p:nvPr/>
            </p:nvSpPr>
            <p:spPr>
              <a:xfrm>
                <a:off x="1219199" y="3809511"/>
                <a:ext cx="9180945" cy="837280"/>
              </a:xfrm>
              <a:prstGeom prst="rect">
                <a:avLst/>
              </a:prstGeom>
              <a:blipFill>
                <a:blip r:embed="rId4"/>
                <a:stretch>
                  <a:fillRect l="-692" b="-9091"/>
                </a:stretch>
              </a:blipFill>
            </p:spPr>
            <p:txBody>
              <a:bodyPr/>
              <a:lstStyle/>
              <a:p>
                <a:r>
                  <a:rPr lang="fr-FR">
                    <a:noFill/>
                  </a:rPr>
                  <a:t> </a:t>
                </a:r>
              </a:p>
            </p:txBody>
          </p:sp>
        </mc:Fallback>
      </mc:AlternateContent>
    </p:spTree>
    <p:extLst>
      <p:ext uri="{BB962C8B-B14F-4D97-AF65-F5344CB8AC3E}">
        <p14:creationId xmlns:p14="http://schemas.microsoft.com/office/powerpoint/2010/main" val="4122737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montre chaque élément sur le solide</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6" name="ZoneTexte 5"/>
          <p:cNvSpPr txBox="1"/>
          <p:nvPr/>
        </p:nvSpPr>
        <p:spPr>
          <a:xfrm>
            <a:off x="1059679" y="1508804"/>
            <a:ext cx="9966036"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Une pyramide est un solide qui a une base polygonale et des faces latérales triangulaires dont le point commun est le sommet de la pyramide</a:t>
            </a:r>
          </a:p>
        </p:txBody>
      </p:sp>
      <p:sp>
        <p:nvSpPr>
          <p:cNvPr id="7" name="ZoneTexte 6"/>
          <p:cNvSpPr txBox="1"/>
          <p:nvPr/>
        </p:nvSpPr>
        <p:spPr>
          <a:xfrm>
            <a:off x="1059679" y="3036899"/>
            <a:ext cx="9966036"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Un cylindre est un solide qui deux bases circulaires superposables et une surface latérale courbé</a:t>
            </a:r>
          </a:p>
        </p:txBody>
      </p:sp>
      <mc:AlternateContent xmlns:mc="http://schemas.openxmlformats.org/markup-compatibility/2006">
        <mc:Choice xmlns:a14="http://schemas.microsoft.com/office/drawing/2010/main" Requires="a14">
          <p:sp>
            <p:nvSpPr>
              <p:cNvPr id="8" name="Rectangle 7"/>
              <p:cNvSpPr/>
              <p:nvPr/>
            </p:nvSpPr>
            <p:spPr>
              <a:xfrm>
                <a:off x="1142807" y="4758957"/>
                <a:ext cx="7382357" cy="463204"/>
              </a:xfrm>
              <a:prstGeom prst="rect">
                <a:avLst/>
              </a:prstGeom>
            </p:spPr>
            <p:txBody>
              <a:bodyPr wrap="square">
                <a:spAutoFit/>
              </a:bodyPr>
              <a:lstStyle/>
              <a:p>
                <a:pPr marL="285750" indent="-285750">
                  <a:buFont typeface="Arial" panose="020B0604020202020204" pitchFamily="34" charset="0"/>
                  <a:buChar char="•"/>
                </a:pPr>
                <a:r>
                  <a:rPr lang="fr-FR" dirty="0">
                    <a:latin typeface="Calibri" panose="020F0502020204030204" pitchFamily="34" charset="0"/>
                    <a:cs typeface="Calibri" panose="020F0502020204030204" pitchFamily="34" charset="0"/>
                  </a:rPr>
                  <a:t>La longueur d’un arc de rayon r  et d’angle </a:t>
                </a:r>
                <a14:m>
                  <m:oMath xmlns:m="http://schemas.openxmlformats.org/officeDocument/2006/math">
                    <m:r>
                      <a:rPr lang="fr-FR" i="1" smtClean="0">
                        <a:latin typeface="Cambria Math" panose="02040503050406030204" pitchFamily="18" charset="0"/>
                        <a:ea typeface="Cambria Math" panose="02040503050406030204" pitchFamily="18" charset="0"/>
                        <a:cs typeface="Calibri" panose="020F0502020204030204" pitchFamily="34" charset="0"/>
                      </a:rPr>
                      <m:t>𝛼</m:t>
                    </m:r>
                  </m:oMath>
                </a14:m>
                <a:r>
                  <a:rPr lang="fr-FR" dirty="0">
                    <a:latin typeface="Calibri" panose="020F0502020204030204" pitchFamily="34" charset="0"/>
                    <a:cs typeface="Calibri" panose="020F0502020204030204" pitchFamily="34" charset="0"/>
                  </a:rPr>
                  <a:t> est:   </a:t>
                </a:r>
                <a14:m>
                  <m:oMath xmlns:m="http://schemas.openxmlformats.org/officeDocument/2006/math">
                    <m:r>
                      <m:rPr>
                        <m:sty m:val="p"/>
                      </m:rPr>
                      <a:rPr lang="fr-FR" b="0" i="0" smtClean="0">
                        <a:latin typeface="Cambria Math" panose="02040503050406030204" pitchFamily="18" charset="0"/>
                        <a:cs typeface="Calibri" panose="020F0502020204030204" pitchFamily="34" charset="0"/>
                      </a:rPr>
                      <m:t>l</m:t>
                    </m:r>
                    <m:r>
                      <a:rPr lang="fr-FR" b="0" i="0" smtClean="0">
                        <a:latin typeface="Cambria Math" panose="02040503050406030204" pitchFamily="18" charset="0"/>
                        <a:cs typeface="Calibri" panose="020F0502020204030204" pitchFamily="34" charset="0"/>
                      </a:rPr>
                      <m:t>=</m:t>
                    </m:r>
                    <m:f>
                      <m:fPr>
                        <m:ctrlPr>
                          <a:rPr lang="fr-FR" i="1">
                            <a:latin typeface="Cambria Math" panose="02040503050406030204" pitchFamily="18" charset="0"/>
                            <a:cs typeface="Calibri" panose="020F0502020204030204" pitchFamily="34" charset="0"/>
                          </a:rPr>
                        </m:ctrlPr>
                      </m:fPr>
                      <m:num>
                        <m:r>
                          <a:rPr lang="fr-FR" i="1" smtClean="0">
                            <a:latin typeface="Cambria Math" panose="02040503050406030204" pitchFamily="18" charset="0"/>
                            <a:ea typeface="Cambria Math" panose="02040503050406030204" pitchFamily="18" charset="0"/>
                            <a:cs typeface="Calibri" panose="020F0502020204030204" pitchFamily="34" charset="0"/>
                          </a:rPr>
                          <m:t>𝛼</m:t>
                        </m:r>
                      </m:num>
                      <m:den>
                        <m:r>
                          <a:rPr lang="fr-FR" i="1">
                            <a:latin typeface="Cambria Math" panose="02040503050406030204" pitchFamily="18" charset="0"/>
                            <a:cs typeface="Calibri" panose="020F0502020204030204" pitchFamily="34" charset="0"/>
                          </a:rPr>
                          <m:t>360</m:t>
                        </m:r>
                      </m:den>
                    </m:f>
                  </m:oMath>
                </a14:m>
                <a:r>
                  <a:rPr lang="fr-FR" dirty="0">
                    <a:cs typeface="Calibri" panose="020F0502020204030204" pitchFamily="34" charset="0"/>
                  </a:rPr>
                  <a:t> </a:t>
                </a:r>
                <a14:m>
                  <m:oMath xmlns:m="http://schemas.openxmlformats.org/officeDocument/2006/math">
                    <m:r>
                      <a:rPr lang="fr-FR" i="1">
                        <a:latin typeface="Cambria Math" panose="02040503050406030204" pitchFamily="18" charset="0"/>
                        <a:cs typeface="Calibri" panose="020F0502020204030204" pitchFamily="34" charset="0"/>
                      </a:rPr>
                      <m:t>2</m:t>
                    </m:r>
                    <m:r>
                      <a:rPr lang="fr-FR" i="1">
                        <a:latin typeface="Cambria Math" panose="02040503050406030204" pitchFamily="18" charset="0"/>
                        <a:ea typeface="Cambria Math" panose="02040503050406030204" pitchFamily="18" charset="0"/>
                        <a:cs typeface="Calibri" panose="020F0502020204030204" pitchFamily="34" charset="0"/>
                      </a:rPr>
                      <m:t>𝜋</m:t>
                    </m:r>
                    <m:r>
                      <a:rPr lang="fr-FR" i="1">
                        <a:latin typeface="Cambria Math" panose="02040503050406030204" pitchFamily="18" charset="0"/>
                        <a:ea typeface="Cambria Math" panose="02040503050406030204" pitchFamily="18" charset="0"/>
                        <a:cs typeface="Calibri" panose="020F0502020204030204" pitchFamily="34" charset="0"/>
                      </a:rPr>
                      <m:t>𝑟</m:t>
                    </m:r>
                  </m:oMath>
                </a14:m>
                <a:endParaRPr lang="fr-FR" dirty="0"/>
              </a:p>
            </p:txBody>
          </p:sp>
        </mc:Choice>
        <mc:Fallback>
          <p:sp>
            <p:nvSpPr>
              <p:cNvPr id="8" name="Rectangle 7"/>
              <p:cNvSpPr>
                <a:spLocks noRot="1" noChangeAspect="1" noMove="1" noResize="1" noEditPoints="1" noAdjustHandles="1" noChangeArrowheads="1" noChangeShapeType="1" noTextEdit="1"/>
              </p:cNvSpPr>
              <p:nvPr/>
            </p:nvSpPr>
            <p:spPr>
              <a:xfrm>
                <a:off x="1142807" y="4758957"/>
                <a:ext cx="7382357" cy="463204"/>
              </a:xfrm>
              <a:prstGeom prst="rect">
                <a:avLst/>
              </a:prstGeom>
              <a:blipFill>
                <a:blip r:embed="rId3"/>
                <a:stretch>
                  <a:fillRect l="-515" b="-7895"/>
                </a:stretch>
              </a:blipFill>
            </p:spPr>
            <p:txBody>
              <a:bodyPr/>
              <a:lstStyle/>
              <a:p>
                <a:r>
                  <a:rPr lang="fr-FR">
                    <a:noFill/>
                  </a:rPr>
                  <a:t> </a:t>
                </a:r>
              </a:p>
            </p:txBody>
          </p:sp>
        </mc:Fallback>
      </mc:AlternateContent>
    </p:spTree>
    <p:extLst>
      <p:ext uri="{BB962C8B-B14F-4D97-AF65-F5344CB8AC3E}">
        <p14:creationId xmlns:p14="http://schemas.microsoft.com/office/powerpoint/2010/main" val="1576244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Adnane veut  construire une boite à cadeau, exprimez vos avis pour aider Adnane à réaliser cette boite:</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994899" y="1425459"/>
            <a:ext cx="9240217" cy="169643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Picture 11"/>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00000">
                        <a14:foregroundMark x1="67969" y1="6445" x2="84961" y2="20052"/>
                        <a14:foregroundMark x1="74414" y1="5794" x2="84961" y2="6901"/>
                        <a14:foregroundMark x1="67578" y1="27214" x2="73047" y2="27474"/>
                        <a14:foregroundMark x1="64160" y1="32487" x2="66797" y2="32617"/>
                        <a14:foregroundMark x1="45996" y1="39193" x2="51855" y2="40690"/>
                        <a14:foregroundMark x1="32813" y1="40430" x2="37695" y2="41602"/>
                        <a14:foregroundMark x1="72461" y1="81185" x2="77637" y2="85417"/>
                        <a14:foregroundMark x1="72461" y1="77279" x2="80273" y2="81315"/>
                        <a14:foregroundMark x1="88965" y1="11849" x2="90820" y2="15625"/>
                        <a14:foregroundMark x1="60352" y1="13346" x2="62500" y2="16862"/>
                      </a14:backgroundRemoval>
                    </a14:imgEffect>
                  </a14:imgLayer>
                </a14:imgProps>
              </a:ext>
              <a:ext uri="{28A0092B-C50C-407E-A947-70E740481C1C}">
                <a14:useLocalDpi xmlns:a14="http://schemas.microsoft.com/office/drawing/2010/main" val="0"/>
              </a:ext>
            </a:extLst>
          </a:blip>
          <a:srcRect t="3367" b="5724"/>
          <a:stretch/>
        </p:blipFill>
        <p:spPr>
          <a:xfrm>
            <a:off x="7730592" y="2952669"/>
            <a:ext cx="3925124" cy="3293873"/>
          </a:xfrm>
          <a:prstGeom prst="rect">
            <a:avLst/>
          </a:prstGeom>
        </p:spPr>
      </p:pic>
      <p:pic>
        <p:nvPicPr>
          <p:cNvPr id="10" name="Image 9"/>
          <p:cNvPicPr>
            <a:picLocks noChangeAspect="1"/>
          </p:cNvPicPr>
          <p:nvPr/>
        </p:nvPicPr>
        <p:blipFill>
          <a:blip r:embed="rId5"/>
          <a:stretch>
            <a:fillRect/>
          </a:stretch>
        </p:blipFill>
        <p:spPr>
          <a:xfrm>
            <a:off x="2883000" y="3875835"/>
            <a:ext cx="5464013" cy="2080440"/>
          </a:xfrm>
          <a:prstGeom prst="rect">
            <a:avLst/>
          </a:prstGeom>
        </p:spPr>
      </p:pic>
      <p:sp>
        <p:nvSpPr>
          <p:cNvPr id="11" name="ZoneTexte 10"/>
          <p:cNvSpPr txBox="1"/>
          <p:nvPr/>
        </p:nvSpPr>
        <p:spPr>
          <a:xfrm>
            <a:off x="1176933" y="1765842"/>
            <a:ext cx="887614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Adnane veut fabriquer une boite à cadeau, il dispose d’un papier carton et des outils de géométrie, comment vous pouvez aider Adnane à construire sa boite?</a:t>
            </a:r>
          </a:p>
        </p:txBody>
      </p:sp>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des élèves qu’on reconnait un objet à partir de ses caractéristiques</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612775" y="2100827"/>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BDE43B72-94D4-B38A-2320-45BA4551F9DB}"/>
              </a:ext>
            </a:extLst>
          </p:cNvPr>
          <p:cNvSpPr txBox="1"/>
          <p:nvPr/>
        </p:nvSpPr>
        <p:spPr>
          <a:xfrm>
            <a:off x="798773" y="2174531"/>
            <a:ext cx="5243924" cy="923330"/>
          </a:xfrm>
          <a:prstGeom prst="rect">
            <a:avLst/>
          </a:prstGeom>
          <a:noFill/>
        </p:spPr>
        <p:txBody>
          <a:bodyPr wrap="square" rtlCol="0">
            <a:spAutoFit/>
          </a:bodyPr>
          <a:lstStyle/>
          <a:p>
            <a:endParaRPr lang="fr-FR" dirty="0"/>
          </a:p>
          <a:p>
            <a:r>
              <a:rPr lang="fr-FR" b="1" dirty="0"/>
              <a:t>Réaliser les patrons des solides usuels comme dans la figure ci-contre</a:t>
            </a:r>
            <a:endParaRPr lang="fr-FR" dirty="0"/>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p:cNvPicPr>
            <a:picLocks noChangeAspect="1"/>
          </p:cNvPicPr>
          <p:nvPr/>
        </p:nvPicPr>
        <p:blipFill>
          <a:blip r:embed="rId3"/>
          <a:stretch>
            <a:fillRect/>
          </a:stretch>
        </p:blipFill>
        <p:spPr>
          <a:xfrm>
            <a:off x="8400595" y="1323351"/>
            <a:ext cx="2484335" cy="1890884"/>
          </a:xfrm>
          <a:prstGeom prst="rect">
            <a:avLst/>
          </a:prstGeom>
        </p:spPr>
      </p:pic>
      <p:pic>
        <p:nvPicPr>
          <p:cNvPr id="9" name="Image 8"/>
          <p:cNvPicPr>
            <a:picLocks noChangeAspect="1"/>
          </p:cNvPicPr>
          <p:nvPr/>
        </p:nvPicPr>
        <p:blipFill>
          <a:blip r:embed="rId4"/>
          <a:stretch>
            <a:fillRect/>
          </a:stretch>
        </p:blipFill>
        <p:spPr>
          <a:xfrm>
            <a:off x="8396850" y="3600961"/>
            <a:ext cx="3447192" cy="2721048"/>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2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3989036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Observez ce cube, je vais le déplier pour obtenir une figure plane: c’est le patron du cube</a:t>
            </a:r>
            <a:r>
              <a:rPr lang="fr-FR" dirty="0">
                <a:latin typeface="Calibri" panose="020F0502020204030204"/>
              </a:rPr>
              <a:t> il est formé des carrés.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comment le cube se déplie pour obtenir un patron,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6" name="patron cub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70665" y="1114497"/>
            <a:ext cx="8512607" cy="4732122"/>
          </a:xfrm>
          <a:prstGeom prst="rect">
            <a:avLst/>
          </a:prstGeom>
        </p:spPr>
      </p:pic>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Maintenant voici le patron d’un prisme triangulaire, il comporte 2 triangles et 3 rectangles.</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comment se déplier le prisme pour obtenir son patron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12" name="prisme tr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20919" y="1160998"/>
            <a:ext cx="8087735" cy="4445474"/>
          </a:xfrm>
          <a:prstGeom prst="rect">
            <a:avLst/>
          </a:prstGeom>
        </p:spPr>
      </p:pic>
      <p:sp>
        <p:nvSpPr>
          <p:cNvPr id="3" name="Rectangle à coins arrondis 2"/>
          <p:cNvSpPr/>
          <p:nvPr/>
        </p:nvSpPr>
        <p:spPr>
          <a:xfrm>
            <a:off x="7462982" y="1160997"/>
            <a:ext cx="4359563" cy="19701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Le patron de ce prisme est formé de deux triangles qui représentent les bases et trois rectangles qui représentent ses faces latérales</a:t>
            </a:r>
          </a:p>
        </p:txBody>
      </p: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53" fill="hold"/>
                                        <p:tgtEl>
                                          <p:spTgt spid="12"/>
                                        </p:tgtEl>
                                      </p:cBhvr>
                                    </p:cmd>
                                  </p:childTnLst>
                                </p:cTn>
                              </p:par>
                            </p:childTnLst>
                          </p:cTn>
                        </p:par>
                        <p:par>
                          <p:cTn id="7" fill="hold">
                            <p:stCondLst>
                              <p:cond delay="13653"/>
                            </p:stCondLst>
                            <p:childTnLst>
                              <p:par>
                                <p:cTn id="8" presetID="1"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2"/>
                </p:tgtEl>
              </p:cMediaNode>
            </p:video>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je vais vous montrer le patron d’un prisme hexagonale . Il est formé de 6 rectangles et 2 hexagones.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montre les faces latérales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11" name="hexa">
            <a:hlinkClick r:id="" action="ppaction://media"/>
          </p:cNvPr>
          <p:cNvPicPr>
            <a:picLocks noChangeAspect="1"/>
          </p:cNvPicPr>
          <p:nvPr>
            <a:videoFile r:link="rId1"/>
            <p:extLst>
              <p:ext uri="{DAA4B4D4-6D71-4841-9C94-3DE7FCFB9230}">
                <p14:media xmlns:p14="http://schemas.microsoft.com/office/powerpoint/2010/main" r:embed="rId2">
                  <p14:trim st="841"/>
                </p14:media>
              </p:ext>
            </p:extLst>
          </p:nvPr>
        </p:nvPicPr>
        <p:blipFill rotWithShape="1">
          <a:blip r:embed="rId5"/>
          <a:srcRect l="2957" t="423" r="5169" b="1902"/>
          <a:stretch>
            <a:fillRect/>
          </a:stretch>
        </p:blipFill>
        <p:spPr>
          <a:xfrm>
            <a:off x="1394691" y="1243808"/>
            <a:ext cx="7693891" cy="5369427"/>
          </a:xfrm>
          <a:prstGeom prst="rect">
            <a:avLst/>
          </a:prstGeom>
        </p:spPr>
      </p:pic>
      <p:sp>
        <p:nvSpPr>
          <p:cNvPr id="6" name="ZoneTexte 5"/>
          <p:cNvSpPr txBox="1"/>
          <p:nvPr/>
        </p:nvSpPr>
        <p:spPr>
          <a:xfrm>
            <a:off x="7269018" y="1107933"/>
            <a:ext cx="4038361" cy="1477328"/>
          </a:xfrm>
          <a:prstGeom prst="rect">
            <a:avLst/>
          </a:prstGeom>
          <a:solidFill>
            <a:schemeClr val="tx2">
              <a:lumMod val="10000"/>
              <a:lumOff val="90000"/>
            </a:schemeClr>
          </a:solidFill>
        </p:spPr>
        <p:txBody>
          <a:bodyPr wrap="square" rtlCol="0">
            <a:spAutoFit/>
          </a:bodyPr>
          <a:lstStyle/>
          <a:p>
            <a:pPr algn="ctr"/>
            <a:r>
              <a:rPr lang="fr-FR" dirty="0">
                <a:latin typeface="Arial" panose="020B0604020202020204" pitchFamily="34" charset="0"/>
                <a:cs typeface="Arial" panose="020B0604020202020204" pitchFamily="34" charset="0"/>
              </a:rPr>
              <a:t>Le patron d’un prisme est  la figure plane formée des deux polygones qui représentent les deux bases et des rectangles qui représentent les faces latérales</a:t>
            </a:r>
          </a:p>
        </p:txBody>
      </p: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75"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11"/>
                </p:tgtEl>
              </p:cMediaNode>
            </p:video>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252277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se rappeler de la définition du patron d’un prisme. Complétez: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7050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935304" y="1653309"/>
            <a:ext cx="221429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compléter</a:t>
            </a:r>
          </a:p>
        </p:txBody>
      </p:sp>
      <p:sp>
        <p:nvSpPr>
          <p:cNvPr id="7" name="Rectangle 6"/>
          <p:cNvSpPr/>
          <p:nvPr/>
        </p:nvSpPr>
        <p:spPr>
          <a:xfrm>
            <a:off x="1339271" y="2853120"/>
            <a:ext cx="8534402" cy="1323439"/>
          </a:xfrm>
          <a:prstGeom prst="rect">
            <a:avLst/>
          </a:prstGeom>
        </p:spPr>
        <p:txBody>
          <a:bodyPr wrap="square">
            <a:spAutoFit/>
          </a:bodyPr>
          <a:lstStyle/>
          <a:p>
            <a:r>
              <a:rPr lang="fr-FR" sz="2000" dirty="0">
                <a:latin typeface="Arial" panose="020B0604020202020204" pitchFamily="34" charset="0"/>
                <a:cs typeface="Arial" panose="020B0604020202020204" pitchFamily="34" charset="0"/>
              </a:rPr>
              <a:t>Le patron d’un prisme est figure…. …….. formée des deux polygones qui représentent……………………. et des rectangles représentant les…………………………………..</a:t>
            </a:r>
          </a:p>
          <a:p>
            <a:r>
              <a:rPr lang="fr-FR"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65707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𝐕𝐨𝐢𝐜𝐢 𝐥𝐚  𝐫é𝐩𝐨𝐧𝐬𝐞. Rappelez vous  que le patron d’un prisme est formée de 2 bases polygonales et de rectangles représentant les faces latérales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les bases er les faces latérales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22101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Rectangle 11"/>
          <p:cNvSpPr/>
          <p:nvPr/>
        </p:nvSpPr>
        <p:spPr>
          <a:xfrm>
            <a:off x="1219198" y="1628914"/>
            <a:ext cx="9887429" cy="707886"/>
          </a:xfrm>
          <a:prstGeom prst="rect">
            <a:avLst/>
          </a:prstGeom>
        </p:spPr>
        <p:txBody>
          <a:bodyPr wrap="square">
            <a:spAutoFit/>
          </a:bodyPr>
          <a:lstStyle/>
          <a:p>
            <a:r>
              <a:rPr lang="fr-FR" sz="2000" dirty="0">
                <a:latin typeface="Arial" panose="020B0604020202020204" pitchFamily="34" charset="0"/>
                <a:cs typeface="Arial" panose="020B0604020202020204" pitchFamily="34" charset="0"/>
              </a:rPr>
              <a:t>Le patron d’un prisme est figure </a:t>
            </a:r>
            <a:r>
              <a:rPr lang="fr-FR" sz="2000" dirty="0">
                <a:solidFill>
                  <a:srgbClr val="FF0000"/>
                </a:solidFill>
                <a:latin typeface="Arial" panose="020B0604020202020204" pitchFamily="34" charset="0"/>
                <a:cs typeface="Arial" panose="020B0604020202020204" pitchFamily="34" charset="0"/>
              </a:rPr>
              <a:t>plane </a:t>
            </a:r>
            <a:r>
              <a:rPr lang="fr-FR" sz="2000" dirty="0">
                <a:latin typeface="Arial" panose="020B0604020202020204" pitchFamily="34" charset="0"/>
                <a:cs typeface="Arial" panose="020B0604020202020204" pitchFamily="34" charset="0"/>
              </a:rPr>
              <a:t>formée des deux polygones qui représentent </a:t>
            </a:r>
            <a:r>
              <a:rPr lang="fr-FR" sz="2000" dirty="0">
                <a:solidFill>
                  <a:srgbClr val="FF0000"/>
                </a:solidFill>
                <a:latin typeface="Arial" panose="020B0604020202020204" pitchFamily="34" charset="0"/>
                <a:cs typeface="Arial" panose="020B0604020202020204" pitchFamily="34" charset="0"/>
              </a:rPr>
              <a:t>les deux bases  </a:t>
            </a:r>
            <a:r>
              <a:rPr lang="fr-FR" sz="2000" dirty="0">
                <a:latin typeface="Arial" panose="020B0604020202020204" pitchFamily="34" charset="0"/>
                <a:cs typeface="Arial" panose="020B0604020202020204" pitchFamily="34" charset="0"/>
              </a:rPr>
              <a:t>et des rectangles qui représentent </a:t>
            </a:r>
            <a:r>
              <a:rPr lang="fr-FR" sz="2000" dirty="0">
                <a:solidFill>
                  <a:srgbClr val="FF0000"/>
                </a:solidFill>
                <a:latin typeface="Arial" panose="020B0604020202020204" pitchFamily="34" charset="0"/>
                <a:cs typeface="Arial" panose="020B0604020202020204" pitchFamily="34" charset="0"/>
              </a:rPr>
              <a:t>les faces latérales</a:t>
            </a:r>
          </a:p>
        </p:txBody>
      </p:sp>
      <p:pic>
        <p:nvPicPr>
          <p:cNvPr id="6" name="Image 5"/>
          <p:cNvPicPr>
            <a:picLocks noChangeAspect="1"/>
          </p:cNvPicPr>
          <p:nvPr/>
        </p:nvPicPr>
        <p:blipFill>
          <a:blip r:embed="rId3"/>
          <a:stretch>
            <a:fillRect/>
          </a:stretch>
        </p:blipFill>
        <p:spPr>
          <a:xfrm>
            <a:off x="2059709" y="3288145"/>
            <a:ext cx="7629236" cy="1975503"/>
          </a:xfrm>
          <a:prstGeom prst="rect">
            <a:avLst/>
          </a:prstGeom>
        </p:spPr>
      </p:pic>
      <p:cxnSp>
        <p:nvCxnSpPr>
          <p:cNvPr id="7" name="Connecteur droit avec flèche 6"/>
          <p:cNvCxnSpPr/>
          <p:nvPr/>
        </p:nvCxnSpPr>
        <p:spPr>
          <a:xfrm flipV="1">
            <a:off x="7435273" y="3160856"/>
            <a:ext cx="1283854" cy="33510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Rectangle à coins arrondis 7"/>
          <p:cNvSpPr/>
          <p:nvPr/>
        </p:nvSpPr>
        <p:spPr>
          <a:xfrm>
            <a:off x="8719127" y="2779475"/>
            <a:ext cx="1710907" cy="67533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Polygone (base)</a:t>
            </a:r>
          </a:p>
        </p:txBody>
      </p:sp>
      <p:sp>
        <p:nvSpPr>
          <p:cNvPr id="9" name="Rectangle à coins arrondis 8"/>
          <p:cNvSpPr/>
          <p:nvPr/>
        </p:nvSpPr>
        <p:spPr>
          <a:xfrm>
            <a:off x="9227127" y="4853778"/>
            <a:ext cx="1879501" cy="53102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Rectangle(face latérale</a:t>
            </a:r>
          </a:p>
        </p:txBody>
      </p:sp>
      <p:cxnSp>
        <p:nvCxnSpPr>
          <p:cNvPr id="11" name="Connecteur droit avec flèche 10"/>
          <p:cNvCxnSpPr>
            <a:stCxn id="9" idx="0"/>
          </p:cNvCxnSpPr>
          <p:nvPr/>
        </p:nvCxnSpPr>
        <p:spPr>
          <a:xfrm flipH="1" flipV="1">
            <a:off x="9125527" y="4544291"/>
            <a:ext cx="1041351" cy="30948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5903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684178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MA" sz="1400" dirty="0"/>
              <a:t>Je   vais vous montrer comment réaliser le patron d’un prisme triangulaire en deux étape, dans la 1</a:t>
            </a:r>
            <a:r>
              <a:rPr lang="fr-MA" sz="1400" baseline="30000" dirty="0"/>
              <a:t>ère</a:t>
            </a:r>
            <a:r>
              <a:rPr lang="fr-MA" sz="1400" dirty="0"/>
              <a:t> étape je construis les rectangles représentant les faces latérales.</a:t>
            </a:r>
            <a:endParaRPr lang="fr-FR" sz="1400" dirty="0"/>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montre les  3 faces latérales rectangulaires et leurs dimensions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ZoneTexte 6"/>
          <p:cNvSpPr txBox="1"/>
          <p:nvPr/>
        </p:nvSpPr>
        <p:spPr>
          <a:xfrm>
            <a:off x="569635" y="1160636"/>
            <a:ext cx="10396093" cy="646331"/>
          </a:xfrm>
          <a:prstGeom prst="rect">
            <a:avLst/>
          </a:prstGeom>
          <a:solidFill>
            <a:schemeClr val="accent1">
              <a:lumMod val="20000"/>
              <a:lumOff val="80000"/>
            </a:schemeClr>
          </a:solidFill>
        </p:spPr>
        <p:txBody>
          <a:bodyPr wrap="square" rtlCol="0">
            <a:spAutoFit/>
          </a:bodyPr>
          <a:lstStyle/>
          <a:p>
            <a:r>
              <a:rPr lang="fr-FR" dirty="0"/>
              <a:t> voici un prisme triangulaire, Pour construire son patron, je suis les étapes suivantes:</a:t>
            </a:r>
          </a:p>
        </p:txBody>
      </p:sp>
      <p:sp>
        <p:nvSpPr>
          <p:cNvPr id="8" name="ZoneTexte 7"/>
          <p:cNvSpPr txBox="1"/>
          <p:nvPr/>
        </p:nvSpPr>
        <p:spPr>
          <a:xfrm>
            <a:off x="911126" y="2024378"/>
            <a:ext cx="8505901" cy="923330"/>
          </a:xfrm>
          <a:prstGeom prst="rect">
            <a:avLst/>
          </a:prstGeom>
          <a:noFill/>
        </p:spPr>
        <p:txBody>
          <a:bodyPr wrap="square" rtlCol="0">
            <a:spAutoFit/>
          </a:bodyPr>
          <a:lstStyle/>
          <a:p>
            <a:r>
              <a:rPr lang="fr-FR" dirty="0">
                <a:latin typeface="Arial" panose="020B0604020202020204" pitchFamily="34" charset="0"/>
                <a:cs typeface="Arial" panose="020B0604020202020204" pitchFamily="34" charset="0"/>
              </a:rPr>
              <a:t>Je construis des rectangles de longueur la hauteur du prisme  (5 cm)et de largeur  la longueur d’un côté de la base (3cm) et dont le nombre est le nombre de faces latérales (3 faces)</a:t>
            </a:r>
          </a:p>
        </p:txBody>
      </p:sp>
      <p:pic>
        <p:nvPicPr>
          <p:cNvPr id="14" name="Image 13"/>
          <p:cNvPicPr>
            <a:picLocks noChangeAspect="1"/>
          </p:cNvPicPr>
          <p:nvPr/>
        </p:nvPicPr>
        <p:blipFill>
          <a:blip r:embed="rId3"/>
          <a:stretch>
            <a:fillRect/>
          </a:stretch>
        </p:blipFill>
        <p:spPr>
          <a:xfrm>
            <a:off x="9165553" y="2580129"/>
            <a:ext cx="2457099" cy="2537680"/>
          </a:xfrm>
          <a:prstGeom prst="rect">
            <a:avLst/>
          </a:prstGeom>
        </p:spPr>
      </p:pic>
      <p:sp>
        <p:nvSpPr>
          <p:cNvPr id="15" name="ZoneTexte 14"/>
          <p:cNvSpPr txBox="1"/>
          <p:nvPr/>
        </p:nvSpPr>
        <p:spPr>
          <a:xfrm>
            <a:off x="9107609" y="4028861"/>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5 cm</a:t>
            </a:r>
          </a:p>
        </p:txBody>
      </p:sp>
      <p:sp>
        <p:nvSpPr>
          <p:cNvPr id="16" name="ZoneTexte 15"/>
          <p:cNvSpPr txBox="1"/>
          <p:nvPr/>
        </p:nvSpPr>
        <p:spPr>
          <a:xfrm>
            <a:off x="10084684" y="3114981"/>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17" name="ZoneTexte 16"/>
          <p:cNvSpPr txBox="1"/>
          <p:nvPr/>
        </p:nvSpPr>
        <p:spPr>
          <a:xfrm>
            <a:off x="9726445" y="2357374"/>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3cm</a:t>
            </a:r>
          </a:p>
        </p:txBody>
      </p:sp>
      <p:sp>
        <p:nvSpPr>
          <p:cNvPr id="18" name="ZoneTexte 17"/>
          <p:cNvSpPr txBox="1"/>
          <p:nvPr/>
        </p:nvSpPr>
        <p:spPr>
          <a:xfrm>
            <a:off x="10981558" y="2655256"/>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pic>
        <p:nvPicPr>
          <p:cNvPr id="20" name="Image 19"/>
          <p:cNvPicPr>
            <a:picLocks noChangeAspect="1"/>
          </p:cNvPicPr>
          <p:nvPr/>
        </p:nvPicPr>
        <p:blipFill>
          <a:blip r:embed="rId4"/>
          <a:stretch>
            <a:fillRect/>
          </a:stretch>
        </p:blipFill>
        <p:spPr>
          <a:xfrm>
            <a:off x="598498" y="3566483"/>
            <a:ext cx="4504534" cy="2567708"/>
          </a:xfrm>
          <a:prstGeom prst="rect">
            <a:avLst/>
          </a:prstGeom>
        </p:spPr>
      </p:pic>
      <p:sp>
        <p:nvSpPr>
          <p:cNvPr id="21" name="Ellipse 20"/>
          <p:cNvSpPr/>
          <p:nvPr/>
        </p:nvSpPr>
        <p:spPr>
          <a:xfrm>
            <a:off x="385184" y="2131287"/>
            <a:ext cx="368902" cy="52396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1</a:t>
            </a:r>
          </a:p>
        </p:txBody>
      </p:sp>
      <p:graphicFrame>
        <p:nvGraphicFramePr>
          <p:cNvPr id="24" name="Table 13"/>
          <p:cNvGraphicFramePr>
            <a:graphicFrameLocks noGrp="1"/>
          </p:cNvGraphicFramePr>
          <p:nvPr>
            <p:extLst>
              <p:ext uri="{D42A27DB-BD31-4B8C-83A1-F6EECF244321}">
                <p14:modId xmlns:p14="http://schemas.microsoft.com/office/powerpoint/2010/main" val="3295623198"/>
              </p:ext>
            </p:extLst>
          </p:nvPr>
        </p:nvGraphicFramePr>
        <p:xfrm>
          <a:off x="7852496" y="5392188"/>
          <a:ext cx="3747898" cy="1115515"/>
        </p:xfrm>
        <a:graphic>
          <a:graphicData uri="http://schemas.openxmlformats.org/drawingml/2006/table">
            <a:tbl>
              <a:tblPr firstRow="1" bandRow="1"/>
              <a:tblGrid>
                <a:gridCol w="1357745">
                  <a:extLst>
                    <a:ext uri="{9D8B030D-6E8A-4147-A177-3AD203B41FA5}">
                      <a16:colId xmlns:a16="http://schemas.microsoft.com/office/drawing/2014/main" val="1251430512"/>
                    </a:ext>
                  </a:extLst>
                </a:gridCol>
                <a:gridCol w="1289209">
                  <a:extLst>
                    <a:ext uri="{9D8B030D-6E8A-4147-A177-3AD203B41FA5}">
                      <a16:colId xmlns:a16="http://schemas.microsoft.com/office/drawing/2014/main" val="1382485414"/>
                    </a:ext>
                  </a:extLst>
                </a:gridCol>
                <a:gridCol w="1100944">
                  <a:extLst>
                    <a:ext uri="{9D8B030D-6E8A-4147-A177-3AD203B41FA5}">
                      <a16:colId xmlns:a16="http://schemas.microsoft.com/office/drawing/2014/main" val="1823545742"/>
                    </a:ext>
                  </a:extLst>
                </a:gridCol>
              </a:tblGrid>
              <a:tr h="476248">
                <a:tc>
                  <a:txBody>
                    <a:bodyPr/>
                    <a:lstStyle/>
                    <a:p>
                      <a:pPr algn="ctr"/>
                      <a:r>
                        <a:rPr lang="fr-FR" sz="1400" dirty="0"/>
                        <a:t>Nature de la base</a:t>
                      </a:r>
                    </a:p>
                  </a:txBody>
                  <a:tcPr>
                    <a:solidFill>
                      <a:srgbClr val="F4E5CF"/>
                    </a:solidFill>
                  </a:tcPr>
                </a:tc>
                <a:tc>
                  <a:txBody>
                    <a:bodyPr/>
                    <a:lstStyle/>
                    <a:p>
                      <a:pPr algn="ctr"/>
                      <a:r>
                        <a:rPr lang="fr-FR" sz="1400" dirty="0"/>
                        <a:t>Nombre de faces</a:t>
                      </a:r>
                    </a:p>
                  </a:txBody>
                  <a:tcPr>
                    <a:solidFill>
                      <a:srgbClr val="F4E5CF"/>
                    </a:solidFill>
                  </a:tcPr>
                </a:tc>
                <a:tc>
                  <a:txBody>
                    <a:bodyPr/>
                    <a:lstStyle/>
                    <a:p>
                      <a:pPr algn="ctr"/>
                      <a:r>
                        <a:rPr lang="fr-FR" sz="1400" dirty="0"/>
                        <a:t>Hauteur</a:t>
                      </a:r>
                      <a:r>
                        <a:rPr lang="fr-FR" sz="1400" baseline="0" dirty="0"/>
                        <a:t> </a:t>
                      </a:r>
                      <a:endParaRPr lang="fr-FR" sz="1400" dirty="0"/>
                    </a:p>
                  </a:txBody>
                  <a:tcPr>
                    <a:solidFill>
                      <a:srgbClr val="F4E5CF"/>
                    </a:solidFill>
                  </a:tcPr>
                </a:tc>
                <a:extLst>
                  <a:ext uri="{0D108BD9-81ED-4DB2-BD59-A6C34878D82A}">
                    <a16:rowId xmlns:a16="http://schemas.microsoft.com/office/drawing/2014/main" val="1176257203"/>
                  </a:ext>
                </a:extLst>
              </a:tr>
              <a:tr h="597355">
                <a:tc>
                  <a:txBody>
                    <a:bodyPr/>
                    <a:lstStyle/>
                    <a:p>
                      <a:pPr algn="ctr"/>
                      <a:r>
                        <a:rPr lang="fr-MA" sz="1400" b="1" dirty="0">
                          <a:solidFill>
                            <a:schemeClr val="tx2">
                              <a:lumMod val="50000"/>
                              <a:lumOff val="50000"/>
                            </a:schemeClr>
                          </a:solidFill>
                        </a:rPr>
                        <a:t>Triangle </a:t>
                      </a:r>
                      <a:endParaRPr lang="fr-FR" sz="1400" b="1" dirty="0">
                        <a:solidFill>
                          <a:schemeClr val="tx2">
                            <a:lumMod val="50000"/>
                            <a:lumOff val="50000"/>
                          </a:schemeClr>
                        </a:solidFill>
                      </a:endParaRPr>
                    </a:p>
                  </a:txBody>
                  <a:tcPr/>
                </a:tc>
                <a:tc>
                  <a:txBody>
                    <a:bodyPr/>
                    <a:lstStyle/>
                    <a:p>
                      <a:pPr algn="ctr"/>
                      <a:r>
                        <a:rPr lang="fr-FR" sz="1400" b="1" dirty="0">
                          <a:solidFill>
                            <a:schemeClr val="tx2">
                              <a:lumMod val="50000"/>
                              <a:lumOff val="50000"/>
                            </a:schemeClr>
                          </a:solidFill>
                        </a:rPr>
                        <a:t>3 rectangles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400" b="1" dirty="0">
                          <a:solidFill>
                            <a:schemeClr val="tx2">
                              <a:lumMod val="50000"/>
                              <a:lumOff val="50000"/>
                            </a:schemeClr>
                          </a:solidFill>
                        </a:rPr>
                        <a:t>5cm</a:t>
                      </a:r>
                      <a:endParaRPr lang="fr-FR" sz="1400" b="1" dirty="0">
                        <a:solidFill>
                          <a:schemeClr val="tx2">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MA" sz="1400" b="1" baseline="0" dirty="0">
                          <a:solidFill>
                            <a:schemeClr val="tx2">
                              <a:lumMod val="50000"/>
                              <a:lumOff val="50000"/>
                            </a:schemeClr>
                          </a:solidFill>
                        </a:rPr>
                        <a:t>  </a:t>
                      </a:r>
                      <a:endParaRPr lang="fr-FR" sz="1400" b="1" dirty="0">
                        <a:solidFill>
                          <a:schemeClr val="tx2">
                            <a:lumMod val="50000"/>
                            <a:lumOff val="50000"/>
                          </a:schemeClr>
                        </a:solidFill>
                      </a:endParaRPr>
                    </a:p>
                  </a:txBody>
                  <a:tcPr/>
                </a:tc>
                <a:extLst>
                  <a:ext uri="{0D108BD9-81ED-4DB2-BD59-A6C34878D82A}">
                    <a16:rowId xmlns:a16="http://schemas.microsoft.com/office/drawing/2014/main" val="2305742258"/>
                  </a:ext>
                </a:extLst>
              </a:tr>
            </a:tbl>
          </a:graphicData>
        </a:graphic>
      </p:graphicFrame>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5" grpId="0" animBg="1"/>
      <p:bldP spid="16" grpId="0" animBg="1"/>
      <p:bldP spid="17" grpId="0" animBg="1"/>
      <p:bldP spid="18" grpId="0" animBg="1"/>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Dans la 2</a:t>
            </a:r>
            <a:r>
              <a:rPr lang="fr-MA" baseline="30000" dirty="0"/>
              <a:t>ème</a:t>
            </a:r>
            <a:r>
              <a:rPr lang="fr-MA" dirty="0"/>
              <a:t> étape je vais construire les 2 triangles représentant les 2 bases. </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affiche et identifier les différents élément qui caractérisent un cône </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918429" y="1372090"/>
            <a:ext cx="9231549" cy="369332"/>
          </a:xfrm>
          <a:prstGeom prst="rect">
            <a:avLst/>
          </a:prstGeom>
          <a:solidFill>
            <a:schemeClr val="tx2">
              <a:lumMod val="10000"/>
              <a:lumOff val="90000"/>
            </a:schemeClr>
          </a:solidFill>
        </p:spPr>
        <p:txBody>
          <a:bodyPr wrap="square" rtlCol="0">
            <a:spAutoFit/>
          </a:bodyPr>
          <a:lstStyle/>
          <a:p>
            <a:r>
              <a:rPr lang="fr-FR" dirty="0"/>
              <a:t>je construis deux triangles qui représentent les deux bases</a:t>
            </a:r>
          </a:p>
        </p:txBody>
      </p:sp>
      <p:sp>
        <p:nvSpPr>
          <p:cNvPr id="3" name="Ellipse 2"/>
          <p:cNvSpPr/>
          <p:nvPr/>
        </p:nvSpPr>
        <p:spPr>
          <a:xfrm>
            <a:off x="452582" y="1330036"/>
            <a:ext cx="378691" cy="39716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2</a:t>
            </a:r>
          </a:p>
        </p:txBody>
      </p:sp>
      <p:pic>
        <p:nvPicPr>
          <p:cNvPr id="11" name="Image 10"/>
          <p:cNvPicPr>
            <a:picLocks noChangeAspect="1"/>
          </p:cNvPicPr>
          <p:nvPr/>
        </p:nvPicPr>
        <p:blipFill>
          <a:blip r:embed="rId3"/>
          <a:stretch>
            <a:fillRect/>
          </a:stretch>
        </p:blipFill>
        <p:spPr>
          <a:xfrm>
            <a:off x="8303625" y="3599641"/>
            <a:ext cx="2457099" cy="2537680"/>
          </a:xfrm>
          <a:prstGeom prst="rect">
            <a:avLst/>
          </a:prstGeom>
        </p:spPr>
      </p:pic>
      <p:graphicFrame>
        <p:nvGraphicFramePr>
          <p:cNvPr id="12" name="Table 13"/>
          <p:cNvGraphicFramePr>
            <a:graphicFrameLocks noGrp="1"/>
          </p:cNvGraphicFramePr>
          <p:nvPr>
            <p:extLst>
              <p:ext uri="{D42A27DB-BD31-4B8C-83A1-F6EECF244321}">
                <p14:modId xmlns:p14="http://schemas.microsoft.com/office/powerpoint/2010/main" val="2116715315"/>
              </p:ext>
            </p:extLst>
          </p:nvPr>
        </p:nvGraphicFramePr>
        <p:xfrm>
          <a:off x="7658226" y="2207491"/>
          <a:ext cx="3747898" cy="1119216"/>
        </p:xfrm>
        <a:graphic>
          <a:graphicData uri="http://schemas.openxmlformats.org/drawingml/2006/table">
            <a:tbl>
              <a:tblPr firstRow="1" bandRow="1"/>
              <a:tblGrid>
                <a:gridCol w="1357745">
                  <a:extLst>
                    <a:ext uri="{9D8B030D-6E8A-4147-A177-3AD203B41FA5}">
                      <a16:colId xmlns:a16="http://schemas.microsoft.com/office/drawing/2014/main" val="1251430512"/>
                    </a:ext>
                  </a:extLst>
                </a:gridCol>
                <a:gridCol w="1289209">
                  <a:extLst>
                    <a:ext uri="{9D8B030D-6E8A-4147-A177-3AD203B41FA5}">
                      <a16:colId xmlns:a16="http://schemas.microsoft.com/office/drawing/2014/main" val="1382485414"/>
                    </a:ext>
                  </a:extLst>
                </a:gridCol>
                <a:gridCol w="1100944">
                  <a:extLst>
                    <a:ext uri="{9D8B030D-6E8A-4147-A177-3AD203B41FA5}">
                      <a16:colId xmlns:a16="http://schemas.microsoft.com/office/drawing/2014/main" val="1823545742"/>
                    </a:ext>
                  </a:extLst>
                </a:gridCol>
              </a:tblGrid>
              <a:tr h="516544">
                <a:tc>
                  <a:txBody>
                    <a:bodyPr/>
                    <a:lstStyle/>
                    <a:p>
                      <a:pPr algn="ctr"/>
                      <a:r>
                        <a:rPr lang="fr-FR" sz="1400" dirty="0"/>
                        <a:t>Nature de la base</a:t>
                      </a:r>
                    </a:p>
                  </a:txBody>
                  <a:tcPr>
                    <a:solidFill>
                      <a:srgbClr val="F4E5CF"/>
                    </a:solidFill>
                  </a:tcPr>
                </a:tc>
                <a:tc>
                  <a:txBody>
                    <a:bodyPr/>
                    <a:lstStyle/>
                    <a:p>
                      <a:pPr algn="ctr"/>
                      <a:r>
                        <a:rPr lang="fr-FR" sz="1400" dirty="0"/>
                        <a:t>Nombre de faces</a:t>
                      </a:r>
                    </a:p>
                  </a:txBody>
                  <a:tcPr>
                    <a:solidFill>
                      <a:srgbClr val="F4E5CF"/>
                    </a:solidFill>
                  </a:tcPr>
                </a:tc>
                <a:tc>
                  <a:txBody>
                    <a:bodyPr/>
                    <a:lstStyle/>
                    <a:p>
                      <a:pPr algn="ctr"/>
                      <a:r>
                        <a:rPr lang="fr-FR" sz="1400" dirty="0"/>
                        <a:t>Hauteur</a:t>
                      </a:r>
                      <a:r>
                        <a:rPr lang="fr-FR" sz="1400" baseline="0" dirty="0"/>
                        <a:t> </a:t>
                      </a:r>
                      <a:endParaRPr lang="fr-FR" sz="1400" dirty="0"/>
                    </a:p>
                  </a:txBody>
                  <a:tcPr>
                    <a:solidFill>
                      <a:srgbClr val="F4E5CF"/>
                    </a:solidFill>
                  </a:tcPr>
                </a:tc>
                <a:extLst>
                  <a:ext uri="{0D108BD9-81ED-4DB2-BD59-A6C34878D82A}">
                    <a16:rowId xmlns:a16="http://schemas.microsoft.com/office/drawing/2014/main" val="1176257203"/>
                  </a:ext>
                </a:extLst>
              </a:tr>
              <a:tr h="601056">
                <a:tc>
                  <a:txBody>
                    <a:bodyPr/>
                    <a:lstStyle/>
                    <a:p>
                      <a:pPr algn="ctr"/>
                      <a:r>
                        <a:rPr lang="fr-MA" sz="1400" b="1" dirty="0">
                          <a:solidFill>
                            <a:schemeClr val="tx2">
                              <a:lumMod val="50000"/>
                              <a:lumOff val="50000"/>
                            </a:schemeClr>
                          </a:solidFill>
                        </a:rPr>
                        <a:t> 2 Triangles </a:t>
                      </a:r>
                      <a:endParaRPr lang="fr-FR" sz="1400" b="1" dirty="0">
                        <a:solidFill>
                          <a:schemeClr val="tx2">
                            <a:lumMod val="50000"/>
                            <a:lumOff val="50000"/>
                          </a:schemeClr>
                        </a:solidFill>
                      </a:endParaRPr>
                    </a:p>
                  </a:txBody>
                  <a:tcPr/>
                </a:tc>
                <a:tc>
                  <a:txBody>
                    <a:bodyPr/>
                    <a:lstStyle/>
                    <a:p>
                      <a:pPr algn="ctr"/>
                      <a:r>
                        <a:rPr lang="fr-FR" sz="1400" b="1" dirty="0">
                          <a:solidFill>
                            <a:schemeClr val="tx2">
                              <a:lumMod val="50000"/>
                              <a:lumOff val="50000"/>
                            </a:schemeClr>
                          </a:solidFill>
                        </a:rPr>
                        <a:t>3 rectangles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400" b="1" dirty="0">
                          <a:solidFill>
                            <a:schemeClr val="tx2">
                              <a:lumMod val="50000"/>
                              <a:lumOff val="50000"/>
                            </a:schemeClr>
                          </a:solidFill>
                        </a:rPr>
                        <a:t>5cm</a:t>
                      </a:r>
                      <a:endParaRPr lang="fr-FR" sz="1400" b="1" dirty="0">
                        <a:solidFill>
                          <a:schemeClr val="tx2">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MA" sz="1400" b="1" baseline="0" dirty="0">
                          <a:solidFill>
                            <a:schemeClr val="tx2">
                              <a:lumMod val="50000"/>
                              <a:lumOff val="50000"/>
                            </a:schemeClr>
                          </a:solidFill>
                        </a:rPr>
                        <a:t>  </a:t>
                      </a:r>
                      <a:endParaRPr lang="fr-FR" sz="1400" b="1" dirty="0">
                        <a:solidFill>
                          <a:schemeClr val="tx2">
                            <a:lumMod val="50000"/>
                            <a:lumOff val="50000"/>
                          </a:schemeClr>
                        </a:solidFill>
                      </a:endParaRPr>
                    </a:p>
                  </a:txBody>
                  <a:tcPr/>
                </a:tc>
                <a:extLst>
                  <a:ext uri="{0D108BD9-81ED-4DB2-BD59-A6C34878D82A}">
                    <a16:rowId xmlns:a16="http://schemas.microsoft.com/office/drawing/2014/main" val="2305742258"/>
                  </a:ext>
                </a:extLst>
              </a:tr>
            </a:tbl>
          </a:graphicData>
        </a:graphic>
      </p:graphicFrame>
      <p:pic>
        <p:nvPicPr>
          <p:cNvPr id="5" name="Image 4"/>
          <p:cNvPicPr>
            <a:picLocks noChangeAspect="1"/>
          </p:cNvPicPr>
          <p:nvPr/>
        </p:nvPicPr>
        <p:blipFill>
          <a:blip r:embed="rId4"/>
          <a:stretch>
            <a:fillRect/>
          </a:stretch>
        </p:blipFill>
        <p:spPr>
          <a:xfrm>
            <a:off x="182631" y="2115332"/>
            <a:ext cx="5730737" cy="3429434"/>
          </a:xfrm>
          <a:prstGeom prst="rect">
            <a:avLst/>
          </a:prstGeom>
        </p:spPr>
      </p:pic>
      <p:sp>
        <p:nvSpPr>
          <p:cNvPr id="10" name="ZoneTexte 9"/>
          <p:cNvSpPr txBox="1"/>
          <p:nvPr/>
        </p:nvSpPr>
        <p:spPr>
          <a:xfrm>
            <a:off x="8821281" y="3430364"/>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3cm</a:t>
            </a:r>
          </a:p>
        </p:txBody>
      </p:sp>
      <p:sp>
        <p:nvSpPr>
          <p:cNvPr id="13" name="ZoneTexte 12"/>
          <p:cNvSpPr txBox="1"/>
          <p:nvPr/>
        </p:nvSpPr>
        <p:spPr>
          <a:xfrm>
            <a:off x="9338517" y="4172354"/>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3cm</a:t>
            </a:r>
          </a:p>
        </p:txBody>
      </p:sp>
      <p:sp>
        <p:nvSpPr>
          <p:cNvPr id="14" name="ZoneTexte 13"/>
          <p:cNvSpPr txBox="1"/>
          <p:nvPr/>
        </p:nvSpPr>
        <p:spPr>
          <a:xfrm>
            <a:off x="2317902" y="4968637"/>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3cm</a:t>
            </a:r>
          </a:p>
        </p:txBody>
      </p:sp>
      <p:sp>
        <p:nvSpPr>
          <p:cNvPr id="15" name="ZoneTexte 14"/>
          <p:cNvSpPr txBox="1"/>
          <p:nvPr/>
        </p:nvSpPr>
        <p:spPr>
          <a:xfrm>
            <a:off x="10262154" y="3599641"/>
            <a:ext cx="618836" cy="338554"/>
          </a:xfrm>
          <a:prstGeom prst="rect">
            <a:avLst/>
          </a:prstGeom>
          <a:solidFill>
            <a:schemeClr val="accent3">
              <a:lumMod val="40000"/>
              <a:lumOff val="6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3cm</a:t>
            </a:r>
          </a:p>
        </p:txBody>
      </p:sp>
      <p:sp>
        <p:nvSpPr>
          <p:cNvPr id="16" name="ZoneTexte 15"/>
          <p:cNvSpPr txBox="1"/>
          <p:nvPr/>
        </p:nvSpPr>
        <p:spPr>
          <a:xfrm>
            <a:off x="918428" y="5937266"/>
            <a:ext cx="6200001" cy="400110"/>
          </a:xfrm>
          <a:prstGeom prst="rect">
            <a:avLst/>
          </a:prstGeom>
          <a:solidFill>
            <a:schemeClr val="accent1">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Je  découpe le patron pour reconstruire le prisme</a:t>
            </a:r>
          </a:p>
        </p:txBody>
      </p: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10" grpId="0" animBg="1"/>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Voici une pyramide de base  un rectangle et dont les faces latérales sont des triangles, son patron est une figure plane constituée d’un rectangle (la base) entourée des triangles (faces latérales)</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montre la base les faces latérales   </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12" name="pyra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54269" y="1124224"/>
            <a:ext cx="8374062" cy="5497029"/>
          </a:xfrm>
          <a:prstGeom prst="rect">
            <a:avLst/>
          </a:prstGeom>
        </p:spPr>
      </p:pic>
      <p:sp>
        <p:nvSpPr>
          <p:cNvPr id="3" name="ZoneTexte 2"/>
          <p:cNvSpPr txBox="1"/>
          <p:nvPr/>
        </p:nvSpPr>
        <p:spPr>
          <a:xfrm>
            <a:off x="8589523" y="1459149"/>
            <a:ext cx="3119877" cy="1323439"/>
          </a:xfrm>
          <a:prstGeom prst="rect">
            <a:avLst/>
          </a:prstGeom>
          <a:solidFill>
            <a:schemeClr val="accent1">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Le patron d’un pyramide est constitué d’un polygone (base)  entouré des triangles ( faces latérales)</a:t>
            </a:r>
          </a:p>
        </p:txBody>
      </p:sp>
    </p:spTree>
    <p:extLst>
      <p:ext uri="{BB962C8B-B14F-4D97-AF65-F5344CB8AC3E}">
        <p14:creationId xmlns:p14="http://schemas.microsoft.com/office/powerpoint/2010/main" val="310761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842" fill="hold"/>
                                        <p:tgtEl>
                                          <p:spTgt spid="12"/>
                                        </p:tgtEl>
                                      </p:cBhvr>
                                    </p:cmd>
                                  </p:childTnLst>
                                </p:cTn>
                              </p:par>
                            </p:childTnLst>
                          </p:cTn>
                        </p:par>
                        <p:par>
                          <p:cTn id="10" fill="hold">
                            <p:stCondLst>
                              <p:cond delay="26842"/>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12"/>
                </p:tgtEl>
              </p:cMediaNode>
            </p:video>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montrer comment réaliser le patron d’une pyramide en 2 étapes,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les bases polygonales et distingue les types de polygone et les faces latérales qui sont des rectangles</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463899" y="1084647"/>
            <a:ext cx="79894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a:t>
            </a:r>
            <a:r>
              <a:rPr lang="fr-FR" sz="2000" baseline="30000" dirty="0">
                <a:solidFill>
                  <a:srgbClr val="FF0000"/>
                </a:solidFill>
                <a:latin typeface="Calibri" panose="020F0502020204030204" pitchFamily="34" charset="0"/>
                <a:cs typeface="Calibri" panose="020F0502020204030204" pitchFamily="34" charset="0"/>
              </a:rPr>
              <a:t>ère</a:t>
            </a:r>
            <a:r>
              <a:rPr lang="fr-FR" sz="2000" dirty="0">
                <a:solidFill>
                  <a:srgbClr val="FF0000"/>
                </a:solidFill>
                <a:latin typeface="Calibri" panose="020F0502020204030204" pitchFamily="34" charset="0"/>
                <a:cs typeface="Calibri" panose="020F0502020204030204" pitchFamily="34" charset="0"/>
              </a:rPr>
              <a:t> étape: </a:t>
            </a:r>
            <a:r>
              <a:rPr lang="fr-FR" sz="2000" dirty="0">
                <a:latin typeface="Calibri" panose="020F0502020204030204" pitchFamily="34" charset="0"/>
                <a:cs typeface="Calibri" panose="020F0502020204030204" pitchFamily="34" charset="0"/>
              </a:rPr>
              <a:t>Je construis premièrement  le rectangle qui représente la base</a:t>
            </a:r>
          </a:p>
        </p:txBody>
      </p:sp>
      <p:pic>
        <p:nvPicPr>
          <p:cNvPr id="15" name="Picture 7"/>
          <p:cNvPicPr>
            <a:picLocks noChangeAspect="1"/>
          </p:cNvPicPr>
          <p:nvPr/>
        </p:nvPicPr>
        <p:blipFill>
          <a:blip r:embed="rId3"/>
          <a:stretch>
            <a:fillRect/>
          </a:stretch>
        </p:blipFill>
        <p:spPr>
          <a:xfrm>
            <a:off x="8453353" y="1038817"/>
            <a:ext cx="3348056" cy="2949523"/>
          </a:xfrm>
          <a:prstGeom prst="rect">
            <a:avLst/>
          </a:prstGeom>
        </p:spPr>
      </p:pic>
      <p:sp>
        <p:nvSpPr>
          <p:cNvPr id="10" name="ZoneTexte 9"/>
          <p:cNvSpPr txBox="1"/>
          <p:nvPr/>
        </p:nvSpPr>
        <p:spPr>
          <a:xfrm>
            <a:off x="10737174" y="3713531"/>
            <a:ext cx="8866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16" name="ZoneTexte 15"/>
          <p:cNvSpPr txBox="1"/>
          <p:nvPr/>
        </p:nvSpPr>
        <p:spPr>
          <a:xfrm>
            <a:off x="8640961" y="3455791"/>
            <a:ext cx="697346"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19" name="ZoneTexte 18"/>
          <p:cNvSpPr txBox="1"/>
          <p:nvPr/>
        </p:nvSpPr>
        <p:spPr>
          <a:xfrm>
            <a:off x="3502498" y="1584949"/>
            <a:ext cx="8866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3cm</a:t>
            </a:r>
          </a:p>
        </p:txBody>
      </p:sp>
      <p:sp>
        <p:nvSpPr>
          <p:cNvPr id="21" name="ZoneTexte 20"/>
          <p:cNvSpPr txBox="1"/>
          <p:nvPr/>
        </p:nvSpPr>
        <p:spPr>
          <a:xfrm>
            <a:off x="2236155" y="2266583"/>
            <a:ext cx="697346"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22" name="ZoneTexte 21"/>
          <p:cNvSpPr txBox="1"/>
          <p:nvPr/>
        </p:nvSpPr>
        <p:spPr>
          <a:xfrm>
            <a:off x="453559" y="3043883"/>
            <a:ext cx="7554368" cy="707886"/>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r>
              <a:rPr lang="fr-FR" sz="2000" baseline="30000" dirty="0">
                <a:solidFill>
                  <a:srgbClr val="FF0000"/>
                </a:solidFill>
                <a:latin typeface="Calibri" panose="020F0502020204030204" pitchFamily="34" charset="0"/>
                <a:cs typeface="Calibri" panose="020F0502020204030204" pitchFamily="34" charset="0"/>
              </a:rPr>
              <a:t>ème</a:t>
            </a:r>
            <a:r>
              <a:rPr lang="fr-FR" sz="2000" dirty="0">
                <a:solidFill>
                  <a:srgbClr val="FF0000"/>
                </a:solidFill>
                <a:latin typeface="Calibri" panose="020F0502020204030204" pitchFamily="34" charset="0"/>
                <a:cs typeface="Calibri" panose="020F0502020204030204" pitchFamily="34" charset="0"/>
              </a:rPr>
              <a:t> étape</a:t>
            </a:r>
            <a:r>
              <a:rPr lang="fr-FR" sz="2000" dirty="0">
                <a:latin typeface="Calibri" panose="020F0502020204030204" pitchFamily="34" charset="0"/>
                <a:cs typeface="Calibri" panose="020F0502020204030204" pitchFamily="34" charset="0"/>
              </a:rPr>
              <a:t>:   Puis Je construis les triangles isocèles qui  représentent  les faces latérales autour de la base.</a:t>
            </a:r>
          </a:p>
        </p:txBody>
      </p:sp>
      <p:sp>
        <p:nvSpPr>
          <p:cNvPr id="14" name="ZoneTexte 13"/>
          <p:cNvSpPr txBox="1"/>
          <p:nvPr/>
        </p:nvSpPr>
        <p:spPr>
          <a:xfrm>
            <a:off x="10737175" y="1584949"/>
            <a:ext cx="8866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pic>
        <p:nvPicPr>
          <p:cNvPr id="3" name="Image 2"/>
          <p:cNvPicPr>
            <a:picLocks noChangeAspect="1"/>
          </p:cNvPicPr>
          <p:nvPr/>
        </p:nvPicPr>
        <p:blipFill>
          <a:blip r:embed="rId4"/>
          <a:stretch>
            <a:fillRect/>
          </a:stretch>
        </p:blipFill>
        <p:spPr>
          <a:xfrm>
            <a:off x="2933501" y="1925903"/>
            <a:ext cx="1882303" cy="1048399"/>
          </a:xfrm>
          <a:prstGeom prst="rect">
            <a:avLst/>
          </a:prstGeom>
        </p:spPr>
      </p:pic>
      <p:pic>
        <p:nvPicPr>
          <p:cNvPr id="5" name="Image 4"/>
          <p:cNvPicPr>
            <a:picLocks noChangeAspect="1"/>
          </p:cNvPicPr>
          <p:nvPr/>
        </p:nvPicPr>
        <p:blipFill>
          <a:blip r:embed="rId5"/>
          <a:stretch>
            <a:fillRect/>
          </a:stretch>
        </p:blipFill>
        <p:spPr>
          <a:xfrm>
            <a:off x="4434949" y="3538889"/>
            <a:ext cx="3648736" cy="3066192"/>
          </a:xfrm>
          <a:prstGeom prst="rect">
            <a:avLst/>
          </a:prstGeom>
        </p:spPr>
      </p:pic>
      <p:sp>
        <p:nvSpPr>
          <p:cNvPr id="7" name="ZoneTexte 6"/>
          <p:cNvSpPr txBox="1"/>
          <p:nvPr/>
        </p:nvSpPr>
        <p:spPr>
          <a:xfrm>
            <a:off x="8672743" y="5564918"/>
            <a:ext cx="2951122" cy="707886"/>
          </a:xfrm>
          <a:prstGeom prst="rect">
            <a:avLst/>
          </a:prstGeom>
          <a:solidFill>
            <a:schemeClr val="accent1">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On découpe le patron pour reformer la pyramide</a:t>
            </a:r>
          </a:p>
        </p:txBody>
      </p:sp>
    </p:spTree>
    <p:extLst>
      <p:ext uri="{BB962C8B-B14F-4D97-AF65-F5344CB8AC3E}">
        <p14:creationId xmlns:p14="http://schemas.microsoft.com/office/powerpoint/2010/main" val="59361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6" grpId="0" animBg="1"/>
      <p:bldP spid="19" grpId="0" animBg="1"/>
      <p:bldP spid="21" grpId="0" animBg="1"/>
      <p:bldP spid="22" grpId="0"/>
      <p:bldP spid="14"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rappelez de la 1</a:t>
            </a:r>
            <a:r>
              <a:rPr lang="fr-FR" baseline="30000" dirty="0"/>
              <a:t>ère</a:t>
            </a:r>
            <a:r>
              <a:rPr lang="fr-FR" dirty="0"/>
              <a:t> étape pour construire le patron d’un prisme droit. Complétez: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8" name="Rectangle 7">
            <a:extLst>
              <a:ext uri="{FF2B5EF4-FFF2-40B4-BE49-F238E27FC236}">
                <a16:creationId xmlns:a16="http://schemas.microsoft.com/office/drawing/2014/main" id="{A12246D6-A33B-F818-7C8F-46D26A1D3D98}"/>
              </a:ext>
            </a:extLst>
          </p:cNvPr>
          <p:cNvSpPr/>
          <p:nvPr/>
        </p:nvSpPr>
        <p:spPr>
          <a:xfrm>
            <a:off x="756089" y="1536378"/>
            <a:ext cx="9386714"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Observez le solide puis  donnez la 1</a:t>
            </a:r>
            <a:r>
              <a:rPr lang="fr-MA" sz="2400" baseline="30000" dirty="0">
                <a:latin typeface="Calibri" panose="020F0502020204030204" pitchFamily="34" charset="0"/>
                <a:ea typeface="Calibri" panose="020F0502020204030204" pitchFamily="34" charset="0"/>
                <a:cs typeface="Arial" panose="020B0604020202020204" pitchFamily="34" charset="0"/>
              </a:rPr>
              <a:t>ère</a:t>
            </a:r>
            <a:r>
              <a:rPr lang="fr-MA" sz="2400" dirty="0">
                <a:latin typeface="Calibri" panose="020F0502020204030204" pitchFamily="34" charset="0"/>
                <a:ea typeface="Calibri" panose="020F0502020204030204" pitchFamily="34" charset="0"/>
                <a:cs typeface="Arial" panose="020B0604020202020204" pitchFamily="34" charset="0"/>
              </a:rPr>
              <a:t> étape pour construire son patron: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7050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7614105" y="1993888"/>
            <a:ext cx="2819644" cy="3375953"/>
          </a:xfrm>
          <a:prstGeom prst="rect">
            <a:avLst/>
          </a:prstGeom>
        </p:spPr>
      </p:pic>
      <p:sp>
        <p:nvSpPr>
          <p:cNvPr id="14" name="ZoneTexte 13"/>
          <p:cNvSpPr txBox="1"/>
          <p:nvPr/>
        </p:nvSpPr>
        <p:spPr>
          <a:xfrm>
            <a:off x="7389092" y="3666837"/>
            <a:ext cx="812800"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
        <p:nvSpPr>
          <p:cNvPr id="16" name="ZoneTexte 15"/>
          <p:cNvSpPr txBox="1"/>
          <p:nvPr/>
        </p:nvSpPr>
        <p:spPr>
          <a:xfrm>
            <a:off x="8895895" y="5055114"/>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17" name="ZoneTexte 16"/>
          <p:cNvSpPr txBox="1"/>
          <p:nvPr/>
        </p:nvSpPr>
        <p:spPr>
          <a:xfrm>
            <a:off x="9122185" y="4581665"/>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18" name="ZoneTexte 17"/>
          <p:cNvSpPr txBox="1"/>
          <p:nvPr/>
        </p:nvSpPr>
        <p:spPr>
          <a:xfrm>
            <a:off x="831272" y="2838800"/>
            <a:ext cx="6234545"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Je construis deux ……………….. ……de longueur……… et de largeur........ , deux rectangle de longueur ……… et de largeur ………</a:t>
            </a:r>
          </a:p>
        </p:txBody>
      </p:sp>
    </p:spTree>
    <p:extLst>
      <p:ext uri="{BB962C8B-B14F-4D97-AF65-F5344CB8AC3E}">
        <p14:creationId xmlns:p14="http://schemas.microsoft.com/office/powerpoint/2010/main" val="3326324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qu’un cône a une face latérale courbée, une base circulaire et un sommet.</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éléments d’un cône .</a:t>
            </a:r>
          </a:p>
        </p:txBody>
      </p:sp>
      <p:sp>
        <p:nvSpPr>
          <p:cNvPr id="13" name="ZoneTexte 12"/>
          <p:cNvSpPr txBox="1"/>
          <p:nvPr/>
        </p:nvSpPr>
        <p:spPr>
          <a:xfrm>
            <a:off x="989987" y="1476841"/>
            <a:ext cx="6234545"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je construis 2 </a:t>
            </a:r>
            <a:r>
              <a:rPr lang="fr-FR" sz="2000" dirty="0">
                <a:solidFill>
                  <a:srgbClr val="FF0000"/>
                </a:solidFill>
                <a:latin typeface="Calibri" panose="020F0502020204030204" pitchFamily="34" charset="0"/>
                <a:cs typeface="Calibri" panose="020F0502020204030204" pitchFamily="34" charset="0"/>
              </a:rPr>
              <a:t>rectangles</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de longueur </a:t>
            </a:r>
            <a:r>
              <a:rPr lang="fr-FR" sz="2000" dirty="0">
                <a:solidFill>
                  <a:srgbClr val="FF0000"/>
                </a:solidFill>
                <a:latin typeface="Calibri" panose="020F0502020204030204" pitchFamily="34" charset="0"/>
                <a:cs typeface="Calibri" panose="020F0502020204030204" pitchFamily="34" charset="0"/>
              </a:rPr>
              <a:t>4</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cm  </a:t>
            </a:r>
            <a:r>
              <a:rPr lang="fr-FR" sz="2000" dirty="0">
                <a:latin typeface="Calibri" panose="020F0502020204030204" pitchFamily="34" charset="0"/>
                <a:cs typeface="Calibri" panose="020F0502020204030204" pitchFamily="34" charset="0"/>
              </a:rPr>
              <a:t>et de largeur </a:t>
            </a:r>
            <a:r>
              <a:rPr lang="fr-FR" sz="2000" dirty="0">
                <a:solidFill>
                  <a:srgbClr val="FF0000"/>
                </a:solidFill>
                <a:latin typeface="Calibri" panose="020F0502020204030204" pitchFamily="34" charset="0"/>
                <a:cs typeface="Calibri" panose="020F0502020204030204" pitchFamily="34" charset="0"/>
              </a:rPr>
              <a:t>3 cm </a:t>
            </a:r>
            <a:r>
              <a:rPr lang="fr-FR" sz="2000" dirty="0">
                <a:solidFill>
                  <a:schemeClr val="tx1"/>
                </a:solidFill>
                <a:latin typeface="Calibri" panose="020F0502020204030204" pitchFamily="34" charset="0"/>
                <a:cs typeface="Calibri" panose="020F0502020204030204" pitchFamily="34" charset="0"/>
              </a:rPr>
              <a:t>et</a:t>
            </a:r>
            <a:r>
              <a:rPr lang="fr-FR" sz="2000" dirty="0">
                <a:solidFill>
                  <a:srgbClr val="FF0000"/>
                </a:solidFill>
                <a:latin typeface="Calibri" panose="020F0502020204030204" pitchFamily="34" charset="0"/>
                <a:cs typeface="Calibri" panose="020F0502020204030204" pitchFamily="34" charset="0"/>
              </a:rPr>
              <a:t> </a:t>
            </a:r>
            <a:r>
              <a:rPr lang="fr-FR" sz="2000" dirty="0">
                <a:solidFill>
                  <a:schemeClr val="tx1"/>
                </a:solidFill>
                <a:latin typeface="Calibri" panose="020F0502020204030204" pitchFamily="34" charset="0"/>
                <a:cs typeface="Calibri" panose="020F0502020204030204" pitchFamily="34" charset="0"/>
              </a:rPr>
              <a:t>2 rectangles de longueur</a:t>
            </a:r>
            <a:r>
              <a:rPr lang="fr-FR" sz="2000" dirty="0">
                <a:solidFill>
                  <a:srgbClr val="FF0000"/>
                </a:solidFill>
                <a:latin typeface="Calibri" panose="020F0502020204030204" pitchFamily="34" charset="0"/>
                <a:cs typeface="Calibri" panose="020F0502020204030204" pitchFamily="34" charset="0"/>
              </a:rPr>
              <a:t> 4 cm </a:t>
            </a:r>
            <a:r>
              <a:rPr lang="fr-FR" sz="2000" dirty="0">
                <a:solidFill>
                  <a:schemeClr val="tx1"/>
                </a:solidFill>
                <a:latin typeface="Calibri" panose="020F0502020204030204" pitchFamily="34" charset="0"/>
                <a:cs typeface="Calibri" panose="020F0502020204030204" pitchFamily="34" charset="0"/>
              </a:rPr>
              <a:t>et de largeur </a:t>
            </a:r>
            <a:r>
              <a:rPr lang="fr-FR" sz="2000" dirty="0">
                <a:solidFill>
                  <a:srgbClr val="FF0000"/>
                </a:solidFill>
                <a:latin typeface="Calibri" panose="020F0502020204030204" pitchFamily="34" charset="0"/>
                <a:cs typeface="Calibri" panose="020F0502020204030204" pitchFamily="34" charset="0"/>
              </a:rPr>
              <a:t>2 cm</a:t>
            </a:r>
          </a:p>
        </p:txBody>
      </p:sp>
      <p:pic>
        <p:nvPicPr>
          <p:cNvPr id="20" name="Image 19"/>
          <p:cNvPicPr>
            <a:picLocks noChangeAspect="1"/>
          </p:cNvPicPr>
          <p:nvPr/>
        </p:nvPicPr>
        <p:blipFill>
          <a:blip r:embed="rId3"/>
          <a:stretch>
            <a:fillRect/>
          </a:stretch>
        </p:blipFill>
        <p:spPr>
          <a:xfrm>
            <a:off x="8325305" y="1504766"/>
            <a:ext cx="2819644" cy="3375953"/>
          </a:xfrm>
          <a:prstGeom prst="rect">
            <a:avLst/>
          </a:prstGeom>
        </p:spPr>
      </p:pic>
      <p:sp>
        <p:nvSpPr>
          <p:cNvPr id="21" name="ZoneTexte 20"/>
          <p:cNvSpPr txBox="1"/>
          <p:nvPr/>
        </p:nvSpPr>
        <p:spPr>
          <a:xfrm>
            <a:off x="8072583" y="3208132"/>
            <a:ext cx="812800"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
        <p:nvSpPr>
          <p:cNvPr id="22" name="ZoneTexte 21"/>
          <p:cNvSpPr txBox="1"/>
          <p:nvPr/>
        </p:nvSpPr>
        <p:spPr>
          <a:xfrm>
            <a:off x="9587346" y="2382982"/>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23" name="ZoneTexte 22"/>
          <p:cNvSpPr txBox="1"/>
          <p:nvPr/>
        </p:nvSpPr>
        <p:spPr>
          <a:xfrm>
            <a:off x="10563058" y="1752312"/>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pic>
        <p:nvPicPr>
          <p:cNvPr id="4" name="Image 3"/>
          <p:cNvPicPr>
            <a:picLocks noChangeAspect="1"/>
          </p:cNvPicPr>
          <p:nvPr/>
        </p:nvPicPr>
        <p:blipFill>
          <a:blip r:embed="rId4"/>
          <a:stretch>
            <a:fillRect/>
          </a:stretch>
        </p:blipFill>
        <p:spPr>
          <a:xfrm>
            <a:off x="1381376" y="2629887"/>
            <a:ext cx="5715495" cy="2328450"/>
          </a:xfrm>
          <a:prstGeom prst="rect">
            <a:avLst/>
          </a:prstGeom>
        </p:spPr>
      </p:pic>
      <p:sp>
        <p:nvSpPr>
          <p:cNvPr id="16" name="ZoneTexte 15"/>
          <p:cNvSpPr txBox="1"/>
          <p:nvPr/>
        </p:nvSpPr>
        <p:spPr>
          <a:xfrm>
            <a:off x="974976" y="3624835"/>
            <a:ext cx="812800"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
        <p:nvSpPr>
          <p:cNvPr id="17" name="ZoneTexte 16"/>
          <p:cNvSpPr txBox="1"/>
          <p:nvPr/>
        </p:nvSpPr>
        <p:spPr>
          <a:xfrm>
            <a:off x="2215799" y="2640528"/>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18" name="ZoneTexte 17"/>
          <p:cNvSpPr txBox="1"/>
          <p:nvPr/>
        </p:nvSpPr>
        <p:spPr>
          <a:xfrm>
            <a:off x="3525369" y="2666207"/>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19" name="ZoneTexte 18"/>
          <p:cNvSpPr txBox="1"/>
          <p:nvPr/>
        </p:nvSpPr>
        <p:spPr>
          <a:xfrm>
            <a:off x="4762111" y="2668157"/>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26" name="ZoneTexte 25"/>
          <p:cNvSpPr txBox="1"/>
          <p:nvPr/>
        </p:nvSpPr>
        <p:spPr>
          <a:xfrm>
            <a:off x="5960307" y="2622938"/>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Tree>
    <p:extLst>
      <p:ext uri="{BB962C8B-B14F-4D97-AF65-F5344CB8AC3E}">
        <p14:creationId xmlns:p14="http://schemas.microsoft.com/office/powerpoint/2010/main" val="12678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1" grpId="0" animBg="1"/>
      <p:bldP spid="22" grpId="0" animBg="1"/>
      <p:bldP spid="23" grpId="0" animBg="1"/>
      <p:bldP spid="16" grpId="0" animBg="1"/>
      <p:bldP spid="17" grpId="0" animBg="1"/>
      <p:bldP spid="18" grpId="0" animBg="1"/>
      <p:bldP spid="19" grpId="0" animBg="1"/>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rappelez de la 2</a:t>
            </a:r>
            <a:r>
              <a:rPr lang="fr-FR" baseline="30000" dirty="0"/>
              <a:t>ère</a:t>
            </a:r>
            <a:r>
              <a:rPr lang="fr-FR" dirty="0"/>
              <a:t> étape pour construire le patron d’un prisme droit. Complétez: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8" name="Rectangle 7">
            <a:extLst>
              <a:ext uri="{FF2B5EF4-FFF2-40B4-BE49-F238E27FC236}">
                <a16:creationId xmlns:a16="http://schemas.microsoft.com/office/drawing/2014/main" id="{A12246D6-A33B-F818-7C8F-46D26A1D3D98}"/>
              </a:ext>
            </a:extLst>
          </p:cNvPr>
          <p:cNvSpPr/>
          <p:nvPr/>
        </p:nvSpPr>
        <p:spPr>
          <a:xfrm>
            <a:off x="756089" y="1536378"/>
            <a:ext cx="9386714"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Observez le solide puis  donnez la 2</a:t>
            </a:r>
            <a:r>
              <a:rPr lang="fr-MA" sz="2400" baseline="30000" dirty="0">
                <a:latin typeface="Calibri" panose="020F0502020204030204" pitchFamily="34" charset="0"/>
                <a:ea typeface="Calibri" panose="020F0502020204030204" pitchFamily="34" charset="0"/>
                <a:cs typeface="Arial" panose="020B0604020202020204" pitchFamily="34" charset="0"/>
              </a:rPr>
              <a:t>ère</a:t>
            </a:r>
            <a:r>
              <a:rPr lang="fr-MA" sz="2400" dirty="0">
                <a:latin typeface="Calibri" panose="020F0502020204030204" pitchFamily="34" charset="0"/>
                <a:ea typeface="Calibri" panose="020F0502020204030204" pitchFamily="34" charset="0"/>
                <a:cs typeface="Arial" panose="020B0604020202020204" pitchFamily="34" charset="0"/>
              </a:rPr>
              <a:t> étape pour construire son patron: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7050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7614105" y="2073532"/>
            <a:ext cx="2819644" cy="3375953"/>
          </a:xfrm>
          <a:prstGeom prst="rect">
            <a:avLst/>
          </a:prstGeom>
        </p:spPr>
      </p:pic>
      <p:sp>
        <p:nvSpPr>
          <p:cNvPr id="14" name="ZoneTexte 13"/>
          <p:cNvSpPr txBox="1"/>
          <p:nvPr/>
        </p:nvSpPr>
        <p:spPr>
          <a:xfrm>
            <a:off x="7389092" y="3666837"/>
            <a:ext cx="812800"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
        <p:nvSpPr>
          <p:cNvPr id="16" name="ZoneTexte 15"/>
          <p:cNvSpPr txBox="1"/>
          <p:nvPr/>
        </p:nvSpPr>
        <p:spPr>
          <a:xfrm>
            <a:off x="8783782" y="2974109"/>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17" name="ZoneTexte 16"/>
          <p:cNvSpPr txBox="1"/>
          <p:nvPr/>
        </p:nvSpPr>
        <p:spPr>
          <a:xfrm>
            <a:off x="9851858" y="2304472"/>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18" name="ZoneTexte 17"/>
          <p:cNvSpPr txBox="1"/>
          <p:nvPr/>
        </p:nvSpPr>
        <p:spPr>
          <a:xfrm>
            <a:off x="831272" y="2838800"/>
            <a:ext cx="6234545"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On construis deux………………..de longueur……… et de largeur……………</a:t>
            </a:r>
          </a:p>
        </p:txBody>
      </p:sp>
    </p:spTree>
    <p:extLst>
      <p:ext uri="{BB962C8B-B14F-4D97-AF65-F5344CB8AC3E}">
        <p14:creationId xmlns:p14="http://schemas.microsoft.com/office/powerpoint/2010/main" val="27410534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qu’un cône a une face latérale courbée, une base circulaire et un sommet.</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99336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éléments d’un cône .</a:t>
            </a:r>
          </a:p>
        </p:txBody>
      </p:sp>
      <p:sp>
        <p:nvSpPr>
          <p:cNvPr id="13" name="ZoneTexte 12"/>
          <p:cNvSpPr txBox="1"/>
          <p:nvPr/>
        </p:nvSpPr>
        <p:spPr>
          <a:xfrm>
            <a:off x="898614" y="1844373"/>
            <a:ext cx="6234545"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je construis des </a:t>
            </a:r>
            <a:r>
              <a:rPr lang="fr-FR" sz="2000" dirty="0">
                <a:solidFill>
                  <a:srgbClr val="FF0000"/>
                </a:solidFill>
                <a:latin typeface="Calibri" panose="020F0502020204030204" pitchFamily="34" charset="0"/>
                <a:cs typeface="Calibri" panose="020F0502020204030204" pitchFamily="34" charset="0"/>
              </a:rPr>
              <a:t>rectangles</a:t>
            </a:r>
            <a:r>
              <a:rPr lang="fr-FR" sz="2000" dirty="0">
                <a:latin typeface="Calibri" panose="020F0502020204030204" pitchFamily="34" charset="0"/>
                <a:cs typeface="Calibri" panose="020F0502020204030204" pitchFamily="34" charset="0"/>
              </a:rPr>
              <a:t> en nombre de</a:t>
            </a:r>
            <a:r>
              <a:rPr lang="fr-FR" sz="2000" dirty="0">
                <a:solidFill>
                  <a:srgbClr val="FF0000"/>
                </a:solidFill>
                <a:latin typeface="Calibri" panose="020F0502020204030204" pitchFamily="34" charset="0"/>
                <a:cs typeface="Calibri" panose="020F0502020204030204" pitchFamily="34" charset="0"/>
              </a:rPr>
              <a:t> 2 </a:t>
            </a:r>
            <a:r>
              <a:rPr lang="fr-FR" sz="2000" dirty="0">
                <a:latin typeface="Calibri" panose="020F0502020204030204" pitchFamily="34" charset="0"/>
                <a:cs typeface="Calibri" panose="020F0502020204030204" pitchFamily="34" charset="0"/>
              </a:rPr>
              <a:t>de longueur </a:t>
            </a:r>
            <a:r>
              <a:rPr lang="fr-FR" sz="2000" dirty="0">
                <a:solidFill>
                  <a:srgbClr val="FF0000"/>
                </a:solidFill>
                <a:latin typeface="Calibri" panose="020F0502020204030204" pitchFamily="34" charset="0"/>
                <a:cs typeface="Calibri" panose="020F0502020204030204" pitchFamily="34" charset="0"/>
              </a:rPr>
              <a:t>3</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cm  </a:t>
            </a:r>
            <a:r>
              <a:rPr lang="fr-FR" sz="2000" dirty="0">
                <a:latin typeface="Calibri" panose="020F0502020204030204" pitchFamily="34" charset="0"/>
                <a:cs typeface="Calibri" panose="020F0502020204030204" pitchFamily="34" charset="0"/>
              </a:rPr>
              <a:t>et de largeur </a:t>
            </a:r>
            <a:r>
              <a:rPr lang="fr-FR" sz="2000" dirty="0">
                <a:solidFill>
                  <a:srgbClr val="FF0000"/>
                </a:solidFill>
                <a:latin typeface="Calibri" panose="020F0502020204030204" pitchFamily="34" charset="0"/>
                <a:cs typeface="Calibri" panose="020F0502020204030204" pitchFamily="34" charset="0"/>
              </a:rPr>
              <a:t>2 cm</a:t>
            </a:r>
          </a:p>
        </p:txBody>
      </p:sp>
      <p:pic>
        <p:nvPicPr>
          <p:cNvPr id="20" name="Image 19"/>
          <p:cNvPicPr>
            <a:picLocks noChangeAspect="1"/>
          </p:cNvPicPr>
          <p:nvPr/>
        </p:nvPicPr>
        <p:blipFill>
          <a:blip r:embed="rId3"/>
          <a:stretch>
            <a:fillRect/>
          </a:stretch>
        </p:blipFill>
        <p:spPr>
          <a:xfrm>
            <a:off x="8325305" y="1504766"/>
            <a:ext cx="2819644" cy="3375953"/>
          </a:xfrm>
          <a:prstGeom prst="rect">
            <a:avLst/>
          </a:prstGeom>
        </p:spPr>
      </p:pic>
      <p:sp>
        <p:nvSpPr>
          <p:cNvPr id="21" name="ZoneTexte 20"/>
          <p:cNvSpPr txBox="1"/>
          <p:nvPr/>
        </p:nvSpPr>
        <p:spPr>
          <a:xfrm>
            <a:off x="8072583" y="3208132"/>
            <a:ext cx="812800"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
        <p:nvSpPr>
          <p:cNvPr id="22" name="ZoneTexte 21"/>
          <p:cNvSpPr txBox="1"/>
          <p:nvPr/>
        </p:nvSpPr>
        <p:spPr>
          <a:xfrm>
            <a:off x="9587346" y="2382982"/>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23" name="ZoneTexte 22"/>
          <p:cNvSpPr txBox="1"/>
          <p:nvPr/>
        </p:nvSpPr>
        <p:spPr>
          <a:xfrm>
            <a:off x="10563058" y="1752312"/>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pic>
        <p:nvPicPr>
          <p:cNvPr id="4" name="Image 3"/>
          <p:cNvPicPr>
            <a:picLocks noChangeAspect="1"/>
          </p:cNvPicPr>
          <p:nvPr/>
        </p:nvPicPr>
        <p:blipFill>
          <a:blip r:embed="rId4"/>
          <a:stretch>
            <a:fillRect/>
          </a:stretch>
        </p:blipFill>
        <p:spPr>
          <a:xfrm>
            <a:off x="1042375" y="2696940"/>
            <a:ext cx="5730737" cy="3399059"/>
          </a:xfrm>
          <a:prstGeom prst="rect">
            <a:avLst/>
          </a:prstGeom>
        </p:spPr>
      </p:pic>
      <p:sp>
        <p:nvSpPr>
          <p:cNvPr id="26" name="ZoneTexte 25"/>
          <p:cNvSpPr txBox="1"/>
          <p:nvPr/>
        </p:nvSpPr>
        <p:spPr>
          <a:xfrm>
            <a:off x="737575" y="4327244"/>
            <a:ext cx="812800"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
        <p:nvSpPr>
          <p:cNvPr id="27" name="ZoneTexte 26"/>
          <p:cNvSpPr txBox="1"/>
          <p:nvPr/>
        </p:nvSpPr>
        <p:spPr>
          <a:xfrm>
            <a:off x="2039760" y="3346064"/>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28" name="ZoneTexte 27"/>
          <p:cNvSpPr txBox="1"/>
          <p:nvPr/>
        </p:nvSpPr>
        <p:spPr>
          <a:xfrm>
            <a:off x="3028051" y="3320798"/>
            <a:ext cx="581891" cy="338554"/>
          </a:xfrm>
          <a:prstGeom prst="rect">
            <a:avLst/>
          </a:prstGeom>
          <a:solidFill>
            <a:srgbClr val="92D050"/>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Tree>
    <p:extLst>
      <p:ext uri="{BB962C8B-B14F-4D97-AF65-F5344CB8AC3E}">
        <p14:creationId xmlns:p14="http://schemas.microsoft.com/office/powerpoint/2010/main" val="8506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1" grpId="0" animBg="1"/>
      <p:bldP spid="22" grpId="0" animBg="1"/>
      <p:bldP spid="23" grpId="0" animBg="1"/>
      <p:bldP spid="26" grpId="0" animBg="1"/>
      <p:bldP spid="27" grpId="0" animBg="1"/>
      <p:bldP spid="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rappelez de la 1</a:t>
            </a:r>
            <a:r>
              <a:rPr lang="fr-FR" baseline="30000" dirty="0"/>
              <a:t>ère</a:t>
            </a:r>
            <a:r>
              <a:rPr lang="fr-FR" dirty="0"/>
              <a:t> étape pour construire le patron d’une pyramide dont la base est carré. Complétez: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8" name="Rectangle 7">
            <a:extLst>
              <a:ext uri="{FF2B5EF4-FFF2-40B4-BE49-F238E27FC236}">
                <a16:creationId xmlns:a16="http://schemas.microsoft.com/office/drawing/2014/main" id="{A12246D6-A33B-F818-7C8F-46D26A1D3D98}"/>
              </a:ext>
            </a:extLst>
          </p:cNvPr>
          <p:cNvSpPr/>
          <p:nvPr/>
        </p:nvSpPr>
        <p:spPr>
          <a:xfrm>
            <a:off x="756089" y="1536378"/>
            <a:ext cx="9386714"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Observez le solide puis  donnez la 1</a:t>
            </a:r>
            <a:r>
              <a:rPr lang="fr-MA" sz="2400" baseline="30000" dirty="0">
                <a:latin typeface="Calibri" panose="020F0502020204030204" pitchFamily="34" charset="0"/>
                <a:ea typeface="Calibri" panose="020F0502020204030204" pitchFamily="34" charset="0"/>
                <a:cs typeface="Arial" panose="020B0604020202020204" pitchFamily="34" charset="0"/>
              </a:rPr>
              <a:t>ère</a:t>
            </a:r>
            <a:r>
              <a:rPr lang="fr-MA" sz="2400" dirty="0">
                <a:latin typeface="Calibri" panose="020F0502020204030204" pitchFamily="34" charset="0"/>
                <a:ea typeface="Calibri" panose="020F0502020204030204" pitchFamily="34" charset="0"/>
                <a:cs typeface="Arial" panose="020B0604020202020204" pitchFamily="34" charset="0"/>
              </a:rPr>
              <a:t> étape pour construire son patron: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7050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p:cNvSpPr txBox="1"/>
          <p:nvPr/>
        </p:nvSpPr>
        <p:spPr>
          <a:xfrm>
            <a:off x="1328474" y="2264653"/>
            <a:ext cx="6234545"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je construis un carré………………..qui représente ……………….de la pyramide  de côté ……… cm</a:t>
            </a:r>
          </a:p>
        </p:txBody>
      </p:sp>
      <p:pic>
        <p:nvPicPr>
          <p:cNvPr id="6" name="Image 5"/>
          <p:cNvPicPr>
            <a:picLocks noChangeAspect="1"/>
          </p:cNvPicPr>
          <p:nvPr/>
        </p:nvPicPr>
        <p:blipFill>
          <a:blip r:embed="rId3"/>
          <a:stretch>
            <a:fillRect/>
          </a:stretch>
        </p:blipFill>
        <p:spPr>
          <a:xfrm>
            <a:off x="8571279" y="2695164"/>
            <a:ext cx="2171888" cy="2598645"/>
          </a:xfrm>
          <a:prstGeom prst="rect">
            <a:avLst/>
          </a:prstGeom>
        </p:spPr>
      </p:pic>
      <p:sp>
        <p:nvSpPr>
          <p:cNvPr id="20" name="ZoneTexte 19"/>
          <p:cNvSpPr txBox="1"/>
          <p:nvPr/>
        </p:nvSpPr>
        <p:spPr>
          <a:xfrm>
            <a:off x="10164525" y="3655932"/>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3 cm</a:t>
            </a:r>
            <a:endParaRPr lang="fr-FR" sz="1600" dirty="0">
              <a:latin typeface="Calibri" panose="020F0502020204030204" pitchFamily="34" charset="0"/>
              <a:cs typeface="Calibri" panose="020F0502020204030204" pitchFamily="34" charset="0"/>
            </a:endParaRPr>
          </a:p>
        </p:txBody>
      </p:sp>
      <p:sp>
        <p:nvSpPr>
          <p:cNvPr id="21" name="ZoneTexte 20"/>
          <p:cNvSpPr txBox="1"/>
          <p:nvPr/>
        </p:nvSpPr>
        <p:spPr>
          <a:xfrm>
            <a:off x="9564161" y="4964026"/>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3697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Voici la réponse: on commence par construire la base de la pyramide.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7050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1291528" y="2099371"/>
            <a:ext cx="819421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je construis </a:t>
            </a:r>
            <a:r>
              <a:rPr lang="fr-FR" sz="2000" dirty="0">
                <a:solidFill>
                  <a:srgbClr val="FF0000"/>
                </a:solidFill>
                <a:latin typeface="Calibri" panose="020F0502020204030204" pitchFamily="34" charset="0"/>
                <a:cs typeface="Calibri" panose="020F0502020204030204" pitchFamily="34" charset="0"/>
              </a:rPr>
              <a:t>un carré </a:t>
            </a:r>
            <a:r>
              <a:rPr lang="fr-FR" sz="2000" dirty="0">
                <a:latin typeface="Calibri" panose="020F0502020204030204" pitchFamily="34" charset="0"/>
                <a:cs typeface="Calibri" panose="020F0502020204030204" pitchFamily="34" charset="0"/>
              </a:rPr>
              <a:t>qui représente </a:t>
            </a:r>
            <a:r>
              <a:rPr lang="fr-FR" sz="2000" dirty="0">
                <a:solidFill>
                  <a:srgbClr val="FF0000"/>
                </a:solidFill>
                <a:latin typeface="Calibri" panose="020F0502020204030204" pitchFamily="34" charset="0"/>
                <a:cs typeface="Calibri" panose="020F0502020204030204" pitchFamily="34" charset="0"/>
              </a:rPr>
              <a:t>la base de la pyramide  </a:t>
            </a:r>
            <a:r>
              <a:rPr lang="fr-FR" sz="2000" dirty="0">
                <a:latin typeface="Calibri" panose="020F0502020204030204" pitchFamily="34" charset="0"/>
                <a:cs typeface="Calibri" panose="020F0502020204030204" pitchFamily="34" charset="0"/>
              </a:rPr>
              <a:t>de côté </a:t>
            </a:r>
            <a:r>
              <a:rPr lang="fr-FR" sz="2000" dirty="0">
                <a:solidFill>
                  <a:srgbClr val="FF0000"/>
                </a:solidFill>
                <a:latin typeface="Calibri" panose="020F0502020204030204" pitchFamily="34" charset="0"/>
                <a:cs typeface="Calibri" panose="020F0502020204030204" pitchFamily="34" charset="0"/>
              </a:rPr>
              <a:t>4 cm</a:t>
            </a:r>
          </a:p>
        </p:txBody>
      </p:sp>
      <p:pic>
        <p:nvPicPr>
          <p:cNvPr id="16" name="Image 15"/>
          <p:cNvPicPr>
            <a:picLocks noChangeAspect="1"/>
          </p:cNvPicPr>
          <p:nvPr/>
        </p:nvPicPr>
        <p:blipFill>
          <a:blip r:embed="rId2"/>
          <a:stretch>
            <a:fillRect/>
          </a:stretch>
        </p:blipFill>
        <p:spPr>
          <a:xfrm>
            <a:off x="3720528" y="2929551"/>
            <a:ext cx="2223019" cy="1900290"/>
          </a:xfrm>
          <a:prstGeom prst="rect">
            <a:avLst/>
          </a:prstGeom>
        </p:spPr>
      </p:pic>
      <p:sp>
        <p:nvSpPr>
          <p:cNvPr id="17" name="ZoneTexte 16"/>
          <p:cNvSpPr txBox="1"/>
          <p:nvPr/>
        </p:nvSpPr>
        <p:spPr>
          <a:xfrm>
            <a:off x="4531855" y="4785114"/>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4"/>
          <a:stretch>
            <a:fillRect/>
          </a:stretch>
        </p:blipFill>
        <p:spPr>
          <a:xfrm>
            <a:off x="8571279" y="2695164"/>
            <a:ext cx="2171888" cy="2598645"/>
          </a:xfrm>
          <a:prstGeom prst="rect">
            <a:avLst/>
          </a:prstGeom>
        </p:spPr>
      </p:pic>
      <p:sp>
        <p:nvSpPr>
          <p:cNvPr id="19" name="ZoneTexte 18"/>
          <p:cNvSpPr txBox="1"/>
          <p:nvPr/>
        </p:nvSpPr>
        <p:spPr>
          <a:xfrm>
            <a:off x="10164525" y="3655932"/>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3 cm</a:t>
            </a:r>
            <a:endParaRPr lang="fr-FR" sz="1600" dirty="0">
              <a:latin typeface="Calibri" panose="020F0502020204030204" pitchFamily="34" charset="0"/>
              <a:cs typeface="Calibri" panose="020F0502020204030204" pitchFamily="34" charset="0"/>
            </a:endParaRPr>
          </a:p>
        </p:txBody>
      </p:sp>
      <p:sp>
        <p:nvSpPr>
          <p:cNvPr id="20" name="ZoneTexte 19"/>
          <p:cNvSpPr txBox="1"/>
          <p:nvPr/>
        </p:nvSpPr>
        <p:spPr>
          <a:xfrm>
            <a:off x="9564161" y="4964026"/>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3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9" grpId="0" animBg="1"/>
      <p:bldP spid="2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Observez et complétez:</a:t>
            </a:r>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935304" y="1427535"/>
            <a:ext cx="4588041"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Compléter :</a:t>
            </a:r>
          </a:p>
        </p:txBody>
      </p:sp>
      <p:sp>
        <p:nvSpPr>
          <p:cNvPr id="19" name="ZoneTexte 18"/>
          <p:cNvSpPr txBox="1"/>
          <p:nvPr/>
        </p:nvSpPr>
        <p:spPr>
          <a:xfrm>
            <a:off x="1071418" y="2030698"/>
            <a:ext cx="890385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Puis Je construis les triangles isocèles qui  représentent  …………………………: la base du triangle est l’un côté du carré et les autres côtés  sont ………………. de la pyramide </a:t>
            </a:r>
          </a:p>
        </p:txBody>
      </p:sp>
      <p:pic>
        <p:nvPicPr>
          <p:cNvPr id="21" name="Image 20"/>
          <p:cNvPicPr>
            <a:picLocks noChangeAspect="1"/>
          </p:cNvPicPr>
          <p:nvPr/>
        </p:nvPicPr>
        <p:blipFill>
          <a:blip r:embed="rId3"/>
          <a:stretch>
            <a:fillRect/>
          </a:stretch>
        </p:blipFill>
        <p:spPr>
          <a:xfrm>
            <a:off x="2704528" y="3289899"/>
            <a:ext cx="2223019" cy="1900290"/>
          </a:xfrm>
          <a:prstGeom prst="rect">
            <a:avLst/>
          </a:prstGeom>
        </p:spPr>
      </p:pic>
      <p:sp>
        <p:nvSpPr>
          <p:cNvPr id="22" name="ZoneTexte 21"/>
          <p:cNvSpPr txBox="1"/>
          <p:nvPr/>
        </p:nvSpPr>
        <p:spPr>
          <a:xfrm>
            <a:off x="1945673" y="4138569"/>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pic>
        <p:nvPicPr>
          <p:cNvPr id="23" name="Image 22"/>
          <p:cNvPicPr>
            <a:picLocks noChangeAspect="1"/>
          </p:cNvPicPr>
          <p:nvPr/>
        </p:nvPicPr>
        <p:blipFill>
          <a:blip r:embed="rId4"/>
          <a:stretch>
            <a:fillRect/>
          </a:stretch>
        </p:blipFill>
        <p:spPr>
          <a:xfrm>
            <a:off x="8593001" y="2813122"/>
            <a:ext cx="2171888" cy="2320181"/>
          </a:xfrm>
          <a:prstGeom prst="rect">
            <a:avLst/>
          </a:prstGeom>
        </p:spPr>
      </p:pic>
      <p:sp>
        <p:nvSpPr>
          <p:cNvPr id="24" name="ZoneTexte 23"/>
          <p:cNvSpPr txBox="1"/>
          <p:nvPr/>
        </p:nvSpPr>
        <p:spPr>
          <a:xfrm>
            <a:off x="9564161" y="4837296"/>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sp>
        <p:nvSpPr>
          <p:cNvPr id="25" name="ZoneTexte 24"/>
          <p:cNvSpPr txBox="1"/>
          <p:nvPr/>
        </p:nvSpPr>
        <p:spPr>
          <a:xfrm>
            <a:off x="10164525" y="3655932"/>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3 cm</a:t>
            </a: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8337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15350" y="10987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44546A"/>
            </a:solidFill>
            <a:prstDash val="solid"/>
            <a:miter/>
          </a:ln>
        </p:spPr>
        <p:txBody>
          <a:bodyPr vert="horz" wrap="square" lIns="68571" tIns="34271" rIns="68571" bIns="34271" anchor="ctr" anchorCtr="1" compatLnSpc="1">
            <a:noAutofit/>
          </a:bodyPr>
          <a:lstStyle/>
          <a:p>
            <a:pPr algn="ctr" defTabSz="914377">
              <a:defRPr sz="1800" b="0" i="0" u="none" strike="noStrike" kern="0" cap="none" spc="0" baseline="0">
                <a:solidFill>
                  <a:srgbClr val="000000"/>
                </a:solidFill>
                <a:uFillTx/>
              </a:defRPr>
            </a:pP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47076" y="112074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latin typeface="Calibri" panose="020F0502020204030204" pitchFamily="34" charset="0"/>
                <a:ea typeface="Calibri" panose="020F0502020204030204" pitchFamily="34" charset="0"/>
                <a:cs typeface="Calibri" panose="020F0502020204030204" pitchFamily="34" charset="0"/>
              </a:rPr>
              <a:t>Réaliser les patrons des solides usuels. </a:t>
            </a:r>
            <a:endParaRPr lang="fr-FR" sz="2000"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latin typeface="Calibri" panose="020F0502020204030204" pitchFamily="34" charset="0"/>
                <a:ea typeface="Calibri" panose="020F0502020204030204" pitchFamily="34" charset="0"/>
                <a:cs typeface="Calibri" panose="020F0502020204030204" pitchFamily="34" charset="0"/>
              </a:rPr>
              <a:t>Reconnaître les caractéristiques du prisme et de la pyramide .</a:t>
            </a:r>
            <a:endParaRPr lang="fr-FR" sz="2000"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b="1" dirty="0">
              <a:latin typeface="Calibri" panose="020F0502020204030204" pitchFamily="34" charset="0"/>
              <a:ea typeface="Calibri" panose="020F0502020204030204" pitchFamily="34" charset="0"/>
              <a:cs typeface="Calibri" panose="020F0502020204030204" pitchFamily="34" charset="0"/>
            </a:endParaRPr>
          </a:p>
          <a:p>
            <a:pPr algn="ctr" defTabSz="685783">
              <a:defRPr/>
            </a:pPr>
            <a:r>
              <a:rPr lang="fr-FR" sz="2000" b="1" dirty="0">
                <a:latin typeface="Calibri" panose="020F0502020204030204" pitchFamily="34" charset="0"/>
                <a:ea typeface="Calibri" panose="020F0502020204030204" pitchFamily="34" charset="0"/>
                <a:cs typeface="Calibri" panose="020F0502020204030204" pitchFamily="34" charset="0"/>
              </a:rPr>
              <a:t>Reconnaitre les solides usuels</a:t>
            </a:r>
          </a:p>
          <a:p>
            <a:pPr algn="ctr" defTabSz="685783">
              <a:defRPr/>
            </a:pPr>
            <a:endParaRPr lang="fr-FR" sz="2000"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latin typeface="Calibri" panose="020F0502020204030204" pitchFamily="34" charset="0"/>
                <a:ea typeface="Calibri" panose="020F0502020204030204" pitchFamily="34" charset="0"/>
                <a:cs typeface="Calibri" panose="020F0502020204030204" pitchFamily="34" charset="0"/>
              </a:rPr>
              <a:t>Reconnaître les caractéristiques du cylindre, du cône et de la sphère.</a:t>
            </a:r>
            <a:endParaRPr lang="fr-FR" sz="2000"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031201" y="2057492"/>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                  </a:t>
            </a:r>
            <a:r>
              <a:rPr lang="fr-FR" sz="2000" b="1" dirty="0">
                <a:latin typeface="Arial" panose="020B0604020202020204" pitchFamily="34" charset="0"/>
                <a:cs typeface="Arial" panose="020B0604020202020204" pitchFamily="34" charset="0"/>
              </a:rPr>
              <a:t>Solides particuliers et figures dans l’espace </a:t>
            </a:r>
            <a:endParaRPr lang="fr-FR" sz="20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015437" y="2078861"/>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8:</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42223" y="116169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MA" dirty="0">
                <a:solidFill>
                  <a:prstClr val="black"/>
                </a:solidFill>
                <a:sym typeface="Arial"/>
              </a:rPr>
              <a:t>DS</a:t>
            </a:r>
            <a:endParaRPr lang="fr-FR" dirty="0">
              <a:solidFill>
                <a:prstClr val="black"/>
              </a:solidFill>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4</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2</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92236" y="1121244"/>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sz="1800" b="1" dirty="0"/>
              <a:t>Correction devoir surveillé Période 3</a:t>
            </a: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b="0" dirty="0">
                <a:solidFill>
                  <a:prstClr val="black"/>
                </a:solidFill>
                <a:sym typeface="Arial"/>
              </a:rPr>
              <a:t>Tâche 3</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19877" y="284850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chemeClr val="tx1"/>
                </a:solidFill>
              </a:rPr>
              <a:t>Tâche</a:t>
            </a:r>
            <a:r>
              <a:rPr lang="en-US" dirty="0">
                <a:solidFill>
                  <a:schemeClr val="tx1"/>
                </a:solidFill>
              </a:rPr>
              <a:t> 1</a:t>
            </a:r>
            <a:endParaRPr lang="fr-FR" dirty="0">
              <a:solidFill>
                <a:schemeClr val="tx1"/>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𝐕𝐨𝐢𝐜𝐢 𝐥𝐚  𝐫é𝐩𝐨𝐧𝐬𝐞. Rappelez vous  que le cylindre a une surface latérale courbée et deux bases circulaire superposables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les base et la face latérale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38884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1843451" y="3009095"/>
            <a:ext cx="2845281" cy="2266395"/>
          </a:xfrm>
          <a:prstGeom prst="rect">
            <a:avLst/>
          </a:prstGeom>
        </p:spPr>
      </p:pic>
      <p:pic>
        <p:nvPicPr>
          <p:cNvPr id="16" name="Image 15"/>
          <p:cNvPicPr>
            <a:picLocks noChangeAspect="1"/>
          </p:cNvPicPr>
          <p:nvPr/>
        </p:nvPicPr>
        <p:blipFill>
          <a:blip r:embed="rId4"/>
          <a:stretch>
            <a:fillRect/>
          </a:stretch>
        </p:blipFill>
        <p:spPr>
          <a:xfrm>
            <a:off x="8593001" y="2813122"/>
            <a:ext cx="2171888" cy="2320181"/>
          </a:xfrm>
          <a:prstGeom prst="rect">
            <a:avLst/>
          </a:prstGeom>
        </p:spPr>
      </p:pic>
      <p:sp>
        <p:nvSpPr>
          <p:cNvPr id="18" name="ZoneTexte 17"/>
          <p:cNvSpPr txBox="1"/>
          <p:nvPr/>
        </p:nvSpPr>
        <p:spPr>
          <a:xfrm>
            <a:off x="10164525" y="3655932"/>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3 cm</a:t>
            </a:r>
            <a:endParaRPr lang="fr-FR" sz="1600" dirty="0">
              <a:latin typeface="Calibri" panose="020F0502020204030204" pitchFamily="34" charset="0"/>
              <a:cs typeface="Calibri" panose="020F0502020204030204" pitchFamily="34" charset="0"/>
            </a:endParaRPr>
          </a:p>
        </p:txBody>
      </p:sp>
      <p:sp>
        <p:nvSpPr>
          <p:cNvPr id="19" name="ZoneTexte 18"/>
          <p:cNvSpPr txBox="1"/>
          <p:nvPr/>
        </p:nvSpPr>
        <p:spPr>
          <a:xfrm>
            <a:off x="9564161" y="4837296"/>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sp>
        <p:nvSpPr>
          <p:cNvPr id="20" name="ZoneTexte 19"/>
          <p:cNvSpPr txBox="1"/>
          <p:nvPr/>
        </p:nvSpPr>
        <p:spPr>
          <a:xfrm>
            <a:off x="2965909" y="4142292"/>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4 cm</a:t>
            </a:r>
            <a:endParaRPr lang="fr-FR" sz="1600" dirty="0">
              <a:latin typeface="Calibri" panose="020F0502020204030204" pitchFamily="34" charset="0"/>
              <a:cs typeface="Calibri" panose="020F0502020204030204" pitchFamily="34" charset="0"/>
            </a:endParaRPr>
          </a:p>
        </p:txBody>
      </p:sp>
      <p:sp>
        <p:nvSpPr>
          <p:cNvPr id="21" name="ZoneTexte 20"/>
          <p:cNvSpPr txBox="1"/>
          <p:nvPr/>
        </p:nvSpPr>
        <p:spPr>
          <a:xfrm>
            <a:off x="4388550" y="3702217"/>
            <a:ext cx="600364" cy="338554"/>
          </a:xfrm>
          <a:prstGeom prst="rect">
            <a:avLst/>
          </a:prstGeom>
          <a:solidFill>
            <a:srgbClr val="92D050"/>
          </a:solidFill>
        </p:spPr>
        <p:txBody>
          <a:bodyPr wrap="square" rtlCol="0">
            <a:spAutoFit/>
          </a:bodyPr>
          <a:lstStyle/>
          <a:p>
            <a:pPr algn="l"/>
            <a:r>
              <a:rPr lang="fr-MA" sz="1600" dirty="0">
                <a:latin typeface="Calibri" panose="020F0502020204030204" pitchFamily="34" charset="0"/>
                <a:cs typeface="Calibri" panose="020F0502020204030204" pitchFamily="34" charset="0"/>
              </a:rPr>
              <a:t>3 cm</a:t>
            </a:r>
            <a:endParaRPr lang="fr-FR" sz="1600" dirty="0">
              <a:latin typeface="Calibri" panose="020F0502020204030204" pitchFamily="34" charset="0"/>
              <a:cs typeface="Calibri" panose="020F0502020204030204" pitchFamily="34" charset="0"/>
            </a:endParaRPr>
          </a:p>
        </p:txBody>
      </p:sp>
      <p:sp>
        <p:nvSpPr>
          <p:cNvPr id="22" name="ZoneTexte 21"/>
          <p:cNvSpPr txBox="1"/>
          <p:nvPr/>
        </p:nvSpPr>
        <p:spPr>
          <a:xfrm>
            <a:off x="1071417" y="2105738"/>
            <a:ext cx="9873673"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Puis Je construis les triangles isocèles qui  représentent </a:t>
            </a:r>
            <a:r>
              <a:rPr lang="fr-FR" sz="2000" dirty="0">
                <a:solidFill>
                  <a:srgbClr val="FF0000"/>
                </a:solidFill>
                <a:latin typeface="Calibri" panose="020F0502020204030204" pitchFamily="34" charset="0"/>
                <a:cs typeface="Calibri" panose="020F0502020204030204" pitchFamily="34" charset="0"/>
              </a:rPr>
              <a:t>les faces latérales</a:t>
            </a:r>
            <a:r>
              <a:rPr lang="fr-FR" sz="2000" dirty="0">
                <a:latin typeface="Calibri" panose="020F0502020204030204" pitchFamily="34" charset="0"/>
                <a:cs typeface="Calibri" panose="020F0502020204030204" pitchFamily="34" charset="0"/>
              </a:rPr>
              <a:t>: la base du triangle est l’un côté du rectangle et les autres côtés  </a:t>
            </a:r>
            <a:r>
              <a:rPr lang="fr-FR" sz="2000" dirty="0">
                <a:solidFill>
                  <a:srgbClr val="FF0000"/>
                </a:solidFill>
                <a:latin typeface="Calibri" panose="020F0502020204030204" pitchFamily="34" charset="0"/>
                <a:cs typeface="Calibri" panose="020F0502020204030204" pitchFamily="34" charset="0"/>
              </a:rPr>
              <a:t>sont les arêtes  de la pyramide </a:t>
            </a:r>
          </a:p>
        </p:txBody>
      </p:sp>
    </p:spTree>
    <p:extLst>
      <p:ext uri="{BB962C8B-B14F-4D97-AF65-F5344CB8AC3E}">
        <p14:creationId xmlns:p14="http://schemas.microsoft.com/office/powerpoint/2010/main" val="397405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193495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Maintenant , je vais vous montrer le patron d’un cylindre: la surface latérale devient un rectangle de longueur le périmètre de la base</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affiche et montre la face latérale de longueur le périmètre de la base circulaire et la largeur est la hauteur du cylindre</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6" name="cylind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64607" y="1251834"/>
            <a:ext cx="8248848" cy="4622494"/>
          </a:xfrm>
          <a:prstGeom prst="rect">
            <a:avLst/>
          </a:prstGeom>
        </p:spPr>
      </p:pic>
      <p:sp>
        <p:nvSpPr>
          <p:cNvPr id="3" name="ZoneTexte 2"/>
          <p:cNvSpPr txBox="1"/>
          <p:nvPr/>
        </p:nvSpPr>
        <p:spPr>
          <a:xfrm>
            <a:off x="8035047" y="1527243"/>
            <a:ext cx="3861881" cy="1631216"/>
          </a:xfrm>
          <a:prstGeom prst="rect">
            <a:avLst/>
          </a:prstGeom>
          <a:solidFill>
            <a:schemeClr val="accent1">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Le patron d’un cylindre est une figure plane formée d’un rectangle de longueur le périmètre de la base et de largeur sa hauteur et de deux disques</a:t>
            </a:r>
          </a:p>
        </p:txBody>
      </p:sp>
    </p:spTree>
    <p:extLst>
      <p:ext uri="{BB962C8B-B14F-4D97-AF65-F5344CB8AC3E}">
        <p14:creationId xmlns:p14="http://schemas.microsoft.com/office/powerpoint/2010/main" val="35814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3746" fill="hold"/>
                                        <p:tgtEl>
                                          <p:spTgt spid="6"/>
                                        </p:tgtEl>
                                      </p:cBhvr>
                                    </p:cmd>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décrire le patron d’un cylindre</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les bases polygonales et distingue les types de polygone et les faces latérales qui sont des rectangles</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6687127" y="3575746"/>
            <a:ext cx="4919020" cy="2466109"/>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822036" y="4335971"/>
                <a:ext cx="5865091" cy="1323439"/>
              </a:xfrm>
              <a:prstGeom prst="rect">
                <a:avLst/>
              </a:prstGeom>
              <a:solidFill>
                <a:schemeClr val="accent2">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 le patron d’un cylindre est constitué </a:t>
                </a:r>
              </a:p>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d’un rectangle dont les dimensions sont:</a:t>
                </a:r>
                <a14:m>
                  <m:oMath xmlns:m="http://schemas.openxmlformats.org/officeDocument/2006/math">
                    <m:r>
                      <a:rPr lang="fr-MA" sz="2000" b="0" i="1" smtClean="0">
                        <a:latin typeface="Cambria Math" panose="02040503050406030204" pitchFamily="18" charset="0"/>
                        <a:cs typeface="Calibri" panose="020F0502020204030204" pitchFamily="34" charset="0"/>
                      </a:rPr>
                      <m:t>2</m:t>
                    </m:r>
                    <m:r>
                      <a:rPr lang="fr-MA" sz="2000" b="0" i="1" smtClean="0">
                        <a:latin typeface="Cambria Math" panose="02040503050406030204" pitchFamily="18" charset="0"/>
                        <a:ea typeface="Cambria Math" panose="02040503050406030204" pitchFamily="18" charset="0"/>
                        <a:cs typeface="Calibri" panose="020F0502020204030204" pitchFamily="34" charset="0"/>
                      </a:rPr>
                      <m:t>𝜋</m:t>
                    </m:r>
                    <m:r>
                      <a:rPr lang="fr-MA" sz="2000" b="0" i="1" smtClean="0">
                        <a:latin typeface="Cambria Math" panose="02040503050406030204" pitchFamily="18" charset="0"/>
                        <a:ea typeface="Cambria Math" panose="02040503050406030204" pitchFamily="18" charset="0"/>
                        <a:cs typeface="Calibri" panose="020F0502020204030204" pitchFamily="34" charset="0"/>
                      </a:rPr>
                      <m:t>𝑟</m:t>
                    </m:r>
                  </m:oMath>
                </a14:m>
                <a:r>
                  <a:rPr lang="fr-FR" sz="2000" dirty="0">
                    <a:latin typeface="Calibri" panose="020F0502020204030204" pitchFamily="34" charset="0"/>
                    <a:cs typeface="Calibri" panose="020F0502020204030204" pitchFamily="34" charset="0"/>
                  </a:rPr>
                  <a:t> et </a:t>
                </a:r>
                <a14:m>
                  <m:oMath xmlns:m="http://schemas.openxmlformats.org/officeDocument/2006/math">
                    <m:r>
                      <a:rPr lang="fr-FR" sz="2000" i="1" smtClean="0">
                        <a:latin typeface="Cambria Math" panose="02040503050406030204" pitchFamily="18" charset="0"/>
                        <a:cs typeface="Calibri" panose="020F0502020204030204" pitchFamily="34" charset="0"/>
                      </a:rPr>
                      <m:t>h</m:t>
                    </m:r>
                  </m:oMath>
                </a14:m>
                <a:endParaRPr lang="fr-FR" sz="2000" dirty="0">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De deux disques de même rayon r qui représentent les deux bases du cylindre</a:t>
                </a:r>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822036" y="4335971"/>
                <a:ext cx="5865091" cy="1323439"/>
              </a:xfrm>
              <a:prstGeom prst="rect">
                <a:avLst/>
              </a:prstGeom>
              <a:blipFill>
                <a:blip r:embed="rId4"/>
                <a:stretch>
                  <a:fillRect l="-936" t="-2304" r="-1143" b="-7373"/>
                </a:stretch>
              </a:blipFill>
            </p:spPr>
            <p:txBody>
              <a:bodyPr/>
              <a:lstStyle/>
              <a:p>
                <a:r>
                  <a:rPr lang="fr-FR">
                    <a:noFill/>
                  </a:rPr>
                  <a:t> </a:t>
                </a:r>
              </a:p>
            </p:txBody>
          </p:sp>
        </mc:Fallback>
      </mc:AlternateContent>
      <p:pic>
        <p:nvPicPr>
          <p:cNvPr id="10" name="Image 9"/>
          <p:cNvPicPr>
            <a:picLocks noChangeAspect="1"/>
          </p:cNvPicPr>
          <p:nvPr/>
        </p:nvPicPr>
        <p:blipFill>
          <a:blip r:embed="rId5"/>
          <a:stretch>
            <a:fillRect/>
          </a:stretch>
        </p:blipFill>
        <p:spPr>
          <a:xfrm>
            <a:off x="5387086" y="1037791"/>
            <a:ext cx="1563409" cy="1631715"/>
          </a:xfrm>
          <a:prstGeom prst="rect">
            <a:avLst/>
          </a:prstGeom>
        </p:spPr>
      </p:pic>
      <mc:AlternateContent xmlns:mc="http://schemas.openxmlformats.org/markup-compatibility/2006" xmlns:a14="http://schemas.microsoft.com/office/drawing/2010/main">
        <mc:Choice Requires="a14">
          <p:sp>
            <p:nvSpPr>
              <p:cNvPr id="11" name="ZoneTexte 10"/>
              <p:cNvSpPr txBox="1"/>
              <p:nvPr/>
            </p:nvSpPr>
            <p:spPr>
              <a:xfrm>
                <a:off x="822036" y="1499706"/>
                <a:ext cx="3509818"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Voici un cylindre de rayon</a:t>
                </a:r>
                <a:r>
                  <a:rPr lang="fr-MA" sz="2000" dirty="0">
                    <a:solidFill>
                      <a:srgbClr val="156082"/>
                    </a:solidFill>
                    <a:latin typeface="Calibri" panose="020F0502020204030204" pitchFamily="34" charset="0"/>
                    <a:cs typeface="Calibri" panose="020F0502020204030204" pitchFamily="34" charset="0"/>
                  </a:rPr>
                  <a:t> </a:t>
                </a:r>
                <a14:m>
                  <m:oMath xmlns:m="http://schemas.openxmlformats.org/officeDocument/2006/math">
                    <m:r>
                      <a:rPr lang="fr-MA" sz="2000" i="1" dirty="0" smtClean="0">
                        <a:solidFill>
                          <a:srgbClr val="156082"/>
                        </a:solidFill>
                        <a:latin typeface="Cambria Math" panose="02040503050406030204" pitchFamily="18" charset="0"/>
                        <a:cs typeface="Calibri" panose="020F0502020204030204" pitchFamily="34" charset="0"/>
                      </a:rPr>
                      <m:t>𝑟</m:t>
                    </m:r>
                  </m:oMath>
                </a14:m>
                <a:r>
                  <a:rPr lang="fr-MA" sz="2000" dirty="0">
                    <a:solidFill>
                      <a:srgbClr val="156082"/>
                    </a:solidFill>
                    <a:latin typeface="Calibri" panose="020F0502020204030204" pitchFamily="34" charset="0"/>
                    <a:cs typeface="Calibri" panose="020F0502020204030204" pitchFamily="34" charset="0"/>
                  </a:rPr>
                  <a:t> </a:t>
                </a:r>
                <a:r>
                  <a:rPr lang="fr-MA" sz="2000" dirty="0">
                    <a:latin typeface="Calibri" panose="020F0502020204030204" pitchFamily="34" charset="0"/>
                    <a:cs typeface="Calibri" panose="020F0502020204030204" pitchFamily="34" charset="0"/>
                  </a:rPr>
                  <a:t>et de hauteur </a:t>
                </a:r>
                <a14:m>
                  <m:oMath xmlns:m="http://schemas.openxmlformats.org/officeDocument/2006/math">
                    <m:r>
                      <a:rPr lang="fr-MA" sz="2000" i="1" dirty="0" smtClean="0">
                        <a:solidFill>
                          <a:srgbClr val="156082"/>
                        </a:solidFill>
                        <a:latin typeface="Cambria Math" panose="02040503050406030204" pitchFamily="18" charset="0"/>
                        <a:cs typeface="Calibri" panose="020F0502020204030204" pitchFamily="34" charset="0"/>
                      </a:rPr>
                      <m:t>h</m:t>
                    </m:r>
                  </m:oMath>
                </a14:m>
                <a:endParaRPr lang="fr-FR" sz="2000" dirty="0">
                  <a:solidFill>
                    <a:srgbClr val="156082"/>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822036" y="1499706"/>
                <a:ext cx="3509818" cy="707886"/>
              </a:xfrm>
              <a:prstGeom prst="rect">
                <a:avLst/>
              </a:prstGeom>
              <a:blipFill>
                <a:blip r:embed="rId6"/>
                <a:stretch>
                  <a:fillRect l="-1910" t="-4310" b="-14655"/>
                </a:stretch>
              </a:blipFill>
            </p:spPr>
            <p:txBody>
              <a:bodyPr/>
              <a:lstStyle/>
              <a:p>
                <a:r>
                  <a:rPr lang="fr-FR">
                    <a:noFill/>
                  </a:rPr>
                  <a:t> </a:t>
                </a:r>
              </a:p>
            </p:txBody>
          </p:sp>
        </mc:Fallback>
      </mc:AlternateContent>
      <p:cxnSp>
        <p:nvCxnSpPr>
          <p:cNvPr id="13" name="Connecteur droit avec flèche 12"/>
          <p:cNvCxnSpPr>
            <a:stCxn id="11" idx="3"/>
            <a:endCxn id="10" idx="1"/>
          </p:cNvCxnSpPr>
          <p:nvPr/>
        </p:nvCxnSpPr>
        <p:spPr>
          <a:xfrm>
            <a:off x="4331854" y="1853649"/>
            <a:ext cx="10552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292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voici  un exemple : je vais  vous montrer comment construire le patron d’un cylindre de hauteur 4 cm et de rayon 2 cm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les bases polygonales et distingue les types de polygone et les faces latérales qui sont des rectangles</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5" name="ZoneTexte 4"/>
              <p:cNvSpPr txBox="1"/>
              <p:nvPr/>
            </p:nvSpPr>
            <p:spPr>
              <a:xfrm>
                <a:off x="485694" y="2171549"/>
                <a:ext cx="473825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1) Je calcule le périmètre de la base: </a:t>
                </a:r>
                <a14:m>
                  <m:oMath xmlns:m="http://schemas.openxmlformats.org/officeDocument/2006/math">
                    <m:r>
                      <a:rPr lang="fr-MA" sz="2000" b="0" i="1" smtClean="0">
                        <a:latin typeface="Cambria Math" panose="02040503050406030204" pitchFamily="18" charset="0"/>
                        <a:cs typeface="Calibri" panose="020F0502020204030204" pitchFamily="34" charset="0"/>
                      </a:rPr>
                      <m:t>2</m:t>
                    </m:r>
                    <m:r>
                      <a:rPr lang="fr-MA" sz="2000" b="0" i="1" smtClean="0">
                        <a:latin typeface="Cambria Math" panose="02040503050406030204" pitchFamily="18" charset="0"/>
                        <a:ea typeface="Cambria Math" panose="02040503050406030204" pitchFamily="18" charset="0"/>
                        <a:cs typeface="Calibri" panose="020F0502020204030204" pitchFamily="34" charset="0"/>
                      </a:rPr>
                      <m:t>𝜋</m:t>
                    </m:r>
                    <m:r>
                      <a:rPr lang="fr-MA" sz="2000" b="0" i="1" smtClean="0">
                        <a:latin typeface="Cambria Math" panose="02040503050406030204" pitchFamily="18" charset="0"/>
                        <a:ea typeface="Cambria Math" panose="02040503050406030204" pitchFamily="18" charset="0"/>
                        <a:cs typeface="Calibri" panose="020F0502020204030204" pitchFamily="34" charset="0"/>
                      </a:rPr>
                      <m:t>𝑟</m:t>
                    </m:r>
                  </m:oMath>
                </a14:m>
                <a:endParaRPr lang="fr-FR" sz="2000" dirty="0">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485694" y="2171549"/>
                <a:ext cx="4738254" cy="400110"/>
              </a:xfrm>
              <a:prstGeom prst="rect">
                <a:avLst/>
              </a:prstGeom>
              <a:blipFill>
                <a:blip r:embed="rId3"/>
                <a:stretch>
                  <a:fillRect l="-1416"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506604" y="2877658"/>
                <a:ext cx="10821643"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2) Je construit un rectangle de longueur : </a:t>
                </a:r>
                <a14:m>
                  <m:oMath xmlns:m="http://schemas.openxmlformats.org/officeDocument/2006/math">
                    <m:r>
                      <a:rPr lang="fr-MA" sz="2000" b="0" i="1" smtClean="0">
                        <a:latin typeface="Cambria Math" panose="02040503050406030204" pitchFamily="18" charset="0"/>
                        <a:cs typeface="Calibri" panose="020F0502020204030204" pitchFamily="34" charset="0"/>
                      </a:rPr>
                      <m:t>2</m:t>
                    </m:r>
                    <m:r>
                      <a:rPr lang="fr-MA" sz="2000" b="0" i="1" smtClean="0">
                        <a:latin typeface="Cambria Math" panose="02040503050406030204" pitchFamily="18" charset="0"/>
                        <a:ea typeface="Cambria Math" panose="02040503050406030204" pitchFamily="18" charset="0"/>
                        <a:cs typeface="Calibri" panose="020F0502020204030204" pitchFamily="34" charset="0"/>
                      </a:rPr>
                      <m:t>𝜋</m:t>
                    </m:r>
                    <m:r>
                      <a:rPr lang="fr-MA" sz="2000" b="0" i="1" smtClean="0">
                        <a:latin typeface="Cambria Math" panose="02040503050406030204" pitchFamily="18" charset="0"/>
                        <a:ea typeface="Cambria Math" panose="02040503050406030204" pitchFamily="18" charset="0"/>
                        <a:cs typeface="Calibri" panose="020F0502020204030204" pitchFamily="34" charset="0"/>
                      </a:rPr>
                      <m:t>𝑟</m:t>
                    </m:r>
                    <m:r>
                      <a:rPr lang="fr-MA" sz="2000" i="1">
                        <a:latin typeface="Cambria Math" panose="02040503050406030204" pitchFamily="18" charset="0"/>
                        <a:ea typeface="Cambria Math" panose="02040503050406030204" pitchFamily="18" charset="0"/>
                      </a:rPr>
                      <m:t>≈2×3,14×2</m:t>
                    </m:r>
                    <m:r>
                      <a:rPr lang="fr-MA" sz="2000" i="1" smtClean="0">
                        <a:latin typeface="Cambria Math" panose="02040503050406030204" pitchFamily="18" charset="0"/>
                        <a:ea typeface="Cambria Math" panose="02040503050406030204" pitchFamily="18" charset="0"/>
                      </a:rPr>
                      <m:t>=</m:t>
                    </m:r>
                    <m:r>
                      <a:rPr lang="fr-MA" sz="2000" i="1">
                        <a:latin typeface="Cambria Math" panose="02040503050406030204" pitchFamily="18" charset="0"/>
                        <a:ea typeface="Cambria Math" panose="02040503050406030204" pitchFamily="18" charset="0"/>
                      </a:rPr>
                      <m:t>12,56</m:t>
                    </m:r>
                    <m:r>
                      <a:rPr lang="fr-FR" sz="2000" b="0" i="0" smtClean="0">
                        <a:latin typeface="Cambria Math" panose="02040503050406030204" pitchFamily="18" charset="0"/>
                        <a:ea typeface="Cambria Math" panose="02040503050406030204" pitchFamily="18" charset="0"/>
                      </a:rPr>
                      <m:t>  </m:t>
                    </m:r>
                  </m:oMath>
                </a14:m>
                <a:r>
                  <a:rPr lang="fr-MA" sz="2000" b="0" i="0" dirty="0">
                    <a:latin typeface="+mj-lt"/>
                    <a:ea typeface="Cambria Math" panose="02040503050406030204" pitchFamily="18" charset="0"/>
                    <a:cs typeface="Calibri" panose="020F0502020204030204" pitchFamily="34" charset="0"/>
                  </a:rPr>
                  <a:t>et largeur h</a:t>
                </a:r>
                <a:r>
                  <a:rPr lang="fr-FR" sz="2000" b="0" i="0" dirty="0">
                    <a:latin typeface="+mj-lt"/>
                    <a:ea typeface="Cambria Math" panose="02040503050406030204" pitchFamily="18" charset="0"/>
                    <a:cs typeface="Calibri" panose="020F0502020204030204" pitchFamily="34" charset="0"/>
                  </a:rPr>
                  <a:t>=4 cm</a:t>
                </a:r>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506604" y="2877658"/>
                <a:ext cx="10821643" cy="400110"/>
              </a:xfrm>
              <a:prstGeom prst="rect">
                <a:avLst/>
              </a:prstGeom>
              <a:blipFill>
                <a:blip r:embed="rId4"/>
                <a:stretch>
                  <a:fillRect l="-563" t="-10606" b="-27273"/>
                </a:stretch>
              </a:blipFill>
            </p:spPr>
            <p:txBody>
              <a:bodyPr/>
              <a:lstStyle/>
              <a:p>
                <a:r>
                  <a:rPr lang="fr-FR">
                    <a:noFill/>
                  </a:rPr>
                  <a:t> </a:t>
                </a:r>
              </a:p>
            </p:txBody>
          </p:sp>
        </mc:Fallback>
      </mc:AlternateContent>
      <p:sp>
        <p:nvSpPr>
          <p:cNvPr id="14" name="ZoneTexte 13"/>
          <p:cNvSpPr txBox="1"/>
          <p:nvPr/>
        </p:nvSpPr>
        <p:spPr>
          <a:xfrm>
            <a:off x="485694" y="4206959"/>
            <a:ext cx="4738254"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3) Je trace deux disques de rayon 2 cm et tangents aux deux côtés de rectangle</a:t>
            </a:r>
            <a:endParaRPr lang="fr-FR" sz="2000" dirty="0">
              <a:latin typeface="Calibri" panose="020F0502020204030204" pitchFamily="34" charset="0"/>
              <a:cs typeface="Calibri" panose="020F0502020204030204" pitchFamily="34" charset="0"/>
            </a:endParaRPr>
          </a:p>
        </p:txBody>
      </p:sp>
      <p:pic>
        <p:nvPicPr>
          <p:cNvPr id="15" name="Image 14"/>
          <p:cNvPicPr>
            <a:picLocks noChangeAspect="1"/>
          </p:cNvPicPr>
          <p:nvPr/>
        </p:nvPicPr>
        <p:blipFill>
          <a:blip r:embed="rId5"/>
          <a:stretch>
            <a:fillRect/>
          </a:stretch>
        </p:blipFill>
        <p:spPr>
          <a:xfrm>
            <a:off x="7041988" y="1018558"/>
            <a:ext cx="1082134" cy="1066892"/>
          </a:xfrm>
          <a:prstGeom prst="rect">
            <a:avLst/>
          </a:prstGeom>
        </p:spPr>
      </p:pic>
      <p:sp>
        <p:nvSpPr>
          <p:cNvPr id="16" name="ZoneTexte 15"/>
          <p:cNvSpPr txBox="1"/>
          <p:nvPr/>
        </p:nvSpPr>
        <p:spPr>
          <a:xfrm>
            <a:off x="1030246" y="1278668"/>
            <a:ext cx="5074990" cy="400110"/>
          </a:xfrm>
          <a:prstGeom prst="rect">
            <a:avLst/>
          </a:prstGeom>
          <a:solidFill>
            <a:schemeClr val="accent2">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Tracer le parton du cylindre ci-contre</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7" name="Rectangle à coins arrondis 16"/>
              <p:cNvSpPr/>
              <p:nvPr/>
            </p:nvSpPr>
            <p:spPr>
              <a:xfrm>
                <a:off x="6762225" y="2273722"/>
                <a:ext cx="3666836" cy="400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MA" b="0" i="1" smtClean="0">
                          <a:latin typeface="Cambria Math" panose="02040503050406030204" pitchFamily="18" charset="0"/>
                        </a:rPr>
                        <m:t>2</m:t>
                      </m:r>
                      <m:r>
                        <a:rPr lang="fr-MA" b="0" i="1" smtClean="0">
                          <a:latin typeface="Cambria Math" panose="02040503050406030204" pitchFamily="18" charset="0"/>
                          <a:ea typeface="Cambria Math" panose="02040503050406030204" pitchFamily="18" charset="0"/>
                        </a:rPr>
                        <m:t>𝜋</m:t>
                      </m:r>
                      <m:r>
                        <a:rPr lang="fr-MA" b="0" i="1" smtClean="0">
                          <a:latin typeface="Cambria Math" panose="02040503050406030204" pitchFamily="18" charset="0"/>
                          <a:ea typeface="Cambria Math" panose="02040503050406030204" pitchFamily="18" charset="0"/>
                        </a:rPr>
                        <m:t>𝑟</m:t>
                      </m:r>
                      <m:r>
                        <a:rPr lang="fr-MA" b="0" i="1" smtClean="0">
                          <a:latin typeface="Cambria Math" panose="02040503050406030204" pitchFamily="18" charset="0"/>
                          <a:ea typeface="Cambria Math" panose="02040503050406030204" pitchFamily="18" charset="0"/>
                        </a:rPr>
                        <m:t>≈2×3,14×2=12,56</m:t>
                      </m:r>
                    </m:oMath>
                  </m:oMathPara>
                </a14:m>
                <a:endParaRPr lang="fr-FR" dirty="0"/>
              </a:p>
            </p:txBody>
          </p:sp>
        </mc:Choice>
        <mc:Fallback xmlns="">
          <p:sp>
            <p:nvSpPr>
              <p:cNvPr id="17" name="Rectangle à coins arrondis 16"/>
              <p:cNvSpPr>
                <a:spLocks noRot="1" noChangeAspect="1" noMove="1" noResize="1" noEditPoints="1" noAdjustHandles="1" noChangeArrowheads="1" noChangeShapeType="1" noTextEdit="1"/>
              </p:cNvSpPr>
              <p:nvPr/>
            </p:nvSpPr>
            <p:spPr>
              <a:xfrm>
                <a:off x="6762225" y="2273722"/>
                <a:ext cx="3666836" cy="400110"/>
              </a:xfrm>
              <a:prstGeom prst="roundRect">
                <a:avLst/>
              </a:prstGeom>
              <a:blipFill>
                <a:blip r:embed="rId6"/>
                <a:stretch>
                  <a:fillRect/>
                </a:stretch>
              </a:blipFill>
            </p:spPr>
            <p:txBody>
              <a:bodyPr/>
              <a:lstStyle/>
              <a:p>
                <a:r>
                  <a:rPr lang="fr-FR">
                    <a:noFill/>
                  </a:rPr>
                  <a:t> </a:t>
                </a:r>
              </a:p>
            </p:txBody>
          </p:sp>
        </mc:Fallback>
      </mc:AlternateContent>
      <p:pic>
        <p:nvPicPr>
          <p:cNvPr id="21" name="Image 20"/>
          <p:cNvPicPr>
            <a:picLocks noChangeAspect="1"/>
          </p:cNvPicPr>
          <p:nvPr/>
        </p:nvPicPr>
        <p:blipFill>
          <a:blip r:embed="rId7"/>
          <a:stretch>
            <a:fillRect/>
          </a:stretch>
        </p:blipFill>
        <p:spPr>
          <a:xfrm>
            <a:off x="6423650" y="3669866"/>
            <a:ext cx="5165574" cy="2747921"/>
          </a:xfrm>
          <a:prstGeom prst="rect">
            <a:avLst/>
          </a:prstGeom>
        </p:spPr>
      </p:pic>
      <p:sp>
        <p:nvSpPr>
          <p:cNvPr id="22" name="ZoneTexte 21"/>
          <p:cNvSpPr txBox="1"/>
          <p:nvPr/>
        </p:nvSpPr>
        <p:spPr>
          <a:xfrm>
            <a:off x="8297989" y="4655219"/>
            <a:ext cx="1209963" cy="338554"/>
          </a:xfrm>
          <a:prstGeom prst="rect">
            <a:avLst/>
          </a:prstGeom>
          <a:solidFill>
            <a:schemeClr val="accent3">
              <a:lumMod val="40000"/>
              <a:lumOff val="60000"/>
            </a:schemeClr>
          </a:solidFill>
        </p:spPr>
        <p:txBody>
          <a:bodyPr wrap="square" rtlCol="0">
            <a:spAutoFit/>
          </a:bodyPr>
          <a:lstStyle/>
          <a:p>
            <a:pPr algn="ctr"/>
            <a:r>
              <a:rPr lang="fr-MA" sz="1600" dirty="0">
                <a:latin typeface="Calibri" panose="020F0502020204030204" pitchFamily="34" charset="0"/>
                <a:cs typeface="Calibri" panose="020F0502020204030204" pitchFamily="34" charset="0"/>
              </a:rPr>
              <a:t>12,56 cm</a:t>
            </a:r>
            <a:endParaRPr lang="fr-FR" sz="1600" dirty="0">
              <a:latin typeface="Calibri" panose="020F0502020204030204" pitchFamily="34" charset="0"/>
              <a:cs typeface="Calibri" panose="020F0502020204030204" pitchFamily="34" charset="0"/>
            </a:endParaRPr>
          </a:p>
        </p:txBody>
      </p:sp>
      <p:cxnSp>
        <p:nvCxnSpPr>
          <p:cNvPr id="24" name="Connecteur droit 23"/>
          <p:cNvCxnSpPr/>
          <p:nvPr/>
        </p:nvCxnSpPr>
        <p:spPr>
          <a:xfrm flipV="1">
            <a:off x="9152352" y="4106754"/>
            <a:ext cx="711200" cy="18473"/>
          </a:xfrm>
          <a:prstGeom prst="line">
            <a:avLst/>
          </a:prstGeom>
        </p:spPr>
        <p:style>
          <a:lnRef idx="2">
            <a:schemeClr val="accent1"/>
          </a:lnRef>
          <a:fillRef idx="0">
            <a:schemeClr val="accent1"/>
          </a:fillRef>
          <a:effectRef idx="1">
            <a:schemeClr val="accent1"/>
          </a:effectRef>
          <a:fontRef idx="minor">
            <a:schemeClr val="tx1"/>
          </a:fontRef>
        </p:style>
      </p:cxnSp>
      <p:sp>
        <p:nvSpPr>
          <p:cNvPr id="25" name="ZoneTexte 24"/>
          <p:cNvSpPr txBox="1"/>
          <p:nvPr/>
        </p:nvSpPr>
        <p:spPr>
          <a:xfrm>
            <a:off x="9152352" y="3681997"/>
            <a:ext cx="512618" cy="307777"/>
          </a:xfrm>
          <a:prstGeom prst="rect">
            <a:avLst/>
          </a:prstGeom>
          <a:solidFill>
            <a:schemeClr val="accent2"/>
          </a:solidFill>
        </p:spPr>
        <p:txBody>
          <a:bodyPr wrap="square" rtlCol="0">
            <a:spAutoFit/>
          </a:bodyPr>
          <a:lstStyle/>
          <a:p>
            <a:pPr algn="ctr"/>
            <a:r>
              <a:rPr lang="fr-MA" sz="1400" dirty="0">
                <a:latin typeface="Calibri" panose="020F0502020204030204" pitchFamily="34" charset="0"/>
                <a:cs typeface="Calibri" panose="020F0502020204030204" pitchFamily="34" charset="0"/>
              </a:rPr>
              <a:t>2cm</a:t>
            </a:r>
            <a:endParaRPr lang="fr-FR" sz="1400" dirty="0">
              <a:latin typeface="Calibri" panose="020F0502020204030204" pitchFamily="34" charset="0"/>
              <a:cs typeface="Calibri" panose="020F0502020204030204" pitchFamily="34" charset="0"/>
            </a:endParaRPr>
          </a:p>
        </p:txBody>
      </p:sp>
      <p:sp>
        <p:nvSpPr>
          <p:cNvPr id="3" name="ZoneTexte 2"/>
          <p:cNvSpPr txBox="1"/>
          <p:nvPr/>
        </p:nvSpPr>
        <p:spPr>
          <a:xfrm>
            <a:off x="6105236" y="4889937"/>
            <a:ext cx="614148" cy="307777"/>
          </a:xfrm>
          <a:prstGeom prst="rect">
            <a:avLst/>
          </a:prstGeom>
          <a:solidFill>
            <a:schemeClr val="accent1">
              <a:lumMod val="20000"/>
              <a:lumOff val="80000"/>
            </a:schemeClr>
          </a:solidFill>
        </p:spPr>
        <p:txBody>
          <a:bodyPr wrap="square" rtlCol="0">
            <a:spAutoFit/>
          </a:bodyPr>
          <a:lstStyle/>
          <a:p>
            <a:pPr algn="l"/>
            <a:r>
              <a:rPr lang="fr-FR" sz="1400" dirty="0">
                <a:latin typeface="Calibri" panose="020F0502020204030204" pitchFamily="34" charset="0"/>
                <a:cs typeface="Calibri" panose="020F0502020204030204" pitchFamily="34" charset="0"/>
              </a:rPr>
              <a:t>4 cm</a:t>
            </a:r>
          </a:p>
        </p:txBody>
      </p:sp>
      <p:cxnSp>
        <p:nvCxnSpPr>
          <p:cNvPr id="10" name="Connecteur droit avec flèche 9"/>
          <p:cNvCxnSpPr>
            <a:stCxn id="16" idx="3"/>
          </p:cNvCxnSpPr>
          <p:nvPr/>
        </p:nvCxnSpPr>
        <p:spPr>
          <a:xfrm flipV="1">
            <a:off x="6105236" y="1478604"/>
            <a:ext cx="781947" cy="119"/>
          </a:xfrm>
          <a:prstGeom prst="straightConnector1">
            <a:avLst/>
          </a:prstGeom>
          <a:ln w="28575">
            <a:solidFill>
              <a:srgbClr val="1D6FA9"/>
            </a:solidFill>
            <a:tailEnd type="triangle"/>
          </a:ln>
        </p:spPr>
        <p:style>
          <a:lnRef idx="1">
            <a:schemeClr val="accent4"/>
          </a:lnRef>
          <a:fillRef idx="0">
            <a:schemeClr val="accent4"/>
          </a:fillRef>
          <a:effectRef idx="0">
            <a:schemeClr val="accent4"/>
          </a:effectRef>
          <a:fontRef idx="minor">
            <a:schemeClr val="tx1"/>
          </a:fontRef>
        </p:style>
      </p:cxnSp>
      <p:sp>
        <p:nvSpPr>
          <p:cNvPr id="13" name="ZoneTexte 12"/>
          <p:cNvSpPr txBox="1"/>
          <p:nvPr/>
        </p:nvSpPr>
        <p:spPr>
          <a:xfrm>
            <a:off x="738908" y="5791200"/>
            <a:ext cx="5684741" cy="400110"/>
          </a:xfrm>
          <a:prstGeom prst="rect">
            <a:avLst/>
          </a:prstGeom>
          <a:solidFill>
            <a:schemeClr val="accent1">
              <a:lumMod val="40000"/>
              <a:lumOff val="6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Je découpe le patron pour reformer le cylindre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225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6"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4" grpId="0"/>
      <p:bldP spid="16" grpId="0" animBg="1"/>
      <p:bldP spid="17" grpId="0" animBg="1"/>
      <p:bldP spid="22" grpId="0" animBg="1"/>
      <p:bldP spid="25" grpId="0" animBg="1"/>
      <p:bldP spid="3" grpId="0" animBg="1"/>
      <p:bldP spid="1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a:t>
            </a:r>
            <a:r>
              <a:rPr lang="fr-MA" dirty="0"/>
              <a:t>je vais vous montrer le patron d’un cône: la surface latérale devient un secteur angulaire de longueur le périmètre  de la base et de rayon la génératrice </a:t>
            </a:r>
            <a:r>
              <a:rPr lang="fr-FR" dirty="0">
                <a:latin typeface="Calibri" panose="020F0502020204030204"/>
              </a:rPr>
              <a:t>: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et compte les sommets, les arêtes et les faces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14" name="ccon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72145" y="936625"/>
            <a:ext cx="8405092" cy="4800643"/>
          </a:xfrm>
          <a:prstGeom prst="rect">
            <a:avLst/>
          </a:prstGeom>
        </p:spPr>
      </p:pic>
    </p:spTree>
    <p:extLst>
      <p:ext uri="{BB962C8B-B14F-4D97-AF65-F5344CB8AC3E}">
        <p14:creationId xmlns:p14="http://schemas.microsoft.com/office/powerpoint/2010/main" val="147145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81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4"/>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je vais vous décrire le patron d’un cône:.</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la base et compte le nombre des arêtes et  le nombre de faces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581890" y="3158836"/>
            <a:ext cx="411018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Son patron est constitué d’:</a:t>
            </a:r>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7523928" y="1138922"/>
            <a:ext cx="1611327" cy="1282215"/>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828702" y="1480188"/>
                <a:ext cx="4232825" cy="369332"/>
              </a:xfrm>
              <a:prstGeom prst="rect">
                <a:avLst/>
              </a:prstGeom>
            </p:spPr>
            <p:txBody>
              <a:bodyPr wrap="none">
                <a:spAutoFit/>
              </a:bodyPr>
              <a:lstStyle/>
              <a:p>
                <a:r>
                  <a:rPr lang="fr-MA" dirty="0">
                    <a:latin typeface="Calibri" panose="020F0502020204030204" pitchFamily="34" charset="0"/>
                    <a:cs typeface="Calibri" panose="020F0502020204030204" pitchFamily="34" charset="0"/>
                  </a:rPr>
                  <a:t>Voici un cône de rayon</a:t>
                </a:r>
                <a:r>
                  <a:rPr lang="fr-MA" dirty="0">
                    <a:solidFill>
                      <a:srgbClr val="156082"/>
                    </a:solidFill>
                    <a:latin typeface="Calibri" panose="020F0502020204030204" pitchFamily="34" charset="0"/>
                    <a:cs typeface="Calibri" panose="020F0502020204030204" pitchFamily="34" charset="0"/>
                  </a:rPr>
                  <a:t> </a:t>
                </a:r>
                <a14:m>
                  <m:oMath xmlns:m="http://schemas.openxmlformats.org/officeDocument/2006/math">
                    <m:r>
                      <a:rPr lang="fr-MA" i="1" dirty="0">
                        <a:solidFill>
                          <a:srgbClr val="156082"/>
                        </a:solidFill>
                        <a:latin typeface="Cambria Math" panose="02040503050406030204" pitchFamily="18" charset="0"/>
                        <a:cs typeface="Calibri" panose="020F0502020204030204" pitchFamily="34" charset="0"/>
                      </a:rPr>
                      <m:t>𝑟</m:t>
                    </m:r>
                  </m:oMath>
                </a14:m>
                <a:r>
                  <a:rPr lang="fr-MA" dirty="0">
                    <a:solidFill>
                      <a:srgbClr val="156082"/>
                    </a:solidFill>
                    <a:latin typeface="Calibri" panose="020F0502020204030204" pitchFamily="34" charset="0"/>
                    <a:cs typeface="Calibri" panose="020F0502020204030204" pitchFamily="34" charset="0"/>
                  </a:rPr>
                  <a:t> </a:t>
                </a:r>
                <a:r>
                  <a:rPr lang="fr-MA" dirty="0">
                    <a:latin typeface="Calibri" panose="020F0502020204030204" pitchFamily="34" charset="0"/>
                    <a:cs typeface="Calibri" panose="020F0502020204030204" pitchFamily="34" charset="0"/>
                  </a:rPr>
                  <a:t>et de génératrice </a:t>
                </a:r>
                <a14:m>
                  <m:oMath xmlns:m="http://schemas.openxmlformats.org/officeDocument/2006/math">
                    <m:r>
                      <a:rPr lang="fr-MA" i="1" dirty="0" smtClean="0">
                        <a:solidFill>
                          <a:srgbClr val="156082"/>
                        </a:solidFill>
                        <a:latin typeface="Cambria Math" panose="02040503050406030204" pitchFamily="18" charset="0"/>
                        <a:cs typeface="Calibri" panose="020F0502020204030204" pitchFamily="34" charset="0"/>
                      </a:rPr>
                      <m:t>𝑙</m:t>
                    </m:r>
                  </m:oMath>
                </a14:m>
                <a:endParaRPr lang="fr-FR" dirty="0">
                  <a:solidFill>
                    <a:srgbClr val="156082"/>
                  </a:solidFill>
                  <a:latin typeface="Calibri" panose="020F0502020204030204" pitchFamily="34" charset="0"/>
                  <a:cs typeface="Calibri" panose="020F050202020403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828702" y="1480188"/>
                <a:ext cx="4232825" cy="369332"/>
              </a:xfrm>
              <a:prstGeom prst="rect">
                <a:avLst/>
              </a:prstGeom>
              <a:blipFill>
                <a:blip r:embed="rId4"/>
                <a:stretch>
                  <a:fillRect l="-1297" t="-10000" b="-26667"/>
                </a:stretch>
              </a:blipFill>
            </p:spPr>
            <p:txBody>
              <a:bodyPr/>
              <a:lstStyle/>
              <a:p>
                <a:r>
                  <a:rPr lang="fr-FR">
                    <a:noFill/>
                  </a:rPr>
                  <a:t> </a:t>
                </a:r>
              </a:p>
            </p:txBody>
          </p:sp>
        </mc:Fallback>
      </mc:AlternateContent>
      <p:cxnSp>
        <p:nvCxnSpPr>
          <p:cNvPr id="12" name="Connecteur droit avec flèche 11"/>
          <p:cNvCxnSpPr>
            <a:stCxn id="9" idx="3"/>
          </p:cNvCxnSpPr>
          <p:nvPr/>
        </p:nvCxnSpPr>
        <p:spPr>
          <a:xfrm flipV="1">
            <a:off x="5061527" y="1644073"/>
            <a:ext cx="2004291" cy="2078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3" name="ZoneTexte 12"/>
              <p:cNvSpPr txBox="1"/>
              <p:nvPr/>
            </p:nvSpPr>
            <p:spPr>
              <a:xfrm>
                <a:off x="581890" y="3905651"/>
                <a:ext cx="7664136" cy="529247"/>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(1): un Secteur angulaire de rayon la génératrice</a:t>
                </a:r>
                <a14:m>
                  <m:oMath xmlns:m="http://schemas.openxmlformats.org/officeDocument/2006/math">
                    <m:r>
                      <a:rPr lang="fr-MA" sz="2000" i="1" dirty="0" smtClean="0">
                        <a:latin typeface="Cambria Math" panose="02040503050406030204" pitchFamily="18" charset="0"/>
                        <a:cs typeface="Calibri" panose="020F0502020204030204" pitchFamily="34" charset="0"/>
                      </a:rPr>
                      <m:t> </m:t>
                    </m:r>
                    <m:r>
                      <a:rPr lang="fr-MA" sz="2000" i="1" dirty="0" smtClean="0">
                        <a:solidFill>
                          <a:srgbClr val="FF0000"/>
                        </a:solidFill>
                        <a:latin typeface="Cambria Math" panose="02040503050406030204" pitchFamily="18" charset="0"/>
                        <a:cs typeface="Calibri" panose="020F0502020204030204" pitchFamily="34" charset="0"/>
                      </a:rPr>
                      <m:t>𝑙</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et d’angle: </a:t>
                </a:r>
                <a14:m>
                  <m:oMath xmlns:m="http://schemas.openxmlformats.org/officeDocument/2006/math">
                    <m:r>
                      <m:rPr>
                        <m:sty m:val="p"/>
                      </m:rPr>
                      <a:rPr lang="fr-FR" sz="2000" b="0" i="0" smtClean="0">
                        <a:latin typeface="Cambria Math" panose="02040503050406030204" pitchFamily="18" charset="0"/>
                        <a:cs typeface="Calibri" panose="020F0502020204030204" pitchFamily="34" charset="0"/>
                      </a:rPr>
                      <m:t>a</m:t>
                    </m:r>
                    <m:r>
                      <a:rPr lang="fr-FR" sz="2000" b="0" i="0" smtClean="0">
                        <a:latin typeface="Cambria Math" panose="02040503050406030204" pitchFamily="18" charset="0"/>
                        <a:cs typeface="Calibri" panose="020F0502020204030204" pitchFamily="34" charset="0"/>
                      </a:rPr>
                      <m:t>=</m:t>
                    </m:r>
                    <m:f>
                      <m:fPr>
                        <m:ctrlPr>
                          <a:rPr lang="fr-MA" sz="2000" i="1" smtClean="0">
                            <a:latin typeface="Cambria Math" panose="02040503050406030204" pitchFamily="18" charset="0"/>
                            <a:cs typeface="Calibri" panose="020F0502020204030204" pitchFamily="34" charset="0"/>
                          </a:rPr>
                        </m:ctrlPr>
                      </m:fPr>
                      <m:num>
                        <m:r>
                          <a:rPr lang="fr-MA" sz="2000" b="0" i="1" smtClean="0">
                            <a:latin typeface="Cambria Math" panose="02040503050406030204" pitchFamily="18" charset="0"/>
                            <a:cs typeface="Calibri" panose="020F0502020204030204" pitchFamily="34" charset="0"/>
                          </a:rPr>
                          <m:t>360</m:t>
                        </m:r>
                        <m:r>
                          <a:rPr lang="fr-MA" sz="2000" b="0" i="1" smtClean="0">
                            <a:latin typeface="Cambria Math" panose="02040503050406030204" pitchFamily="18" charset="0"/>
                            <a:ea typeface="Cambria Math" panose="02040503050406030204" pitchFamily="18" charset="0"/>
                            <a:cs typeface="Calibri" panose="020F0502020204030204" pitchFamily="34" charset="0"/>
                          </a:rPr>
                          <m:t>×</m:t>
                        </m:r>
                        <m:r>
                          <a:rPr lang="fr-MA" sz="2000" b="0" i="1" smtClean="0">
                            <a:latin typeface="Cambria Math" panose="02040503050406030204" pitchFamily="18" charset="0"/>
                            <a:cs typeface="Calibri" panose="020F0502020204030204" pitchFamily="34" charset="0"/>
                          </a:rPr>
                          <m:t>𝑟</m:t>
                        </m:r>
                      </m:num>
                      <m:den>
                        <m:r>
                          <a:rPr lang="fr-MA" sz="2000" b="0" i="1" smtClean="0">
                            <a:latin typeface="Cambria Math" panose="02040503050406030204" pitchFamily="18" charset="0"/>
                            <a:cs typeface="Calibri" panose="020F0502020204030204" pitchFamily="34" charset="0"/>
                          </a:rPr>
                          <m:t>𝑙</m:t>
                        </m:r>
                      </m:den>
                    </m:f>
                  </m:oMath>
                </a14:m>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581890" y="3905651"/>
                <a:ext cx="7664136" cy="529247"/>
              </a:xfrm>
              <a:prstGeom prst="rect">
                <a:avLst/>
              </a:prstGeom>
              <a:blipFill>
                <a:blip r:embed="rId5"/>
                <a:stretch>
                  <a:fillRect l="-795" b="-8046"/>
                </a:stretch>
              </a:blipFill>
            </p:spPr>
            <p:txBody>
              <a:bodyPr/>
              <a:lstStyle/>
              <a:p>
                <a:r>
                  <a:rPr lang="fr-FR">
                    <a:noFill/>
                  </a:rPr>
                  <a:t> </a:t>
                </a:r>
              </a:p>
            </p:txBody>
          </p:sp>
        </mc:Fallback>
      </mc:AlternateContent>
      <p:pic>
        <p:nvPicPr>
          <p:cNvPr id="14" name="Image 13"/>
          <p:cNvPicPr>
            <a:picLocks noChangeAspect="1"/>
          </p:cNvPicPr>
          <p:nvPr/>
        </p:nvPicPr>
        <p:blipFill>
          <a:blip r:embed="rId6"/>
          <a:stretch>
            <a:fillRect/>
          </a:stretch>
        </p:blipFill>
        <p:spPr>
          <a:xfrm rot="16200000">
            <a:off x="8780179" y="3648742"/>
            <a:ext cx="3057237" cy="2061737"/>
          </a:xfrm>
          <a:prstGeom prst="rect">
            <a:avLst/>
          </a:prstGeom>
        </p:spPr>
      </p:pic>
      <mc:AlternateContent xmlns:mc="http://schemas.openxmlformats.org/markup-compatibility/2006" xmlns:a14="http://schemas.microsoft.com/office/drawing/2010/main">
        <mc:Choice Requires="a14">
          <p:sp>
            <p:nvSpPr>
              <p:cNvPr id="15" name="ZoneTexte 14"/>
              <p:cNvSpPr txBox="1"/>
              <p:nvPr/>
            </p:nvSpPr>
            <p:spPr>
              <a:xfrm>
                <a:off x="581890" y="5101618"/>
                <a:ext cx="655361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(2): un disque de rayon </a:t>
                </a:r>
                <a14:m>
                  <m:oMath xmlns:m="http://schemas.openxmlformats.org/officeDocument/2006/math">
                    <m:r>
                      <a:rPr lang="fr-MA" sz="2000" i="1" dirty="0" smtClean="0">
                        <a:solidFill>
                          <a:srgbClr val="156082"/>
                        </a:solidFill>
                        <a:latin typeface="Cambria Math" panose="02040503050406030204" pitchFamily="18" charset="0"/>
                        <a:cs typeface="Calibri" panose="020F0502020204030204" pitchFamily="34" charset="0"/>
                      </a:rPr>
                      <m:t>𝑟</m:t>
                    </m:r>
                  </m:oMath>
                </a14:m>
                <a:endParaRPr lang="fr-FR" sz="2000" dirty="0">
                  <a:solidFill>
                    <a:srgbClr val="156082"/>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581890" y="5101618"/>
                <a:ext cx="6553618" cy="400110"/>
              </a:xfrm>
              <a:prstGeom prst="rect">
                <a:avLst/>
              </a:prstGeom>
              <a:blipFill>
                <a:blip r:embed="rId7"/>
                <a:stretch>
                  <a:fillRect l="-929" t="-9091" b="-25758"/>
                </a:stretch>
              </a:blipFill>
            </p:spPr>
            <p:txBody>
              <a:bodyPr/>
              <a:lstStyle/>
              <a:p>
                <a:r>
                  <a:rPr lang="fr-FR">
                    <a:noFill/>
                  </a:rPr>
                  <a:t> </a:t>
                </a:r>
              </a:p>
            </p:txBody>
          </p:sp>
        </mc:Fallback>
      </mc:AlternateContent>
      <p:sp>
        <p:nvSpPr>
          <p:cNvPr id="16" name="ZoneTexte 15"/>
          <p:cNvSpPr txBox="1"/>
          <p:nvPr/>
        </p:nvSpPr>
        <p:spPr>
          <a:xfrm>
            <a:off x="9856216" y="4596484"/>
            <a:ext cx="489526" cy="307777"/>
          </a:xfrm>
          <a:prstGeom prst="rect">
            <a:avLst/>
          </a:prstGeom>
          <a:noFill/>
        </p:spPr>
        <p:txBody>
          <a:bodyPr wrap="square" rtlCol="0">
            <a:spAutoFit/>
          </a:bodyPr>
          <a:lstStyle/>
          <a:p>
            <a:pPr algn="ctr"/>
            <a:r>
              <a:rPr lang="fr-MA" sz="1400" dirty="0">
                <a:latin typeface="Calibri" panose="020F0502020204030204" pitchFamily="34" charset="0"/>
                <a:cs typeface="Calibri" panose="020F0502020204030204" pitchFamily="34" charset="0"/>
              </a:rPr>
              <a:t>(1)</a:t>
            </a:r>
            <a:endParaRPr lang="fr-FR" sz="1400" dirty="0">
              <a:latin typeface="Calibri" panose="020F0502020204030204" pitchFamily="34" charset="0"/>
              <a:cs typeface="Calibri" panose="020F0502020204030204" pitchFamily="34" charset="0"/>
            </a:endParaRPr>
          </a:p>
        </p:txBody>
      </p:sp>
      <p:sp>
        <p:nvSpPr>
          <p:cNvPr id="17" name="ZoneTexte 16"/>
          <p:cNvSpPr txBox="1"/>
          <p:nvPr/>
        </p:nvSpPr>
        <p:spPr>
          <a:xfrm>
            <a:off x="10850140" y="4596483"/>
            <a:ext cx="489526" cy="307777"/>
          </a:xfrm>
          <a:prstGeom prst="rect">
            <a:avLst/>
          </a:prstGeom>
          <a:noFill/>
        </p:spPr>
        <p:txBody>
          <a:bodyPr wrap="square" rtlCol="0">
            <a:spAutoFit/>
          </a:bodyPr>
          <a:lstStyle/>
          <a:p>
            <a:pPr algn="ctr"/>
            <a:r>
              <a:rPr lang="fr-MA" sz="1400" dirty="0">
                <a:latin typeface="Calibri" panose="020F0502020204030204" pitchFamily="34" charset="0"/>
                <a:cs typeface="Calibri" panose="020F0502020204030204" pitchFamily="34" charset="0"/>
              </a:rPr>
              <a:t>(2)</a:t>
            </a:r>
            <a:endParaRPr lang="fr-FR" sz="1400" dirty="0">
              <a:latin typeface="Calibri" panose="020F0502020204030204" pitchFamily="34" charset="0"/>
              <a:cs typeface="Calibri" panose="020F0502020204030204" pitchFamily="34" charset="0"/>
            </a:endParaRPr>
          </a:p>
        </p:txBody>
      </p:sp>
      <p:sp>
        <p:nvSpPr>
          <p:cNvPr id="7" name="Arc 6"/>
          <p:cNvSpPr/>
          <p:nvPr/>
        </p:nvSpPr>
        <p:spPr>
          <a:xfrm>
            <a:off x="9486761" y="4679612"/>
            <a:ext cx="156003" cy="622061"/>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0" name="ZoneTexte 9"/>
              <p:cNvSpPr txBox="1"/>
              <p:nvPr/>
            </p:nvSpPr>
            <p:spPr>
              <a:xfrm>
                <a:off x="9228142" y="5101618"/>
                <a:ext cx="51723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𝑙</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9228142" y="5101618"/>
                <a:ext cx="517237" cy="400110"/>
              </a:xfrm>
              <a:prstGeom prst="rect">
                <a:avLst/>
              </a:prstGeom>
              <a:blipFill>
                <a:blip r:embed="rId8"/>
                <a:stretch>
                  <a:fillRect/>
                </a:stretch>
              </a:blipFill>
            </p:spPr>
            <p:txBody>
              <a:bodyPr/>
              <a:lstStyle/>
              <a:p>
                <a:r>
                  <a:rPr lang="fr-FR">
                    <a:noFill/>
                  </a:rPr>
                  <a:t> </a:t>
                </a:r>
              </a:p>
            </p:txBody>
          </p:sp>
        </mc:Fallback>
      </mc:AlternateContent>
      <p:cxnSp>
        <p:nvCxnSpPr>
          <p:cNvPr id="18" name="Connecteur droit 17"/>
          <p:cNvCxnSpPr/>
          <p:nvPr/>
        </p:nvCxnSpPr>
        <p:spPr>
          <a:xfrm>
            <a:off x="10924029" y="4834647"/>
            <a:ext cx="58499" cy="266971"/>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ZoneTexte 19"/>
              <p:cNvSpPr txBox="1"/>
              <p:nvPr/>
            </p:nvSpPr>
            <p:spPr>
              <a:xfrm>
                <a:off x="10924029" y="4767161"/>
                <a:ext cx="453595"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𝑟</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10924029" y="4767161"/>
                <a:ext cx="453595" cy="400110"/>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9745379" y="4904260"/>
                <a:ext cx="332476"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𝑎</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9745379" y="4904260"/>
                <a:ext cx="332476" cy="400110"/>
              </a:xfrm>
              <a:prstGeom prst="rect">
                <a:avLst/>
              </a:prstGeom>
              <a:blipFill>
                <a:blip r:embed="rId10"/>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706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6" presetClass="entr" presetSubtype="16"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childTnLst>
                                </p:cTn>
                              </p:par>
                              <p:par>
                                <p:cTn id="32" presetID="6"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6" presetClass="entr" presetSubtype="16"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circle(in)">
                                      <p:cBhvr>
                                        <p:cTn id="45"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3" grpId="0"/>
      <p:bldP spid="15" grpId="0"/>
      <p:bldP spid="16" grpId="0"/>
      <p:bldP spid="17" grpId="0"/>
      <p:bldP spid="7" grpId="0" animBg="1"/>
      <p:bldP spid="10" grpId="0"/>
      <p:bldP spid="20" grpId="0"/>
      <p:bldP spid="2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un exemple: le point B est un point de la sphère donc il une distance égale au rayon du centre de la sphère.</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la base et compte le nombre des arêtes et  le nombre de faces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3"/>
          <a:stretch>
            <a:fillRect/>
          </a:stretch>
        </p:blipFill>
        <p:spPr>
          <a:xfrm>
            <a:off x="8496486" y="1098708"/>
            <a:ext cx="1774350" cy="1302328"/>
          </a:xfrm>
          <a:prstGeom prst="rect">
            <a:avLst/>
          </a:prstGeom>
        </p:spPr>
      </p:pic>
      <p:sp>
        <p:nvSpPr>
          <p:cNvPr id="19" name="ZoneTexte 18"/>
          <p:cNvSpPr txBox="1"/>
          <p:nvPr/>
        </p:nvSpPr>
        <p:spPr>
          <a:xfrm>
            <a:off x="1385455" y="1555621"/>
            <a:ext cx="4276436" cy="707886"/>
          </a:xfrm>
          <a:prstGeom prst="rect">
            <a:avLst/>
          </a:prstGeom>
          <a:solidFill>
            <a:schemeClr val="accent2">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Pour Construire le patron du cône ci-contre je suis les étapes suivantes</a:t>
            </a:r>
            <a:endParaRPr lang="fr-FR" sz="2000" dirty="0">
              <a:latin typeface="Calibri" panose="020F0502020204030204" pitchFamily="34" charset="0"/>
              <a:cs typeface="Calibri" panose="020F0502020204030204" pitchFamily="34" charset="0"/>
            </a:endParaRPr>
          </a:p>
        </p:txBody>
      </p:sp>
      <p:cxnSp>
        <p:nvCxnSpPr>
          <p:cNvPr id="8" name="Connecteur droit avec flèche 7"/>
          <p:cNvCxnSpPr>
            <a:stCxn id="19" idx="3"/>
          </p:cNvCxnSpPr>
          <p:nvPr/>
        </p:nvCxnSpPr>
        <p:spPr>
          <a:xfrm>
            <a:off x="5661891" y="1909564"/>
            <a:ext cx="2132631" cy="81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868218" y="3325091"/>
            <a:ext cx="4673600"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Je calcule l’angle du secteur angulaire</a:t>
            </a:r>
            <a:endParaRPr lang="fr-FR" sz="2000" dirty="0">
              <a:latin typeface="Calibri" panose="020F0502020204030204" pitchFamily="34" charset="0"/>
              <a:cs typeface="Calibri" panose="020F0502020204030204" pitchFamily="34" charset="0"/>
            </a:endParaRPr>
          </a:p>
        </p:txBody>
      </p:sp>
      <p:cxnSp>
        <p:nvCxnSpPr>
          <p:cNvPr id="20" name="Connecteur droit avec flèche 19"/>
          <p:cNvCxnSpPr>
            <a:stCxn id="10" idx="3"/>
          </p:cNvCxnSpPr>
          <p:nvPr/>
        </p:nvCxnSpPr>
        <p:spPr>
          <a:xfrm>
            <a:off x="5541818" y="3525146"/>
            <a:ext cx="1715016" cy="157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1" name="ZoneTexte 20"/>
              <p:cNvSpPr txBox="1"/>
              <p:nvPr/>
            </p:nvSpPr>
            <p:spPr>
              <a:xfrm>
                <a:off x="7518399" y="3054696"/>
                <a:ext cx="3103419" cy="67050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0" i="1" smtClean="0">
                          <a:latin typeface="Cambria Math" panose="02040503050406030204" pitchFamily="18" charset="0"/>
                          <a:cs typeface="Calibri" panose="020F0502020204030204" pitchFamily="34" charset="0"/>
                        </a:rPr>
                        <m:t>𝑎</m:t>
                      </m:r>
                      <m:r>
                        <a:rPr lang="fr-MA" sz="2000" b="0" i="1" smtClean="0">
                          <a:latin typeface="Cambria Math" panose="02040503050406030204" pitchFamily="18" charset="0"/>
                          <a:cs typeface="Calibri" panose="020F0502020204030204" pitchFamily="34" charset="0"/>
                        </a:rPr>
                        <m:t>=</m:t>
                      </m:r>
                      <m:f>
                        <m:fPr>
                          <m:ctrlPr>
                            <a:rPr lang="fr-FR" sz="2000" i="1" smtClean="0">
                              <a:latin typeface="Cambria Math" panose="02040503050406030204" pitchFamily="18" charset="0"/>
                              <a:cs typeface="Calibri" panose="020F0502020204030204" pitchFamily="34" charset="0"/>
                            </a:rPr>
                          </m:ctrlPr>
                        </m:fPr>
                        <m:num>
                          <m:r>
                            <a:rPr lang="fr-MA" sz="2000" b="0" i="1" smtClean="0">
                              <a:latin typeface="Cambria Math" panose="02040503050406030204" pitchFamily="18" charset="0"/>
                              <a:cs typeface="Calibri" panose="020F0502020204030204" pitchFamily="34" charset="0"/>
                            </a:rPr>
                            <m:t>360</m:t>
                          </m:r>
                          <m:r>
                            <a:rPr lang="fr-MA" sz="2000" b="0" i="1" smtClean="0">
                              <a:latin typeface="Cambria Math" panose="02040503050406030204" pitchFamily="18" charset="0"/>
                              <a:ea typeface="Cambria Math" panose="02040503050406030204" pitchFamily="18" charset="0"/>
                              <a:cs typeface="Calibri" panose="020F0502020204030204" pitchFamily="34" charset="0"/>
                            </a:rPr>
                            <m:t>×3</m:t>
                          </m:r>
                        </m:num>
                        <m:den>
                          <m:r>
                            <a:rPr lang="fr-MA" sz="2000" b="0" i="1" smtClean="0">
                              <a:latin typeface="Cambria Math" panose="02040503050406030204" pitchFamily="18" charset="0"/>
                              <a:cs typeface="Calibri" panose="020F0502020204030204" pitchFamily="34" charset="0"/>
                            </a:rPr>
                            <m:t>5</m:t>
                          </m:r>
                        </m:den>
                      </m:f>
                      <m:r>
                        <a:rPr lang="fr-MA" sz="2000" b="0" i="1" smtClean="0">
                          <a:latin typeface="Cambria Math" panose="02040503050406030204" pitchFamily="18" charset="0"/>
                          <a:cs typeface="Calibri" panose="020F0502020204030204" pitchFamily="34" charset="0"/>
                        </a:rPr>
                        <m:t>=216°</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7518399" y="3054696"/>
                <a:ext cx="3103419" cy="670505"/>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ZoneTexte 21"/>
              <p:cNvSpPr txBox="1"/>
              <p:nvPr/>
            </p:nvSpPr>
            <p:spPr>
              <a:xfrm>
                <a:off x="596530" y="4281434"/>
                <a:ext cx="6660304"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Je trace le secteur angulaire </a:t>
                </a:r>
                <a14:m>
                  <m:oMath xmlns:m="http://schemas.openxmlformats.org/officeDocument/2006/math">
                    <m:r>
                      <a:rPr lang="fr-MA" sz="2000" i="1" dirty="0" smtClean="0">
                        <a:latin typeface="Cambria Math" panose="02040503050406030204" pitchFamily="18" charset="0"/>
                        <a:cs typeface="Calibri" panose="020F0502020204030204" pitchFamily="34" charset="0"/>
                      </a:rPr>
                      <m:t> </m:t>
                    </m:r>
                    <m:r>
                      <a:rPr lang="fr-MA" sz="2000" i="1" dirty="0" smtClean="0">
                        <a:solidFill>
                          <a:srgbClr val="FF0000"/>
                        </a:solidFill>
                        <a:latin typeface="Cambria Math" panose="02040503050406030204" pitchFamily="18" charset="0"/>
                        <a:cs typeface="Calibri" panose="020F0502020204030204" pitchFamily="34" charset="0"/>
                      </a:rPr>
                      <m:t>𝐴</m:t>
                    </m:r>
                    <m:r>
                      <a:rPr lang="fr-MA" sz="2000" i="1" dirty="0" smtClean="0">
                        <a:solidFill>
                          <a:srgbClr val="FF0000"/>
                        </a:solidFill>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de rayon 5 cm et d’angle a</a:t>
                </a:r>
                <a:endParaRPr lang="fr-FR" sz="2000" dirty="0">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596530" y="4281434"/>
                <a:ext cx="6660304" cy="400110"/>
              </a:xfrm>
              <a:prstGeom prst="rect">
                <a:avLst/>
              </a:prstGeom>
              <a:blipFill>
                <a:blip r:embed="rId5"/>
                <a:stretch>
                  <a:fillRect l="-824" t="-7576" b="-25758"/>
                </a:stretch>
              </a:blipFill>
            </p:spPr>
            <p:txBody>
              <a:bodyPr/>
              <a:lstStyle/>
              <a:p>
                <a:r>
                  <a:rPr lang="fr-FR">
                    <a:noFill/>
                  </a:rPr>
                  <a:t> </a:t>
                </a:r>
              </a:p>
            </p:txBody>
          </p:sp>
        </mc:Fallback>
      </mc:AlternateContent>
      <p:pic>
        <p:nvPicPr>
          <p:cNvPr id="23" name="Image 22"/>
          <p:cNvPicPr>
            <a:picLocks noChangeAspect="1"/>
          </p:cNvPicPr>
          <p:nvPr/>
        </p:nvPicPr>
        <p:blipFill>
          <a:blip r:embed="rId6"/>
          <a:stretch>
            <a:fillRect/>
          </a:stretch>
        </p:blipFill>
        <p:spPr>
          <a:xfrm rot="16200000">
            <a:off x="8558328" y="3439356"/>
            <a:ext cx="2458949" cy="3316161"/>
          </a:xfrm>
          <a:prstGeom prst="rect">
            <a:avLst/>
          </a:prstGeom>
        </p:spPr>
      </p:pic>
      <mc:AlternateContent xmlns:mc="http://schemas.openxmlformats.org/markup-compatibility/2006" xmlns:a14="http://schemas.microsoft.com/office/drawing/2010/main">
        <mc:Choice Requires="a14">
          <p:sp>
            <p:nvSpPr>
              <p:cNvPr id="24" name="ZoneTexte 23"/>
              <p:cNvSpPr txBox="1"/>
              <p:nvPr/>
            </p:nvSpPr>
            <p:spPr>
              <a:xfrm>
                <a:off x="637308" y="5023649"/>
                <a:ext cx="6881091" cy="707886"/>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Je trace le cercle  </a:t>
                </a:r>
                <a14:m>
                  <m:oMath xmlns:m="http://schemas.openxmlformats.org/officeDocument/2006/math">
                    <m:r>
                      <a:rPr lang="fr-MA" sz="2000" i="1" dirty="0" smtClean="0">
                        <a:solidFill>
                          <a:srgbClr val="002060"/>
                        </a:solidFill>
                        <a:latin typeface="Cambria Math" panose="02040503050406030204" pitchFamily="18" charset="0"/>
                        <a:cs typeface="Calibri" panose="020F0502020204030204" pitchFamily="34" charset="0"/>
                      </a:rPr>
                      <m:t>𝐷</m:t>
                    </m:r>
                  </m:oMath>
                </a14:m>
                <a:r>
                  <a:rPr lang="fr-MA" sz="2000" dirty="0">
                    <a:latin typeface="Calibri" panose="020F0502020204030204" pitchFamily="34" charset="0"/>
                    <a:cs typeface="Calibri" panose="020F0502020204030204" pitchFamily="34" charset="0"/>
                  </a:rPr>
                  <a:t> de rayon 3 cm et tangent au secteur angulaire</a:t>
                </a:r>
                <a:endParaRPr lang="fr-FR" sz="2000" dirty="0">
                  <a:latin typeface="Calibri" panose="020F0502020204030204" pitchFamily="34" charset="0"/>
                  <a:cs typeface="Calibri" panose="020F0502020204030204" pitchFamily="34" charset="0"/>
                </a:endParaRPr>
              </a:p>
            </p:txBody>
          </p:sp>
        </mc:Choice>
        <mc:Fallback xmlns="">
          <p:sp>
            <p:nvSpPr>
              <p:cNvPr id="24" name="ZoneTexte 23"/>
              <p:cNvSpPr txBox="1">
                <a:spLocks noRot="1" noChangeAspect="1" noMove="1" noResize="1" noEditPoints="1" noAdjustHandles="1" noChangeArrowheads="1" noChangeShapeType="1" noTextEdit="1"/>
              </p:cNvSpPr>
              <p:nvPr/>
            </p:nvSpPr>
            <p:spPr>
              <a:xfrm>
                <a:off x="637308" y="5023649"/>
                <a:ext cx="6881091" cy="707886"/>
              </a:xfrm>
              <a:prstGeom prst="rect">
                <a:avLst/>
              </a:prstGeom>
              <a:blipFill>
                <a:blip r:embed="rId7"/>
                <a:stretch>
                  <a:fillRect l="-798" t="-4310" b="-14655"/>
                </a:stretch>
              </a:blipFill>
            </p:spPr>
            <p:txBody>
              <a:bodyPr/>
              <a:lstStyle/>
              <a:p>
                <a:r>
                  <a:rPr lang="fr-FR">
                    <a:noFill/>
                  </a:rPr>
                  <a:t> </a:t>
                </a:r>
              </a:p>
            </p:txBody>
          </p:sp>
        </mc:Fallback>
      </mc:AlternateContent>
      <p:sp>
        <p:nvSpPr>
          <p:cNvPr id="25" name="ZoneTexte 24"/>
          <p:cNvSpPr txBox="1"/>
          <p:nvPr/>
        </p:nvSpPr>
        <p:spPr>
          <a:xfrm>
            <a:off x="7942304" y="4645860"/>
            <a:ext cx="554182" cy="307777"/>
          </a:xfrm>
          <a:prstGeom prst="rect">
            <a:avLst/>
          </a:prstGeom>
          <a:solidFill>
            <a:schemeClr val="accent3">
              <a:lumMod val="40000"/>
              <a:lumOff val="60000"/>
            </a:schemeClr>
          </a:solidFill>
        </p:spPr>
        <p:txBody>
          <a:bodyPr wrap="square" rtlCol="0">
            <a:spAutoFit/>
          </a:bodyPr>
          <a:lstStyle/>
          <a:p>
            <a:pPr algn="l"/>
            <a:r>
              <a:rPr lang="fr-MA" sz="1400" dirty="0">
                <a:latin typeface="Calibri" panose="020F0502020204030204" pitchFamily="34" charset="0"/>
                <a:cs typeface="Calibri" panose="020F0502020204030204" pitchFamily="34" charset="0"/>
              </a:rPr>
              <a:t>5 cm</a:t>
            </a:r>
            <a:endParaRPr lang="fr-FR" sz="1400" dirty="0">
              <a:latin typeface="Calibri" panose="020F0502020204030204" pitchFamily="34" charset="0"/>
              <a:cs typeface="Calibri" panose="020F0502020204030204" pitchFamily="34" charset="0"/>
            </a:endParaRPr>
          </a:p>
        </p:txBody>
      </p:sp>
      <p:cxnSp>
        <p:nvCxnSpPr>
          <p:cNvPr id="27" name="Connecteur droit 26"/>
          <p:cNvCxnSpPr/>
          <p:nvPr/>
        </p:nvCxnSpPr>
        <p:spPr>
          <a:xfrm>
            <a:off x="10660791" y="4624273"/>
            <a:ext cx="646546" cy="6191"/>
          </a:xfrm>
          <a:prstGeom prst="line">
            <a:avLst/>
          </a:prstGeom>
        </p:spPr>
        <p:style>
          <a:lnRef idx="2">
            <a:schemeClr val="accent1"/>
          </a:lnRef>
          <a:fillRef idx="0">
            <a:schemeClr val="accent1"/>
          </a:fillRef>
          <a:effectRef idx="1">
            <a:schemeClr val="accent1"/>
          </a:effectRef>
          <a:fontRef idx="minor">
            <a:schemeClr val="tx1"/>
          </a:fontRef>
        </p:style>
      </p:cxnSp>
      <p:sp>
        <p:nvSpPr>
          <p:cNvPr id="28" name="ZoneTexte 27"/>
          <p:cNvSpPr txBox="1"/>
          <p:nvPr/>
        </p:nvSpPr>
        <p:spPr>
          <a:xfrm>
            <a:off x="10520218" y="4239024"/>
            <a:ext cx="554182" cy="307777"/>
          </a:xfrm>
          <a:prstGeom prst="rect">
            <a:avLst/>
          </a:prstGeom>
          <a:solidFill>
            <a:schemeClr val="accent3">
              <a:lumMod val="40000"/>
              <a:lumOff val="60000"/>
            </a:schemeClr>
          </a:solidFill>
        </p:spPr>
        <p:txBody>
          <a:bodyPr wrap="square" rtlCol="0">
            <a:spAutoFit/>
          </a:bodyPr>
          <a:lstStyle/>
          <a:p>
            <a:pPr algn="l"/>
            <a:r>
              <a:rPr lang="fr-MA" sz="1400" dirty="0">
                <a:latin typeface="Calibri" panose="020F0502020204030204" pitchFamily="34" charset="0"/>
                <a:cs typeface="Calibri" panose="020F0502020204030204" pitchFamily="34" charset="0"/>
              </a:rPr>
              <a:t>3 cm</a:t>
            </a:r>
            <a:endParaRPr lang="fr-FR" sz="14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8831686" y="4362135"/>
                <a:ext cx="57323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MA" i="1" dirty="0" smtClean="0">
                          <a:solidFill>
                            <a:srgbClr val="FF0000"/>
                          </a:solidFill>
                          <a:latin typeface="Cambria Math" panose="02040503050406030204" pitchFamily="18" charset="0"/>
                          <a:cs typeface="Calibri" panose="020F0502020204030204" pitchFamily="34" charset="0"/>
                        </a:rPr>
                        <m:t> </m:t>
                      </m:r>
                      <m:r>
                        <a:rPr lang="fr-MA" i="1" dirty="0" smtClean="0">
                          <a:solidFill>
                            <a:srgbClr val="FF0000"/>
                          </a:solidFill>
                          <a:latin typeface="Cambria Math" panose="02040503050406030204" pitchFamily="18" charset="0"/>
                          <a:cs typeface="Calibri" panose="020F0502020204030204" pitchFamily="34" charset="0"/>
                        </a:rPr>
                        <m:t>𝐴</m:t>
                      </m:r>
                      <m:r>
                        <a:rPr lang="fr-MA" i="1" dirty="0" smtClean="0">
                          <a:solidFill>
                            <a:srgbClr val="FF0000"/>
                          </a:solidFill>
                          <a:latin typeface="Cambria Math" panose="02040503050406030204" pitchFamily="18" charset="0"/>
                          <a:cs typeface="Calibri" panose="020F0502020204030204" pitchFamily="34" charset="0"/>
                        </a:rPr>
                        <m:t> </m:t>
                      </m:r>
                    </m:oMath>
                  </m:oMathPara>
                </a14:m>
                <a:endParaRPr lang="fr-FR" dirty="0">
                  <a:solidFill>
                    <a:srgbClr val="FF0000"/>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8831686" y="4362135"/>
                <a:ext cx="573234" cy="369332"/>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0416012" y="4799741"/>
                <a:ext cx="48955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MA" i="1" dirty="0" smtClean="0">
                          <a:solidFill>
                            <a:srgbClr val="002060"/>
                          </a:solidFill>
                          <a:latin typeface="Cambria Math" panose="02040503050406030204" pitchFamily="18" charset="0"/>
                          <a:cs typeface="Calibri" panose="020F0502020204030204" pitchFamily="34" charset="0"/>
                        </a:rPr>
                        <m:t>𝐷</m:t>
                      </m:r>
                    </m:oMath>
                  </m:oMathPara>
                </a14:m>
                <a:endParaRPr lang="fr-FR" dirty="0">
                  <a:solidFill>
                    <a:srgbClr val="00206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10416012" y="4799741"/>
                <a:ext cx="489557" cy="369332"/>
              </a:xfrm>
              <a:prstGeom prst="rect">
                <a:avLst/>
              </a:prstGeom>
              <a:blipFill>
                <a:blip r:embed="rId9"/>
                <a:stretch>
                  <a:fillRect/>
                </a:stretch>
              </a:blipFill>
            </p:spPr>
            <p:txBody>
              <a:bodyPr/>
              <a:lstStyle/>
              <a:p>
                <a:r>
                  <a:rPr lang="fr-FR">
                    <a:noFill/>
                  </a:rPr>
                  <a:t> </a:t>
                </a:r>
              </a:p>
            </p:txBody>
          </p:sp>
        </mc:Fallback>
      </mc:AlternateContent>
      <p:sp>
        <p:nvSpPr>
          <p:cNvPr id="12" name="ZoneTexte 11"/>
          <p:cNvSpPr txBox="1"/>
          <p:nvPr/>
        </p:nvSpPr>
        <p:spPr>
          <a:xfrm>
            <a:off x="2595418" y="6040582"/>
            <a:ext cx="5534304" cy="400110"/>
          </a:xfrm>
          <a:prstGeom prst="rect">
            <a:avLst/>
          </a:prstGeom>
          <a:solidFill>
            <a:schemeClr val="accent1">
              <a:lumMod val="40000"/>
              <a:lumOff val="6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Je découpe le patron pour reformer le cône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72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6" presetClass="entr" presetSubtype="16"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par>
                                <p:cTn id="51" presetID="1"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1000"/>
                                        <p:tgtEl>
                                          <p:spTgt spid="24"/>
                                        </p:tgtEl>
                                      </p:cBhvr>
                                    </p:animEffect>
                                    <p:anim calcmode="lin" valueType="num">
                                      <p:cBhvr>
                                        <p:cTn id="58" dur="1000" fill="hold"/>
                                        <p:tgtEl>
                                          <p:spTgt spid="24"/>
                                        </p:tgtEl>
                                        <p:attrNameLst>
                                          <p:attrName>ppt_x</p:attrName>
                                        </p:attrNameLst>
                                      </p:cBhvr>
                                      <p:tavLst>
                                        <p:tav tm="0">
                                          <p:val>
                                            <p:strVal val="#ppt_x"/>
                                          </p:val>
                                        </p:tav>
                                        <p:tav tm="100000">
                                          <p:val>
                                            <p:strVal val="#ppt_x"/>
                                          </p:val>
                                        </p:tav>
                                      </p:tavLst>
                                    </p:anim>
                                    <p:anim calcmode="lin" valueType="num">
                                      <p:cBhvr>
                                        <p:cTn id="5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p:bldP spid="21" grpId="0"/>
      <p:bldP spid="22" grpId="0"/>
      <p:bldP spid="24" grpId="0"/>
      <p:bldP spid="25" grpId="0" animBg="1"/>
      <p:bldP spid="28" grpId="0" animBg="1"/>
      <p:bldP spid="7" grpId="0"/>
      <p:bldP spid="9" grpId="0"/>
      <p:bldP spid="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882983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 on va se rappeler des éléments du patron d’un cône </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pic>
        <p:nvPicPr>
          <p:cNvPr id="7" name="Image 6"/>
          <p:cNvPicPr>
            <a:picLocks noChangeAspect="1"/>
          </p:cNvPicPr>
          <p:nvPr/>
        </p:nvPicPr>
        <p:blipFill>
          <a:blip r:embed="rId3"/>
          <a:stretch>
            <a:fillRect/>
          </a:stretch>
        </p:blipFill>
        <p:spPr>
          <a:xfrm>
            <a:off x="8497454" y="1815777"/>
            <a:ext cx="2239819" cy="1684166"/>
          </a:xfrm>
          <a:prstGeom prst="rect">
            <a:avLst/>
          </a:prstGeom>
        </p:spPr>
      </p:pic>
      <p:sp>
        <p:nvSpPr>
          <p:cNvPr id="9" name="ZoneTexte 8"/>
          <p:cNvSpPr txBox="1"/>
          <p:nvPr/>
        </p:nvSpPr>
        <p:spPr>
          <a:xfrm>
            <a:off x="1480177" y="2151994"/>
            <a:ext cx="567112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 patron d’un cône de rayon 1cm et de génératrice 3 cm est constitué de:</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0" name="ZoneTexte 9"/>
              <p:cNvSpPr txBox="1"/>
              <p:nvPr/>
            </p:nvSpPr>
            <p:spPr>
              <a:xfrm>
                <a:off x="1175404" y="3146000"/>
                <a:ext cx="6998778" cy="52758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1) Un secteur angulaire de rayon :…….. et d’angle</a:t>
                </a:r>
                <a14:m>
                  <m:oMath xmlns:m="http://schemas.openxmlformats.org/officeDocument/2006/math">
                    <m:f>
                      <m:fPr>
                        <m:ctrlPr>
                          <a:rPr lang="fr-MA" sz="2000" i="1" dirty="0" smtClean="0">
                            <a:latin typeface="Cambria Math" panose="02040503050406030204" pitchFamily="18" charset="0"/>
                            <a:cs typeface="Calibri" panose="020F0502020204030204" pitchFamily="34" charset="0"/>
                          </a:rPr>
                        </m:ctrlPr>
                      </m:fPr>
                      <m:num>
                        <m:r>
                          <a:rPr lang="fr-FR" sz="2000" b="0" i="1" dirty="0" smtClean="0">
                            <a:latin typeface="Cambria Math" panose="02040503050406030204" pitchFamily="18" charset="0"/>
                            <a:cs typeface="Calibri" panose="020F0502020204030204" pitchFamily="34" charset="0"/>
                          </a:rPr>
                          <m:t>360</m:t>
                        </m:r>
                        <m:r>
                          <a:rPr lang="fr-FR" sz="2000" b="0" i="1" dirty="0" smtClean="0">
                            <a:latin typeface="Cambria Math" panose="02040503050406030204" pitchFamily="18" charset="0"/>
                            <a:ea typeface="Cambria Math" panose="02040503050406030204" pitchFamily="18" charset="0"/>
                            <a:cs typeface="Calibri" panose="020F0502020204030204" pitchFamily="34" charset="0"/>
                          </a:rPr>
                          <m:t>×….</m:t>
                        </m:r>
                      </m:num>
                      <m:den>
                        <m:r>
                          <a:rPr lang="fr-FR" sz="2000" b="0" i="1" dirty="0" smtClean="0">
                            <a:latin typeface="Cambria Math" panose="02040503050406030204" pitchFamily="18" charset="0"/>
                            <a:cs typeface="Calibri" panose="020F0502020204030204" pitchFamily="34" charset="0"/>
                          </a:rPr>
                          <m:t>…..</m:t>
                        </m:r>
                      </m:den>
                    </m:f>
                  </m:oMath>
                </a14:m>
                <a:endParaRPr lang="fr-FR" sz="2000" dirty="0">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1175404" y="3146000"/>
                <a:ext cx="6998778" cy="527580"/>
              </a:xfrm>
              <a:prstGeom prst="rect">
                <a:avLst/>
              </a:prstGeom>
              <a:blipFill>
                <a:blip r:embed="rId4"/>
                <a:stretch>
                  <a:fillRect l="-958" b="-8046"/>
                </a:stretch>
              </a:blipFill>
            </p:spPr>
            <p:txBody>
              <a:bodyPr/>
              <a:lstStyle/>
              <a:p>
                <a:r>
                  <a:rPr lang="fr-FR">
                    <a:noFill/>
                  </a:rPr>
                  <a:t> </a:t>
                </a:r>
              </a:p>
            </p:txBody>
          </p:sp>
        </mc:Fallback>
      </mc:AlternateContent>
      <p:sp>
        <p:nvSpPr>
          <p:cNvPr id="19" name="ZoneTexte 18"/>
          <p:cNvSpPr txBox="1"/>
          <p:nvPr/>
        </p:nvSpPr>
        <p:spPr>
          <a:xfrm>
            <a:off x="1683197" y="4393242"/>
            <a:ext cx="432261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2) Un disque de rayon :……..</a:t>
            </a:r>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9700490" y="3499943"/>
            <a:ext cx="581891" cy="307777"/>
          </a:xfrm>
          <a:prstGeom prst="rect">
            <a:avLst/>
          </a:prstGeom>
          <a:solidFill>
            <a:schemeClr val="accent2">
              <a:lumMod val="20000"/>
              <a:lumOff val="80000"/>
            </a:schemeClr>
          </a:solidFill>
        </p:spPr>
        <p:txBody>
          <a:bodyPr wrap="square" rtlCol="0">
            <a:spAutoFit/>
          </a:bodyPr>
          <a:lstStyle/>
          <a:p>
            <a:pPr algn="l"/>
            <a:r>
              <a:rPr lang="fr-MA" sz="1400" b="1" dirty="0">
                <a:latin typeface="Calibri" panose="020F0502020204030204" pitchFamily="34" charset="0"/>
                <a:cs typeface="Calibri" panose="020F0502020204030204" pitchFamily="34" charset="0"/>
              </a:rPr>
              <a:t>1 cm</a:t>
            </a:r>
            <a:endParaRPr lang="fr-FR" sz="1400" b="1" dirty="0">
              <a:latin typeface="Calibri" panose="020F0502020204030204" pitchFamily="34" charset="0"/>
              <a:cs typeface="Calibri" panose="020F0502020204030204" pitchFamily="34" charset="0"/>
            </a:endParaRPr>
          </a:p>
        </p:txBody>
      </p:sp>
      <p:sp>
        <p:nvSpPr>
          <p:cNvPr id="13" name="ZoneTexte 12"/>
          <p:cNvSpPr txBox="1"/>
          <p:nvPr/>
        </p:nvSpPr>
        <p:spPr>
          <a:xfrm>
            <a:off x="1480177" y="1484988"/>
            <a:ext cx="205970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complétez</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5055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lvl="0"/>
            <a:r>
              <a:rPr lang="fr-FR" sz="1400" b="1" dirty="0"/>
              <a:t>Les stratégies enseignées pendant le modelage et pratiques pendant la séance sont :</a:t>
            </a:r>
          </a:p>
          <a:p>
            <a:pPr marL="285750" lvl="0" indent="-285750">
              <a:buFont typeface="Arial" panose="020B0604020202020204" pitchFamily="34" charset="0"/>
              <a:buChar char="•"/>
            </a:pPr>
            <a:r>
              <a:rPr lang="fr-FR" sz="1400" dirty="0"/>
              <a:t>Réaliser les patrons des solides usuels</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prisme</a:t>
            </a:r>
            <a:r>
              <a:rPr lang="en-US" dirty="0"/>
              <a:t>- </a:t>
            </a:r>
            <a:r>
              <a:rPr lang="en-US" dirty="0" err="1"/>
              <a:t>cylindre</a:t>
            </a:r>
            <a:r>
              <a:rPr lang="en-US" dirty="0"/>
              <a:t>-cone- </a:t>
            </a:r>
            <a:r>
              <a:rPr lang="en-US" dirty="0" err="1"/>
              <a:t>pyramide</a:t>
            </a:r>
            <a:endParaRPr lang="en-US" dirty="0"/>
          </a:p>
          <a:p>
            <a:r>
              <a:rPr lang="en-US" dirty="0"/>
              <a:t>Rayon - </a:t>
            </a:r>
            <a:r>
              <a:rPr lang="en-US" dirty="0" err="1"/>
              <a:t>génératrice</a:t>
            </a:r>
            <a:endParaRPr lang="en-US" dirty="0"/>
          </a:p>
          <a:p>
            <a:r>
              <a:rPr lang="en-US" dirty="0"/>
              <a:t>Patron </a:t>
            </a:r>
          </a:p>
          <a:p>
            <a:r>
              <a:rPr lang="fr-MA" dirty="0"/>
              <a:t>hauteur</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a:t>
            </a:r>
          </a:p>
          <a:p>
            <a:pPr marL="285750" lvl="0" indent="-285750">
              <a:buFont typeface="Arial" panose="020B0604020202020204" pitchFamily="34" charset="0"/>
              <a:buChar char="•"/>
            </a:pPr>
            <a:r>
              <a:rPr lang="fr-FR" dirty="0"/>
              <a:t>Réaliser les patrons des solides usuels avec des dimensions données </a:t>
            </a:r>
          </a:p>
          <a:p>
            <a:pPr lvl="0"/>
            <a:r>
              <a:rPr lang="fr-FR" b="1" dirty="0"/>
              <a:t>Les outils (par exemple: carte lexicale…) </a:t>
            </a:r>
          </a:p>
          <a:p>
            <a:pPr marL="285750" lvl="0" indent="-285750">
              <a:buFont typeface="Arial" panose="020B0604020202020204" pitchFamily="34" charset="0"/>
              <a:buChar char="•"/>
            </a:pPr>
            <a:r>
              <a:rPr lang="fr-FR" dirty="0"/>
              <a:t>Solides, règle, compas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Les élèves doivent respecter les dimensions et refermer les patrons tracés pour constituer le solides</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que le patron d’u cône est constitué d’un secteur angulaire et un disque.</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77444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éléments d’un cône .</a:t>
            </a:r>
          </a:p>
        </p:txBody>
      </p:sp>
      <p:pic>
        <p:nvPicPr>
          <p:cNvPr id="20" name="Image 19"/>
          <p:cNvPicPr>
            <a:picLocks noChangeAspect="1"/>
          </p:cNvPicPr>
          <p:nvPr/>
        </p:nvPicPr>
        <p:blipFill>
          <a:blip r:embed="rId3"/>
          <a:stretch>
            <a:fillRect/>
          </a:stretch>
        </p:blipFill>
        <p:spPr>
          <a:xfrm>
            <a:off x="8497454" y="1815777"/>
            <a:ext cx="2239819" cy="1684166"/>
          </a:xfrm>
          <a:prstGeom prst="rect">
            <a:avLst/>
          </a:prstGeom>
        </p:spPr>
      </p:pic>
      <p:sp>
        <p:nvSpPr>
          <p:cNvPr id="21" name="ZoneTexte 20"/>
          <p:cNvSpPr txBox="1"/>
          <p:nvPr/>
        </p:nvSpPr>
        <p:spPr>
          <a:xfrm>
            <a:off x="1570182" y="1939636"/>
            <a:ext cx="567112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 patron d’un cône est constitué de:</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2" name="ZoneTexte 21"/>
              <p:cNvSpPr txBox="1"/>
              <p:nvPr/>
            </p:nvSpPr>
            <p:spPr>
              <a:xfrm>
                <a:off x="1103692" y="2742411"/>
                <a:ext cx="6823697" cy="529184"/>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1) Un secteur angulaire de rayon :</a:t>
                </a:r>
                <a:r>
                  <a:rPr lang="fr-MA" sz="2000" dirty="0">
                    <a:solidFill>
                      <a:srgbClr val="FF0000"/>
                    </a:solidFill>
                    <a:latin typeface="Calibri" panose="020F0502020204030204" pitchFamily="34" charset="0"/>
                    <a:cs typeface="Calibri" panose="020F0502020204030204" pitchFamily="34" charset="0"/>
                  </a:rPr>
                  <a:t>3 cm </a:t>
                </a:r>
                <a:r>
                  <a:rPr lang="fr-MA" sz="2000" dirty="0">
                    <a:latin typeface="Calibri" panose="020F0502020204030204" pitchFamily="34" charset="0"/>
                    <a:cs typeface="Calibri" panose="020F0502020204030204" pitchFamily="34" charset="0"/>
                  </a:rPr>
                  <a:t>et d’angle</a:t>
                </a:r>
                <a:r>
                  <a:rPr lang="fr-MA" sz="2000" dirty="0">
                    <a:solidFill>
                      <a:srgbClr val="FF0000"/>
                    </a:solidFill>
                    <a:latin typeface="Calibri" panose="020F0502020204030204" pitchFamily="34" charset="0"/>
                    <a:cs typeface="Calibri" panose="020F0502020204030204" pitchFamily="34" charset="0"/>
                  </a:rPr>
                  <a:t>:</a:t>
                </a:r>
                <a14:m>
                  <m:oMath xmlns:m="http://schemas.openxmlformats.org/officeDocument/2006/math">
                    <m:f>
                      <m:fPr>
                        <m:ctrlPr>
                          <a:rPr lang="fr-MA" sz="2000" i="1" dirty="0">
                            <a:latin typeface="Cambria Math" panose="02040503050406030204" pitchFamily="18" charset="0"/>
                            <a:cs typeface="Calibri" panose="020F0502020204030204" pitchFamily="34" charset="0"/>
                          </a:rPr>
                        </m:ctrlPr>
                      </m:fPr>
                      <m:num>
                        <m:r>
                          <a:rPr lang="fr-FR" sz="2000" i="1" dirty="0">
                            <a:latin typeface="Cambria Math" panose="02040503050406030204" pitchFamily="18" charset="0"/>
                            <a:cs typeface="Calibri" panose="020F0502020204030204" pitchFamily="34" charset="0"/>
                          </a:rPr>
                          <m:t>360</m:t>
                        </m:r>
                        <m:r>
                          <a:rPr lang="fr-FR" sz="2000" i="1" dirty="0" smtClean="0">
                            <a:latin typeface="Cambria Math" panose="02040503050406030204" pitchFamily="18" charset="0"/>
                            <a:ea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m:t>
                        </m:r>
                        <m:r>
                          <a:rPr lang="fr-FR" sz="2000" i="1" dirty="0" smtClean="0">
                            <a:latin typeface="Cambria Math" panose="02040503050406030204" pitchFamily="18" charset="0"/>
                            <a:ea typeface="Cambria Math" panose="02040503050406030204" pitchFamily="18" charset="0"/>
                            <a:cs typeface="Calibri" panose="020F0502020204030204" pitchFamily="34" charset="0"/>
                          </a:rPr>
                          <m:t>.</m:t>
                        </m:r>
                      </m:num>
                      <m:den>
                        <m:r>
                          <a:rPr lang="fr-FR" sz="2000" b="0" i="1" dirty="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3</m:t>
                        </m:r>
                      </m:den>
                    </m:f>
                    <m:r>
                      <a:rPr lang="fr-FR" sz="2000" b="0" i="1" dirty="0" smtClean="0">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120°</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1103692" y="2742411"/>
                <a:ext cx="6823697" cy="529184"/>
              </a:xfrm>
              <a:prstGeom prst="rect">
                <a:avLst/>
              </a:prstGeom>
              <a:blipFill>
                <a:blip r:embed="rId4"/>
                <a:stretch>
                  <a:fillRect l="-894" b="-8046"/>
                </a:stretch>
              </a:blipFill>
            </p:spPr>
            <p:txBody>
              <a:bodyPr/>
              <a:lstStyle/>
              <a:p>
                <a:r>
                  <a:rPr lang="fr-FR">
                    <a:noFill/>
                  </a:rPr>
                  <a:t> </a:t>
                </a:r>
              </a:p>
            </p:txBody>
          </p:sp>
        </mc:Fallback>
      </mc:AlternateContent>
      <p:sp>
        <p:nvSpPr>
          <p:cNvPr id="23" name="ZoneTexte 22"/>
          <p:cNvSpPr txBox="1"/>
          <p:nvPr/>
        </p:nvSpPr>
        <p:spPr>
          <a:xfrm>
            <a:off x="1237673" y="3868051"/>
            <a:ext cx="432261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2) Un disque de rayon :</a:t>
            </a:r>
            <a:r>
              <a:rPr lang="fr-MA" sz="2000" dirty="0">
                <a:solidFill>
                  <a:srgbClr val="FF0000"/>
                </a:solidFill>
                <a:latin typeface="Calibri" panose="020F0502020204030204" pitchFamily="34" charset="0"/>
                <a:cs typeface="Calibri" panose="020F0502020204030204" pitchFamily="34" charset="0"/>
              </a:rPr>
              <a:t>1 cm</a:t>
            </a:r>
            <a:endParaRPr lang="fr-FR" sz="2000" dirty="0">
              <a:solidFill>
                <a:srgbClr val="FF0000"/>
              </a:solidFill>
              <a:latin typeface="Calibri" panose="020F0502020204030204" pitchFamily="34" charset="0"/>
              <a:cs typeface="Calibri" panose="020F0502020204030204" pitchFamily="34" charset="0"/>
            </a:endParaRPr>
          </a:p>
        </p:txBody>
      </p:sp>
      <p:sp>
        <p:nvSpPr>
          <p:cNvPr id="24" name="ZoneTexte 23"/>
          <p:cNvSpPr txBox="1"/>
          <p:nvPr/>
        </p:nvSpPr>
        <p:spPr>
          <a:xfrm>
            <a:off x="9700490" y="3499943"/>
            <a:ext cx="581891" cy="307777"/>
          </a:xfrm>
          <a:prstGeom prst="rect">
            <a:avLst/>
          </a:prstGeom>
          <a:solidFill>
            <a:schemeClr val="accent2">
              <a:lumMod val="20000"/>
              <a:lumOff val="80000"/>
            </a:schemeClr>
          </a:solidFill>
        </p:spPr>
        <p:txBody>
          <a:bodyPr wrap="square" rtlCol="0">
            <a:spAutoFit/>
          </a:bodyPr>
          <a:lstStyle/>
          <a:p>
            <a:pPr algn="l"/>
            <a:r>
              <a:rPr lang="fr-MA" sz="1400" b="1" dirty="0">
                <a:latin typeface="Calibri" panose="020F0502020204030204" pitchFamily="34" charset="0"/>
                <a:cs typeface="Calibri" panose="020F0502020204030204" pitchFamily="34" charset="0"/>
              </a:rPr>
              <a:t>1 cm</a:t>
            </a:r>
            <a:endParaRPr lang="fr-FR" sz="1400" b="1" dirty="0">
              <a:latin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5"/>
          <a:stretch>
            <a:fillRect/>
          </a:stretch>
        </p:blipFill>
        <p:spPr>
          <a:xfrm>
            <a:off x="6218207" y="3499943"/>
            <a:ext cx="3027392" cy="2568852"/>
          </a:xfrm>
          <a:prstGeom prst="rect">
            <a:avLst/>
          </a:prstGeom>
        </p:spPr>
      </p:pic>
    </p:spTree>
    <p:extLst>
      <p:ext uri="{BB962C8B-B14F-4D97-AF65-F5344CB8AC3E}">
        <p14:creationId xmlns:p14="http://schemas.microsoft.com/office/powerpoint/2010/main" val="194581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 on va se rappeler des éléments du patron d’un cylindre </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sp>
        <p:nvSpPr>
          <p:cNvPr id="9" name="ZoneTexte 8"/>
          <p:cNvSpPr txBox="1"/>
          <p:nvPr/>
        </p:nvSpPr>
        <p:spPr>
          <a:xfrm>
            <a:off x="1395048" y="1950067"/>
            <a:ext cx="676989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 patron d’un cylindre de rayon 1cm et de hauteur 3 cm est constitué de:</a:t>
            </a:r>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1616364" y="3369375"/>
            <a:ext cx="573352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1) Un rectangle de longueur :…….. et de largeur:……..</a:t>
            </a:r>
            <a:endParaRPr lang="fr-FR" sz="2000" dirty="0">
              <a:latin typeface="Calibri" panose="020F0502020204030204" pitchFamily="34" charset="0"/>
              <a:cs typeface="Calibri" panose="020F0502020204030204" pitchFamily="34" charset="0"/>
            </a:endParaRPr>
          </a:p>
        </p:txBody>
      </p:sp>
      <p:sp>
        <p:nvSpPr>
          <p:cNvPr id="19" name="ZoneTexte 18"/>
          <p:cNvSpPr txBox="1"/>
          <p:nvPr/>
        </p:nvSpPr>
        <p:spPr>
          <a:xfrm>
            <a:off x="1798702" y="4380232"/>
            <a:ext cx="432261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2) Deux cercles  de même rayon :……..</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1480177" y="1484988"/>
            <a:ext cx="205970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complétez</a:t>
            </a:r>
            <a:endParaRPr lang="fr-FR" sz="2000" dirty="0">
              <a:latin typeface="Calibri" panose="020F0502020204030204" pitchFamily="34" charset="0"/>
              <a:cs typeface="Calibri" panose="020F0502020204030204" pitchFamily="34" charset="0"/>
            </a:endParaRPr>
          </a:p>
        </p:txBody>
      </p:sp>
      <p:pic>
        <p:nvPicPr>
          <p:cNvPr id="3" name="Image 2"/>
          <p:cNvPicPr>
            <a:picLocks noChangeAspect="1"/>
          </p:cNvPicPr>
          <p:nvPr/>
        </p:nvPicPr>
        <p:blipFill>
          <a:blip r:embed="rId3"/>
          <a:stretch>
            <a:fillRect/>
          </a:stretch>
        </p:blipFill>
        <p:spPr>
          <a:xfrm>
            <a:off x="7705189" y="2304010"/>
            <a:ext cx="3025402" cy="2674852"/>
          </a:xfrm>
          <a:prstGeom prst="rect">
            <a:avLst/>
          </a:prstGeom>
        </p:spPr>
      </p:pic>
    </p:spTree>
    <p:extLst>
      <p:ext uri="{BB962C8B-B14F-4D97-AF65-F5344CB8AC3E}">
        <p14:creationId xmlns:p14="http://schemas.microsoft.com/office/powerpoint/2010/main" val="12195754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𝐕𝐨𝐢𝐜𝐢 𝐥𝐚  𝐫é𝐩𝐨𝐧𝐬𝐞: rappelez vous que l.</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montre la hauteur et la génératrice et le rayon,</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47782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3" name="ZoneTexte 12"/>
          <p:cNvSpPr txBox="1"/>
          <p:nvPr/>
        </p:nvSpPr>
        <p:spPr>
          <a:xfrm>
            <a:off x="1395048" y="1950067"/>
            <a:ext cx="676989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 patron d’un cylindre de rayon 1cm et de hauteur 3 cm est constitué de:</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1117600" y="3369375"/>
                <a:ext cx="7222836" cy="707886"/>
              </a:xfrm>
              <a:prstGeom prst="rect">
                <a:avLst/>
              </a:prstGeom>
              <a:noFill/>
            </p:spPr>
            <p:txBody>
              <a:bodyPr wrap="square" rtlCol="0">
                <a:spAutoFit/>
              </a:bodyPr>
              <a:lstStyle/>
              <a:p>
                <a:pPr marL="457200" indent="-457200" algn="l">
                  <a:buAutoNum type="arabicParenR"/>
                </a:pPr>
                <a:r>
                  <a:rPr lang="fr-MA" sz="2000" dirty="0">
                    <a:latin typeface="Calibri" panose="020F0502020204030204" pitchFamily="34" charset="0"/>
                    <a:cs typeface="Calibri" panose="020F0502020204030204" pitchFamily="34" charset="0"/>
                  </a:rPr>
                  <a:t>Un rectangle de longueur :</a:t>
                </a:r>
                <a14:m>
                  <m:oMath xmlns:m="http://schemas.openxmlformats.org/officeDocument/2006/math">
                    <m:r>
                      <a:rPr lang="fr-MA" sz="2000" b="0" i="1" smtClean="0">
                        <a:solidFill>
                          <a:srgbClr val="FF0000"/>
                        </a:solidFill>
                        <a:latin typeface="Cambria Math" panose="02040503050406030204" pitchFamily="18" charset="0"/>
                        <a:cs typeface="Calibri" panose="020F0502020204030204" pitchFamily="34" charset="0"/>
                      </a:rPr>
                      <m:t>2</m:t>
                    </m:r>
                    <m:r>
                      <a:rPr lang="fr-MA"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MA"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𝜋</m:t>
                    </m:r>
                    <m:r>
                      <a:rPr lang="fr-MA"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×1≈6,28</m:t>
                    </m:r>
                  </m:oMath>
                </a14:m>
                <a:r>
                  <a:rPr lang="fr-MA" sz="2000" dirty="0">
                    <a:solidFill>
                      <a:srgbClr val="FF0000"/>
                    </a:solidFill>
                    <a:latin typeface="Calibri" panose="020F0502020204030204" pitchFamily="34" charset="0"/>
                    <a:cs typeface="Calibri" panose="020F0502020204030204" pitchFamily="34" charset="0"/>
                  </a:rPr>
                  <a:t> </a:t>
                </a:r>
                <a:r>
                  <a:rPr lang="fr-MA" sz="2000" dirty="0">
                    <a:latin typeface="Calibri" panose="020F0502020204030204" pitchFamily="34" charset="0"/>
                    <a:cs typeface="Calibri" panose="020F0502020204030204" pitchFamily="34" charset="0"/>
                  </a:rPr>
                  <a:t>cm </a:t>
                </a:r>
              </a:p>
              <a:p>
                <a:pPr algn="l"/>
                <a:r>
                  <a:rPr lang="fr-MA" sz="2000" dirty="0">
                    <a:latin typeface="Calibri" panose="020F0502020204030204" pitchFamily="34" charset="0"/>
                    <a:cs typeface="Calibri" panose="020F0502020204030204" pitchFamily="34" charset="0"/>
                  </a:rPr>
                  <a:t>et de largeur: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h</m:t>
                    </m:r>
                    <m:r>
                      <a:rPr lang="fr-MA" sz="2000" i="1" dirty="0" smtClean="0">
                        <a:solidFill>
                          <a:srgbClr val="FF0000"/>
                        </a:solidFill>
                        <a:latin typeface="Cambria Math" panose="02040503050406030204" pitchFamily="18" charset="0"/>
                        <a:cs typeface="Calibri" panose="020F0502020204030204" pitchFamily="34" charset="0"/>
                      </a:rPr>
                      <m:t>=3</m:t>
                    </m:r>
                    <m:r>
                      <a:rPr lang="fr-MA" sz="2000" i="1" dirty="0" smtClean="0">
                        <a:solidFill>
                          <a:srgbClr val="FF0000"/>
                        </a:solidFill>
                        <a:latin typeface="Cambria Math" panose="02040503050406030204" pitchFamily="18" charset="0"/>
                        <a:cs typeface="Calibri" panose="020F0502020204030204" pitchFamily="34" charset="0"/>
                      </a:rPr>
                      <m:t>𝑐𝑚</m:t>
                    </m:r>
                  </m:oMath>
                </a14:m>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117600" y="3369375"/>
                <a:ext cx="7222836" cy="707886"/>
              </a:xfrm>
              <a:prstGeom prst="rect">
                <a:avLst/>
              </a:prstGeom>
              <a:blipFill>
                <a:blip r:embed="rId3"/>
                <a:stretch>
                  <a:fillRect l="-928" t="-6034"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935303" y="4899593"/>
                <a:ext cx="432261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2) Deux cercles  de même rayon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1 </m:t>
                    </m:r>
                    <m:r>
                      <a:rPr lang="fr-MA" sz="2000" i="1" dirty="0" smtClean="0">
                        <a:solidFill>
                          <a:srgbClr val="FF0000"/>
                        </a:solidFill>
                        <a:latin typeface="Cambria Math" panose="02040503050406030204" pitchFamily="18" charset="0"/>
                        <a:cs typeface="Calibri" panose="020F0502020204030204" pitchFamily="34" charset="0"/>
                      </a:rPr>
                      <m:t>𝑐𝑚</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935303" y="4899593"/>
                <a:ext cx="4322618" cy="400110"/>
              </a:xfrm>
              <a:prstGeom prst="rect">
                <a:avLst/>
              </a:prstGeom>
              <a:blipFill>
                <a:blip r:embed="rId4"/>
                <a:stretch>
                  <a:fillRect l="-1408" t="-9231" b="-27692"/>
                </a:stretch>
              </a:blipFill>
            </p:spPr>
            <p:txBody>
              <a:bodyPr/>
              <a:lstStyle/>
              <a:p>
                <a:r>
                  <a:rPr lang="fr-FR">
                    <a:noFill/>
                  </a:rPr>
                  <a:t> </a:t>
                </a:r>
              </a:p>
            </p:txBody>
          </p:sp>
        </mc:Fallback>
      </mc:AlternateContent>
      <p:pic>
        <p:nvPicPr>
          <p:cNvPr id="16" name="Image 15"/>
          <p:cNvPicPr>
            <a:picLocks noChangeAspect="1"/>
          </p:cNvPicPr>
          <p:nvPr/>
        </p:nvPicPr>
        <p:blipFill>
          <a:blip r:embed="rId5"/>
          <a:stretch>
            <a:fillRect/>
          </a:stretch>
        </p:blipFill>
        <p:spPr>
          <a:xfrm>
            <a:off x="8424153" y="1402409"/>
            <a:ext cx="2844378" cy="2187097"/>
          </a:xfrm>
          <a:prstGeom prst="rect">
            <a:avLst/>
          </a:prstGeom>
        </p:spPr>
      </p:pic>
      <p:pic>
        <p:nvPicPr>
          <p:cNvPr id="3" name="Image 2"/>
          <p:cNvPicPr>
            <a:picLocks noChangeAspect="1"/>
          </p:cNvPicPr>
          <p:nvPr/>
        </p:nvPicPr>
        <p:blipFill>
          <a:blip r:embed="rId6"/>
          <a:stretch>
            <a:fillRect/>
          </a:stretch>
        </p:blipFill>
        <p:spPr>
          <a:xfrm>
            <a:off x="7101191" y="3589506"/>
            <a:ext cx="3924810" cy="2431915"/>
          </a:xfrm>
          <a:prstGeom prst="rect">
            <a:avLst/>
          </a:prstGeom>
        </p:spPr>
      </p:pic>
      <p:cxnSp>
        <p:nvCxnSpPr>
          <p:cNvPr id="7" name="Connecteur droit avec flèche 6"/>
          <p:cNvCxnSpPr>
            <a:stCxn id="13" idx="3"/>
          </p:cNvCxnSpPr>
          <p:nvPr/>
        </p:nvCxnSpPr>
        <p:spPr>
          <a:xfrm>
            <a:off x="8164945" y="2304010"/>
            <a:ext cx="872051" cy="11173"/>
          </a:xfrm>
          <a:prstGeom prst="straightConnector1">
            <a:avLst/>
          </a:prstGeom>
          <a:ln w="28575">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70108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et ajoutez AB= 4 cm et AC= 3 cm et  corriger la figue 1)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p:txBody>
          <a:bodyPr/>
          <a:lstStyle/>
          <a:p>
            <a:r>
              <a:rPr lang="en-US" dirty="0"/>
              <a:t>Page:65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1366982" y="1043237"/>
            <a:ext cx="8903855" cy="5146425"/>
          </a:xfrm>
          <a:prstGeom prst="rect">
            <a:avLst/>
          </a:prstGeom>
        </p:spPr>
      </p:pic>
      <p:sp>
        <p:nvSpPr>
          <p:cNvPr id="10" name="ZoneTexte 9"/>
          <p:cNvSpPr txBox="1"/>
          <p:nvPr/>
        </p:nvSpPr>
        <p:spPr>
          <a:xfrm>
            <a:off x="7795491" y="2410690"/>
            <a:ext cx="175491" cy="338554"/>
          </a:xfrm>
          <a:prstGeom prst="rect">
            <a:avLst/>
          </a:prstGeom>
          <a:solidFill>
            <a:schemeClr val="bg1"/>
          </a:solidFill>
        </p:spPr>
        <p:txBody>
          <a:bodyPr wrap="square" rtlCol="0">
            <a:spAutoFit/>
          </a:bodyPr>
          <a:lstStyle/>
          <a:p>
            <a:pPr algn="l"/>
            <a:r>
              <a:rPr lang="fr-MA" sz="1600" dirty="0">
                <a:latin typeface="Calibri" panose="020F0502020204030204" pitchFamily="34" charset="0"/>
                <a:cs typeface="Calibri" panose="020F0502020204030204" pitchFamily="34" charset="0"/>
              </a:rPr>
              <a:t>B</a:t>
            </a:r>
            <a:endParaRPr lang="fr-FR" sz="1600" dirty="0">
              <a:latin typeface="Calibri" panose="020F0502020204030204" pitchFamily="34" charset="0"/>
              <a:cs typeface="Calibri" panose="020F0502020204030204" pitchFamily="34" charset="0"/>
            </a:endParaRPr>
          </a:p>
        </p:txBody>
      </p:sp>
      <p:sp>
        <p:nvSpPr>
          <p:cNvPr id="11" name="ZoneTexte 10"/>
          <p:cNvSpPr txBox="1"/>
          <p:nvPr/>
        </p:nvSpPr>
        <p:spPr>
          <a:xfrm>
            <a:off x="7795490" y="1875163"/>
            <a:ext cx="175491" cy="338554"/>
          </a:xfrm>
          <a:prstGeom prst="rect">
            <a:avLst/>
          </a:prstGeom>
          <a:solidFill>
            <a:schemeClr val="bg1"/>
          </a:solidFill>
        </p:spPr>
        <p:txBody>
          <a:bodyPr wrap="square" rtlCol="0">
            <a:spAutoFit/>
          </a:bodyPr>
          <a:lstStyle/>
          <a:p>
            <a:pPr algn="l"/>
            <a:r>
              <a:rPr lang="fr-MA" sz="1600" dirty="0">
                <a:latin typeface="Calibri" panose="020F0502020204030204" pitchFamily="34" charset="0"/>
                <a:cs typeface="Calibri" panose="020F0502020204030204" pitchFamily="34" charset="0"/>
              </a:rPr>
              <a:t>D</a:t>
            </a:r>
            <a:endParaRPr lang="fr-FR" sz="1600" dirty="0">
              <a:latin typeface="Calibri" panose="020F0502020204030204" pitchFamily="34" charset="0"/>
              <a:cs typeface="Calibri" panose="020F0502020204030204" pitchFamily="34" charset="0"/>
            </a:endParaRPr>
          </a:p>
        </p:txBody>
      </p:sp>
      <p:sp>
        <p:nvSpPr>
          <p:cNvPr id="12" name="ZoneTexte 11"/>
          <p:cNvSpPr txBox="1"/>
          <p:nvPr/>
        </p:nvSpPr>
        <p:spPr>
          <a:xfrm>
            <a:off x="9665851" y="2472246"/>
            <a:ext cx="267853" cy="338554"/>
          </a:xfrm>
          <a:prstGeom prst="rect">
            <a:avLst/>
          </a:prstGeom>
          <a:solidFill>
            <a:schemeClr val="bg1"/>
          </a:solidFill>
        </p:spPr>
        <p:txBody>
          <a:bodyPr wrap="square" rtlCol="0">
            <a:spAutoFit/>
          </a:bodyPr>
          <a:lstStyle/>
          <a:p>
            <a:pPr algn="l"/>
            <a:r>
              <a:rPr lang="fr-MA" sz="1600" dirty="0">
                <a:latin typeface="Calibri" panose="020F0502020204030204" pitchFamily="34" charset="0"/>
                <a:cs typeface="Calibri" panose="020F0502020204030204" pitchFamily="34" charset="0"/>
              </a:rPr>
              <a:t>A</a:t>
            </a:r>
            <a:endParaRPr lang="fr-FR" sz="1600" dirty="0">
              <a:latin typeface="Calibri" panose="020F0502020204030204" pitchFamily="34" charset="0"/>
              <a:cs typeface="Calibri" panose="020F0502020204030204" pitchFamily="34" charset="0"/>
            </a:endParaRPr>
          </a:p>
        </p:txBody>
      </p:sp>
      <p:sp>
        <p:nvSpPr>
          <p:cNvPr id="13" name="ZoneTexte 12"/>
          <p:cNvSpPr txBox="1"/>
          <p:nvPr/>
        </p:nvSpPr>
        <p:spPr>
          <a:xfrm>
            <a:off x="9665852" y="1879689"/>
            <a:ext cx="267853" cy="338554"/>
          </a:xfrm>
          <a:prstGeom prst="rect">
            <a:avLst/>
          </a:prstGeom>
          <a:solidFill>
            <a:schemeClr val="bg1"/>
          </a:solidFill>
        </p:spPr>
        <p:txBody>
          <a:bodyPr wrap="square" rtlCol="0">
            <a:spAutoFit/>
          </a:bodyPr>
          <a:lstStyle/>
          <a:p>
            <a:pPr algn="l"/>
            <a:r>
              <a:rPr lang="fr-MA" sz="1600" dirty="0">
                <a:latin typeface="Calibri" panose="020F0502020204030204" pitchFamily="34" charset="0"/>
                <a:cs typeface="Calibri" panose="020F0502020204030204" pitchFamily="34" charset="0"/>
              </a:rPr>
              <a:t>F</a:t>
            </a:r>
            <a:endParaRPr lang="fr-FR" sz="1600" dirty="0">
              <a:latin typeface="Calibri" panose="020F0502020204030204" pitchFamily="34" charset="0"/>
              <a:cs typeface="Calibri" panose="020F0502020204030204" pitchFamily="34" charset="0"/>
            </a:endParaRPr>
          </a:p>
        </p:txBody>
      </p:sp>
      <p:pic>
        <p:nvPicPr>
          <p:cNvPr id="14" name="Image 13"/>
          <p:cNvPicPr>
            <a:picLocks noChangeAspect="1"/>
          </p:cNvPicPr>
          <p:nvPr/>
        </p:nvPicPr>
        <p:blipFill>
          <a:blip r:embed="rId5"/>
          <a:stretch>
            <a:fillRect/>
          </a:stretch>
        </p:blipFill>
        <p:spPr>
          <a:xfrm>
            <a:off x="7867070" y="1734502"/>
            <a:ext cx="2066634" cy="1475487"/>
          </a:xfrm>
          <a:prstGeom prst="rect">
            <a:avLst/>
          </a:prstGeom>
        </p:spPr>
      </p:pic>
      <p:sp>
        <p:nvSpPr>
          <p:cNvPr id="15" name="ZoneTexte 14"/>
          <p:cNvSpPr txBox="1"/>
          <p:nvPr/>
        </p:nvSpPr>
        <p:spPr>
          <a:xfrm>
            <a:off x="5739241" y="2210707"/>
            <a:ext cx="572654" cy="307777"/>
          </a:xfrm>
          <a:prstGeom prst="rect">
            <a:avLst/>
          </a:prstGeom>
          <a:solidFill>
            <a:schemeClr val="bg1"/>
          </a:solidFill>
        </p:spPr>
        <p:txBody>
          <a:bodyPr wrap="square" rtlCol="0">
            <a:spAutoFit/>
          </a:bodyPr>
          <a:lstStyle/>
          <a:p>
            <a:pPr algn="l"/>
            <a:r>
              <a:rPr lang="fr-MA" sz="1400" dirty="0">
                <a:latin typeface="Calibri" panose="020F0502020204030204" pitchFamily="34" charset="0"/>
                <a:cs typeface="Calibri" panose="020F0502020204030204" pitchFamily="34" charset="0"/>
              </a:rPr>
              <a:t>AFCE</a:t>
            </a:r>
            <a:endParaRPr lang="fr-FR" sz="1400" dirty="0">
              <a:latin typeface="Calibri" panose="020F0502020204030204" pitchFamily="34" charset="0"/>
              <a:cs typeface="Calibri" panose="020F0502020204030204" pitchFamily="34" charset="0"/>
            </a:endParaRPr>
          </a:p>
        </p:txBody>
      </p:sp>
      <p:sp>
        <p:nvSpPr>
          <p:cNvPr id="16" name="ZoneTexte 15"/>
          <p:cNvSpPr txBox="1"/>
          <p:nvPr/>
        </p:nvSpPr>
        <p:spPr>
          <a:xfrm>
            <a:off x="3855032" y="2426078"/>
            <a:ext cx="707732" cy="307777"/>
          </a:xfrm>
          <a:prstGeom prst="rect">
            <a:avLst/>
          </a:prstGeom>
          <a:solidFill>
            <a:schemeClr val="bg1"/>
          </a:solidFill>
        </p:spPr>
        <p:txBody>
          <a:bodyPr wrap="square" rtlCol="0">
            <a:spAutoFit/>
          </a:bodyPr>
          <a:lstStyle/>
          <a:p>
            <a:pPr algn="l"/>
            <a:r>
              <a:rPr lang="fr-MA" sz="1400" dirty="0">
                <a:latin typeface="Calibri" panose="020F0502020204030204" pitchFamily="34" charset="0"/>
                <a:cs typeface="Calibri" panose="020F0502020204030204" pitchFamily="34" charset="0"/>
              </a:rPr>
              <a:t>AFDB</a:t>
            </a:r>
            <a:endParaRPr lang="fr-FR"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1886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7047345" y="1090055"/>
            <a:ext cx="4525819" cy="2796401"/>
          </a:xfrm>
          <a:prstGeom prst="rect">
            <a:avLst/>
          </a:prstGeom>
        </p:spPr>
      </p:pic>
      <p:pic>
        <p:nvPicPr>
          <p:cNvPr id="6" name="Image 5"/>
          <p:cNvPicPr>
            <a:picLocks noChangeAspect="1"/>
          </p:cNvPicPr>
          <p:nvPr/>
        </p:nvPicPr>
        <p:blipFill>
          <a:blip r:embed="rId5"/>
          <a:stretch>
            <a:fillRect/>
          </a:stretch>
        </p:blipFill>
        <p:spPr>
          <a:xfrm>
            <a:off x="782456" y="1050161"/>
            <a:ext cx="4318734" cy="2343951"/>
          </a:xfrm>
          <a:prstGeom prst="rect">
            <a:avLst/>
          </a:prstGeom>
        </p:spPr>
      </p:pic>
      <p:sp>
        <p:nvSpPr>
          <p:cNvPr id="11" name="Rectangle à coins arrondis 10"/>
          <p:cNvSpPr/>
          <p:nvPr/>
        </p:nvSpPr>
        <p:spPr>
          <a:xfrm>
            <a:off x="3519055" y="1204035"/>
            <a:ext cx="1995054" cy="4186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1400" dirty="0"/>
              <a:t>Patron du cylindre</a:t>
            </a:r>
          </a:p>
        </p:txBody>
      </p:sp>
      <p:sp>
        <p:nvSpPr>
          <p:cNvPr id="28" name="Rectangle à coins arrondis 27"/>
          <p:cNvSpPr/>
          <p:nvPr/>
        </p:nvSpPr>
        <p:spPr>
          <a:xfrm>
            <a:off x="8723609" y="4268280"/>
            <a:ext cx="1995054" cy="4186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1400" dirty="0"/>
              <a:t>Patron du prisme</a:t>
            </a:r>
          </a:p>
        </p:txBody>
      </p:sp>
      <p:sp>
        <p:nvSpPr>
          <p:cNvPr id="12" name="ZoneTexte 11"/>
          <p:cNvSpPr txBox="1"/>
          <p:nvPr/>
        </p:nvSpPr>
        <p:spPr>
          <a:xfrm>
            <a:off x="8876146" y="2432300"/>
            <a:ext cx="572655" cy="307777"/>
          </a:xfrm>
          <a:prstGeom prst="rect">
            <a:avLst/>
          </a:prstGeom>
          <a:solidFill>
            <a:schemeClr val="accent1">
              <a:lumMod val="40000"/>
              <a:lumOff val="60000"/>
            </a:schemeClr>
          </a:solidFill>
        </p:spPr>
        <p:txBody>
          <a:bodyPr wrap="square" rtlCol="0">
            <a:spAutoFit/>
          </a:bodyPr>
          <a:lstStyle/>
          <a:p>
            <a:pPr algn="l"/>
            <a:r>
              <a:rPr lang="fr-FR" sz="1400" dirty="0">
                <a:latin typeface="Calibri" panose="020F0502020204030204" pitchFamily="34" charset="0"/>
                <a:cs typeface="Calibri" panose="020F0502020204030204" pitchFamily="34" charset="0"/>
              </a:rPr>
              <a:t>4 cm</a:t>
            </a:r>
          </a:p>
        </p:txBody>
      </p:sp>
      <p:sp>
        <p:nvSpPr>
          <p:cNvPr id="30" name="ZoneTexte 29"/>
          <p:cNvSpPr txBox="1"/>
          <p:nvPr/>
        </p:nvSpPr>
        <p:spPr>
          <a:xfrm>
            <a:off x="7703128" y="2278411"/>
            <a:ext cx="572655" cy="307777"/>
          </a:xfrm>
          <a:prstGeom prst="rect">
            <a:avLst/>
          </a:prstGeom>
          <a:solidFill>
            <a:schemeClr val="accent1">
              <a:lumMod val="40000"/>
              <a:lumOff val="60000"/>
            </a:schemeClr>
          </a:solidFill>
        </p:spPr>
        <p:txBody>
          <a:bodyPr wrap="square" rtlCol="0">
            <a:spAutoFit/>
          </a:bodyPr>
          <a:lstStyle/>
          <a:p>
            <a:pPr algn="l"/>
            <a:r>
              <a:rPr lang="fr-FR" sz="1400" dirty="0">
                <a:latin typeface="Calibri" panose="020F0502020204030204" pitchFamily="34" charset="0"/>
                <a:cs typeface="Calibri" panose="020F0502020204030204" pitchFamily="34" charset="0"/>
              </a:rPr>
              <a:t>3 cm</a:t>
            </a:r>
          </a:p>
        </p:txBody>
      </p:sp>
      <p:sp>
        <p:nvSpPr>
          <p:cNvPr id="31" name="ZoneTexte 30"/>
          <p:cNvSpPr txBox="1"/>
          <p:nvPr/>
        </p:nvSpPr>
        <p:spPr>
          <a:xfrm>
            <a:off x="10596621" y="1640912"/>
            <a:ext cx="572655" cy="307777"/>
          </a:xfrm>
          <a:prstGeom prst="rect">
            <a:avLst/>
          </a:prstGeom>
          <a:solidFill>
            <a:schemeClr val="accent1">
              <a:lumMod val="40000"/>
              <a:lumOff val="60000"/>
            </a:schemeClr>
          </a:solidFill>
        </p:spPr>
        <p:txBody>
          <a:bodyPr wrap="square" rtlCol="0">
            <a:spAutoFit/>
          </a:bodyPr>
          <a:lstStyle/>
          <a:p>
            <a:pPr algn="l"/>
            <a:r>
              <a:rPr lang="fr-FR" sz="1400" dirty="0">
                <a:latin typeface="Calibri" panose="020F0502020204030204" pitchFamily="34" charset="0"/>
                <a:cs typeface="Calibri" panose="020F0502020204030204" pitchFamily="34" charset="0"/>
              </a:rPr>
              <a:t>5 cm</a:t>
            </a:r>
          </a:p>
        </p:txBody>
      </p:sp>
      <p:sp>
        <p:nvSpPr>
          <p:cNvPr id="32" name="ZoneTexte 31"/>
          <p:cNvSpPr txBox="1"/>
          <p:nvPr/>
        </p:nvSpPr>
        <p:spPr>
          <a:xfrm>
            <a:off x="9032089" y="1314858"/>
            <a:ext cx="572655" cy="307777"/>
          </a:xfrm>
          <a:prstGeom prst="rect">
            <a:avLst/>
          </a:prstGeom>
          <a:solidFill>
            <a:schemeClr val="accent1">
              <a:lumMod val="40000"/>
              <a:lumOff val="60000"/>
            </a:schemeClr>
          </a:solidFill>
        </p:spPr>
        <p:txBody>
          <a:bodyPr wrap="square" rtlCol="0">
            <a:spAutoFit/>
          </a:bodyPr>
          <a:lstStyle/>
          <a:p>
            <a:pPr algn="l"/>
            <a:r>
              <a:rPr lang="fr-FR" sz="1400" dirty="0">
                <a:latin typeface="Calibri" panose="020F0502020204030204" pitchFamily="34" charset="0"/>
                <a:cs typeface="Calibri" panose="020F0502020204030204" pitchFamily="34" charset="0"/>
              </a:rPr>
              <a:t>5 cm</a:t>
            </a:r>
          </a:p>
        </p:txBody>
      </p:sp>
      <p:pic>
        <p:nvPicPr>
          <p:cNvPr id="13" name="Image 12"/>
          <p:cNvPicPr>
            <a:picLocks noChangeAspect="1"/>
          </p:cNvPicPr>
          <p:nvPr/>
        </p:nvPicPr>
        <p:blipFill>
          <a:blip r:embed="rId6"/>
          <a:stretch>
            <a:fillRect/>
          </a:stretch>
        </p:blipFill>
        <p:spPr>
          <a:xfrm>
            <a:off x="2891035" y="3898326"/>
            <a:ext cx="3953980" cy="2788791"/>
          </a:xfrm>
          <a:prstGeom prst="rect">
            <a:avLst/>
          </a:prstGeom>
        </p:spPr>
      </p:pic>
      <p:sp>
        <p:nvSpPr>
          <p:cNvPr id="34" name="Rectangle à coins arrondis 33"/>
          <p:cNvSpPr/>
          <p:nvPr/>
        </p:nvSpPr>
        <p:spPr>
          <a:xfrm>
            <a:off x="1079839" y="5024877"/>
            <a:ext cx="1995054" cy="4186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1400" dirty="0"/>
              <a:t>Patron du cône</a:t>
            </a:r>
          </a:p>
        </p:txBody>
      </p:sp>
      <p:sp>
        <p:nvSpPr>
          <p:cNvPr id="18" name="ZoneTexte 17"/>
          <p:cNvSpPr txBox="1"/>
          <p:nvPr/>
        </p:nvSpPr>
        <p:spPr>
          <a:xfrm>
            <a:off x="8607014" y="5711387"/>
            <a:ext cx="3094182" cy="707886"/>
          </a:xfrm>
          <a:prstGeom prst="rect">
            <a:avLst/>
          </a:prstGeom>
          <a:solidFill>
            <a:srgbClr val="F19D19"/>
          </a:solidFill>
        </p:spPr>
        <p:txBody>
          <a:bodyPr wrap="square" rtlCol="0">
            <a:spAutoFit/>
          </a:bodyPr>
          <a:lstStyle/>
          <a:p>
            <a:pPr algn="l"/>
            <a:r>
              <a:rPr lang="fr-FR" sz="2000" dirty="0">
                <a:latin typeface="Calibri" panose="020F0502020204030204" pitchFamily="34" charset="0"/>
                <a:cs typeface="Calibri" panose="020F0502020204030204" pitchFamily="34" charset="0"/>
              </a:rPr>
              <a:t>On coupe les patrons pour réaliser les solides</a:t>
            </a:r>
          </a:p>
        </p:txBody>
      </p:sp>
      <p:sp>
        <p:nvSpPr>
          <p:cNvPr id="36" name="ZoneTexte 35"/>
          <p:cNvSpPr txBox="1"/>
          <p:nvPr/>
        </p:nvSpPr>
        <p:spPr>
          <a:xfrm>
            <a:off x="7809346" y="3067097"/>
            <a:ext cx="572655" cy="307777"/>
          </a:xfrm>
          <a:prstGeom prst="rect">
            <a:avLst/>
          </a:prstGeom>
          <a:solidFill>
            <a:schemeClr val="accent1">
              <a:lumMod val="40000"/>
              <a:lumOff val="60000"/>
            </a:schemeClr>
          </a:solidFill>
        </p:spPr>
        <p:txBody>
          <a:bodyPr wrap="square" rtlCol="0">
            <a:spAutoFit/>
          </a:bodyPr>
          <a:lstStyle/>
          <a:p>
            <a:pPr algn="l"/>
            <a:r>
              <a:rPr lang="fr-FR" sz="1400" dirty="0">
                <a:latin typeface="Calibri" panose="020F0502020204030204" pitchFamily="34" charset="0"/>
                <a:cs typeface="Calibri" panose="020F0502020204030204" pitchFamily="34" charset="0"/>
              </a:rPr>
              <a:t>3 cm</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1"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P spid="12" grpId="0" animBg="1"/>
      <p:bldP spid="30" grpId="0" animBg="1"/>
      <p:bldP spid="31" grpId="0" animBg="1"/>
      <p:bldP spid="32" grpId="0" animBg="1"/>
      <p:bldP spid="34" grpId="0" animBg="1"/>
      <p:bldP spid="18" grpId="0" animBg="1"/>
      <p:bldP spid="3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Page:63</a:t>
            </a:r>
            <a:endParaRPr lang="fr-FR" dirty="0"/>
          </a:p>
        </p:txBody>
      </p:sp>
      <p:pic>
        <p:nvPicPr>
          <p:cNvPr id="4" name="Image 3"/>
          <p:cNvPicPr>
            <a:picLocks noChangeAspect="1"/>
          </p:cNvPicPr>
          <p:nvPr/>
        </p:nvPicPr>
        <p:blipFill>
          <a:blip r:embed="rId2"/>
          <a:stretch>
            <a:fillRect/>
          </a:stretch>
        </p:blipFill>
        <p:spPr>
          <a:xfrm>
            <a:off x="521729" y="1773382"/>
            <a:ext cx="11288488" cy="3352800"/>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comment déterminer le nombre des éléments d’un prisme et une pyramide.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7" name="Image 6"/>
          <p:cNvPicPr>
            <a:picLocks noChangeAspect="1"/>
          </p:cNvPicPr>
          <p:nvPr/>
        </p:nvPicPr>
        <p:blipFill>
          <a:blip r:embed="rId3"/>
          <a:stretch>
            <a:fillRect/>
          </a:stretch>
        </p:blipFill>
        <p:spPr>
          <a:xfrm>
            <a:off x="895927" y="1126836"/>
            <a:ext cx="10012218" cy="5338619"/>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Page:63</a:t>
            </a:r>
          </a:p>
        </p:txBody>
      </p:sp>
      <p:pic>
        <p:nvPicPr>
          <p:cNvPr id="3" name="Image 2"/>
          <p:cNvPicPr>
            <a:picLocks noChangeAspect="1"/>
          </p:cNvPicPr>
          <p:nvPr/>
        </p:nvPicPr>
        <p:blipFill>
          <a:blip r:embed="rId2"/>
          <a:stretch>
            <a:fillRect/>
          </a:stretch>
        </p:blipFill>
        <p:spPr>
          <a:xfrm>
            <a:off x="537150" y="2013527"/>
            <a:ext cx="11128377" cy="2909455"/>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sp>
        <p:nvSpPr>
          <p:cNvPr id="7" name="ZoneTexte 7">
            <a:extLst>
              <a:ext uri="{FF2B5EF4-FFF2-40B4-BE49-F238E27FC236}">
                <a16:creationId xmlns:a16="http://schemas.microsoft.com/office/drawing/2014/main" id="{68A0E193-7E82-6603-BAFA-71DE4DF6EBD0}"/>
              </a:ext>
            </a:extLst>
          </p:cNvPr>
          <p:cNvSpPr txBox="1"/>
          <p:nvPr/>
        </p:nvSpPr>
        <p:spPr>
          <a:xfrm>
            <a:off x="321482" y="2987749"/>
            <a:ext cx="1029810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Tree>
    <p:extLst>
      <p:ext uri="{BB962C8B-B14F-4D97-AF65-F5344CB8AC3E}">
        <p14:creationId xmlns:p14="http://schemas.microsoft.com/office/powerpoint/2010/main" val="3392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7868</TotalTime>
  <Words>3497</Words>
  <Application>Microsoft Macintosh PowerPoint</Application>
  <PresentationFormat>Grand écran</PresentationFormat>
  <Paragraphs>365</Paragraphs>
  <Slides>73</Slides>
  <Notes>4</Notes>
  <HiddenSlides>7</HiddenSlides>
  <MMClips>6</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73</vt:i4>
      </vt:variant>
    </vt:vector>
  </HeadingPairs>
  <TitlesOfParts>
    <vt:vector size="82"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on va se rappeler des caractéristiques d’un cylindre, observez  et complétez: </vt:lpstr>
      <vt:lpstr>Rappelez vous qu’un cylindre a deux bases circulaires, surface latérale courbée, un rayon et une hauteur</vt:lpstr>
      <vt:lpstr> observez  et complétez le tableau ci-dessous</vt:lpstr>
      <vt:lpstr> voici la réponse, rappelez vous que les faces latérales d’une pyramide sont des triangles et sa base est polygone</vt:lpstr>
      <vt:lpstr>On va se rappeler comment on calcule la longueur d’un arc et le périmètre d’un cercle , complétez. </vt:lpstr>
      <vt:lpstr>Voici la réponse: rappelez- vous que la longueur d’un arc dépond de l’angle du secteur angulaire . </vt:lpstr>
      <vt:lpstr>Bien! Voici un résumé des rappels. </vt:lpstr>
      <vt:lpstr>Présentation PowerPoint</vt:lpstr>
      <vt:lpstr>Adnane veut  construire une boite à cadeau, exprimez vos avis pour aider Adnane à réaliser cette boite:</vt:lpstr>
      <vt:lpstr>A la fin de cette séance, vous serez capables de:</vt:lpstr>
      <vt:lpstr>Présentation PowerPoint</vt:lpstr>
      <vt:lpstr>Observez ce cube, je vais le déplier pour obtenir une figure plane: c’est le patron du cube il est formé des carrés.</vt:lpstr>
      <vt:lpstr>Maintenant voici le patron d’un prisme triangulaire, il comporte 2 triangles et 3 rectangles.</vt:lpstr>
      <vt:lpstr>Maintenant je vais vous montrer le patron d’un prisme hexagonale . Il est formé de 6 rectangles et 2 hexagones. </vt:lpstr>
      <vt:lpstr>Présentation PowerPoint</vt:lpstr>
      <vt:lpstr>on va se rappeler de la définition du patron d’un prisme. Complétez: </vt:lpstr>
      <vt:lpstr> 𝐕𝐨𝐢𝐜𝐢 𝐥𝐚  𝐫é𝐩𝐨𝐧𝐬𝐞. Rappelez vous  que le patron d’un prisme est formée de 2 bases polygonales et de rectangles représentant les faces latérales</vt:lpstr>
      <vt:lpstr>Présentation PowerPoint</vt:lpstr>
      <vt:lpstr>Je   vais vous montrer comment réaliser le patron d’un prisme triangulaire en deux étape, dans la 1ère étape je construis les rectangles représentant les faces latérales.</vt:lpstr>
      <vt:lpstr>Dans la 2ème étape je vais construire les 2 triangles représentant les 2 bases. </vt:lpstr>
      <vt:lpstr>Voici une pyramide de base  un rectangle et dont les faces latérales sont des triangles, son patron est une figure plane constituée d’un rectangle (la base) entourée des triangles (faces latérales)</vt:lpstr>
      <vt:lpstr>Maintenant, je vais vous montrer comment réaliser le patron d’une pyramide en 2 étapes,   </vt:lpstr>
      <vt:lpstr>Présentation PowerPoint</vt:lpstr>
      <vt:lpstr>on va rappelez de la 1ère étape pour construire le patron d’un prisme droit. Complétez: </vt:lpstr>
      <vt:lpstr>Voici la réponse : rappelez vous qu’un cône a une face latérale courbée, une base circulaire et un sommet.</vt:lpstr>
      <vt:lpstr>on va rappelez de la 2ère étape pour construire le patron d’un prisme droit. Complétez: </vt:lpstr>
      <vt:lpstr>Voici la réponse : rappelez vous qu’un cône a une face latérale courbée, une base circulaire et un sommet.</vt:lpstr>
      <vt:lpstr>on va rappelez de la 1ère étape pour construire le patron d’une pyramide dont la base est carré. Complétez: </vt:lpstr>
      <vt:lpstr>Voici la réponse: on commence par construire la base de la pyramide.</vt:lpstr>
      <vt:lpstr>Observez et complétez:</vt:lpstr>
      <vt:lpstr> 𝐕𝐨𝐢𝐜𝐢 𝐥𝐚  𝐫é𝐩𝐨𝐧𝐬𝐞. Rappelez vous  que le cylindre a une surface latérale courbée et deux bases circulaire superposables</vt:lpstr>
      <vt:lpstr>Présentation PowerPoint</vt:lpstr>
      <vt:lpstr>Maintenant , je vais vous montrer le patron d’un cylindre: la surface latérale devient un rectangle de longueur le périmètre de la base</vt:lpstr>
      <vt:lpstr>Maintenant, je vais vous décrire le patron d’un cylindre</vt:lpstr>
      <vt:lpstr>Maintenant, voici  un exemple : je vais  vous montrer comment construire le patron d’un cylindre de hauteur 4 cm et de rayon 2 cm </vt:lpstr>
      <vt:lpstr>Maintenant, je vais vous montrer le patron d’un cône: la surface latérale devient un secteur angulaire de longueur le périmètre  de la base et de rayon la génératrice :  </vt:lpstr>
      <vt:lpstr>Maintenant, je vais vous décrire le patron d’un cône:.</vt:lpstr>
      <vt:lpstr>Voici un exemple: le point B est un point de la sphère donc il une distance égale au rayon du centre de la sphère.</vt:lpstr>
      <vt:lpstr>Présentation PowerPoint</vt:lpstr>
      <vt:lpstr> observez et complétez : on va se rappeler des éléments du patron d’un cône </vt:lpstr>
      <vt:lpstr>Voici la réponse : rappelez vous que le patron d’u cône est constitué d’un secteur angulaire et un disque.</vt:lpstr>
      <vt:lpstr> observez et complétez : on va se rappeler des éléments du patron d’un cylindre </vt:lpstr>
      <vt:lpstr>  𝐕𝐨𝐢𝐜𝐢 𝐥𝐚  𝐫é𝐩𝐨𝐧𝐬𝐞: rappelez vous que l. </vt:lpstr>
      <vt:lpstr>Présentation PowerPoint</vt:lpstr>
      <vt:lpstr>Travaillez individuellement puis discutez en binômes vos réponses et ajoutez AB= 4 cm et AC= 3 cm et  corriger la figue 1) </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déterminer le nombre des éléments d’un prisme et une pyramide.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483</cp:revision>
  <dcterms:created xsi:type="dcterms:W3CDTF">2025-11-03T10:55:47Z</dcterms:created>
  <dcterms:modified xsi:type="dcterms:W3CDTF">2026-03-11T17:01:03Z</dcterms:modified>
</cp:coreProperties>
</file>