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3"/>
  </p:notesMasterIdLst>
  <p:handoutMasterIdLst>
    <p:handoutMasterId r:id="rId64"/>
  </p:handoutMasterIdLst>
  <p:sldIdLst>
    <p:sldId id="308" r:id="rId2"/>
    <p:sldId id="288" r:id="rId3"/>
    <p:sldId id="289" r:id="rId4"/>
    <p:sldId id="286" r:id="rId5"/>
    <p:sldId id="287" r:id="rId6"/>
    <p:sldId id="264" r:id="rId7"/>
    <p:sldId id="290" r:id="rId8"/>
    <p:sldId id="292" r:id="rId9"/>
    <p:sldId id="293" r:id="rId10"/>
    <p:sldId id="258" r:id="rId11"/>
    <p:sldId id="294" r:id="rId12"/>
    <p:sldId id="355" r:id="rId13"/>
    <p:sldId id="356" r:id="rId14"/>
    <p:sldId id="352" r:id="rId15"/>
    <p:sldId id="353" r:id="rId16"/>
    <p:sldId id="354" r:id="rId17"/>
    <p:sldId id="377" r:id="rId18"/>
    <p:sldId id="378" r:id="rId19"/>
    <p:sldId id="296" r:id="rId20"/>
    <p:sldId id="379" r:id="rId21"/>
    <p:sldId id="315" r:id="rId22"/>
    <p:sldId id="306" r:id="rId23"/>
    <p:sldId id="389" r:id="rId24"/>
    <p:sldId id="388" r:id="rId25"/>
    <p:sldId id="380" r:id="rId26"/>
    <p:sldId id="310" r:id="rId27"/>
    <p:sldId id="270" r:id="rId28"/>
    <p:sldId id="271" r:id="rId29"/>
    <p:sldId id="272" r:id="rId30"/>
    <p:sldId id="396" r:id="rId31"/>
    <p:sldId id="362" r:id="rId32"/>
    <p:sldId id="274" r:id="rId33"/>
    <p:sldId id="275" r:id="rId34"/>
    <p:sldId id="276" r:id="rId35"/>
    <p:sldId id="391" r:id="rId36"/>
    <p:sldId id="395" r:id="rId37"/>
    <p:sldId id="390" r:id="rId38"/>
    <p:sldId id="392" r:id="rId39"/>
    <p:sldId id="393" r:id="rId40"/>
    <p:sldId id="323" r:id="rId41"/>
    <p:sldId id="325" r:id="rId42"/>
    <p:sldId id="397" r:id="rId43"/>
    <p:sldId id="368" r:id="rId44"/>
    <p:sldId id="364" r:id="rId45"/>
    <p:sldId id="387" r:id="rId46"/>
    <p:sldId id="375" r:id="rId47"/>
    <p:sldId id="330" r:id="rId48"/>
    <p:sldId id="371" r:id="rId49"/>
    <p:sldId id="327" r:id="rId50"/>
    <p:sldId id="373" r:id="rId51"/>
    <p:sldId id="300" r:id="rId52"/>
    <p:sldId id="301" r:id="rId53"/>
    <p:sldId id="281" r:id="rId54"/>
    <p:sldId id="303" r:id="rId55"/>
    <p:sldId id="304" r:id="rId56"/>
    <p:sldId id="282" r:id="rId57"/>
    <p:sldId id="305" r:id="rId58"/>
    <p:sldId id="262" r:id="rId59"/>
    <p:sldId id="283" r:id="rId60"/>
    <p:sldId id="350" r:id="rId61"/>
    <p:sldId id="351" r:id="rId6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287"/>
            <p14:sldId id="264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355"/>
            <p14:sldId id="356"/>
            <p14:sldId id="352"/>
            <p14:sldId id="353"/>
            <p14:sldId id="354"/>
          </p14:sldIdLst>
        </p14:section>
        <p14:section name="Contrôle des cahiers" id="{D246771F-C8AA-4F75-BAD7-8024CAB55D79}">
          <p14:sldIdLst>
            <p14:sldId id="377"/>
            <p14:sldId id="378"/>
          </p14:sldIdLst>
        </p14:section>
        <p14:section name="Déclaration de l’objectif" id="{096B6BF6-20D6-43DE-B358-982838B98259}">
          <p14:sldIdLst/>
        </p14:section>
        <p14:section name="Activation des prérequis" id="{AABAC4B8-876D-405C-A4F3-62D5E02336D1}">
          <p14:sldIdLst>
            <p14:sldId id="296"/>
            <p14:sldId id="379"/>
            <p14:sldId id="315"/>
            <p14:sldId id="306"/>
            <p14:sldId id="389"/>
            <p14:sldId id="388"/>
            <p14:sldId id="380"/>
            <p14:sldId id="310"/>
            <p14:sldId id="270"/>
            <p14:sldId id="271"/>
            <p14:sldId id="272"/>
          </p14:sldIdLst>
        </p14:section>
        <p14:section name="Modelage" id="{6D007598-4F88-4283-9E36-970C44D688AD}">
          <p14:sldIdLst>
            <p14:sldId id="396"/>
            <p14:sldId id="362"/>
            <p14:sldId id="274"/>
            <p14:sldId id="275"/>
            <p14:sldId id="276"/>
            <p14:sldId id="391"/>
            <p14:sldId id="395"/>
            <p14:sldId id="390"/>
            <p14:sldId id="392"/>
            <p14:sldId id="393"/>
            <p14:sldId id="323"/>
            <p14:sldId id="325"/>
          </p14:sldIdLst>
        </p14:section>
        <p14:section name="Pratique collective" id="{CF34AB29-930A-422C-8BB3-41EE66488593}">
          <p14:sldIdLst>
            <p14:sldId id="397"/>
            <p14:sldId id="368"/>
            <p14:sldId id="364"/>
            <p14:sldId id="387"/>
            <p14:sldId id="375"/>
            <p14:sldId id="330"/>
            <p14:sldId id="371"/>
            <p14:sldId id="327"/>
            <p14:sldId id="373"/>
          </p14:sldIdLst>
        </p14:section>
        <p14:section name="Pratique en binôme" id="{B5D45BF5-6276-4DCA-B0C6-B46ADF983B36}">
          <p14:sldIdLst>
            <p14:sldId id="300"/>
            <p14:sldId id="301"/>
            <p14:sldId id="281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283"/>
            <p14:sldId id="350"/>
            <p14:sldId id="35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EAF7"/>
    <a:srgbClr val="94CFB7"/>
    <a:srgbClr val="1D6FA9"/>
    <a:srgbClr val="156082"/>
    <a:srgbClr val="BFE0D2"/>
    <a:srgbClr val="7F7F7F"/>
    <a:srgbClr val="F19D19"/>
    <a:srgbClr val="DCE6F2"/>
    <a:srgbClr val="C8F5E8"/>
    <a:srgbClr val="E0EF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9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9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80" name="Google Shape;28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57656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8" name="Google Shape;28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5823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04638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1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8.sv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 dirty="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 dirty="0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er diapos">
  <p:cSld name="1er diapos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42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51" name="Google Shape;51;p4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2" name="Google Shape;52;p4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3" name="Google Shape;53;p4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54" name="Google Shape;54;p42"/>
          <p:cNvGrpSpPr/>
          <p:nvPr/>
        </p:nvGrpSpPr>
        <p:grpSpPr>
          <a:xfrm>
            <a:off x="11779125" y="129890"/>
            <a:ext cx="232364" cy="375234"/>
            <a:chOff x="3292012" y="1302714"/>
            <a:chExt cx="867138" cy="473009"/>
          </a:xfrm>
        </p:grpSpPr>
        <p:sp>
          <p:nvSpPr>
            <p:cNvPr id="55" name="Google Shape;55;p42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w="25400" cap="flat" cmpd="sng">
              <a:solidFill>
                <a:srgbClr val="F19D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75"/>
                <a:buFont typeface="Arial"/>
                <a:buNone/>
              </a:pPr>
              <a:endParaRPr sz="900" b="0" i="0" u="none" strike="noStrike" cap="non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42"/>
            <p:cNvSpPr/>
            <p:nvPr/>
          </p:nvSpPr>
          <p:spPr>
            <a:xfrm>
              <a:off x="3351781" y="1310206"/>
              <a:ext cx="789751" cy="4655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Arial"/>
                <a:buNone/>
              </a:pPr>
              <a:r>
                <a:rPr lang="fr-FR" sz="18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7" name="Google Shape;57;p42" descr="Image générée"/>
          <p:cNvPicPr preferRelativeResize="0"/>
          <p:nvPr/>
        </p:nvPicPr>
        <p:blipFill rotWithShape="1">
          <a:blip r:embed="rId2">
            <a:alphaModFix/>
          </a:blip>
          <a:srcRect l="6026" t="25226" r="75345" b="62431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76804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eme diapos">
  <p:cSld name="2eme diapos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oogle Shape;59;p43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60" name="Google Shape;60;p4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1" name="Google Shape;61;p4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2" name="Google Shape;62;p4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63" name="Google Shape;63;p43"/>
          <p:cNvGrpSpPr/>
          <p:nvPr/>
        </p:nvGrpSpPr>
        <p:grpSpPr>
          <a:xfrm>
            <a:off x="11779125" y="129890"/>
            <a:ext cx="232364" cy="375234"/>
            <a:chOff x="3292012" y="1302714"/>
            <a:chExt cx="867138" cy="473009"/>
          </a:xfrm>
        </p:grpSpPr>
        <p:sp>
          <p:nvSpPr>
            <p:cNvPr id="64" name="Google Shape;64;p43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w="25400" cap="flat" cmpd="sng">
              <a:solidFill>
                <a:srgbClr val="F19D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75"/>
                <a:buFont typeface="Arial"/>
                <a:buNone/>
              </a:pPr>
              <a:endParaRPr sz="900" b="0" i="0" u="none" strike="noStrike" cap="non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43"/>
            <p:cNvSpPr/>
            <p:nvPr/>
          </p:nvSpPr>
          <p:spPr>
            <a:xfrm>
              <a:off x="3351781" y="1310206"/>
              <a:ext cx="789751" cy="4655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Arial"/>
                <a:buNone/>
              </a:pPr>
              <a:r>
                <a:rPr lang="fr-FR" sz="18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6" name="Google Shape;66;p43" descr="Image générée"/>
          <p:cNvPicPr preferRelativeResize="0"/>
          <p:nvPr/>
        </p:nvPicPr>
        <p:blipFill rotWithShape="1">
          <a:blip r:embed="rId2">
            <a:alphaModFix/>
          </a:blip>
          <a:srcRect l="6026" t="25226" r="75345" b="62431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2630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11/03/2026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  <p:sldLayoutId id="2147483702" r:id="rId42"/>
    <p:sldLayoutId id="2147483703" r:id="rId4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63.png"/><Relationship Id="rId4" Type="http://schemas.openxmlformats.org/officeDocument/2006/relationships/image" Target="../media/image1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69.png"/><Relationship Id="rId4" Type="http://schemas.openxmlformats.org/officeDocument/2006/relationships/image" Target="../media/image1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0.png"/><Relationship Id="rId4" Type="http://schemas.openxmlformats.org/officeDocument/2006/relationships/image" Target="../media/image69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3.png"/><Relationship Id="rId4" Type="http://schemas.openxmlformats.org/officeDocument/2006/relationships/image" Target="../media/image660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7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4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8.xml"/></Relationships>
</file>

<file path=ppt/slides/_rels/slide56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EL5AcbXKLcZcptBw8zodh5LsuwwjlMQY?usp=drive_link" TargetMode="Externa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/>
        </p:nvGrpSpPr>
        <p:grpSpPr>
          <a:xfrm>
            <a:off x="166256" y="4635489"/>
            <a:ext cx="7210237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/>
        </p:nvGrpSpPr>
        <p:grpSpPr>
          <a:xfrm>
            <a:off x="166256" y="5289788"/>
            <a:ext cx="6798228" cy="815447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9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 txBox="1">
            <a:spLocks/>
          </p:cNvSpPr>
          <p:nvPr/>
        </p:nvSpPr>
        <p:spPr>
          <a:xfrm>
            <a:off x="2120815" y="4591216"/>
            <a:ext cx="4843667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635488"/>
            <a:ext cx="1288409" cy="4777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9 </a:t>
            </a:r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71217" y="5288319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Tâche 3 </a:t>
            </a:r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2120815" y="5288319"/>
            <a:ext cx="5360640" cy="81691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>
            <a:no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Reconnaître les caractéristiques du cylindre, du cône et de la sphère </a:t>
            </a:r>
            <a:endParaRPr lang="fr-FR" b="0" dirty="0"/>
          </a:p>
        </p:txBody>
      </p:sp>
      <p:sp>
        <p:nvSpPr>
          <p:cNvPr id="3" name="ZoneTexte 2"/>
          <p:cNvSpPr txBox="1"/>
          <p:nvPr/>
        </p:nvSpPr>
        <p:spPr>
          <a:xfrm>
            <a:off x="2205716" y="4702411"/>
            <a:ext cx="4673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Solides particuliers et figures dans l’espace</a:t>
            </a:r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Votre attention svp on va commencer</a:t>
            </a:r>
          </a:p>
          <a:p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9E4B1D-766A-5116-F1D4-0272B8C23A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930EBA77-5CE2-19AC-9280-6F0E7EF08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400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978887E-780C-AC81-DB4C-797EEB42F72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Demander à 3 élèves au hasard</a:t>
            </a:r>
          </a:p>
        </p:txBody>
      </p:sp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A01B0852-85B5-4346-BE20-D4197B34CD5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3B54C5F8-61CF-45A9-9740-B8D6527E5A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Google Shape;1175;p113">
            <a:extLst>
              <a:ext uri="{FF2B5EF4-FFF2-40B4-BE49-F238E27FC236}">
                <a16:creationId xmlns:a16="http://schemas.microsoft.com/office/drawing/2014/main" id="{FC463DCD-7C3A-D739-DA2E-9ADB47174C8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370557" y="2115480"/>
            <a:ext cx="3049182" cy="304918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1" name="Picture 7">
            <a:extLst>
              <a:ext uri="{FF2B5EF4-FFF2-40B4-BE49-F238E27FC236}">
                <a16:creationId xmlns:a16="http://schemas.microsoft.com/office/drawing/2014/main" id="{F8C5917B-5E5D-7C6D-1642-C3FAF17124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4" t="23325" r="25923" b="30055"/>
          <a:stretch>
            <a:fillRect/>
          </a:stretch>
        </p:blipFill>
        <p:spPr>
          <a:xfrm>
            <a:off x="7566134" y="2115480"/>
            <a:ext cx="3255309" cy="2231492"/>
          </a:xfrm>
          <a:prstGeom prst="rect">
            <a:avLst/>
          </a:prstGeom>
          <a:ln w="19050">
            <a:noFill/>
          </a:ln>
        </p:spPr>
      </p:pic>
    </p:spTree>
    <p:extLst>
      <p:ext uri="{BB962C8B-B14F-4D97-AF65-F5344CB8AC3E}">
        <p14:creationId xmlns:p14="http://schemas.microsoft.com/office/powerpoint/2010/main" val="23001501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B5D9E-D04E-6E2F-FAAD-39CD98C7A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769F927C-D711-355F-C4B6-BC31C1ECF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Très bien.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38B9D92-A7CF-DA1A-8606-AFB07BBA043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indent="0"/>
            <a:r>
              <a:rPr lang="fr-MA" dirty="0"/>
              <a:t>L’enseignant incite les élèves à prendre conscient de ces comportement en classe et en dehors de la classe</a:t>
            </a:r>
            <a:endParaRPr lang="fr-FR" dirty="0"/>
          </a:p>
          <a:p>
            <a:pPr marL="0" indent="0">
              <a:buNone/>
            </a:pPr>
            <a:endParaRPr lang="fr-FR" dirty="0">
              <a:solidFill>
                <a:srgbClr val="AEABAB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BE27F13-EE24-51DE-4F86-105CE8F81D95}"/>
              </a:ext>
            </a:extLst>
          </p:cNvPr>
          <p:cNvSpPr txBox="1"/>
          <p:nvPr/>
        </p:nvSpPr>
        <p:spPr>
          <a:xfrm>
            <a:off x="1370557" y="5164662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Si quelque chose n’est pas clair, je pose des questions</a:t>
            </a:r>
            <a:endParaRPr lang="fr-FR" sz="1200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7AA2B315-7F19-96EB-68EB-AD67A3B048EB}"/>
              </a:ext>
            </a:extLst>
          </p:cNvPr>
          <p:cNvSpPr txBox="1"/>
          <p:nvPr/>
        </p:nvSpPr>
        <p:spPr>
          <a:xfrm>
            <a:off x="7245354" y="4910785"/>
            <a:ext cx="4400362" cy="62320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fais mes devoirs en classe et à la maison avec sérieux</a:t>
            </a:r>
            <a:endParaRPr lang="fr-FR" sz="1200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D398155C-82F2-F4A4-5AFC-836D0EC7D1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6" name="Google Shape;1175;p113">
            <a:extLst>
              <a:ext uri="{FF2B5EF4-FFF2-40B4-BE49-F238E27FC236}">
                <a16:creationId xmlns:a16="http://schemas.microsoft.com/office/drawing/2014/main" id="{45230AC2-912A-7958-94E9-760F5ED2B94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370557" y="2115480"/>
            <a:ext cx="3049182" cy="304918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1" name="Picture 7">
            <a:extLst>
              <a:ext uri="{FF2B5EF4-FFF2-40B4-BE49-F238E27FC236}">
                <a16:creationId xmlns:a16="http://schemas.microsoft.com/office/drawing/2014/main" id="{9EF91F9E-1EE8-917D-6786-4F42299373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4" t="23325" r="25923" b="30055"/>
          <a:stretch>
            <a:fillRect/>
          </a:stretch>
        </p:blipFill>
        <p:spPr>
          <a:xfrm>
            <a:off x="7566134" y="2115480"/>
            <a:ext cx="3255309" cy="2231492"/>
          </a:xfrm>
          <a:prstGeom prst="rect">
            <a:avLst/>
          </a:prstGeom>
          <a:ln w="19050">
            <a:noFill/>
          </a:ln>
        </p:spPr>
      </p:pic>
    </p:spTree>
    <p:extLst>
      <p:ext uri="{BB962C8B-B14F-4D97-AF65-F5344CB8AC3E}">
        <p14:creationId xmlns:p14="http://schemas.microsoft.com/office/powerpoint/2010/main" val="22851629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Google Shape;282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7818" y="1762125"/>
            <a:ext cx="4253405" cy="3524251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9"/>
          <p:cNvSpPr/>
          <p:nvPr/>
        </p:nvSpPr>
        <p:spPr>
          <a:xfrm>
            <a:off x="5684520" y="1106225"/>
            <a:ext cx="2538307" cy="1138072"/>
          </a:xfrm>
          <a:prstGeom prst="cloudCallout">
            <a:avLst>
              <a:gd name="adj1" fmla="val -47742"/>
              <a:gd name="adj2" fmla="val 73042"/>
            </a:avLst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fr-FR" sz="1467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vais vous montrer comment … Faites attention</a:t>
            </a:r>
            <a:endParaRPr sz="2400"/>
          </a:p>
        </p:txBody>
      </p:sp>
      <p:sp>
        <p:nvSpPr>
          <p:cNvPr id="284" name="Google Shape;284;p9"/>
          <p:cNvSpPr txBox="1"/>
          <p:nvPr/>
        </p:nvSpPr>
        <p:spPr>
          <a:xfrm>
            <a:off x="694395" y="190902"/>
            <a:ext cx="11055645" cy="615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fr-FR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Voici une situation en classe. Que remarquez-vous ? Ce comportement est-il approprié ? Pourquoi ? Que faudrait-il améliorer ou changer ?</a:t>
            </a:r>
            <a:endParaRPr sz="2400"/>
          </a:p>
        </p:txBody>
      </p:sp>
      <p:sp>
        <p:nvSpPr>
          <p:cNvPr id="285" name="Google Shape;285;p9"/>
          <p:cNvSpPr txBox="1"/>
          <p:nvPr/>
        </p:nvSpPr>
        <p:spPr>
          <a:xfrm>
            <a:off x="961477" y="707261"/>
            <a:ext cx="8224720" cy="3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fr-FR" sz="14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Demander à 3 élèves au hasard en justifiant leurs réponses</a:t>
            </a: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1371310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7818" y="1762125"/>
            <a:ext cx="4253405" cy="3524251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10"/>
          <p:cNvSpPr txBox="1"/>
          <p:nvPr/>
        </p:nvSpPr>
        <p:spPr>
          <a:xfrm>
            <a:off x="3139440" y="5422496"/>
            <a:ext cx="7772400" cy="649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>
              <a:lnSpc>
                <a:spcPct val="107000"/>
              </a:lnSpc>
            </a:pPr>
            <a:r>
              <a:rPr lang="fr-FR" sz="1600" b="1" dirty="0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Les élèves bavardent pendant le modelage, ils risquent de ne pas comprendre ce qu’explique l’enseignant. Aussi, ils risquent de perturber leurs camarades.</a:t>
            </a:r>
            <a:endParaRPr sz="1467" b="1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10"/>
          <p:cNvSpPr/>
          <p:nvPr/>
        </p:nvSpPr>
        <p:spPr>
          <a:xfrm>
            <a:off x="5684520" y="1106225"/>
            <a:ext cx="2538307" cy="1138072"/>
          </a:xfrm>
          <a:prstGeom prst="cloudCallout">
            <a:avLst>
              <a:gd name="adj1" fmla="val -47742"/>
              <a:gd name="adj2" fmla="val 73042"/>
            </a:avLst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fr-FR" sz="1467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vais vous montrer comment … Faites attention</a:t>
            </a:r>
            <a:endParaRPr sz="2400"/>
          </a:p>
        </p:txBody>
      </p:sp>
      <p:sp>
        <p:nvSpPr>
          <p:cNvPr id="293" name="Google Shape;293;p10"/>
          <p:cNvSpPr txBox="1"/>
          <p:nvPr/>
        </p:nvSpPr>
        <p:spPr>
          <a:xfrm>
            <a:off x="782320" y="285599"/>
            <a:ext cx="7605325" cy="3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lvl="1"/>
            <a:r>
              <a:rPr lang="fr-FR" sz="16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C’est un mauvais comportement. Les élèves bavardent.</a:t>
            </a:r>
            <a:endParaRPr sz="2400"/>
          </a:p>
        </p:txBody>
      </p:sp>
      <p:sp>
        <p:nvSpPr>
          <p:cNvPr id="2" name="Rectangle 1"/>
          <p:cNvSpPr/>
          <p:nvPr/>
        </p:nvSpPr>
        <p:spPr>
          <a:xfrm>
            <a:off x="618836" y="654876"/>
            <a:ext cx="941185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L’enseignant précise que les distracteurs perturbent l’attention et la concentration</a:t>
            </a:r>
          </a:p>
        </p:txBody>
      </p:sp>
    </p:spTree>
    <p:extLst>
      <p:ext uri="{BB962C8B-B14F-4D97-AF65-F5344CB8AC3E}">
        <p14:creationId xmlns:p14="http://schemas.microsoft.com/office/powerpoint/2010/main" val="24715173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27064" y="1208529"/>
            <a:ext cx="4443248" cy="3681548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11"/>
          <p:cNvSpPr txBox="1"/>
          <p:nvPr/>
        </p:nvSpPr>
        <p:spPr>
          <a:xfrm>
            <a:off x="764718" y="285599"/>
            <a:ext cx="7605325" cy="3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lvl="1"/>
            <a:r>
              <a:rPr lang="fr-FR" sz="16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Voici le bon comportement:</a:t>
            </a:r>
            <a:endParaRPr sz="2400"/>
          </a:p>
        </p:txBody>
      </p:sp>
      <p:sp>
        <p:nvSpPr>
          <p:cNvPr id="300" name="Google Shape;300;p11"/>
          <p:cNvSpPr txBox="1"/>
          <p:nvPr/>
        </p:nvSpPr>
        <p:spPr>
          <a:xfrm>
            <a:off x="2999072" y="5150332"/>
            <a:ext cx="7044088" cy="1107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fr-FR" sz="16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L'élève doit se concentrer pour lier les actions de l'enseignant à ses paroles.</a:t>
            </a:r>
            <a:endParaRPr sz="2400"/>
          </a:p>
          <a:p>
            <a:r>
              <a:rPr lang="fr-FR" sz="16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modelage demande une grande concentration de la part de l'enseignant. Être interrompu par du bavardage lui fait perdre le fil de sa démonstration, ce qui pénalise tout le monde.</a:t>
            </a:r>
            <a:endParaRPr sz="16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64718" y="654876"/>
            <a:ext cx="736138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L’attention et la concentration sont essentielles à l’apprentissage</a:t>
            </a:r>
          </a:p>
        </p:txBody>
      </p:sp>
    </p:spTree>
    <p:extLst>
      <p:ext uri="{BB962C8B-B14F-4D97-AF65-F5344CB8AC3E}">
        <p14:creationId xmlns:p14="http://schemas.microsoft.com/office/powerpoint/2010/main" val="29736965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994174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la correction de l’exercice maison de la séance précédente.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L’enseignant contrôle les réalisations d’un échantillon d’élèves avant de passer à la correction au tableau. Il fait un Rappel de définitions ou d’erreurs fréquentes </a:t>
            </a:r>
            <a:r>
              <a:rPr lang="fr-FR" dirty="0" err="1">
                <a:latin typeface="Calibri" panose="020F0502020204030204"/>
              </a:rPr>
              <a:t>etc</a:t>
            </a:r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19</a:t>
            </a:r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408" y="2124364"/>
            <a:ext cx="10373574" cy="2992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1316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285E8-BBCA-DE15-6BFD-9B7DB9AB2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2F600-3F3E-1EB9-917A-5176E54D1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On va se rappeler de la nature de la base d’un cylindre; observez  et complétez: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14C67AC-299E-C4D8-02C8-88FD22525B8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14F35B1-57EF-5F30-175B-D88558430AF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F5E27B1-232C-64D9-8D5D-BDE7B81EF27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5318624-5AC7-A98C-82D3-BCB2AD2DF5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4" name="Google Shape;565;p42"/>
          <p:cNvSpPr/>
          <p:nvPr/>
        </p:nvSpPr>
        <p:spPr>
          <a:xfrm>
            <a:off x="778058" y="1366982"/>
            <a:ext cx="10664890" cy="447039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1274618" y="1717765"/>
            <a:ext cx="5541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Observez le cylindre suivant puis complétez:</a:t>
            </a:r>
          </a:p>
        </p:txBody>
      </p:sp>
      <p:graphicFrame>
        <p:nvGraphicFramePr>
          <p:cNvPr id="2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7982496"/>
              </p:ext>
            </p:extLst>
          </p:nvPr>
        </p:nvGraphicFramePr>
        <p:xfrm>
          <a:off x="1274618" y="2898842"/>
          <a:ext cx="5541818" cy="1200625"/>
        </p:xfrm>
        <a:graphic>
          <a:graphicData uri="http://schemas.openxmlformats.org/drawingml/2006/table">
            <a:tbl>
              <a:tblPr firstRow="1" bandRow="1"/>
              <a:tblGrid>
                <a:gridCol w="5541818">
                  <a:extLst>
                    <a:ext uri="{9D8B030D-6E8A-4147-A177-3AD203B41FA5}">
                      <a16:colId xmlns:a16="http://schemas.microsoft.com/office/drawing/2014/main" val="1251430512"/>
                    </a:ext>
                  </a:extLst>
                </a:gridCol>
              </a:tblGrid>
              <a:tr h="605989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Nature</a:t>
                      </a:r>
                      <a:r>
                        <a:rPr lang="fr-FR" sz="1800" baseline="0" dirty="0"/>
                        <a:t> de la base </a:t>
                      </a:r>
                      <a:endParaRPr lang="fr-FR" sz="1800" dirty="0"/>
                    </a:p>
                  </a:txBody>
                  <a:tcPr>
                    <a:solidFill>
                      <a:srgbClr val="F6EA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6257203"/>
                  </a:ext>
                </a:extLst>
              </a:tr>
              <a:tr h="594636">
                <a:tc>
                  <a:txBody>
                    <a:bodyPr/>
                    <a:lstStyle/>
                    <a:p>
                      <a:pPr algn="ctr"/>
                      <a:r>
                        <a:rPr lang="fr-MA" sz="2400" b="1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</a:rPr>
                        <a:t>………………………. </a:t>
                      </a:r>
                      <a:endParaRPr lang="fr-FR" sz="2400" b="1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5742258"/>
                  </a:ext>
                </a:extLst>
              </a:tr>
            </a:tbl>
          </a:graphicData>
        </a:graphic>
      </p:graphicFrame>
      <p:pic>
        <p:nvPicPr>
          <p:cNvPr id="13" name="Imag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1764" y="1917820"/>
            <a:ext cx="3315855" cy="3598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6111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2A455-1387-DB7B-B57E-AD49BE013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E887EB-903F-5023-D6C8-1DBC074AF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350045"/>
          </a:xfrm>
        </p:spPr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sz="1400" dirty="0">
                <a:latin typeface="Calibri" panose="020F0502020204030204"/>
              </a:rPr>
              <a:t>Rappelez vous qu’un cylindre a deux bases circulaires superposables et une surface latérale courbée: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8EB62F-C2FF-3902-DE89-DABA5348C0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montre et compte les faces latérales et les arêtes 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28CAB86-30AD-6D64-22FE-9A1ECAD5BA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1764" y="1917820"/>
            <a:ext cx="3315855" cy="3598399"/>
          </a:xfrm>
          <a:prstGeom prst="rect">
            <a:avLst/>
          </a:prstGeom>
        </p:spPr>
      </p:pic>
      <p:graphicFrame>
        <p:nvGraphicFramePr>
          <p:cNvPr id="8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2853879"/>
              </p:ext>
            </p:extLst>
          </p:nvPr>
        </p:nvGraphicFramePr>
        <p:xfrm>
          <a:off x="1246909" y="2898842"/>
          <a:ext cx="5541818" cy="1428949"/>
        </p:xfrm>
        <a:graphic>
          <a:graphicData uri="http://schemas.openxmlformats.org/drawingml/2006/table">
            <a:tbl>
              <a:tblPr firstRow="1" bandRow="1"/>
              <a:tblGrid>
                <a:gridCol w="5541818">
                  <a:extLst>
                    <a:ext uri="{9D8B030D-6E8A-4147-A177-3AD203B41FA5}">
                      <a16:colId xmlns:a16="http://schemas.microsoft.com/office/drawing/2014/main" val="1251430512"/>
                    </a:ext>
                  </a:extLst>
                </a:gridCol>
              </a:tblGrid>
              <a:tr h="605989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Nature</a:t>
                      </a:r>
                      <a:r>
                        <a:rPr lang="fr-FR" sz="1800" baseline="0" dirty="0"/>
                        <a:t> de la base </a:t>
                      </a:r>
                      <a:endParaRPr lang="fr-FR" sz="1800" dirty="0"/>
                    </a:p>
                  </a:txBody>
                  <a:tcPr>
                    <a:solidFill>
                      <a:srgbClr val="F6EA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6257203"/>
                  </a:ext>
                </a:extLst>
              </a:tr>
              <a:tr h="594636">
                <a:tc>
                  <a:txBody>
                    <a:bodyPr/>
                    <a:lstStyle/>
                    <a:p>
                      <a:pPr algn="ctr"/>
                      <a:r>
                        <a:rPr lang="fr-MA" sz="2400" b="1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</a:rPr>
                        <a:t>2 bases circulaires superposables et parallèles. </a:t>
                      </a:r>
                      <a:endParaRPr lang="fr-FR" sz="2400" b="1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57422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95942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285E8-BBCA-DE15-6BFD-9B7DB9AB2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2F600-3F3E-1EB9-917A-5176E54D1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observez  et complétez 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14C67AC-299E-C4D8-02C8-88FD22525B8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14F35B1-57EF-5F30-175B-D88558430AF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F5E27B1-232C-64D9-8D5D-BDE7B81EF27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5318624-5AC7-A98C-82D3-BCB2AD2DF5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4" name="Google Shape;565;p42"/>
          <p:cNvSpPr/>
          <p:nvPr/>
        </p:nvSpPr>
        <p:spPr>
          <a:xfrm>
            <a:off x="862952" y="1560947"/>
            <a:ext cx="10664890" cy="3842326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69210" y="1827567"/>
            <a:ext cx="42053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Calibri" panose="020F0502020204030204"/>
              </a:rPr>
              <a:t>observez  la sphère suivante et complétez: </a:t>
            </a:r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1236" y="2096654"/>
            <a:ext cx="3131128" cy="266931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089891" y="3020291"/>
            <a:ext cx="51723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une sphère n’a ni ………………ni ………………………….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7793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285E8-BBCA-DE15-6BFD-9B7DB9AB2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2F600-3F3E-1EB9-917A-5176E54D1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272111"/>
            <a:ext cx="10529279" cy="540320"/>
          </a:xfrm>
        </p:spPr>
        <p:txBody>
          <a:bodyPr/>
          <a:lstStyle/>
          <a:p>
            <a:r>
              <a:rPr lang="fr-FR" dirty="0">
                <a:latin typeface="Calibri" panose="020F0502020204030204"/>
              </a:rPr>
              <a:t> </a:t>
            </a:r>
            <a:r>
              <a:rPr lang="fr-FR" sz="1400" dirty="0">
                <a:latin typeface="Calibri" panose="020F0502020204030204"/>
              </a:rPr>
              <a:t>voici la réponse, rappelez vous qu’une sphère n’a ni sommet ni face ni arête. </a:t>
            </a:r>
            <a:endParaRPr lang="fr-FR" sz="1400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14C67AC-299E-C4D8-02C8-88FD22525B8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59586" y="668338"/>
            <a:ext cx="10529705" cy="268287"/>
          </a:xfrm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rappelle que le nombre de face est égale au nombre des faces latérales plus les deux bases.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14F35B1-57EF-5F30-175B-D88558430AF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F5E27B1-232C-64D9-8D5D-BDE7B81EF27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5318624-5AC7-A98C-82D3-BCB2AD2DF5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4" name="Google Shape;565;p42"/>
          <p:cNvSpPr/>
          <p:nvPr/>
        </p:nvSpPr>
        <p:spPr>
          <a:xfrm>
            <a:off x="862952" y="1560947"/>
            <a:ext cx="10664890" cy="3842326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1236" y="2096654"/>
            <a:ext cx="3131128" cy="2669310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1089891" y="3020291"/>
            <a:ext cx="51723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la sphère n’a ni  </a:t>
            </a:r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sommet  </a:t>
            </a:r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ni  </a:t>
            </a:r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face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0717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2A455-1387-DB7B-B57E-AD49BE013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E887EB-903F-5023-D6C8-1DBC074AF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350045"/>
          </a:xfrm>
        </p:spPr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sz="1400" dirty="0">
                <a:latin typeface="Calibri" panose="020F0502020204030204"/>
              </a:rPr>
              <a:t>Bien! Le résumé,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8EB62F-C2FF-3902-DE89-DABA5348C0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montre chaque élément sur le solide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28CAB86-30AD-6D64-22FE-9A1ECAD5BA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942109" y="2373746"/>
            <a:ext cx="104832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Un cylindre est un solide dont les bases sont superposables et circulaires  et une surface latérale courbée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1059679" y="4313382"/>
            <a:ext cx="99660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Une sphère n’a ni sommet ni face ni arête </a:t>
            </a:r>
          </a:p>
        </p:txBody>
      </p:sp>
    </p:spTree>
    <p:extLst>
      <p:ext uri="{BB962C8B-B14F-4D97-AF65-F5344CB8AC3E}">
        <p14:creationId xmlns:p14="http://schemas.microsoft.com/office/powerpoint/2010/main" val="15762444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79C2D-56E3-AA5F-F175-B2A2874DD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51647-318E-DFA9-10D3-75A80F744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complétez. </a:t>
            </a:r>
          </a:p>
        </p:txBody>
      </p:sp>
      <p:pic>
        <p:nvPicPr>
          <p:cNvPr id="17" name="Image 8">
            <a:extLst>
              <a:ext uri="{FF2B5EF4-FFF2-40B4-BE49-F238E27FC236}">
                <a16:creationId xmlns:a16="http://schemas.microsoft.com/office/drawing/2014/main" id="{7EBE11A9-8DD5-4B26-33EC-E558E01D0E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1E8D059B-E1E9-7E0A-1426-60A682D8939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55559" y="673956"/>
            <a:ext cx="10529705" cy="268287"/>
          </a:xfrm>
        </p:spPr>
        <p:txBody>
          <a:bodyPr/>
          <a:lstStyle/>
          <a:p>
            <a:r>
              <a:rPr lang="fr-FR" dirty="0"/>
              <a:t>L’enseignant donne 30s aux élèves pour réfléchir, puis invite deux ou trois d'entre eux à répondre.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01" y="1865745"/>
            <a:ext cx="10291336" cy="2743199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673157" y="3706239"/>
            <a:ext cx="7149830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Quelles formes ont-ils  les objets ci-contre?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1828800" y="2966936"/>
            <a:ext cx="1488332" cy="54474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53877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79C2D-56E3-AA5F-F175-B2A2874DD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51647-318E-DFA9-10D3-75A80F744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bonne réponse 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106E6A-E39B-F0DB-7A69-9BEFAB65055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montre et compte les sommets, les arêtes e, les bases et les  faces</a:t>
            </a:r>
          </a:p>
        </p:txBody>
      </p:sp>
      <p:pic>
        <p:nvPicPr>
          <p:cNvPr id="17" name="Image 8">
            <a:extLst>
              <a:ext uri="{FF2B5EF4-FFF2-40B4-BE49-F238E27FC236}">
                <a16:creationId xmlns:a16="http://schemas.microsoft.com/office/drawing/2014/main" id="{7EBE11A9-8DD5-4B26-33EC-E558E01D0E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029" y="1893454"/>
            <a:ext cx="10291336" cy="2743199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1106890" y="3658583"/>
            <a:ext cx="805410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Les objets ci-contre ont la  forme d’une sphère et d’un cylindre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1712068" y="3064213"/>
            <a:ext cx="1284051" cy="4474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27372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196E3F-9CD2-DEEA-A12B-B61E5CCB5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Observez la figure , donnez votre avis sur les formes des solides 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5044B5-AC58-0818-8785-9884D0BA53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donne 30s aux élèves pour réfléchir, puis invite deux ou trois d'entre eux à répondre.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18C2F648-5CC3-A984-016B-D362A91F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B91FED8-C717-306E-32F3-B94F84117236}"/>
              </a:ext>
            </a:extLst>
          </p:cNvPr>
          <p:cNvSpPr/>
          <p:nvPr/>
        </p:nvSpPr>
        <p:spPr>
          <a:xfrm>
            <a:off x="994899" y="1425460"/>
            <a:ext cx="9240217" cy="94325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C8A3AE2-6B91-35A5-98BB-DFB7FCC7D4F9}"/>
              </a:ext>
            </a:extLst>
          </p:cNvPr>
          <p:cNvSpPr txBox="1"/>
          <p:nvPr/>
        </p:nvSpPr>
        <p:spPr>
          <a:xfrm>
            <a:off x="1549081" y="1527753"/>
            <a:ext cx="74933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black"/>
                </a:solidFill>
                <a:latin typeface="Calibri" panose="020F0502020204030204"/>
              </a:rPr>
              <a:t>Comment peut - on choisir le couvercle bleu pour qu’il couvre exactement le bol rouge  </a:t>
            </a:r>
            <a:r>
              <a:rPr kumimoji="0" lang="fr-FR" sz="1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AutoShape 4" descr="&quot;Made in Space&quot; : quand la NASA imprime des objets dans l'espace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30" name="Picture 6" descr="IL VOLUME DELLA SFERA QUAL E'? – GeoGeb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000" y="3218359"/>
            <a:ext cx="6503480" cy="3093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20236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A la fin de cette séance, vous serez capables de: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4EA4B3D-C5A8-E4EC-ADF3-C1DBE765D7C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attire l’attention des élèves qu’on reconnait un objet à partir de ses caractéristiques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8CE0C3EB-3558-15A6-B86E-F866E8D3E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0D94698-1125-ADFD-0132-E121DBDB57F3}"/>
              </a:ext>
            </a:extLst>
          </p:cNvPr>
          <p:cNvSpPr/>
          <p:nvPr/>
        </p:nvSpPr>
        <p:spPr>
          <a:xfrm>
            <a:off x="612775" y="2100827"/>
            <a:ext cx="5536063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DE43B72-94D4-B38A-2320-45BA4551F9DB}"/>
              </a:ext>
            </a:extLst>
          </p:cNvPr>
          <p:cNvSpPr txBox="1"/>
          <p:nvPr/>
        </p:nvSpPr>
        <p:spPr>
          <a:xfrm>
            <a:off x="798773" y="2174531"/>
            <a:ext cx="52439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r>
              <a:rPr lang="fr-FR" b="1" dirty="0"/>
              <a:t>Reconnaître les caractéristiques du cylindre, d’un cône et d’une sphère </a:t>
            </a:r>
            <a:endParaRPr lang="fr-FR" dirty="0"/>
          </a:p>
        </p:txBody>
      </p:sp>
      <p:sp>
        <p:nvSpPr>
          <p:cNvPr id="6" name="AutoShape 2" descr="Photo de formes géométriques en bois clair (sphère, cylindre, cône, cube) sur fond orange."/>
          <p:cNvSpPr>
            <a:spLocks noChangeAspect="1" noChangeArrowheads="1"/>
          </p:cNvSpPr>
          <p:nvPr/>
        </p:nvSpPr>
        <p:spPr bwMode="auto">
          <a:xfrm flipV="1">
            <a:off x="155575" y="160338"/>
            <a:ext cx="435552" cy="43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7" name="AutoShape 4" descr="Photo de formes géométriques en bois clair (sphère, cylindre, cône, cube) sur fond orange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3" name="AutoShape 2" descr="Perspective Solid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2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6" t="15437" r="-1466" b="26664"/>
          <a:stretch/>
        </p:blipFill>
        <p:spPr>
          <a:xfrm>
            <a:off x="6228695" y="3097861"/>
            <a:ext cx="5715000" cy="330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367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607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Maintenant je vais vous montrer les éléments qui caractérisent un cylindre .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ln w="38100">
            <a:noFill/>
          </a:ln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montre le rayon, la hauteur et une génératrice  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3592" y="936625"/>
            <a:ext cx="4130398" cy="4419983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1187265" y="3106446"/>
            <a:ext cx="2285609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Hauteur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8955046" y="2746506"/>
            <a:ext cx="1398917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rayon</a:t>
            </a:r>
          </a:p>
        </p:txBody>
      </p:sp>
      <p:cxnSp>
        <p:nvCxnSpPr>
          <p:cNvPr id="12" name="Connecteur droit avec flèche 11"/>
          <p:cNvCxnSpPr>
            <a:stCxn id="8" idx="1"/>
          </p:cNvCxnSpPr>
          <p:nvPr/>
        </p:nvCxnSpPr>
        <p:spPr>
          <a:xfrm flipH="1">
            <a:off x="6696364" y="2946561"/>
            <a:ext cx="2258682" cy="1680857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>
            <a:stCxn id="7" idx="3"/>
          </p:cNvCxnSpPr>
          <p:nvPr/>
        </p:nvCxnSpPr>
        <p:spPr>
          <a:xfrm>
            <a:off x="3472874" y="3306501"/>
            <a:ext cx="2695917" cy="194081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1187265" y="5910629"/>
            <a:ext cx="9421090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La hauteur du cylindre est la longueur du segment OO’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9051636" y="4036291"/>
            <a:ext cx="18657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Une génératrice</a:t>
            </a:r>
          </a:p>
        </p:txBody>
      </p:sp>
      <p:cxnSp>
        <p:nvCxnSpPr>
          <p:cNvPr id="10" name="Connecteur droit avec flèche 9"/>
          <p:cNvCxnSpPr>
            <a:stCxn id="3" idx="1"/>
          </p:cNvCxnSpPr>
          <p:nvPr/>
        </p:nvCxnSpPr>
        <p:spPr>
          <a:xfrm flipH="1" flipV="1">
            <a:off x="7139709" y="3500582"/>
            <a:ext cx="1911927" cy="73576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1224210" y="5255563"/>
            <a:ext cx="9162472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Le rayon du cylindre est le rayon des deux bases, elles ont un même rayon: OA=O’B </a:t>
            </a:r>
          </a:p>
        </p:txBody>
      </p:sp>
    </p:spTree>
    <p:extLst>
      <p:ext uri="{BB962C8B-B14F-4D97-AF65-F5344CB8AC3E}">
        <p14:creationId xmlns:p14="http://schemas.microsoft.com/office/powerpoint/2010/main" val="1359202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6" grpId="0" animBg="1"/>
      <p:bldP spid="3" grpId="0"/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E26B48-DD49-8FA5-73A7-1D7C654F7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8" y="400789"/>
            <a:ext cx="10277091" cy="267549"/>
          </a:xfrm>
        </p:spPr>
        <p:txBody>
          <a:bodyPr/>
          <a:lstStyle/>
          <a:p>
            <a:r>
              <a:rPr lang="fr-MA" dirty="0"/>
              <a:t>Je récapitule:  </a:t>
            </a:r>
            <a:r>
              <a:rPr lang="fr-MA" sz="1400" dirty="0"/>
              <a:t>un cylindre est caractérisé par: deux bases circulaires superposable de même rayon, une surface latérale courbée et une hauteur</a:t>
            </a:r>
            <a:endParaRPr lang="fr-FR" sz="1400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CD2DE6D-ECBF-D8D8-C993-4DE93740D2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 montre les éléments caractéristiques d’un cylindre   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4EAB9DA-654D-F7BF-3AF3-BC2CD2CCDBC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0255" y="1681018"/>
            <a:ext cx="8785356" cy="416560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1570181" y="3148235"/>
            <a:ext cx="2881746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MA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Surface latérale</a:t>
            </a:r>
            <a:endParaRPr lang="fr-FR" sz="28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3684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ED4DC-4D24-49F9-47BD-729AD9D43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/>
              <a:t>Maintenant je vais vous montrer les caractéristiques d’un cône, on va commencer par l’observer.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BD8B40-CD58-1B43-CB76-A861CE5E35E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 montre les différents élément qui caractérisent un cône </a:t>
            </a:r>
          </a:p>
          <a:p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669E6B1-1B70-976E-CBEA-81DA3071FB5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cone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r="1328"/>
          <a:stretch/>
        </p:blipFill>
        <p:spPr>
          <a:xfrm>
            <a:off x="1492251" y="1045235"/>
            <a:ext cx="8489949" cy="5660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72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794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6D344-8C10-3972-57CC-2D48F0103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97F11D-AC14-0A7F-DBCA-F13A2009C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400" dirty="0"/>
              <a:t>Maintenant, voici  les caractéristiques d’un cône.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F39839A-14C4-9A20-5704-7395FB7B560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 montre les différents élément qui caractérisent un cône </a:t>
            </a:r>
          </a:p>
          <a:p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4E23C21B-91EA-E344-19F6-4975E1DF138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4989" y="1264638"/>
            <a:ext cx="4427604" cy="3848433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1422400" y="2225964"/>
            <a:ext cx="2475345" cy="46181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Hauteur</a:t>
            </a:r>
          </a:p>
        </p:txBody>
      </p:sp>
      <p:cxnSp>
        <p:nvCxnSpPr>
          <p:cNvPr id="7" name="Connecteur droit avec flèche 6"/>
          <p:cNvCxnSpPr>
            <a:stCxn id="5" idx="3"/>
          </p:cNvCxnSpPr>
          <p:nvPr/>
        </p:nvCxnSpPr>
        <p:spPr>
          <a:xfrm>
            <a:off x="3897745" y="2456873"/>
            <a:ext cx="2484582" cy="57265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Rectangle à coins arrondis 7"/>
          <p:cNvSpPr/>
          <p:nvPr/>
        </p:nvSpPr>
        <p:spPr>
          <a:xfrm>
            <a:off x="960582" y="3759200"/>
            <a:ext cx="2835564" cy="60122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Le rayon</a:t>
            </a:r>
          </a:p>
        </p:txBody>
      </p:sp>
      <p:cxnSp>
        <p:nvCxnSpPr>
          <p:cNvPr id="13" name="Connecteur droit avec flèche 12"/>
          <p:cNvCxnSpPr>
            <a:stCxn id="8" idx="3"/>
          </p:cNvCxnSpPr>
          <p:nvPr/>
        </p:nvCxnSpPr>
        <p:spPr>
          <a:xfrm>
            <a:off x="3796146" y="4059815"/>
            <a:ext cx="3168072" cy="3006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Rectangle à coins arrondis 13"/>
          <p:cNvSpPr/>
          <p:nvPr/>
        </p:nvSpPr>
        <p:spPr>
          <a:xfrm>
            <a:off x="8238836" y="2101273"/>
            <a:ext cx="2503055" cy="47567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 une génératrice</a:t>
            </a:r>
          </a:p>
        </p:txBody>
      </p:sp>
      <p:cxnSp>
        <p:nvCxnSpPr>
          <p:cNvPr id="18" name="Connecteur droit avec flèche 17"/>
          <p:cNvCxnSpPr>
            <a:stCxn id="14" idx="1"/>
          </p:cNvCxnSpPr>
          <p:nvPr/>
        </p:nvCxnSpPr>
        <p:spPr>
          <a:xfrm flipH="1">
            <a:off x="7075055" y="2339109"/>
            <a:ext cx="1163781" cy="69041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ZoneTexte 19"/>
          <p:cNvSpPr txBox="1"/>
          <p:nvPr/>
        </p:nvSpPr>
        <p:spPr>
          <a:xfrm>
            <a:off x="1200728" y="5468232"/>
            <a:ext cx="10198973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La hauteur est la longueur du segment qui relie le sommet et le centre du cercle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une génératrice du cône est un segment qui relie le sommet et un point du cercle </a:t>
            </a:r>
          </a:p>
        </p:txBody>
      </p:sp>
    </p:spTree>
    <p:extLst>
      <p:ext uri="{BB962C8B-B14F-4D97-AF65-F5344CB8AC3E}">
        <p14:creationId xmlns:p14="http://schemas.microsoft.com/office/powerpoint/2010/main" val="326142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4" grpId="0" animBg="1"/>
      <p:bldP spid="2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ED4DC-4D24-49F9-47BD-729AD9D43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/>
              <a:t> Je récapitule: un cône est caractérisé par: un sommet, le rayon de la base circulaire, une hauteur et une génératrice 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BD8B40-CD58-1B43-CB76-A861CE5E35E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 affiche et identifier les différents élément qui caractérisent un cône </a:t>
            </a:r>
          </a:p>
          <a:p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669E6B1-1B70-976E-CBEA-81DA3071FB5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375" y="1781857"/>
            <a:ext cx="9552053" cy="3953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4297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6D344-8C10-3972-57CC-2D48F0103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97F11D-AC14-0A7F-DBCA-F13A2009C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400" dirty="0"/>
              <a:t>Maintenant, voici  le résumé 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F39839A-14C4-9A20-5704-7395FB7B560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MA" dirty="0"/>
              <a:t>L’enseignant affiche et montre les éléments qui caractérisent chaque solide</a:t>
            </a:r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4E23C21B-91EA-E344-19F6-4975E1DF138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3" name="Tableau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79890288"/>
                  </p:ext>
                </p:extLst>
              </p:nvPr>
            </p:nvGraphicFramePr>
            <p:xfrm>
              <a:off x="1145309" y="1384686"/>
              <a:ext cx="9975273" cy="462846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325091">
                      <a:extLst>
                        <a:ext uri="{9D8B030D-6E8A-4147-A177-3AD203B41FA5}">
                          <a16:colId xmlns:a16="http://schemas.microsoft.com/office/drawing/2014/main" val="3683395913"/>
                        </a:ext>
                      </a:extLst>
                    </a:gridCol>
                    <a:gridCol w="3325091">
                      <a:extLst>
                        <a:ext uri="{9D8B030D-6E8A-4147-A177-3AD203B41FA5}">
                          <a16:colId xmlns:a16="http://schemas.microsoft.com/office/drawing/2014/main" val="3896888092"/>
                        </a:ext>
                      </a:extLst>
                    </a:gridCol>
                    <a:gridCol w="3325091">
                      <a:extLst>
                        <a:ext uri="{9D8B030D-6E8A-4147-A177-3AD203B41FA5}">
                          <a16:colId xmlns:a16="http://schemas.microsoft.com/office/drawing/2014/main" val="3590651848"/>
                        </a:ext>
                      </a:extLst>
                    </a:gridCol>
                  </a:tblGrid>
                  <a:tr h="1943057">
                    <a:tc>
                      <a:txBody>
                        <a:bodyPr/>
                        <a:lstStyle/>
                        <a:p>
                          <a:endParaRPr lang="fr-FR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endParaRPr lang="fr-FR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endParaRPr lang="fr-FR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algn="ctr"/>
                          <a:r>
                            <a:rPr lang="fr-FR" dirty="0">
                              <a:solidFill>
                                <a:schemeClr val="tx1"/>
                              </a:solidFill>
                            </a:rPr>
                            <a:t>solide</a:t>
                          </a:r>
                        </a:p>
                        <a:p>
                          <a:endParaRPr lang="fr-FR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endParaRPr lang="fr-F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582916948"/>
                      </a:ext>
                    </a:extLst>
                  </a:tr>
                  <a:tr h="409065">
                    <a:tc>
                      <a:txBody>
                        <a:bodyPr/>
                        <a:lstStyle/>
                        <a:p>
                          <a:r>
                            <a:rPr lang="fr-FR" dirty="0">
                              <a:solidFill>
                                <a:schemeClr val="tx1"/>
                              </a:solidFill>
                            </a:rPr>
                            <a:t>Nom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>
                              <a:solidFill>
                                <a:schemeClr val="tx1"/>
                              </a:solidFill>
                            </a:rPr>
                            <a:t>cylindre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>
                              <a:solidFill>
                                <a:schemeClr val="tx1"/>
                              </a:solidFill>
                            </a:rPr>
                            <a:t>cône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71346318"/>
                      </a:ext>
                    </a:extLst>
                  </a:tr>
                  <a:tr h="409065">
                    <a:tc>
                      <a:txBody>
                        <a:bodyPr/>
                        <a:lstStyle/>
                        <a:p>
                          <a:r>
                            <a:rPr lang="fr-FR" dirty="0">
                              <a:solidFill>
                                <a:schemeClr val="tx1"/>
                              </a:solidFill>
                            </a:rPr>
                            <a:t>Bases superposables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>
                              <a:solidFill>
                                <a:schemeClr val="tx1"/>
                              </a:solidFill>
                            </a:rPr>
                            <a:t>Une seule base 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51318102"/>
                      </a:ext>
                    </a:extLst>
                  </a:tr>
                  <a:tr h="409065">
                    <a:tc>
                      <a:txBody>
                        <a:bodyPr/>
                        <a:lstStyle/>
                        <a:p>
                          <a:r>
                            <a:rPr lang="fr-FR" dirty="0">
                              <a:solidFill>
                                <a:schemeClr val="tx1"/>
                              </a:solidFill>
                            </a:rPr>
                            <a:t>sommet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>
                              <a:solidFill>
                                <a:schemeClr val="tx1"/>
                              </a:solidFill>
                            </a:rPr>
                            <a:t>     le</a:t>
                          </a:r>
                          <a:r>
                            <a:rPr lang="fr-FR" baseline="0" dirty="0">
                              <a:solidFill>
                                <a:schemeClr val="tx1"/>
                              </a:solidFill>
                            </a:rPr>
                            <a:t> point B</a:t>
                          </a:r>
                          <a:endParaRPr lang="fr-F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32716415"/>
                      </a:ext>
                    </a:extLst>
                  </a:tr>
                  <a:tr h="409065">
                    <a:tc>
                      <a:txBody>
                        <a:bodyPr/>
                        <a:lstStyle/>
                        <a:p>
                          <a:r>
                            <a:rPr lang="fr-FR" dirty="0">
                              <a:solidFill>
                                <a:schemeClr val="tx1"/>
                              </a:solidFill>
                            </a:rPr>
                            <a:t>Rayon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>
                              <a:solidFill>
                                <a:schemeClr val="tx1"/>
                              </a:solidFill>
                            </a:rPr>
                            <a:t>R=AB=1cm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>
                              <a:solidFill>
                                <a:schemeClr val="tx1"/>
                              </a:solidFill>
                            </a:rPr>
                            <a:t>R=AC=3cm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69152104"/>
                      </a:ext>
                    </a:extLst>
                  </a:tr>
                  <a:tr h="409065">
                    <a:tc>
                      <a:txBody>
                        <a:bodyPr/>
                        <a:lstStyle/>
                        <a:p>
                          <a:r>
                            <a:rPr lang="fr-FR" dirty="0">
                              <a:solidFill>
                                <a:schemeClr val="tx1"/>
                              </a:solidFill>
                            </a:rPr>
                            <a:t>hauteur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>
                              <a:solidFill>
                                <a:schemeClr val="tx1"/>
                              </a:solidFill>
                            </a:rPr>
                            <a:t>  h=AC=BD=3cm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>
                              <a:solidFill>
                                <a:schemeClr val="tx1"/>
                              </a:solidFill>
                            </a:rPr>
                            <a:t>    h=AB=4cm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5136017"/>
                      </a:ext>
                    </a:extLst>
                  </a:tr>
                  <a:tr h="492024">
                    <a:tc>
                      <a:txBody>
                        <a:bodyPr/>
                        <a:lstStyle/>
                        <a:p>
                          <a:r>
                            <a:rPr lang="fr-FR" dirty="0">
                              <a:solidFill>
                                <a:schemeClr val="tx1"/>
                              </a:solidFill>
                            </a:rPr>
                            <a:t>génératrice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>
                              <a:solidFill>
                                <a:schemeClr val="tx1"/>
                              </a:solidFill>
                            </a:rPr>
                            <a:t>      BD</a:t>
                          </a:r>
                          <a:r>
                            <a:rPr lang="fr-FR" baseline="0" dirty="0">
                              <a:solidFill>
                                <a:schemeClr val="tx1"/>
                              </a:solidFill>
                            </a:rPr>
                            <a:t> est une génératrice</a:t>
                          </a:r>
                          <a:endParaRPr lang="fr-F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>
                              <a:solidFill>
                                <a:schemeClr val="tx1"/>
                              </a:solidFill>
                            </a:rPr>
                            <a:t>BC est</a:t>
                          </a:r>
                          <a:r>
                            <a:rPr lang="fr-FR" baseline="0" dirty="0">
                              <a:solidFill>
                                <a:schemeClr val="tx1"/>
                              </a:solidFill>
                            </a:rPr>
                            <a:t> une génératrice de longueur :</a:t>
                          </a:r>
                          <a:r>
                            <a:rPr lang="fr-FR" dirty="0">
                              <a:solidFill>
                                <a:schemeClr val="tx1"/>
                              </a:solidFill>
                            </a:rPr>
                            <a:t>BC=5cm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72450958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3" name="Tableau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79890288"/>
                  </p:ext>
                </p:extLst>
              </p:nvPr>
            </p:nvGraphicFramePr>
            <p:xfrm>
              <a:off x="1145309" y="1384686"/>
              <a:ext cx="9975273" cy="462846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325091">
                      <a:extLst>
                        <a:ext uri="{9D8B030D-6E8A-4147-A177-3AD203B41FA5}">
                          <a16:colId xmlns:a16="http://schemas.microsoft.com/office/drawing/2014/main" val="3683395913"/>
                        </a:ext>
                      </a:extLst>
                    </a:gridCol>
                    <a:gridCol w="3325091">
                      <a:extLst>
                        <a:ext uri="{9D8B030D-6E8A-4147-A177-3AD203B41FA5}">
                          <a16:colId xmlns:a16="http://schemas.microsoft.com/office/drawing/2014/main" val="3896888092"/>
                        </a:ext>
                      </a:extLst>
                    </a:gridCol>
                    <a:gridCol w="3325091">
                      <a:extLst>
                        <a:ext uri="{9D8B030D-6E8A-4147-A177-3AD203B41FA5}">
                          <a16:colId xmlns:a16="http://schemas.microsoft.com/office/drawing/2014/main" val="3590651848"/>
                        </a:ext>
                      </a:extLst>
                    </a:gridCol>
                  </a:tblGrid>
                  <a:tr h="1943057">
                    <a:tc>
                      <a:txBody>
                        <a:bodyPr/>
                        <a:lstStyle/>
                        <a:p>
                          <a:endParaRPr lang="fr-FR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endParaRPr lang="fr-FR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endParaRPr lang="fr-FR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algn="ctr"/>
                          <a:r>
                            <a:rPr lang="fr-FR" dirty="0">
                              <a:solidFill>
                                <a:schemeClr val="tx1"/>
                              </a:solidFill>
                            </a:rPr>
                            <a:t>solide</a:t>
                          </a:r>
                        </a:p>
                        <a:p>
                          <a:endParaRPr lang="fr-FR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endParaRPr lang="fr-F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582916948"/>
                      </a:ext>
                    </a:extLst>
                  </a:tr>
                  <a:tr h="409065">
                    <a:tc>
                      <a:txBody>
                        <a:bodyPr/>
                        <a:lstStyle/>
                        <a:p>
                          <a:r>
                            <a:rPr lang="fr-FR" dirty="0">
                              <a:solidFill>
                                <a:schemeClr val="tx1"/>
                              </a:solidFill>
                            </a:rPr>
                            <a:t>Nom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>
                              <a:solidFill>
                                <a:schemeClr val="tx1"/>
                              </a:solidFill>
                            </a:rPr>
                            <a:t>cylindre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>
                              <a:solidFill>
                                <a:schemeClr val="tx1"/>
                              </a:solidFill>
                            </a:rPr>
                            <a:t>cône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71346318"/>
                      </a:ext>
                    </a:extLst>
                  </a:tr>
                  <a:tr h="409065">
                    <a:tc>
                      <a:txBody>
                        <a:bodyPr/>
                        <a:lstStyle/>
                        <a:p>
                          <a:r>
                            <a:rPr lang="fr-FR" dirty="0">
                              <a:solidFill>
                                <a:schemeClr val="tx1"/>
                              </a:solidFill>
                            </a:rPr>
                            <a:t>Bases superposables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0382" t="-563636" r="-100382" b="-46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>
                              <a:solidFill>
                                <a:schemeClr val="tx1"/>
                              </a:solidFill>
                            </a:rPr>
                            <a:t>Une seule base 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51318102"/>
                      </a:ext>
                    </a:extLst>
                  </a:tr>
                  <a:tr h="409065">
                    <a:tc>
                      <a:txBody>
                        <a:bodyPr/>
                        <a:lstStyle/>
                        <a:p>
                          <a:r>
                            <a:rPr lang="fr-FR" dirty="0">
                              <a:solidFill>
                                <a:schemeClr val="tx1"/>
                              </a:solidFill>
                            </a:rPr>
                            <a:t>sommet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>
                              <a:solidFill>
                                <a:schemeClr val="tx1"/>
                              </a:solidFill>
                            </a:rPr>
                            <a:t>     le</a:t>
                          </a:r>
                          <a:r>
                            <a:rPr lang="fr-FR" baseline="0" dirty="0">
                              <a:solidFill>
                                <a:schemeClr val="tx1"/>
                              </a:solidFill>
                            </a:rPr>
                            <a:t> point B</a:t>
                          </a:r>
                          <a:endParaRPr lang="fr-F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32716415"/>
                      </a:ext>
                    </a:extLst>
                  </a:tr>
                  <a:tr h="409065">
                    <a:tc>
                      <a:txBody>
                        <a:bodyPr/>
                        <a:lstStyle/>
                        <a:p>
                          <a:r>
                            <a:rPr lang="fr-FR" dirty="0">
                              <a:solidFill>
                                <a:schemeClr val="tx1"/>
                              </a:solidFill>
                            </a:rPr>
                            <a:t>Rayon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>
                              <a:solidFill>
                                <a:schemeClr val="tx1"/>
                              </a:solidFill>
                            </a:rPr>
                            <a:t>R=AB=1cm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>
                              <a:solidFill>
                                <a:schemeClr val="tx1"/>
                              </a:solidFill>
                            </a:rPr>
                            <a:t>R=AC=3cm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69152104"/>
                      </a:ext>
                    </a:extLst>
                  </a:tr>
                  <a:tr h="409065">
                    <a:tc>
                      <a:txBody>
                        <a:bodyPr/>
                        <a:lstStyle/>
                        <a:p>
                          <a:r>
                            <a:rPr lang="fr-FR" dirty="0">
                              <a:solidFill>
                                <a:schemeClr val="tx1"/>
                              </a:solidFill>
                            </a:rPr>
                            <a:t>hauteur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>
                              <a:solidFill>
                                <a:schemeClr val="tx1"/>
                              </a:solidFill>
                            </a:rPr>
                            <a:t>  h=AC=BD=3cm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>
                              <a:solidFill>
                                <a:schemeClr val="tx1"/>
                              </a:solidFill>
                            </a:rPr>
                            <a:t>    h=AB=4cm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5136017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r>
                            <a:rPr lang="fr-FR" dirty="0">
                              <a:solidFill>
                                <a:schemeClr val="tx1"/>
                              </a:solidFill>
                            </a:rPr>
                            <a:t>génératrice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>
                              <a:solidFill>
                                <a:schemeClr val="tx1"/>
                              </a:solidFill>
                            </a:rPr>
                            <a:t>      BD</a:t>
                          </a:r>
                          <a:r>
                            <a:rPr lang="fr-FR" baseline="0" dirty="0">
                              <a:solidFill>
                                <a:schemeClr val="tx1"/>
                              </a:solidFill>
                            </a:rPr>
                            <a:t> est une génératrice</a:t>
                          </a:r>
                          <a:endParaRPr lang="fr-F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>
                              <a:solidFill>
                                <a:schemeClr val="tx1"/>
                              </a:solidFill>
                            </a:rPr>
                            <a:t>BC est</a:t>
                          </a:r>
                          <a:r>
                            <a:rPr lang="fr-FR" baseline="0" dirty="0">
                              <a:solidFill>
                                <a:schemeClr val="tx1"/>
                              </a:solidFill>
                            </a:rPr>
                            <a:t> une génératrice de longueur :</a:t>
                          </a:r>
                          <a:r>
                            <a:rPr lang="fr-FR" dirty="0">
                              <a:solidFill>
                                <a:schemeClr val="tx1"/>
                              </a:solidFill>
                            </a:rPr>
                            <a:t>BC=5cm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72450958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1382" y="1487055"/>
            <a:ext cx="1865745" cy="1597889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8764" y="1644073"/>
            <a:ext cx="2142836" cy="1319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9295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35491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va rappelez les éléments caractéristiques d’un cylindre. Complétez: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35304" y="668339"/>
            <a:ext cx="10558061" cy="287134"/>
          </a:xfrm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 et</a:t>
            </a:r>
            <a:r>
              <a:rPr lang="fr-FR" dirty="0"/>
              <a:t>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choisit au hasard à deux élèves pour justifier oralement leurs réponses</a:t>
            </a:r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12246D6-A33B-F818-7C8F-46D26A1D3D98}"/>
              </a:ext>
            </a:extLst>
          </p:cNvPr>
          <p:cNvSpPr/>
          <p:nvPr/>
        </p:nvSpPr>
        <p:spPr>
          <a:xfrm>
            <a:off x="939541" y="1499367"/>
            <a:ext cx="7255335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Observez le cylindre suivant puis 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579758" y="1385543"/>
            <a:ext cx="10727579" cy="437050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5" name="Imag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1236" y="1921164"/>
            <a:ext cx="2835564" cy="3195781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5430982" y="3519054"/>
            <a:ext cx="6096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cm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892939" y="4488032"/>
            <a:ext cx="6130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cm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671782" y="5116945"/>
            <a:ext cx="79894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La hauteur  : h= ………… et le rayon :  r=………….</a:t>
            </a:r>
          </a:p>
        </p:txBody>
      </p:sp>
      <p:sp>
        <p:nvSpPr>
          <p:cNvPr id="6" name="Rectangle 5"/>
          <p:cNvSpPr/>
          <p:nvPr/>
        </p:nvSpPr>
        <p:spPr>
          <a:xfrm>
            <a:off x="5991892" y="4317244"/>
            <a:ext cx="126806" cy="12134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3244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56454-1B75-D4FA-4200-0D5AC2EF1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666108-1734-7F75-220F-889054387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318293"/>
            <a:ext cx="10372033" cy="392907"/>
          </a:xfrm>
        </p:spPr>
        <p:txBody>
          <a:bodyPr/>
          <a:lstStyle/>
          <a:p>
            <a:r>
              <a:rPr lang="fr-FR" dirty="0"/>
              <a:t> 𝐕𝐨𝐢𝐜𝐢 𝐥𝐚  𝐫é𝐩𝐨𝐧𝐬𝐞. Rappelez vous  que le cylindre a un rayon et une hauteur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738EF9-4F4D-BC18-8539-18E1DCCC232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97146" y="744122"/>
            <a:ext cx="10372459" cy="299327"/>
          </a:xfrm>
        </p:spPr>
        <p:txBody>
          <a:bodyPr/>
          <a:lstStyle/>
          <a:p>
            <a:r>
              <a:rPr lang="fr-FR" dirty="0"/>
              <a:t>L'enseignant affiche et montre la hauteur et le rayon 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7C2704-0F06-9DB9-32FC-693A68DFFF91}"/>
              </a:ext>
            </a:extLst>
          </p:cNvPr>
          <p:cNvSpPr/>
          <p:nvPr/>
        </p:nvSpPr>
        <p:spPr>
          <a:xfrm>
            <a:off x="642026" y="1385455"/>
            <a:ext cx="10727579" cy="422101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8033" y="1628156"/>
            <a:ext cx="2835564" cy="2999262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5396214" y="2958510"/>
            <a:ext cx="6096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cm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5814781" y="3980967"/>
            <a:ext cx="6130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cm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1625601" y="4762942"/>
            <a:ext cx="79894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La hauteur: 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h= 5 cm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et le rayon: 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r=2 cm</a:t>
            </a:r>
          </a:p>
        </p:txBody>
      </p:sp>
      <p:sp>
        <p:nvSpPr>
          <p:cNvPr id="3" name="Rectangle 2"/>
          <p:cNvSpPr/>
          <p:nvPr/>
        </p:nvSpPr>
        <p:spPr>
          <a:xfrm>
            <a:off x="6005815" y="3774332"/>
            <a:ext cx="132338" cy="20663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4558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5E2CE-3199-C301-0DAA-A851396F9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94B72B-C6F4-B3C3-36A9-A9D3829D4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va se rappeler des éléments caractéristiques d’un cône ; observez et complétez :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1672958-3892-06DC-F803-18EB4BDCD2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B94C86-CFAD-37C2-E5D4-2FEFF797F9D4}"/>
              </a:ext>
            </a:extLst>
          </p:cNvPr>
          <p:cNvSpPr/>
          <p:nvPr/>
        </p:nvSpPr>
        <p:spPr>
          <a:xfrm>
            <a:off x="642026" y="1208686"/>
            <a:ext cx="10727579" cy="458251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BAB95225-C29F-0DE9-95E8-0916A14DD1E3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24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FA46E02-B47F-760C-0B26-29962507BBE8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982F19E-B016-33BC-D33B-98389AFE507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7" name="Espace réservé du contenu 3">
            <a:extLst>
              <a:ext uri="{FF2B5EF4-FFF2-40B4-BE49-F238E27FC236}">
                <a16:creationId xmlns:a16="http://schemas.microsoft.com/office/drawing/2014/main" id="{21369D27-439C-4D54-2C35-6734F7D0247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89106" y="668339"/>
            <a:ext cx="11104259" cy="327556"/>
          </a:xfrm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 et</a:t>
            </a:r>
            <a:r>
              <a:rPr lang="fr-FR" dirty="0"/>
              <a:t>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choisit au hasard à deux élèves pour justifier oralement leurs réponses</a:t>
            </a:r>
            <a:r>
              <a:rPr lang="fr-FR" dirty="0"/>
              <a:t>.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2184" y="1374813"/>
            <a:ext cx="3883195" cy="3145312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5851237" y="2526736"/>
            <a:ext cx="7850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4 cm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6636327" y="3803888"/>
            <a:ext cx="7850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3 cm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7018308" y="2545355"/>
            <a:ext cx="7850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5 cm</a:t>
            </a:r>
          </a:p>
        </p:txBody>
      </p:sp>
      <p:sp>
        <p:nvSpPr>
          <p:cNvPr id="6" name="Rectangle 5"/>
          <p:cNvSpPr/>
          <p:nvPr/>
        </p:nvSpPr>
        <p:spPr>
          <a:xfrm>
            <a:off x="1069771" y="1415534"/>
            <a:ext cx="42989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observez le cône suivant puis complétez: 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1482437" y="4997058"/>
            <a:ext cx="8737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La hauteur h= ……….. le rayon r=…………… la génératrice g=………………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6450550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57039-93AA-FE5A-1083-A0D038AD8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BDF551-33ED-8A33-8C79-4F96EADB9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3" y="240201"/>
            <a:ext cx="10372033" cy="417260"/>
          </a:xfrm>
        </p:spPr>
        <p:txBody>
          <a:bodyPr/>
          <a:lstStyle/>
          <a:p>
            <a:r>
              <a:rPr lang="fr-FR" sz="1400" dirty="0">
                <a:solidFill>
                  <a:schemeClr val="tx1"/>
                </a:solidFill>
              </a:rPr>
              <a:t> </a:t>
            </a:r>
            <a:br>
              <a:rPr lang="fr-FR" sz="1400" dirty="0">
                <a:solidFill>
                  <a:schemeClr val="tx1"/>
                </a:solidFill>
              </a:rPr>
            </a:br>
            <a:r>
              <a:rPr lang="fr-FR" sz="1400" dirty="0">
                <a:solidFill>
                  <a:schemeClr val="tx1"/>
                </a:solidFill>
              </a:rPr>
              <a:t>𝐕𝐨𝐢𝐜𝐢 𝐥𝐚  𝐫é𝐩𝐨𝐧𝐬𝐞: rappelez vous que le cône a une hauteur, un rayon et une génératrice.</a:t>
            </a:r>
            <a:br>
              <a:rPr lang="fr-FR" sz="1400" dirty="0">
                <a:solidFill>
                  <a:schemeClr val="tx1"/>
                </a:solidFill>
              </a:rPr>
            </a:br>
            <a:endParaRPr lang="fr-FR" sz="1400" dirty="0">
              <a:solidFill>
                <a:schemeClr val="tx1"/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80FFFC8-DD5C-064A-4F75-46BC8C0B088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montre la hauteur et la génératrice et le rayon,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E3CF0F-AA52-4B6F-C21B-6E69D3BC0D04}"/>
              </a:ext>
            </a:extLst>
          </p:cNvPr>
          <p:cNvSpPr/>
          <p:nvPr/>
        </p:nvSpPr>
        <p:spPr>
          <a:xfrm>
            <a:off x="642026" y="1317708"/>
            <a:ext cx="10727579" cy="477829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9" name="Google Shape;289;p51">
            <a:extLst>
              <a:ext uri="{FF2B5EF4-FFF2-40B4-BE49-F238E27FC236}">
                <a16:creationId xmlns:a16="http://schemas.microsoft.com/office/drawing/2014/main" id="{38EBFB1E-DBB2-63A3-481B-90C1979846B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1163" y="1627912"/>
            <a:ext cx="3883195" cy="3653725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1316199" y="5333660"/>
            <a:ext cx="2443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la hauteur:  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h=4 cm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4899551" y="5333660"/>
            <a:ext cx="21477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 rayon: 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r= 3 cm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6053957" y="3085129"/>
            <a:ext cx="7850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4 cm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6793005" y="4385221"/>
            <a:ext cx="7850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3 cm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7125497" y="3072327"/>
            <a:ext cx="7850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5 cm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8408532" y="5281637"/>
            <a:ext cx="2555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La génératrice: 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g=5 cm</a:t>
            </a:r>
          </a:p>
        </p:txBody>
      </p:sp>
    </p:spTree>
    <p:extLst>
      <p:ext uri="{BB962C8B-B14F-4D97-AF65-F5344CB8AC3E}">
        <p14:creationId xmlns:p14="http://schemas.microsoft.com/office/powerpoint/2010/main" val="70108738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932817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Maintenant, dans cette partie, je vais vous montrer comment caractériser une sphère, on commence par observer pour  identifier ses éléments caractéristiques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montre le rayon et explique que tous les points de la sphère sont situés à la même distance du centre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er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r="1575"/>
          <a:stretch/>
        </p:blipFill>
        <p:spPr>
          <a:xfrm>
            <a:off x="1642631" y="1045235"/>
            <a:ext cx="8351115" cy="5581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797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83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Voici les éléments caractéristiques d’une pyramide: 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montre le rayon et explique que tous les points de la sphère sont situés à la même distance du centre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1809" y="1237857"/>
            <a:ext cx="3866809" cy="3334144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1399020" y="1596126"/>
            <a:ext cx="1459344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Centre</a:t>
            </a:r>
          </a:p>
        </p:txBody>
      </p:sp>
      <p:cxnSp>
        <p:nvCxnSpPr>
          <p:cNvPr id="13" name="Connecteur droit avec flèche 12"/>
          <p:cNvCxnSpPr>
            <a:stCxn id="9" idx="3"/>
          </p:cNvCxnSpPr>
          <p:nvPr/>
        </p:nvCxnSpPr>
        <p:spPr>
          <a:xfrm>
            <a:off x="2858364" y="1796181"/>
            <a:ext cx="3103419" cy="112863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9116292" y="1957513"/>
            <a:ext cx="803564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rayon</a:t>
            </a:r>
          </a:p>
        </p:txBody>
      </p:sp>
      <p:cxnSp>
        <p:nvCxnSpPr>
          <p:cNvPr id="19" name="Connecteur droit avec flèche 18"/>
          <p:cNvCxnSpPr/>
          <p:nvPr/>
        </p:nvCxnSpPr>
        <p:spPr>
          <a:xfrm flipH="1">
            <a:off x="7199457" y="2066547"/>
            <a:ext cx="1916835" cy="107315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>
            <a:off x="1030246" y="5263791"/>
            <a:ext cx="9674699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- La sphère est caractérisée par son centre et son rayon</a:t>
            </a:r>
          </a:p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- Tous les points de la sphère sont à une distance égale de son centre</a:t>
            </a:r>
          </a:p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- La sphère n’a ni sommet ni une face plane ni arête 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/>
              <p:cNvSpPr txBox="1"/>
              <p:nvPr/>
            </p:nvSpPr>
            <p:spPr>
              <a:xfrm>
                <a:off x="8617527" y="3477525"/>
                <a:ext cx="2890982" cy="70788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Le point B est un point de la sphère: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𝑂𝐵</m:t>
                    </m:r>
                    <m:r>
                      <a:rPr lang="fr-FR" sz="200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 </m:t>
                    </m:r>
                    <m:r>
                      <a:rPr lang="fr-FR" sz="200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𝑅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3" name="ZoneTexte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7527" y="3477525"/>
                <a:ext cx="2890982" cy="707886"/>
              </a:xfrm>
              <a:prstGeom prst="rect">
                <a:avLst/>
              </a:prstGeom>
              <a:blipFill>
                <a:blip r:embed="rId4"/>
                <a:stretch>
                  <a:fillRect l="-2096" t="-3333" r="-1258" b="-11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Connecteur droit avec flèche 30"/>
          <p:cNvCxnSpPr>
            <a:stCxn id="23" idx="1"/>
          </p:cNvCxnSpPr>
          <p:nvPr/>
        </p:nvCxnSpPr>
        <p:spPr>
          <a:xfrm flipH="1" flipV="1">
            <a:off x="7536873" y="3196018"/>
            <a:ext cx="1080654" cy="6354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ZoneTexte 35"/>
              <p:cNvSpPr txBox="1"/>
              <p:nvPr/>
            </p:nvSpPr>
            <p:spPr>
              <a:xfrm>
                <a:off x="6373353" y="2970425"/>
                <a:ext cx="49876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160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𝑅</m:t>
                      </m:r>
                    </m:oMath>
                  </m:oMathPara>
                </a14:m>
                <a:endParaRPr lang="fr-FR" sz="16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6" name="ZoneTexte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3353" y="2970425"/>
                <a:ext cx="498764" cy="33855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1452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  <p:bldP spid="22" grpId="0" animBg="1"/>
      <p:bldP spid="23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Voici un exemple: le point B est un point de la sphère donc il est situé à une distance égale au rayon du centre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montre le rayon et explique que tous les points de la sphère sont situés à la même distance du centre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018" y="1985818"/>
            <a:ext cx="4858327" cy="265083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/>
              <p:cNvSpPr txBox="1"/>
              <p:nvPr/>
            </p:nvSpPr>
            <p:spPr>
              <a:xfrm>
                <a:off x="5523345" y="2460315"/>
                <a:ext cx="611447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M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La sphère est de centre </a:t>
                </a:r>
                <a14:m>
                  <m:oMath xmlns:m="http://schemas.openxmlformats.org/officeDocument/2006/math">
                    <m:r>
                      <a:rPr lang="fr-MA" sz="24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</m:oMath>
                </a14:m>
                <a:r>
                  <a:rPr lang="fr-M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et de rayon </a:t>
                </a:r>
                <a14:m>
                  <m:oMath xmlns:m="http://schemas.openxmlformats.org/officeDocument/2006/math">
                    <m:r>
                      <a:rPr lang="fr-MA" sz="24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𝑟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=2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𝑐𝑚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endParaRPr lang="fr-MA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ZoneText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3345" y="2460315"/>
                <a:ext cx="6114473" cy="461665"/>
              </a:xfrm>
              <a:prstGeom prst="rect">
                <a:avLst/>
              </a:prstGeom>
              <a:blipFill>
                <a:blip r:embed="rId4"/>
                <a:stretch>
                  <a:fillRect l="-1496" t="-10667" b="-3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/>
              <p:cNvSpPr txBox="1"/>
              <p:nvPr/>
            </p:nvSpPr>
            <p:spPr>
              <a:xfrm>
                <a:off x="5634182" y="3884954"/>
                <a:ext cx="546533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fr-MA" sz="24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fr-M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est point de la sphère, donc </a:t>
                </a:r>
                <a14:m>
                  <m:oMath xmlns:m="http://schemas.openxmlformats.org/officeDocument/2006/math">
                    <m:r>
                      <a:rPr lang="fr-MA" sz="24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𝐴𝐵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 2 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𝑐𝑚</m:t>
                    </m:r>
                  </m:oMath>
                </a14:m>
                <a:endParaRPr lang="fr-FR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ZoneText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4182" y="3884954"/>
                <a:ext cx="5465335" cy="461665"/>
              </a:xfrm>
              <a:prstGeom prst="rect">
                <a:avLst/>
              </a:prstGeom>
              <a:blipFill>
                <a:blip r:embed="rId5"/>
                <a:stretch>
                  <a:fillRect l="-223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6947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298397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CEAF2-FFF4-F4FB-825C-7620B7FFE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0CE3F6-D1F8-C437-F534-D30A03582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va se rappeler les caractéristiques d’une sphère; Observez et compléter: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E10BD2B-57FF-CF03-0D21-8B6C9A6829B9}"/>
              </a:ext>
            </a:extLst>
          </p:cNvPr>
          <p:cNvSpPr/>
          <p:nvPr/>
        </p:nvSpPr>
        <p:spPr>
          <a:xfrm>
            <a:off x="1169496" y="1962676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EA72EB0-DEAA-3934-89C5-67B3E81AA597}"/>
              </a:ext>
            </a:extLst>
          </p:cNvPr>
          <p:cNvSpPr/>
          <p:nvPr/>
        </p:nvSpPr>
        <p:spPr>
          <a:xfrm>
            <a:off x="642026" y="1718053"/>
            <a:ext cx="10727579" cy="403620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94F68523-BB29-3173-01C8-160F551FAD7E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EC3A1E9-2662-733C-6F4D-FEB64AC5B68C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3D05521-E728-72FF-1292-7B43CDFE82EF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7" name="Espace réservé du contenu 3">
            <a:extLst>
              <a:ext uri="{FF2B5EF4-FFF2-40B4-BE49-F238E27FC236}">
                <a16:creationId xmlns:a16="http://schemas.microsoft.com/office/drawing/2014/main" id="{71672958-3892-06DC-F803-18EB4BDCD20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35304" y="668338"/>
            <a:ext cx="10372459" cy="299327"/>
          </a:xfrm>
        </p:spPr>
        <p:txBody>
          <a:bodyPr/>
          <a:lstStyle/>
          <a:p>
            <a:r>
              <a:rPr lang="fr-FR" dirty="0"/>
              <a:t>.</a:t>
            </a:r>
          </a:p>
        </p:txBody>
      </p:sp>
      <p:sp>
        <p:nvSpPr>
          <p:cNvPr id="28" name="Espace réservé du contenu 27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 et</a:t>
            </a:r>
            <a:r>
              <a:rPr lang="fr-FR" dirty="0"/>
              <a:t>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choisit au hasard à deux élèves pour justifier oralement leurs réponses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1488150" y="4288829"/>
            <a:ext cx="41321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Le rayon de la sphère est: ………….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1395787" y="3004838"/>
            <a:ext cx="41321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Le centre de la sphère est: ………….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8836" y="2197677"/>
            <a:ext cx="2624201" cy="281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30820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524A7B-2486-85D4-4100-CCE1BEF28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D67FBB-8BA6-13FA-C665-5B3EB14A7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réponse: rappelez vous les éléments d’une sphère sont: le centre et le rayon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F8EE126-B7BC-7D82-35E1-7F7FD8441A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rappelle les éléments d’une sphère.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36FFA66-A97E-E2B3-FF1E-B08F62282114}"/>
              </a:ext>
            </a:extLst>
          </p:cNvPr>
          <p:cNvSpPr/>
          <p:nvPr/>
        </p:nvSpPr>
        <p:spPr>
          <a:xfrm>
            <a:off x="642026" y="1718052"/>
            <a:ext cx="10727579" cy="416551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" name="Google Shape;289;p51">
            <a:extLst>
              <a:ext uri="{FF2B5EF4-FFF2-40B4-BE49-F238E27FC236}">
                <a16:creationId xmlns:a16="http://schemas.microsoft.com/office/drawing/2014/main" id="{5376ED63-1C6F-9744-E220-1FF3C142602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8836" y="2197677"/>
            <a:ext cx="2624201" cy="281766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1488150" y="4288829"/>
                <a:ext cx="413217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M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Le rayon de la sphère est: </a:t>
                </a:r>
                <a14:m>
                  <m:oMath xmlns:m="http://schemas.openxmlformats.org/officeDocument/2006/math">
                    <m:r>
                      <a:rPr lang="fr-MA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𝑅</m:t>
                    </m:r>
                    <m:r>
                      <a:rPr lang="fr-MA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=3</m:t>
                    </m:r>
                    <m:r>
                      <a:rPr lang="fr-MA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𝑐𝑚</m:t>
                    </m:r>
                  </m:oMath>
                </a14:m>
                <a:r>
                  <a:rPr lang="fr-M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8150" y="4288829"/>
                <a:ext cx="4132177" cy="400110"/>
              </a:xfrm>
              <a:prstGeom prst="rect">
                <a:avLst/>
              </a:prstGeom>
              <a:blipFill>
                <a:blip r:embed="rId4"/>
                <a:stretch>
                  <a:fillRect l="-1475" t="-9231" b="-276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ZoneTexte 16"/>
          <p:cNvSpPr txBox="1"/>
          <p:nvPr/>
        </p:nvSpPr>
        <p:spPr>
          <a:xfrm>
            <a:off x="1395787" y="3004838"/>
            <a:ext cx="41321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Le centre de la sphère est</a:t>
            </a:r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O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305444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9B62B8-89AF-91B7-A3B6-C613082848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2A76D8-7272-65E9-8601-75D5D523D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822" y="314171"/>
            <a:ext cx="10372033" cy="267549"/>
          </a:xfrm>
        </p:spPr>
        <p:txBody>
          <a:bodyPr/>
          <a:lstStyle/>
          <a:p>
            <a:r>
              <a:rPr lang="fr-FR" dirty="0"/>
              <a:t> Observez et  comparez les distances OA et OB: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7412A7E-B5D3-2EB4-C47B-0521A6B66F7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B80E7C-01BC-9C0D-2B28-E90F717765CE}"/>
              </a:ext>
            </a:extLst>
          </p:cNvPr>
          <p:cNvSpPr/>
          <p:nvPr/>
        </p:nvSpPr>
        <p:spPr>
          <a:xfrm>
            <a:off x="651263" y="1533325"/>
            <a:ext cx="10727579" cy="438718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8D311BA2-9E68-DF39-7DD7-9D228B0626E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3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6779C354-8425-31AA-E271-F80A1578932C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03C0541-20E5-CEC9-897E-D5F555D0BE2A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7" name="Espace réservé du contenu 27"/>
          <p:cNvSpPr>
            <a:spLocks noGrp="1"/>
          </p:cNvSpPr>
          <p:nvPr>
            <p:ph sz="quarter" idx="11"/>
          </p:nvPr>
        </p:nvSpPr>
        <p:spPr>
          <a:xfrm>
            <a:off x="739829" y="630121"/>
            <a:ext cx="10550018" cy="299327"/>
          </a:xfrm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 et</a:t>
            </a:r>
            <a:r>
              <a:rPr lang="fr-FR" dirty="0"/>
              <a:t>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choisit au hasard à deux élèves pour justifier oralement leurs réponses</a:t>
            </a:r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8836" y="2197677"/>
            <a:ext cx="2624201" cy="281766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1357745" y="2350077"/>
                <a:ext cx="527396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fr-MA" sz="24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𝑒𝑡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fr-M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sont deux points de la sphère </a:t>
                </a:r>
                <a:endParaRPr lang="fr-FR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7745" y="2350077"/>
                <a:ext cx="5273964" cy="461665"/>
              </a:xfrm>
              <a:prstGeom prst="rect">
                <a:avLst/>
              </a:prstGeom>
              <a:blipFill>
                <a:blip r:embed="rId4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Imag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1236" y="2350077"/>
            <a:ext cx="2624201" cy="281766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/>
              <p:cNvSpPr txBox="1"/>
              <p:nvPr/>
            </p:nvSpPr>
            <p:spPr>
              <a:xfrm>
                <a:off x="1570181" y="3705846"/>
                <a:ext cx="465743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M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Comparez les distances : </a:t>
                </a:r>
                <a14:m>
                  <m:oMath xmlns:m="http://schemas.openxmlformats.org/officeDocument/2006/math">
                    <m:r>
                      <a:rPr lang="fr-MA" sz="24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𝑂𝐴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𝑒𝑡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𝑂𝐵</m:t>
                    </m:r>
                  </m:oMath>
                </a14:m>
                <a:endParaRPr lang="fr-FR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0181" y="3705846"/>
                <a:ext cx="4657437" cy="461665"/>
              </a:xfrm>
              <a:prstGeom prst="rect">
                <a:avLst/>
              </a:prstGeom>
              <a:blipFill>
                <a:blip r:embed="rId5"/>
                <a:stretch>
                  <a:fillRect l="-2094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3046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115350" y="1098791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342224" y="5659257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2">
              <a:lumMod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321651" y="473024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BFE0D2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320452" y="3760538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BFE0D2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/>
          <p:nvPr/>
        </p:nvSpPr>
        <p:spPr>
          <a:xfrm>
            <a:off x="1306929" y="2773984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BFE0D2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347076" y="1120747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2991543" y="5597659"/>
            <a:ext cx="8111946" cy="82022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2">
              <a:lumMod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Réaliser les patrons des solides usuels.</a:t>
            </a:r>
            <a:r>
              <a:rPr lang="fr-F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b="1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2991543" y="3668847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BFE0D2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Reconnaître les caractéristiques du prisme et de la pyramide .</a:t>
            </a:r>
            <a:endParaRPr lang="fr-FR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/>
          <p:nvPr/>
        </p:nvSpPr>
        <p:spPr>
          <a:xfrm>
            <a:off x="3010420" y="2727982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BFE0D2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685783">
              <a:defRPr/>
            </a:pP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Reconnaitre les solides usuels</a:t>
            </a:r>
          </a:p>
          <a:p>
            <a:pPr algn="ctr" defTabSz="685783">
              <a:defRPr/>
            </a:pPr>
            <a:endParaRPr lang="fr-FR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2991543" y="4693305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BFE0D2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Reconnaître les caractéristiques du cylindre, du cône et de la sphère.</a:t>
            </a:r>
            <a:endParaRPr lang="fr-FR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/>
          <p:nvPr/>
        </p:nvSpPr>
        <p:spPr>
          <a:xfrm>
            <a:off x="1031201" y="2057492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                  </a:t>
            </a: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Solides particuliers et figures dans l’espace </a:t>
            </a:r>
            <a:endParaRPr lang="fr-FR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 txBox="1">
            <a:spLocks/>
          </p:cNvSpPr>
          <p:nvPr/>
        </p:nvSpPr>
        <p:spPr>
          <a:xfrm>
            <a:off x="1015437" y="2078861"/>
            <a:ext cx="10321200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   </a:t>
            </a:r>
            <a:r>
              <a:rPr lang="en-US" dirty="0" err="1"/>
              <a:t>Leçon</a:t>
            </a:r>
            <a:r>
              <a:rPr lang="en-US" dirty="0"/>
              <a:t> 9:</a:t>
            </a:r>
            <a:endParaRPr lang="fr-FR" dirty="0"/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342223" y="1161697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MA" dirty="0">
                <a:solidFill>
                  <a:prstClr val="black"/>
                </a:solidFill>
                <a:sym typeface="Arial"/>
              </a:rPr>
              <a:t>DS</a:t>
            </a:r>
            <a:endParaRPr lang="fr-FR" dirty="0">
              <a:solidFill>
                <a:prstClr val="black"/>
              </a:solidFill>
              <a:sym typeface="Arial"/>
            </a:endParaRP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342223" y="5659257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b="1" dirty="0">
                <a:sym typeface="Arial"/>
              </a:rPr>
              <a:t>Tâche 4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 txBox="1">
            <a:spLocks/>
          </p:cNvSpPr>
          <p:nvPr/>
        </p:nvSpPr>
        <p:spPr>
          <a:xfrm>
            <a:off x="1342223" y="3761969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dirty="0">
                <a:sym typeface="Arial"/>
              </a:rPr>
              <a:t>Tâche 2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3192236" y="1121244"/>
            <a:ext cx="8144401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800" b="1" dirty="0"/>
              <a:t>Correction devoir surveillé Période 3</a:t>
            </a:r>
            <a:endParaRPr lang="fr-FR" sz="1800" b="1" dirty="0">
              <a:sym typeface="Arial"/>
            </a:endParaRP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3167034" y="2610870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endParaRPr lang="fr-FR" dirty="0">
              <a:solidFill>
                <a:prstClr val="black"/>
              </a:solidFill>
              <a:sym typeface="Arial"/>
            </a:endParaRPr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3167034" y="3497922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endParaRPr lang="fr-FR" sz="1600" b="1" dirty="0">
              <a:solidFill>
                <a:prstClr val="black"/>
              </a:solidFill>
              <a:sym typeface="Arial"/>
            </a:endParaRPr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 txBox="1">
            <a:spLocks/>
          </p:cNvSpPr>
          <p:nvPr/>
        </p:nvSpPr>
        <p:spPr>
          <a:xfrm>
            <a:off x="1342224" y="4643411"/>
            <a:ext cx="12276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sz="2000" b="0" dirty="0">
                <a:solidFill>
                  <a:prstClr val="black"/>
                </a:solidFill>
                <a:sym typeface="Arial"/>
              </a:rPr>
              <a:t>Tâche 3</a:t>
            </a: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5BB8188-B4EF-6660-AB63-219894C8D82B}"/>
              </a:ext>
            </a:extLst>
          </p:cNvPr>
          <p:cNvSpPr txBox="1">
            <a:spLocks/>
          </p:cNvSpPr>
          <p:nvPr/>
        </p:nvSpPr>
        <p:spPr>
          <a:xfrm>
            <a:off x="1319877" y="2848500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solidFill>
                  <a:schemeClr val="tx1"/>
                </a:solidFill>
              </a:rPr>
              <a:t>Tâche</a:t>
            </a:r>
            <a:r>
              <a:rPr lang="en-US" dirty="0">
                <a:solidFill>
                  <a:schemeClr val="tx1"/>
                </a:solidFill>
              </a:rPr>
              <a:t> 1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 txBox="1">
            <a:spLocks/>
          </p:cNvSpPr>
          <p:nvPr/>
        </p:nvSpPr>
        <p:spPr>
          <a:xfrm>
            <a:off x="3133380" y="5680036"/>
            <a:ext cx="81095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68578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ptos" panose="02110004020202020204"/>
              <a:ea typeface="+mn-ea"/>
              <a:cs typeface="+mn-cs"/>
              <a:sym typeface="Arial"/>
            </a:endParaRP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3133380" y="5103730"/>
            <a:ext cx="81504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endParaRPr lang="fr-FR" sz="2000" dirty="0">
              <a:solidFill>
                <a:prstClr val="black"/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333520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524A7B-2486-85D4-4100-CCE1BEF28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D67FBB-8BA6-13FA-C665-5B3EB14A7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réponse, rappelez vous que tous les points de la sphère sont à une distance égale du centre et cette distance est le rayon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F8EE126-B7BC-7D82-35E1-7F7FD8441A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rappelle la définition d’un point qui appartient à la sphère.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36FFA66-A97E-E2B3-FF1E-B08F62282114}"/>
              </a:ext>
            </a:extLst>
          </p:cNvPr>
          <p:cNvSpPr/>
          <p:nvPr/>
        </p:nvSpPr>
        <p:spPr>
          <a:xfrm>
            <a:off x="642026" y="1718052"/>
            <a:ext cx="10727579" cy="408238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" name="Google Shape;289;p51">
            <a:extLst>
              <a:ext uri="{FF2B5EF4-FFF2-40B4-BE49-F238E27FC236}">
                <a16:creationId xmlns:a16="http://schemas.microsoft.com/office/drawing/2014/main" id="{5376ED63-1C6F-9744-E220-1FF3C142602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ZoneTexte 7"/>
          <p:cNvSpPr txBox="1"/>
          <p:nvPr/>
        </p:nvSpPr>
        <p:spPr>
          <a:xfrm>
            <a:off x="1357745" y="2350077"/>
            <a:ext cx="5273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dirty="0">
                <a:latin typeface="Calibri" panose="020F0502020204030204" pitchFamily="34" charset="0"/>
                <a:cs typeface="Calibri" panose="020F0502020204030204" pitchFamily="34" charset="0"/>
              </a:rPr>
              <a:t> A et B sont deux points de la sphère. </a:t>
            </a:r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2318327" y="3713119"/>
            <a:ext cx="3121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OA=OB=3cm</a:t>
            </a:r>
            <a:endParaRPr lang="fr-FR" sz="2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1236" y="2350077"/>
            <a:ext cx="2624201" cy="281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57772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400" dirty="0"/>
              <a:t>Travaillez individuellement puis discutez en binômes vos réponses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Page:63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6839" y="1383096"/>
            <a:ext cx="9536408" cy="3772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CEDDD-76AE-D7E1-44B5-7337A46F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4B570-872A-5BD3-9D35-EF24EAA7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CA1C34-7F99-5799-2B19-301F16BE4F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L’enseignant circule entre les rangs et contrôle les livrets.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BB3CCF7-B9F6-F1D2-F9B4-1A9E3F2BAD9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8E0EDB3-5752-9B72-F9FB-A8D0057A2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E761F61E-26C7-2381-5AD1-D035191A4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29" name="Image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464" y="1379890"/>
            <a:ext cx="10328873" cy="4839855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3412836" y="4184072"/>
            <a:ext cx="1477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cylindre</a:t>
            </a:r>
            <a:endParaRPr lang="fr-FR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3380509" y="4501055"/>
            <a:ext cx="1542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superposables</a:t>
            </a:r>
            <a:endParaRPr lang="fr-FR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3809999" y="4826137"/>
            <a:ext cx="6834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4cm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ZoneTexte 43"/>
          <p:cNvSpPr txBox="1"/>
          <p:nvPr/>
        </p:nvSpPr>
        <p:spPr>
          <a:xfrm>
            <a:off x="3380507" y="5172439"/>
            <a:ext cx="6834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cm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ZoneTexte 44"/>
          <p:cNvSpPr txBox="1"/>
          <p:nvPr/>
        </p:nvSpPr>
        <p:spPr>
          <a:xfrm>
            <a:off x="6862618" y="4159370"/>
            <a:ext cx="1089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sphère</a:t>
            </a:r>
            <a:endParaRPr lang="fr-FR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ZoneTexte 45"/>
          <p:cNvSpPr txBox="1"/>
          <p:nvPr/>
        </p:nvSpPr>
        <p:spPr>
          <a:xfrm>
            <a:off x="6433126" y="4501055"/>
            <a:ext cx="6834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2cm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ZoneTexte 46"/>
          <p:cNvSpPr txBox="1"/>
          <p:nvPr/>
        </p:nvSpPr>
        <p:spPr>
          <a:xfrm>
            <a:off x="5149272" y="5172439"/>
            <a:ext cx="817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égale</a:t>
            </a:r>
            <a:endParaRPr lang="fr-FR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7368185" y="5124615"/>
            <a:ext cx="4477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5149272" y="5674444"/>
            <a:ext cx="2992581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l"/>
            <a:r>
              <a:rPr lang="fr-MA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 est un point de la sphère alors AC =2 cm</a:t>
            </a:r>
            <a:endParaRPr lang="fr-FR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ZoneTexte 47"/>
          <p:cNvSpPr txBox="1"/>
          <p:nvPr/>
        </p:nvSpPr>
        <p:spPr>
          <a:xfrm>
            <a:off x="9814610" y="4208558"/>
            <a:ext cx="818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Cône</a:t>
            </a:r>
            <a:endParaRPr lang="fr-FR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ZoneTexte 48"/>
          <p:cNvSpPr txBox="1"/>
          <p:nvPr/>
        </p:nvSpPr>
        <p:spPr>
          <a:xfrm>
            <a:off x="9603033" y="4501055"/>
            <a:ext cx="1089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circulaire</a:t>
            </a:r>
            <a:endParaRPr lang="fr-FR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ZoneTexte 49"/>
          <p:cNvSpPr txBox="1"/>
          <p:nvPr/>
        </p:nvSpPr>
        <p:spPr>
          <a:xfrm>
            <a:off x="9649566" y="4725320"/>
            <a:ext cx="6834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cm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" name="ZoneTexte 50"/>
          <p:cNvSpPr txBox="1"/>
          <p:nvPr/>
        </p:nvSpPr>
        <p:spPr>
          <a:xfrm>
            <a:off x="9777296" y="5062164"/>
            <a:ext cx="6834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 cm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" name="ZoneTexte 51"/>
          <p:cNvSpPr txBox="1"/>
          <p:nvPr/>
        </p:nvSpPr>
        <p:spPr>
          <a:xfrm>
            <a:off x="9777295" y="5382545"/>
            <a:ext cx="8112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6,71cm</a:t>
            </a:r>
            <a:endParaRPr lang="fr-FR" sz="16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3" name="ZoneTexte 52"/>
          <p:cNvSpPr txBox="1"/>
          <p:nvPr/>
        </p:nvSpPr>
        <p:spPr>
          <a:xfrm>
            <a:off x="9550515" y="5674444"/>
            <a:ext cx="4535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18930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Page:63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946" y="2161309"/>
            <a:ext cx="9485745" cy="2697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659079" y="1620151"/>
            <a:ext cx="4245769" cy="4245769"/>
          </a:xfrm>
        </p:spPr>
      </p:pic>
      <p:sp>
        <p:nvSpPr>
          <p:cNvPr id="5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encourage les à exprimer ce qu’ils ont appris avec leurs propres mots</a:t>
            </a:r>
          </a:p>
        </p:txBody>
      </p:sp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à coins arrondis 18"/>
          <p:cNvSpPr/>
          <p:nvPr/>
        </p:nvSpPr>
        <p:spPr>
          <a:xfrm>
            <a:off x="9372323" y="1121984"/>
            <a:ext cx="2152073" cy="469993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sphère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412" y="301089"/>
            <a:ext cx="10277091" cy="267549"/>
          </a:xfrm>
        </p:spPr>
        <p:txBody>
          <a:bodyPr/>
          <a:lstStyle/>
          <a:p>
            <a:r>
              <a:rPr lang="fr-FR" dirty="0"/>
              <a:t>Dans cette séance nous avons appris comment déterminer le nombre des éléments d’un prisme et une pyramide.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568879" y="1117184"/>
            <a:ext cx="3153375" cy="474793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/>
              <a:t>Cylindre</a:t>
            </a:r>
            <a:endParaRPr lang="fr-FR" dirty="0"/>
          </a:p>
        </p:txBody>
      </p:sp>
      <p:sp>
        <p:nvSpPr>
          <p:cNvPr id="13" name="Rectangle à coins arrondis 12"/>
          <p:cNvSpPr/>
          <p:nvPr/>
        </p:nvSpPr>
        <p:spPr>
          <a:xfrm>
            <a:off x="4905832" y="1113153"/>
            <a:ext cx="2854774" cy="47000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/>
              <a:t>cône</a:t>
            </a:r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288" y="1756796"/>
            <a:ext cx="2096656" cy="1772850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458233" y="3870036"/>
            <a:ext cx="3535639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Le cylindre est caractérisé par: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384342" y="4610536"/>
            <a:ext cx="4065889" cy="10156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 2 bases circulaires superposables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Une surface courbée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Une hauteur   et un rayon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9668" y="1630337"/>
            <a:ext cx="2390937" cy="1899309"/>
          </a:xfrm>
          <a:prstGeom prst="rect">
            <a:avLst/>
          </a:prstGeom>
        </p:spPr>
      </p:pic>
      <p:sp>
        <p:nvSpPr>
          <p:cNvPr id="24" name="ZoneTexte 23"/>
          <p:cNvSpPr txBox="1"/>
          <p:nvPr/>
        </p:nvSpPr>
        <p:spPr>
          <a:xfrm>
            <a:off x="4717160" y="3885723"/>
            <a:ext cx="3521411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Le cône est caractérisé par: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4697029" y="4561930"/>
            <a:ext cx="3561675" cy="1323439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 une base circulaire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une surface courbée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 une hauteur- un rayon et une génératrice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2826498" y="5013012"/>
            <a:ext cx="9249785" cy="13485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8851154" y="4869706"/>
            <a:ext cx="2877994" cy="70788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son centre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son rayon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92794" y="1725879"/>
            <a:ext cx="2394712" cy="1822850"/>
          </a:xfrm>
          <a:prstGeom prst="rect">
            <a:avLst/>
          </a:prstGeom>
        </p:spPr>
      </p:pic>
      <p:sp>
        <p:nvSpPr>
          <p:cNvPr id="20" name="ZoneTexte 19"/>
          <p:cNvSpPr txBox="1"/>
          <p:nvPr/>
        </p:nvSpPr>
        <p:spPr>
          <a:xfrm>
            <a:off x="8608723" y="3885723"/>
            <a:ext cx="3362855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La sphère est caractérisé par: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6302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5" grpId="0" animBg="1"/>
      <p:bldP spid="13" grpId="0" animBg="1"/>
      <p:bldP spid="11" grpId="0" animBg="1"/>
      <p:bldP spid="12" grpId="0" animBg="1"/>
      <p:bldP spid="24" grpId="0" animBg="1"/>
      <p:bldP spid="26" grpId="0" animBg="1"/>
      <p:bldP spid="6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33324" y="1173018"/>
            <a:ext cx="9463104" cy="1030968"/>
          </a:xfrm>
        </p:spPr>
        <p:txBody>
          <a:bodyPr>
            <a:noAutofit/>
          </a:bodyPr>
          <a:lstStyle/>
          <a:p>
            <a:pPr lvl="0"/>
            <a:endParaRPr lang="fr-FR" sz="1400" b="1" dirty="0"/>
          </a:p>
          <a:p>
            <a:pPr lvl="0"/>
            <a:r>
              <a:rPr lang="fr-FR" sz="1400" b="1" dirty="0"/>
              <a:t>Les stratégies enseignées pendant le modelage et pratiques pendant la séance sont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MA" sz="1400" dirty="0"/>
              <a:t>reconnaitre  et distinguer les caractéristiques du cylindre, du cône et de la sphère</a:t>
            </a:r>
            <a:endParaRPr lang="fr-FR" sz="1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fr-FR" sz="1400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35852" y="2452025"/>
            <a:ext cx="9478724" cy="945261"/>
          </a:xfrm>
        </p:spPr>
        <p:txBody>
          <a:bodyPr>
            <a:normAutofit/>
          </a:bodyPr>
          <a:lstStyle/>
          <a:p>
            <a:r>
              <a:rPr lang="en-US" dirty="0"/>
              <a:t>  </a:t>
            </a:r>
            <a:r>
              <a:rPr lang="en-US" dirty="0" err="1"/>
              <a:t>cylindre</a:t>
            </a:r>
            <a:r>
              <a:rPr lang="en-US" dirty="0"/>
              <a:t>- sphere-</a:t>
            </a:r>
            <a:r>
              <a:rPr lang="en-US" dirty="0" err="1"/>
              <a:t>cône</a:t>
            </a:r>
            <a:endParaRPr lang="en-US" dirty="0"/>
          </a:p>
          <a:p>
            <a:r>
              <a:rPr lang="en-US" dirty="0"/>
              <a:t> rayon</a:t>
            </a:r>
          </a:p>
          <a:p>
            <a:r>
              <a:rPr lang="en-US" dirty="0" err="1"/>
              <a:t>Sommet</a:t>
            </a:r>
            <a:r>
              <a:rPr lang="en-US" dirty="0"/>
              <a:t> – </a:t>
            </a:r>
            <a:r>
              <a:rPr lang="en-US" dirty="0" err="1"/>
              <a:t>génératrice</a:t>
            </a:r>
            <a:r>
              <a:rPr lang="en-US" dirty="0"/>
              <a:t>  </a:t>
            </a:r>
          </a:p>
          <a:p>
            <a:endParaRPr lang="fr-FR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 lvl="0"/>
            <a:r>
              <a:rPr lang="fr-FR" b="1" dirty="0"/>
              <a:t>L’élève doit être capable: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Caractériser un cylindre, un cône et une sphère</a:t>
            </a:r>
          </a:p>
          <a:p>
            <a:pPr marL="0" lvl="0" indent="0"/>
            <a:r>
              <a:rPr lang="fr-FR" b="1" dirty="0"/>
              <a:t>Les outils (par exemple: carte lexicale…)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solides 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/>
          </a:bodyPr>
          <a:lstStyle/>
          <a:p>
            <a:pPr lvl="0"/>
            <a:r>
              <a:rPr lang="fr-FR" b="1" dirty="0"/>
              <a:t>Pendant le feedback, attirer l’attention des élèves sur les erreurs fréquentes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Associer des caractéristiques à des solides qui ne les possèdent pas</a:t>
            </a:r>
          </a:p>
        </p:txBody>
      </p:sp>
    </p:spTree>
    <p:extLst>
      <p:ext uri="{BB962C8B-B14F-4D97-AF65-F5344CB8AC3E}">
        <p14:creationId xmlns:p14="http://schemas.microsoft.com/office/powerpoint/2010/main" val="15443514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4599709" y="5865091"/>
            <a:ext cx="1450109" cy="415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Page:63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245" y="1588610"/>
            <a:ext cx="10277091" cy="3680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03156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C’est la fin de notre séance. N’oubliez pas de réviser votre leçon</a:t>
            </a:r>
            <a:endParaRPr lang="fr-FR" dirty="0"/>
          </a:p>
        </p:txBody>
      </p:sp>
      <p:sp>
        <p:nvSpPr>
          <p:cNvPr id="6" name="Espace réservé du contenu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  <a:p>
            <a:endParaRPr lang="fr-FR" dirty="0"/>
          </a:p>
        </p:txBody>
      </p:sp>
      <p:sp>
        <p:nvSpPr>
          <p:cNvPr id="7" name="ZoneTexte 7">
            <a:extLst>
              <a:ext uri="{FF2B5EF4-FFF2-40B4-BE49-F238E27FC236}">
                <a16:creationId xmlns:a16="http://schemas.microsoft.com/office/drawing/2014/main" id="{68A0E193-7E82-6603-BAFA-71DE4DF6EBD0}"/>
              </a:ext>
            </a:extLst>
          </p:cNvPr>
          <p:cNvSpPr txBox="1"/>
          <p:nvPr/>
        </p:nvSpPr>
        <p:spPr>
          <a:xfrm>
            <a:off x="321482" y="2987749"/>
            <a:ext cx="10298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i="1" dirty="0">
                <a:solidFill>
                  <a:prstClr val="black"/>
                </a:solidFill>
                <a:latin typeface="Calibri" panose="020F0502020204030204"/>
              </a:rPr>
              <a:t>A la prochaine séance!</a:t>
            </a:r>
          </a:p>
        </p:txBody>
      </p:sp>
    </p:spTree>
    <p:extLst>
      <p:ext uri="{BB962C8B-B14F-4D97-AF65-F5344CB8AC3E}">
        <p14:creationId xmlns:p14="http://schemas.microsoft.com/office/powerpoint/2010/main" val="339299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dirty="0"/>
              <a:t>Le feedback ne doit pas être un jugement sur l’élève ni sur ses capacités</a:t>
            </a:r>
          </a:p>
          <a:p>
            <a:pPr algn="just"/>
            <a:r>
              <a:rPr lang="fr-FR" sz="120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Demander aux élèves de justifier leurs réponses et de verbaliser leur raisonnement</a:t>
            </a:r>
          </a:p>
          <a:p>
            <a:pPr algn="just"/>
            <a:r>
              <a:rPr lang="fr-FR" sz="140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Ne pas donner de feedback ou donner du feedback de manière occasionnelle seulement</a:t>
            </a:r>
          </a:p>
          <a:p>
            <a:pPr algn="just"/>
            <a:r>
              <a:rPr lang="fr-FR" sz="140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7067</TotalTime>
  <Words>2286</Words>
  <Application>Microsoft Macintosh PowerPoint</Application>
  <PresentationFormat>Grand écran</PresentationFormat>
  <Paragraphs>261</Paragraphs>
  <Slides>61</Slides>
  <Notes>4</Notes>
  <HiddenSlides>7</HiddenSlides>
  <MMClips>2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61</vt:i4>
      </vt:variant>
    </vt:vector>
  </HeadingPairs>
  <TitlesOfParts>
    <vt:vector size="70" baseType="lpstr">
      <vt:lpstr>Aptos</vt:lpstr>
      <vt:lpstr>Aptos Display</vt:lpstr>
      <vt:lpstr>Arial</vt:lpstr>
      <vt:lpstr>Calibri</vt:lpstr>
      <vt:lpstr>Cambria Math</vt:lpstr>
      <vt:lpstr>Dosis</vt:lpstr>
      <vt:lpstr>Georgia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Très bien.</vt:lpstr>
      <vt:lpstr>Présentation PowerPoint</vt:lpstr>
      <vt:lpstr>Présentation PowerPoint</vt:lpstr>
      <vt:lpstr>Présentation PowerPoint</vt:lpstr>
      <vt:lpstr>Présentation PowerPoint</vt:lpstr>
      <vt:lpstr>On commence par la correction de l’exercice maison de la séance précédente.</vt:lpstr>
      <vt:lpstr>Présentation PowerPoint</vt:lpstr>
      <vt:lpstr>On va se rappeler de la nature de la base d’un cylindre; observez  et complétez: </vt:lpstr>
      <vt:lpstr>Rappelez vous qu’un cylindre a deux bases circulaires superposables et une surface latérale courbée:</vt:lpstr>
      <vt:lpstr> observez  et complétez :</vt:lpstr>
      <vt:lpstr> voici la réponse, rappelez vous qu’une sphère n’a ni sommet ni face ni arête. </vt:lpstr>
      <vt:lpstr>Bien! Le résumé, </vt:lpstr>
      <vt:lpstr>complétez. </vt:lpstr>
      <vt:lpstr>Voici la bonne réponse :</vt:lpstr>
      <vt:lpstr>Présentation PowerPoint</vt:lpstr>
      <vt:lpstr>Observez la figure , donnez votre avis sur les formes des solides  </vt:lpstr>
      <vt:lpstr>A la fin de cette séance, vous serez capables de:</vt:lpstr>
      <vt:lpstr>Présentation PowerPoint</vt:lpstr>
      <vt:lpstr>Maintenant je vais vous montrer les éléments qui caractérisent un cylindre . </vt:lpstr>
      <vt:lpstr>Je récapitule:  un cylindre est caractérisé par: deux bases circulaires superposable de même rayon, une surface latérale courbée et une hauteur</vt:lpstr>
      <vt:lpstr>Maintenant je vais vous montrer les caractéristiques d’un cône, on va commencer par l’observer. </vt:lpstr>
      <vt:lpstr>Maintenant, voici  les caractéristiques d’un cône. </vt:lpstr>
      <vt:lpstr> Je récapitule: un cône est caractérisé par: un sommet, le rayon de la base circulaire, une hauteur et une génératrice  </vt:lpstr>
      <vt:lpstr>Maintenant, voici  le résumé . </vt:lpstr>
      <vt:lpstr>Présentation PowerPoint</vt:lpstr>
      <vt:lpstr>On va rappelez les éléments caractéristiques d’un cylindre. Complétez: </vt:lpstr>
      <vt:lpstr> 𝐕𝐨𝐢𝐜𝐢 𝐥𝐚  𝐫é𝐩𝐨𝐧𝐬𝐞. Rappelez vous  que le cylindre a un rayon et une hauteur</vt:lpstr>
      <vt:lpstr>On va se rappeler des éléments caractéristiques d’un cône ; observez et complétez : </vt:lpstr>
      <vt:lpstr>  𝐕𝐨𝐢𝐜𝐢 𝐥𝐚  𝐫é𝐩𝐨𝐧𝐬𝐞: rappelez vous que le cône a une hauteur, un rayon et une génératrice. </vt:lpstr>
      <vt:lpstr>Présentation PowerPoint</vt:lpstr>
      <vt:lpstr>Maintenant, dans cette partie, je vais vous montrer comment caractériser une sphère, on commence par observer pour  identifier ses éléments caractéristiques </vt:lpstr>
      <vt:lpstr>Voici les éléments caractéristiques d’une pyramide:  </vt:lpstr>
      <vt:lpstr>Voici un exemple: le point B est un point de la sphère donc il est situé à une distance égale au rayon du centre </vt:lpstr>
      <vt:lpstr>Présentation PowerPoint</vt:lpstr>
      <vt:lpstr>on va se rappeler les caractéristiques d’une sphère; Observez et compléter: </vt:lpstr>
      <vt:lpstr>Voici la réponse: rappelez vous les éléments d’une sphère sont: le centre et le rayon</vt:lpstr>
      <vt:lpstr> Observez et  comparez les distances OA et OB: </vt:lpstr>
      <vt:lpstr>Voici la réponse, rappelez vous que tous les points de la sphère sont à une distance égale du centre et cette distance est le rayon</vt:lpstr>
      <vt:lpstr>Présentation PowerPoint</vt:lpstr>
      <vt:lpstr>Travaillez individuellement puis discutez en binômes vos réponses</vt:lpstr>
      <vt:lpstr>Prenez la correction sur vos livrets.</vt:lpstr>
      <vt:lpstr>Présentation PowerPoint</vt:lpstr>
      <vt:lpstr>Prenez votre livret et votre crayon, puis répondez individuellement aux exercices. Vous avez 10 min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 comment déterminer le nombre des éléments d’un prisme et une pyramide.</vt:lpstr>
      <vt:lpstr>Voici l’exercice à faire à la maison pour la séance prochaine.</vt:lpstr>
      <vt:lpstr>C’est la fin de notre séance. N’oubliez pas de réviser votre leçon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Microsoft Office User</cp:lastModifiedBy>
  <cp:revision>416</cp:revision>
  <dcterms:created xsi:type="dcterms:W3CDTF">2025-11-03T10:55:47Z</dcterms:created>
  <dcterms:modified xsi:type="dcterms:W3CDTF">2026-03-11T16:44:47Z</dcterms:modified>
</cp:coreProperties>
</file>