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355" r:id="rId13"/>
    <p:sldId id="356" r:id="rId14"/>
    <p:sldId id="352" r:id="rId15"/>
    <p:sldId id="353" r:id="rId16"/>
    <p:sldId id="354" r:id="rId17"/>
    <p:sldId id="377" r:id="rId18"/>
    <p:sldId id="378" r:id="rId19"/>
    <p:sldId id="296" r:id="rId20"/>
    <p:sldId id="379" r:id="rId21"/>
    <p:sldId id="306" r:id="rId22"/>
    <p:sldId id="315" r:id="rId23"/>
    <p:sldId id="270" r:id="rId24"/>
    <p:sldId id="271" r:id="rId25"/>
    <p:sldId id="272" r:id="rId26"/>
    <p:sldId id="376" r:id="rId27"/>
    <p:sldId id="259" r:id="rId28"/>
    <p:sldId id="361" r:id="rId29"/>
    <p:sldId id="362" r:id="rId30"/>
    <p:sldId id="275" r:id="rId31"/>
    <p:sldId id="385" r:id="rId32"/>
    <p:sldId id="276" r:id="rId33"/>
    <p:sldId id="274" r:id="rId34"/>
    <p:sldId id="299" r:id="rId35"/>
    <p:sldId id="260" r:id="rId36"/>
    <p:sldId id="279" r:id="rId37"/>
    <p:sldId id="322" r:id="rId38"/>
    <p:sldId id="386" r:id="rId39"/>
    <p:sldId id="323" r:id="rId40"/>
    <p:sldId id="325" r:id="rId41"/>
    <p:sldId id="388" r:id="rId42"/>
    <p:sldId id="368" r:id="rId43"/>
    <p:sldId id="364" r:id="rId44"/>
    <p:sldId id="365" r:id="rId45"/>
    <p:sldId id="387" r:id="rId46"/>
    <p:sldId id="366" r:id="rId47"/>
    <p:sldId id="375" r:id="rId48"/>
    <p:sldId id="330" r:id="rId49"/>
    <p:sldId id="371" r:id="rId50"/>
    <p:sldId id="327" r:id="rId51"/>
    <p:sldId id="373" r:id="rId52"/>
    <p:sldId id="300" r:id="rId53"/>
    <p:sldId id="301" r:id="rId54"/>
    <p:sldId id="281" r:id="rId55"/>
    <p:sldId id="303" r:id="rId56"/>
    <p:sldId id="304" r:id="rId57"/>
    <p:sldId id="282" r:id="rId58"/>
    <p:sldId id="305" r:id="rId59"/>
    <p:sldId id="262" r:id="rId60"/>
    <p:sldId id="283" r:id="rId61"/>
    <p:sldId id="350" r:id="rId62"/>
    <p:sldId id="351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355"/>
            <p14:sldId id="356"/>
            <p14:sldId id="352"/>
            <p14:sldId id="353"/>
            <p14:sldId id="354"/>
          </p14:sldIdLst>
        </p14:section>
        <p14:section name="Contrôle des cahiers" id="{D246771F-C8AA-4F75-BAD7-8024CAB55D79}">
          <p14:sldIdLst>
            <p14:sldId id="377"/>
            <p14:sldId id="378"/>
          </p14:sldIdLst>
        </p14:section>
        <p14:section name="Déclaration de l’objectif" id="{096B6BF6-20D6-43DE-B358-982838B98259}">
          <p14:sldIdLst/>
        </p14:section>
        <p14:section name="Activation des prérequis" id="{AABAC4B8-876D-405C-A4F3-62D5E02336D1}">
          <p14:sldIdLst>
            <p14:sldId id="296"/>
            <p14:sldId id="379"/>
            <p14:sldId id="306"/>
            <p14:sldId id="315"/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76"/>
            <p14:sldId id="259"/>
            <p14:sldId id="361"/>
            <p14:sldId id="362"/>
            <p14:sldId id="275"/>
            <p14:sldId id="385"/>
            <p14:sldId id="276"/>
            <p14:sldId id="274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86"/>
            <p14:sldId id="323"/>
            <p14:sldId id="325"/>
            <p14:sldId id="388"/>
            <p14:sldId id="368"/>
            <p14:sldId id="364"/>
            <p14:sldId id="365"/>
            <p14:sldId id="387"/>
            <p14:sldId id="366"/>
            <p14:sldId id="375"/>
            <p14:sldId id="330"/>
            <p14:sldId id="371"/>
            <p14:sldId id="327"/>
            <p14:sldId id="37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94CFB7"/>
    <a:srgbClr val="1D6FA9"/>
    <a:srgbClr val="156082"/>
    <a:srgbClr val="BFE0D2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76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2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63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dirty="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680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630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11/03/2026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microsoft.com/office/2007/relationships/hdphoto" Target="../media/hdphoto10.wdp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microsoft.com/office/2007/relationships/hdphoto" Target="../media/hdphoto10.wdp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3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0.jpeg"/><Relationship Id="rId7" Type="http://schemas.openxmlformats.org/officeDocument/2006/relationships/image" Target="../media/image80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0.png"/><Relationship Id="rId5" Type="http://schemas.openxmlformats.org/officeDocument/2006/relationships/image" Target="../media/image780.png"/><Relationship Id="rId4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5.png"/><Relationship Id="rId7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166256" y="4635489"/>
            <a:ext cx="7210237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66256" y="5289788"/>
            <a:ext cx="6798228" cy="8154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635488"/>
            <a:ext cx="1288409" cy="4777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9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5360640" cy="816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Reconnaître les caractéristiques du prisme et de la pyramide </a:t>
            </a:r>
            <a:endParaRPr lang="fr-FR" b="0" dirty="0"/>
          </a:p>
        </p:txBody>
      </p:sp>
      <p:sp>
        <p:nvSpPr>
          <p:cNvPr id="3" name="ZoneTexte 2"/>
          <p:cNvSpPr txBox="1"/>
          <p:nvPr/>
        </p:nvSpPr>
        <p:spPr>
          <a:xfrm>
            <a:off x="2205716" y="4702411"/>
            <a:ext cx="467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Solides particuliers et figures dans l’espace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4B1D-766A-5116-F1D4-0272B8C2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30EBA77-5CE2-19AC-9280-6F0E7EF0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978887E-780C-AC81-DB4C-797EEB42F7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A01B0852-85B5-4346-BE20-D4197B34CD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3B54C5F8-61CF-45A9-9740-B8D6527E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FC463DCD-7C3A-D739-DA2E-9ADB47174C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F8C5917B-5E5D-7C6D-1642-C3FAF1712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30015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5D9E-D04E-6E2F-FAAD-39CD98C7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69F927C-D711-355F-C4B6-BC31C1EC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conscient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E27F13-EE24-51DE-4F86-105CE8F81D95}"/>
              </a:ext>
            </a:extLst>
          </p:cNvPr>
          <p:cNvSpPr txBox="1"/>
          <p:nvPr/>
        </p:nvSpPr>
        <p:spPr>
          <a:xfrm>
            <a:off x="1370557" y="5164662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7AA2B315-7F19-96EB-68EB-AD67A3B048EB}"/>
              </a:ext>
            </a:extLst>
          </p:cNvPr>
          <p:cNvSpPr txBox="1"/>
          <p:nvPr/>
        </p:nvSpPr>
        <p:spPr>
          <a:xfrm>
            <a:off x="7245354" y="4910785"/>
            <a:ext cx="4400362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398155C-82F2-F4A4-5AFC-836D0EC7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45230AC2-912A-7958-94E9-760F5ED2B9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9EF91F9E-1EE8-917D-6786-4F42299373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285162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/>
          </a:p>
        </p:txBody>
      </p:sp>
      <p:sp>
        <p:nvSpPr>
          <p:cNvPr id="285" name="Google Shape;285;p9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713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3139440" y="5422496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600" b="1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pendant le modelage, ils risquent de ne pas comprendre ce qu’explique l’enseignant. Aussi, ils risquent de perturber leurs camarades.</a:t>
            </a:r>
            <a:endParaRPr sz="1467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2400"/>
          </a:p>
        </p:txBody>
      </p:sp>
      <p:sp>
        <p:nvSpPr>
          <p:cNvPr id="2" name="Rectangle 1"/>
          <p:cNvSpPr/>
          <p:nvPr/>
        </p:nvSpPr>
        <p:spPr>
          <a:xfrm>
            <a:off x="618836" y="654876"/>
            <a:ext cx="9411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L’enseignant précise que les distracteurs perturbent l’attention et la concentration</a:t>
            </a:r>
          </a:p>
        </p:txBody>
      </p:sp>
    </p:spTree>
    <p:extLst>
      <p:ext uri="{BB962C8B-B14F-4D97-AF65-F5344CB8AC3E}">
        <p14:creationId xmlns:p14="http://schemas.microsoft.com/office/powerpoint/2010/main" val="247151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64718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400"/>
          </a:p>
        </p:txBody>
      </p:sp>
      <p:sp>
        <p:nvSpPr>
          <p:cNvPr id="300" name="Google Shape;300;p11"/>
          <p:cNvSpPr txBox="1"/>
          <p:nvPr/>
        </p:nvSpPr>
        <p:spPr>
          <a:xfrm>
            <a:off x="2999072" y="5150332"/>
            <a:ext cx="7044088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se concentrer pour lier les actions de l'enseignant à ses paroles.</a:t>
            </a:r>
            <a:endParaRPr sz="2400"/>
          </a:p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4718" y="654876"/>
            <a:ext cx="73613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L’attention et la concentration sont essentielles à l’apprentissage</a:t>
            </a:r>
          </a:p>
        </p:txBody>
      </p:sp>
    </p:spTree>
    <p:extLst>
      <p:ext uri="{BB962C8B-B14F-4D97-AF65-F5344CB8AC3E}">
        <p14:creationId xmlns:p14="http://schemas.microsoft.com/office/powerpoint/2010/main" val="2973696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941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24" y="1533236"/>
            <a:ext cx="10646518" cy="359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3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 et complétez par le nom du solides et le nombre de ses faces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778058" y="1366983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607968"/>
              </p:ext>
            </p:extLst>
          </p:nvPr>
        </p:nvGraphicFramePr>
        <p:xfrm>
          <a:off x="869320" y="1465454"/>
          <a:ext cx="10346754" cy="3645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459">
                  <a:extLst>
                    <a:ext uri="{9D8B030D-6E8A-4147-A177-3AD203B41FA5}">
                      <a16:colId xmlns:a16="http://schemas.microsoft.com/office/drawing/2014/main" val="883409819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187642773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280850099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31491633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191528726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295157593"/>
                    </a:ext>
                  </a:extLst>
                </a:gridCol>
              </a:tblGrid>
              <a:tr h="190802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247166"/>
                  </a:ext>
                </a:extLst>
              </a:tr>
              <a:tr h="1201113">
                <a:tc>
                  <a:txBody>
                    <a:bodyPr/>
                    <a:lstStyle/>
                    <a:p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9664"/>
                  </a:ext>
                </a:extLst>
              </a:tr>
            </a:tbl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82" y="2050473"/>
            <a:ext cx="1662545" cy="143163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840" y="1948872"/>
            <a:ext cx="1644072" cy="155171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828" y="1948872"/>
            <a:ext cx="1452311" cy="145010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4398" y="1948872"/>
            <a:ext cx="1563149" cy="134850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253" y="2013528"/>
            <a:ext cx="1644073" cy="146858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9033" y="1930400"/>
            <a:ext cx="1634835" cy="15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11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 et complétez par le nom du solides et le nombre de ses faces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852926"/>
              </p:ext>
            </p:extLst>
          </p:nvPr>
        </p:nvGraphicFramePr>
        <p:xfrm>
          <a:off x="1146611" y="1863551"/>
          <a:ext cx="10346754" cy="352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459">
                  <a:extLst>
                    <a:ext uri="{9D8B030D-6E8A-4147-A177-3AD203B41FA5}">
                      <a16:colId xmlns:a16="http://schemas.microsoft.com/office/drawing/2014/main" val="883409819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187642773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280850099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31491633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1915287263"/>
                    </a:ext>
                  </a:extLst>
                </a:gridCol>
                <a:gridCol w="1724459">
                  <a:extLst>
                    <a:ext uri="{9D8B030D-6E8A-4147-A177-3AD203B41FA5}">
                      <a16:colId xmlns:a16="http://schemas.microsoft.com/office/drawing/2014/main" val="295157593"/>
                    </a:ext>
                  </a:extLst>
                </a:gridCol>
              </a:tblGrid>
              <a:tr h="179262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247166"/>
                  </a:ext>
                </a:extLst>
              </a:tr>
              <a:tr h="1201113">
                <a:tc>
                  <a:txBody>
                    <a:bodyPr/>
                    <a:lstStyle/>
                    <a:p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……………………………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9664"/>
                  </a:ext>
                </a:extLst>
              </a:tr>
            </a:tbl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11" y="1791276"/>
            <a:ext cx="1662545" cy="143163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256" y="1930400"/>
            <a:ext cx="1644072" cy="155171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2852" y="2050473"/>
            <a:ext cx="1452311" cy="145010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687" y="2050473"/>
            <a:ext cx="1563149" cy="134850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3360" y="1930400"/>
            <a:ext cx="1644073" cy="146858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9033" y="1930400"/>
            <a:ext cx="1634835" cy="157018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1003301" y="3534067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cube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532852" y="3550711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sphère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799009" y="3534067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cylindre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118897" y="3578194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pyramide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9594380" y="3548436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prisme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2785436" y="3617308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960582" y="4017418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faces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691506" y="4063196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faces (base)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456352" y="4023897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 face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167687" y="4080853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faces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8018710" y="4158305"/>
            <a:ext cx="1662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faces (2 bases)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618814" y="4065537"/>
            <a:ext cx="1662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faces</a:t>
            </a: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Bien! Voici un résumé des rappels,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montre chaque élément sur le solide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081" y="1663430"/>
            <a:ext cx="3735421" cy="3618689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125167" y="4173165"/>
            <a:ext cx="1760706" cy="3404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Une arête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1207851" y="2384661"/>
            <a:ext cx="1760706" cy="3404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 sommet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8404698" y="3302540"/>
            <a:ext cx="2344366" cy="3404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Face latérale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8404698" y="4513633"/>
            <a:ext cx="1760706" cy="3404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Une base</a:t>
            </a:r>
            <a:endParaRPr lang="fr-FR" dirty="0"/>
          </a:p>
        </p:txBody>
      </p:sp>
      <p:cxnSp>
        <p:nvCxnSpPr>
          <p:cNvPr id="17" name="Connecteur droit avec flèche 16"/>
          <p:cNvCxnSpPr>
            <a:stCxn id="13" idx="3"/>
          </p:cNvCxnSpPr>
          <p:nvPr/>
        </p:nvCxnSpPr>
        <p:spPr>
          <a:xfrm flipV="1">
            <a:off x="2968557" y="2115766"/>
            <a:ext cx="1438073" cy="4391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4" idx="1"/>
          </p:cNvCxnSpPr>
          <p:nvPr/>
        </p:nvCxnSpPr>
        <p:spPr>
          <a:xfrm flipH="1">
            <a:off x="7266562" y="3472774"/>
            <a:ext cx="1138136" cy="1626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5" idx="1"/>
          </p:cNvCxnSpPr>
          <p:nvPr/>
        </p:nvCxnSpPr>
        <p:spPr>
          <a:xfrm flipH="1">
            <a:off x="7266562" y="4683867"/>
            <a:ext cx="1138136" cy="1382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2" idx="3"/>
          </p:cNvCxnSpPr>
          <p:nvPr/>
        </p:nvCxnSpPr>
        <p:spPr>
          <a:xfrm flipV="1">
            <a:off x="2885873" y="3852153"/>
            <a:ext cx="1520757" cy="4912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7F7F566-0484-97DD-2604-ADD86B922951}"/>
              </a:ext>
            </a:extLst>
          </p:cNvPr>
          <p:cNvSpPr txBox="1"/>
          <p:nvPr/>
        </p:nvSpPr>
        <p:spPr>
          <a:xfrm>
            <a:off x="4618299" y="5778091"/>
            <a:ext cx="2209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Un prisme droit </a:t>
            </a: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ces deux photos, donnez vos avis sur les formes de ces monuments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1345881" y="1301186"/>
            <a:ext cx="9240217" cy="9432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549081" y="1527753"/>
            <a:ext cx="7493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Quelle est la forme de ces monuments ? 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4" descr="&quot;Made in Space&quot; : quand la NASA imprime des objets dans l'espa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0" name="Picture 2" descr="Let's Take a Tour of the Louvre Museum in Paris | MakeMyTrip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5" y="2830749"/>
            <a:ext cx="4868651" cy="354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es pyramides de Gizeh : un incontournable de l'Égypte - Live Love Voy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357" y="2830749"/>
            <a:ext cx="4771899" cy="345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qu’on reconnait un objet à partir de ses caractéristiques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612775" y="2100827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798773" y="2174531"/>
            <a:ext cx="5243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b="1" dirty="0"/>
              <a:t>Reconnaître les caractéristiques du prisme et de la pyramide </a:t>
            </a:r>
            <a:endParaRPr lang="fr-FR" dirty="0"/>
          </a:p>
        </p:txBody>
      </p:sp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1965" y="1284051"/>
            <a:ext cx="3095116" cy="239709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877" y="3842426"/>
            <a:ext cx="2743200" cy="25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698386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34005"/>
            <a:ext cx="10277091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Voici les différentes types de prismes.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les types des prismes en se basant sur le type du polygone,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3" y="1226906"/>
            <a:ext cx="10058400" cy="46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première caractéristique d’un prisme: deux bases superposables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9862" y="607336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les bases et distingue leur types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Prism Shape image 10 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840" y="1420327"/>
            <a:ext cx="2032053" cy="252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742;p55"/>
          <p:cNvSpPr/>
          <p:nvPr/>
        </p:nvSpPr>
        <p:spPr>
          <a:xfrm>
            <a:off x="277091" y="2697899"/>
            <a:ext cx="1540888" cy="4881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bases</a:t>
            </a:r>
          </a:p>
        </p:txBody>
      </p:sp>
      <p:cxnSp>
        <p:nvCxnSpPr>
          <p:cNvPr id="15" name="Connecteur droit avec flèche 14"/>
          <p:cNvCxnSpPr>
            <a:stCxn id="14" idx="3"/>
          </p:cNvCxnSpPr>
          <p:nvPr/>
        </p:nvCxnSpPr>
        <p:spPr>
          <a:xfrm flipV="1">
            <a:off x="1817979" y="1967774"/>
            <a:ext cx="1365369" cy="9742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4" idx="3"/>
          </p:cNvCxnSpPr>
          <p:nvPr/>
        </p:nvCxnSpPr>
        <p:spPr>
          <a:xfrm>
            <a:off x="1817979" y="2941975"/>
            <a:ext cx="1365369" cy="932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76098" y="5869815"/>
            <a:ext cx="1118030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prisme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droit est un solide qui a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deux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bases polygonales superposables et parallèles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19" name="Picture 1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39" t="6064" r="-239" b="7083"/>
          <a:stretch/>
        </p:blipFill>
        <p:spPr>
          <a:xfrm>
            <a:off x="5521613" y="1499521"/>
            <a:ext cx="2625762" cy="2530943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016"/>
          <a:stretch/>
        </p:blipFill>
        <p:spPr>
          <a:xfrm>
            <a:off x="9037758" y="1322896"/>
            <a:ext cx="2423249" cy="3163733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1244304" y="4500473"/>
            <a:ext cx="334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Deux bases superposables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sous forme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d’un pentagone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227341" y="4654362"/>
            <a:ext cx="292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Deux bases triangulaires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superposables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8789366" y="4762517"/>
            <a:ext cx="2920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Deux bases rectangulaires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superposables</a:t>
            </a:r>
          </a:p>
        </p:txBody>
      </p:sp>
      <p:cxnSp>
        <p:nvCxnSpPr>
          <p:cNvPr id="40" name="Connecteur droit avec flèche 39"/>
          <p:cNvCxnSpPr>
            <a:stCxn id="28" idx="0"/>
          </p:cNvCxnSpPr>
          <p:nvPr/>
        </p:nvCxnSpPr>
        <p:spPr>
          <a:xfrm flipH="1" flipV="1">
            <a:off x="2909455" y="4030464"/>
            <a:ext cx="5372" cy="470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>
            <a:stCxn id="33" idx="0"/>
          </p:cNvCxnSpPr>
          <p:nvPr/>
        </p:nvCxnSpPr>
        <p:spPr>
          <a:xfrm flipH="1" flipV="1">
            <a:off x="6687127" y="4193309"/>
            <a:ext cx="231" cy="4610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stCxn id="34" idx="0"/>
            <a:endCxn id="20" idx="2"/>
          </p:cNvCxnSpPr>
          <p:nvPr/>
        </p:nvCxnSpPr>
        <p:spPr>
          <a:xfrm flipV="1">
            <a:off x="10249383" y="4486629"/>
            <a:ext cx="0" cy="2758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1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8" grpId="0"/>
      <p:bldP spid="33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2</a:t>
            </a:r>
            <a:r>
              <a:rPr lang="fr-FR" baseline="30000" dirty="0">
                <a:latin typeface="Calibri" panose="020F0502020204030204"/>
              </a:rPr>
              <a:t>ème</a:t>
            </a:r>
            <a:r>
              <a:rPr lang="fr-FR" dirty="0">
                <a:latin typeface="Calibri" panose="020F0502020204030204"/>
              </a:rPr>
              <a:t> caractéristique du prisme: les faces latérales sont des rectangles.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les faces latérales et qu’elles sont toujours des rectangles.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Prism Shape image 10 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46" y="1417800"/>
            <a:ext cx="2114550" cy="279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770136" y="5580445"/>
            <a:ext cx="1079730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faces latérales  d’un prisme droit  sont des rectangles, leur nombre est égale au nombre de côtés de la base</a:t>
            </a:r>
          </a:p>
        </p:txBody>
      </p:sp>
      <p:pic>
        <p:nvPicPr>
          <p:cNvPr id="21" name="Picture 1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39" t="6064" r="-239" b="7083"/>
          <a:stretch/>
        </p:blipFill>
        <p:spPr>
          <a:xfrm>
            <a:off x="7879393" y="1813183"/>
            <a:ext cx="2625762" cy="2530943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016"/>
          <a:stretch/>
        </p:blipFill>
        <p:spPr>
          <a:xfrm>
            <a:off x="3924800" y="1516881"/>
            <a:ext cx="2423249" cy="3165955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3048002" y="4865523"/>
            <a:ext cx="4932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faces latérales  sont des rectangles</a:t>
            </a:r>
          </a:p>
        </p:txBody>
      </p:sp>
      <p:cxnSp>
        <p:nvCxnSpPr>
          <p:cNvPr id="29" name="Connecteur droit avec flèche 28"/>
          <p:cNvCxnSpPr>
            <a:stCxn id="26" idx="0"/>
          </p:cNvCxnSpPr>
          <p:nvPr/>
        </p:nvCxnSpPr>
        <p:spPr>
          <a:xfrm flipH="1" flipV="1">
            <a:off x="2881746" y="3666837"/>
            <a:ext cx="2632364" cy="1198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26" idx="0"/>
          </p:cNvCxnSpPr>
          <p:nvPr/>
        </p:nvCxnSpPr>
        <p:spPr>
          <a:xfrm flipV="1">
            <a:off x="5514110" y="3417455"/>
            <a:ext cx="193963" cy="1448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26" idx="0"/>
          </p:cNvCxnSpPr>
          <p:nvPr/>
        </p:nvCxnSpPr>
        <p:spPr>
          <a:xfrm flipV="1">
            <a:off x="5514110" y="3552387"/>
            <a:ext cx="2853090" cy="13131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20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 prisme  triangulaire: ses bases sont des triangles.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et compte les faces, les sommets et les arrêtes  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39" t="6064" r="-239" b="7083"/>
          <a:stretch/>
        </p:blipFill>
        <p:spPr>
          <a:xfrm>
            <a:off x="374683" y="1417989"/>
            <a:ext cx="3861324" cy="4844266"/>
          </a:xfrm>
          <a:prstGeom prst="rect">
            <a:avLst/>
          </a:prstGeom>
        </p:spPr>
      </p:pic>
      <p:sp>
        <p:nvSpPr>
          <p:cNvPr id="24" name="Google Shape;742;p55"/>
          <p:cNvSpPr/>
          <p:nvPr/>
        </p:nvSpPr>
        <p:spPr>
          <a:xfrm>
            <a:off x="4156365" y="5752248"/>
            <a:ext cx="5094639" cy="539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 triangulaire(un triangle)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Google Shape;741;p55"/>
          <p:cNvCxnSpPr/>
          <p:nvPr/>
        </p:nvCxnSpPr>
        <p:spPr>
          <a:xfrm flipH="1" flipV="1">
            <a:off x="2586182" y="5578764"/>
            <a:ext cx="1570183" cy="443346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7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79069"/>
              </p:ext>
            </p:extLst>
          </p:nvPr>
        </p:nvGraphicFramePr>
        <p:xfrm>
          <a:off x="6825673" y="2479338"/>
          <a:ext cx="4380957" cy="1409171"/>
        </p:xfrm>
        <a:graphic>
          <a:graphicData uri="http://schemas.openxmlformats.org/drawingml/2006/table">
            <a:tbl>
              <a:tblPr firstRow="1" bandRow="1"/>
              <a:tblGrid>
                <a:gridCol w="1460319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81356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5607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5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9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6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 prisme à base rectangulaire: ses bases sont des rectangles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et compte les faces, les sommets et les arrêtes  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016"/>
          <a:stretch/>
        </p:blipFill>
        <p:spPr>
          <a:xfrm>
            <a:off x="744826" y="1320798"/>
            <a:ext cx="3319175" cy="4786445"/>
          </a:xfrm>
          <a:prstGeom prst="rect">
            <a:avLst/>
          </a:prstGeom>
        </p:spPr>
      </p:pic>
      <p:graphicFrame>
        <p:nvGraphicFramePr>
          <p:cNvPr id="11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285226"/>
              </p:ext>
            </p:extLst>
          </p:nvPr>
        </p:nvGraphicFramePr>
        <p:xfrm>
          <a:off x="6150319" y="2424160"/>
          <a:ext cx="4017828" cy="1541011"/>
        </p:xfrm>
        <a:graphic>
          <a:graphicData uri="http://schemas.openxmlformats.org/drawingml/2006/table">
            <a:tbl>
              <a:tblPr firstRow="1" bandRow="1"/>
              <a:tblGrid>
                <a:gridCol w="1339276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538273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900931">
                <a:tc>
                  <a:txBody>
                    <a:bodyPr/>
                    <a:lstStyle/>
                    <a:p>
                      <a:endParaRPr lang="fr-MA" dirty="0"/>
                    </a:p>
                    <a:p>
                      <a:r>
                        <a:rPr lang="fr-MA" dirty="0"/>
                        <a:t>   </a:t>
                      </a:r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6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sz="18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fr-MA" sz="18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 </a:t>
                      </a:r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12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8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12" name="Google Shape;742;p55"/>
          <p:cNvSpPr/>
          <p:nvPr/>
        </p:nvSpPr>
        <p:spPr>
          <a:xfrm>
            <a:off x="4236007" y="5837382"/>
            <a:ext cx="5170639" cy="539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  rectangulaires (un rectangle)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Connecteur droit avec flèche 4"/>
          <p:cNvCxnSpPr>
            <a:stCxn id="12" idx="1"/>
          </p:cNvCxnSpPr>
          <p:nvPr/>
        </p:nvCxnSpPr>
        <p:spPr>
          <a:xfrm flipH="1" flipV="1">
            <a:off x="2752437" y="5560292"/>
            <a:ext cx="1483570" cy="546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61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Maintenant, voici  un prisme dont les bases sont des pentagones.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montre les bases polygonales et distingue les types de polygone et les faces latérales qui sont des rectangles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8129" t="13435" r="6375" b="3979"/>
          <a:stretch/>
        </p:blipFill>
        <p:spPr>
          <a:xfrm>
            <a:off x="900937" y="1233996"/>
            <a:ext cx="2807854" cy="4295850"/>
          </a:xfrm>
          <a:prstGeom prst="rect">
            <a:avLst/>
          </a:prstGeom>
        </p:spPr>
      </p:pic>
      <p:graphicFrame>
        <p:nvGraphicFramePr>
          <p:cNvPr id="22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579962"/>
              </p:ext>
            </p:extLst>
          </p:nvPr>
        </p:nvGraphicFramePr>
        <p:xfrm>
          <a:off x="7028864" y="2385546"/>
          <a:ext cx="4017828" cy="1585194"/>
        </p:xfrm>
        <a:graphic>
          <a:graphicData uri="http://schemas.openxmlformats.org/drawingml/2006/table">
            <a:tbl>
              <a:tblPr firstRow="1" bandRow="1"/>
              <a:tblGrid>
                <a:gridCol w="1339276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684263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900931">
                <a:tc>
                  <a:txBody>
                    <a:bodyPr/>
                    <a:lstStyle/>
                    <a:p>
                      <a:endParaRPr lang="fr-MA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 7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15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 10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4414982" y="5470114"/>
            <a:ext cx="2613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Base sous forme d’un pentagone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Connecteur droit avec flèche 16"/>
          <p:cNvCxnSpPr>
            <a:stCxn id="15" idx="1"/>
          </p:cNvCxnSpPr>
          <p:nvPr/>
        </p:nvCxnSpPr>
        <p:spPr>
          <a:xfrm flipH="1" flipV="1">
            <a:off x="2761674" y="5128372"/>
            <a:ext cx="1653308" cy="6956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Je récapitule:  </a:t>
            </a:r>
            <a:r>
              <a:rPr lang="fr-MA" sz="1400" dirty="0"/>
              <a:t>un prisme a deux bases polygonales superposables </a:t>
            </a:r>
            <a:r>
              <a:rPr lang="fr-F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parallèles </a:t>
            </a:r>
            <a:r>
              <a:rPr lang="fr-MA" sz="1400" dirty="0"/>
              <a:t>et des faces latérales rectangulaires dont le nombre est égal au nombre des côtés de la base</a:t>
            </a: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et compte les faces, les sommets et les arrêtes 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2" descr="Prism Shape image 10 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1448955"/>
            <a:ext cx="21145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Google Shape;742;p55"/>
          <p:cNvSpPr/>
          <p:nvPr/>
        </p:nvSpPr>
        <p:spPr>
          <a:xfrm>
            <a:off x="350982" y="2758747"/>
            <a:ext cx="2714421" cy="126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bases polygonales</a:t>
            </a:r>
          </a:p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Superposables et parallèles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742;p55"/>
          <p:cNvSpPr/>
          <p:nvPr/>
        </p:nvSpPr>
        <p:spPr>
          <a:xfrm>
            <a:off x="9119016" y="2014180"/>
            <a:ext cx="2429359" cy="93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faces latérales rectangulaires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" name="Google Shape;741;p55"/>
          <p:cNvCxnSpPr/>
          <p:nvPr/>
        </p:nvCxnSpPr>
        <p:spPr>
          <a:xfrm flipV="1">
            <a:off x="2927926" y="1984007"/>
            <a:ext cx="2252027" cy="1162633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Google Shape;741;p55"/>
          <p:cNvCxnSpPr/>
          <p:nvPr/>
        </p:nvCxnSpPr>
        <p:spPr>
          <a:xfrm>
            <a:off x="2927926" y="3146640"/>
            <a:ext cx="2586183" cy="1249869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Google Shape;741;p55"/>
          <p:cNvCxnSpPr/>
          <p:nvPr/>
        </p:nvCxnSpPr>
        <p:spPr>
          <a:xfrm flipH="1">
            <a:off x="6689659" y="2472694"/>
            <a:ext cx="2429357" cy="162665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Google Shape;741;p55"/>
          <p:cNvCxnSpPr/>
          <p:nvPr/>
        </p:nvCxnSpPr>
        <p:spPr>
          <a:xfrm flipH="1">
            <a:off x="6096000" y="2481927"/>
            <a:ext cx="3023018" cy="1052605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Rounded Rectangle 1"/>
          <p:cNvSpPr/>
          <p:nvPr/>
        </p:nvSpPr>
        <p:spPr>
          <a:xfrm>
            <a:off x="1598466" y="4859231"/>
            <a:ext cx="9607798" cy="924829"/>
          </a:xfrm>
          <a:prstGeom prst="roundRect">
            <a:avLst>
              <a:gd name="adj" fmla="val 1526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Un prime  droit est un solide qui 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bases polygonales superposables et parallèles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 faces latérales rectangulaires, leur nombre est égal au  nombre des côtés de la base.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1955260" y="5987769"/>
            <a:ext cx="8735438" cy="2941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Nombre total des faces= nombre des faces latérales + 2 bases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5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rappeler les éléments caractéristiques d’un prisme.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939541" y="1499367"/>
            <a:ext cx="4491441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le solide puis 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705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Picture 2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127" y="1969908"/>
            <a:ext cx="3127039" cy="3627373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785091" y="3075709"/>
            <a:ext cx="336203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(1): ………………………………..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670596" y="4152435"/>
            <a:ext cx="351438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(3): ……………………………….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Connecteur droit avec flèche 6"/>
          <p:cNvCxnSpPr>
            <a:stCxn id="16" idx="3"/>
          </p:cNvCxnSpPr>
          <p:nvPr/>
        </p:nvCxnSpPr>
        <p:spPr>
          <a:xfrm>
            <a:off x="4147127" y="3275764"/>
            <a:ext cx="1713292" cy="12767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7" idx="1"/>
          </p:cNvCxnSpPr>
          <p:nvPr/>
        </p:nvCxnSpPr>
        <p:spPr>
          <a:xfrm flipH="1">
            <a:off x="6881091" y="4352490"/>
            <a:ext cx="789505" cy="200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6289964" y="2495707"/>
            <a:ext cx="1308282" cy="1736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598245" y="2262909"/>
            <a:ext cx="3037957" cy="406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(2):……………………………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92907"/>
          </a:xfrm>
        </p:spPr>
        <p:txBody>
          <a:bodyPr/>
          <a:lstStyle/>
          <a:p>
            <a:r>
              <a:rPr lang="fr-FR" dirty="0"/>
              <a:t> 𝐕𝐨𝐢𝐜𝐢 𝐥𝐚  𝐫é𝐩𝐨𝐧𝐬𝐞. Rappelez vous  qu’ une arrête est un coté commun à deux faces et un sommet est point commun à des arêtes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/>
              <a:t>L'enseignant rappelle la définition d’une arrête et d’un sommet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38884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4188" y="1957091"/>
            <a:ext cx="3127039" cy="3627373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022763" y="3075709"/>
            <a:ext cx="1570181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(1):arête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989455" y="2506200"/>
            <a:ext cx="138545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(2): base 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6523270" y="2706255"/>
            <a:ext cx="1466185" cy="2216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stCxn id="12" idx="3"/>
          </p:cNvCxnSpPr>
          <p:nvPr/>
        </p:nvCxnSpPr>
        <p:spPr>
          <a:xfrm>
            <a:off x="3592944" y="3275764"/>
            <a:ext cx="2216729" cy="695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7670597" y="4152435"/>
            <a:ext cx="208300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(3): face latérale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Connecteur droit avec flèche 21"/>
          <p:cNvCxnSpPr>
            <a:stCxn id="20" idx="1"/>
          </p:cNvCxnSpPr>
          <p:nvPr/>
        </p:nvCxnSpPr>
        <p:spPr>
          <a:xfrm flipH="1" flipV="1">
            <a:off x="6871857" y="4248728"/>
            <a:ext cx="798740" cy="1037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et complétez le tableau ci-dessous 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9106" y="668339"/>
            <a:ext cx="11104259" cy="327556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579758" y="1315071"/>
            <a:ext cx="10727579" cy="3949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935304" y="1644073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492" y="2262910"/>
            <a:ext cx="2392218" cy="2447636"/>
          </a:xfrm>
          <a:prstGeom prst="rect">
            <a:avLst/>
          </a:prstGeom>
        </p:spPr>
      </p:pic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342007"/>
              </p:ext>
            </p:extLst>
          </p:nvPr>
        </p:nvGraphicFramePr>
        <p:xfrm>
          <a:off x="5941235" y="2585313"/>
          <a:ext cx="4380957" cy="1409171"/>
        </p:xfrm>
        <a:graphic>
          <a:graphicData uri="http://schemas.openxmlformats.org/drawingml/2006/table">
            <a:tbl>
              <a:tblPr firstRow="1" bandRow="1"/>
              <a:tblGrid>
                <a:gridCol w="1460319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81356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5607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……..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…….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……… 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: nombre de faces = nombre de faces latérales + 2 bases.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579758" y="1315071"/>
            <a:ext cx="10727579" cy="3949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492" y="2262910"/>
            <a:ext cx="2392218" cy="2447636"/>
          </a:xfrm>
          <a:prstGeom prst="rect">
            <a:avLst/>
          </a:prstGeom>
        </p:spPr>
      </p:pic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133357"/>
              </p:ext>
            </p:extLst>
          </p:nvPr>
        </p:nvGraphicFramePr>
        <p:xfrm>
          <a:off x="5941235" y="2585313"/>
          <a:ext cx="4380957" cy="1409171"/>
        </p:xfrm>
        <a:graphic>
          <a:graphicData uri="http://schemas.openxmlformats.org/drawingml/2006/table">
            <a:tbl>
              <a:tblPr firstRow="1" bandRow="1"/>
              <a:tblGrid>
                <a:gridCol w="1460319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81356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5607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baseline="0" dirty="0">
                          <a:solidFill>
                            <a:srgbClr val="FF0000"/>
                          </a:solidFill>
                        </a:rPr>
                        <a:t>   6  </a:t>
                      </a:r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montre  et compte les éléments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CF38D3-B628-E904-3A81-3C6D95DCBB29}"/>
              </a:ext>
            </a:extLst>
          </p:cNvPr>
          <p:cNvSpPr txBox="1"/>
          <p:nvPr/>
        </p:nvSpPr>
        <p:spPr>
          <a:xfrm>
            <a:off x="935304" y="1644073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</p:spTree>
    <p:extLst>
      <p:ext uri="{BB962C8B-B14F-4D97-AF65-F5344CB8AC3E}">
        <p14:creationId xmlns:p14="http://schemas.microsoft.com/office/powerpoint/2010/main" val="1945815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observez et complétez le tableau ci-dessous: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2"/>
            <a:ext cx="10727579" cy="37129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40" y="2170544"/>
            <a:ext cx="2566878" cy="2697019"/>
          </a:xfrm>
          <a:prstGeom prst="rect">
            <a:avLst/>
          </a:prstGeom>
        </p:spPr>
      </p:pic>
      <p:graphicFrame>
        <p:nvGraphicFramePr>
          <p:cNvPr id="18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453305"/>
              </p:ext>
            </p:extLst>
          </p:nvPr>
        </p:nvGraphicFramePr>
        <p:xfrm>
          <a:off x="6121320" y="2867176"/>
          <a:ext cx="4380957" cy="1409171"/>
        </p:xfrm>
        <a:graphic>
          <a:graphicData uri="http://schemas.openxmlformats.org/drawingml/2006/table">
            <a:tbl>
              <a:tblPr firstRow="1" bandRow="1"/>
              <a:tblGrid>
                <a:gridCol w="1460319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81356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5607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 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grpSp>
        <p:nvGrpSpPr>
          <p:cNvPr id="21" name="Groupe 20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2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9106" y="668339"/>
            <a:ext cx="11104259" cy="327556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E310FE-1AF9-730C-2E0C-CDB66201B914}"/>
              </a:ext>
            </a:extLst>
          </p:cNvPr>
          <p:cNvSpPr txBox="1"/>
          <p:nvPr/>
        </p:nvSpPr>
        <p:spPr>
          <a:xfrm>
            <a:off x="1039476" y="1776452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3" y="240201"/>
            <a:ext cx="10372033" cy="417260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 </a:t>
            </a:r>
            <a:br>
              <a:rPr lang="fr-FR" sz="1400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𝐕𝐨𝐢𝐜𝐢 𝐥𝐚  𝐫é𝐩𝐨𝐧𝐬𝐞: rappelez vous que le nombre de faces latérales = nombre cotés de la base.</a:t>
            </a:r>
            <a:br>
              <a:rPr lang="fr-FR" sz="1400" dirty="0">
                <a:solidFill>
                  <a:schemeClr val="tx1"/>
                </a:solidFill>
              </a:rPr>
            </a:b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montre et compte les arêtes, les faces et les sommets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317708"/>
            <a:ext cx="10727579" cy="47782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40" y="2170544"/>
            <a:ext cx="2566878" cy="2697019"/>
          </a:xfrm>
          <a:prstGeom prst="rect">
            <a:avLst/>
          </a:prstGeom>
        </p:spPr>
      </p:pic>
      <p:graphicFrame>
        <p:nvGraphicFramePr>
          <p:cNvPr id="20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873295"/>
              </p:ext>
            </p:extLst>
          </p:nvPr>
        </p:nvGraphicFramePr>
        <p:xfrm>
          <a:off x="5668738" y="3002267"/>
          <a:ext cx="4380957" cy="1409171"/>
        </p:xfrm>
        <a:graphic>
          <a:graphicData uri="http://schemas.openxmlformats.org/drawingml/2006/table">
            <a:tbl>
              <a:tblPr firstRow="1" bandRow="1"/>
              <a:tblGrid>
                <a:gridCol w="1460319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  <a:gridCol w="1460319">
                  <a:extLst>
                    <a:ext uri="{9D8B030D-6E8A-4147-A177-3AD203B41FA5}">
                      <a16:colId xmlns:a16="http://schemas.microsoft.com/office/drawing/2014/main" val="3755063101"/>
                    </a:ext>
                  </a:extLst>
                </a:gridCol>
              </a:tblGrid>
              <a:tr h="813564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de sommets</a:t>
                      </a:r>
                      <a:endParaRPr lang="fr-FR" sz="1800" dirty="0"/>
                    </a:p>
                  </a:txBody>
                  <a:tcPr>
                    <a:solidFill>
                      <a:srgbClr val="F4E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5607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b="1" baseline="0" dirty="0">
                          <a:solidFill>
                            <a:srgbClr val="FF0000"/>
                          </a:solidFill>
                        </a:rPr>
                        <a:t>  12</a:t>
                      </a:r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pic>
        <p:nvPicPr>
          <p:cNvPr id="29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984277-E471-16F4-E846-BED948CA6906}"/>
              </a:ext>
            </a:extLst>
          </p:cNvPr>
          <p:cNvSpPr txBox="1"/>
          <p:nvPr/>
        </p:nvSpPr>
        <p:spPr>
          <a:xfrm>
            <a:off x="935304" y="1644073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0426537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voici des pyramides, on va déterminer le nombre: de leurs sommets, leurs bases et leurs arêtes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distingue les pyramides selon leurs bases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16" y="1209048"/>
            <a:ext cx="9619094" cy="483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79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éléments caractéristiques d’une pyramide: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et compte les sommets, les arêtes et les faces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164" y="1722690"/>
            <a:ext cx="3793482" cy="3366548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4182" y="1634836"/>
            <a:ext cx="2078182" cy="4618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sommet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618837" y="2914739"/>
            <a:ext cx="2078182" cy="4618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Face latérale</a:t>
            </a:r>
            <a:endParaRPr lang="fr-FR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618837" y="4137891"/>
            <a:ext cx="2078182" cy="4618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La base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7" idx="3"/>
          </p:cNvCxnSpPr>
          <p:nvPr/>
        </p:nvCxnSpPr>
        <p:spPr>
          <a:xfrm>
            <a:off x="2632364" y="1865746"/>
            <a:ext cx="2447636" cy="2124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20" idx="3"/>
          </p:cNvCxnSpPr>
          <p:nvPr/>
        </p:nvCxnSpPr>
        <p:spPr>
          <a:xfrm>
            <a:off x="2697019" y="3145649"/>
            <a:ext cx="1754908" cy="3456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25" idx="3"/>
          </p:cNvCxnSpPr>
          <p:nvPr/>
        </p:nvCxnSpPr>
        <p:spPr>
          <a:xfrm flipV="1">
            <a:off x="2697019" y="4368800"/>
            <a:ext cx="156094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98542" y="2331904"/>
            <a:ext cx="4610858" cy="104465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Toutes ses faces latérales sont des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triangles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se rencontre en un point appelé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sommet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7098543" y="4050526"/>
            <a:ext cx="4610857" cy="70788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Nombre des faces latérales  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nombre de côtés de la base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587016" y="5673776"/>
            <a:ext cx="716354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total de faces = nombre de faces latérales + 1 (sa base)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28362" y="1485069"/>
            <a:ext cx="4551217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pyramide a une base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polygonale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14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5" grpId="0" animBg="1"/>
      <p:bldP spid="27" grpId="0" animBg="1"/>
      <p:bldP spid="29" grpId="0" animBg="1"/>
      <p:bldP spid="30" grpId="0" animBg="1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une pyramide triangulaire, elle a une base sous forme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Hypothèse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  sur la conclusion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1754" y="2124364"/>
            <a:ext cx="3150755" cy="320631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27199" y="5726545"/>
            <a:ext cx="219825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Base triangulaire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Connecteur droit avec flèche 6"/>
          <p:cNvCxnSpPr>
            <a:stCxn id="3" idx="0"/>
          </p:cNvCxnSpPr>
          <p:nvPr/>
        </p:nvCxnSpPr>
        <p:spPr>
          <a:xfrm flipV="1">
            <a:off x="2826327" y="4738255"/>
            <a:ext cx="140804" cy="9882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519209"/>
              </p:ext>
            </p:extLst>
          </p:nvPr>
        </p:nvGraphicFramePr>
        <p:xfrm>
          <a:off x="7536862" y="2893547"/>
          <a:ext cx="3408228" cy="1234716"/>
        </p:xfrm>
        <a:graphic>
          <a:graphicData uri="http://schemas.openxmlformats.org/drawingml/2006/table">
            <a:tbl>
              <a:tblPr firstRow="1" bandRow="1"/>
              <a:tblGrid>
                <a:gridCol w="1704114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704114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</a:tblGrid>
              <a:tr h="603526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6EA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4636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 4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6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2826326" y="1240653"/>
            <a:ext cx="6206838" cy="58335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sz="2400" b="1" dirty="0"/>
              <a:t>Pyramide à base triangulaire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058573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une pyramide rectangulaire: elle a une base sous forme d’un rectangle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la base et compte le nombre des arêtes et  le nombre de faces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2"/>
          <p:cNvSpPr/>
          <p:nvPr/>
        </p:nvSpPr>
        <p:spPr>
          <a:xfrm>
            <a:off x="1311564" y="5375564"/>
            <a:ext cx="4137891" cy="4618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Base rectangulaire</a:t>
            </a:r>
            <a:endParaRPr lang="fr-FR" dirty="0"/>
          </a:p>
        </p:txBody>
      </p:sp>
      <p:graphicFrame>
        <p:nvGraphicFramePr>
          <p:cNvPr id="19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796143"/>
              </p:ext>
            </p:extLst>
          </p:nvPr>
        </p:nvGraphicFramePr>
        <p:xfrm>
          <a:off x="7536864" y="2893547"/>
          <a:ext cx="2678552" cy="1382889"/>
        </p:xfrm>
        <a:graphic>
          <a:graphicData uri="http://schemas.openxmlformats.org/drawingml/2006/table">
            <a:tbl>
              <a:tblPr firstRow="1" bandRow="1"/>
              <a:tblGrid>
                <a:gridCol w="1339276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</a:tblGrid>
              <a:tr h="77012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6EA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612769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5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8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9990" y="1579708"/>
            <a:ext cx="4267200" cy="3334038"/>
          </a:xfrm>
          <a:prstGeom prst="rect">
            <a:avLst/>
          </a:prstGeom>
        </p:spPr>
      </p:pic>
      <p:cxnSp>
        <p:nvCxnSpPr>
          <p:cNvPr id="10" name="Connecteur droit avec flèche 9"/>
          <p:cNvCxnSpPr>
            <a:stCxn id="3" idx="0"/>
          </p:cNvCxnSpPr>
          <p:nvPr/>
        </p:nvCxnSpPr>
        <p:spPr>
          <a:xfrm flipH="1" flipV="1">
            <a:off x="3315855" y="4553527"/>
            <a:ext cx="64655" cy="822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à coins arrondis 12"/>
          <p:cNvSpPr/>
          <p:nvPr/>
        </p:nvSpPr>
        <p:spPr>
          <a:xfrm>
            <a:off x="2826326" y="1240653"/>
            <a:ext cx="6096001" cy="58335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sz="2400" b="1" dirty="0"/>
              <a:t>Pyramide à base rectangulaire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7069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une pyramide pentagonale: elle a une base sous forme d’un pentagone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la base et compte le nombre des arêtes et  le nombre de faces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5272" y="1567060"/>
            <a:ext cx="3171825" cy="3078832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1311564" y="5375564"/>
            <a:ext cx="4137891" cy="4618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Base pentagonale</a:t>
            </a:r>
            <a:endParaRPr lang="fr-FR" dirty="0"/>
          </a:p>
        </p:txBody>
      </p:sp>
      <p:cxnSp>
        <p:nvCxnSpPr>
          <p:cNvPr id="7" name="Connecteur droit avec flèche 6"/>
          <p:cNvCxnSpPr>
            <a:stCxn id="3" idx="0"/>
          </p:cNvCxnSpPr>
          <p:nvPr/>
        </p:nvCxnSpPr>
        <p:spPr>
          <a:xfrm flipH="1" flipV="1">
            <a:off x="3121891" y="4100945"/>
            <a:ext cx="258619" cy="12746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009901"/>
              </p:ext>
            </p:extLst>
          </p:nvPr>
        </p:nvGraphicFramePr>
        <p:xfrm>
          <a:off x="7536864" y="2893547"/>
          <a:ext cx="2678552" cy="1382889"/>
        </p:xfrm>
        <a:graphic>
          <a:graphicData uri="http://schemas.openxmlformats.org/drawingml/2006/table">
            <a:tbl>
              <a:tblPr firstRow="1" bandRow="1"/>
              <a:tblGrid>
                <a:gridCol w="1339276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339276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</a:tblGrid>
              <a:tr h="77012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6EA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d’</a:t>
                      </a:r>
                      <a:r>
                        <a:rPr lang="fr-FR" sz="1800" baseline="0" dirty="0"/>
                        <a:t> arêtes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612769"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6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b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10</a:t>
                      </a:r>
                      <a:endParaRPr lang="fr-FR" sz="24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21" name="Rectangle à coins arrondis 20"/>
          <p:cNvSpPr/>
          <p:nvPr/>
        </p:nvSpPr>
        <p:spPr>
          <a:xfrm>
            <a:off x="3617053" y="1216277"/>
            <a:ext cx="6348983" cy="58335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sz="2400" b="1" dirty="0"/>
              <a:t>Pyramide à base pentagonale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1456182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983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le solide est compléter: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10BD2B-57FF-CF03-0D21-8B6C9A6829B9}"/>
              </a:ext>
            </a:extLst>
          </p:cNvPr>
          <p:cNvSpPr/>
          <p:nvPr/>
        </p:nvSpPr>
        <p:spPr>
          <a:xfrm>
            <a:off x="1169496" y="1962676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A72EB0-DEAA-3934-89C5-67B3E81AA597}"/>
              </a:ext>
            </a:extLst>
          </p:cNvPr>
          <p:cNvSpPr/>
          <p:nvPr/>
        </p:nvSpPr>
        <p:spPr>
          <a:xfrm>
            <a:off x="642026" y="1718053"/>
            <a:ext cx="10727579" cy="40362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19902" y="2196738"/>
            <a:ext cx="3171825" cy="3078832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1708727" y="2677299"/>
            <a:ext cx="2161309" cy="6108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…………………..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1593272" y="3995723"/>
            <a:ext cx="2161309" cy="6108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………………………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8141593" y="3384877"/>
            <a:ext cx="2161309" cy="6108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……………………</a:t>
            </a:r>
            <a:endParaRPr lang="fr-FR" dirty="0"/>
          </a:p>
        </p:txBody>
      </p:sp>
      <p:cxnSp>
        <p:nvCxnSpPr>
          <p:cNvPr id="7" name="Connecteur droit avec flèche 6"/>
          <p:cNvCxnSpPr>
            <a:stCxn id="3" idx="3"/>
          </p:cNvCxnSpPr>
          <p:nvPr/>
        </p:nvCxnSpPr>
        <p:spPr>
          <a:xfrm flipV="1">
            <a:off x="3870036" y="2521527"/>
            <a:ext cx="2124364" cy="461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5" idx="3"/>
          </p:cNvCxnSpPr>
          <p:nvPr/>
        </p:nvCxnSpPr>
        <p:spPr>
          <a:xfrm>
            <a:off x="3754581" y="4301146"/>
            <a:ext cx="1528619" cy="3920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6" idx="1"/>
          </p:cNvCxnSpPr>
          <p:nvPr/>
        </p:nvCxnSpPr>
        <p:spPr>
          <a:xfrm flipH="1">
            <a:off x="6927273" y="3690300"/>
            <a:ext cx="1214320" cy="4291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299327"/>
          </a:xfrm>
        </p:spPr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réponse: rappelez vous les éléments d’une pyramide: sommet, base et face centrale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éléments d’une pyramide.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16551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angle à coins arrondis 25"/>
          <p:cNvSpPr/>
          <p:nvPr/>
        </p:nvSpPr>
        <p:spPr>
          <a:xfrm>
            <a:off x="7712157" y="3662219"/>
            <a:ext cx="3398982" cy="484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Une Face latérale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1541430" y="4147128"/>
            <a:ext cx="2244436" cy="38263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La base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19902" y="2196738"/>
            <a:ext cx="3171825" cy="3078832"/>
          </a:xfrm>
          <a:prstGeom prst="rect">
            <a:avLst/>
          </a:prstGeom>
        </p:spPr>
      </p:pic>
      <p:sp>
        <p:nvSpPr>
          <p:cNvPr id="15" name="Rectangle à coins arrondis 14"/>
          <p:cNvSpPr/>
          <p:nvPr/>
        </p:nvSpPr>
        <p:spPr>
          <a:xfrm>
            <a:off x="1541430" y="2452315"/>
            <a:ext cx="2244436" cy="53752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rgbClr val="FF0000"/>
                </a:solidFill>
              </a:rPr>
              <a:t>Le sommet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6" name="Connecteur droit avec flèche 5"/>
          <p:cNvCxnSpPr>
            <a:stCxn id="15" idx="3"/>
          </p:cNvCxnSpPr>
          <p:nvPr/>
        </p:nvCxnSpPr>
        <p:spPr>
          <a:xfrm flipV="1">
            <a:off x="3785866" y="2549432"/>
            <a:ext cx="2219948" cy="1716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27" idx="3"/>
          </p:cNvCxnSpPr>
          <p:nvPr/>
        </p:nvCxnSpPr>
        <p:spPr>
          <a:xfrm>
            <a:off x="3785866" y="4338446"/>
            <a:ext cx="1414207" cy="3891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26" idx="1"/>
          </p:cNvCxnSpPr>
          <p:nvPr/>
        </p:nvCxnSpPr>
        <p:spPr>
          <a:xfrm flipH="1">
            <a:off x="6944839" y="3904674"/>
            <a:ext cx="767318" cy="1892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05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5350" y="10987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6933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06929" y="277398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7076" y="112074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91543" y="5597659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Réaliser les patrons des solides usuels.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91543" y="36688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Reconnaître les caractéristiques du prisme et de la pyramide .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10420" y="272798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783">
              <a:defRPr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Reconnaitre les solides usuels</a:t>
            </a:r>
          </a:p>
          <a:p>
            <a:pPr algn="ctr" defTabSz="685783">
              <a:defRPr/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Reconnaître les caractéristiques du cylindre, du cône et de la sphère.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031201" y="2057492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      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Solides particuliers et figures dans l’espace </a:t>
            </a:r>
            <a:endParaRPr lang="fr-FR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015437" y="207886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</a:t>
            </a:r>
            <a:r>
              <a:rPr lang="en-US" dirty="0" err="1"/>
              <a:t>Leçon</a:t>
            </a:r>
            <a:r>
              <a:rPr lang="en-US" dirty="0"/>
              <a:t> 9: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3" y="116169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MA" dirty="0">
                <a:solidFill>
                  <a:prstClr val="black"/>
                </a:solidFill>
                <a:sym typeface="Arial"/>
              </a:rPr>
              <a:t>DS</a:t>
            </a: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schemeClr val="bg1"/>
                </a:solidFill>
                <a:sym typeface="Arial"/>
              </a:rPr>
              <a:t>Tâche 4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3" y="376196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92236" y="1121244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b="1" dirty="0"/>
              <a:t>Correction devoir surveillé Période 3</a:t>
            </a:r>
            <a:endParaRPr lang="fr-FR" sz="1800" b="1" dirty="0"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1600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2224" y="464341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9877" y="2848500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tx1"/>
                </a:solidFill>
              </a:rPr>
              <a:t>Tâche</a:t>
            </a:r>
            <a:r>
              <a:rPr lang="en-US" b="1" dirty="0">
                <a:solidFill>
                  <a:schemeClr val="tx1"/>
                </a:solidFill>
              </a:rPr>
              <a:t> 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822" y="314171"/>
            <a:ext cx="10372033" cy="267549"/>
          </a:xfrm>
        </p:spPr>
        <p:txBody>
          <a:bodyPr/>
          <a:lstStyle/>
          <a:p>
            <a:r>
              <a:rPr lang="fr-FR" dirty="0"/>
              <a:t> Observez et  compléter le tableau: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51263" y="1533325"/>
            <a:ext cx="10727579" cy="43871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1754" y="2124364"/>
            <a:ext cx="3150755" cy="3206316"/>
          </a:xfrm>
          <a:prstGeom prst="rect">
            <a:avLst/>
          </a:prstGeom>
        </p:spPr>
      </p:pic>
      <p:graphicFrame>
        <p:nvGraphicFramePr>
          <p:cNvPr id="16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653713"/>
              </p:ext>
            </p:extLst>
          </p:nvPr>
        </p:nvGraphicFramePr>
        <p:xfrm>
          <a:off x="7028870" y="2727293"/>
          <a:ext cx="3925456" cy="1336707"/>
        </p:xfrm>
        <a:graphic>
          <a:graphicData uri="http://schemas.openxmlformats.org/drawingml/2006/table">
            <a:tbl>
              <a:tblPr firstRow="1" bandRow="1"/>
              <a:tblGrid>
                <a:gridCol w="1962728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962728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</a:tblGrid>
              <a:tr h="7402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6EA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d’arêtes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643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17" name="Espace réservé du contenu 27"/>
          <p:cNvSpPr>
            <a:spLocks noGrp="1"/>
          </p:cNvSpPr>
          <p:nvPr>
            <p:ph sz="quarter" idx="11"/>
          </p:nvPr>
        </p:nvSpPr>
        <p:spPr>
          <a:xfrm>
            <a:off x="739829" y="630121"/>
            <a:ext cx="10550018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922029-6219-9612-A0CA-AFBA0CB5A2E5}"/>
              </a:ext>
            </a:extLst>
          </p:cNvPr>
          <p:cNvSpPr txBox="1"/>
          <p:nvPr/>
        </p:nvSpPr>
        <p:spPr>
          <a:xfrm>
            <a:off x="1016327" y="1705145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 le nombre de faces = faces latérales + la base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caractéristiques d’un solide.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0823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1754" y="2124364"/>
            <a:ext cx="3150755" cy="3206316"/>
          </a:xfrm>
          <a:prstGeom prst="rect">
            <a:avLst/>
          </a:prstGeom>
        </p:spPr>
      </p:pic>
      <p:graphicFrame>
        <p:nvGraphicFramePr>
          <p:cNvPr id="15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963889"/>
              </p:ext>
            </p:extLst>
          </p:nvPr>
        </p:nvGraphicFramePr>
        <p:xfrm>
          <a:off x="6225307" y="3263002"/>
          <a:ext cx="3925456" cy="1336707"/>
        </p:xfrm>
        <a:graphic>
          <a:graphicData uri="http://schemas.openxmlformats.org/drawingml/2006/table">
            <a:tbl>
              <a:tblPr firstRow="1" bandRow="1"/>
              <a:tblGrid>
                <a:gridCol w="1962728">
                  <a:extLst>
                    <a:ext uri="{9D8B030D-6E8A-4147-A177-3AD203B41FA5}">
                      <a16:colId xmlns:a16="http://schemas.microsoft.com/office/drawing/2014/main" val="1251430512"/>
                    </a:ext>
                  </a:extLst>
                </a:gridCol>
                <a:gridCol w="1962728">
                  <a:extLst>
                    <a:ext uri="{9D8B030D-6E8A-4147-A177-3AD203B41FA5}">
                      <a16:colId xmlns:a16="http://schemas.microsoft.com/office/drawing/2014/main" val="1823545742"/>
                    </a:ext>
                  </a:extLst>
                </a:gridCol>
              </a:tblGrid>
              <a:tr h="74026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faces</a:t>
                      </a:r>
                    </a:p>
                  </a:txBody>
                  <a:tcPr>
                    <a:solidFill>
                      <a:srgbClr val="F6EA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</a:t>
                      </a:r>
                      <a:r>
                        <a:rPr lang="fr-FR" sz="1800" baseline="0" dirty="0"/>
                        <a:t> d’arêtes</a:t>
                      </a:r>
                      <a:endParaRPr lang="fr-FR" sz="1800" dirty="0"/>
                    </a:p>
                  </a:txBody>
                  <a:tcPr>
                    <a:solidFill>
                      <a:srgbClr val="F6E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57203"/>
                  </a:ext>
                </a:extLst>
              </a:tr>
              <a:tr h="59643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42258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7387A9A-4DAB-C35D-2213-79EA414F7EC0}"/>
              </a:ext>
            </a:extLst>
          </p:cNvPr>
          <p:cNvSpPr txBox="1"/>
          <p:nvPr/>
        </p:nvSpPr>
        <p:spPr>
          <a:xfrm>
            <a:off x="935304" y="1735824"/>
            <a:ext cx="862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Observer la figure puis compléter le tableau ci- dessous:</a:t>
            </a:r>
          </a:p>
        </p:txBody>
      </p:sp>
    </p:spTree>
    <p:extLst>
      <p:ext uri="{BB962C8B-B14F-4D97-AF65-F5344CB8AC3E}">
        <p14:creationId xmlns:p14="http://schemas.microsoft.com/office/powerpoint/2010/main" val="37275777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Travaillez individuellement puis discutez en binômes vos réponses.(corriger ligne 3, colonne 5: remplacer 5 par 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Page:61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301" y="1224901"/>
            <a:ext cx="9744362" cy="4729017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 flipH="1">
            <a:off x="7462982" y="3851564"/>
            <a:ext cx="230909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089515" y="2529191"/>
            <a:ext cx="1373467" cy="31809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circule entre les rangs et contrôle les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653600"/>
            <a:ext cx="10825018" cy="39017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290291" y="3450602"/>
                <a:ext cx="24045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291" y="3450602"/>
                <a:ext cx="240450" cy="307777"/>
              </a:xfrm>
              <a:prstGeom prst="rect">
                <a:avLst/>
              </a:prstGeom>
              <a:blipFill>
                <a:blip r:embed="rId5"/>
                <a:stretch>
                  <a:fillRect l="-17949" r="-205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10360774" y="3450601"/>
                <a:ext cx="24045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0774" y="3450601"/>
                <a:ext cx="240450" cy="307777"/>
              </a:xfrm>
              <a:prstGeom prst="rect">
                <a:avLst/>
              </a:prstGeom>
              <a:blipFill>
                <a:blip r:embed="rId6"/>
                <a:stretch>
                  <a:fillRect l="-17949" r="-205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5523345" y="3450601"/>
            <a:ext cx="969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prisme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354600" y="3404434"/>
            <a:ext cx="969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prisme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866603" y="3450601"/>
            <a:ext cx="11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cylindre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760420" y="3794470"/>
                <a:ext cx="1340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𝑡𝑟𝑖𝑎𝑛𝑔𝑙𝑒𝑠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420" y="3794470"/>
                <a:ext cx="1340560" cy="307777"/>
              </a:xfrm>
              <a:prstGeom prst="rect">
                <a:avLst/>
              </a:prstGeom>
              <a:blipFill>
                <a:blip r:embed="rId7"/>
                <a:stretch>
                  <a:fillRect l="-4091" r="-5909" b="-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9970730" y="3815996"/>
                <a:ext cx="1340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𝑡𝑟𝑖𝑎𝑛𝑔𝑙𝑒𝑠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730" y="3815996"/>
                <a:ext cx="1340560" cy="307777"/>
              </a:xfrm>
              <a:prstGeom prst="rect">
                <a:avLst/>
              </a:prstGeom>
              <a:blipFill>
                <a:blip r:embed="rId8"/>
                <a:stretch>
                  <a:fillRect l="-4091" r="-5909" b="-3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8106935" y="3793293"/>
            <a:ext cx="151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 rectangles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774873" y="3794470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courbée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760420" y="4154551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179530" y="4102247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6578839" y="4094267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8056698" y="4057321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3809596" y="4426027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6653335" y="4399589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8127140" y="4490479"/>
            <a:ext cx="13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809596" y="4897558"/>
            <a:ext cx="13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pentagone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5255126" y="4745913"/>
            <a:ext cx="1398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triangles superposables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6578839" y="4780720"/>
            <a:ext cx="146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cercles superposables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260133" y="5237418"/>
            <a:ext cx="1435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superposables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9915274" y="4916249"/>
            <a:ext cx="1435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rectangle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6653335" y="2704289"/>
            <a:ext cx="1453600" cy="26612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6" grpId="0"/>
      <p:bldP spid="20" grpId="0"/>
      <p:bldP spid="32" grpId="0"/>
      <p:bldP spid="33" grpId="0"/>
      <p:bldP spid="10" grpId="0"/>
      <p:bldP spid="12" grpId="0"/>
      <p:bldP spid="34" grpId="0"/>
      <p:bldP spid="36" grpId="0"/>
      <p:bldP spid="37" grpId="0"/>
      <p:bldP spid="39" grpId="0"/>
      <p:bldP spid="40" grpId="0"/>
      <p:bldP spid="41" grpId="0"/>
      <p:bldP spid="42" grpId="0"/>
      <p:bldP spid="13" grpId="0"/>
      <p:bldP spid="4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Page:61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9" y="1531455"/>
            <a:ext cx="10540718" cy="37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59079" y="1620151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élèves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33324" y="1173018"/>
            <a:ext cx="9463104" cy="1030968"/>
          </a:xfrm>
        </p:spPr>
        <p:txBody>
          <a:bodyPr>
            <a:noAutofit/>
          </a:bodyPr>
          <a:lstStyle/>
          <a:p>
            <a:pPr lvl="0"/>
            <a:endParaRPr lang="fr-FR" sz="1400" b="1" dirty="0"/>
          </a:p>
          <a:p>
            <a:pPr lvl="0"/>
            <a:r>
              <a:rPr lang="fr-FR" sz="1400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400" dirty="0"/>
              <a:t>Distinguer une pyramide et un prisme à partir des leurs éléments caractéristiques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35852" y="2452025"/>
            <a:ext cx="9478724" cy="945261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prisme</a:t>
            </a:r>
            <a:r>
              <a:rPr lang="en-US" dirty="0"/>
              <a:t>- </a:t>
            </a:r>
            <a:r>
              <a:rPr lang="en-US" dirty="0" err="1"/>
              <a:t>pyramide</a:t>
            </a:r>
            <a:endParaRPr lang="en-US" dirty="0"/>
          </a:p>
          <a:p>
            <a:r>
              <a:rPr lang="en-US" dirty="0"/>
              <a:t>Face </a:t>
            </a:r>
            <a:r>
              <a:rPr lang="en-US" dirty="0" err="1"/>
              <a:t>latérale</a:t>
            </a:r>
            <a:r>
              <a:rPr lang="en-US" dirty="0"/>
              <a:t> </a:t>
            </a:r>
          </a:p>
          <a:p>
            <a:r>
              <a:rPr lang="en-US" dirty="0" err="1"/>
              <a:t>Sommet</a:t>
            </a:r>
            <a:r>
              <a:rPr lang="en-US" dirty="0"/>
              <a:t> – arête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Caractériser une pyramide et un prisme à l’aide de ses caractéristiques</a:t>
            </a:r>
          </a:p>
          <a:p>
            <a:pPr lvl="0"/>
            <a:r>
              <a:rPr lang="fr-FR" b="1" dirty="0"/>
              <a:t>Les outils (par exemple: carte lexicale…)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Figures géométriques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Associer des caractéristiques à des solides qui ne les possèdent pas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12" y="301089"/>
            <a:ext cx="10277091" cy="267549"/>
          </a:xfrm>
        </p:spPr>
        <p:txBody>
          <a:bodyPr/>
          <a:lstStyle/>
          <a:p>
            <a:r>
              <a:rPr lang="fr-FR" dirty="0"/>
              <a:t>Dans cette séance nous avons appris comment déterminer le nombre des éléments d’un prisme et une pyramide.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347207" y="1114103"/>
            <a:ext cx="5275384" cy="47479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Prismes droits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6076790" y="1114103"/>
            <a:ext cx="5707463" cy="4700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Pyramides</a:t>
            </a: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700157"/>
              </p:ext>
            </p:extLst>
          </p:nvPr>
        </p:nvGraphicFramePr>
        <p:xfrm>
          <a:off x="280399" y="3122231"/>
          <a:ext cx="5051387" cy="282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358">
                  <a:extLst>
                    <a:ext uri="{9D8B030D-6E8A-4147-A177-3AD203B41FA5}">
                      <a16:colId xmlns:a16="http://schemas.microsoft.com/office/drawing/2014/main" val="2213619826"/>
                    </a:ext>
                  </a:extLst>
                </a:gridCol>
                <a:gridCol w="1627833">
                  <a:extLst>
                    <a:ext uri="{9D8B030D-6E8A-4147-A177-3AD203B41FA5}">
                      <a16:colId xmlns:a16="http://schemas.microsoft.com/office/drawing/2014/main" val="1630446945"/>
                    </a:ext>
                  </a:extLst>
                </a:gridCol>
                <a:gridCol w="1848196">
                  <a:extLst>
                    <a:ext uri="{9D8B030D-6E8A-4147-A177-3AD203B41FA5}">
                      <a16:colId xmlns:a16="http://schemas.microsoft.com/office/drawing/2014/main" val="3605129705"/>
                    </a:ext>
                  </a:extLst>
                </a:gridCol>
              </a:tblGrid>
              <a:tr h="1524574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Base-</a:t>
                      </a:r>
                      <a:r>
                        <a:rPr lang="fr-FR" sz="1600" b="0" i="0" u="none" strike="noStrike" kern="1200" baseline="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rectan</a:t>
                      </a:r>
                      <a:endParaRPr lang="fr-FR" sz="16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gulaire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 tria-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ngulaire</a:t>
                      </a:r>
                      <a:endParaRPr lang="fr-FR" sz="16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 pentagonale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060463"/>
                  </a:ext>
                </a:extLst>
              </a:tr>
              <a:tr h="32962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900409"/>
                  </a:ext>
                </a:extLst>
              </a:tr>
              <a:tr h="34361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576885"/>
                  </a:ext>
                </a:extLst>
              </a:tr>
              <a:tr h="41772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Sommets:8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Sommets:6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Sommets:10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97667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3598" y="1840015"/>
            <a:ext cx="500260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Un prime  droit est un solide qui 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Deux bases polygonales superposables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des faces latérales rectangulaires, </a:t>
            </a:r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942" y="3201607"/>
            <a:ext cx="1698171" cy="99640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230" y="3231081"/>
            <a:ext cx="1330037" cy="93746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936" y="3231081"/>
            <a:ext cx="1400619" cy="791341"/>
          </a:xfrm>
          <a:prstGeom prst="rect">
            <a:avLst/>
          </a:prstGeom>
        </p:spPr>
      </p:pic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59676"/>
              </p:ext>
            </p:extLst>
          </p:nvPr>
        </p:nvGraphicFramePr>
        <p:xfrm>
          <a:off x="6429221" y="3201607"/>
          <a:ext cx="5051387" cy="282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358">
                  <a:extLst>
                    <a:ext uri="{9D8B030D-6E8A-4147-A177-3AD203B41FA5}">
                      <a16:colId xmlns:a16="http://schemas.microsoft.com/office/drawing/2014/main" val="2213619826"/>
                    </a:ext>
                  </a:extLst>
                </a:gridCol>
                <a:gridCol w="1627833">
                  <a:extLst>
                    <a:ext uri="{9D8B030D-6E8A-4147-A177-3AD203B41FA5}">
                      <a16:colId xmlns:a16="http://schemas.microsoft.com/office/drawing/2014/main" val="1630446945"/>
                    </a:ext>
                  </a:extLst>
                </a:gridCol>
                <a:gridCol w="1848196">
                  <a:extLst>
                    <a:ext uri="{9D8B030D-6E8A-4147-A177-3AD203B41FA5}">
                      <a16:colId xmlns:a16="http://schemas.microsoft.com/office/drawing/2014/main" val="3605129705"/>
                    </a:ext>
                  </a:extLst>
                </a:gridCol>
              </a:tblGrid>
              <a:tr h="1524574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Base-</a:t>
                      </a:r>
                      <a:r>
                        <a:rPr lang="fr-FR" sz="1600" b="0" i="0" u="none" strike="noStrike" kern="1200" baseline="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rectan</a:t>
                      </a:r>
                      <a:endParaRPr lang="fr-FR" sz="16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Gulaire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 tria-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ngulaire</a:t>
                      </a:r>
                      <a:endParaRPr lang="fr-FR" sz="16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endParaRPr lang="fr-FR" dirty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Base pentagonale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060463"/>
                  </a:ext>
                </a:extLst>
              </a:tr>
              <a:tr h="32962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Arêtes:10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900409"/>
                  </a:ext>
                </a:extLst>
              </a:tr>
              <a:tr h="34361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Faces: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576885"/>
                  </a:ext>
                </a:extLst>
              </a:tr>
              <a:tr h="41772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Sommet:1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Sommet:1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Sommet:1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976674"/>
                  </a:ext>
                </a:extLst>
              </a:tr>
            </a:tbl>
          </a:graphicData>
        </a:graphic>
      </p:graphicFrame>
      <p:pic>
        <p:nvPicPr>
          <p:cNvPr id="27" name="Imag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141" y="3201607"/>
            <a:ext cx="1332064" cy="112272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429221" y="1865020"/>
            <a:ext cx="500260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Un pyramide est un solide qui 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une base polygonale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des faces latérales triangulaires, </a:t>
            </a:r>
            <a:endParaRPr lang="fr-FR" dirty="0"/>
          </a:p>
        </p:txBody>
      </p:sp>
      <p:pic>
        <p:nvPicPr>
          <p:cNvPr id="29" name="Picture 2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88188" y="3225209"/>
            <a:ext cx="1425265" cy="1106717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16557" y="3327057"/>
            <a:ext cx="1560946" cy="100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6" grpId="0" animBg="1"/>
      <p:bldP spid="2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99709" y="5865091"/>
            <a:ext cx="1450109" cy="41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Page:61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17" y="1681018"/>
            <a:ext cx="10396823" cy="35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315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C’est la fin de notre séance. N’oubliez pas de réviser votre leçon</a:t>
            </a:r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  <a:p>
            <a:endParaRPr lang="fr-FR" dirty="0"/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321482" y="2987749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33929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6378</TotalTime>
  <Words>2392</Words>
  <Application>Microsoft Macintosh PowerPoint</Application>
  <PresentationFormat>Grand écran</PresentationFormat>
  <Paragraphs>418</Paragraphs>
  <Slides>62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-webkit-standard</vt:lpstr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observez  et complétez par le nom du solides et le nombre de ses faces</vt:lpstr>
      <vt:lpstr> observez  et complétez par le nom du solides et le nombre de ses faces</vt:lpstr>
      <vt:lpstr>Bien! Voici un résumé des rappels, </vt:lpstr>
      <vt:lpstr>Présentation PowerPoint</vt:lpstr>
      <vt:lpstr>Observez ces deux photos, donnez vos avis sur les formes de ces monuments </vt:lpstr>
      <vt:lpstr>A la fin de cette séance, vous serez capables de:</vt:lpstr>
      <vt:lpstr>Présentation PowerPoint</vt:lpstr>
      <vt:lpstr>Voici les différentes types de prismes.</vt:lpstr>
      <vt:lpstr>Voici la première caractéristique d’un prisme: deux bases superposables</vt:lpstr>
      <vt:lpstr>Voici la 2ème caractéristique du prisme: les faces latérales sont des rectangles. </vt:lpstr>
      <vt:lpstr>Voici  prisme  triangulaire: ses bases sont des triangles.</vt:lpstr>
      <vt:lpstr>Voici  prisme à base rectangulaire: ses bases sont des rectangles</vt:lpstr>
      <vt:lpstr>Maintenant, voici  un prisme dont les bases sont des pentagones. </vt:lpstr>
      <vt:lpstr>Je récapitule:  un prisme a deux bases polygonales superposables et parallèles et des faces latérales rectangulaires dont le nombre est égal au nombre des côtés de la base</vt:lpstr>
      <vt:lpstr>Présentation PowerPoint</vt:lpstr>
      <vt:lpstr>On va rappeler les éléments caractéristiques d’un prisme. Complétez: </vt:lpstr>
      <vt:lpstr> 𝐕𝐨𝐢𝐜𝐢 𝐥𝐚  𝐫é𝐩𝐨𝐧𝐬𝐞. Rappelez vous  qu’ une arrête est un coté commun à deux faces et un sommet est point commun à des arêtes</vt:lpstr>
      <vt:lpstr>Observez et complétez le tableau ci-dessous   :</vt:lpstr>
      <vt:lpstr>Voici la réponse : nombre de faces = nombre de faces latérales + 2 bases.</vt:lpstr>
      <vt:lpstr> observez et complétez le tableau ci-dessous: </vt:lpstr>
      <vt:lpstr>  𝐕𝐨𝐢𝐜𝐢 𝐥𝐚  𝐫é𝐩𝐨𝐧𝐬𝐞: rappelez vous que le nombre de faces latérales = nombre cotés de la base. </vt:lpstr>
      <vt:lpstr>Présentation PowerPoint</vt:lpstr>
      <vt:lpstr>Maintenant, voici des pyramides, on va déterminer le nombre: de leurs sommets, leurs bases et leurs arêtes  </vt:lpstr>
      <vt:lpstr>Voici les éléments caractéristiques d’une pyramide:  </vt:lpstr>
      <vt:lpstr>Voici une pyramide triangulaire, elle a une base sous forme d’un triangle</vt:lpstr>
      <vt:lpstr>Voici une pyramide rectangulaire: elle a une base sous forme d’un rectangle</vt:lpstr>
      <vt:lpstr>Voici une pyramide pentagonale: elle a une base sous forme d’un pentagone</vt:lpstr>
      <vt:lpstr>Présentation PowerPoint</vt:lpstr>
      <vt:lpstr>Observez le solide est compléter: </vt:lpstr>
      <vt:lpstr>Voici la réponse: rappelez vous les éléments d’une pyramide: sommet, base et face centrale</vt:lpstr>
      <vt:lpstr> Observez et  compléter le tableau: </vt:lpstr>
      <vt:lpstr>Voici la réponse, le nombre de faces = faces latérales + la base</vt:lpstr>
      <vt:lpstr>Présentation PowerPoint</vt:lpstr>
      <vt:lpstr>Travaillez individuellement puis discutez en binômes vos réponses.(corriger ligne 3, colonne 5: remplacer 5 par 6)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déterminer le nombre des éléments d’un prisme et une pyramide.</vt:lpstr>
      <vt:lpstr>Voici l’exercice à faire à la maison pour la séance prochaine.</vt:lpstr>
      <vt:lpstr>C’est la fin de notre séance. N’oubliez pas de réviser votre leçon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Microsoft Office User</cp:lastModifiedBy>
  <cp:revision>370</cp:revision>
  <dcterms:created xsi:type="dcterms:W3CDTF">2025-11-03T10:55:47Z</dcterms:created>
  <dcterms:modified xsi:type="dcterms:W3CDTF">2026-03-11T15:44:57Z</dcterms:modified>
</cp:coreProperties>
</file>