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handoutMasterIdLst>
    <p:handoutMasterId r:id="rId71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294" r:id="rId12"/>
    <p:sldId id="355" r:id="rId13"/>
    <p:sldId id="356" r:id="rId14"/>
    <p:sldId id="352" r:id="rId15"/>
    <p:sldId id="353" r:id="rId16"/>
    <p:sldId id="354" r:id="rId17"/>
    <p:sldId id="296" r:id="rId18"/>
    <p:sldId id="306" r:id="rId19"/>
    <p:sldId id="317" r:id="rId20"/>
    <p:sldId id="360" r:id="rId21"/>
    <p:sldId id="297" r:id="rId22"/>
    <p:sldId id="307" r:id="rId23"/>
    <p:sldId id="269" r:id="rId24"/>
    <p:sldId id="315" r:id="rId25"/>
    <p:sldId id="270" r:id="rId26"/>
    <p:sldId id="271" r:id="rId27"/>
    <p:sldId id="272" r:id="rId28"/>
    <p:sldId id="376" r:id="rId29"/>
    <p:sldId id="378" r:id="rId30"/>
    <p:sldId id="377" r:id="rId31"/>
    <p:sldId id="362" r:id="rId32"/>
    <p:sldId id="361" r:id="rId33"/>
    <p:sldId id="274" r:id="rId34"/>
    <p:sldId id="275" r:id="rId35"/>
    <p:sldId id="276" r:id="rId36"/>
    <p:sldId id="313" r:id="rId37"/>
    <p:sldId id="299" r:id="rId38"/>
    <p:sldId id="260" r:id="rId39"/>
    <p:sldId id="279" r:id="rId40"/>
    <p:sldId id="322" r:id="rId41"/>
    <p:sldId id="323" r:id="rId42"/>
    <p:sldId id="324" r:id="rId43"/>
    <p:sldId id="325" r:id="rId44"/>
    <p:sldId id="328" r:id="rId45"/>
    <p:sldId id="329" r:id="rId46"/>
    <p:sldId id="363" r:id="rId47"/>
    <p:sldId id="368" r:id="rId48"/>
    <p:sldId id="364" r:id="rId49"/>
    <p:sldId id="365" r:id="rId50"/>
    <p:sldId id="366" r:id="rId51"/>
    <p:sldId id="375" r:id="rId52"/>
    <p:sldId id="330" r:id="rId53"/>
    <p:sldId id="371" r:id="rId54"/>
    <p:sldId id="327" r:id="rId55"/>
    <p:sldId id="373" r:id="rId56"/>
    <p:sldId id="370" r:id="rId57"/>
    <p:sldId id="374" r:id="rId58"/>
    <p:sldId id="300" r:id="rId59"/>
    <p:sldId id="301" r:id="rId60"/>
    <p:sldId id="281" r:id="rId61"/>
    <p:sldId id="303" r:id="rId62"/>
    <p:sldId id="304" r:id="rId63"/>
    <p:sldId id="282" r:id="rId64"/>
    <p:sldId id="305" r:id="rId65"/>
    <p:sldId id="262" r:id="rId66"/>
    <p:sldId id="283" r:id="rId67"/>
    <p:sldId id="350" r:id="rId68"/>
    <p:sldId id="351" r:id="rId6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355"/>
            <p14:sldId id="356"/>
            <p14:sldId id="352"/>
            <p14:sldId id="353"/>
            <p14:sldId id="354"/>
          </p14:sldIdLst>
        </p14:section>
        <p14:section name="Contrôle des cahiers" id="{D246771F-C8AA-4F75-BAD7-8024CAB55D79}">
          <p14:sldIdLst/>
        </p14:section>
        <p14:section name="Déclaration de l’objectif" id="{096B6BF6-20D6-43DE-B358-982838B98259}">
          <p14:sldIdLst/>
        </p14:section>
        <p14:section name="Activation des prérequis" id="{AABAC4B8-876D-405C-A4F3-62D5E02336D1}">
          <p14:sldIdLst>
            <p14:sldId id="296"/>
            <p14:sldId id="306"/>
            <p14:sldId id="317"/>
            <p14:sldId id="360"/>
            <p14:sldId id="297"/>
            <p14:sldId id="307"/>
            <p14:sldId id="269"/>
            <p14:sldId id="315"/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376"/>
            <p14:sldId id="378"/>
            <p14:sldId id="377"/>
            <p14:sldId id="362"/>
            <p14:sldId id="361"/>
            <p14:sldId id="274"/>
            <p14:sldId id="275"/>
            <p14:sldId id="276"/>
            <p14:sldId id="313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24"/>
            <p14:sldId id="325"/>
            <p14:sldId id="328"/>
            <p14:sldId id="329"/>
            <p14:sldId id="363"/>
            <p14:sldId id="368"/>
            <p14:sldId id="364"/>
            <p14:sldId id="365"/>
            <p14:sldId id="366"/>
            <p14:sldId id="375"/>
            <p14:sldId id="330"/>
            <p14:sldId id="371"/>
            <p14:sldId id="327"/>
            <p14:sldId id="373"/>
            <p14:sldId id="370"/>
            <p14:sldId id="374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350"/>
            <p14:sldId id="35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AF7"/>
    <a:srgbClr val="94CFB7"/>
    <a:srgbClr val="1D6FA9"/>
    <a:srgbClr val="156082"/>
    <a:srgbClr val="BFE0D2"/>
    <a:srgbClr val="7F7F7F"/>
    <a:srgbClr val="F19D19"/>
    <a:srgbClr val="DCE6F2"/>
    <a:srgbClr val="C8F5E8"/>
    <a:srgbClr val="E0EF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0" name="Google Shape;28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5765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8" name="Google Shape;2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823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4638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dirty="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 dirty="0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7680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2630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11/03/2026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  <p:sldLayoutId id="2147483703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0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0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2.jpeg"/><Relationship Id="rId7" Type="http://schemas.microsoft.com/office/2007/relationships/hdphoto" Target="../media/hdphoto10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8.png"/><Relationship Id="rId5" Type="http://schemas.openxmlformats.org/officeDocument/2006/relationships/image" Target="../media/image73.png"/><Relationship Id="rId4" Type="http://schemas.openxmlformats.org/officeDocument/2006/relationships/image" Target="../media/image6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73.png"/><Relationship Id="rId7" Type="http://schemas.openxmlformats.org/officeDocument/2006/relationships/image" Target="../media/image7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4.png"/><Relationship Id="rId5" Type="http://schemas.microsoft.com/office/2007/relationships/hdphoto" Target="../media/hdphoto10.wdp"/><Relationship Id="rId4" Type="http://schemas.openxmlformats.org/officeDocument/2006/relationships/image" Target="../media/image6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1.wdp"/><Relationship Id="rId5" Type="http://schemas.openxmlformats.org/officeDocument/2006/relationships/image" Target="../media/image77.png"/><Relationship Id="rId4" Type="http://schemas.openxmlformats.org/officeDocument/2006/relationships/image" Target="../media/image7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8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5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166256" y="4635489"/>
            <a:ext cx="7210237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166256" y="5289788"/>
            <a:ext cx="6798228" cy="815447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635488"/>
            <a:ext cx="1288409" cy="4777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9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1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5360640" cy="816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Reconnaitre les solides usuels</a:t>
            </a:r>
            <a:endParaRPr lang="fr-FR" sz="1600" dirty="0"/>
          </a:p>
        </p:txBody>
      </p:sp>
      <p:sp>
        <p:nvSpPr>
          <p:cNvPr id="3" name="ZoneTexte 2"/>
          <p:cNvSpPr txBox="1"/>
          <p:nvPr/>
        </p:nvSpPr>
        <p:spPr>
          <a:xfrm>
            <a:off x="2205716" y="4702411"/>
            <a:ext cx="4673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Solides particuliers et figures dans l’espace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Espace réservé du contenu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E4B1D-766A-5116-F1D4-0272B8C23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930EBA77-5CE2-19AC-9280-6F0E7EF08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978887E-780C-AC81-DB4C-797EEB42F72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Demander à 3 élèves au hasard</a:t>
            </a:r>
          </a:p>
        </p:txBody>
      </p:sp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A01B0852-85B5-4346-BE20-D4197B34CD5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3B54C5F8-61CF-45A9-9740-B8D6527E5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oogle Shape;1175;p113">
            <a:extLst>
              <a:ext uri="{FF2B5EF4-FFF2-40B4-BE49-F238E27FC236}">
                <a16:creationId xmlns:a16="http://schemas.microsoft.com/office/drawing/2014/main" id="{FC463DCD-7C3A-D739-DA2E-9ADB47174C8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370557" y="2115480"/>
            <a:ext cx="3049182" cy="30491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F8C5917B-5E5D-7C6D-1642-C3FAF17124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4" t="23325" r="25923" b="30055"/>
          <a:stretch>
            <a:fillRect/>
          </a:stretch>
        </p:blipFill>
        <p:spPr>
          <a:xfrm>
            <a:off x="7566134" y="2115480"/>
            <a:ext cx="3255309" cy="2231492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2300150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B5D9E-D04E-6E2F-FAAD-39CD98C7A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769F927C-D711-355F-C4B6-BC31C1ECF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Très bien.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38B9D92-A7CF-DA1A-8606-AFB07BBA04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/>
            <a:r>
              <a:rPr lang="fr-MA" dirty="0"/>
              <a:t>L’enseignant incite les élèves à prendre conscient de ces comportement en classe et en dehors de la classe</a:t>
            </a:r>
            <a:endParaRPr lang="fr-FR" dirty="0"/>
          </a:p>
          <a:p>
            <a:pPr marL="0" indent="0">
              <a:buNone/>
            </a:pPr>
            <a:endParaRPr lang="fr-FR" dirty="0">
              <a:solidFill>
                <a:srgbClr val="AEABAB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BE27F13-EE24-51DE-4F86-105CE8F81D95}"/>
              </a:ext>
            </a:extLst>
          </p:cNvPr>
          <p:cNvSpPr txBox="1"/>
          <p:nvPr/>
        </p:nvSpPr>
        <p:spPr>
          <a:xfrm>
            <a:off x="1370557" y="5164662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Si quelque chose n’est pas clair, je pose des questions</a:t>
            </a:r>
            <a:endParaRPr lang="fr-FR" sz="12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7AA2B315-7F19-96EB-68EB-AD67A3B048EB}"/>
              </a:ext>
            </a:extLst>
          </p:cNvPr>
          <p:cNvSpPr txBox="1"/>
          <p:nvPr/>
        </p:nvSpPr>
        <p:spPr>
          <a:xfrm>
            <a:off x="7245354" y="4910785"/>
            <a:ext cx="4400362" cy="6232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fais mes devoirs en classe et à la maison avec sérieux</a:t>
            </a:r>
            <a:endParaRPr lang="fr-FR" sz="12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D398155C-82F2-F4A4-5AFC-836D0EC7D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Google Shape;1175;p113">
            <a:extLst>
              <a:ext uri="{FF2B5EF4-FFF2-40B4-BE49-F238E27FC236}">
                <a16:creationId xmlns:a16="http://schemas.microsoft.com/office/drawing/2014/main" id="{45230AC2-912A-7958-94E9-760F5ED2B9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370557" y="2115480"/>
            <a:ext cx="3049182" cy="30491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9EF91F9E-1EE8-917D-6786-4F42299373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4" t="23325" r="25923" b="30055"/>
          <a:stretch>
            <a:fillRect/>
          </a:stretch>
        </p:blipFill>
        <p:spPr>
          <a:xfrm>
            <a:off x="7566134" y="2115480"/>
            <a:ext cx="3255309" cy="2231492"/>
          </a:xfrm>
          <a:prstGeom prst="rect">
            <a:avLst/>
          </a:prstGeom>
          <a:ln w="19050">
            <a:noFill/>
          </a:ln>
        </p:spPr>
      </p:pic>
    </p:spTree>
    <p:extLst>
      <p:ext uri="{BB962C8B-B14F-4D97-AF65-F5344CB8AC3E}">
        <p14:creationId xmlns:p14="http://schemas.microsoft.com/office/powerpoint/2010/main" val="2285162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7818" y="1762125"/>
            <a:ext cx="4253405" cy="3524251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9"/>
          <p:cNvSpPr/>
          <p:nvPr/>
        </p:nvSpPr>
        <p:spPr>
          <a:xfrm>
            <a:off x="5684520" y="1106225"/>
            <a:ext cx="2538307" cy="1138072"/>
          </a:xfrm>
          <a:prstGeom prst="cloudCallout">
            <a:avLst>
              <a:gd name="adj1" fmla="val -47742"/>
              <a:gd name="adj2" fmla="val 73042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fr-FR" sz="1467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… Faites attention</a:t>
            </a:r>
            <a:endParaRPr sz="2400"/>
          </a:p>
        </p:txBody>
      </p:sp>
      <p:sp>
        <p:nvSpPr>
          <p:cNvPr id="284" name="Google Shape;284;p9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2400"/>
          </a:p>
        </p:txBody>
      </p:sp>
      <p:sp>
        <p:nvSpPr>
          <p:cNvPr id="285" name="Google Shape;285;p9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37131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7818" y="1762125"/>
            <a:ext cx="4253405" cy="3524251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0"/>
          <p:cNvSpPr txBox="1"/>
          <p:nvPr/>
        </p:nvSpPr>
        <p:spPr>
          <a:xfrm>
            <a:off x="3139440" y="5422496"/>
            <a:ext cx="7772400" cy="64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lnSpc>
                <a:spcPct val="107000"/>
              </a:lnSpc>
            </a:pPr>
            <a:r>
              <a:rPr lang="fr-FR" sz="1600" b="1" dirty="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Les élèves bavardent pendant le modelage, ils risquent de ne pas comprendre ce qu’explique l’enseignant. Aussi, ils risquent de perturber leurs camarades.</a:t>
            </a:r>
            <a:endParaRPr sz="1467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0"/>
          <p:cNvSpPr/>
          <p:nvPr/>
        </p:nvSpPr>
        <p:spPr>
          <a:xfrm>
            <a:off x="5684520" y="1106225"/>
            <a:ext cx="2538307" cy="1138072"/>
          </a:xfrm>
          <a:prstGeom prst="cloudCallout">
            <a:avLst>
              <a:gd name="adj1" fmla="val -47742"/>
              <a:gd name="adj2" fmla="val 73042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fr-FR" sz="1467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… Faites attention</a:t>
            </a:r>
            <a:endParaRPr sz="2400"/>
          </a:p>
        </p:txBody>
      </p:sp>
      <p:sp>
        <p:nvSpPr>
          <p:cNvPr id="293" name="Google Shape;293;p10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/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Les élèves bavardent.</a:t>
            </a:r>
            <a:endParaRPr sz="2400"/>
          </a:p>
        </p:txBody>
      </p:sp>
      <p:sp>
        <p:nvSpPr>
          <p:cNvPr id="2" name="Rectangle 1"/>
          <p:cNvSpPr/>
          <p:nvPr/>
        </p:nvSpPr>
        <p:spPr>
          <a:xfrm>
            <a:off x="618836" y="654876"/>
            <a:ext cx="94118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L’enseignant précise que les distracteurs perturbent l’attention et la concentration</a:t>
            </a:r>
          </a:p>
        </p:txBody>
      </p:sp>
    </p:spTree>
    <p:extLst>
      <p:ext uri="{BB962C8B-B14F-4D97-AF65-F5344CB8AC3E}">
        <p14:creationId xmlns:p14="http://schemas.microsoft.com/office/powerpoint/2010/main" val="2471517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27064" y="1208529"/>
            <a:ext cx="4443248" cy="3681548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1"/>
          <p:cNvSpPr txBox="1"/>
          <p:nvPr/>
        </p:nvSpPr>
        <p:spPr>
          <a:xfrm>
            <a:off x="764718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/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sz="2400"/>
          </a:p>
        </p:txBody>
      </p:sp>
      <p:sp>
        <p:nvSpPr>
          <p:cNvPr id="300" name="Google Shape;300;p11"/>
          <p:cNvSpPr txBox="1"/>
          <p:nvPr/>
        </p:nvSpPr>
        <p:spPr>
          <a:xfrm>
            <a:off x="2999072" y="5150332"/>
            <a:ext cx="7044088" cy="11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doit se concentrer pour lier les actions de l'enseignant à ses paroles.</a:t>
            </a:r>
            <a:endParaRPr sz="2400"/>
          </a:p>
          <a:p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modelage demande une grande concentration de la part de l'enseignant. Être interrompu par du bavardage lui fait perdre le fil de sa démonstration, ce qui pénalise tout le monde.</a:t>
            </a:r>
            <a:endParaRPr sz="16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4718" y="654876"/>
            <a:ext cx="736138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chemeClr val="bg1">
                    <a:lumMod val="75000"/>
                  </a:schemeClr>
                </a:solidFill>
              </a:rPr>
              <a:t>L’attention et la concentration sont essentielles à l’apprentissage</a:t>
            </a:r>
          </a:p>
        </p:txBody>
      </p:sp>
    </p:spTree>
    <p:extLst>
      <p:ext uri="{BB962C8B-B14F-4D97-AF65-F5344CB8AC3E}">
        <p14:creationId xmlns:p14="http://schemas.microsoft.com/office/powerpoint/2010/main" val="2973696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et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0763" y="2269354"/>
            <a:ext cx="6524679" cy="313209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048000" y="1402934"/>
            <a:ext cx="4747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Les deux triangles sont superposables.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1378421" y="5606062"/>
            <a:ext cx="1978411" cy="7265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8066236" y="5606062"/>
            <a:ext cx="1978411" cy="7265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5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B38F6-F72B-8352-183A-648E30A7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réponse: rappelez vous que si deux figures sont correspondantes par une isométrie sont superposables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2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3462720" y="5492062"/>
            <a:ext cx="1978411" cy="726583"/>
          </a:xfrm>
          <a:prstGeom prst="rect">
            <a:avLst/>
          </a:prstGeom>
          <a:solidFill>
            <a:srgbClr val="1D6FA9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0762" y="2004134"/>
            <a:ext cx="6524679" cy="313209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188560" y="1070269"/>
            <a:ext cx="4505142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Les deux triangles sont superposables.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ED1B1E5-8746-6EC4-1AA4-D887507E290B}"/>
              </a:ext>
            </a:extLst>
          </p:cNvPr>
          <p:cNvSpPr txBox="1"/>
          <p:nvPr/>
        </p:nvSpPr>
        <p:spPr>
          <a:xfrm>
            <a:off x="8065024" y="1470379"/>
            <a:ext cx="40478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faut signaler que les </a:t>
            </a:r>
            <a:r>
              <a:rPr lang="fr-FR" sz="1800" dirty="0">
                <a:solidFill>
                  <a:srgbClr val="FF0000"/>
                </a:solidFill>
                <a:latin typeface="Calibri" panose="020F0502020204030204"/>
              </a:rPr>
              <a:t>deux figures</a:t>
            </a:r>
          </a:p>
          <a:p>
            <a:pPr algn="l"/>
            <a:r>
              <a:rPr lang="fr-FR" sz="1800" dirty="0">
                <a:solidFill>
                  <a:srgbClr val="FF0000"/>
                </a:solidFill>
                <a:latin typeface="Calibri" panose="020F0502020204030204"/>
              </a:rPr>
              <a:t> sont correspondantes par une isométrie </a:t>
            </a:r>
          </a:p>
          <a:p>
            <a:pPr algn="l"/>
            <a:r>
              <a:rPr lang="fr-FR" sz="1800" dirty="0">
                <a:solidFill>
                  <a:srgbClr val="FF0000"/>
                </a:solidFill>
                <a:latin typeface="Calibri" panose="020F0502020204030204"/>
              </a:rPr>
              <a:t>avant de poser la question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253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Observez ces objets puis répondez par vrai ou faux: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/>
              <a:t>L’enseignant explique la synthèse et insiste sur les hypothèses et les conclusion</a:t>
            </a:r>
            <a:endParaRPr lang="fr-FR" dirty="0"/>
          </a:p>
        </p:txBody>
      </p:sp>
      <p:sp>
        <p:nvSpPr>
          <p:cNvPr id="13" name="Google Shape;565;p42"/>
          <p:cNvSpPr/>
          <p:nvPr/>
        </p:nvSpPr>
        <p:spPr>
          <a:xfrm>
            <a:off x="778058" y="2012721"/>
            <a:ext cx="10664890" cy="308616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58595" y="3018731"/>
            <a:ext cx="1573115" cy="15731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6361815" y="3016450"/>
            <a:ext cx="2329437" cy="15731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Oval 3"/>
          <p:cNvSpPr/>
          <p:nvPr/>
        </p:nvSpPr>
        <p:spPr>
          <a:xfrm>
            <a:off x="9468820" y="3023425"/>
            <a:ext cx="1707732" cy="170773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Isosceles Triangle 1"/>
          <p:cNvSpPr/>
          <p:nvPr/>
        </p:nvSpPr>
        <p:spPr>
          <a:xfrm>
            <a:off x="962996" y="2966382"/>
            <a:ext cx="1883470" cy="162731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690255" y="1274618"/>
            <a:ext cx="7296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Ces objets </a:t>
            </a: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sont des solides.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8254893" y="5230002"/>
            <a:ext cx="1978411" cy="7265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5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1424603" y="5325968"/>
            <a:ext cx="1978411" cy="7265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84128" y="505330"/>
            <a:ext cx="497596" cy="431295"/>
            <a:chOff x="779844" y="4335989"/>
            <a:chExt cx="563238" cy="575842"/>
          </a:xfrm>
        </p:grpSpPr>
        <p:pic>
          <p:nvPicPr>
            <p:cNvPr id="2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058749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Voici la réponse, faux car ce sont des figures planes.   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rappelé la définition d’un polygone et d’un cercle</a:t>
            </a:r>
          </a:p>
        </p:txBody>
      </p:sp>
      <p:pic>
        <p:nvPicPr>
          <p:cNvPr id="15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Google Shape;565;p42"/>
          <p:cNvSpPr/>
          <p:nvPr/>
        </p:nvSpPr>
        <p:spPr>
          <a:xfrm>
            <a:off x="778058" y="1552952"/>
            <a:ext cx="10664890" cy="308616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785237" y="2203439"/>
            <a:ext cx="1573115" cy="15731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6248867" y="2203438"/>
            <a:ext cx="2329437" cy="15731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Oval 3"/>
          <p:cNvSpPr/>
          <p:nvPr/>
        </p:nvSpPr>
        <p:spPr>
          <a:xfrm>
            <a:off x="9244098" y="2136129"/>
            <a:ext cx="1707732" cy="170773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Isosceles Triangle 1"/>
          <p:cNvSpPr/>
          <p:nvPr/>
        </p:nvSpPr>
        <p:spPr>
          <a:xfrm>
            <a:off x="898305" y="2103590"/>
            <a:ext cx="1883470" cy="162731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059568" y="5777084"/>
            <a:ext cx="961708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Ces objets sont des figures planes, elles sont dans un plan: trois polygones et un cercle;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8254893" y="4743663"/>
            <a:ext cx="1978411" cy="726583"/>
          </a:xfrm>
          <a:prstGeom prst="rect">
            <a:avLst/>
          </a:prstGeom>
          <a:solidFill>
            <a:schemeClr val="accent1"/>
          </a:solidFill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5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709988" y="1100571"/>
            <a:ext cx="7296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Ces objets sont des solides.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ces objets et répondez par vrai ou faux.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 invite 2 élèves à justifier leurs réponses</a:t>
            </a:r>
            <a:endParaRPr lang="fr-FR" dirty="0"/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84128" y="505330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/>
          <p:cNvSpPr txBox="1"/>
          <p:nvPr/>
        </p:nvSpPr>
        <p:spPr>
          <a:xfrm>
            <a:off x="2595418" y="1246909"/>
            <a:ext cx="4498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Ces objets sont dans un plan.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1378421" y="5606062"/>
            <a:ext cx="1978411" cy="7265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7599111" y="5606062"/>
            <a:ext cx="1978411" cy="7265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5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2" b="14074"/>
          <a:stretch/>
        </p:blipFill>
        <p:spPr>
          <a:xfrm>
            <a:off x="778058" y="1819564"/>
            <a:ext cx="10287000" cy="362989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b="0" dirty="0"/>
              <a:t>𝐕𝐨𝐢𝐜𝐢 𝐥𝐚  𝐫é𝐩𝐨𝐧𝐬𝐞. </a:t>
            </a:r>
            <a:r>
              <a:rPr lang="fr-FR" dirty="0"/>
              <a:t>Rappelez vous que les objets du plan sont un point; une droite,  un carré , un cercle……………</a:t>
            </a:r>
            <a:endParaRPr lang="fr-FR" dirty="0"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2" b="14074"/>
          <a:stretch/>
        </p:blipFill>
        <p:spPr>
          <a:xfrm>
            <a:off x="778058" y="1459538"/>
            <a:ext cx="10287000" cy="332816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8405091" y="4848679"/>
            <a:ext cx="1978411" cy="726583"/>
          </a:xfrm>
          <a:prstGeom prst="rect">
            <a:avLst/>
          </a:prstGeom>
          <a:solidFill>
            <a:srgbClr val="0070C0"/>
          </a:solidFill>
          <a:ln>
            <a:headEnd type="none" w="sm" len="sm"/>
            <a:tailEnd type="none" w="sm" len="sm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5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893455" y="5975235"/>
            <a:ext cx="7139709" cy="40011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Ces objets sont dans l’espace, se sont des solides.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687782" y="998026"/>
            <a:ext cx="4498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Ces objets sont dans un plan.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350045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400" dirty="0">
                <a:latin typeface="Calibri" panose="020F0502020204030204"/>
              </a:rPr>
              <a:t>Bien! Rappelons que les figues planes sont dans un plan et les solides sont dans l’espace,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01963" y="1662545"/>
            <a:ext cx="10843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Des figures qui ont même dimensions ou correspondantes par une isométrie  sont superposables.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942108" y="4257963"/>
            <a:ext cx="10703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objets qui sont dans un plan sont des figures planes: droite, segment, rectangle, cercle……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25236" y="2863647"/>
            <a:ext cx="10196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polygone est une figure plane formée par des lignes brisées.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071418" y="5449455"/>
            <a:ext cx="7287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solides sont des objets dans l’espace.</a:t>
            </a:r>
          </a:p>
        </p:txBody>
      </p:sp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bien ces objets et exprimez vos avis à propos de la question ci - dessous: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1345881" y="1301186"/>
            <a:ext cx="9240217" cy="94325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1549081" y="1527753"/>
            <a:ext cx="7493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distinguer et classer</a:t>
            </a:r>
            <a:r>
              <a:rPr kumimoji="0" lang="fr-FR" sz="1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ces objets ?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utoShape 4" descr="&quot;Made in Space&quot; : quand la NASA imprime des objets dans l'espac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309" y="2608997"/>
            <a:ext cx="8515927" cy="403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attire l’attention des élèves qu’on reconnait un objet à partir de ses caractéristiques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904518" y="1900089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115243" y="1783982"/>
            <a:ext cx="5243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b="1" dirty="0"/>
              <a:t>Reconnaître les solides usuels comme ceux qui sont représentés par les objets de la figure  ci-dessous. 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utoShape 2" descr="Photo de formes géométriques en bois clair (sphère, cylindre, cône, cube) sur fond orange."/>
          <p:cNvSpPr>
            <a:spLocks noChangeAspect="1" noChangeArrowheads="1"/>
          </p:cNvSpPr>
          <p:nvPr/>
        </p:nvSpPr>
        <p:spPr bwMode="auto">
          <a:xfrm flipV="1">
            <a:off x="155575" y="160338"/>
            <a:ext cx="435552" cy="43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4" descr="Photo de formes géométriques en bois clair (sphère, cylindre, cône, cube) sur fond orange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1226" y="3682752"/>
            <a:ext cx="5601185" cy="27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2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6983866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Voici un cube, compléter pour nommer ses éléments. 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ZoneTexte 6"/>
          <p:cNvSpPr txBox="1"/>
          <p:nvPr/>
        </p:nvSpPr>
        <p:spPr>
          <a:xfrm>
            <a:off x="7934036" y="3509818"/>
            <a:ext cx="78509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058" y="1782619"/>
            <a:ext cx="10529279" cy="288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509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les différents éléments d’un cube, ces éléments sont commun à plusieurs solides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demande à 2 à 3 élèves de répéter ces termes  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058" y="1819562"/>
            <a:ext cx="10529279" cy="2660073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560946" y="3480139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face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913745" y="3326251"/>
            <a:ext cx="9328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arête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257309" y="2803810"/>
            <a:ext cx="1209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 sommet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8368145" y="3953164"/>
            <a:ext cx="1209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base</a:t>
            </a:r>
          </a:p>
        </p:txBody>
      </p:sp>
    </p:spTree>
    <p:extLst>
      <p:ext uri="{BB962C8B-B14F-4D97-AF65-F5344CB8AC3E}">
        <p14:creationId xmlns:p14="http://schemas.microsoft.com/office/powerpoint/2010/main" val="1633800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les sommets et les arêtes: un sommet est un point et une arête est un segment. 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montre les sommets et les arêtes du cube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Surface area of a cube 3 US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5"/>
          <a:stretch/>
        </p:blipFill>
        <p:spPr bwMode="auto">
          <a:xfrm>
            <a:off x="6526647" y="2270100"/>
            <a:ext cx="3171825" cy="271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13"/>
          <p:cNvCxnSpPr/>
          <p:nvPr/>
        </p:nvCxnSpPr>
        <p:spPr>
          <a:xfrm>
            <a:off x="6526647" y="2871077"/>
            <a:ext cx="0" cy="2111050"/>
          </a:xfrm>
          <a:prstGeom prst="line">
            <a:avLst/>
          </a:prstGeom>
          <a:ln w="76200">
            <a:solidFill>
              <a:srgbClr val="FF42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à coins arrondis 2"/>
          <p:cNvSpPr/>
          <p:nvPr/>
        </p:nvSpPr>
        <p:spPr>
          <a:xfrm>
            <a:off x="1810327" y="3417454"/>
            <a:ext cx="3020291" cy="73890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Une arête</a:t>
            </a:r>
            <a:r>
              <a:rPr lang="fr-FR" dirty="0"/>
              <a:t>: est un côté commun à deux faces</a:t>
            </a:r>
          </a:p>
        </p:txBody>
      </p:sp>
      <p:cxnSp>
        <p:nvCxnSpPr>
          <p:cNvPr id="10" name="Connecteur droit avec flèche 9"/>
          <p:cNvCxnSpPr>
            <a:stCxn id="3" idx="3"/>
          </p:cNvCxnSpPr>
          <p:nvPr/>
        </p:nvCxnSpPr>
        <p:spPr>
          <a:xfrm>
            <a:off x="4830618" y="3786909"/>
            <a:ext cx="1670051" cy="5726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517236" y="5243499"/>
            <a:ext cx="5775539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arête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est un côté commun à deux faces 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1030246" y="1308227"/>
            <a:ext cx="3533241" cy="82203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Un sommet</a:t>
            </a:r>
            <a:r>
              <a:rPr lang="fr-FR" dirty="0"/>
              <a:t>: est un point commun à des arrêtes</a:t>
            </a:r>
          </a:p>
        </p:txBody>
      </p:sp>
      <p:cxnSp>
        <p:nvCxnSpPr>
          <p:cNvPr id="12" name="Connecteur droit avec flèche 11"/>
          <p:cNvCxnSpPr>
            <a:endCxn id="13" idx="1"/>
          </p:cNvCxnSpPr>
          <p:nvPr/>
        </p:nvCxnSpPr>
        <p:spPr>
          <a:xfrm>
            <a:off x="4563487" y="1776805"/>
            <a:ext cx="1950961" cy="10265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e 12"/>
          <p:cNvSpPr/>
          <p:nvPr/>
        </p:nvSpPr>
        <p:spPr>
          <a:xfrm>
            <a:off x="6500668" y="2789382"/>
            <a:ext cx="94095" cy="953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517237" y="5901431"/>
            <a:ext cx="5775539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sommet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est un point commun à des arêtes </a:t>
            </a:r>
          </a:p>
        </p:txBody>
      </p:sp>
    </p:spTree>
    <p:extLst>
      <p:ext uri="{BB962C8B-B14F-4D97-AF65-F5344CB8AC3E}">
        <p14:creationId xmlns:p14="http://schemas.microsoft.com/office/powerpoint/2010/main" val="13592026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Et voici les faces  d’un solide: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montre les faces du cube.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Surface area of a cube 3 US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5"/>
          <a:stretch/>
        </p:blipFill>
        <p:spPr bwMode="auto">
          <a:xfrm>
            <a:off x="8105057" y="1001396"/>
            <a:ext cx="3171825" cy="271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eeform 15"/>
          <p:cNvSpPr/>
          <p:nvPr/>
        </p:nvSpPr>
        <p:spPr>
          <a:xfrm>
            <a:off x="8117037" y="1597202"/>
            <a:ext cx="2105891" cy="2068945"/>
          </a:xfrm>
          <a:custGeom>
            <a:avLst/>
            <a:gdLst>
              <a:gd name="connsiteX0" fmla="*/ 0 w 2105891"/>
              <a:gd name="connsiteY0" fmla="*/ 0 h 2068945"/>
              <a:gd name="connsiteX1" fmla="*/ 2105891 w 2105891"/>
              <a:gd name="connsiteY1" fmla="*/ 0 h 2068945"/>
              <a:gd name="connsiteX2" fmla="*/ 2087418 w 2105891"/>
              <a:gd name="connsiteY2" fmla="*/ 2068945 h 2068945"/>
              <a:gd name="connsiteX3" fmla="*/ 18473 w 2105891"/>
              <a:gd name="connsiteY3" fmla="*/ 2059709 h 2068945"/>
              <a:gd name="connsiteX4" fmla="*/ 0 w 2105891"/>
              <a:gd name="connsiteY4" fmla="*/ 0 h 2068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5891" h="2068945">
                <a:moveTo>
                  <a:pt x="0" y="0"/>
                </a:moveTo>
                <a:lnTo>
                  <a:pt x="2105891" y="0"/>
                </a:lnTo>
                <a:lnTo>
                  <a:pt x="2087418" y="2068945"/>
                </a:lnTo>
                <a:lnTo>
                  <a:pt x="18473" y="2059709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DEB3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reeform 16"/>
          <p:cNvSpPr/>
          <p:nvPr/>
        </p:nvSpPr>
        <p:spPr>
          <a:xfrm>
            <a:off x="10272865" y="1048670"/>
            <a:ext cx="1034472" cy="2617477"/>
          </a:xfrm>
          <a:custGeom>
            <a:avLst/>
            <a:gdLst>
              <a:gd name="connsiteX0" fmla="*/ 0 w 1034472"/>
              <a:gd name="connsiteY0" fmla="*/ 544945 h 2613891"/>
              <a:gd name="connsiteX1" fmla="*/ 1034472 w 1034472"/>
              <a:gd name="connsiteY1" fmla="*/ 0 h 2613891"/>
              <a:gd name="connsiteX2" fmla="*/ 1016000 w 1034472"/>
              <a:gd name="connsiteY2" fmla="*/ 2142836 h 2613891"/>
              <a:gd name="connsiteX3" fmla="*/ 18472 w 1034472"/>
              <a:gd name="connsiteY3" fmla="*/ 2613891 h 2613891"/>
              <a:gd name="connsiteX4" fmla="*/ 0 w 1034472"/>
              <a:gd name="connsiteY4" fmla="*/ 544945 h 261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4472" h="2613891">
                <a:moveTo>
                  <a:pt x="0" y="544945"/>
                </a:moveTo>
                <a:lnTo>
                  <a:pt x="1034472" y="0"/>
                </a:lnTo>
                <a:lnTo>
                  <a:pt x="1016000" y="2142836"/>
                </a:lnTo>
                <a:lnTo>
                  <a:pt x="18472" y="2613891"/>
                </a:lnTo>
                <a:lnTo>
                  <a:pt x="0" y="544945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Straight Connector 13"/>
          <p:cNvCxnSpPr/>
          <p:nvPr/>
        </p:nvCxnSpPr>
        <p:spPr>
          <a:xfrm>
            <a:off x="10234907" y="1602373"/>
            <a:ext cx="0" cy="2111050"/>
          </a:xfrm>
          <a:prstGeom prst="line">
            <a:avLst/>
          </a:prstGeom>
          <a:ln w="76200">
            <a:solidFill>
              <a:srgbClr val="FF42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à coins arrondis 2"/>
          <p:cNvSpPr/>
          <p:nvPr/>
        </p:nvSpPr>
        <p:spPr>
          <a:xfrm>
            <a:off x="5458691" y="4645891"/>
            <a:ext cx="4147128" cy="82203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Faces </a:t>
            </a:r>
          </a:p>
        </p:txBody>
      </p:sp>
      <p:cxnSp>
        <p:nvCxnSpPr>
          <p:cNvPr id="13" name="Connecteur droit avec flèche 12"/>
          <p:cNvCxnSpPr>
            <a:stCxn id="3" idx="0"/>
          </p:cNvCxnSpPr>
          <p:nvPr/>
        </p:nvCxnSpPr>
        <p:spPr>
          <a:xfrm flipV="1">
            <a:off x="7532255" y="3094183"/>
            <a:ext cx="817418" cy="1551708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Rectangle à coins arrondis 11"/>
          <p:cNvSpPr/>
          <p:nvPr/>
        </p:nvSpPr>
        <p:spPr>
          <a:xfrm>
            <a:off x="1030246" y="2165259"/>
            <a:ext cx="5255491" cy="7019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rgbClr val="FF0000"/>
                </a:solidFill>
              </a:rPr>
              <a:t>Une face</a:t>
            </a:r>
            <a:r>
              <a:rPr lang="fr-MA" dirty="0"/>
              <a:t>: est une surface plane délimitée par des arêtes </a:t>
            </a:r>
            <a:endParaRPr lang="fr-FR" dirty="0"/>
          </a:p>
        </p:txBody>
      </p:sp>
      <p:cxnSp>
        <p:nvCxnSpPr>
          <p:cNvPr id="15" name="Connecteur droit avec flèche 14"/>
          <p:cNvCxnSpPr>
            <a:stCxn id="3" idx="0"/>
          </p:cNvCxnSpPr>
          <p:nvPr/>
        </p:nvCxnSpPr>
        <p:spPr>
          <a:xfrm flipV="1">
            <a:off x="7532255" y="2867223"/>
            <a:ext cx="3024909" cy="1778668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1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Je commence par identifier un solide très connu: le cube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 montre et compte les faces, les sommets et les arrêtes  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472" y="2010735"/>
            <a:ext cx="4569747" cy="390943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757381" y="1255321"/>
            <a:ext cx="3205019" cy="400110"/>
          </a:xfrm>
          <a:prstGeom prst="rect">
            <a:avLst/>
          </a:prstGeom>
          <a:solidFill>
            <a:srgbClr val="DCEAF7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Un cube est un solide qui a: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7148945" y="3863945"/>
            <a:ext cx="1511666" cy="46791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608021" y="2742402"/>
            <a:ext cx="4917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6 faces superposables qui sont des carrés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757381" y="3965453"/>
            <a:ext cx="2472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12 arêtes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9816818" y="5576311"/>
            <a:ext cx="1490519" cy="39716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Une arête</a:t>
            </a:r>
            <a:endParaRPr lang="fr-FR" dirty="0"/>
          </a:p>
        </p:txBody>
      </p:sp>
      <p:cxnSp>
        <p:nvCxnSpPr>
          <p:cNvPr id="22" name="Connecteur droit avec flèche 21"/>
          <p:cNvCxnSpPr/>
          <p:nvPr/>
        </p:nvCxnSpPr>
        <p:spPr>
          <a:xfrm flipH="1" flipV="1">
            <a:off x="9458147" y="4591777"/>
            <a:ext cx="1271128" cy="979055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Rectangle à coins arrondis 22"/>
          <p:cNvSpPr/>
          <p:nvPr/>
        </p:nvSpPr>
        <p:spPr>
          <a:xfrm>
            <a:off x="9867308" y="1597359"/>
            <a:ext cx="1799964" cy="53570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Un sommet</a:t>
            </a:r>
            <a:endParaRPr lang="fr-FR" dirty="0"/>
          </a:p>
        </p:txBody>
      </p:sp>
      <p:cxnSp>
        <p:nvCxnSpPr>
          <p:cNvPr id="25" name="Connecteur droit avec flèche 24"/>
          <p:cNvCxnSpPr/>
          <p:nvPr/>
        </p:nvCxnSpPr>
        <p:spPr>
          <a:xfrm flipH="1">
            <a:off x="10280073" y="2146655"/>
            <a:ext cx="487217" cy="118767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757381" y="4956783"/>
            <a:ext cx="28632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8 sommets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ectangle à coins arrondis 32"/>
          <p:cNvSpPr/>
          <p:nvPr/>
        </p:nvSpPr>
        <p:spPr>
          <a:xfrm>
            <a:off x="7148945" y="5576311"/>
            <a:ext cx="1625600" cy="61205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Une base</a:t>
            </a:r>
            <a:endParaRPr lang="fr-FR" dirty="0"/>
          </a:p>
        </p:txBody>
      </p:sp>
      <p:cxnSp>
        <p:nvCxnSpPr>
          <p:cNvPr id="35" name="Connecteur droit avec flèche 34"/>
          <p:cNvCxnSpPr>
            <a:stCxn id="33" idx="0"/>
          </p:cNvCxnSpPr>
          <p:nvPr/>
        </p:nvCxnSpPr>
        <p:spPr>
          <a:xfrm flipV="1">
            <a:off x="7961745" y="4956783"/>
            <a:ext cx="889141" cy="619528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 à coins arrondis 41"/>
          <p:cNvSpPr/>
          <p:nvPr/>
        </p:nvSpPr>
        <p:spPr>
          <a:xfrm>
            <a:off x="5800351" y="3142512"/>
            <a:ext cx="1981847" cy="69147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 une face latérale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/>
      <p:bldP spid="17" grpId="0"/>
      <p:bldP spid="18" grpId="0" animBg="1"/>
      <p:bldP spid="23" grpId="0" animBg="1"/>
      <p:bldP spid="32" grpId="0"/>
      <p:bldP spid="33" grpId="0" animBg="1"/>
      <p:bldP spid="4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Voici un autre solide: un pavé droit ou  parallélépipède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 montre et compte les faces, les sommets et les arrêtes   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5276" y="2448102"/>
            <a:ext cx="3215919" cy="2552921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958297" y="2630727"/>
            <a:ext cx="5359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6 faces superposables qui sont des rectangles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046353" y="3663890"/>
            <a:ext cx="2472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12 arêtes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043709" y="4756728"/>
            <a:ext cx="28632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8 sommets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562829" y="1232838"/>
            <a:ext cx="5849546" cy="400110"/>
          </a:xfrm>
          <a:prstGeom prst="rect">
            <a:avLst/>
          </a:prstGeom>
          <a:solidFill>
            <a:srgbClr val="DCEAF7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Un pavé droit ou parallélépipède est un solide qui a: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à coins arrondis 20"/>
          <p:cNvSpPr/>
          <p:nvPr/>
        </p:nvSpPr>
        <p:spPr>
          <a:xfrm>
            <a:off x="6637038" y="1850797"/>
            <a:ext cx="1799964" cy="53570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Un sommet</a:t>
            </a:r>
            <a:endParaRPr lang="fr-FR" dirty="0"/>
          </a:p>
        </p:txBody>
      </p:sp>
      <p:sp>
        <p:nvSpPr>
          <p:cNvPr id="22" name="Rectangle à coins arrondis 21"/>
          <p:cNvSpPr/>
          <p:nvPr/>
        </p:nvSpPr>
        <p:spPr>
          <a:xfrm>
            <a:off x="9735127" y="1884218"/>
            <a:ext cx="1597890" cy="44069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face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9976173" y="5576311"/>
            <a:ext cx="1331164" cy="39716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arête</a:t>
            </a:r>
            <a:endParaRPr lang="fr-FR" dirty="0"/>
          </a:p>
        </p:txBody>
      </p:sp>
      <p:cxnSp>
        <p:nvCxnSpPr>
          <p:cNvPr id="13" name="Connecteur droit avec flèche 12"/>
          <p:cNvCxnSpPr>
            <a:stCxn id="21" idx="3"/>
          </p:cNvCxnSpPr>
          <p:nvPr/>
        </p:nvCxnSpPr>
        <p:spPr>
          <a:xfrm>
            <a:off x="8437002" y="2118652"/>
            <a:ext cx="51216" cy="7169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H="1">
            <a:off x="10234623" y="2295220"/>
            <a:ext cx="193231" cy="14382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flipH="1" flipV="1">
            <a:off x="10057090" y="4425362"/>
            <a:ext cx="355065" cy="1150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à coins arrondis 31"/>
          <p:cNvSpPr/>
          <p:nvPr/>
        </p:nvSpPr>
        <p:spPr>
          <a:xfrm>
            <a:off x="7157054" y="5774892"/>
            <a:ext cx="1331164" cy="39716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Une base</a:t>
            </a:r>
            <a:endParaRPr lang="fr-FR" dirty="0"/>
          </a:p>
        </p:txBody>
      </p:sp>
      <p:cxnSp>
        <p:nvCxnSpPr>
          <p:cNvPr id="34" name="Connecteur droit avec flèche 33"/>
          <p:cNvCxnSpPr>
            <a:stCxn id="32" idx="0"/>
          </p:cNvCxnSpPr>
          <p:nvPr/>
        </p:nvCxnSpPr>
        <p:spPr>
          <a:xfrm flipV="1">
            <a:off x="7822636" y="3842426"/>
            <a:ext cx="1447824" cy="193246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 animBg="1"/>
      <p:bldP spid="21" grpId="0" animBg="1"/>
      <p:bldP spid="22" grpId="0" animBg="1"/>
      <p:bldP spid="23" grpId="0" animBg="1"/>
      <p:bldP spid="3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Maintenant, voici un autre solide dont le cube et le pavé droit sont des cas particuliers.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/>
              <a:t>L’enseignant montre les bases polygonales et distingue les types de polygone et les faces latérales qui sont des rectangles</a:t>
            </a:r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806" y="4509195"/>
            <a:ext cx="1508891" cy="186706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8063" y="1019121"/>
            <a:ext cx="1615580" cy="180609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4083" y="2825218"/>
            <a:ext cx="1775614" cy="1836579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00962" y="1380783"/>
            <a:ext cx="39559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Les bases de ces solides sont  des polygones: triangle, rectangle ou hexagone,…….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89582" y="2629711"/>
            <a:ext cx="4068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Les bases de ces solides sont parallèles et superposables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199154" y="5153572"/>
            <a:ext cx="7601779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Des bases polygonales superposables et parallèles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des faces latérales rectangulaires (rectangles), leur nombre est égal au nombre des cotés de la base.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5572615" y="2469969"/>
            <a:ext cx="2817091" cy="740918"/>
          </a:xfrm>
          <a:prstGeom prst="roundRect">
            <a:avLst/>
          </a:prstGeom>
          <a:solidFill>
            <a:srgbClr val="DCEAF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Ce sont des primes droits</a:t>
            </a:r>
            <a:endParaRPr lang="fr-FR" dirty="0"/>
          </a:p>
        </p:txBody>
      </p:sp>
      <p:sp>
        <p:nvSpPr>
          <p:cNvPr id="13" name="Accolade fermante 12"/>
          <p:cNvSpPr/>
          <p:nvPr/>
        </p:nvSpPr>
        <p:spPr>
          <a:xfrm>
            <a:off x="4699425" y="1459344"/>
            <a:ext cx="678260" cy="2612957"/>
          </a:xfrm>
          <a:prstGeom prst="rightBrace">
            <a:avLst>
              <a:gd name="adj1" fmla="val 8333"/>
              <a:gd name="adj2" fmla="val 52264"/>
            </a:avLst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>
            <a:off x="6504442" y="3545657"/>
            <a:ext cx="2281383" cy="105329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Des bases polygonales superposables</a:t>
            </a:r>
            <a:endParaRPr lang="fr-FR" dirty="0"/>
          </a:p>
        </p:txBody>
      </p:sp>
      <p:cxnSp>
        <p:nvCxnSpPr>
          <p:cNvPr id="18" name="Connecteur droit avec flèche 17"/>
          <p:cNvCxnSpPr>
            <a:stCxn id="14" idx="3"/>
          </p:cNvCxnSpPr>
          <p:nvPr/>
        </p:nvCxnSpPr>
        <p:spPr>
          <a:xfrm>
            <a:off x="8785825" y="4072302"/>
            <a:ext cx="1566065" cy="8729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>
            <a:stCxn id="14" idx="3"/>
          </p:cNvCxnSpPr>
          <p:nvPr/>
        </p:nvCxnSpPr>
        <p:spPr>
          <a:xfrm>
            <a:off x="8785825" y="4072302"/>
            <a:ext cx="1523999" cy="19324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>
            <a:stCxn id="14" idx="3"/>
          </p:cNvCxnSpPr>
          <p:nvPr/>
        </p:nvCxnSpPr>
        <p:spPr>
          <a:xfrm flipV="1">
            <a:off x="8785825" y="3177259"/>
            <a:ext cx="1302326" cy="8950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>
            <a:stCxn id="14" idx="3"/>
          </p:cNvCxnSpPr>
          <p:nvPr/>
        </p:nvCxnSpPr>
        <p:spPr>
          <a:xfrm>
            <a:off x="8785825" y="4072302"/>
            <a:ext cx="1699426" cy="1534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>
            <a:stCxn id="14" idx="3"/>
          </p:cNvCxnSpPr>
          <p:nvPr/>
        </p:nvCxnSpPr>
        <p:spPr>
          <a:xfrm flipV="1">
            <a:off x="8785825" y="1351992"/>
            <a:ext cx="1383922" cy="27203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>
            <a:stCxn id="14" idx="3"/>
          </p:cNvCxnSpPr>
          <p:nvPr/>
        </p:nvCxnSpPr>
        <p:spPr>
          <a:xfrm flipV="1">
            <a:off x="8785825" y="2349472"/>
            <a:ext cx="1646082" cy="17228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707956" y="3581746"/>
            <a:ext cx="4215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Des faces  latérales rectangulaires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88264" y="4599716"/>
            <a:ext cx="4588179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MA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prismes droits sont des solides qui ont :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199154" y="6231167"/>
            <a:ext cx="7586671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nombre de ses faces= nombre de ses faces latérales + 2 bases</a:t>
            </a:r>
          </a:p>
        </p:txBody>
      </p:sp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 animBg="1"/>
      <p:bldP spid="12" grpId="0" animBg="1"/>
      <p:bldP spid="13" grpId="0" animBg="1"/>
      <p:bldP spid="14" grpId="0" animBg="1"/>
      <p:bldP spid="15" grpId="0"/>
      <p:bldP spid="16" grpId="0" animBg="1"/>
      <p:bldP spid="1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voici un autre solide, une pyramide qui a des faces polygonales mais différent d’un prisme.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le sommet, la base et les faces latérales et détermine leur nombre en fonction des nombre des côtés de la base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"/>
          <p:cNvPicPr>
            <a:picLocks noChangeAspect="1"/>
          </p:cNvPicPr>
          <p:nvPr/>
        </p:nvPicPr>
        <p:blipFill rotWithShape="1">
          <a:blip r:embed="rId3"/>
          <a:srcRect l="5897" t="14993"/>
          <a:stretch/>
        </p:blipFill>
        <p:spPr>
          <a:xfrm>
            <a:off x="1030246" y="1267818"/>
            <a:ext cx="4387273" cy="297167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182" y="1277042"/>
            <a:ext cx="4184073" cy="290701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704271" y="5656198"/>
            <a:ext cx="1079500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 une </a:t>
            </a:r>
            <a:r>
              <a:rPr lang="fr-MA" sz="20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 polygonale</a:t>
            </a: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MA" sz="20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sommet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des </a:t>
            </a:r>
            <a:r>
              <a:rPr lang="fr-MA" sz="20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faces latérales triangulaires</a:t>
            </a: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, leur nombre est égal aux nombre de côtés de la base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070764" y="1062183"/>
            <a:ext cx="2503055" cy="4248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 un sommet</a:t>
            </a:r>
            <a:endParaRPr lang="fr-FR" dirty="0"/>
          </a:p>
        </p:txBody>
      </p:sp>
      <p:cxnSp>
        <p:nvCxnSpPr>
          <p:cNvPr id="10" name="Connecteur droit avec flèche 9"/>
          <p:cNvCxnSpPr>
            <a:stCxn id="7" idx="1"/>
            <a:endCxn id="5" idx="0"/>
          </p:cNvCxnSpPr>
          <p:nvPr/>
        </p:nvCxnSpPr>
        <p:spPr>
          <a:xfrm flipH="1" flipV="1">
            <a:off x="3223883" y="1267818"/>
            <a:ext cx="1846881" cy="6801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7573819" y="1239649"/>
            <a:ext cx="1320799" cy="254855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5" name="Rectangle à coins arrondis 14"/>
          <p:cNvSpPr/>
          <p:nvPr/>
        </p:nvSpPr>
        <p:spPr>
          <a:xfrm>
            <a:off x="4876800" y="1818248"/>
            <a:ext cx="2890982" cy="80016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Des faces latérales triangulaires</a:t>
            </a:r>
            <a:endParaRPr lang="fr-FR" dirty="0"/>
          </a:p>
        </p:txBody>
      </p:sp>
      <p:cxnSp>
        <p:nvCxnSpPr>
          <p:cNvPr id="17" name="Connecteur droit avec flèche 16"/>
          <p:cNvCxnSpPr>
            <a:stCxn id="15" idx="1"/>
          </p:cNvCxnSpPr>
          <p:nvPr/>
        </p:nvCxnSpPr>
        <p:spPr>
          <a:xfrm flipH="1">
            <a:off x="4091709" y="2218330"/>
            <a:ext cx="785091" cy="351079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15" idx="3"/>
          </p:cNvCxnSpPr>
          <p:nvPr/>
        </p:nvCxnSpPr>
        <p:spPr>
          <a:xfrm>
            <a:off x="7767782" y="2218330"/>
            <a:ext cx="581891" cy="42630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0" name="Rectangle à coins arrondis 19"/>
          <p:cNvSpPr/>
          <p:nvPr/>
        </p:nvSpPr>
        <p:spPr>
          <a:xfrm>
            <a:off x="5070764" y="4174836"/>
            <a:ext cx="2826327" cy="83127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Base polygonale</a:t>
            </a:r>
            <a:endParaRPr lang="fr-FR" dirty="0"/>
          </a:p>
        </p:txBody>
      </p:sp>
      <p:cxnSp>
        <p:nvCxnSpPr>
          <p:cNvPr id="22" name="Connecteur droit avec flèche 21"/>
          <p:cNvCxnSpPr>
            <a:stCxn id="20" idx="1"/>
          </p:cNvCxnSpPr>
          <p:nvPr/>
        </p:nvCxnSpPr>
        <p:spPr>
          <a:xfrm flipH="1" flipV="1">
            <a:off x="4204855" y="3777648"/>
            <a:ext cx="865909" cy="812825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stCxn id="20" idx="3"/>
          </p:cNvCxnSpPr>
          <p:nvPr/>
        </p:nvCxnSpPr>
        <p:spPr>
          <a:xfrm flipV="1">
            <a:off x="7897091" y="3777648"/>
            <a:ext cx="665018" cy="812825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7" name="Rectangle à coins arrondis 26"/>
          <p:cNvSpPr/>
          <p:nvPr/>
        </p:nvSpPr>
        <p:spPr>
          <a:xfrm>
            <a:off x="1267692" y="4570684"/>
            <a:ext cx="2937163" cy="48819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4 faces latérales</a:t>
            </a:r>
            <a:endParaRPr lang="fr-FR" dirty="0"/>
          </a:p>
        </p:txBody>
      </p:sp>
      <p:sp>
        <p:nvSpPr>
          <p:cNvPr id="30" name="Rectangle à coins arrondis 29"/>
          <p:cNvSpPr/>
          <p:nvPr/>
        </p:nvSpPr>
        <p:spPr>
          <a:xfrm>
            <a:off x="8562109" y="4418650"/>
            <a:ext cx="2937163" cy="48819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5 faces latérales</a:t>
            </a:r>
            <a:endParaRPr lang="fr-FR" dirty="0"/>
          </a:p>
        </p:txBody>
      </p:sp>
      <p:cxnSp>
        <p:nvCxnSpPr>
          <p:cNvPr id="32" name="Connecteur droit avec flèche 31"/>
          <p:cNvCxnSpPr>
            <a:stCxn id="27" idx="0"/>
          </p:cNvCxnSpPr>
          <p:nvPr/>
        </p:nvCxnSpPr>
        <p:spPr>
          <a:xfrm flipV="1">
            <a:off x="2736274" y="3103123"/>
            <a:ext cx="191752" cy="14675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>
            <a:stCxn id="30" idx="0"/>
          </p:cNvCxnSpPr>
          <p:nvPr/>
        </p:nvCxnSpPr>
        <p:spPr>
          <a:xfrm flipH="1" flipV="1">
            <a:off x="9883302" y="3103123"/>
            <a:ext cx="147389" cy="13155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08118" y="5172874"/>
            <a:ext cx="3316421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fr-MA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 sont des pyramides, elles </a:t>
            </a:r>
            <a:r>
              <a:rPr lang="fr-MA" dirty="0">
                <a:latin typeface="Calibri" panose="020F0502020204030204" pitchFamily="34" charset="0"/>
                <a:cs typeface="Calibri" panose="020F0502020204030204" pitchFamily="34" charset="0"/>
              </a:rPr>
              <a:t>ont 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5" grpId="0" animBg="1"/>
      <p:bldP spid="20" grpId="0" animBg="1"/>
      <p:bldP spid="27" grpId="0" animBg="1"/>
      <p:bldP spid="30" grpId="0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 on va rappelez les éléments caractéristiques des solides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1151023" y="1385543"/>
            <a:ext cx="5767013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le solide et 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385543"/>
            <a:ext cx="10727579" cy="437050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4" name="Picture 29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7127" y="1969908"/>
            <a:ext cx="3127039" cy="3627373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 flipH="1">
            <a:off x="6724073" y="5209308"/>
            <a:ext cx="92360" cy="8312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/>
          <p:cNvCxnSpPr/>
          <p:nvPr/>
        </p:nvCxnSpPr>
        <p:spPr>
          <a:xfrm>
            <a:off x="5860419" y="3340248"/>
            <a:ext cx="0" cy="21151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785091" y="3075709"/>
            <a:ext cx="3362036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segment  rouge représente:</a:t>
            </a:r>
          </a:p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………………………………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7241309" y="2941782"/>
            <a:ext cx="3911182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point rouge bleu représente:</a:t>
            </a:r>
          </a:p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………………………………</a:t>
            </a:r>
          </a:p>
        </p:txBody>
      </p:sp>
      <p:cxnSp>
        <p:nvCxnSpPr>
          <p:cNvPr id="7" name="Connecteur droit avec flèche 6"/>
          <p:cNvCxnSpPr>
            <a:stCxn id="16" idx="3"/>
          </p:cNvCxnSpPr>
          <p:nvPr/>
        </p:nvCxnSpPr>
        <p:spPr>
          <a:xfrm>
            <a:off x="4147127" y="3429652"/>
            <a:ext cx="1713292" cy="11228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17" idx="2"/>
          </p:cNvCxnSpPr>
          <p:nvPr/>
        </p:nvCxnSpPr>
        <p:spPr>
          <a:xfrm flipH="1">
            <a:off x="6918036" y="3649668"/>
            <a:ext cx="2278864" cy="15596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392907"/>
          </a:xfrm>
        </p:spPr>
        <p:txBody>
          <a:bodyPr/>
          <a:lstStyle/>
          <a:p>
            <a:r>
              <a:rPr lang="fr-FR" dirty="0"/>
              <a:t> 𝐕𝐨𝐢𝐜𝐢 𝐥𝐚  𝐫é𝐩𝐨𝐧𝐬𝐞. Rappelez vous  que un arrête est un côté commun à deux faces et un sommet est un point commun à des arêtes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97146" y="744122"/>
            <a:ext cx="10372459" cy="299327"/>
          </a:xfrm>
        </p:spPr>
        <p:txBody>
          <a:bodyPr/>
          <a:lstStyle/>
          <a:p>
            <a:r>
              <a:rPr lang="fr-FR" dirty="0"/>
              <a:t>L'enseignant rappelle la définition d’une arrête et d’un sommet 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38884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9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7127" y="1969908"/>
            <a:ext cx="3127039" cy="3627373"/>
          </a:xfrm>
          <a:prstGeom prst="rect">
            <a:avLst/>
          </a:prstGeom>
        </p:spPr>
      </p:pic>
      <p:cxnSp>
        <p:nvCxnSpPr>
          <p:cNvPr id="10" name="Connecteur droit 9"/>
          <p:cNvCxnSpPr/>
          <p:nvPr/>
        </p:nvCxnSpPr>
        <p:spPr>
          <a:xfrm>
            <a:off x="5860419" y="3340248"/>
            <a:ext cx="0" cy="21151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Ellipse 10"/>
          <p:cNvSpPr/>
          <p:nvPr/>
        </p:nvSpPr>
        <p:spPr>
          <a:xfrm flipH="1">
            <a:off x="6724073" y="5209308"/>
            <a:ext cx="92360" cy="8312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785091" y="3075709"/>
            <a:ext cx="3362036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segment  rouge représente: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arête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241309" y="2941782"/>
            <a:ext cx="3911182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point rouge bleu représente:</a:t>
            </a:r>
          </a:p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sommet</a:t>
            </a:r>
          </a:p>
        </p:txBody>
      </p:sp>
      <p:cxnSp>
        <p:nvCxnSpPr>
          <p:cNvPr id="6" name="Connecteur droit avec flèche 5"/>
          <p:cNvCxnSpPr>
            <a:stCxn id="13" idx="2"/>
          </p:cNvCxnSpPr>
          <p:nvPr/>
        </p:nvCxnSpPr>
        <p:spPr>
          <a:xfrm flipH="1">
            <a:off x="6835462" y="3649668"/>
            <a:ext cx="2361438" cy="15695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2491066" y="3783595"/>
            <a:ext cx="3312121" cy="6230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ce solide, nommer le et  déterminez le nombre de ses faces et de ses arêtes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89106" y="668339"/>
            <a:ext cx="11104259" cy="327556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r>
              <a:rPr lang="fr-FR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579758" y="1315071"/>
            <a:ext cx="10727579" cy="394965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5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127" y="1725124"/>
            <a:ext cx="3269674" cy="3129549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935304" y="1644073"/>
            <a:ext cx="6287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Compléter: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924799" y="3121891"/>
            <a:ext cx="6433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Ce solide est un ……………….., il a …..arêtes et ……..faces et ….. sommets</a:t>
            </a:r>
          </a:p>
        </p:txBody>
      </p:sp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 Le cube est solide qui a 6 faces sont des carrés superposables et 12 arêtes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EB2FEE9-D8DB-AD3F-8D9B-B66A83B7256D}"/>
              </a:ext>
            </a:extLst>
          </p:cNvPr>
          <p:cNvSpPr txBox="1"/>
          <p:nvPr/>
        </p:nvSpPr>
        <p:spPr>
          <a:xfrm>
            <a:off x="2803071" y="3110097"/>
            <a:ext cx="6585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……………………………..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718052"/>
            <a:ext cx="10727579" cy="37129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4091" y="2018781"/>
            <a:ext cx="3269674" cy="3129549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830129" y="3001725"/>
            <a:ext cx="4288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Ce solide est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cube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, il a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arêtes et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faces et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sommets</a:t>
            </a:r>
          </a:p>
        </p:txBody>
      </p:sp>
      <p:cxnSp>
        <p:nvCxnSpPr>
          <p:cNvPr id="15" name="Connecteur droit 14"/>
          <p:cNvCxnSpPr/>
          <p:nvPr/>
        </p:nvCxnSpPr>
        <p:spPr>
          <a:xfrm>
            <a:off x="8122596" y="2782111"/>
            <a:ext cx="9727" cy="1702340"/>
          </a:xfrm>
          <a:prstGeom prst="line">
            <a:avLst/>
          </a:prstGeom>
          <a:ln w="38100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6" name="Freeform 16"/>
          <p:cNvSpPr/>
          <p:nvPr/>
        </p:nvSpPr>
        <p:spPr>
          <a:xfrm rot="17009890">
            <a:off x="8073642" y="2840140"/>
            <a:ext cx="1684388" cy="1985165"/>
          </a:xfrm>
          <a:custGeom>
            <a:avLst/>
            <a:gdLst>
              <a:gd name="connsiteX0" fmla="*/ 0 w 1034472"/>
              <a:gd name="connsiteY0" fmla="*/ 544945 h 2613891"/>
              <a:gd name="connsiteX1" fmla="*/ 1034472 w 1034472"/>
              <a:gd name="connsiteY1" fmla="*/ 0 h 2613891"/>
              <a:gd name="connsiteX2" fmla="*/ 1016000 w 1034472"/>
              <a:gd name="connsiteY2" fmla="*/ 2142836 h 2613891"/>
              <a:gd name="connsiteX3" fmla="*/ 18472 w 1034472"/>
              <a:gd name="connsiteY3" fmla="*/ 2613891 h 2613891"/>
              <a:gd name="connsiteX4" fmla="*/ 0 w 1034472"/>
              <a:gd name="connsiteY4" fmla="*/ 544945 h 261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4472" h="2613891">
                <a:moveTo>
                  <a:pt x="0" y="544945"/>
                </a:moveTo>
                <a:lnTo>
                  <a:pt x="1034472" y="0"/>
                </a:lnTo>
                <a:lnTo>
                  <a:pt x="1016000" y="2142836"/>
                </a:lnTo>
                <a:lnTo>
                  <a:pt x="18472" y="2613891"/>
                </a:lnTo>
                <a:lnTo>
                  <a:pt x="0" y="544945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6023983" y="1924677"/>
            <a:ext cx="1021404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arête</a:t>
            </a:r>
          </a:p>
        </p:txBody>
      </p:sp>
      <p:cxnSp>
        <p:nvCxnSpPr>
          <p:cNvPr id="19" name="Connecteur droit avec flèche 18"/>
          <p:cNvCxnSpPr/>
          <p:nvPr/>
        </p:nvCxnSpPr>
        <p:spPr>
          <a:xfrm>
            <a:off x="7055114" y="2096570"/>
            <a:ext cx="1077209" cy="12528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5673847" y="3959936"/>
            <a:ext cx="894945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face</a:t>
            </a:r>
          </a:p>
        </p:txBody>
      </p:sp>
      <p:cxnSp>
        <p:nvCxnSpPr>
          <p:cNvPr id="22" name="Connecteur droit avec flèche 21"/>
          <p:cNvCxnSpPr>
            <a:stCxn id="20" idx="3"/>
          </p:cNvCxnSpPr>
          <p:nvPr/>
        </p:nvCxnSpPr>
        <p:spPr>
          <a:xfrm flipV="1">
            <a:off x="6568792" y="4027494"/>
            <a:ext cx="2088687" cy="1324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6568792" y="4834728"/>
            <a:ext cx="1185299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sommet</a:t>
            </a:r>
          </a:p>
        </p:txBody>
      </p:sp>
      <p:cxnSp>
        <p:nvCxnSpPr>
          <p:cNvPr id="25" name="Connecteur droit avec flèche 24"/>
          <p:cNvCxnSpPr/>
          <p:nvPr/>
        </p:nvCxnSpPr>
        <p:spPr>
          <a:xfrm flipV="1">
            <a:off x="7754091" y="4883336"/>
            <a:ext cx="1847109" cy="1653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FEC0-6283-200D-DD0D-5CCD6D7C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19368-8A6A-A753-4DF8-09D0E534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Observes ces solides et notez sur vos ardoises les numéros des solides qui représentent des prismes et donnez le nombre de ses faces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61464C-1BE9-FC99-E0F0-7069DE1FEA5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22806" y="634360"/>
            <a:ext cx="10966018" cy="29932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F618DF-427D-D5E8-5AA6-777153EDF4B7}"/>
              </a:ext>
            </a:extLst>
          </p:cNvPr>
          <p:cNvSpPr/>
          <p:nvPr/>
        </p:nvSpPr>
        <p:spPr>
          <a:xfrm>
            <a:off x="1089891" y="1817042"/>
            <a:ext cx="10123053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Parmi ces solides, lesquels sont des prismes?  donnez le nombre de leurs faces.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ABC9E0-1C2A-D050-DF37-CB325D212305}"/>
              </a:ext>
            </a:extLst>
          </p:cNvPr>
          <p:cNvSpPr/>
          <p:nvPr/>
        </p:nvSpPr>
        <p:spPr>
          <a:xfrm>
            <a:off x="642025" y="1644161"/>
            <a:ext cx="10727579" cy="436871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ADB599-7A46-47E5-5485-A36239C6D5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6A3D90-2B3E-A767-753D-3E2FB43876E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F21020-DD0C-12DA-150F-0FDBA9C2A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641" y="2614796"/>
            <a:ext cx="8909606" cy="316172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6290" y="2617450"/>
            <a:ext cx="1514763" cy="1921627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727198" y="4957742"/>
            <a:ext cx="1052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Solide 1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3757671" y="4946148"/>
            <a:ext cx="1052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Solide 2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5128173" y="4998652"/>
            <a:ext cx="1052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Solide 3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6862438" y="4998652"/>
            <a:ext cx="1052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Solide 4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8846705" y="4987116"/>
            <a:ext cx="1052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Solide 5</a:t>
            </a:r>
          </a:p>
        </p:txBody>
      </p:sp>
    </p:spTree>
    <p:extLst>
      <p:ext uri="{BB962C8B-B14F-4D97-AF65-F5344CB8AC3E}">
        <p14:creationId xmlns:p14="http://schemas.microsoft.com/office/powerpoint/2010/main" val="22318270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DF551-33ED-8A33-8C79-4F96EADB9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3" y="240201"/>
            <a:ext cx="10372033" cy="417260"/>
          </a:xfrm>
        </p:spPr>
        <p:txBody>
          <a:bodyPr/>
          <a:lstStyle/>
          <a:p>
            <a:r>
              <a:rPr lang="fr-FR" sz="1400" dirty="0">
                <a:solidFill>
                  <a:schemeClr val="tx1"/>
                </a:solidFill>
              </a:rPr>
              <a:t> </a:t>
            </a:r>
            <a:br>
              <a:rPr lang="fr-FR" sz="1400" dirty="0">
                <a:solidFill>
                  <a:schemeClr val="tx1"/>
                </a:solidFill>
              </a:rPr>
            </a:br>
            <a:r>
              <a:rPr lang="fr-FR" sz="1400" dirty="0">
                <a:solidFill>
                  <a:schemeClr val="tx1"/>
                </a:solidFill>
              </a:rPr>
              <a:t>𝐕𝐨𝐢𝐜𝐢 𝐥𝐚  𝐫é𝐩𝐨𝐧𝐬𝐞: rappelez vous que les prismes sont des solides qui ont des bases polygonales superposables et des faces rectangulaires</a:t>
            </a:r>
            <a:br>
              <a:rPr lang="fr-FR" sz="1400" dirty="0">
                <a:solidFill>
                  <a:schemeClr val="tx1"/>
                </a:solidFill>
              </a:rPr>
            </a:b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justifie pourquoi les autres solides ne sont pas des prismes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3CF0F-AA52-4B6F-C21B-6E69D3BC0D04}"/>
              </a:ext>
            </a:extLst>
          </p:cNvPr>
          <p:cNvSpPr/>
          <p:nvPr/>
        </p:nvSpPr>
        <p:spPr>
          <a:xfrm>
            <a:off x="642026" y="1317708"/>
            <a:ext cx="10727579" cy="477829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335" y="1816944"/>
            <a:ext cx="8909606" cy="316172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0181" y="1930153"/>
            <a:ext cx="1514763" cy="17767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610178" y="4056896"/>
            <a:ext cx="1545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Solide 1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6831703" y="4038622"/>
            <a:ext cx="1378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Solide 4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8998655" y="4029508"/>
            <a:ext cx="1090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Solide 5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5030699" y="4093328"/>
            <a:ext cx="1090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Solide 3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3335818" y="4055264"/>
            <a:ext cx="1409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Solide 2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558473" y="5153685"/>
            <a:ext cx="5883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primes sont les solides :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1, 2 et 4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758267" y="4438732"/>
            <a:ext cx="1213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faces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3489119" y="4493438"/>
            <a:ext cx="1213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faces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6912962" y="4484855"/>
            <a:ext cx="1213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faces</a:t>
            </a:r>
          </a:p>
        </p:txBody>
      </p:sp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703B8-A6A2-889D-6887-F9FB2E34C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794AB4-4DF6-B540-F4E3-48A4AF02813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3AA189-956B-B197-CE62-2F628AC15550}"/>
              </a:ext>
            </a:extLst>
          </p:cNvPr>
          <p:cNvSpPr/>
          <p:nvPr/>
        </p:nvSpPr>
        <p:spPr>
          <a:xfrm>
            <a:off x="660498" y="1315083"/>
            <a:ext cx="10727579" cy="424863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0FEE550-31E4-9659-E23E-B2EA152F1F3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A348415-52E6-886F-ED30-9B0200FFDE7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6CE1C9-0FCF-9C9A-0608-3C305631C4B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396837"/>
              </p:ext>
            </p:extLst>
          </p:nvPr>
        </p:nvGraphicFramePr>
        <p:xfrm>
          <a:off x="979097" y="2092528"/>
          <a:ext cx="9809015" cy="3026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1803">
                  <a:extLst>
                    <a:ext uri="{9D8B030D-6E8A-4147-A177-3AD203B41FA5}">
                      <a16:colId xmlns:a16="http://schemas.microsoft.com/office/drawing/2014/main" val="3697938698"/>
                    </a:ext>
                  </a:extLst>
                </a:gridCol>
                <a:gridCol w="1961803">
                  <a:extLst>
                    <a:ext uri="{9D8B030D-6E8A-4147-A177-3AD203B41FA5}">
                      <a16:colId xmlns:a16="http://schemas.microsoft.com/office/drawing/2014/main" val="2133864028"/>
                    </a:ext>
                  </a:extLst>
                </a:gridCol>
                <a:gridCol w="1961803">
                  <a:extLst>
                    <a:ext uri="{9D8B030D-6E8A-4147-A177-3AD203B41FA5}">
                      <a16:colId xmlns:a16="http://schemas.microsoft.com/office/drawing/2014/main" val="2339192924"/>
                    </a:ext>
                  </a:extLst>
                </a:gridCol>
                <a:gridCol w="1961803">
                  <a:extLst>
                    <a:ext uri="{9D8B030D-6E8A-4147-A177-3AD203B41FA5}">
                      <a16:colId xmlns:a16="http://schemas.microsoft.com/office/drawing/2014/main" val="3566775953"/>
                    </a:ext>
                  </a:extLst>
                </a:gridCol>
                <a:gridCol w="1961803">
                  <a:extLst>
                    <a:ext uri="{9D8B030D-6E8A-4147-A177-3AD203B41FA5}">
                      <a16:colId xmlns:a16="http://schemas.microsoft.com/office/drawing/2014/main" val="3297205969"/>
                    </a:ext>
                  </a:extLst>
                </a:gridCol>
              </a:tblGrid>
              <a:tr h="1996333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875088"/>
                  </a:ext>
                </a:extLst>
              </a:tr>
              <a:tr h="74011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422306"/>
                  </a:ext>
                </a:extLst>
              </a:tr>
            </a:tbl>
          </a:graphicData>
        </a:graphic>
      </p:graphicFrame>
      <p:pic>
        <p:nvPicPr>
          <p:cNvPr id="14" name="Picture 2" descr="Images de Forme De Cone – Téléchargement gratuit sur Freepik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447" y="2228551"/>
            <a:ext cx="1747728" cy="191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"/>
          <p:cNvPicPr>
            <a:picLocks noChangeAspect="1"/>
          </p:cNvPicPr>
          <p:nvPr/>
        </p:nvPicPr>
        <p:blipFill rotWithShape="1">
          <a:blip r:embed="rId4"/>
          <a:srcRect l="5897" t="14993"/>
          <a:stretch/>
        </p:blipFill>
        <p:spPr>
          <a:xfrm>
            <a:off x="8986691" y="2116724"/>
            <a:ext cx="1719627" cy="2149637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607" y="2167882"/>
            <a:ext cx="1675579" cy="1911927"/>
          </a:xfrm>
          <a:prstGeom prst="rect">
            <a:avLst/>
          </a:prstGeom>
        </p:spPr>
      </p:pic>
      <p:pic>
        <p:nvPicPr>
          <p:cNvPr id="17" name="Picture 29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30325" y="2110154"/>
            <a:ext cx="1881211" cy="2141145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63825" y="2284490"/>
            <a:ext cx="1828333" cy="184098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3F618DF-427D-D5E8-5AA6-777153EDF4B7}"/>
              </a:ext>
            </a:extLst>
          </p:cNvPr>
          <p:cNvSpPr/>
          <p:nvPr/>
        </p:nvSpPr>
        <p:spPr>
          <a:xfrm>
            <a:off x="860167" y="1291326"/>
            <a:ext cx="10328240" cy="407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Parmi ces solides, lesquels sont des pyramides?  déterminez le nombre de leurs faces latérales.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498691" y="4604218"/>
            <a:ext cx="108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3207836" y="4604218"/>
            <a:ext cx="108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5334245" y="4604218"/>
            <a:ext cx="108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7274565" y="4604218"/>
            <a:ext cx="108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9352220" y="4565774"/>
            <a:ext cx="108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E6219368-8A6A-A753-4DF8-09D0E5348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63944"/>
            <a:ext cx="10372033" cy="267549"/>
          </a:xfrm>
        </p:spPr>
        <p:txBody>
          <a:bodyPr/>
          <a:lstStyle/>
          <a:p>
            <a:r>
              <a:rPr lang="fr-FR" dirty="0"/>
              <a:t>Observes ces solides et notez sur vos ardoises les numéros des solides qui représentent des pyramides et le nombre de ses faces latérales:</a:t>
            </a:r>
          </a:p>
        </p:txBody>
      </p:sp>
    </p:spTree>
    <p:extLst>
      <p:ext uri="{BB962C8B-B14F-4D97-AF65-F5344CB8AC3E}">
        <p14:creationId xmlns:p14="http://schemas.microsoft.com/office/powerpoint/2010/main" val="28459189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AA2F3-3F68-5349-6671-480A9B3CA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D6610A-D6C4-2150-FE3C-D448EDBE9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 Rappelez vous qu’une pyramide est un solide qui a un sommet et une seule base polygonale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A2A23A-126A-1052-74A6-DB80E71A5D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 les autres solides ne sont pas des pyramides.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DB1B2B-F93F-85F4-032D-718A51494057}"/>
              </a:ext>
            </a:extLst>
          </p:cNvPr>
          <p:cNvSpPr/>
          <p:nvPr/>
        </p:nvSpPr>
        <p:spPr>
          <a:xfrm>
            <a:off x="642026" y="1505527"/>
            <a:ext cx="10727579" cy="446116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5376ED63-1C6F-9744-E220-1FF3C14260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780903"/>
              </p:ext>
            </p:extLst>
          </p:nvPr>
        </p:nvGraphicFramePr>
        <p:xfrm>
          <a:off x="979097" y="2092527"/>
          <a:ext cx="9809015" cy="35324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1803">
                  <a:extLst>
                    <a:ext uri="{9D8B030D-6E8A-4147-A177-3AD203B41FA5}">
                      <a16:colId xmlns:a16="http://schemas.microsoft.com/office/drawing/2014/main" val="3697938698"/>
                    </a:ext>
                  </a:extLst>
                </a:gridCol>
                <a:gridCol w="1961803">
                  <a:extLst>
                    <a:ext uri="{9D8B030D-6E8A-4147-A177-3AD203B41FA5}">
                      <a16:colId xmlns:a16="http://schemas.microsoft.com/office/drawing/2014/main" val="2133864028"/>
                    </a:ext>
                  </a:extLst>
                </a:gridCol>
                <a:gridCol w="1961803">
                  <a:extLst>
                    <a:ext uri="{9D8B030D-6E8A-4147-A177-3AD203B41FA5}">
                      <a16:colId xmlns:a16="http://schemas.microsoft.com/office/drawing/2014/main" val="2339192924"/>
                    </a:ext>
                  </a:extLst>
                </a:gridCol>
                <a:gridCol w="1961803">
                  <a:extLst>
                    <a:ext uri="{9D8B030D-6E8A-4147-A177-3AD203B41FA5}">
                      <a16:colId xmlns:a16="http://schemas.microsoft.com/office/drawing/2014/main" val="3566775953"/>
                    </a:ext>
                  </a:extLst>
                </a:gridCol>
                <a:gridCol w="1961803">
                  <a:extLst>
                    <a:ext uri="{9D8B030D-6E8A-4147-A177-3AD203B41FA5}">
                      <a16:colId xmlns:a16="http://schemas.microsoft.com/office/drawing/2014/main" val="3297205969"/>
                    </a:ext>
                  </a:extLst>
                </a:gridCol>
              </a:tblGrid>
              <a:tr h="2668477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875088"/>
                  </a:ext>
                </a:extLst>
              </a:tr>
              <a:tr h="8639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422306"/>
                  </a:ext>
                </a:extLst>
              </a:tr>
            </a:tbl>
          </a:graphicData>
        </a:graphic>
      </p:graphicFrame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210" y="2224762"/>
            <a:ext cx="1675579" cy="1911927"/>
          </a:xfrm>
          <a:prstGeom prst="rect">
            <a:avLst/>
          </a:prstGeom>
        </p:spPr>
      </p:pic>
      <p:pic>
        <p:nvPicPr>
          <p:cNvPr id="12" name="Picture 29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29527" y="2110154"/>
            <a:ext cx="1782009" cy="214114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3825" y="2284490"/>
            <a:ext cx="1828333" cy="1840984"/>
          </a:xfrm>
          <a:prstGeom prst="rect">
            <a:avLst/>
          </a:prstGeom>
        </p:spPr>
      </p:pic>
      <p:pic>
        <p:nvPicPr>
          <p:cNvPr id="15" name="Picture 2" descr="Images de Forme De Cone – Téléchargement gratuit sur Freepik"/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447" y="2228551"/>
            <a:ext cx="1747728" cy="191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"/>
          <p:cNvPicPr>
            <a:picLocks noChangeAspect="1"/>
          </p:cNvPicPr>
          <p:nvPr/>
        </p:nvPicPr>
        <p:blipFill rotWithShape="1">
          <a:blip r:embed="rId8"/>
          <a:srcRect l="5897" t="14993"/>
          <a:stretch/>
        </p:blipFill>
        <p:spPr>
          <a:xfrm>
            <a:off x="8966846" y="2284490"/>
            <a:ext cx="1664209" cy="1904165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1475567" y="4856319"/>
            <a:ext cx="108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3164874" y="4840882"/>
            <a:ext cx="108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5185688" y="4862390"/>
            <a:ext cx="108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7155431" y="4791782"/>
            <a:ext cx="108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9255204" y="4791782"/>
            <a:ext cx="1087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075591" y="5198797"/>
            <a:ext cx="1943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faces latérales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4811536" y="5240992"/>
            <a:ext cx="1943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faces latérales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8827291" y="5219571"/>
            <a:ext cx="1943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faces latérales</a:t>
            </a:r>
          </a:p>
        </p:txBody>
      </p:sp>
    </p:spTree>
    <p:extLst>
      <p:ext uri="{BB962C8B-B14F-4D97-AF65-F5344CB8AC3E}">
        <p14:creationId xmlns:p14="http://schemas.microsoft.com/office/powerpoint/2010/main" val="3262787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38283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Maintenant, je vais vous montrer d’autres solides dont  les surfaces latérales ne sont pas des polygones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insiste sur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Hypothèse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et  sur la conclusion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6" descr="123 700+ Ballon De Basket Photos, taleaux et images libre de droits -  iStock | Ballon de football, Balle de tennis, Panier de baske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2" t="20507" r="18476" b="18219"/>
          <a:stretch/>
        </p:blipFill>
        <p:spPr bwMode="auto">
          <a:xfrm>
            <a:off x="1898622" y="1874094"/>
            <a:ext cx="2174614" cy="177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Images de Cone De Fete – Téléchargement gratuit sur Freepik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673" y="1874093"/>
            <a:ext cx="1791853" cy="191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olors - Bougie Cylindrique - 7,5x10 cm - Roug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78" b="96444" l="9778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28" y="1874093"/>
            <a:ext cx="2283410" cy="191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1574800" y="5852103"/>
            <a:ext cx="954116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Tous ces objets ont des surfaces courbées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3371273" y="4341091"/>
            <a:ext cx="4858327" cy="84050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Des surfaces courbées</a:t>
            </a:r>
          </a:p>
        </p:txBody>
      </p:sp>
      <p:cxnSp>
        <p:nvCxnSpPr>
          <p:cNvPr id="19" name="Connecteur droit avec flèche 18"/>
          <p:cNvCxnSpPr>
            <a:stCxn id="17" idx="0"/>
          </p:cNvCxnSpPr>
          <p:nvPr/>
        </p:nvCxnSpPr>
        <p:spPr>
          <a:xfrm flipH="1" flipV="1">
            <a:off x="3805382" y="3140364"/>
            <a:ext cx="1995055" cy="12007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stCxn id="17" idx="0"/>
          </p:cNvCxnSpPr>
          <p:nvPr/>
        </p:nvCxnSpPr>
        <p:spPr>
          <a:xfrm flipV="1">
            <a:off x="5800437" y="3241964"/>
            <a:ext cx="683490" cy="10991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stCxn id="17" idx="0"/>
          </p:cNvCxnSpPr>
          <p:nvPr/>
        </p:nvCxnSpPr>
        <p:spPr>
          <a:xfrm flipV="1">
            <a:off x="5800437" y="3140364"/>
            <a:ext cx="3851565" cy="12007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67979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le 1</a:t>
            </a:r>
            <a:r>
              <a:rPr lang="fr-FR" baseline="30000" dirty="0">
                <a:latin typeface="Calibri" panose="020F0502020204030204"/>
              </a:rPr>
              <a:t>er</a:t>
            </a:r>
            <a:r>
              <a:rPr lang="fr-FR" dirty="0">
                <a:latin typeface="Calibri" panose="020F0502020204030204"/>
              </a:rPr>
              <a:t> solide, un cylindre: 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monte les faces et les bases du cylindre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7250" y="1325525"/>
            <a:ext cx="2733675" cy="3990975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200727" y="2613126"/>
            <a:ext cx="2927927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2 bases circulaires superposables</a:t>
            </a:r>
          </a:p>
        </p:txBody>
      </p:sp>
      <p:cxnSp>
        <p:nvCxnSpPr>
          <p:cNvPr id="16" name="Connecteur droit avec flèche 15"/>
          <p:cNvCxnSpPr>
            <a:stCxn id="9" idx="3"/>
          </p:cNvCxnSpPr>
          <p:nvPr/>
        </p:nvCxnSpPr>
        <p:spPr>
          <a:xfrm flipV="1">
            <a:off x="4128654" y="1995055"/>
            <a:ext cx="2040137" cy="9720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stCxn id="9" idx="3"/>
          </p:cNvCxnSpPr>
          <p:nvPr/>
        </p:nvCxnSpPr>
        <p:spPr>
          <a:xfrm>
            <a:off x="4128654" y="2967069"/>
            <a:ext cx="2225964" cy="16972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9301018" y="2613126"/>
            <a:ext cx="2408382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surface latérale courbée</a:t>
            </a:r>
          </a:p>
        </p:txBody>
      </p:sp>
      <p:cxnSp>
        <p:nvCxnSpPr>
          <p:cNvPr id="21" name="Connecteur droit avec flèche 20"/>
          <p:cNvCxnSpPr>
            <a:stCxn id="19" idx="1"/>
          </p:cNvCxnSpPr>
          <p:nvPr/>
        </p:nvCxnSpPr>
        <p:spPr>
          <a:xfrm flipH="1">
            <a:off x="7915564" y="2967069"/>
            <a:ext cx="1385454" cy="3539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657810" y="5888404"/>
            <a:ext cx="10427853" cy="400110"/>
          </a:xfrm>
          <a:prstGeom prst="rect">
            <a:avLst/>
          </a:prstGeom>
          <a:solidFill>
            <a:srgbClr val="DCEAF7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cylindre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est un solide qui a deux bases circulaires superposables et une surface latérale courbée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341747" y="1142287"/>
            <a:ext cx="208741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1) Un cylindre</a:t>
            </a:r>
          </a:p>
        </p:txBody>
      </p:sp>
    </p:spTree>
    <p:extLst>
      <p:ext uri="{BB962C8B-B14F-4D97-AF65-F5344CB8AC3E}">
        <p14:creationId xmlns:p14="http://schemas.microsoft.com/office/powerpoint/2010/main" val="147145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 animBg="1"/>
      <p:bldP spid="2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le 2</a:t>
            </a:r>
            <a:r>
              <a:rPr lang="fr-FR" baseline="30000" dirty="0">
                <a:latin typeface="Calibri" panose="020F0502020204030204"/>
              </a:rPr>
              <a:t>ème</a:t>
            </a:r>
            <a:r>
              <a:rPr lang="fr-FR" dirty="0">
                <a:latin typeface="Calibri" panose="020F0502020204030204"/>
              </a:rPr>
              <a:t> élément solide: un cône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insiste sur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Hypothèse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et  sur la conclusion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2327" y="1323313"/>
            <a:ext cx="3524537" cy="354425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35709" y="1123258"/>
            <a:ext cx="229061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2) Un cône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558800" y="3186546"/>
            <a:ext cx="2244436" cy="8128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Une base circulaire</a:t>
            </a:r>
          </a:p>
        </p:txBody>
      </p:sp>
      <p:cxnSp>
        <p:nvCxnSpPr>
          <p:cNvPr id="17" name="Connecteur droit avec flèche 16"/>
          <p:cNvCxnSpPr>
            <a:stCxn id="15" idx="3"/>
          </p:cNvCxnSpPr>
          <p:nvPr/>
        </p:nvCxnSpPr>
        <p:spPr>
          <a:xfrm>
            <a:off x="2803236" y="3592946"/>
            <a:ext cx="1713346" cy="7943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Rectangle à coins arrondis 17"/>
          <p:cNvSpPr/>
          <p:nvPr/>
        </p:nvSpPr>
        <p:spPr>
          <a:xfrm>
            <a:off x="7730836" y="1419660"/>
            <a:ext cx="2623127" cy="56341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Un sommet </a:t>
            </a:r>
          </a:p>
        </p:txBody>
      </p:sp>
      <p:cxnSp>
        <p:nvCxnSpPr>
          <p:cNvPr id="20" name="Connecteur droit avec flèche 19"/>
          <p:cNvCxnSpPr>
            <a:stCxn id="18" idx="1"/>
          </p:cNvCxnSpPr>
          <p:nvPr/>
        </p:nvCxnSpPr>
        <p:spPr>
          <a:xfrm flipH="1" flipV="1">
            <a:off x="5689600" y="1632294"/>
            <a:ext cx="2041236" cy="690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Rectangle à coins arrondis 20"/>
          <p:cNvSpPr/>
          <p:nvPr/>
        </p:nvSpPr>
        <p:spPr>
          <a:xfrm>
            <a:off x="8183418" y="3186546"/>
            <a:ext cx="3398982" cy="48490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surface latérale courbée</a:t>
            </a:r>
          </a:p>
        </p:txBody>
      </p:sp>
      <p:cxnSp>
        <p:nvCxnSpPr>
          <p:cNvPr id="23" name="Connecteur droit avec flèche 22"/>
          <p:cNvCxnSpPr>
            <a:stCxn id="21" idx="1"/>
          </p:cNvCxnSpPr>
          <p:nvPr/>
        </p:nvCxnSpPr>
        <p:spPr>
          <a:xfrm flipH="1" flipV="1">
            <a:off x="6308436" y="3426691"/>
            <a:ext cx="1874982" cy="23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1167300" y="5941088"/>
            <a:ext cx="10002982" cy="400110"/>
          </a:xfrm>
          <a:prstGeom prst="rect">
            <a:avLst/>
          </a:prstGeom>
          <a:solidFill>
            <a:srgbClr val="DCEAF7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cône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est un solide qui une base circulaire et un sommet et une surface latérale courbée</a:t>
            </a:r>
          </a:p>
        </p:txBody>
      </p:sp>
    </p:spTree>
    <p:extLst>
      <p:ext uri="{BB962C8B-B14F-4D97-AF65-F5344CB8AC3E}">
        <p14:creationId xmlns:p14="http://schemas.microsoft.com/office/powerpoint/2010/main" val="105857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1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15350" y="10987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42224" y="565925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1651" y="469330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0452" y="376053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06929" y="277398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FE0D2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7076" y="112074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2991543" y="5597659"/>
            <a:ext cx="8111946" cy="8202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Réaliser les patrons des solides usuels.</a:t>
            </a:r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2991543" y="3668847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Reconnaître les caractéristiques du prisme et de la pyramide .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010420" y="2727982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FE0D2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85783">
              <a:defRPr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Reconnaitre les solides usuels</a:t>
            </a:r>
          </a:p>
          <a:p>
            <a:pPr algn="ctr" defTabSz="685783">
              <a:defRPr/>
            </a:pP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2991543" y="469330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Reconnaître les caractéristiques du cylindre, du cône et de la sphère.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1031201" y="2057492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                 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Solides particuliers et figures dans l’espace </a:t>
            </a:r>
            <a:endParaRPr lang="fr-FR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1015437" y="2078861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  </a:t>
            </a:r>
            <a:r>
              <a:rPr lang="en-US" dirty="0" err="1"/>
              <a:t>Leçon</a:t>
            </a:r>
            <a:r>
              <a:rPr lang="en-US" dirty="0"/>
              <a:t> 8: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3" y="116169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DS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42223" y="565925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b="1" dirty="0">
                <a:sym typeface="Arial"/>
              </a:rPr>
              <a:t>Tâche 4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42223" y="3761969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ym typeface="Arial"/>
              </a:rPr>
              <a:t>Tâche 2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92236" y="1121244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800" b="1" dirty="0"/>
              <a:t>Correction devoir surveillé Période 3</a:t>
            </a:r>
            <a:endParaRPr lang="fr-FR" sz="1800" b="1" dirty="0"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sz="1600" b="1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42224" y="4643411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sz="2000" b="0" dirty="0">
                <a:solidFill>
                  <a:prstClr val="black"/>
                </a:solidFill>
                <a:sym typeface="Arial"/>
              </a:rPr>
              <a:t>Tâche 3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248073" y="275269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chemeClr val="tx1"/>
                </a:solidFill>
              </a:rPr>
              <a:t>Tâche</a:t>
            </a:r>
            <a:r>
              <a:rPr lang="en-US" b="1" dirty="0">
                <a:solidFill>
                  <a:schemeClr val="tx1"/>
                </a:solidFill>
              </a:rPr>
              <a:t> 1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33380" y="5680036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33380" y="5103730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sz="2000" dirty="0">
              <a:solidFill>
                <a:prstClr val="black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le 3</a:t>
            </a:r>
            <a:r>
              <a:rPr lang="fr-FR" baseline="30000" dirty="0">
                <a:latin typeface="Calibri" panose="020F0502020204030204"/>
              </a:rPr>
              <a:t>ème</a:t>
            </a:r>
            <a:r>
              <a:rPr lang="fr-FR" dirty="0">
                <a:latin typeface="Calibri" panose="020F0502020204030204"/>
              </a:rPr>
              <a:t> solide: une sphère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insiste sur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Hypothèse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et  sur la conclusion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à coins arrondis 14"/>
          <p:cNvSpPr/>
          <p:nvPr/>
        </p:nvSpPr>
        <p:spPr>
          <a:xfrm>
            <a:off x="1030246" y="2403301"/>
            <a:ext cx="1560945" cy="67425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centre</a:t>
            </a: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181" y="1348510"/>
            <a:ext cx="4202545" cy="3722254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740937" y="5754796"/>
            <a:ext cx="999171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sphère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est un solide dont tous les points sont situés à une même distance  de son centre, elle n’a ni base ni arête ni face  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8569036" y="2542244"/>
            <a:ext cx="3140364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 et B sont deux points de la sphère. Ils sont  à une distance égale du centre O</a:t>
            </a:r>
          </a:p>
        </p:txBody>
      </p:sp>
      <p:cxnSp>
        <p:nvCxnSpPr>
          <p:cNvPr id="26" name="Connecteur droit avec flèche 25"/>
          <p:cNvCxnSpPr>
            <a:stCxn id="15" idx="3"/>
          </p:cNvCxnSpPr>
          <p:nvPr/>
        </p:nvCxnSpPr>
        <p:spPr>
          <a:xfrm>
            <a:off x="2591191" y="2740428"/>
            <a:ext cx="3172300" cy="4692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H="1" flipV="1">
            <a:off x="6234545" y="2501182"/>
            <a:ext cx="2334491" cy="50783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>
            <a:stCxn id="24" idx="1"/>
          </p:cNvCxnSpPr>
          <p:nvPr/>
        </p:nvCxnSpPr>
        <p:spPr>
          <a:xfrm flipH="1">
            <a:off x="5911273" y="3050076"/>
            <a:ext cx="2657763" cy="10842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498764" y="1118738"/>
            <a:ext cx="2092427" cy="400110"/>
          </a:xfrm>
          <a:prstGeom prst="rect">
            <a:avLst/>
          </a:prstGeom>
          <a:solidFill>
            <a:srgbClr val="DCEAF7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3) Une sphère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591518" y="4031107"/>
            <a:ext cx="2438399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Une surface courbée </a:t>
            </a:r>
          </a:p>
        </p:txBody>
      </p:sp>
      <p:cxnSp>
        <p:nvCxnSpPr>
          <p:cNvPr id="34" name="Connecteur droit avec flèche 33"/>
          <p:cNvCxnSpPr>
            <a:stCxn id="32" idx="3"/>
          </p:cNvCxnSpPr>
          <p:nvPr/>
        </p:nvCxnSpPr>
        <p:spPr>
          <a:xfrm flipV="1">
            <a:off x="3029917" y="3808063"/>
            <a:ext cx="1588266" cy="4230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61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3" grpId="0" animBg="1"/>
      <p:bldP spid="24" grpId="0" animBg="1"/>
      <p:bldP spid="3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29839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CEAF2-FFF4-F4FB-825C-7620B7FFE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0CE3F6-D1F8-C437-F534-D30A03582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le solide puis compléter: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AD211-612D-8DD8-6944-3395B7E4BE1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r>
              <a:rPr lang="fr-FR" dirty="0"/>
              <a:t>.</a:t>
            </a:r>
          </a:p>
          <a:p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10BD2B-57FF-CF03-0D21-8B6C9A6829B9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A72EB0-DEAA-3934-89C5-67B3E81AA597}"/>
              </a:ext>
            </a:extLst>
          </p:cNvPr>
          <p:cNvSpPr/>
          <p:nvPr/>
        </p:nvSpPr>
        <p:spPr>
          <a:xfrm>
            <a:off x="642026" y="1718053"/>
            <a:ext cx="10727579" cy="403620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4F68523-BB29-3173-01C8-160F551FAD7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EC3A1E9-2662-733C-6F4D-FEB64AC5B68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3D05521-E728-72FF-1292-7B43CDFE82E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3" name="Picture 2" descr="Images de Forme De Cone – Téléchargement gratuit sur Freepi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411" y="1796422"/>
            <a:ext cx="2968795" cy="23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935304" y="4621382"/>
            <a:ext cx="104093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solide s’appelle ………………, il a une base……………….. Et une surface …………………………………………</a:t>
            </a:r>
          </a:p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3082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24A7B-2486-85D4-4100-CCE1BEF28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D67FBB-8BA6-13FA-C665-5B3EB14A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réponse: le solide s’appelle un cône.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8EE126-B7BC-7D82-35E1-7F7FD8441A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les caractéristique d’un cône.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6FFA66-A97E-E2B3-FF1E-B08F62282114}"/>
              </a:ext>
            </a:extLst>
          </p:cNvPr>
          <p:cNvSpPr/>
          <p:nvPr/>
        </p:nvSpPr>
        <p:spPr>
          <a:xfrm>
            <a:off x="642026" y="1718052"/>
            <a:ext cx="10727579" cy="416551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Google Shape;289;p51">
            <a:extLst>
              <a:ext uri="{FF2B5EF4-FFF2-40B4-BE49-F238E27FC236}">
                <a16:creationId xmlns:a16="http://schemas.microsoft.com/office/drawing/2014/main" id="{5376ED63-1C6F-9744-E220-1FF3C14260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" descr="Images de Forme De Cone – Téléchargement gratuit sur Freepi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411" y="1796421"/>
            <a:ext cx="2968795" cy="267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73647" y="4854603"/>
            <a:ext cx="100953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Le solide s’appelle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cône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, il a une </a:t>
            </a:r>
            <a:r>
              <a:rPr lang="fr-FR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 circulaire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 et une surface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latérale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courbée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fr-FR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sommet</a:t>
            </a:r>
          </a:p>
        </p:txBody>
      </p:sp>
      <p:sp>
        <p:nvSpPr>
          <p:cNvPr id="25" name="Rectangle à coins arrondis 24"/>
          <p:cNvSpPr/>
          <p:nvPr/>
        </p:nvSpPr>
        <p:spPr>
          <a:xfrm>
            <a:off x="7647709" y="1852174"/>
            <a:ext cx="2623127" cy="56341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Un sommet </a:t>
            </a:r>
          </a:p>
        </p:txBody>
      </p:sp>
      <p:sp>
        <p:nvSpPr>
          <p:cNvPr id="26" name="Rectangle à coins arrondis 25"/>
          <p:cNvSpPr/>
          <p:nvPr/>
        </p:nvSpPr>
        <p:spPr>
          <a:xfrm>
            <a:off x="7573817" y="3662219"/>
            <a:ext cx="3398982" cy="48490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surface latérale courbée</a:t>
            </a:r>
          </a:p>
        </p:txBody>
      </p:sp>
      <p:sp>
        <p:nvSpPr>
          <p:cNvPr id="27" name="Rectangle à coins arrondis 26"/>
          <p:cNvSpPr/>
          <p:nvPr/>
        </p:nvSpPr>
        <p:spPr>
          <a:xfrm>
            <a:off x="1482436" y="3662219"/>
            <a:ext cx="2244436" cy="8128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Une base circulaire</a:t>
            </a:r>
          </a:p>
        </p:txBody>
      </p:sp>
      <p:cxnSp>
        <p:nvCxnSpPr>
          <p:cNvPr id="10" name="Connecteur droit avec flèche 9"/>
          <p:cNvCxnSpPr>
            <a:stCxn id="27" idx="3"/>
          </p:cNvCxnSpPr>
          <p:nvPr/>
        </p:nvCxnSpPr>
        <p:spPr>
          <a:xfrm>
            <a:off x="3726872" y="4068619"/>
            <a:ext cx="1122219" cy="785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stCxn id="26" idx="1"/>
          </p:cNvCxnSpPr>
          <p:nvPr/>
        </p:nvCxnSpPr>
        <p:spPr>
          <a:xfrm flipH="1" flipV="1">
            <a:off x="6363855" y="3547801"/>
            <a:ext cx="1209962" cy="3568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H="1" flipV="1">
            <a:off x="5896808" y="1883586"/>
            <a:ext cx="1750901" cy="2162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0544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B62B8-89AF-91B7-A3B6-C61308284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2A76D8-7272-65E9-8601-75D5D523D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Observez le solide puis compléter: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412A7E-B5D3-2EB4-C47B-0521A6B66F7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r>
              <a:rPr lang="fr-FR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B80E7C-01BC-9C0D-2B28-E90F717765CE}"/>
              </a:ext>
            </a:extLst>
          </p:cNvPr>
          <p:cNvSpPr/>
          <p:nvPr/>
        </p:nvSpPr>
        <p:spPr>
          <a:xfrm>
            <a:off x="651263" y="1533325"/>
            <a:ext cx="10727579" cy="438718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Picture 6" descr="Cylinder image 4 U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r="29726" b="12197"/>
          <a:stretch/>
        </p:blipFill>
        <p:spPr bwMode="auto">
          <a:xfrm>
            <a:off x="4553528" y="1726926"/>
            <a:ext cx="1911927" cy="258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897955" y="5029757"/>
            <a:ext cx="104093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Le solide s’appelle ………………, il a 2 bases……………………………………………………………. Et une surface ………………………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D311BA2-9E68-DF39-7DD7-9D228B0626E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779C354-8425-31AA-E271-F80A1578932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03C0541-20E5-CEC9-897E-D5F555D0BE2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230461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24A7B-2486-85D4-4100-CCE1BEF28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D67FBB-8BA6-13FA-C665-5B3EB14A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réponse, le solide s’appelle un cylindre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8EE126-B7BC-7D82-35E1-7F7FD8441A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les caractéristiques d’un solide.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6FFA66-A97E-E2B3-FF1E-B08F62282114}"/>
              </a:ext>
            </a:extLst>
          </p:cNvPr>
          <p:cNvSpPr/>
          <p:nvPr/>
        </p:nvSpPr>
        <p:spPr>
          <a:xfrm>
            <a:off x="642026" y="1718052"/>
            <a:ext cx="10727579" cy="408238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Google Shape;289;p51">
            <a:extLst>
              <a:ext uri="{FF2B5EF4-FFF2-40B4-BE49-F238E27FC236}">
                <a16:creationId xmlns:a16="http://schemas.microsoft.com/office/drawing/2014/main" id="{5376ED63-1C6F-9744-E220-1FF3C14260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6" descr="Cylinder image 4 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5" r="29726" b="12197"/>
          <a:stretch/>
        </p:blipFill>
        <p:spPr bwMode="auto">
          <a:xfrm>
            <a:off x="4608946" y="1967071"/>
            <a:ext cx="1911927" cy="258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ZoneTexte 21"/>
          <p:cNvSpPr txBox="1"/>
          <p:nvPr/>
        </p:nvSpPr>
        <p:spPr>
          <a:xfrm>
            <a:off x="916629" y="4761345"/>
            <a:ext cx="104093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Le solide s’appelle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cylindre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, il a </a:t>
            </a:r>
            <a:r>
              <a:rPr lang="fr-FR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deux bases circulaires superposables et parallèles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et une surface </a:t>
            </a:r>
            <a:r>
              <a:rPr lang="fr-FR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latérale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courbée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7379855" y="3306618"/>
            <a:ext cx="2733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Surface latérale courbée</a:t>
            </a:r>
          </a:p>
        </p:txBody>
      </p:sp>
      <p:cxnSp>
        <p:nvCxnSpPr>
          <p:cNvPr id="10" name="Connecteur droit avec flèche 9"/>
          <p:cNvCxnSpPr>
            <a:stCxn id="5" idx="1"/>
          </p:cNvCxnSpPr>
          <p:nvPr/>
        </p:nvCxnSpPr>
        <p:spPr>
          <a:xfrm flipH="1" flipV="1">
            <a:off x="5772727" y="3408218"/>
            <a:ext cx="1607128" cy="984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1237673" y="3232727"/>
            <a:ext cx="2198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2 bases circulaire</a:t>
            </a:r>
          </a:p>
        </p:txBody>
      </p:sp>
      <p:cxnSp>
        <p:nvCxnSpPr>
          <p:cNvPr id="13" name="Connecteur droit avec flèche 12"/>
          <p:cNvCxnSpPr>
            <a:stCxn id="11" idx="3"/>
          </p:cNvCxnSpPr>
          <p:nvPr/>
        </p:nvCxnSpPr>
        <p:spPr>
          <a:xfrm flipV="1">
            <a:off x="3435927" y="2216727"/>
            <a:ext cx="1560946" cy="12160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stCxn id="11" idx="3"/>
          </p:cNvCxnSpPr>
          <p:nvPr/>
        </p:nvCxnSpPr>
        <p:spPr>
          <a:xfrm>
            <a:off x="3435927" y="3432782"/>
            <a:ext cx="1690255" cy="9175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5777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24A7B-2486-85D4-4100-CCE1BEF28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D67FBB-8BA6-13FA-C665-5B3EB14A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reliez chaque solide à sa description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8EE126-B7BC-7D82-35E1-7F7FD8441A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r>
              <a:rPr lang="fr-FR" dirty="0"/>
              <a:t>.</a:t>
            </a:r>
          </a:p>
          <a:p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6FFA66-A97E-E2B3-FF1E-B08F62282114}"/>
              </a:ext>
            </a:extLst>
          </p:cNvPr>
          <p:cNvSpPr/>
          <p:nvPr/>
        </p:nvSpPr>
        <p:spPr>
          <a:xfrm>
            <a:off x="642026" y="1173018"/>
            <a:ext cx="10727579" cy="488603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D311BA2-9E68-DF39-7DD7-9D228B0626E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779C354-8425-31AA-E271-F80A1578932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03C0541-20E5-CEC9-897E-D5F555D0BE2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0" name="Picture 2" descr="Sphere Shape image 1 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22" y="3234306"/>
            <a:ext cx="1163698" cy="112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553" y="1781418"/>
            <a:ext cx="1179676" cy="103838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0178" y="4738519"/>
            <a:ext cx="807790" cy="1143889"/>
          </a:xfrm>
          <a:prstGeom prst="rect">
            <a:avLst/>
          </a:prstGeom>
        </p:spPr>
      </p:pic>
      <p:sp>
        <p:nvSpPr>
          <p:cNvPr id="24" name="Rounded Rectangle 27"/>
          <p:cNvSpPr/>
          <p:nvPr/>
        </p:nvSpPr>
        <p:spPr>
          <a:xfrm>
            <a:off x="5019858" y="4932383"/>
            <a:ext cx="6287479" cy="783193"/>
          </a:xfrm>
          <a:prstGeom prst="roundRect">
            <a:avLst/>
          </a:prstGeom>
          <a:solidFill>
            <a:srgbClr val="FFC5D9"/>
          </a:solidFill>
          <a:ln>
            <a:solidFill>
              <a:srgbClr val="FF6599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Il  a une base circulaire , un sommet et une surface latérale courbe</a:t>
            </a:r>
          </a:p>
        </p:txBody>
      </p:sp>
      <p:sp>
        <p:nvSpPr>
          <p:cNvPr id="25" name="Rounded Rectangle 28"/>
          <p:cNvSpPr/>
          <p:nvPr/>
        </p:nvSpPr>
        <p:spPr>
          <a:xfrm>
            <a:off x="5131504" y="2168961"/>
            <a:ext cx="6089517" cy="442674"/>
          </a:xfrm>
          <a:prstGeom prst="roundRect">
            <a:avLst/>
          </a:prstGeom>
          <a:solidFill>
            <a:srgbClr val="FFC5D9"/>
          </a:solidFill>
          <a:ln>
            <a:solidFill>
              <a:srgbClr val="FF6599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Il a deux bases circulaires et une surface courbée</a:t>
            </a:r>
          </a:p>
        </p:txBody>
      </p:sp>
      <p:sp>
        <p:nvSpPr>
          <p:cNvPr id="26" name="Rounded Rectangle 29"/>
          <p:cNvSpPr/>
          <p:nvPr/>
        </p:nvSpPr>
        <p:spPr>
          <a:xfrm>
            <a:off x="5090473" y="3608350"/>
            <a:ext cx="6089517" cy="442674"/>
          </a:xfrm>
          <a:prstGeom prst="roundRect">
            <a:avLst/>
          </a:prstGeom>
          <a:solidFill>
            <a:srgbClr val="FFC5D9"/>
          </a:solidFill>
          <a:ln>
            <a:solidFill>
              <a:srgbClr val="FF6599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Elle a un centre et elle n’a ni arête, ni sommet ni face</a:t>
            </a:r>
          </a:p>
        </p:txBody>
      </p:sp>
      <p:sp>
        <p:nvSpPr>
          <p:cNvPr id="27" name="Oval 30"/>
          <p:cNvSpPr/>
          <p:nvPr/>
        </p:nvSpPr>
        <p:spPr>
          <a:xfrm>
            <a:off x="4760535" y="2118640"/>
            <a:ext cx="452488" cy="562630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8" name="Oval 31"/>
          <p:cNvSpPr/>
          <p:nvPr/>
        </p:nvSpPr>
        <p:spPr>
          <a:xfrm>
            <a:off x="4760536" y="3562629"/>
            <a:ext cx="472005" cy="562630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9" name="Oval 32"/>
          <p:cNvSpPr/>
          <p:nvPr/>
        </p:nvSpPr>
        <p:spPr>
          <a:xfrm>
            <a:off x="4760535" y="5042665"/>
            <a:ext cx="472005" cy="562630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30" name="Oval 30"/>
          <p:cNvSpPr/>
          <p:nvPr/>
        </p:nvSpPr>
        <p:spPr>
          <a:xfrm>
            <a:off x="2416453" y="2150029"/>
            <a:ext cx="393323" cy="562630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1" name="Oval 30"/>
          <p:cNvSpPr/>
          <p:nvPr/>
        </p:nvSpPr>
        <p:spPr>
          <a:xfrm>
            <a:off x="2400475" y="5021655"/>
            <a:ext cx="393323" cy="562630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2" name="Oval 30"/>
          <p:cNvSpPr/>
          <p:nvPr/>
        </p:nvSpPr>
        <p:spPr>
          <a:xfrm>
            <a:off x="2416454" y="3548372"/>
            <a:ext cx="393323" cy="562630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290713" y="1319753"/>
            <a:ext cx="6843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Reliez chaque solide à sa description</a:t>
            </a:r>
          </a:p>
        </p:txBody>
      </p:sp>
    </p:spTree>
    <p:extLst>
      <p:ext uri="{BB962C8B-B14F-4D97-AF65-F5344CB8AC3E}">
        <p14:creationId xmlns:p14="http://schemas.microsoft.com/office/powerpoint/2010/main" val="37601210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24A7B-2486-85D4-4100-CCE1BEF28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D67FBB-8BA6-13FA-C665-5B3EB14A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réponse: rappelez vous que chaque solide a ses caractéristiques spécifiques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8EE126-B7BC-7D82-35E1-7F7FD8441A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les caractéristiques de chaque solide.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6FFA66-A97E-E2B3-FF1E-B08F62282114}"/>
              </a:ext>
            </a:extLst>
          </p:cNvPr>
          <p:cNvSpPr/>
          <p:nvPr/>
        </p:nvSpPr>
        <p:spPr>
          <a:xfrm>
            <a:off x="642026" y="1173018"/>
            <a:ext cx="10727579" cy="488603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Picture 2" descr="Sphere Shape image 1 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22" y="3234306"/>
            <a:ext cx="1163698" cy="112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553" y="1781418"/>
            <a:ext cx="1179676" cy="103838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178" y="4738519"/>
            <a:ext cx="807790" cy="1143889"/>
          </a:xfrm>
          <a:prstGeom prst="rect">
            <a:avLst/>
          </a:prstGeom>
        </p:spPr>
      </p:pic>
      <p:sp>
        <p:nvSpPr>
          <p:cNvPr id="24" name="Rounded Rectangle 27"/>
          <p:cNvSpPr/>
          <p:nvPr/>
        </p:nvSpPr>
        <p:spPr>
          <a:xfrm>
            <a:off x="5019858" y="4932383"/>
            <a:ext cx="6287479" cy="783193"/>
          </a:xfrm>
          <a:prstGeom prst="roundRect">
            <a:avLst/>
          </a:prstGeom>
          <a:solidFill>
            <a:srgbClr val="FFC5D9"/>
          </a:solidFill>
          <a:ln>
            <a:solidFill>
              <a:srgbClr val="FF6599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Il  a une base circulaire , un sommet et une face latérale courbe</a:t>
            </a:r>
          </a:p>
        </p:txBody>
      </p:sp>
      <p:sp>
        <p:nvSpPr>
          <p:cNvPr id="25" name="Rounded Rectangle 28"/>
          <p:cNvSpPr/>
          <p:nvPr/>
        </p:nvSpPr>
        <p:spPr>
          <a:xfrm>
            <a:off x="5131504" y="2168961"/>
            <a:ext cx="6089517" cy="442674"/>
          </a:xfrm>
          <a:prstGeom prst="roundRect">
            <a:avLst/>
          </a:prstGeom>
          <a:solidFill>
            <a:srgbClr val="FFC5D9"/>
          </a:solidFill>
          <a:ln>
            <a:solidFill>
              <a:srgbClr val="FF6599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Il a deux bases circulaires et une face courbée</a:t>
            </a:r>
          </a:p>
        </p:txBody>
      </p:sp>
      <p:sp>
        <p:nvSpPr>
          <p:cNvPr id="26" name="Rounded Rectangle 29"/>
          <p:cNvSpPr/>
          <p:nvPr/>
        </p:nvSpPr>
        <p:spPr>
          <a:xfrm>
            <a:off x="5090473" y="3608350"/>
            <a:ext cx="6089517" cy="442674"/>
          </a:xfrm>
          <a:prstGeom prst="roundRect">
            <a:avLst/>
          </a:prstGeom>
          <a:solidFill>
            <a:srgbClr val="FFC5D9"/>
          </a:solidFill>
          <a:ln>
            <a:solidFill>
              <a:srgbClr val="FF6599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Elle a un centre et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ele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n’a ni arête, ni sommet</a:t>
            </a:r>
          </a:p>
        </p:txBody>
      </p:sp>
      <p:sp>
        <p:nvSpPr>
          <p:cNvPr id="27" name="Oval 30"/>
          <p:cNvSpPr/>
          <p:nvPr/>
        </p:nvSpPr>
        <p:spPr>
          <a:xfrm>
            <a:off x="4760535" y="2118640"/>
            <a:ext cx="452488" cy="562630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8" name="Oval 31"/>
          <p:cNvSpPr/>
          <p:nvPr/>
        </p:nvSpPr>
        <p:spPr>
          <a:xfrm>
            <a:off x="4760536" y="3562629"/>
            <a:ext cx="472005" cy="562630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9" name="Oval 32"/>
          <p:cNvSpPr/>
          <p:nvPr/>
        </p:nvSpPr>
        <p:spPr>
          <a:xfrm>
            <a:off x="4760535" y="5042665"/>
            <a:ext cx="472005" cy="562630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30" name="Oval 30"/>
          <p:cNvSpPr/>
          <p:nvPr/>
        </p:nvSpPr>
        <p:spPr>
          <a:xfrm>
            <a:off x="2416453" y="2150029"/>
            <a:ext cx="393323" cy="562630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1" name="Oval 30"/>
          <p:cNvSpPr/>
          <p:nvPr/>
        </p:nvSpPr>
        <p:spPr>
          <a:xfrm>
            <a:off x="2400475" y="5021655"/>
            <a:ext cx="393323" cy="562630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2" name="Oval 30"/>
          <p:cNvSpPr/>
          <p:nvPr/>
        </p:nvSpPr>
        <p:spPr>
          <a:xfrm>
            <a:off x="2416454" y="3548372"/>
            <a:ext cx="393323" cy="562630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290713" y="1319753"/>
            <a:ext cx="6843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Reliez chaque solide à sa description</a:t>
            </a:r>
          </a:p>
        </p:txBody>
      </p:sp>
      <p:pic>
        <p:nvPicPr>
          <p:cNvPr id="21" name="Google Shape;289;p51">
            <a:extLst>
              <a:ext uri="{FF2B5EF4-FFF2-40B4-BE49-F238E27FC236}">
                <a16:creationId xmlns:a16="http://schemas.microsoft.com/office/drawing/2014/main" id="{5376ED63-1C6F-9744-E220-1FF3C142602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Connecteur droit avec flèche 5"/>
          <p:cNvCxnSpPr>
            <a:stCxn id="30" idx="6"/>
            <a:endCxn id="29" idx="2"/>
          </p:cNvCxnSpPr>
          <p:nvPr/>
        </p:nvCxnSpPr>
        <p:spPr>
          <a:xfrm>
            <a:off x="2809776" y="2431344"/>
            <a:ext cx="1950759" cy="28926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32" idx="6"/>
            <a:endCxn id="28" idx="2"/>
          </p:cNvCxnSpPr>
          <p:nvPr/>
        </p:nvCxnSpPr>
        <p:spPr>
          <a:xfrm>
            <a:off x="2809777" y="3829687"/>
            <a:ext cx="1950759" cy="142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31" idx="6"/>
            <a:endCxn id="27" idx="2"/>
          </p:cNvCxnSpPr>
          <p:nvPr/>
        </p:nvCxnSpPr>
        <p:spPr>
          <a:xfrm flipV="1">
            <a:off x="2793798" y="2399955"/>
            <a:ext cx="1966737" cy="29030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608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Page:59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4168" y="1681018"/>
            <a:ext cx="9580850" cy="345171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343563" y="4692072"/>
            <a:ext cx="76661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1600" dirty="0">
                <a:latin typeface="Calibri" panose="020F0502020204030204" pitchFamily="34" charset="0"/>
                <a:cs typeface="Calibri" panose="020F0502020204030204" pitchFamily="34" charset="0"/>
              </a:rPr>
              <a:t>2 faces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33324" y="1173018"/>
            <a:ext cx="9463104" cy="1030968"/>
          </a:xfrm>
        </p:spPr>
        <p:txBody>
          <a:bodyPr>
            <a:noAutofit/>
          </a:bodyPr>
          <a:lstStyle/>
          <a:p>
            <a:pPr lvl="0"/>
            <a:endParaRPr lang="fr-FR" sz="1400" b="1" dirty="0"/>
          </a:p>
          <a:p>
            <a:pPr lvl="0"/>
            <a:r>
              <a:rPr lang="fr-FR" sz="1400" b="1" dirty="0"/>
              <a:t>Les stratégies enseignées pendant le modelage et pratiques pendant la séance sont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1400" dirty="0"/>
              <a:t>Nommer et distinguer les solides usuels selon ses caractéristiques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sz="14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35852" y="2452025"/>
            <a:ext cx="9478724" cy="945261"/>
          </a:xfrm>
        </p:spPr>
        <p:txBody>
          <a:bodyPr>
            <a:normAutofit/>
          </a:bodyPr>
          <a:lstStyle/>
          <a:p>
            <a:r>
              <a:rPr lang="en-US" dirty="0" err="1"/>
              <a:t>Solides</a:t>
            </a:r>
            <a:r>
              <a:rPr lang="en-US" dirty="0"/>
              <a:t> </a:t>
            </a:r>
            <a:r>
              <a:rPr lang="en-US" dirty="0" err="1"/>
              <a:t>usuels</a:t>
            </a:r>
            <a:r>
              <a:rPr lang="en-US" dirty="0"/>
              <a:t>: </a:t>
            </a:r>
            <a:r>
              <a:rPr lang="en-US" dirty="0" err="1"/>
              <a:t>prisme</a:t>
            </a:r>
            <a:r>
              <a:rPr lang="en-US" dirty="0"/>
              <a:t>- </a:t>
            </a:r>
            <a:r>
              <a:rPr lang="en-US" dirty="0" err="1"/>
              <a:t>cylindre</a:t>
            </a:r>
            <a:r>
              <a:rPr lang="en-US" dirty="0"/>
              <a:t>- sphere-</a:t>
            </a:r>
            <a:r>
              <a:rPr lang="en-US" dirty="0" err="1"/>
              <a:t>cône</a:t>
            </a:r>
            <a:endParaRPr lang="en-US" dirty="0"/>
          </a:p>
          <a:p>
            <a:r>
              <a:rPr lang="en-US" dirty="0"/>
              <a:t>Face </a:t>
            </a:r>
            <a:r>
              <a:rPr lang="en-US" dirty="0" err="1"/>
              <a:t>latérale</a:t>
            </a:r>
            <a:r>
              <a:rPr lang="en-US" dirty="0"/>
              <a:t> </a:t>
            </a:r>
          </a:p>
          <a:p>
            <a:r>
              <a:rPr lang="en-US" dirty="0" err="1"/>
              <a:t>Sommet</a:t>
            </a:r>
            <a:r>
              <a:rPr lang="en-US" dirty="0"/>
              <a:t> – arête </a:t>
            </a:r>
          </a:p>
          <a:p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L’élève doit être capable: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Caractériser un solide usuel à l’aide de ses caractéristiques</a:t>
            </a:r>
          </a:p>
          <a:p>
            <a:pPr lvl="0"/>
            <a:r>
              <a:rPr lang="fr-FR" b="1" dirty="0"/>
              <a:t>Les outils (par exemple: carte lexicale…)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Figures géométriques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Associer des caractéristiques à des solides qui ne les possèdent pas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L’enseignant circule entre les rangs et contrôle les livrets.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21" name="Imag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1113" y="1671781"/>
            <a:ext cx="9580850" cy="3451718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3269672" y="4378036"/>
            <a:ext cx="1080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cylindre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4618182" y="4608746"/>
            <a:ext cx="9421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faces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5975925" y="4350327"/>
            <a:ext cx="1025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cône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6071538" y="4645416"/>
            <a:ext cx="846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face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7096775" y="4645416"/>
            <a:ext cx="101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faces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8407832" y="4608746"/>
            <a:ext cx="10344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faces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9661236" y="4378036"/>
            <a:ext cx="1057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sphère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9578109" y="4661680"/>
            <a:ext cx="1521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N’a pas de face</a:t>
            </a:r>
            <a:endParaRPr lang="fr-F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343563" y="4692072"/>
            <a:ext cx="76661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MA" sz="1600" dirty="0">
                <a:latin typeface="Calibri" panose="020F0502020204030204" pitchFamily="34" charset="0"/>
                <a:cs typeface="Calibri" panose="020F0502020204030204" pitchFamily="34" charset="0"/>
              </a:rPr>
              <a:t>2 faces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Page:59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93" y="1524001"/>
            <a:ext cx="9974098" cy="3722253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4239491" y="2881745"/>
            <a:ext cx="1403927" cy="14224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/>
          <p:cNvPicPr/>
          <p:nvPr/>
        </p:nvPicPr>
        <p:blipFill>
          <a:blip r:embed="rId3"/>
          <a:stretch>
            <a:fillRect/>
          </a:stretch>
        </p:blipFill>
        <p:spPr>
          <a:xfrm>
            <a:off x="4377112" y="2991102"/>
            <a:ext cx="1128683" cy="111125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643418" y="2881745"/>
            <a:ext cx="1265382" cy="14224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/>
          <p:cNvPicPr/>
          <p:nvPr/>
        </p:nvPicPr>
        <p:blipFill>
          <a:blip r:embed="rId4"/>
          <a:stretch>
            <a:fillRect/>
          </a:stretch>
        </p:blipFill>
        <p:spPr>
          <a:xfrm>
            <a:off x="5756173" y="2996507"/>
            <a:ext cx="1129145" cy="1039784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9494982" y="3094182"/>
            <a:ext cx="1062182" cy="12099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0730" y="2991102"/>
            <a:ext cx="990686" cy="131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encourage les à exprimer ce qu’ils ont appris avec leurs propres mots</a:t>
            </a:r>
          </a:p>
        </p:txBody>
      </p:sp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des solides qui ont des faces polygonales: cube, prisme , pyramide et des solides qui ont des surfaces courbées: cône, cylindre, sphère.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412998" y="1112144"/>
            <a:ext cx="5275384" cy="7335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Des solides  qui ont des surfaces latérale courbées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6101184" y="1122416"/>
            <a:ext cx="5707463" cy="73353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Des solides  qui ont faces latérales polygonales</a:t>
            </a:r>
          </a:p>
        </p:txBody>
      </p:sp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377158"/>
              </p:ext>
            </p:extLst>
          </p:nvPr>
        </p:nvGraphicFramePr>
        <p:xfrm>
          <a:off x="412998" y="2305507"/>
          <a:ext cx="5051387" cy="3587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5358">
                  <a:extLst>
                    <a:ext uri="{9D8B030D-6E8A-4147-A177-3AD203B41FA5}">
                      <a16:colId xmlns:a16="http://schemas.microsoft.com/office/drawing/2014/main" val="2213619826"/>
                    </a:ext>
                  </a:extLst>
                </a:gridCol>
                <a:gridCol w="1627833">
                  <a:extLst>
                    <a:ext uri="{9D8B030D-6E8A-4147-A177-3AD203B41FA5}">
                      <a16:colId xmlns:a16="http://schemas.microsoft.com/office/drawing/2014/main" val="1630446945"/>
                    </a:ext>
                  </a:extLst>
                </a:gridCol>
                <a:gridCol w="1848196">
                  <a:extLst>
                    <a:ext uri="{9D8B030D-6E8A-4147-A177-3AD203B41FA5}">
                      <a16:colId xmlns:a16="http://schemas.microsoft.com/office/drawing/2014/main" val="3605129705"/>
                    </a:ext>
                  </a:extLst>
                </a:gridCol>
              </a:tblGrid>
              <a:tr h="1968869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060463"/>
                  </a:ext>
                </a:extLst>
              </a:tr>
              <a:tr h="161839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Cône</a:t>
                      </a:r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-Base circulaire </a:t>
                      </a:r>
                      <a:endParaRPr lang="fr-FR" sz="18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-1 face (la base)</a:t>
                      </a:r>
                      <a:endParaRPr lang="fr-FR" sz="18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8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-Sphère </a:t>
                      </a:r>
                      <a:endParaRPr lang="fr-FR" sz="18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-ni face</a:t>
                      </a:r>
                    </a:p>
                    <a:p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-ni sommet</a:t>
                      </a:r>
                    </a:p>
                    <a:p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-ni arête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Cylindre </a:t>
                      </a:r>
                      <a:endParaRPr lang="fr-FR" sz="18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-2 Bases circulaires </a:t>
                      </a:r>
                      <a:endParaRPr lang="fr-FR" sz="18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-2 faces (les 2 bases)</a:t>
                      </a:r>
                      <a:endParaRPr lang="fr-FR" sz="18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900409"/>
                  </a:ext>
                </a:extLst>
              </a:tr>
            </a:tbl>
          </a:graphicData>
        </a:graphic>
      </p:graphicFrame>
      <p:pic>
        <p:nvPicPr>
          <p:cNvPr id="19" name="Imag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958" y="2677465"/>
            <a:ext cx="1484922" cy="1106197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2590" y="2722225"/>
            <a:ext cx="1395701" cy="1156457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6649" y="2582446"/>
            <a:ext cx="1607736" cy="1296236"/>
          </a:xfrm>
          <a:prstGeom prst="rect">
            <a:avLst/>
          </a:prstGeom>
        </p:spPr>
      </p:pic>
      <p:graphicFrame>
        <p:nvGraphicFramePr>
          <p:cNvPr id="23" name="Tableau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38443"/>
              </p:ext>
            </p:extLst>
          </p:nvPr>
        </p:nvGraphicFramePr>
        <p:xfrm>
          <a:off x="6339652" y="2041738"/>
          <a:ext cx="5262462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7313">
                  <a:extLst>
                    <a:ext uri="{9D8B030D-6E8A-4147-A177-3AD203B41FA5}">
                      <a16:colId xmlns:a16="http://schemas.microsoft.com/office/drawing/2014/main" val="3756132964"/>
                    </a:ext>
                  </a:extLst>
                </a:gridCol>
                <a:gridCol w="3215149">
                  <a:extLst>
                    <a:ext uri="{9D8B030D-6E8A-4147-A177-3AD203B41FA5}">
                      <a16:colId xmlns:a16="http://schemas.microsoft.com/office/drawing/2014/main" val="41984679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Cube </a:t>
                      </a:r>
                      <a:endParaRPr lang="fr-FR" sz="18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-Base carré </a:t>
                      </a:r>
                      <a:endParaRPr lang="fr-FR" sz="18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-6faces superposables</a:t>
                      </a:r>
                      <a:r>
                        <a:rPr lang="fr-FR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106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Prisme </a:t>
                      </a:r>
                      <a:endParaRPr lang="fr-FR" sz="18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-2 Bases polygonales superposables</a:t>
                      </a:r>
                      <a:endParaRPr lang="fr-FR" sz="18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-5 faces latérales rectangulaires </a:t>
                      </a:r>
                      <a:endParaRPr lang="fr-FR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596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Pyramide </a:t>
                      </a:r>
                      <a:endParaRPr lang="fr-FR" sz="18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-Base polygonale </a:t>
                      </a:r>
                      <a:endParaRPr lang="fr-FR" sz="1800" b="0" i="0" u="none" strike="noStrike" kern="1200" baseline="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800" b="1" i="0" u="none" strike="noStrike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-4 faces latérales triangulaires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005826"/>
                  </a:ext>
                </a:extLst>
              </a:tr>
            </a:tbl>
          </a:graphicData>
        </a:graphic>
      </p:graphicFrame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556" y="2049884"/>
            <a:ext cx="1504311" cy="1065125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556" y="3365320"/>
            <a:ext cx="1698171" cy="1314204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0556" y="4679524"/>
            <a:ext cx="1939977" cy="143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426" y="1634836"/>
            <a:ext cx="10849149" cy="374072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599709" y="5865091"/>
            <a:ext cx="1450109" cy="415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Page:59</a:t>
            </a:r>
          </a:p>
        </p:txBody>
      </p:sp>
    </p:spTree>
    <p:extLst>
      <p:ext uri="{BB962C8B-B14F-4D97-AF65-F5344CB8AC3E}">
        <p14:creationId xmlns:p14="http://schemas.microsoft.com/office/powerpoint/2010/main" val="340403156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C’est la fin de notre séance. N’oubliez pas de réviser votre leçon</a:t>
            </a:r>
            <a:endParaRPr lang="fr-FR" dirty="0"/>
          </a:p>
        </p:txBody>
      </p:sp>
      <p:sp>
        <p:nvSpPr>
          <p:cNvPr id="6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  <a:p>
            <a:endParaRPr lang="fr-FR" dirty="0"/>
          </a:p>
        </p:txBody>
      </p:sp>
      <p:sp>
        <p:nvSpPr>
          <p:cNvPr id="7" name="ZoneTexte 7">
            <a:extLst>
              <a:ext uri="{FF2B5EF4-FFF2-40B4-BE49-F238E27FC236}">
                <a16:creationId xmlns:a16="http://schemas.microsoft.com/office/drawing/2014/main" id="{68A0E193-7E82-6603-BAFA-71DE4DF6EBD0}"/>
              </a:ext>
            </a:extLst>
          </p:cNvPr>
          <p:cNvSpPr txBox="1"/>
          <p:nvPr/>
        </p:nvSpPr>
        <p:spPr>
          <a:xfrm>
            <a:off x="321482" y="2987749"/>
            <a:ext cx="10298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1" dirty="0">
                <a:solidFill>
                  <a:prstClr val="black"/>
                </a:solidFill>
                <a:latin typeface="Calibri" panose="020F0502020204030204"/>
              </a:rPr>
              <a:t>A la prochaine séance!</a:t>
            </a:r>
          </a:p>
        </p:txBody>
      </p:sp>
    </p:spTree>
    <p:extLst>
      <p:ext uri="{BB962C8B-B14F-4D97-AF65-F5344CB8AC3E}">
        <p14:creationId xmlns:p14="http://schemas.microsoft.com/office/powerpoint/2010/main" val="339299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5303</TotalTime>
  <Words>2949</Words>
  <Application>Microsoft Macintosh PowerPoint</Application>
  <PresentationFormat>Grand écran</PresentationFormat>
  <Paragraphs>373</Paragraphs>
  <Slides>68</Slides>
  <Notes>4</Notes>
  <HiddenSlides>7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68</vt:i4>
      </vt:variant>
    </vt:vector>
  </HeadingPairs>
  <TitlesOfParts>
    <vt:vector size="76" baseType="lpstr">
      <vt:lpstr>Aptos</vt:lpstr>
      <vt:lpstr>Aptos Display</vt:lpstr>
      <vt:lpstr>Arial</vt:lpstr>
      <vt:lpstr>Calibri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Très bien.</vt:lpstr>
      <vt:lpstr>Présentation PowerPoint</vt:lpstr>
      <vt:lpstr>Présentation PowerPoint</vt:lpstr>
      <vt:lpstr>Présentation PowerPoint</vt:lpstr>
      <vt:lpstr>Présentation PowerPoint</vt:lpstr>
      <vt:lpstr> observez la figure et répondez par vrai ou faux:</vt:lpstr>
      <vt:lpstr> Voici la réponse: rappelez vous que si deux figures sont correspondantes par une isométrie sont superposables</vt:lpstr>
      <vt:lpstr>Observez ces objets puis répondez par vrai ou faux:</vt:lpstr>
      <vt:lpstr>Voici la réponse, faux car ce sont des figures planes.   </vt:lpstr>
      <vt:lpstr> observez ces objets et répondez par vrai ou faux.</vt:lpstr>
      <vt:lpstr>𝐕𝐨𝐢𝐜𝐢 𝐥𝐚  𝐫é𝐩𝐨𝐧𝐬𝐞. Rappelez vous que les objets du plan sont un point; une droite,  un carré , un cercle……………</vt:lpstr>
      <vt:lpstr>Bien! Rappelons que les figues planes sont dans un plan et les solides sont dans l’espace, </vt:lpstr>
      <vt:lpstr>Présentation PowerPoint</vt:lpstr>
      <vt:lpstr>Observez bien ces objets et exprimez vos avis à propos de la question ci - dessous:</vt:lpstr>
      <vt:lpstr>A la fin de cette séance, vous serez capables de:</vt:lpstr>
      <vt:lpstr>Présentation PowerPoint</vt:lpstr>
      <vt:lpstr>Voici un cube, compléter pour nommer ses éléments. </vt:lpstr>
      <vt:lpstr>Voici les différents éléments d’un cube, ces éléments sont commun à plusieurs solides</vt:lpstr>
      <vt:lpstr>Voici les sommets et les arêtes: un sommet est un point et une arête est un segment.  </vt:lpstr>
      <vt:lpstr>Et voici les faces  d’un solide:</vt:lpstr>
      <vt:lpstr>Je commence par identifier un solide très connu: le cube </vt:lpstr>
      <vt:lpstr>Voici un autre solide: un pavé droit ou  parallélépipède</vt:lpstr>
      <vt:lpstr>Maintenant, voici un autre solide dont le cube et le pavé droit sont des cas particuliers. </vt:lpstr>
      <vt:lpstr>Maintenant voici un autre solide, une pyramide qui a des faces polygonales mais différent d’un prisme.  </vt:lpstr>
      <vt:lpstr>Présentation PowerPoint</vt:lpstr>
      <vt:lpstr>Complétez: on va rappelez les éléments caractéristiques des solides</vt:lpstr>
      <vt:lpstr> 𝐕𝐨𝐢𝐜𝐢 𝐥𝐚  𝐫é𝐩𝐨𝐧𝐬𝐞. Rappelez vous  que un arrête est un côté commun à deux faces et un sommet est un point commun à des arêtes</vt:lpstr>
      <vt:lpstr>Observez ce solide, nommer le et  déterminez le nombre de ses faces et de ses arêtes  :</vt:lpstr>
      <vt:lpstr> 𝐕𝐨𝐢𝐜𝐢 𝐥𝐚  𝐫é𝐩𝐨𝐧𝐬𝐞. Le cube est solide qui a 6 faces sont des carrés superposables et 12 arêtes </vt:lpstr>
      <vt:lpstr>Observes ces solides et notez sur vos ardoises les numéros des solides qui représentent des prismes et donnez le nombre de ses faces :</vt:lpstr>
      <vt:lpstr>  𝐕𝐨𝐢𝐜𝐢 𝐥𝐚  𝐫é𝐩𝐨𝐧𝐬𝐞: rappelez vous que les prismes sont des solides qui ont des bases polygonales superposables et des faces rectangulaires </vt:lpstr>
      <vt:lpstr>Observes ces solides et notez sur vos ardoises les numéros des solides qui représentent des pyramides et le nombre de ses faces latérales:</vt:lpstr>
      <vt:lpstr> 𝐕𝐨𝐢𝐜𝐢 𝐥𝐚  𝐫é𝐩𝐨𝐧𝐬𝐞. Rappelez vous qu’une pyramide est un solide qui a un sommet et une seule base polygonale</vt:lpstr>
      <vt:lpstr>Présentation PowerPoint</vt:lpstr>
      <vt:lpstr>Maintenant, je vais vous montrer d’autres solides dont  les surfaces latérales ne sont pas des polygones </vt:lpstr>
      <vt:lpstr>Voici le 1er solide, un cylindre:  </vt:lpstr>
      <vt:lpstr>Voici le 2ème élément solide: un cône</vt:lpstr>
      <vt:lpstr>Voici le 3ème solide: une sphère</vt:lpstr>
      <vt:lpstr>Présentation PowerPoint</vt:lpstr>
      <vt:lpstr>Observez le solide puis compléter: </vt:lpstr>
      <vt:lpstr>Voici la réponse: le solide s’appelle un cône.</vt:lpstr>
      <vt:lpstr> Observez le solide puis compléter: </vt:lpstr>
      <vt:lpstr>Voici la réponse, le solide s’appelle un cylindre</vt:lpstr>
      <vt:lpstr>reliez chaque solide à sa description </vt:lpstr>
      <vt:lpstr>Voici la réponse: rappelez vous que chaque solide a ses caractéristiques spécifiques  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des solides qui ont des faces polygonales: cube, prisme , pyramide et des solides qui ont des surfaces courbées: cône, cylindre, sphère.</vt:lpstr>
      <vt:lpstr>Voici l’exercice à faire à la maison pour la séance prochaine.</vt:lpstr>
      <vt:lpstr>C’est la fin de notre séance. N’oubliez pas de réviser votre leçon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Microsoft Office User</cp:lastModifiedBy>
  <cp:revision>325</cp:revision>
  <dcterms:created xsi:type="dcterms:W3CDTF">2025-11-03T10:55:47Z</dcterms:created>
  <dcterms:modified xsi:type="dcterms:W3CDTF">2026-03-11T13:16:13Z</dcterms:modified>
</cp:coreProperties>
</file>