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44"/>
  </p:notesMasterIdLst>
  <p:sldIdLst>
    <p:sldId id="2147483636" r:id="rId9"/>
    <p:sldId id="2147483503" r:id="rId10"/>
    <p:sldId id="2147483638" r:id="rId11"/>
    <p:sldId id="2147483619" r:id="rId12"/>
    <p:sldId id="258" r:id="rId13"/>
    <p:sldId id="2147483616" r:id="rId14"/>
    <p:sldId id="2147483411" r:id="rId15"/>
    <p:sldId id="2147483413" r:id="rId16"/>
    <p:sldId id="2147483414" r:id="rId17"/>
    <p:sldId id="2147483485" r:id="rId18"/>
    <p:sldId id="2147483486" r:id="rId19"/>
    <p:sldId id="2147483601" r:id="rId20"/>
    <p:sldId id="2147483598" r:id="rId21"/>
    <p:sldId id="2147483621" r:id="rId22"/>
    <p:sldId id="2147483599" r:id="rId23"/>
    <p:sldId id="2147483581" r:id="rId24"/>
    <p:sldId id="2147483602" r:id="rId25"/>
    <p:sldId id="2147483587" r:id="rId26"/>
    <p:sldId id="2147483588" r:id="rId27"/>
    <p:sldId id="2147483582" r:id="rId28"/>
    <p:sldId id="2147483571" r:id="rId29"/>
    <p:sldId id="2147483540" r:id="rId30"/>
    <p:sldId id="2147483629" r:id="rId31"/>
    <p:sldId id="2147483623" r:id="rId32"/>
    <p:sldId id="2147483543" r:id="rId33"/>
    <p:sldId id="2147483589" r:id="rId34"/>
    <p:sldId id="2147483634" r:id="rId35"/>
    <p:sldId id="2147483635" r:id="rId36"/>
    <p:sldId id="2147483551" r:id="rId37"/>
    <p:sldId id="2147483590" r:id="rId38"/>
    <p:sldId id="2147483625" r:id="rId39"/>
    <p:sldId id="2147483626" r:id="rId40"/>
    <p:sldId id="320" r:id="rId41"/>
    <p:sldId id="2147483617" r:id="rId42"/>
    <p:sldId id="2147483539" r:id="rId43"/>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FB6"/>
    <a:srgbClr val="0070C0"/>
    <a:srgbClr val="FFEBEB"/>
    <a:srgbClr val="FFCCCC"/>
    <a:srgbClr val="FEFECE"/>
    <a:srgbClr val="EFFAB8"/>
    <a:srgbClr val="F5FCD0"/>
    <a:srgbClr val="3FB2CB"/>
    <a:srgbClr val="A98FC3"/>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3" d="100"/>
          <a:sy n="93" d="100"/>
        </p:scale>
        <p:origin x="45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heme" Target="theme/theme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6F1429-C017-4037-8B8F-5A80DDDE3928}"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3593083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643925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08/10/2025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08/10/2025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08/10/2025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08/10/2025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08/10/2025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08/10/2025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08/10/2025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08/10/2025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08/10/2025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08/10/2025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08/10/2025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08/10/2025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08/10/2025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08/10/2025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08/10/2025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08/10/2025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08/10/2025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08/10/2025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08/10/2025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08/10/2025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08/10/2025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08/10/2025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08/10/2025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08/10/2025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08/10/2025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08/10/2025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08/10/2025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t>08/10/2025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08/10/2025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0.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90.xml"/><Relationship Id="rId6" Type="http://schemas.openxmlformats.org/officeDocument/2006/relationships/image" Target="../media/image33.png"/><Relationship Id="rId5" Type="http://schemas.microsoft.com/office/2007/relationships/hdphoto" Target="../media/hdphoto2.wdp"/><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21.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1.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21.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8.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71.xml"/><Relationship Id="rId4" Type="http://schemas.openxmlformats.org/officeDocument/2006/relationships/image" Target="../media/image21.gif"/></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2.png"/><Relationship Id="rId1" Type="http://schemas.openxmlformats.org/officeDocument/2006/relationships/slideLayout" Target="../slideLayouts/slideLayout83.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3.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5.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21.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5" y="137911"/>
            <a:ext cx="3279733" cy="497323"/>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228235" y="2965730"/>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defTabSz="914355">
              <a:defRPr sz="1800" b="0" i="0" u="none" strike="noStrike" kern="0" cap="none" spc="0" baseline="0">
                <a:solidFill>
                  <a:srgbClr val="000000"/>
                </a:solidFill>
                <a:uFillTx/>
              </a:defRPr>
            </a:pPr>
            <a:r>
              <a:rPr lang="fr-FR" sz="2000" b="1" kern="0" dirty="0">
                <a:solidFill>
                  <a:srgbClr val="FFFFFF"/>
                </a:solidFill>
                <a:latin typeface="Calibri" panose="020F0502020204030204"/>
                <a:ea typeface="Calibri"/>
                <a:cs typeface="Calibri"/>
              </a:rPr>
              <a:t>Palier                                              Semaine       </a:t>
            </a:r>
            <a:r>
              <a:rPr lang="fr-FR" sz="2000" b="1" kern="0" dirty="0" smtClean="0">
                <a:solidFill>
                  <a:srgbClr val="FFFFFF"/>
                </a:solidFill>
                <a:latin typeface="Calibri" panose="020F0502020204030204"/>
                <a:ea typeface="Calibri"/>
                <a:cs typeface="Calibri"/>
              </a:rPr>
              <a:t>4 </a:t>
            </a:r>
            <a:endParaRPr lang="fr-FR" sz="2000" b="1" kern="0" dirty="0">
              <a:solidFill>
                <a:srgbClr val="FFFFFF"/>
              </a:solidFill>
              <a:latin typeface="Calibri" panose="020F0502020204030204"/>
              <a:ea typeface="Calibri"/>
              <a:cs typeface="Calibri"/>
            </a:endParaRPr>
          </a:p>
        </p:txBody>
      </p:sp>
      <p:sp>
        <p:nvSpPr>
          <p:cNvPr id="5" name="Google Shape;224;p26">
            <a:extLst>
              <a:ext uri="{FF2B5EF4-FFF2-40B4-BE49-F238E27FC236}">
                <a16:creationId xmlns:a16="http://schemas.microsoft.com/office/drawing/2014/main" id="{523F5EC1-AEA6-A379-1E26-6B69A01A48C4}"/>
              </a:ext>
            </a:extLst>
          </p:cNvPr>
          <p:cNvSpPr/>
          <p:nvPr/>
        </p:nvSpPr>
        <p:spPr>
          <a:xfrm>
            <a:off x="228234" y="3647023"/>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defTabSz="914355">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Consolidation                   Fiche 6</a:t>
            </a:r>
            <a:r>
              <a:rPr lang="fr-FR" sz="2000" b="1" kern="0" dirty="0" smtClean="0">
                <a:solidFill>
                  <a:srgbClr val="FFFFFF"/>
                </a:solidFill>
                <a:latin typeface="Calibri"/>
                <a:ea typeface="Calibri"/>
                <a:cs typeface="Calibri"/>
              </a:rPr>
              <a:t> </a:t>
            </a:r>
            <a:endParaRPr lang="fr-FR" sz="2000" b="1" kern="0" dirty="0">
              <a:solidFill>
                <a:srgbClr val="FFFFFF"/>
              </a:solidFill>
              <a:latin typeface="Calibri"/>
              <a:ea typeface="Calibri"/>
              <a:cs typeface="Calibri"/>
            </a:endParaRP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4383222" y="3818094"/>
            <a:ext cx="3547932" cy="276999"/>
          </a:xfrm>
          <a:prstGeom prst="rect">
            <a:avLst/>
          </a:prstGeom>
          <a:noFill/>
          <a:ln cap="flat">
            <a:noFill/>
          </a:ln>
        </p:spPr>
        <p:txBody>
          <a:bodyPr vert="horz" wrap="square" lIns="0" tIns="0" rIns="0" bIns="0" anchor="t" anchorCtr="0" compatLnSpc="1">
            <a:spAutoFit/>
          </a:bodyPr>
          <a:lstStyle/>
          <a:p>
            <a:pPr marL="285736" indent="-285736" defTabSz="914355">
              <a:buFont typeface="Wingdings" panose="05000000000000000000" pitchFamily="2" charset="2"/>
              <a:buChar char="Ø"/>
              <a:defRPr sz="1800" b="0" i="0" u="none" strike="noStrike" kern="0" cap="none" spc="0" baseline="0">
                <a:solidFill>
                  <a:srgbClr val="000000"/>
                </a:solidFill>
                <a:uFillTx/>
              </a:defRPr>
            </a:pPr>
            <a:r>
              <a:rPr lang="fr-FR" b="1" kern="0" dirty="0">
                <a:solidFill>
                  <a:prstClr val="white"/>
                </a:solidFill>
                <a:latin typeface="Calibri" panose="020F0502020204030204"/>
              </a:rPr>
              <a:t>Consolider les acquis du palier </a:t>
            </a:r>
            <a:r>
              <a:rPr lang="fr-FR" b="1" kern="0" dirty="0" smtClean="0">
                <a:solidFill>
                  <a:prstClr val="white"/>
                </a:solidFill>
                <a:latin typeface="Calibri" panose="020F0502020204030204"/>
              </a:rPr>
              <a:t>4</a:t>
            </a:r>
            <a:endParaRPr lang="fr-FR" b="1" kern="0" dirty="0">
              <a:solidFill>
                <a:prstClr val="white"/>
              </a:solidFill>
              <a:latin typeface="Calibri" panose="020F0502020204030204"/>
            </a:endParaRPr>
          </a:p>
        </p:txBody>
      </p:sp>
      <p:sp>
        <p:nvSpPr>
          <p:cNvPr id="9" name="Google Shape;735;p98">
            <a:extLst>
              <a:ext uri="{FF2B5EF4-FFF2-40B4-BE49-F238E27FC236}">
                <a16:creationId xmlns:a16="http://schemas.microsoft.com/office/drawing/2014/main" id="{F8C53EBC-F327-F687-DA37-526990EB91DF}"/>
              </a:ext>
            </a:extLst>
          </p:cNvPr>
          <p:cNvSpPr/>
          <p:nvPr/>
        </p:nvSpPr>
        <p:spPr>
          <a:xfrm>
            <a:off x="1076801" y="3066770"/>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55">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2122063" y="3730844"/>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55">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748444" y="1833465"/>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55">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327312" y="1065126"/>
            <a:ext cx="5810993" cy="830997"/>
          </a:xfrm>
          <a:prstGeom prst="rect">
            <a:avLst/>
          </a:prstGeom>
          <a:noFill/>
          <a:ln cap="flat">
            <a:noFill/>
          </a:ln>
        </p:spPr>
        <p:txBody>
          <a:bodyPr vert="horz" wrap="square" lIns="0" tIns="0" rIns="0" bIns="0" anchor="t" anchorCtr="1" compatLnSpc="1">
            <a:spAutoFit/>
          </a:bodyPr>
          <a:lstStyle/>
          <a:p>
            <a:pPr algn="ctr" defTabSz="914355">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kern="0" dirty="0">
              <a:solidFill>
                <a:srgbClr val="3FB2CB"/>
              </a:solidFill>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226817" y="801674"/>
            <a:ext cx="1278303" cy="344710"/>
          </a:xfrm>
          <a:prstGeom prst="rect">
            <a:avLst/>
          </a:prstGeom>
          <a:noFill/>
          <a:ln cap="flat">
            <a:noFill/>
          </a:ln>
        </p:spPr>
        <p:txBody>
          <a:bodyPr vert="horz" wrap="square" lIns="0" tIns="0" rIns="0" bIns="0" anchor="t" anchorCtr="1" compatLnSpc="1">
            <a:spAutoFit/>
          </a:bodyPr>
          <a:lstStyle/>
          <a:p>
            <a:pPr algn="ctr" defTabSz="914355">
              <a:lnSpc>
                <a:spcPct val="183502"/>
              </a:lnSpc>
              <a:defRPr sz="1800" b="0" i="0" u="none" strike="noStrike" kern="0" cap="none" spc="0" baseline="0">
                <a:solidFill>
                  <a:srgbClr val="000000"/>
                </a:solidFill>
                <a:uFillTx/>
              </a:defRPr>
            </a:pPr>
            <a:r>
              <a:rPr lang="fr-FR" sz="1400" b="1" kern="0">
                <a:solidFill>
                  <a:srgbClr val="FFFFFF"/>
                </a:solidFill>
                <a:latin typeface="Calibri"/>
                <a:ea typeface="Calibri"/>
                <a:cs typeface="Calibri"/>
              </a:rPr>
              <a:t>Niveau</a:t>
            </a:r>
            <a:r>
              <a:rPr lang="fr-FR" sz="1200" b="1" kern="0">
                <a:solidFill>
                  <a:srgbClr val="FFFFFF"/>
                </a:solidFill>
                <a:latin typeface="Dosis"/>
                <a:ea typeface="Dosis"/>
                <a:cs typeface="Dosis"/>
              </a:rPr>
              <a:t>    </a:t>
            </a:r>
            <a:r>
              <a:rPr lang="fr-FR" sz="1000" b="1" kern="0">
                <a:solidFill>
                  <a:srgbClr val="FFFFFF"/>
                </a:solidFill>
                <a:latin typeface="Dosis"/>
                <a:ea typeface="Dosis"/>
                <a:cs typeface="Dosis"/>
              </a:rPr>
              <a:t>            </a:t>
            </a:r>
            <a:r>
              <a:rPr lang="fr-FR" sz="1200" b="1" kern="0">
                <a:solidFill>
                  <a:srgbClr val="FFFFFF"/>
                </a:solidFill>
                <a:latin typeface="Dosis"/>
                <a:ea typeface="Dosis"/>
                <a:cs typeface="Dosis"/>
              </a:rPr>
              <a:t>             </a:t>
            </a:r>
            <a:endParaRPr lang="fr-FR" sz="1100" kern="0">
              <a:solidFill>
                <a:srgbClr val="000000"/>
              </a:solidFill>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3"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277778" y="851555"/>
            <a:ext cx="1278303" cy="443198"/>
          </a:xfrm>
          <a:prstGeom prst="rect">
            <a:avLst/>
          </a:prstGeom>
          <a:noFill/>
          <a:ln cap="flat">
            <a:noFill/>
          </a:ln>
        </p:spPr>
        <p:txBody>
          <a:bodyPr vert="horz" wrap="square" lIns="0" tIns="0" rIns="0" bIns="0" anchor="t" anchorCtr="1" compatLnSpc="1">
            <a:spAutoFit/>
          </a:bodyPr>
          <a:lstStyle/>
          <a:p>
            <a:pPr algn="ctr" defTabSz="914355">
              <a:lnSpc>
                <a:spcPct val="183502"/>
              </a:lnSpc>
              <a:defRPr sz="1800" b="0" i="0" u="none" strike="noStrike" kern="0" cap="none" spc="0" baseline="0">
                <a:solidFill>
                  <a:srgbClr val="000000"/>
                </a:solidFill>
                <a:uFillTx/>
              </a:defRPr>
            </a:pPr>
            <a:r>
              <a:rPr lang="fr-FR"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355328" y="1320258"/>
            <a:ext cx="1123203" cy="346210"/>
          </a:xfrm>
          <a:prstGeom prst="rect">
            <a:avLst/>
          </a:prstGeom>
          <a:noFill/>
          <a:ln cap="flat">
            <a:noFill/>
          </a:ln>
        </p:spPr>
        <p:txBody>
          <a:bodyPr vert="horz" wrap="square" lIns="68570" tIns="34271" rIns="68570" bIns="34271" anchor="t" anchorCtr="1" compatLnSpc="1">
            <a:spAutoFit/>
          </a:bodyPr>
          <a:lstStyle/>
          <a:p>
            <a:pPr algn="ctr" defTabSz="914355">
              <a:defRPr sz="1800" b="0" i="0" u="none" strike="noStrike" kern="0" cap="none" spc="0" baseline="0">
                <a:solidFill>
                  <a:srgbClr val="000000"/>
                </a:solidFill>
                <a:uFillTx/>
              </a:defRPr>
            </a:pPr>
            <a:r>
              <a:rPr lang="fr-FR" b="1" kern="0" dirty="0">
                <a:solidFill>
                  <a:srgbClr val="FCBF18"/>
                </a:solidFill>
                <a:latin typeface="Calibri" panose="020F0502020204030204" pitchFamily="34" charset="0"/>
                <a:ea typeface="Calibri" panose="020F0502020204030204" pitchFamily="34" charset="0"/>
                <a:cs typeface="Calibri" panose="020F0502020204030204" pitchFamily="34" charset="0"/>
              </a:rPr>
              <a:t>2/3AC</a:t>
            </a:r>
          </a:p>
        </p:txBody>
      </p:sp>
      <p:sp>
        <p:nvSpPr>
          <p:cNvPr id="23" name="Google Shape;223;p26">
            <a:extLst>
              <a:ext uri="{FF2B5EF4-FFF2-40B4-BE49-F238E27FC236}">
                <a16:creationId xmlns:a16="http://schemas.microsoft.com/office/drawing/2014/main" id="{D258681E-15E4-E90D-7486-E7468319E5A3}"/>
              </a:ext>
            </a:extLst>
          </p:cNvPr>
          <p:cNvSpPr/>
          <p:nvPr/>
        </p:nvSpPr>
        <p:spPr>
          <a:xfrm>
            <a:off x="1681036" y="2127722"/>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defTabSz="68580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kern="0" dirty="0">
              <a:solidFill>
                <a:srgbClr val="0070C0"/>
              </a:solidFill>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112361" y="1681291"/>
            <a:ext cx="3536149" cy="1792076"/>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271006" y="3085260"/>
            <a:ext cx="233219" cy="307777"/>
          </a:xfrm>
          <a:prstGeom prst="rect">
            <a:avLst/>
          </a:prstGeom>
          <a:noFill/>
          <a:ln cap="flat">
            <a:noFill/>
          </a:ln>
        </p:spPr>
        <p:txBody>
          <a:bodyPr vert="horz" wrap="square" lIns="0" tIns="0" rIns="0" bIns="0" anchor="t" anchorCtr="0" compatLnSpc="1">
            <a:spAutoFit/>
          </a:bodyPr>
          <a:lstStyle/>
          <a:p>
            <a:pPr defTabSz="914355">
              <a:defRPr sz="1800" b="0" i="0" u="none" strike="noStrike" kern="0" cap="none" spc="0" baseline="0">
                <a:solidFill>
                  <a:srgbClr val="000000"/>
                </a:solidFill>
                <a:uFillTx/>
              </a:defRPr>
            </a:pPr>
            <a:r>
              <a:rPr lang="fr-FR" sz="2000" b="1" kern="0" dirty="0" smtClean="0">
                <a:solidFill>
                  <a:srgbClr val="FFFFFF"/>
                </a:solidFill>
                <a:latin typeface="Calibri"/>
                <a:ea typeface="Calibri"/>
                <a:cs typeface="Calibri"/>
              </a:rPr>
              <a:t>4</a:t>
            </a:r>
            <a:endParaRPr lang="fr-FR" sz="2000" kern="0" dirty="0">
              <a:solidFill>
                <a:srgbClr val="000000"/>
              </a:solidFill>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4666760" y="3053000"/>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55">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19" name="Google Shape;742;p98">
            <a:extLst>
              <a:ext uri="{FF2B5EF4-FFF2-40B4-BE49-F238E27FC236}">
                <a16:creationId xmlns:a16="http://schemas.microsoft.com/office/drawing/2014/main" id="{E20F6010-5958-CCE5-50DA-0596536343DD}"/>
              </a:ext>
            </a:extLst>
          </p:cNvPr>
          <p:cNvSpPr/>
          <p:nvPr/>
        </p:nvSpPr>
        <p:spPr>
          <a:xfrm flipH="1">
            <a:off x="4153048" y="375310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55">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Tree>
    <p:extLst>
      <p:ext uri="{BB962C8B-B14F-4D97-AF65-F5344CB8AC3E}">
        <p14:creationId xmlns:p14="http://schemas.microsoft.com/office/powerpoint/2010/main" val="21261557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8181078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4" name="Google Shape;1140;p112">
            <a:extLst>
              <a:ext uri="{FF2B5EF4-FFF2-40B4-BE49-F238E27FC236}">
                <a16:creationId xmlns:a16="http://schemas.microsoft.com/office/drawing/2014/main" id="{7AEA2973-8F7D-E6B3-A35C-615B04EFA6EB}"/>
              </a:ext>
            </a:extLst>
          </p:cNvPr>
          <p:cNvSpPr txBox="1"/>
          <p:nvPr/>
        </p:nvSpPr>
        <p:spPr>
          <a:xfrm>
            <a:off x="0" y="2260145"/>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marL="0" marR="0" lvl="0" indent="0" algn="ctr" defTabSz="914400" rtl="0" eaLnBrk="1" fontAlgn="auto" latinLnBrk="0" hangingPunct="1">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smtClean="0">
                <a:ln>
                  <a:noFill/>
                </a:ln>
                <a:solidFill>
                  <a:srgbClr val="44546A"/>
                </a:solidFill>
                <a:effectLst/>
                <a:uLnTx/>
                <a:uFillTx/>
                <a:latin typeface="Calibri"/>
                <a:ea typeface="Calibri"/>
                <a:cs typeface="Calibri"/>
              </a:rPr>
              <a:t>Repères</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36351205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Avant de commencer, faisons un petit rappel de ce que nous avons appris :</a:t>
            </a:r>
          </a:p>
        </p:txBody>
      </p:sp>
      <p:sp>
        <p:nvSpPr>
          <p:cNvPr id="11" name="ZoneTexte 10">
            <a:extLst>
              <a:ext uri="{FF2B5EF4-FFF2-40B4-BE49-F238E27FC236}">
                <a16:creationId xmlns:a16="http://schemas.microsoft.com/office/drawing/2014/main" id="{2D1F006D-773F-F8D9-B607-3DBC97E08F60}"/>
              </a:ext>
            </a:extLst>
          </p:cNvPr>
          <p:cNvSpPr txBox="1"/>
          <p:nvPr/>
        </p:nvSpPr>
        <p:spPr>
          <a:xfrm>
            <a:off x="574420" y="814541"/>
            <a:ext cx="7995159" cy="4921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800"/>
              </a:spcAft>
            </a:pPr>
            <a:r>
              <a:rPr lang="fr-FR" sz="2400" b="1" dirty="0" smtClean="0">
                <a:solidFill>
                  <a:sysClr val="windowText" lastClr="000000"/>
                </a:solidFill>
                <a:latin typeface="Calibri" panose="020F0502020204030204" pitchFamily="34" charset="0"/>
                <a:cs typeface="Calibri" panose="020F0502020204030204" pitchFamily="34" charset="0"/>
              </a:rPr>
              <a:t>Lire  en respectant les pauses et les liaisons  </a:t>
            </a:r>
            <a:endParaRPr lang="fr-FR" sz="2400" b="1" dirty="0">
              <a:solidFill>
                <a:sysClr val="windowText" lastClr="000000"/>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D26F5D7E-4BD4-4B39-80B4-21E54D890D8C}"/>
              </a:ext>
            </a:extLst>
          </p:cNvPr>
          <p:cNvSpPr txBox="1"/>
          <p:nvPr/>
        </p:nvSpPr>
        <p:spPr>
          <a:xfrm>
            <a:off x="574421" y="1723058"/>
            <a:ext cx="7995158" cy="1938992"/>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algn="just">
              <a:defRPr sz="3200" b="1">
                <a:solidFill>
                  <a:sysClr val="windowText" lastClr="000000"/>
                </a:solidFill>
                <a:latin typeface="Arial" panose="020B0604020202020204" pitchFamily="34" charset="0"/>
                <a:cs typeface="Arial" panose="020B0604020202020204" pitchFamily="34" charset="0"/>
              </a:defRPr>
            </a:lvl1pPr>
          </a:lstStyle>
          <a:p>
            <a:r>
              <a:rPr lang="fr-FR" sz="2000" dirty="0" smtClean="0">
                <a:latin typeface="Calibri" panose="020F0502020204030204" pitchFamily="34" charset="0"/>
                <a:cs typeface="Calibri" panose="020F0502020204030204" pitchFamily="34" charset="0"/>
              </a:rPr>
              <a:t>► </a:t>
            </a:r>
            <a:r>
              <a:rPr lang="fr-FR" sz="2000" dirty="0" smtClean="0"/>
              <a:t>Je </a:t>
            </a:r>
            <a:r>
              <a:rPr lang="fr-FR" sz="2000" dirty="0"/>
              <a:t>marque les pauses </a:t>
            </a:r>
            <a:r>
              <a:rPr lang="fr-FR" sz="2000" b="0" dirty="0"/>
              <a:t>aux virgules, points et signes de ponctuation pour donner du rythme à ma lecture</a:t>
            </a:r>
            <a:r>
              <a:rPr lang="fr-FR" sz="2000" b="0" dirty="0" smtClean="0"/>
              <a:t>.</a:t>
            </a:r>
          </a:p>
          <a:p>
            <a:r>
              <a:rPr lang="fr-FR" sz="2000" dirty="0" smtClean="0"/>
              <a:t>► </a:t>
            </a:r>
            <a:r>
              <a:rPr lang="fr-FR" sz="2000" dirty="0"/>
              <a:t>Je fais les liaisons </a:t>
            </a:r>
            <a:r>
              <a:rPr lang="fr-FR" sz="2000" b="0" dirty="0"/>
              <a:t>quand elles sont nécessaires afin que ma lecture soit fluide et naturelle</a:t>
            </a:r>
            <a:r>
              <a:rPr lang="fr-FR" sz="2000" b="0" dirty="0" smtClean="0"/>
              <a:t>.</a:t>
            </a:r>
          </a:p>
          <a:p>
            <a:r>
              <a:rPr lang="fr-FR" sz="2000" dirty="0" smtClean="0"/>
              <a:t>► </a:t>
            </a:r>
            <a:r>
              <a:rPr lang="fr-FR" sz="2000" dirty="0"/>
              <a:t>Je fais attention </a:t>
            </a:r>
            <a:r>
              <a:rPr lang="fr-FR" sz="2000" b="0" dirty="0"/>
              <a:t>à ne pas couper les groupes de sens et à garder le ton juste selon la phrase</a:t>
            </a:r>
            <a:r>
              <a:rPr lang="fr-FR" sz="2000" dirty="0"/>
              <a:t>.</a:t>
            </a:r>
            <a:endParaRPr lang="fr-FR" sz="2000" b="0" dirty="0"/>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Orienter les réponses. Corriger si nécessaire.</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69884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ces </a:t>
            </a:r>
            <a:r>
              <a:rPr lang="fr-FR" dirty="0" smtClean="0"/>
              <a:t>phrases </a:t>
            </a:r>
            <a:r>
              <a:rPr lang="fr-FR" dirty="0"/>
              <a:t>à haute voix. Ecoutez </a:t>
            </a:r>
            <a:r>
              <a:rPr lang="fr-FR" dirty="0" smtClean="0"/>
              <a:t>bien.</a:t>
            </a:r>
            <a:endParaRPr lang="fr-FR" altLang="fr-FR" dirty="0"/>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modèle de ces </a:t>
            </a:r>
            <a:r>
              <a:rPr lang="fr-FR" dirty="0" smtClean="0"/>
              <a:t>phrases.</a:t>
            </a:r>
            <a:endParaRPr lang="fr-FR" dirty="0"/>
          </a:p>
        </p:txBody>
      </p:sp>
      <p:sp>
        <p:nvSpPr>
          <p:cNvPr id="11" name="ZoneTexte 10"/>
          <p:cNvSpPr txBox="1"/>
          <p:nvPr/>
        </p:nvSpPr>
        <p:spPr>
          <a:xfrm>
            <a:off x="440216" y="1164567"/>
            <a:ext cx="8330956" cy="3046988"/>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sz="2400" dirty="0"/>
              <a:t>Le matin, le soleil apparaît lentement au-dessus des grandes montagnes et réveille les oiseaux cachés dans les arbres. </a:t>
            </a:r>
            <a:endParaRPr lang="fr-FR" sz="2400" dirty="0" smtClean="0"/>
          </a:p>
          <a:p>
            <a:r>
              <a:rPr lang="fr-FR" sz="2400" dirty="0" smtClean="0"/>
              <a:t>Au-dessus </a:t>
            </a:r>
            <a:r>
              <a:rPr lang="fr-FR" sz="2400" dirty="0"/>
              <a:t>des grandes montagnes, le soleil apparaît lentement le matin et réveille les oiseaux cachés dans les arbres. </a:t>
            </a:r>
            <a:endParaRPr lang="fr-FR" sz="2400" dirty="0" smtClean="0"/>
          </a:p>
          <a:p>
            <a:r>
              <a:rPr lang="fr-FR" sz="2400" dirty="0" smtClean="0"/>
              <a:t>Les </a:t>
            </a:r>
            <a:r>
              <a:rPr lang="fr-FR" sz="2400" dirty="0"/>
              <a:t>oiseaux cachés dans les arbres sont réveillés par le soleil qui apparaît lentement le matin au dessus des grandes </a:t>
            </a:r>
            <a:r>
              <a:rPr lang="fr-FR" sz="2400" dirty="0" smtClean="0"/>
              <a:t>montagnes.</a:t>
            </a:r>
            <a:endParaRPr lang="fr-FR" sz="2200" b="1" dirty="0" smtClean="0">
              <a:solidFill>
                <a:srgbClr val="FF0000"/>
              </a:solidFill>
            </a:endParaRPr>
          </a:p>
        </p:txBody>
      </p:sp>
      <p:pic>
        <p:nvPicPr>
          <p:cNvPr id="9"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21073523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58AFE270-6D35-4FE4-9548-248D77EA689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7822259F-DE49-8C62-853A-55DF50B58F45}"/>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 </a:t>
            </a:r>
            <a:r>
              <a:rPr lang="fr-FR" dirty="0" smtClean="0"/>
              <a:t>Lisez </a:t>
            </a:r>
            <a:r>
              <a:rPr lang="fr-FR" dirty="0"/>
              <a:t>ces phrases </a:t>
            </a:r>
            <a:r>
              <a:rPr lang="fr-FR" dirty="0" smtClean="0"/>
              <a:t>à haute voix</a:t>
            </a:r>
            <a:r>
              <a:rPr lang="fr-FR" dirty="0"/>
              <a:t> </a:t>
            </a:r>
            <a:r>
              <a:rPr lang="fr-FR" dirty="0" smtClean="0"/>
              <a:t>:</a:t>
            </a:r>
            <a:endParaRPr lang="fr-FR" dirty="0"/>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lvl="0"/>
            <a:r>
              <a:rPr lang="fr-FR" dirty="0"/>
              <a:t>Veiller au respect des pauses et de la ponctuation.</a:t>
            </a:r>
          </a:p>
        </p:txBody>
      </p:sp>
      <p:sp>
        <p:nvSpPr>
          <p:cNvPr id="9" name="ZoneTexte 8"/>
          <p:cNvSpPr txBox="1"/>
          <p:nvPr/>
        </p:nvSpPr>
        <p:spPr>
          <a:xfrm>
            <a:off x="440216" y="1164567"/>
            <a:ext cx="8330956" cy="3046988"/>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sz="2400" dirty="0"/>
              <a:t>Le matin, le soleil apparaît lentement au-dessus des grandes montagnes et réveille les oiseaux cachés dans les arbres. </a:t>
            </a:r>
            <a:endParaRPr lang="fr-FR" sz="2400" dirty="0" smtClean="0"/>
          </a:p>
          <a:p>
            <a:r>
              <a:rPr lang="fr-FR" sz="2400" dirty="0" smtClean="0"/>
              <a:t>Au-dessus </a:t>
            </a:r>
            <a:r>
              <a:rPr lang="fr-FR" sz="2400" dirty="0"/>
              <a:t>des grandes montagnes, le soleil apparaît lentement le matin et réveille les oiseaux cachés dans les arbres. </a:t>
            </a:r>
            <a:endParaRPr lang="fr-FR" sz="2400" dirty="0" smtClean="0"/>
          </a:p>
          <a:p>
            <a:r>
              <a:rPr lang="fr-FR" sz="2400" dirty="0" smtClean="0"/>
              <a:t>Les </a:t>
            </a:r>
            <a:r>
              <a:rPr lang="fr-FR" sz="2400" dirty="0"/>
              <a:t>oiseaux cachés dans les arbres sont réveillés par le soleil qui apparaît lentement le matin au dessus des grandes </a:t>
            </a:r>
            <a:r>
              <a:rPr lang="fr-FR" sz="2400" dirty="0" smtClean="0"/>
              <a:t>montagnes.</a:t>
            </a:r>
            <a:endParaRPr lang="fr-FR" sz="2200" b="1" dirty="0" smtClean="0">
              <a:solidFill>
                <a:srgbClr val="FF0000"/>
              </a:solidFill>
            </a:endParaRPr>
          </a:p>
        </p:txBody>
      </p:sp>
      <p:pic>
        <p:nvPicPr>
          <p:cNvPr id="12"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0061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9A000-C5C6-0D3D-7E67-7C9712946DE4}"/>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4321526A-0586-1958-D81D-7172C2102E9A}"/>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Chaque </a:t>
            </a:r>
            <a:r>
              <a:rPr lang="fr-FR" dirty="0"/>
              <a:t>élève lit une phrase puis passe la parole à un </a:t>
            </a:r>
            <a:r>
              <a:rPr lang="fr-FR" dirty="0" smtClean="0"/>
              <a:t>camarade pour lire la deuxième.</a:t>
            </a:r>
            <a:endParaRPr lang="fr-FR" dirty="0"/>
          </a:p>
        </p:txBody>
      </p:sp>
      <p:sp>
        <p:nvSpPr>
          <p:cNvPr id="8" name="Espace réservé du texte 2">
            <a:extLst>
              <a:ext uri="{FF2B5EF4-FFF2-40B4-BE49-F238E27FC236}">
                <a16:creationId xmlns:a16="http://schemas.microsoft.com/office/drawing/2014/main" id="{A7E6E07B-A9EF-9F36-4847-4C1179BDBDFF}"/>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a:t>
            </a:r>
            <a:r>
              <a:rPr lang="fr-FR" dirty="0" smtClean="0"/>
              <a:t>6 </a:t>
            </a:r>
            <a:r>
              <a:rPr lang="fr-FR" dirty="0"/>
              <a:t>élèves au hasard. Apporter un feedback </a:t>
            </a:r>
            <a:r>
              <a:rPr lang="fr-FR" dirty="0" smtClean="0"/>
              <a:t>immédiat .</a:t>
            </a:r>
            <a:endParaRPr lang="fr-FR" dirty="0"/>
          </a:p>
        </p:txBody>
      </p:sp>
      <p:sp>
        <p:nvSpPr>
          <p:cNvPr id="13" name="Rectangle 1">
            <a:extLst>
              <a:ext uri="{FF2B5EF4-FFF2-40B4-BE49-F238E27FC236}">
                <a16:creationId xmlns:a16="http://schemas.microsoft.com/office/drawing/2014/main" id="{05F0EF3C-3E7B-B7A7-DD8B-5B70D49347BF}"/>
              </a:ext>
            </a:extLst>
          </p:cNvPr>
          <p:cNvSpPr>
            <a:spLocks noChangeArrowheads="1"/>
          </p:cNvSpPr>
          <p:nvPr/>
        </p:nvSpPr>
        <p:spPr bwMode="auto">
          <a:xfrm>
            <a:off x="440216" y="3779373"/>
            <a:ext cx="852616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buFont typeface="Wingdings" panose="05000000000000000000" pitchFamily="2" charset="2"/>
              <a:buChar char="§"/>
            </a:pPr>
            <a:r>
              <a:rPr lang="fr-FR" sz="2000" b="1" dirty="0" smtClean="0">
                <a:solidFill>
                  <a:srgbClr val="C00000"/>
                </a:solidFill>
                <a:latin typeface="Calibri" panose="020F0502020204030204" pitchFamily="34" charset="0"/>
                <a:cs typeface="Calibri" panose="020F0502020204030204" pitchFamily="34" charset="0"/>
              </a:rPr>
              <a:t>N’oubliez pas de faire attention à la prononciation des mots.</a:t>
            </a:r>
            <a:endParaRPr lang="fr-FR" sz="2000" dirty="0" smtClean="0">
              <a:solidFill>
                <a:srgbClr val="C00000"/>
              </a:solidFill>
              <a:latin typeface="Calibri" panose="020F0502020204030204" pitchFamily="34" charset="0"/>
              <a:cs typeface="Calibri" panose="020F0502020204030204" pitchFamily="34" charset="0"/>
            </a:endParaRPr>
          </a:p>
        </p:txBody>
      </p:sp>
      <p:sp>
        <p:nvSpPr>
          <p:cNvPr id="9" name="ZoneTexte 8"/>
          <p:cNvSpPr txBox="1"/>
          <p:nvPr/>
        </p:nvSpPr>
        <p:spPr>
          <a:xfrm>
            <a:off x="440216" y="1164567"/>
            <a:ext cx="8330956" cy="2308324"/>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sz="2400" dirty="0"/>
              <a:t>Le soleil se lève derrière les montagnes. </a:t>
            </a:r>
            <a:endParaRPr lang="fr-FR" sz="2400" dirty="0" smtClean="0"/>
          </a:p>
          <a:p>
            <a:r>
              <a:rPr lang="fr-FR" sz="2400" dirty="0" smtClean="0"/>
              <a:t>Le </a:t>
            </a:r>
            <a:r>
              <a:rPr lang="fr-FR" sz="2400" dirty="0"/>
              <a:t>soleil se lève derrière les montagnes et les oiseaux commencent à chanter dans les arbres. </a:t>
            </a:r>
            <a:endParaRPr lang="fr-FR" sz="2400" dirty="0" smtClean="0"/>
          </a:p>
          <a:p>
            <a:r>
              <a:rPr lang="fr-FR" sz="2400" dirty="0" smtClean="0"/>
              <a:t>Le </a:t>
            </a:r>
            <a:r>
              <a:rPr lang="fr-FR" sz="2400" dirty="0"/>
              <a:t>soleil se lève derrière les montagnes, les oiseaux commencent à chanter dans les arbres et la vallée se réveille doucement sous la lumière du matin.</a:t>
            </a:r>
            <a:endParaRPr lang="fr-FR" sz="2200" b="1" dirty="0" smtClean="0">
              <a:solidFill>
                <a:srgbClr val="FF0000"/>
              </a:solidFill>
            </a:endParaRPr>
          </a:p>
        </p:txBody>
      </p:sp>
    </p:spTree>
    <p:extLst>
      <p:ext uri="{BB962C8B-B14F-4D97-AF65-F5344CB8AC3E}">
        <p14:creationId xmlns:p14="http://schemas.microsoft.com/office/powerpoint/2010/main" val="4512871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EB32F-D928-B2FF-F10C-0B41DB3A02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482EBD6-25EB-FDCE-322D-AAB3CC61024E}"/>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6428F51-C0E5-7BE0-2F4F-C0451F4D6570}"/>
              </a:ext>
            </a:extLst>
          </p:cNvPr>
          <p:cNvSpPr/>
          <p:nvPr/>
        </p:nvSpPr>
        <p:spPr>
          <a:xfrm>
            <a:off x="0" y="0"/>
            <a:ext cx="9144000" cy="5143500"/>
          </a:xfrm>
          <a:prstGeom prst="rect">
            <a:avLst/>
          </a:pr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4AF9001B-EF97-D03B-AE12-E6B12A59163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08DC9C-3243-5DCC-815D-6AC804F1FC9F}"/>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a:t>
            </a:r>
            <a:r>
              <a:rPr lang="fr-FR" dirty="0" smtClean="0"/>
              <a:t>ce texte </a:t>
            </a:r>
            <a:r>
              <a:rPr lang="fr-FR" dirty="0"/>
              <a:t>à haute </a:t>
            </a:r>
            <a:r>
              <a:rPr lang="fr-FR" dirty="0" smtClean="0"/>
              <a:t>voix. </a:t>
            </a:r>
            <a:r>
              <a:rPr lang="fr-FR" dirty="0"/>
              <a:t>Ecoutez </a:t>
            </a:r>
            <a:r>
              <a:rPr lang="fr-FR" dirty="0" smtClean="0"/>
              <a:t>bien.</a:t>
            </a:r>
            <a:endParaRPr lang="fr-FR" altLang="fr-FR" dirty="0"/>
          </a:p>
        </p:txBody>
      </p:sp>
      <p:sp>
        <p:nvSpPr>
          <p:cNvPr id="10" name="Espace réservé du texte 2">
            <a:extLst>
              <a:ext uri="{FF2B5EF4-FFF2-40B4-BE49-F238E27FC236}">
                <a16:creationId xmlns:a16="http://schemas.microsoft.com/office/drawing/2014/main" id="{EF5859FF-554B-3676-381E-898F2524B098}"/>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modèle </a:t>
            </a:r>
            <a:r>
              <a:rPr lang="fr-FR" dirty="0" smtClean="0"/>
              <a:t>du texte.</a:t>
            </a:r>
            <a:endParaRPr lang="fr-FR" dirty="0"/>
          </a:p>
        </p:txBody>
      </p:sp>
      <p:pic>
        <p:nvPicPr>
          <p:cNvPr id="9"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1" name="ZoneTexte 10"/>
          <p:cNvSpPr txBox="1"/>
          <p:nvPr/>
        </p:nvSpPr>
        <p:spPr>
          <a:xfrm>
            <a:off x="482847" y="860001"/>
            <a:ext cx="8207670" cy="3985706"/>
          </a:xfrm>
          <a:prstGeom prst="rect">
            <a:avLst/>
          </a:prstGeom>
          <a:solidFill>
            <a:srgbClr val="FEFECE"/>
          </a:solidFill>
          <a:ln>
            <a:solidFill>
              <a:schemeClr val="tx1"/>
            </a:solidFill>
          </a:ln>
        </p:spPr>
        <p:txBody>
          <a:bodyPr wrap="square" rtlCol="0">
            <a:spAutoFit/>
          </a:bodyPr>
          <a:lstStyle>
            <a:defPPr>
              <a:defRPr lang="fr-FR"/>
            </a:defPPr>
            <a:lvl1pPr algn="just">
              <a:defRPr sz="2300">
                <a:latin typeface="Calibri" panose="020F0502020204030204" pitchFamily="34" charset="0"/>
                <a:cs typeface="Calibri" panose="020F0502020204030204" pitchFamily="34" charset="0"/>
              </a:defRPr>
            </a:lvl1pPr>
          </a:lstStyle>
          <a:p>
            <a:r>
              <a:rPr lang="fr-FR" dirty="0"/>
              <a:t>Chaque jour, le Soleil se lève le matin et se couche le soir. Cela donne l’impression que le Soleil bouge dans le ciel. Mais en réalité, c’est la Terre qui tourne sur elle-même, comme une toupie. Ce mouvement donne le jour et la nuit. </a:t>
            </a:r>
            <a:endParaRPr lang="fr-FR" dirty="0" smtClean="0"/>
          </a:p>
          <a:p>
            <a:r>
              <a:rPr lang="fr-FR" dirty="0" smtClean="0"/>
              <a:t>En </a:t>
            </a:r>
            <a:r>
              <a:rPr lang="fr-FR" dirty="0"/>
              <a:t>même temps, la Terre gravite autour du Soleil. C’est un grand voyage qui dure environ 365 jours, soit une année entière. C’est pour cela que nous avons les saisons : l’été, l’automne, l’hiver et le printemps. </a:t>
            </a:r>
            <a:endParaRPr lang="fr-FR" dirty="0" smtClean="0"/>
          </a:p>
          <a:p>
            <a:r>
              <a:rPr lang="fr-FR" dirty="0" smtClean="0"/>
              <a:t>Donc</a:t>
            </a:r>
            <a:r>
              <a:rPr lang="fr-FR" dirty="0"/>
              <a:t>, la Terre fait deux mouvements : elle tourne sur elle même (pour le jour et la nuit) et elle tourne autour du Soleil (pour les quatre saisons de l’année).</a:t>
            </a:r>
          </a:p>
        </p:txBody>
      </p:sp>
    </p:spTree>
    <p:extLst>
      <p:ext uri="{BB962C8B-B14F-4D97-AF65-F5344CB8AC3E}">
        <p14:creationId xmlns:p14="http://schemas.microsoft.com/office/powerpoint/2010/main" val="2026202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793D5-83A1-EBAE-5253-0768A4007906}"/>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9789BA6D-D454-812E-CB01-5D0715886AA1}"/>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Nous allons lire ensemble </a:t>
            </a:r>
            <a:r>
              <a:rPr lang="fr-FR" dirty="0" smtClean="0"/>
              <a:t>cette partie du texte, en respectant les pauses et les liaisons : </a:t>
            </a:r>
            <a:endParaRPr lang="fr-FR" altLang="fr-FR" dirty="0"/>
          </a:p>
        </p:txBody>
      </p:sp>
      <p:sp>
        <p:nvSpPr>
          <p:cNvPr id="8" name="Espace réservé du texte 2">
            <a:extLst>
              <a:ext uri="{FF2B5EF4-FFF2-40B4-BE49-F238E27FC236}">
                <a16:creationId xmlns:a16="http://schemas.microsoft.com/office/drawing/2014/main" id="{18A2E2DE-083D-24DB-74D2-67EF0B7F2573}"/>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lire en chœur </a:t>
            </a:r>
            <a:r>
              <a:rPr lang="fr-FR" dirty="0" smtClean="0"/>
              <a:t>le texte. </a:t>
            </a:r>
            <a:endParaRPr lang="fr-FR" dirty="0"/>
          </a:p>
        </p:txBody>
      </p:sp>
      <p:pic>
        <p:nvPicPr>
          <p:cNvPr id="6"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p:cNvSpPr txBox="1"/>
          <p:nvPr/>
        </p:nvSpPr>
        <p:spPr>
          <a:xfrm>
            <a:off x="410927" y="863891"/>
            <a:ext cx="8207670" cy="3985706"/>
          </a:xfrm>
          <a:prstGeom prst="rect">
            <a:avLst/>
          </a:prstGeom>
          <a:solidFill>
            <a:srgbClr val="FEFECE"/>
          </a:solidFill>
          <a:ln>
            <a:solidFill>
              <a:schemeClr val="tx1"/>
            </a:solidFill>
          </a:ln>
        </p:spPr>
        <p:txBody>
          <a:bodyPr wrap="square" rtlCol="0">
            <a:spAutoFit/>
          </a:bodyPr>
          <a:lstStyle>
            <a:defPPr>
              <a:defRPr lang="fr-FR"/>
            </a:defPPr>
            <a:lvl1pPr algn="just">
              <a:defRPr sz="2300">
                <a:latin typeface="Calibri" panose="020F0502020204030204" pitchFamily="34" charset="0"/>
                <a:cs typeface="Calibri" panose="020F0502020204030204" pitchFamily="34" charset="0"/>
              </a:defRPr>
            </a:lvl1pPr>
          </a:lstStyle>
          <a:p>
            <a:r>
              <a:rPr lang="fr-FR" dirty="0"/>
              <a:t>Chaque jour, le Soleil se lève le matin et se couche le soir. Cela donne l’impression que le Soleil bouge dans le ciel. Mais en réalité, c’est la Terre qui tourne sur elle-même, comme une toupie. Ce mouvement donne le jour et la nuit. </a:t>
            </a:r>
            <a:endParaRPr lang="fr-FR" dirty="0" smtClean="0"/>
          </a:p>
          <a:p>
            <a:r>
              <a:rPr lang="fr-FR" dirty="0" smtClean="0"/>
              <a:t>En </a:t>
            </a:r>
            <a:r>
              <a:rPr lang="fr-FR" dirty="0"/>
              <a:t>même temps, la Terre gravite autour du Soleil. C’est un grand voyage qui dure environ 365 jours, soit une année entière. </a:t>
            </a:r>
            <a:r>
              <a:rPr lang="fr-FR" dirty="0">
                <a:solidFill>
                  <a:schemeClr val="bg1">
                    <a:lumMod val="85000"/>
                  </a:schemeClr>
                </a:solidFill>
              </a:rPr>
              <a:t>C’est pour cela que nous avons les saisons : l’été, l’automne, l’hiver et le printemps. </a:t>
            </a:r>
            <a:endParaRPr lang="fr-FR" dirty="0" smtClean="0">
              <a:solidFill>
                <a:schemeClr val="bg1">
                  <a:lumMod val="85000"/>
                </a:schemeClr>
              </a:solidFill>
            </a:endParaRPr>
          </a:p>
          <a:p>
            <a:r>
              <a:rPr lang="fr-FR" dirty="0" smtClean="0">
                <a:solidFill>
                  <a:schemeClr val="bg1">
                    <a:lumMod val="85000"/>
                  </a:schemeClr>
                </a:solidFill>
              </a:rPr>
              <a:t>Donc</a:t>
            </a:r>
            <a:r>
              <a:rPr lang="fr-FR" dirty="0">
                <a:solidFill>
                  <a:schemeClr val="bg1">
                    <a:lumMod val="85000"/>
                  </a:schemeClr>
                </a:solidFill>
              </a:rPr>
              <a:t>, la Terre fait deux mouvements : elle tourne sur elle même (pour le jour et la nuit) et elle tourne autour du Soleil (pour les quatre saisons de l’année).</a:t>
            </a:r>
          </a:p>
        </p:txBody>
      </p:sp>
    </p:spTree>
    <p:extLst>
      <p:ext uri="{BB962C8B-B14F-4D97-AF65-F5344CB8AC3E}">
        <p14:creationId xmlns:p14="http://schemas.microsoft.com/office/powerpoint/2010/main" val="25870829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a:t>
            </a:r>
            <a:r>
              <a:rPr lang="fr-FR" sz="2400" b="1" i="0" u="none" strike="noStrike" kern="0" cap="none" spc="0" baseline="0" dirty="0" smtClean="0">
                <a:solidFill>
                  <a:srgbClr val="44546A"/>
                </a:solidFill>
                <a:uFillTx/>
                <a:latin typeface="Calibri"/>
                <a:ea typeface="Calibri"/>
                <a:cs typeface="Calibri"/>
              </a:rPr>
              <a:t>paliers</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7390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a16="http://schemas.microsoft.com/office/drawing/2014/main" id="{2AFA4ECC-BBD6-59C1-CAFF-DECAF76040DD}"/>
              </a:ext>
            </a:extLst>
          </p:cNvPr>
          <p:cNvSpPr txBox="1"/>
          <p:nvPr/>
        </p:nvSpPr>
        <p:spPr>
          <a:xfrm>
            <a:off x="5881064" y="2043890"/>
            <a:ext cx="915436" cy="230832"/>
          </a:xfrm>
          <a:prstGeom prst="rect">
            <a:avLst/>
          </a:prstGeom>
          <a:solidFill>
            <a:schemeClr val="bg1"/>
          </a:solidFill>
        </p:spPr>
        <p:txBody>
          <a:bodyPr wrap="square" rtlCol="0">
            <a:spAutoFit/>
          </a:bodyPr>
          <a:lstStyle/>
          <a:p>
            <a:pPr defTabSz="685800">
              <a:defRPr/>
            </a:pPr>
            <a:r>
              <a:rPr lang="fr-FR" sz="900" b="1" i="1" dirty="0">
                <a:solidFill>
                  <a:srgbClr val="C00000"/>
                </a:solidFill>
                <a:latin typeface="Arial"/>
              </a:rPr>
              <a:t>Vous êtes ici</a:t>
            </a:r>
          </a:p>
        </p:txBody>
      </p:sp>
      <p:pic>
        <p:nvPicPr>
          <p:cNvPr id="41" name="Picture 4" descr="Pin ">
            <a:extLst>
              <a:ext uri="{FF2B5EF4-FFF2-40B4-BE49-F238E27FC236}">
                <a16:creationId xmlns:a16="http://schemas.microsoft.com/office/drawing/2014/main" id="{930EC4D2-4684-3349-15AE-6849EDF3F9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9329" y="1562106"/>
            <a:ext cx="374245" cy="37424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EE245-6070-C707-0223-15A94841BF65}"/>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A3326C2E-C15E-6AE8-32C2-95D0EC76203E}"/>
              </a:ext>
            </a:extLst>
          </p:cNvPr>
          <p:cNvSpPr txBox="1"/>
          <p:nvPr/>
        </p:nvSpPr>
        <p:spPr>
          <a:xfrm>
            <a:off x="697063" y="46091"/>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Un </a:t>
            </a:r>
            <a:r>
              <a:rPr lang="fr-FR" dirty="0"/>
              <a:t>élève lit, les autres suivent et corrigent si besoin.</a:t>
            </a:r>
          </a:p>
        </p:txBody>
      </p:sp>
      <p:sp>
        <p:nvSpPr>
          <p:cNvPr id="8" name="Espace réservé du texte 2">
            <a:extLst>
              <a:ext uri="{FF2B5EF4-FFF2-40B4-BE49-F238E27FC236}">
                <a16:creationId xmlns:a16="http://schemas.microsoft.com/office/drawing/2014/main" id="{9822B8D9-AB1B-3667-50D6-EDBC8871E269}"/>
              </a:ext>
            </a:extLst>
          </p:cNvPr>
          <p:cNvSpPr txBox="1">
            <a:spLocks/>
          </p:cNvSpPr>
          <p:nvPr/>
        </p:nvSpPr>
        <p:spPr>
          <a:xfrm>
            <a:off x="669472" y="353189"/>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smtClean="0"/>
              <a:t>Désigner 5 élèves.</a:t>
            </a:r>
            <a:endParaRPr lang="fr-FR" dirty="0"/>
          </a:p>
        </p:txBody>
      </p:sp>
      <p:sp>
        <p:nvSpPr>
          <p:cNvPr id="6" name="ZoneTexte 5"/>
          <p:cNvSpPr txBox="1"/>
          <p:nvPr/>
        </p:nvSpPr>
        <p:spPr>
          <a:xfrm>
            <a:off x="482847" y="879619"/>
            <a:ext cx="8207670" cy="3985706"/>
          </a:xfrm>
          <a:prstGeom prst="rect">
            <a:avLst/>
          </a:prstGeom>
          <a:solidFill>
            <a:srgbClr val="FEFECE"/>
          </a:solidFill>
          <a:ln>
            <a:solidFill>
              <a:schemeClr val="tx1"/>
            </a:solidFill>
          </a:ln>
        </p:spPr>
        <p:txBody>
          <a:bodyPr wrap="square" rtlCol="0">
            <a:spAutoFit/>
          </a:bodyPr>
          <a:lstStyle>
            <a:defPPr>
              <a:defRPr lang="fr-FR"/>
            </a:defPPr>
            <a:lvl1pPr algn="just">
              <a:defRPr sz="2300">
                <a:latin typeface="Calibri" panose="020F0502020204030204" pitchFamily="34" charset="0"/>
                <a:cs typeface="Calibri" panose="020F0502020204030204" pitchFamily="34" charset="0"/>
              </a:defRPr>
            </a:lvl1pPr>
          </a:lstStyle>
          <a:p>
            <a:r>
              <a:rPr lang="fr-FR" dirty="0">
                <a:solidFill>
                  <a:schemeClr val="bg1">
                    <a:lumMod val="85000"/>
                  </a:schemeClr>
                </a:solidFill>
              </a:rPr>
              <a:t>Chaque jour, le Soleil se lève le matin et se couche le soir. Cela donne l’impression que le Soleil bouge dans le ciel. Mais en réalité, c’est la Terre qui tourne sur elle-même, comme une toupie. Ce mouvement donne le jour et la nuit. </a:t>
            </a:r>
            <a:endParaRPr lang="fr-FR" dirty="0" smtClean="0">
              <a:solidFill>
                <a:schemeClr val="bg1">
                  <a:lumMod val="85000"/>
                </a:schemeClr>
              </a:solidFill>
            </a:endParaRPr>
          </a:p>
          <a:p>
            <a:r>
              <a:rPr lang="fr-FR" dirty="0" smtClean="0">
                <a:solidFill>
                  <a:schemeClr val="bg1">
                    <a:lumMod val="85000"/>
                  </a:schemeClr>
                </a:solidFill>
              </a:rPr>
              <a:t>En </a:t>
            </a:r>
            <a:r>
              <a:rPr lang="fr-FR" dirty="0">
                <a:solidFill>
                  <a:schemeClr val="bg1">
                    <a:lumMod val="85000"/>
                  </a:schemeClr>
                </a:solidFill>
              </a:rPr>
              <a:t>même temps, la Terre gravite autour du Soleil. C’est un grand voyage qui dure environ 365 jours, soit une année entière. </a:t>
            </a:r>
            <a:r>
              <a:rPr lang="fr-FR" dirty="0"/>
              <a:t>C’est pour cela que nous avons les saisons : l’été, l’automne, l’hiver et le printemps. </a:t>
            </a:r>
            <a:endParaRPr lang="fr-FR" dirty="0" smtClean="0"/>
          </a:p>
          <a:p>
            <a:r>
              <a:rPr lang="fr-FR" dirty="0" smtClean="0"/>
              <a:t>Donc</a:t>
            </a:r>
            <a:r>
              <a:rPr lang="fr-FR" dirty="0"/>
              <a:t>, la Terre fait deux mouvements : elle tourne sur elle même (pour le jour et la nuit) et elle tourne autour du Soleil (pour les quatre saisons de l’année).</a:t>
            </a:r>
          </a:p>
        </p:txBody>
      </p:sp>
    </p:spTree>
    <p:extLst>
      <p:ext uri="{BB962C8B-B14F-4D97-AF65-F5344CB8AC3E}">
        <p14:creationId xmlns:p14="http://schemas.microsoft.com/office/powerpoint/2010/main" val="20978449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65396" y="9329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vous allez lire individuellement </a:t>
            </a:r>
            <a:r>
              <a:rPr lang="fr-FR" dirty="0" smtClean="0"/>
              <a:t>ce texte </a:t>
            </a:r>
            <a:r>
              <a:rPr lang="fr-FR" dirty="0"/>
              <a:t>à haute </a:t>
            </a:r>
            <a:r>
              <a:rPr lang="fr-FR" dirty="0" smtClean="0"/>
              <a:t>voix.</a:t>
            </a:r>
            <a:endParaRPr lang="fr-FR" dirty="0"/>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Apporter un feedback </a:t>
            </a:r>
            <a:r>
              <a:rPr lang="fr-FR" dirty="0" smtClean="0"/>
              <a:t>immédiat .</a:t>
            </a:r>
            <a:endParaRPr lang="fr-FR" dirty="0"/>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10" name="ZoneTexte 9"/>
          <p:cNvSpPr txBox="1"/>
          <p:nvPr/>
        </p:nvSpPr>
        <p:spPr>
          <a:xfrm>
            <a:off x="479686" y="961679"/>
            <a:ext cx="8207670" cy="3985706"/>
          </a:xfrm>
          <a:prstGeom prst="rect">
            <a:avLst/>
          </a:prstGeom>
          <a:solidFill>
            <a:srgbClr val="FEFECE"/>
          </a:solidFill>
          <a:ln>
            <a:solidFill>
              <a:schemeClr val="tx1"/>
            </a:solidFill>
          </a:ln>
        </p:spPr>
        <p:txBody>
          <a:bodyPr wrap="square" rtlCol="0">
            <a:spAutoFit/>
          </a:bodyPr>
          <a:lstStyle>
            <a:defPPr>
              <a:defRPr lang="fr-FR"/>
            </a:defPPr>
            <a:lvl1pPr algn="just">
              <a:defRPr sz="2300">
                <a:latin typeface="Calibri" panose="020F0502020204030204" pitchFamily="34" charset="0"/>
                <a:cs typeface="Calibri" panose="020F0502020204030204" pitchFamily="34" charset="0"/>
              </a:defRPr>
            </a:lvl1pPr>
          </a:lstStyle>
          <a:p>
            <a:r>
              <a:rPr lang="fr-FR" dirty="0"/>
              <a:t>Chaque jour, le Soleil se lève le matin et se couche le soir. Cela donne l’impression que le Soleil bouge dans le ciel. Mais en réalité, c’est la Terre qui tourne sur elle-même, comme une toupie. Ce mouvement donne le jour et la nuit. </a:t>
            </a:r>
            <a:endParaRPr lang="fr-FR" dirty="0" smtClean="0"/>
          </a:p>
          <a:p>
            <a:r>
              <a:rPr lang="fr-FR" dirty="0" smtClean="0"/>
              <a:t>En </a:t>
            </a:r>
            <a:r>
              <a:rPr lang="fr-FR" dirty="0"/>
              <a:t>même temps, la Terre gravite autour du Soleil. C’est un grand voyage qui dure environ 365 jours, soit une année entière. C’est pour cela que nous avons les saisons : l’été, l’automne, l’hiver et le printemps. </a:t>
            </a:r>
            <a:endParaRPr lang="fr-FR" dirty="0" smtClean="0"/>
          </a:p>
          <a:p>
            <a:r>
              <a:rPr lang="fr-FR" dirty="0" smtClean="0"/>
              <a:t>Donc</a:t>
            </a:r>
            <a:r>
              <a:rPr lang="fr-FR" dirty="0"/>
              <a:t>, la Terre fait deux mouvements : elle tourne sur elle même (pour le jour et la nuit) et elle tourne autour du Soleil (pour les quatre saisons de l’année).</a:t>
            </a:r>
          </a:p>
        </p:txBody>
      </p:sp>
    </p:spTree>
    <p:extLst>
      <p:ext uri="{BB962C8B-B14F-4D97-AF65-F5344CB8AC3E}">
        <p14:creationId xmlns:p14="http://schemas.microsoft.com/office/powerpoint/2010/main" val="23267076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3" name="Google Shape;1140;p112">
            <a:extLst>
              <a:ext uri="{FF2B5EF4-FFF2-40B4-BE49-F238E27FC236}">
                <a16:creationId xmlns:a16="http://schemas.microsoft.com/office/drawing/2014/main" id="{7AEA2973-8F7D-E6B3-A35C-615B04EFA6EB}"/>
              </a:ext>
            </a:extLst>
          </p:cNvPr>
          <p:cNvSpPr txBox="1"/>
          <p:nvPr/>
        </p:nvSpPr>
        <p:spPr>
          <a:xfrm>
            <a:off x="0" y="2260145"/>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marL="0" marR="0" lvl="0" indent="0" algn="ctr" defTabSz="914400" rtl="0" eaLnBrk="1" fontAlgn="auto" latinLnBrk="0" hangingPunct="1">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smtClean="0">
                <a:ln>
                  <a:noFill/>
                </a:ln>
                <a:solidFill>
                  <a:srgbClr val="44546A"/>
                </a:solidFill>
                <a:effectLst/>
                <a:uLnTx/>
                <a:uFillTx/>
                <a:latin typeface="Calibri"/>
                <a:ea typeface="Calibri"/>
                <a:cs typeface="Calibri"/>
              </a:rPr>
              <a:t>Repères</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17615847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Avant de </a:t>
            </a:r>
            <a:r>
              <a:rPr lang="fr-FR" dirty="0" smtClean="0"/>
              <a:t>répondre à la première question, </a:t>
            </a:r>
            <a:r>
              <a:rPr lang="fr-FR" dirty="0"/>
              <a:t>faisons un petit rappel de ce que nous avons appris :</a:t>
            </a:r>
          </a:p>
        </p:txBody>
      </p:sp>
      <p:sp>
        <p:nvSpPr>
          <p:cNvPr id="11" name="ZoneTexte 10">
            <a:extLst>
              <a:ext uri="{FF2B5EF4-FFF2-40B4-BE49-F238E27FC236}">
                <a16:creationId xmlns:a16="http://schemas.microsoft.com/office/drawing/2014/main" id="{2D1F006D-773F-F8D9-B607-3DBC97E08F60}"/>
              </a:ext>
            </a:extLst>
          </p:cNvPr>
          <p:cNvSpPr txBox="1"/>
          <p:nvPr/>
        </p:nvSpPr>
        <p:spPr>
          <a:xfrm>
            <a:off x="226031" y="740783"/>
            <a:ext cx="8712486" cy="5170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800"/>
              </a:spcAft>
            </a:pPr>
            <a:r>
              <a:rPr lang="fr-FR" sz="2400" b="1" dirty="0">
                <a:latin typeface="Calibri" panose="020F0502020204030204" pitchFamily="34" charset="0"/>
                <a:cs typeface="Calibri" panose="020F0502020204030204" pitchFamily="34" charset="0"/>
              </a:rPr>
              <a:t>Répondre à une question avec : </a:t>
            </a:r>
            <a:r>
              <a:rPr lang="fr-FR" sz="2400" b="1" dirty="0" smtClean="0">
                <a:latin typeface="Calibri" panose="020F0502020204030204" pitchFamily="34" charset="0"/>
                <a:cs typeface="Calibri" panose="020F0502020204030204" pitchFamily="34" charset="0"/>
              </a:rPr>
              <a:t>« </a:t>
            </a:r>
            <a:r>
              <a:rPr lang="fr-FR" sz="2400" b="1" dirty="0" smtClean="0">
                <a:solidFill>
                  <a:srgbClr val="336FB6"/>
                </a:solidFill>
                <a:latin typeface="Calibri" panose="020F0502020204030204" pitchFamily="34" charset="0"/>
                <a:cs typeface="Calibri" panose="020F0502020204030204" pitchFamily="34" charset="0"/>
              </a:rPr>
              <a:t>Combien… </a:t>
            </a:r>
            <a:r>
              <a:rPr lang="fr-FR" sz="2400" b="1" dirty="0">
                <a:solidFill>
                  <a:srgbClr val="336FB6"/>
                </a:solidFill>
                <a:latin typeface="Calibri" panose="020F0502020204030204" pitchFamily="34" charset="0"/>
                <a:cs typeface="Calibri" panose="020F0502020204030204" pitchFamily="34" charset="0"/>
              </a:rPr>
              <a:t>? / </a:t>
            </a:r>
            <a:r>
              <a:rPr lang="fr-FR" sz="2400" b="1" dirty="0" smtClean="0">
                <a:solidFill>
                  <a:srgbClr val="336FB6"/>
                </a:solidFill>
                <a:latin typeface="Calibri" panose="020F0502020204030204" pitchFamily="34" charset="0"/>
                <a:cs typeface="Calibri" panose="020F0502020204030204" pitchFamily="34" charset="0"/>
              </a:rPr>
              <a:t>Quel… </a:t>
            </a:r>
            <a:r>
              <a:rPr lang="fr-FR" sz="2400" b="1" dirty="0">
                <a:solidFill>
                  <a:srgbClr val="336FB6"/>
                </a:solidFill>
                <a:latin typeface="Calibri" panose="020F0502020204030204" pitchFamily="34" charset="0"/>
                <a:cs typeface="Calibri" panose="020F0502020204030204" pitchFamily="34" charset="0"/>
              </a:rPr>
              <a:t>? </a:t>
            </a:r>
            <a:r>
              <a:rPr lang="fr-FR" sz="2400" b="1" dirty="0">
                <a:latin typeface="Calibri" panose="020F0502020204030204" pitchFamily="34" charset="0"/>
                <a:cs typeface="Calibri" panose="020F0502020204030204" pitchFamily="34" charset="0"/>
              </a:rPr>
              <a:t>»</a:t>
            </a:r>
            <a:endParaRPr lang="fr-FR" sz="2400" b="1" dirty="0">
              <a:solidFill>
                <a:sysClr val="windowText" lastClr="000000"/>
              </a:solidFill>
              <a:latin typeface="Calibri" panose="020F0502020204030204" pitchFamily="34" charset="0"/>
              <a:cs typeface="Calibri" panose="020F0502020204030204" pitchFamily="34" charset="0"/>
            </a:endParaRP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Orienter les réponses. Corriger si nécessaire.</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226031" y="1369270"/>
            <a:ext cx="8712486" cy="3616375"/>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algn="just">
              <a:defRPr sz="2400" b="0">
                <a:solidFill>
                  <a:sysClr val="windowText" lastClr="000000"/>
                </a:solidFill>
                <a:latin typeface="Calibri" panose="020F0502020204030204" pitchFamily="34" charset="0"/>
                <a:cs typeface="Calibri" panose="020F0502020204030204" pitchFamily="34" charset="0"/>
              </a:defRPr>
            </a:lvl1pPr>
          </a:lstStyle>
          <a:p>
            <a:r>
              <a:rPr lang="fr-FR" sz="1900" b="1" dirty="0"/>
              <a:t>Question ►</a:t>
            </a:r>
            <a:r>
              <a:rPr lang="fr-FR" sz="1900" dirty="0"/>
              <a:t> Je repère le </a:t>
            </a:r>
            <a:r>
              <a:rPr lang="fr-FR" sz="1900" dirty="0" smtClean="0"/>
              <a:t>mot-clé.</a:t>
            </a:r>
          </a:p>
          <a:p>
            <a:r>
              <a:rPr lang="fr-FR" sz="1900" b="1" dirty="0" smtClean="0"/>
              <a:t>Texte </a:t>
            </a:r>
            <a:r>
              <a:rPr lang="fr-FR" sz="1900" b="1" dirty="0"/>
              <a:t>►</a:t>
            </a:r>
            <a:r>
              <a:rPr lang="fr-FR" sz="1900" dirty="0"/>
              <a:t> Je cherche </a:t>
            </a:r>
            <a:r>
              <a:rPr lang="fr-FR" sz="1900" dirty="0" smtClean="0"/>
              <a:t>l’information.</a:t>
            </a:r>
          </a:p>
          <a:p>
            <a:r>
              <a:rPr lang="fr-FR" sz="1900" b="1" dirty="0" smtClean="0"/>
              <a:t>Réponse </a:t>
            </a:r>
            <a:r>
              <a:rPr lang="fr-FR" sz="1900" b="1" dirty="0"/>
              <a:t>►</a:t>
            </a:r>
            <a:r>
              <a:rPr lang="fr-FR" sz="1900" dirty="0"/>
              <a:t> J’écris une phrase complète</a:t>
            </a:r>
            <a:r>
              <a:rPr lang="fr-FR" sz="1900" dirty="0" smtClean="0"/>
              <a:t>.</a:t>
            </a:r>
          </a:p>
          <a:p>
            <a:r>
              <a:rPr lang="fr-FR" sz="1900" dirty="0" smtClean="0"/>
              <a:t>« </a:t>
            </a:r>
            <a:r>
              <a:rPr lang="fr-FR" sz="1900" dirty="0"/>
              <a:t>En hiver, il tombe souvent </a:t>
            </a:r>
            <a:r>
              <a:rPr lang="fr-FR" sz="1900" dirty="0" smtClean="0"/>
              <a:t>vingt </a:t>
            </a:r>
            <a:r>
              <a:rPr lang="fr-FR" sz="1900" dirty="0"/>
              <a:t>centimètres de neige. </a:t>
            </a:r>
            <a:r>
              <a:rPr lang="fr-FR" sz="1900" dirty="0" smtClean="0"/>
              <a:t>»</a:t>
            </a:r>
          </a:p>
          <a:p>
            <a:r>
              <a:rPr lang="fr-FR" sz="1900" b="1" dirty="0" smtClean="0">
                <a:solidFill>
                  <a:srgbClr val="C00000"/>
                </a:solidFill>
              </a:rPr>
              <a:t>Question </a:t>
            </a:r>
            <a:r>
              <a:rPr lang="fr-FR" sz="1900" b="1" dirty="0">
                <a:solidFill>
                  <a:srgbClr val="C00000"/>
                </a:solidFill>
              </a:rPr>
              <a:t>: </a:t>
            </a:r>
            <a:r>
              <a:rPr lang="fr-FR" sz="1900" b="1" dirty="0">
                <a:solidFill>
                  <a:srgbClr val="336FB6"/>
                </a:solidFill>
              </a:rPr>
              <a:t>Combien</a:t>
            </a:r>
            <a:r>
              <a:rPr lang="fr-FR" sz="1900" dirty="0"/>
              <a:t> de centimètres de neige tombe-t-il en hiver ? (</a:t>
            </a:r>
            <a:r>
              <a:rPr lang="fr-FR" sz="1900" dirty="0">
                <a:solidFill>
                  <a:srgbClr val="336FB6"/>
                </a:solidFill>
              </a:rPr>
              <a:t>on cherche la quantité</a:t>
            </a:r>
            <a:r>
              <a:rPr lang="fr-FR" sz="1900" dirty="0" smtClean="0"/>
              <a:t>)</a:t>
            </a:r>
          </a:p>
          <a:p>
            <a:r>
              <a:rPr lang="fr-FR" sz="1900" b="1" dirty="0" smtClean="0">
                <a:solidFill>
                  <a:srgbClr val="C00000"/>
                </a:solidFill>
              </a:rPr>
              <a:t>Réponse </a:t>
            </a:r>
            <a:r>
              <a:rPr lang="fr-FR" sz="1900" b="1" dirty="0">
                <a:solidFill>
                  <a:srgbClr val="C00000"/>
                </a:solidFill>
              </a:rPr>
              <a:t>: </a:t>
            </a:r>
            <a:r>
              <a:rPr lang="fr-FR" sz="1900" dirty="0"/>
              <a:t>En hiver, il tombe </a:t>
            </a:r>
            <a:r>
              <a:rPr lang="fr-FR" sz="1900" b="1" dirty="0" smtClean="0"/>
              <a:t>vingt centimètres de neige.</a:t>
            </a:r>
          </a:p>
          <a:p>
            <a:r>
              <a:rPr lang="fr-FR" sz="1900" dirty="0" smtClean="0"/>
              <a:t>« En </a:t>
            </a:r>
            <a:r>
              <a:rPr lang="fr-FR" sz="1900" dirty="0"/>
              <a:t>automne, les feuilles des arbres deviennent rouges et jaunes. </a:t>
            </a:r>
            <a:r>
              <a:rPr lang="fr-FR" sz="1900" dirty="0" smtClean="0"/>
              <a:t>»</a:t>
            </a:r>
          </a:p>
          <a:p>
            <a:r>
              <a:rPr lang="fr-FR" sz="1900" b="1" dirty="0">
                <a:solidFill>
                  <a:srgbClr val="C00000"/>
                </a:solidFill>
              </a:rPr>
              <a:t>Question : </a:t>
            </a:r>
            <a:r>
              <a:rPr lang="fr-FR" sz="1900" b="1" dirty="0">
                <a:solidFill>
                  <a:srgbClr val="336FB6"/>
                </a:solidFill>
              </a:rPr>
              <a:t>Quelles</a:t>
            </a:r>
            <a:r>
              <a:rPr lang="fr-FR" sz="1900" dirty="0"/>
              <a:t> couleurs prennent les feuilles des arbres en automne ? (</a:t>
            </a:r>
            <a:r>
              <a:rPr lang="fr-FR" sz="1900" dirty="0">
                <a:solidFill>
                  <a:srgbClr val="336FB6"/>
                </a:solidFill>
              </a:rPr>
              <a:t>On cherche </a:t>
            </a:r>
            <a:r>
              <a:rPr lang="fr-FR" sz="1900" b="1" dirty="0">
                <a:solidFill>
                  <a:srgbClr val="336FB6"/>
                </a:solidFill>
              </a:rPr>
              <a:t>à identifier ou à préciser une chose, une personne ou une catégorie</a:t>
            </a:r>
            <a:r>
              <a:rPr lang="fr-FR" sz="1900" dirty="0">
                <a:solidFill>
                  <a:srgbClr val="336FB6"/>
                </a:solidFill>
              </a:rPr>
              <a:t> parmi </a:t>
            </a:r>
            <a:r>
              <a:rPr lang="fr-FR" sz="1900" dirty="0" smtClean="0">
                <a:solidFill>
                  <a:srgbClr val="336FB6"/>
                </a:solidFill>
              </a:rPr>
              <a:t>d’autres</a:t>
            </a:r>
            <a:r>
              <a:rPr lang="fr-FR" sz="1900" dirty="0" smtClean="0"/>
              <a:t>).</a:t>
            </a:r>
            <a:endParaRPr lang="fr-FR" sz="1900" dirty="0"/>
          </a:p>
          <a:p>
            <a:r>
              <a:rPr lang="fr-FR" sz="1900" b="1" dirty="0" smtClean="0">
                <a:solidFill>
                  <a:srgbClr val="C00000"/>
                </a:solidFill>
              </a:rPr>
              <a:t>Réponse </a:t>
            </a:r>
            <a:r>
              <a:rPr lang="fr-FR" sz="1900" b="1" dirty="0">
                <a:solidFill>
                  <a:srgbClr val="C00000"/>
                </a:solidFill>
              </a:rPr>
              <a:t>: </a:t>
            </a:r>
            <a:r>
              <a:rPr lang="fr-FR" sz="1900" dirty="0"/>
              <a:t>En automne, les feuilles deviennent </a:t>
            </a:r>
            <a:r>
              <a:rPr lang="fr-FR" sz="1900" b="1" dirty="0"/>
              <a:t>rouges et jaunes.</a:t>
            </a:r>
          </a:p>
          <a:p>
            <a:endParaRPr lang="fr-FR" sz="2000" dirty="0"/>
          </a:p>
        </p:txBody>
      </p:sp>
    </p:spTree>
    <p:extLst>
      <p:ext uri="{BB962C8B-B14F-4D97-AF65-F5344CB8AC3E}">
        <p14:creationId xmlns:p14="http://schemas.microsoft.com/office/powerpoint/2010/main" val="10241259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Répondez à cette question en vous référant au rappel. </a:t>
            </a:r>
            <a:endParaRPr lang="fr-FR" altLang="fr-FR" dirty="0"/>
          </a:p>
        </p:txBody>
      </p:sp>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Lire la question à voix haute, pointer les mots importants dans la </a:t>
            </a:r>
            <a:r>
              <a:rPr lang="fr-FR" dirty="0" smtClean="0"/>
              <a:t>question. </a:t>
            </a:r>
            <a:endParaRPr lang="fr-FR" dirty="0"/>
          </a:p>
        </p:txBody>
      </p:sp>
      <p:pic>
        <p:nvPicPr>
          <p:cNvPr id="13"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5" name="ZoneTexte 14"/>
          <p:cNvSpPr txBox="1"/>
          <p:nvPr/>
        </p:nvSpPr>
        <p:spPr>
          <a:xfrm>
            <a:off x="135610" y="102141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Combien de temps la terre met-elle pour tourner autour du soleil ?</a:t>
            </a:r>
            <a:r>
              <a:rPr lang="fr-FR" dirty="0" smtClean="0">
                <a:latin typeface="Calibri" panose="020F0502020204030204" pitchFamily="34" charset="0"/>
                <a:cs typeface="Calibri" panose="020F0502020204030204" pitchFamily="34" charset="0"/>
              </a:rPr>
              <a:t>      .........................................................................................................................................</a:t>
            </a:r>
          </a:p>
        </p:txBody>
      </p:sp>
      <p:sp>
        <p:nvSpPr>
          <p:cNvPr id="11" name="ZoneTexte 10"/>
          <p:cNvSpPr txBox="1"/>
          <p:nvPr/>
        </p:nvSpPr>
        <p:spPr>
          <a:xfrm>
            <a:off x="488785" y="1977482"/>
            <a:ext cx="8328114"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Chaque jour, le Soleil se lève le matin et se couche le soir. Cela donne l’impression que le Soleil bouge dans le ciel. Mais en réalité, c’est la Terre qui tourne sur elle-même, comme une toupie. Ce mouvement donne le jour et la nuit.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En </a:t>
            </a:r>
            <a:r>
              <a:rPr lang="fr-FR" sz="2000" dirty="0">
                <a:latin typeface="Calibri" panose="020F0502020204030204" pitchFamily="34" charset="0"/>
                <a:cs typeface="Calibri" panose="020F0502020204030204" pitchFamily="34" charset="0"/>
              </a:rPr>
              <a:t>même temps, la Terre gravite autour du Soleil. C’est un grand voyage qui dure environ 365 jours, soit une année entière. C’est pour cela que nous avons les saisons : l’été, l’automne, l’hiver et le printemps.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Donc</a:t>
            </a:r>
            <a:r>
              <a:rPr lang="fr-FR" sz="2000" dirty="0">
                <a:latin typeface="Calibri" panose="020F0502020204030204" pitchFamily="34" charset="0"/>
                <a:cs typeface="Calibri" panose="020F0502020204030204" pitchFamily="34" charset="0"/>
              </a:rPr>
              <a:t>, la Terre fait deux mouvements : elle tourne sur elle même (pour le jour et la nuit) et elle tourne autour du Soleil (pour les quatre saisons de l’année).</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599907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27DFD8-CF0D-F286-62FC-B120CD2C3D5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8257EB81-0A35-D6C6-3C7E-32B8DCD4752C}"/>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dirty="0"/>
          </a:p>
        </p:txBody>
      </p:sp>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smtClean="0"/>
              <a:t>Apporter le feedback nécessaire.</a:t>
            </a:r>
            <a:endParaRPr lang="fr-FR" dirty="0"/>
          </a:p>
        </p:txBody>
      </p:sp>
      <p:pic>
        <p:nvPicPr>
          <p:cNvPr id="14"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1" name="ZoneTexte 10"/>
          <p:cNvSpPr txBox="1"/>
          <p:nvPr/>
        </p:nvSpPr>
        <p:spPr>
          <a:xfrm>
            <a:off x="488785" y="1977482"/>
            <a:ext cx="8328114"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Chaque jour, le Soleil se lève le matin et se couche le soir. Cela donne l’impression que le Soleil bouge dans le ciel. Mais en réalité, c’est la Terre qui tourne sur elle-même, comme une toupie. Ce mouvement donne le jour et la nuit.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En </a:t>
            </a:r>
            <a:r>
              <a:rPr lang="fr-FR" sz="2000" dirty="0">
                <a:latin typeface="Calibri" panose="020F0502020204030204" pitchFamily="34" charset="0"/>
                <a:cs typeface="Calibri" panose="020F0502020204030204" pitchFamily="34" charset="0"/>
              </a:rPr>
              <a:t>même temps, la Terre gravite autour du Soleil. C’est un grand voyage qui dure environ 365 jours, soit une année entière. C’est pour cela que nous avons les saisons : l’été, l’automne, l’hiver et le printemps.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Donc</a:t>
            </a:r>
            <a:r>
              <a:rPr lang="fr-FR" sz="2000" dirty="0">
                <a:latin typeface="Calibri" panose="020F0502020204030204" pitchFamily="34" charset="0"/>
                <a:cs typeface="Calibri" panose="020F0502020204030204" pitchFamily="34" charset="0"/>
              </a:rPr>
              <a:t>, la Terre fait deux mouvements : elle tourne sur elle même (pour le jour et la nuit) et elle tourne autour du Soleil (pour les quatre saisons de l’année).</a:t>
            </a:r>
            <a:endParaRPr lang="fr-FR" sz="1900" dirty="0">
              <a:latin typeface="Calibri" panose="020F0502020204030204" pitchFamily="34" charset="0"/>
              <a:cs typeface="Calibri" panose="020F0502020204030204" pitchFamily="34" charset="0"/>
            </a:endParaRPr>
          </a:p>
        </p:txBody>
      </p:sp>
      <p:sp>
        <p:nvSpPr>
          <p:cNvPr id="13" name="ZoneTexte 12"/>
          <p:cNvSpPr txBox="1"/>
          <p:nvPr/>
        </p:nvSpPr>
        <p:spPr>
          <a:xfrm>
            <a:off x="135610" y="102141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Combien de temps la terre met-elle pour tourner autour du soleil ?</a:t>
            </a:r>
            <a:r>
              <a:rPr lang="fr-FR" dirty="0" smtClean="0">
                <a:latin typeface="Calibri" panose="020F0502020204030204" pitchFamily="34" charset="0"/>
                <a:cs typeface="Calibri" panose="020F0502020204030204" pitchFamily="34" charset="0"/>
              </a:rPr>
              <a:t>      .........................................................................................................................................</a:t>
            </a:r>
          </a:p>
        </p:txBody>
      </p:sp>
      <p:sp>
        <p:nvSpPr>
          <p:cNvPr id="20" name="ZoneTexte 19"/>
          <p:cNvSpPr txBox="1"/>
          <p:nvPr/>
        </p:nvSpPr>
        <p:spPr>
          <a:xfrm>
            <a:off x="491274" y="1258164"/>
            <a:ext cx="8306727" cy="369332"/>
          </a:xfrm>
          <a:prstGeom prst="rect">
            <a:avLst/>
          </a:prstGeom>
          <a:noFill/>
        </p:spPr>
        <p:txBody>
          <a:bodyPr wrap="square" rtlCol="0">
            <a:spAutoFit/>
          </a:bodyPr>
          <a:lstStyle/>
          <a:p>
            <a:pPr algn="just"/>
            <a:r>
              <a:rPr lang="fr-FR" b="1" dirty="0" smtClean="0">
                <a:solidFill>
                  <a:srgbClr val="336FB6"/>
                </a:solidFill>
                <a:latin typeface="Calibri" panose="020F0502020204030204" pitchFamily="34" charset="0"/>
                <a:cs typeface="Calibri" panose="020F0502020204030204" pitchFamily="34" charset="0"/>
              </a:rPr>
              <a:t>La terre met environ 365 jours, soit une année entière pour tourner autour du soleil.</a:t>
            </a:r>
            <a:endParaRPr lang="fr-FR" b="1" dirty="0">
              <a:solidFill>
                <a:srgbClr val="336FB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10112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Répondez à cette question en vous référant au rappel. </a:t>
            </a:r>
            <a:endParaRPr lang="fr-FR" altLang="fr-FR" dirty="0"/>
          </a:p>
        </p:txBody>
      </p:sp>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Lire la question à voix haute, pointer les mots importants dans la </a:t>
            </a:r>
            <a:r>
              <a:rPr lang="fr-FR" dirty="0" smtClean="0"/>
              <a:t>question. </a:t>
            </a:r>
            <a:endParaRPr lang="fr-FR" dirty="0"/>
          </a:p>
        </p:txBody>
      </p:sp>
      <p:pic>
        <p:nvPicPr>
          <p:cNvPr id="13"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5" name="ZoneTexte 14"/>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Quel mouvement de la Terre cause le jour et la nuit ?</a:t>
            </a:r>
            <a:r>
              <a:rPr lang="fr-FR" dirty="0" smtClean="0">
                <a:latin typeface="Calibri" panose="020F0502020204030204" pitchFamily="34" charset="0"/>
                <a:cs typeface="Calibri" panose="020F0502020204030204" pitchFamily="34" charset="0"/>
              </a:rPr>
              <a:t>     .........................................................................................................................................</a:t>
            </a:r>
          </a:p>
        </p:txBody>
      </p:sp>
      <p:sp>
        <p:nvSpPr>
          <p:cNvPr id="11" name="ZoneTexte 10"/>
          <p:cNvSpPr txBox="1"/>
          <p:nvPr/>
        </p:nvSpPr>
        <p:spPr>
          <a:xfrm>
            <a:off x="488785" y="1977482"/>
            <a:ext cx="8328114"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Chaque jour, le Soleil se lève le matin et se couche le soir. Cela donne l’impression que le Soleil bouge dans le ciel. Mais en réalité, c’est la Terre qui tourne sur elle-même, comme une toupie. Ce mouvement donne le jour et la nuit.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En </a:t>
            </a:r>
            <a:r>
              <a:rPr lang="fr-FR" sz="2000" dirty="0">
                <a:latin typeface="Calibri" panose="020F0502020204030204" pitchFamily="34" charset="0"/>
                <a:cs typeface="Calibri" panose="020F0502020204030204" pitchFamily="34" charset="0"/>
              </a:rPr>
              <a:t>même temps, la Terre gravite autour du Soleil. C’est un grand voyage qui dure environ 365 jours, soit une année entière. C’est pour cela que nous avons les saisons : l’été, l’automne, l’hiver et le printemps.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Donc</a:t>
            </a:r>
            <a:r>
              <a:rPr lang="fr-FR" sz="2000" dirty="0">
                <a:latin typeface="Calibri" panose="020F0502020204030204" pitchFamily="34" charset="0"/>
                <a:cs typeface="Calibri" panose="020F0502020204030204" pitchFamily="34" charset="0"/>
              </a:rPr>
              <a:t>, la Terre fait deux mouvements : elle tourne sur elle même (pour le jour et la nuit) et elle tourne autour du Soleil (pour les quatre saisons de l’année).</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348105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27DFD8-CF0D-F286-62FC-B120CD2C3D5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8257EB81-0A35-D6C6-3C7E-32B8DCD4752C}"/>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dirty="0"/>
          </a:p>
        </p:txBody>
      </p:sp>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smtClean="0"/>
              <a:t>Apporter le feedback nécessaire.</a:t>
            </a:r>
            <a:endParaRPr lang="fr-FR" dirty="0"/>
          </a:p>
        </p:txBody>
      </p:sp>
      <p:pic>
        <p:nvPicPr>
          <p:cNvPr id="14"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5" name="ZoneTexte 14"/>
          <p:cNvSpPr txBox="1"/>
          <p:nvPr/>
        </p:nvSpPr>
        <p:spPr>
          <a:xfrm>
            <a:off x="488785" y="1977482"/>
            <a:ext cx="8328114"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Chaque jour, le Soleil se lève le matin et se couche le soir. Cela donne l’impression que le Soleil bouge dans le ciel. Mais en réalité, c’est la Terre qui tourne sur elle-même, comme une toupie. Ce mouvement donne le jour et la nuit.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En </a:t>
            </a:r>
            <a:r>
              <a:rPr lang="fr-FR" sz="2000" dirty="0">
                <a:latin typeface="Calibri" panose="020F0502020204030204" pitchFamily="34" charset="0"/>
                <a:cs typeface="Calibri" panose="020F0502020204030204" pitchFamily="34" charset="0"/>
              </a:rPr>
              <a:t>même temps, la Terre gravite autour du Soleil. C’est un grand voyage qui dure environ 365 jours, soit une année entière. C’est pour cela que nous avons les saisons : l’été, l’automne, l’hiver et le printemps.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Donc</a:t>
            </a:r>
            <a:r>
              <a:rPr lang="fr-FR" sz="2000" dirty="0">
                <a:latin typeface="Calibri" panose="020F0502020204030204" pitchFamily="34" charset="0"/>
                <a:cs typeface="Calibri" panose="020F0502020204030204" pitchFamily="34" charset="0"/>
              </a:rPr>
              <a:t>, la Terre fait deux mouvements : elle tourne sur elle même (pour le jour et la nuit) et elle tourne autour du Soleil (pour les quatre saisons de l’année).</a:t>
            </a:r>
            <a:endParaRPr lang="fr-FR" sz="1900" dirty="0">
              <a:latin typeface="Calibri" panose="020F0502020204030204" pitchFamily="34" charset="0"/>
              <a:cs typeface="Calibri" panose="020F0502020204030204" pitchFamily="34" charset="0"/>
            </a:endParaRPr>
          </a:p>
        </p:txBody>
      </p:sp>
      <p:sp>
        <p:nvSpPr>
          <p:cNvPr id="16" name="ZoneTexte 15"/>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Quel mouvement de la Terre cause le jour et la nuit ?</a:t>
            </a:r>
            <a:r>
              <a:rPr lang="fr-FR" dirty="0" smtClean="0">
                <a:latin typeface="Calibri" panose="020F0502020204030204" pitchFamily="34" charset="0"/>
                <a:cs typeface="Calibri" panose="020F0502020204030204" pitchFamily="34" charset="0"/>
              </a:rPr>
              <a:t>     .........................................................................................................................................</a:t>
            </a:r>
          </a:p>
        </p:txBody>
      </p:sp>
      <p:sp>
        <p:nvSpPr>
          <p:cNvPr id="20" name="ZoneTexte 19"/>
          <p:cNvSpPr txBox="1"/>
          <p:nvPr/>
        </p:nvSpPr>
        <p:spPr>
          <a:xfrm>
            <a:off x="467643" y="1261334"/>
            <a:ext cx="8349256" cy="369332"/>
          </a:xfrm>
          <a:prstGeom prst="rect">
            <a:avLst/>
          </a:prstGeom>
          <a:noFill/>
        </p:spPr>
        <p:txBody>
          <a:bodyPr wrap="square" rtlCol="0">
            <a:spAutoFit/>
          </a:bodyPr>
          <a:lstStyle/>
          <a:p>
            <a:pPr algn="just"/>
            <a:r>
              <a:rPr lang="fr-FR" b="1" dirty="0" smtClean="0">
                <a:solidFill>
                  <a:srgbClr val="336FB6"/>
                </a:solidFill>
                <a:latin typeface="Calibri" panose="020F0502020204030204" pitchFamily="34" charset="0"/>
                <a:cs typeface="Calibri" panose="020F0502020204030204" pitchFamily="34" charset="0"/>
              </a:rPr>
              <a:t>Le mouvement de rotation de la terre sur elle-même cause le jour et la nuit</a:t>
            </a:r>
            <a:endParaRPr lang="fr-FR" b="1" dirty="0">
              <a:solidFill>
                <a:srgbClr val="336FB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84429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Cherchez dans le texte l’information pour répondre à </a:t>
            </a:r>
            <a:r>
              <a:rPr lang="fr-FR" dirty="0" smtClean="0"/>
              <a:t>ces questions. </a:t>
            </a:r>
            <a:endParaRPr lang="fr-FR" dirty="0"/>
          </a:p>
        </p:txBody>
      </p:sp>
      <p:sp>
        <p:nvSpPr>
          <p:cNvPr id="5"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d’appliquer la même stratégie pour répondre à cette </a:t>
            </a:r>
            <a:r>
              <a:rPr lang="fr-FR" dirty="0" smtClean="0"/>
              <a:t>question .</a:t>
            </a:r>
            <a:endParaRPr lang="fr-FR" dirty="0"/>
          </a:p>
        </p:txBody>
      </p:sp>
      <p:pic>
        <p:nvPicPr>
          <p:cNvPr id="10"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nvSpPr>
        <p:spPr>
          <a:xfrm>
            <a:off x="135610" y="880751"/>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Quel mouvement de la Terre cause les saisons </a:t>
            </a:r>
            <a:r>
              <a:rPr lang="fr-FR" dirty="0" smtClean="0">
                <a:latin typeface="Calibri" panose="020F0502020204030204" pitchFamily="34" charset="0"/>
                <a:cs typeface="Calibri" panose="020F0502020204030204" pitchFamily="34" charset="0"/>
              </a:rPr>
              <a:t>?        .........................................................................................................................................</a:t>
            </a:r>
          </a:p>
        </p:txBody>
      </p:sp>
      <p:sp>
        <p:nvSpPr>
          <p:cNvPr id="8" name="ZoneTexte 7"/>
          <p:cNvSpPr txBox="1"/>
          <p:nvPr/>
        </p:nvSpPr>
        <p:spPr>
          <a:xfrm>
            <a:off x="488785" y="1977482"/>
            <a:ext cx="8328114"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Chaque jour, le Soleil se lève le matin et se couche le soir. Cela donne l’impression que le Soleil bouge dans le ciel. Mais en réalité, c’est la Terre qui tourne sur elle-même, comme une toupie. Ce mouvement donne le jour et la nuit.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En </a:t>
            </a:r>
            <a:r>
              <a:rPr lang="fr-FR" sz="2000" dirty="0">
                <a:latin typeface="Calibri" panose="020F0502020204030204" pitchFamily="34" charset="0"/>
                <a:cs typeface="Calibri" panose="020F0502020204030204" pitchFamily="34" charset="0"/>
              </a:rPr>
              <a:t>même temps, la Terre gravite autour du Soleil. C’est un grand voyage qui dure environ 365 jours, soit une année entière. C’est pour cela que nous avons les saisons : l’été, l’automne, l’hiver et le printemps.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Donc</a:t>
            </a:r>
            <a:r>
              <a:rPr lang="fr-FR" sz="2000" dirty="0">
                <a:latin typeface="Calibri" panose="020F0502020204030204" pitchFamily="34" charset="0"/>
                <a:cs typeface="Calibri" panose="020F0502020204030204" pitchFamily="34" charset="0"/>
              </a:rPr>
              <a:t>, la Terre fait deux mouvements : elle tourne sur elle même (pour le jour et la nuit) et elle tourne autour du Soleil (pour les quatre saisons de l’année).</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553629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7910657" y="1420801"/>
            <a:ext cx="782715"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err="1">
                <a:ln>
                  <a:noFill/>
                </a:ln>
                <a:solidFill>
                  <a:srgbClr val="4EA72E"/>
                </a:solidFill>
                <a:effectLst/>
                <a:uLnTx/>
                <a:uFillTx/>
                <a:latin typeface="Aptos"/>
                <a:ea typeface="+mn-ea"/>
                <a:cs typeface="Arial"/>
                <a:sym typeface="Arial"/>
              </a:rPr>
              <a:t>Post-test</a:t>
            </a:r>
            <a:endParaRPr kumimoji="0" lang="fr-FR" sz="1200" b="1" i="0" u="none" strike="noStrike" kern="1200" cap="none" spc="0" normalizeH="0" baseline="0" noProof="0" dirty="0">
              <a:ln>
                <a:noFill/>
              </a:ln>
              <a:solidFill>
                <a:srgbClr val="4EA72E"/>
              </a:solidFill>
              <a:effectLst/>
              <a:uLnTx/>
              <a:uFillTx/>
              <a:latin typeface="Aptos"/>
              <a:ea typeface="+mn-ea"/>
              <a:cs typeface="Arial"/>
              <a:sym typeface="Arial"/>
            </a:endParaRPr>
          </a:p>
        </p:txBody>
      </p:sp>
      <p:grpSp>
        <p:nvGrpSpPr>
          <p:cNvPr id="2" name="Group 33">
            <a:extLst>
              <a:ext uri="{FF2B5EF4-FFF2-40B4-BE49-F238E27FC236}">
                <a16:creationId xmlns:a16="http://schemas.microsoft.com/office/drawing/2014/main" id="{5FBEA9D3-2E76-1D25-99CE-1F15ABE3CD81}"/>
              </a:ext>
            </a:extLst>
          </p:cNvPr>
          <p:cNvGrpSpPr/>
          <p:nvPr/>
        </p:nvGrpSpPr>
        <p:grpSpPr>
          <a:xfrm>
            <a:off x="7686653" y="1308473"/>
            <a:ext cx="1184200" cy="1214540"/>
            <a:chOff x="1007340" y="1589285"/>
            <a:chExt cx="914400" cy="1831671"/>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36" name="Straight Connector 35">
              <a:extLst>
                <a:ext uri="{FF2B5EF4-FFF2-40B4-BE49-F238E27FC236}">
                  <a16:creationId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35">
            <a:extLst>
              <a:ext uri="{FF2B5EF4-FFF2-40B4-BE49-F238E27FC236}">
                <a16:creationId xmlns:a16="http://schemas.microsoft.com/office/drawing/2014/main" id="{E3D0EE8E-56B7-7EA9-51A4-BCB95DF71898}"/>
              </a:ext>
            </a:extLst>
          </p:cNvPr>
          <p:cNvCxnSpPr>
            <a:cxnSpLocks/>
          </p:cNvCxnSpPr>
          <p:nvPr/>
        </p:nvCxnSpPr>
        <p:spPr>
          <a:xfrm>
            <a:off x="5134310" y="1933768"/>
            <a:ext cx="1803" cy="375988"/>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548671" y="1457094"/>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Révision</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sp>
        <p:nvSpPr>
          <p:cNvPr id="39" name="Oval 34">
            <a:extLst>
              <a:ext uri="{FF2B5EF4-FFF2-40B4-BE49-F238E27FC236}">
                <a16:creationId xmlns:a16="http://schemas.microsoft.com/office/drawing/2014/main" id="{8C3AEFF5-D06D-5BD6-9A7E-9B9AB9A03011}"/>
              </a:ext>
            </a:extLst>
          </p:cNvPr>
          <p:cNvSpPr/>
          <p:nvPr/>
        </p:nvSpPr>
        <p:spPr>
          <a:xfrm>
            <a:off x="4846535" y="4047374"/>
            <a:ext cx="1177124"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Test 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34679" y="3406132"/>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Calibri"/>
                <a:ea typeface="Calibri"/>
                <a:cs typeface="Calibri"/>
                <a:sym typeface="Arial"/>
              </a:rPr>
              <a:t>Repérage dans la période de remédiation </a:t>
            </a:r>
            <a:endParaRPr kumimoji="0" lang="fr-FR" sz="2400" b="0" i="1" u="none" strike="noStrike" kern="0" cap="none" spc="0" normalizeH="0" baseline="0" noProof="0" dirty="0">
              <a:ln>
                <a:noFill/>
              </a:ln>
              <a:solidFill>
                <a:srgbClr val="44546A"/>
              </a:solidFill>
              <a:effectLst/>
              <a:uLnTx/>
              <a:uFillTx/>
              <a:latin typeface="Calibri"/>
              <a:ea typeface="Calibri"/>
              <a:cs typeface="Calibri"/>
              <a:sym typeface="Arial"/>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Straight Connector 35">
            <a:extLst>
              <a:ext uri="{FF2B5EF4-FFF2-40B4-BE49-F238E27FC236}">
                <a16:creationId xmlns:a16="http://schemas.microsoft.com/office/drawing/2014/main" id="{E3D0EE8E-56B7-7EA9-51A4-BCB95DF71898}"/>
              </a:ext>
            </a:extLst>
          </p:cNvPr>
          <p:cNvCxnSpPr/>
          <p:nvPr/>
        </p:nvCxnSpPr>
        <p:spPr>
          <a:xfrm>
            <a:off x="6400144" y="149430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534679" y="1023047"/>
            <a:ext cx="1608037" cy="481693"/>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B0F0"/>
                </a:solidFill>
                <a:effectLst/>
                <a:uLnTx/>
                <a:uFillTx/>
                <a:latin typeface="Aptos"/>
                <a:ea typeface="+mn-ea"/>
                <a:cs typeface="+mn-cs"/>
                <a:sym typeface="Arial"/>
              </a:rPr>
              <a:t>Consolidation</a:t>
            </a:r>
            <a:endParaRPr kumimoji="0" lang="fr-FR" sz="1350" b="0" i="0" u="none" strike="noStrike" kern="1200" cap="none" spc="0" normalizeH="0" baseline="0" noProof="0" dirty="0">
              <a:ln>
                <a:noFill/>
              </a:ln>
              <a:solidFill>
                <a:srgbClr val="00B0F0"/>
              </a:solidFill>
              <a:effectLst/>
              <a:uLnTx/>
              <a:uFillTx/>
              <a:latin typeface="Aptos"/>
              <a:ea typeface="+mn-ea"/>
              <a:cs typeface="+mn-cs"/>
              <a:sym typeface="Arial"/>
            </a:endParaRPr>
          </a:p>
        </p:txBody>
      </p:sp>
      <p:sp>
        <p:nvSpPr>
          <p:cNvPr id="75" name="Oval 34">
            <a:extLst>
              <a:ext uri="{FF2B5EF4-FFF2-40B4-BE49-F238E27FC236}">
                <a16:creationId xmlns:a16="http://schemas.microsoft.com/office/drawing/2014/main" id="{5A6E13B6-48CF-E828-1CE3-F510889B3475}"/>
              </a:ext>
            </a:extLst>
          </p:cNvPr>
          <p:cNvSpPr/>
          <p:nvPr/>
        </p:nvSpPr>
        <p:spPr>
          <a:xfrm>
            <a:off x="6200657" y="4282224"/>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smtClean="0">
                <a:ln>
                  <a:noFill/>
                </a:ln>
                <a:solidFill>
                  <a:srgbClr val="4EA72E"/>
                </a:solidFill>
                <a:effectLst/>
                <a:uLnTx/>
                <a:uFillTx/>
                <a:latin typeface="Aptos"/>
                <a:ea typeface="+mn-ea"/>
                <a:cs typeface="+mn-cs"/>
                <a:sym typeface="Arial"/>
              </a:rPr>
              <a:t>Défis</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6924948" y="365964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 name="Pentagon 3">
            <a:extLst>
              <a:ext uri="{FF2B5EF4-FFF2-40B4-BE49-F238E27FC236}">
                <a16:creationId xmlns:a16="http://schemas.microsoft.com/office/drawing/2014/main" id="{13D6C607-4D82-E50B-BC98-965EB1DD6DAF}"/>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a:t>
            </a:r>
          </a:p>
        </p:txBody>
      </p:sp>
      <p:sp>
        <p:nvSpPr>
          <p:cNvPr id="4" name="Chevron 5">
            <a:extLst>
              <a:ext uri="{FF2B5EF4-FFF2-40B4-BE49-F238E27FC236}">
                <a16:creationId xmlns:a16="http://schemas.microsoft.com/office/drawing/2014/main" id="{BC677F04-93F7-F751-3C15-2078B53CA34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S4</a:t>
            </a:r>
          </a:p>
        </p:txBody>
      </p:sp>
      <p:sp>
        <p:nvSpPr>
          <p:cNvPr id="5" name="Pentagon 3">
            <a:extLst>
              <a:ext uri="{FF2B5EF4-FFF2-40B4-BE49-F238E27FC236}">
                <a16:creationId xmlns:a16="http://schemas.microsoft.com/office/drawing/2014/main" id="{BE15704F-E023-83BC-BF65-ADC82DB881F3}"/>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a:t>
            </a:r>
          </a:p>
        </p:txBody>
      </p:sp>
      <p:sp>
        <p:nvSpPr>
          <p:cNvPr id="6" name="Pentagon 3">
            <a:extLst>
              <a:ext uri="{FF2B5EF4-FFF2-40B4-BE49-F238E27FC236}">
                <a16:creationId xmlns:a16="http://schemas.microsoft.com/office/drawing/2014/main" id="{264C05D4-DDE6-D39D-FDD4-ED18714F24BA}"/>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S3</a:t>
            </a:r>
          </a:p>
        </p:txBody>
      </p:sp>
      <p:sp>
        <p:nvSpPr>
          <p:cNvPr id="7" name="Pentagon 3">
            <a:extLst>
              <a:ext uri="{FF2B5EF4-FFF2-40B4-BE49-F238E27FC236}">
                <a16:creationId xmlns:a16="http://schemas.microsoft.com/office/drawing/2014/main" id="{72B84116-C0CB-3D21-CD5A-FCF4448B5EA4}"/>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S5</a:t>
            </a:r>
          </a:p>
        </p:txBody>
      </p:sp>
      <p:sp>
        <p:nvSpPr>
          <p:cNvPr id="8" name="Chevron 5">
            <a:extLst>
              <a:ext uri="{FF2B5EF4-FFF2-40B4-BE49-F238E27FC236}">
                <a16:creationId xmlns:a16="http://schemas.microsoft.com/office/drawing/2014/main" id="{25D00418-6E47-02D3-ACB4-1D29BFC8EAE1}"/>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S8</a:t>
            </a:r>
          </a:p>
        </p:txBody>
      </p:sp>
      <p:sp>
        <p:nvSpPr>
          <p:cNvPr id="9" name="Pentagon 3">
            <a:extLst>
              <a:ext uri="{FF2B5EF4-FFF2-40B4-BE49-F238E27FC236}">
                <a16:creationId xmlns:a16="http://schemas.microsoft.com/office/drawing/2014/main" id="{015098E9-A641-672A-239A-1D3FE46C98C6}"/>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S6</a:t>
            </a:r>
          </a:p>
        </p:txBody>
      </p:sp>
      <p:sp>
        <p:nvSpPr>
          <p:cNvPr id="10" name="Pentagon 3">
            <a:extLst>
              <a:ext uri="{FF2B5EF4-FFF2-40B4-BE49-F238E27FC236}">
                <a16:creationId xmlns:a16="http://schemas.microsoft.com/office/drawing/2014/main" id="{0109EF3C-3B3C-DA42-4F3C-F85C25B0DC06}"/>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S7</a:t>
            </a:r>
          </a:p>
        </p:txBody>
      </p:sp>
      <p:sp>
        <p:nvSpPr>
          <p:cNvPr id="11" name="Pentagon 3">
            <a:extLst>
              <a:ext uri="{FF2B5EF4-FFF2-40B4-BE49-F238E27FC236}">
                <a16:creationId xmlns:a16="http://schemas.microsoft.com/office/drawing/2014/main" id="{E9C13B41-D397-5855-CB8A-62B7F3052782}"/>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S9</a:t>
            </a:r>
          </a:p>
        </p:txBody>
      </p:sp>
      <p:sp>
        <p:nvSpPr>
          <p:cNvPr id="12" name="Chevron 5">
            <a:extLst>
              <a:ext uri="{FF2B5EF4-FFF2-40B4-BE49-F238E27FC236}">
                <a16:creationId xmlns:a16="http://schemas.microsoft.com/office/drawing/2014/main" id="{23B3B159-E424-910E-8370-5725C1A7E9E2}"/>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S12</a:t>
            </a:r>
          </a:p>
        </p:txBody>
      </p:sp>
      <p:sp>
        <p:nvSpPr>
          <p:cNvPr id="13" name="Pentagon 3">
            <a:extLst>
              <a:ext uri="{FF2B5EF4-FFF2-40B4-BE49-F238E27FC236}">
                <a16:creationId xmlns:a16="http://schemas.microsoft.com/office/drawing/2014/main" id="{B44D13D5-9E25-9C18-2176-A059BD5EACA0}"/>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S10</a:t>
            </a:r>
          </a:p>
        </p:txBody>
      </p:sp>
      <p:sp>
        <p:nvSpPr>
          <p:cNvPr id="14" name="Pentagon 3">
            <a:extLst>
              <a:ext uri="{FF2B5EF4-FFF2-40B4-BE49-F238E27FC236}">
                <a16:creationId xmlns:a16="http://schemas.microsoft.com/office/drawing/2014/main" id="{037C712D-37BC-B44B-2306-CA272EBE6FFB}"/>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S11</a:t>
            </a:r>
          </a:p>
        </p:txBody>
      </p:sp>
      <p:sp>
        <p:nvSpPr>
          <p:cNvPr id="15" name="Pentagon 3">
            <a:extLst>
              <a:ext uri="{FF2B5EF4-FFF2-40B4-BE49-F238E27FC236}">
                <a16:creationId xmlns:a16="http://schemas.microsoft.com/office/drawing/2014/main" id="{3EEB8F42-09D0-EF19-0515-9681440724C8}"/>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S13</a:t>
            </a:r>
          </a:p>
        </p:txBody>
      </p:sp>
      <p:sp>
        <p:nvSpPr>
          <p:cNvPr id="16" name="Pentagon 3">
            <a:extLst>
              <a:ext uri="{FF2B5EF4-FFF2-40B4-BE49-F238E27FC236}">
                <a16:creationId xmlns:a16="http://schemas.microsoft.com/office/drawing/2014/main" id="{04910E91-F4F1-8602-8CF2-553859100E9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S14</a:t>
            </a:r>
          </a:p>
        </p:txBody>
      </p:sp>
      <p:sp>
        <p:nvSpPr>
          <p:cNvPr id="17" name="Pentagon 3">
            <a:extLst>
              <a:ext uri="{FF2B5EF4-FFF2-40B4-BE49-F238E27FC236}">
                <a16:creationId xmlns:a16="http://schemas.microsoft.com/office/drawing/2014/main" id="{A1D43F58-429F-C914-BC32-A650CE9B68E6}"/>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18" name="Chevron 5">
            <a:extLst>
              <a:ext uri="{FF2B5EF4-FFF2-40B4-BE49-F238E27FC236}">
                <a16:creationId xmlns:a16="http://schemas.microsoft.com/office/drawing/2014/main" id="{868ACC27-7020-CE74-4D37-FDF03758579A}"/>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19" name="Pentagon 3">
            <a:extLst>
              <a:ext uri="{FF2B5EF4-FFF2-40B4-BE49-F238E27FC236}">
                <a16:creationId xmlns:a16="http://schemas.microsoft.com/office/drawing/2014/main" id="{A27DD9FC-C5DB-EC4C-AC78-89B921C27742}"/>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0" name="Pentagon 3">
            <a:extLst>
              <a:ext uri="{FF2B5EF4-FFF2-40B4-BE49-F238E27FC236}">
                <a16:creationId xmlns:a16="http://schemas.microsoft.com/office/drawing/2014/main" id="{B79E125F-FC68-A682-026E-FEDBCB3EF25E}"/>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1" name="Pentagon 3">
            <a:extLst>
              <a:ext uri="{FF2B5EF4-FFF2-40B4-BE49-F238E27FC236}">
                <a16:creationId xmlns:a16="http://schemas.microsoft.com/office/drawing/2014/main" id="{7FEED6B9-FC3F-BDCF-7C9D-4778B662CDAF}"/>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22" name="Pentagon 3">
            <a:extLst>
              <a:ext uri="{FF2B5EF4-FFF2-40B4-BE49-F238E27FC236}">
                <a16:creationId xmlns:a16="http://schemas.microsoft.com/office/drawing/2014/main" id="{840A022D-514F-FFC8-0E61-2C1E9BEC2EC8}"/>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24" name="Pentagon 3">
            <a:extLst>
              <a:ext uri="{FF2B5EF4-FFF2-40B4-BE49-F238E27FC236}">
                <a16:creationId xmlns:a16="http://schemas.microsoft.com/office/drawing/2014/main" id="{84C047E0-2442-7767-D0F3-C9B0C79E5543}"/>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25" name="Chevron 5">
            <a:extLst>
              <a:ext uri="{FF2B5EF4-FFF2-40B4-BE49-F238E27FC236}">
                <a16:creationId xmlns:a16="http://schemas.microsoft.com/office/drawing/2014/main" id="{B3BE09CF-6F13-E2FB-3559-7FA4DF580445}"/>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27" name="Pentagon 3">
            <a:extLst>
              <a:ext uri="{FF2B5EF4-FFF2-40B4-BE49-F238E27FC236}">
                <a16:creationId xmlns:a16="http://schemas.microsoft.com/office/drawing/2014/main" id="{D7CEF92D-8923-E6B6-677E-86DF162E1210}"/>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8" name="Pentagon 3">
            <a:extLst>
              <a:ext uri="{FF2B5EF4-FFF2-40B4-BE49-F238E27FC236}">
                <a16:creationId xmlns:a16="http://schemas.microsoft.com/office/drawing/2014/main" id="{4D926693-61A3-A96C-9ECE-A5EAB0023AD6}"/>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9" name="Pentagon 3">
            <a:extLst>
              <a:ext uri="{FF2B5EF4-FFF2-40B4-BE49-F238E27FC236}">
                <a16:creationId xmlns:a16="http://schemas.microsoft.com/office/drawing/2014/main" id="{EB8C8787-84B3-5B3D-8A1E-EEBBD1FAB33E}"/>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30" name="Pentagon 3">
            <a:extLst>
              <a:ext uri="{FF2B5EF4-FFF2-40B4-BE49-F238E27FC236}">
                <a16:creationId xmlns:a16="http://schemas.microsoft.com/office/drawing/2014/main" id="{CEA129B7-37FE-4286-EFBB-C9BB0FD59CF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31" name="ZoneTexte 30">
            <a:extLst>
              <a:ext uri="{FF2B5EF4-FFF2-40B4-BE49-F238E27FC236}">
                <a16:creationId xmlns:a16="http://schemas.microsoft.com/office/drawing/2014/main" id="{B870053D-2FBC-271A-838E-4FB3183626BE}"/>
              </a:ext>
            </a:extLst>
          </p:cNvPr>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2" name="ZoneTexte 31">
            <a:extLst>
              <a:ext uri="{FF2B5EF4-FFF2-40B4-BE49-F238E27FC236}">
                <a16:creationId xmlns:a16="http://schemas.microsoft.com/office/drawing/2014/main" id="{08AA8DB4-2BEF-A246-6DC1-9C03E4DDA2EC}"/>
              </a:ext>
            </a:extLst>
          </p:cNvPr>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4" name="Pentagon 3">
            <a:extLst>
              <a:ext uri="{FF2B5EF4-FFF2-40B4-BE49-F238E27FC236}">
                <a16:creationId xmlns:a16="http://schemas.microsoft.com/office/drawing/2014/main" id="{8186D61F-8C6C-AF95-B178-54CF541DC022}"/>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S21</a:t>
            </a:r>
          </a:p>
        </p:txBody>
      </p:sp>
    </p:spTree>
    <p:extLst>
      <p:ext uri="{BB962C8B-B14F-4D97-AF65-F5344CB8AC3E}">
        <p14:creationId xmlns:p14="http://schemas.microsoft.com/office/powerpoint/2010/main" val="38880079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D9519-BA33-1B7E-FEBF-C08FA638E164}"/>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E03D8E0D-770B-DC03-4643-2D957EAE06F8}"/>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dirty="0"/>
              <a:t>Réponse </a:t>
            </a:r>
            <a:r>
              <a:rPr lang="fr-FR" altLang="fr-FR" dirty="0" smtClean="0"/>
              <a:t>attendue :</a:t>
            </a:r>
            <a:endParaRPr lang="fr-FR" altLang="fr-FR" dirty="0"/>
          </a:p>
        </p:txBody>
      </p:sp>
      <p:sp>
        <p:nvSpPr>
          <p:cNvPr id="5" name="Espace réservé du texte 2">
            <a:extLst>
              <a:ext uri="{FF2B5EF4-FFF2-40B4-BE49-F238E27FC236}">
                <a16:creationId xmlns:a16="http://schemas.microsoft.com/office/drawing/2014/main" id="{CD0F08F2-DC6A-F19D-6FD0-874B2F284F9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smtClean="0"/>
              <a:t>Apporter le feedback nécessaire.</a:t>
            </a:r>
            <a:endParaRPr lang="fr-FR" dirty="0"/>
          </a:p>
        </p:txBody>
      </p:sp>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
        <p:nvSpPr>
          <p:cNvPr id="8" name="ZoneTexte 7"/>
          <p:cNvSpPr txBox="1"/>
          <p:nvPr/>
        </p:nvSpPr>
        <p:spPr>
          <a:xfrm>
            <a:off x="488785" y="1977482"/>
            <a:ext cx="8328114"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Chaque jour, le Soleil se lève le matin et se couche le soir. Cela donne l’impression que le Soleil bouge dans le ciel. Mais en réalité, c’est la Terre qui tourne sur elle-même, comme une toupie. Ce mouvement donne le jour et la nuit.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En </a:t>
            </a:r>
            <a:r>
              <a:rPr lang="fr-FR" sz="2000" dirty="0">
                <a:latin typeface="Calibri" panose="020F0502020204030204" pitchFamily="34" charset="0"/>
                <a:cs typeface="Calibri" panose="020F0502020204030204" pitchFamily="34" charset="0"/>
              </a:rPr>
              <a:t>même temps, la Terre gravite autour du Soleil. C’est un grand voyage qui dure environ 365 jours, soit une année entière. C’est pour cela que nous avons les saisons : l’été, l’automne, l’hiver et le printemps.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Donc</a:t>
            </a:r>
            <a:r>
              <a:rPr lang="fr-FR" sz="2000" dirty="0">
                <a:latin typeface="Calibri" panose="020F0502020204030204" pitchFamily="34" charset="0"/>
                <a:cs typeface="Calibri" panose="020F0502020204030204" pitchFamily="34" charset="0"/>
              </a:rPr>
              <a:t>, la Terre fait deux mouvements : elle tourne sur elle même (pour le jour et la nuit) et elle tourne autour du Soleil (pour les quatre saisons de l’année).</a:t>
            </a:r>
            <a:endParaRPr lang="fr-FR" sz="1900" dirty="0">
              <a:latin typeface="Calibri" panose="020F0502020204030204" pitchFamily="34" charset="0"/>
              <a:cs typeface="Calibri" panose="020F0502020204030204" pitchFamily="34" charset="0"/>
            </a:endParaRPr>
          </a:p>
        </p:txBody>
      </p:sp>
      <p:sp>
        <p:nvSpPr>
          <p:cNvPr id="10" name="ZoneTexte 9"/>
          <p:cNvSpPr txBox="1"/>
          <p:nvPr/>
        </p:nvSpPr>
        <p:spPr>
          <a:xfrm>
            <a:off x="135610" y="880751"/>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Quel mouvement de la Terre cause les saisons </a:t>
            </a:r>
            <a:r>
              <a:rPr lang="fr-FR" dirty="0" smtClean="0">
                <a:latin typeface="Calibri" panose="020F0502020204030204" pitchFamily="34" charset="0"/>
                <a:cs typeface="Calibri" panose="020F0502020204030204" pitchFamily="34" charset="0"/>
              </a:rPr>
              <a:t>?</a:t>
            </a:r>
          </a:p>
          <a:p>
            <a:r>
              <a:rPr lang="fr-FR" dirty="0" smtClean="0">
                <a:latin typeface="Calibri" panose="020F0502020204030204" pitchFamily="34" charset="0"/>
                <a:cs typeface="Calibri" panose="020F0502020204030204" pitchFamily="34" charset="0"/>
              </a:rPr>
              <a:t>        .........................................................................................................................................</a:t>
            </a:r>
          </a:p>
        </p:txBody>
      </p:sp>
      <p:sp>
        <p:nvSpPr>
          <p:cNvPr id="13" name="ZoneTexte 12"/>
          <p:cNvSpPr txBox="1"/>
          <p:nvPr/>
        </p:nvSpPr>
        <p:spPr>
          <a:xfrm>
            <a:off x="501819" y="1105951"/>
            <a:ext cx="8642181" cy="369332"/>
          </a:xfrm>
          <a:prstGeom prst="rect">
            <a:avLst/>
          </a:prstGeom>
          <a:noFill/>
        </p:spPr>
        <p:txBody>
          <a:bodyPr wrap="square" rtlCol="0">
            <a:spAutoFit/>
          </a:bodyPr>
          <a:lstStyle/>
          <a:p>
            <a:r>
              <a:rPr lang="fr-FR" b="1" dirty="0">
                <a:solidFill>
                  <a:srgbClr val="336FB6"/>
                </a:solidFill>
                <a:latin typeface="Calibri" panose="020F0502020204030204" pitchFamily="34" charset="0"/>
                <a:cs typeface="Calibri" panose="020F0502020204030204" pitchFamily="34" charset="0"/>
              </a:rPr>
              <a:t>Le mouvement de la Terre autour du </a:t>
            </a:r>
            <a:r>
              <a:rPr lang="fr-FR" b="1" dirty="0" smtClean="0">
                <a:solidFill>
                  <a:srgbClr val="336FB6"/>
                </a:solidFill>
                <a:latin typeface="Calibri" panose="020F0502020204030204" pitchFamily="34" charset="0"/>
                <a:cs typeface="Calibri" panose="020F0502020204030204" pitchFamily="34" charset="0"/>
              </a:rPr>
              <a:t>Soleil </a:t>
            </a:r>
            <a:r>
              <a:rPr lang="fr-FR" b="1" dirty="0">
                <a:solidFill>
                  <a:srgbClr val="336FB6"/>
                </a:solidFill>
                <a:latin typeface="Calibri" panose="020F0502020204030204" pitchFamily="34" charset="0"/>
                <a:cs typeface="Calibri" panose="020F0502020204030204" pitchFamily="34" charset="0"/>
              </a:rPr>
              <a:t>cause les </a:t>
            </a:r>
            <a:r>
              <a:rPr lang="fr-FR" b="1" dirty="0" smtClean="0">
                <a:solidFill>
                  <a:srgbClr val="336FB6"/>
                </a:solidFill>
                <a:latin typeface="Calibri" panose="020F0502020204030204" pitchFamily="34" charset="0"/>
                <a:cs typeface="Calibri" panose="020F0502020204030204" pitchFamily="34" charset="0"/>
              </a:rPr>
              <a:t>saisons.</a:t>
            </a:r>
            <a:endParaRPr lang="fr-FR" b="1" dirty="0">
              <a:solidFill>
                <a:srgbClr val="336FB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23030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D9519-BA33-1B7E-FEBF-C08FA638E164}"/>
            </a:ext>
          </a:extLst>
        </p:cNvPr>
        <p:cNvGrpSpPr/>
        <p:nvPr/>
      </p:nvGrpSpPr>
      <p:grpSpPr>
        <a:xfrm>
          <a:off x="0" y="0"/>
          <a:ext cx="0" cy="0"/>
          <a:chOff x="0" y="0"/>
          <a:chExt cx="0" cy="0"/>
        </a:xfrm>
      </p:grpSpPr>
      <p:sp>
        <p:nvSpPr>
          <p:cNvPr id="19" name="ZoneTexte 18"/>
          <p:cNvSpPr txBox="1"/>
          <p:nvPr/>
        </p:nvSpPr>
        <p:spPr>
          <a:xfrm>
            <a:off x="135610" y="880751"/>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Combien de saisons y </a:t>
            </a:r>
            <a:r>
              <a:rPr lang="fr-FR" dirty="0" err="1">
                <a:latin typeface="Calibri" panose="020F0502020204030204" pitchFamily="34" charset="0"/>
                <a:cs typeface="Calibri" panose="020F0502020204030204" pitchFamily="34" charset="0"/>
              </a:rPr>
              <a:t>a-t-il</a:t>
            </a:r>
            <a:r>
              <a:rPr lang="fr-FR" dirty="0">
                <a:latin typeface="Calibri" panose="020F0502020204030204" pitchFamily="34" charset="0"/>
                <a:cs typeface="Calibri" panose="020F0502020204030204" pitchFamily="34" charset="0"/>
              </a:rPr>
              <a:t> dans l’année ? Lesquelles </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endParaRPr lang="fr-FR" dirty="0">
              <a:latin typeface="Calibri" panose="020F0502020204030204" pitchFamily="34" charset="0"/>
              <a:cs typeface="Calibri" panose="020F0502020204030204" pitchFamily="34" charset="0"/>
            </a:endParaRPr>
          </a:p>
        </p:txBody>
      </p:sp>
      <p:sp>
        <p:nvSpPr>
          <p:cNvPr id="14"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Cherchez dans le texte l’information pour répondre à </a:t>
            </a:r>
            <a:r>
              <a:rPr lang="fr-FR" dirty="0" smtClean="0"/>
              <a:t>cette question. </a:t>
            </a:r>
            <a:endParaRPr lang="fr-FR" dirty="0"/>
          </a:p>
        </p:txBody>
      </p:sp>
      <p:sp>
        <p:nvSpPr>
          <p:cNvPr id="16"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d’appliquer la même stratégie pour répondre à cette </a:t>
            </a:r>
            <a:r>
              <a:rPr lang="fr-FR" dirty="0" smtClean="0"/>
              <a:t>question.</a:t>
            </a:r>
            <a:endParaRPr lang="fr-FR" dirty="0"/>
          </a:p>
        </p:txBody>
      </p:sp>
      <p:sp>
        <p:nvSpPr>
          <p:cNvPr id="8" name="ZoneTexte 7"/>
          <p:cNvSpPr txBox="1"/>
          <p:nvPr/>
        </p:nvSpPr>
        <p:spPr>
          <a:xfrm>
            <a:off x="488785" y="1977482"/>
            <a:ext cx="8328114"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Chaque jour, le Soleil se lève le matin et se couche le soir. Cela donne l’impression que le Soleil bouge dans le ciel. Mais en réalité, c’est la Terre qui tourne sur elle-même, comme une toupie. Ce mouvement donne le jour et la nuit.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En </a:t>
            </a:r>
            <a:r>
              <a:rPr lang="fr-FR" sz="2000" dirty="0">
                <a:latin typeface="Calibri" panose="020F0502020204030204" pitchFamily="34" charset="0"/>
                <a:cs typeface="Calibri" panose="020F0502020204030204" pitchFamily="34" charset="0"/>
              </a:rPr>
              <a:t>même temps, la Terre gravite autour du Soleil. C’est un grand voyage qui dure environ 365 jours, soit une année entière. C’est pour cela que nous avons les saisons : l’été, l’automne, l’hiver et le printemps.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Donc</a:t>
            </a:r>
            <a:r>
              <a:rPr lang="fr-FR" sz="2000" dirty="0">
                <a:latin typeface="Calibri" panose="020F0502020204030204" pitchFamily="34" charset="0"/>
                <a:cs typeface="Calibri" panose="020F0502020204030204" pitchFamily="34" charset="0"/>
              </a:rPr>
              <a:t>, la Terre fait deux mouvements : elle tourne sur elle même (pour le jour et la nuit) et elle tourne autour du Soleil (pour les quatre saisons de l’année).</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01549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D9519-BA33-1B7E-FEBF-C08FA638E164}"/>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E03D8E0D-770B-DC03-4643-2D957EAE06F8}"/>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dirty="0"/>
              <a:t>Réponse </a:t>
            </a:r>
            <a:r>
              <a:rPr lang="fr-FR" altLang="fr-FR" dirty="0" smtClean="0"/>
              <a:t>attendue :</a:t>
            </a:r>
            <a:endParaRPr lang="fr-FR" altLang="fr-FR" dirty="0"/>
          </a:p>
        </p:txBody>
      </p:sp>
      <p:sp>
        <p:nvSpPr>
          <p:cNvPr id="5" name="Espace réservé du texte 2">
            <a:extLst>
              <a:ext uri="{FF2B5EF4-FFF2-40B4-BE49-F238E27FC236}">
                <a16:creationId xmlns:a16="http://schemas.microsoft.com/office/drawing/2014/main" id="{CD0F08F2-DC6A-F19D-6FD0-874B2F284F9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a:t>
            </a:r>
            <a:r>
              <a:rPr lang="fr-FR" dirty="0" smtClean="0"/>
              <a:t>cahiers.</a:t>
            </a:r>
            <a:endParaRPr lang="fr-FR" dirty="0"/>
          </a:p>
        </p:txBody>
      </p:sp>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
        <p:nvSpPr>
          <p:cNvPr id="10" name="ZoneTexte 9"/>
          <p:cNvSpPr txBox="1"/>
          <p:nvPr/>
        </p:nvSpPr>
        <p:spPr>
          <a:xfrm>
            <a:off x="488785" y="1977482"/>
            <a:ext cx="8328114" cy="2862322"/>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Chaque jour, le Soleil se lève le matin et se couche le soir. Cela donne l’impression que le Soleil bouge dans le ciel. Mais en réalité, c’est la Terre qui tourne sur elle-même, comme une toupie. Ce mouvement donne le jour et la nuit.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En </a:t>
            </a:r>
            <a:r>
              <a:rPr lang="fr-FR" sz="2000" dirty="0">
                <a:latin typeface="Calibri" panose="020F0502020204030204" pitchFamily="34" charset="0"/>
                <a:cs typeface="Calibri" panose="020F0502020204030204" pitchFamily="34" charset="0"/>
              </a:rPr>
              <a:t>même temps, la Terre gravite autour du Soleil. C’est un grand voyage qui dure environ 365 jours, soit une année entière. C’est pour cela que nous avons les saisons : l’été, l’automne, l’hiver et le printemps. </a:t>
            </a:r>
            <a:endParaRPr lang="fr-FR" sz="2000" dirty="0" smtClean="0">
              <a:latin typeface="Calibri" panose="020F0502020204030204" pitchFamily="34" charset="0"/>
              <a:cs typeface="Calibri" panose="020F0502020204030204" pitchFamily="34" charset="0"/>
            </a:endParaRPr>
          </a:p>
          <a:p>
            <a:pPr algn="just"/>
            <a:r>
              <a:rPr lang="fr-FR" sz="2000" dirty="0" smtClean="0">
                <a:latin typeface="Calibri" panose="020F0502020204030204" pitchFamily="34" charset="0"/>
                <a:cs typeface="Calibri" panose="020F0502020204030204" pitchFamily="34" charset="0"/>
              </a:rPr>
              <a:t>Donc</a:t>
            </a:r>
            <a:r>
              <a:rPr lang="fr-FR" sz="2000" dirty="0">
                <a:latin typeface="Calibri" panose="020F0502020204030204" pitchFamily="34" charset="0"/>
                <a:cs typeface="Calibri" panose="020F0502020204030204" pitchFamily="34" charset="0"/>
              </a:rPr>
              <a:t>, la Terre fait deux mouvements : elle tourne sur elle même (pour le jour et la nuit) et elle tourne autour du Soleil (pour les quatre saisons de l’année).</a:t>
            </a:r>
            <a:endParaRPr lang="fr-FR" sz="1900" dirty="0">
              <a:latin typeface="Calibri" panose="020F0502020204030204" pitchFamily="34" charset="0"/>
              <a:cs typeface="Calibri" panose="020F0502020204030204" pitchFamily="34" charset="0"/>
            </a:endParaRPr>
          </a:p>
        </p:txBody>
      </p:sp>
      <p:sp>
        <p:nvSpPr>
          <p:cNvPr id="12" name="ZoneTexte 11"/>
          <p:cNvSpPr txBox="1"/>
          <p:nvPr/>
        </p:nvSpPr>
        <p:spPr>
          <a:xfrm>
            <a:off x="135610" y="880751"/>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Combien de saisons y </a:t>
            </a:r>
            <a:r>
              <a:rPr lang="fr-FR" dirty="0" err="1">
                <a:latin typeface="Calibri" panose="020F0502020204030204" pitchFamily="34" charset="0"/>
                <a:cs typeface="Calibri" panose="020F0502020204030204" pitchFamily="34" charset="0"/>
              </a:rPr>
              <a:t>a-t-il</a:t>
            </a:r>
            <a:r>
              <a:rPr lang="fr-FR" dirty="0">
                <a:latin typeface="Calibri" panose="020F0502020204030204" pitchFamily="34" charset="0"/>
                <a:cs typeface="Calibri" panose="020F0502020204030204" pitchFamily="34" charset="0"/>
              </a:rPr>
              <a:t> dans l’année ? Lesquelles </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endParaRPr lang="fr-FR" dirty="0">
              <a:latin typeface="Calibri" panose="020F0502020204030204" pitchFamily="34" charset="0"/>
              <a:cs typeface="Calibri" panose="020F0502020204030204" pitchFamily="34" charset="0"/>
            </a:endParaRPr>
          </a:p>
        </p:txBody>
      </p:sp>
      <p:sp>
        <p:nvSpPr>
          <p:cNvPr id="20" name="ZoneTexte 19"/>
          <p:cNvSpPr txBox="1"/>
          <p:nvPr/>
        </p:nvSpPr>
        <p:spPr>
          <a:xfrm>
            <a:off x="481351" y="1123331"/>
            <a:ext cx="9008390" cy="369332"/>
          </a:xfrm>
          <a:prstGeom prst="rect">
            <a:avLst/>
          </a:prstGeom>
          <a:noFill/>
        </p:spPr>
        <p:txBody>
          <a:bodyPr wrap="square" rtlCol="0">
            <a:spAutoFit/>
          </a:bodyPr>
          <a:lstStyle/>
          <a:p>
            <a:r>
              <a:rPr lang="fr-FR" b="1" dirty="0" smtClean="0">
                <a:solidFill>
                  <a:srgbClr val="336FB6"/>
                </a:solidFill>
                <a:latin typeface="Calibri" panose="020F0502020204030204" pitchFamily="34" charset="0"/>
                <a:cs typeface="Calibri" panose="020F0502020204030204" pitchFamily="34" charset="0"/>
              </a:rPr>
              <a:t>Il y a quatre saisons dans l’année: </a:t>
            </a:r>
            <a:r>
              <a:rPr lang="fr-FR" b="1" dirty="0">
                <a:solidFill>
                  <a:srgbClr val="336FB6"/>
                </a:solidFill>
                <a:latin typeface="Calibri" panose="020F0502020204030204" pitchFamily="34" charset="0"/>
                <a:cs typeface="Calibri" panose="020F0502020204030204" pitchFamily="34" charset="0"/>
              </a:rPr>
              <a:t>l’été, l’automne, l’hiver et le printemps .</a:t>
            </a:r>
          </a:p>
        </p:txBody>
      </p:sp>
    </p:spTree>
    <p:extLst>
      <p:ext uri="{BB962C8B-B14F-4D97-AF65-F5344CB8AC3E}">
        <p14:creationId xmlns:p14="http://schemas.microsoft.com/office/powerpoint/2010/main" val="13366044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518BD-AE75-091C-96A5-73A279ECC9B7}"/>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9BB21426-E5FC-E142-01FE-7C246CD9A122}"/>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rapidement et clairement à cette question.</a:t>
            </a:r>
          </a:p>
        </p:txBody>
      </p:sp>
      <p:sp>
        <p:nvSpPr>
          <p:cNvPr id="8" name="Espace réservé du texte 2">
            <a:extLst>
              <a:ext uri="{FF2B5EF4-FFF2-40B4-BE49-F238E27FC236}">
                <a16:creationId xmlns:a16="http://schemas.microsoft.com/office/drawing/2014/main" id="{45B66E0F-8107-F0B0-3561-747520696F0C}"/>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quelques </a:t>
            </a:r>
            <a:r>
              <a:rPr lang="fr-MA" sz="1400" dirty="0" smtClean="0">
                <a:latin typeface="Calibri" panose="020F0502020204030204" pitchFamily="34" charset="0"/>
                <a:cs typeface="Calibri" panose="020F0502020204030204" pitchFamily="34" charset="0"/>
              </a:rPr>
              <a:t>élèves.</a:t>
            </a:r>
            <a:endParaRPr lang="fr-FR" sz="1400" dirty="0">
              <a:latin typeface="Calibri" panose="020F0502020204030204" pitchFamily="34" charset="0"/>
              <a:cs typeface="Calibri" panose="020F0502020204030204" pitchFamily="34" charset="0"/>
            </a:endParaRPr>
          </a:p>
        </p:txBody>
      </p:sp>
      <p:pic>
        <p:nvPicPr>
          <p:cNvPr id="9" name="Picture 2" descr="Lever la main - Icônes mains et gestes gratuites">
            <a:extLst>
              <a:ext uri="{FF2B5EF4-FFF2-40B4-BE49-F238E27FC236}">
                <a16:creationId xmlns:a16="http://schemas.microsoft.com/office/drawing/2014/main" id="{2522451F-962A-40BC-8865-0997D4787A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51472" y="3763820"/>
            <a:ext cx="1851917" cy="400110"/>
          </a:xfrm>
          <a:prstGeom prst="rect">
            <a:avLst/>
          </a:prstGeom>
        </p:spPr>
        <p:txBody>
          <a:bodyPr wrap="none">
            <a:spAutoFit/>
          </a:bodyPr>
          <a:lstStyle/>
          <a:p>
            <a:r>
              <a:rPr lang="fr-FR" sz="2000" b="1" dirty="0"/>
              <a:t>Question flash </a:t>
            </a:r>
          </a:p>
        </p:txBody>
      </p:sp>
      <p:pic>
        <p:nvPicPr>
          <p:cNvPr id="4" name="Image 3"/>
          <p:cNvPicPr>
            <a:picLocks noChangeAspect="1"/>
          </p:cNvPicPr>
          <p:nvPr/>
        </p:nvPicPr>
        <p:blipFill>
          <a:blip r:embed="rId3"/>
          <a:stretch>
            <a:fillRect/>
          </a:stretch>
        </p:blipFill>
        <p:spPr>
          <a:xfrm>
            <a:off x="353622" y="1792391"/>
            <a:ext cx="1647619" cy="1971429"/>
          </a:xfrm>
          <a:prstGeom prst="rect">
            <a:avLst/>
          </a:prstGeom>
        </p:spPr>
      </p:pic>
      <p:sp>
        <p:nvSpPr>
          <p:cNvPr id="6" name="Rectangle 5"/>
          <p:cNvSpPr/>
          <p:nvPr/>
        </p:nvSpPr>
        <p:spPr>
          <a:xfrm>
            <a:off x="2103389" y="2534352"/>
            <a:ext cx="6639918" cy="882678"/>
          </a:xfrm>
          <a:prstGeom prst="rect">
            <a:avLst/>
          </a:prstGeom>
        </p:spPr>
        <p:txBody>
          <a:bodyPr wrap="square">
            <a:spAutoFit/>
          </a:bodyPr>
          <a:lstStyle/>
          <a:p>
            <a:pPr algn="just">
              <a:lnSpc>
                <a:spcPct val="107000"/>
              </a:lnSpc>
              <a:spcAft>
                <a:spcPts val="800"/>
              </a:spcAft>
            </a:pPr>
            <a:r>
              <a:rPr lang="fr-FR" sz="2400" dirty="0" smtClean="0">
                <a:latin typeface="Calibri" panose="020F0502020204030204" pitchFamily="34" charset="0"/>
                <a:ea typeface="Calibri" panose="020F0502020204030204" pitchFamily="34" charset="0"/>
                <a:cs typeface="Arial" panose="020B0604020202020204" pitchFamily="34" charset="0"/>
              </a:rPr>
              <a:t>Qu’est-ce qu’on doit faire pour lire en respectant les pauses et les liaisons </a:t>
            </a:r>
            <a:r>
              <a:rPr lang="fr-FR" sz="2400" dirty="0">
                <a:latin typeface="Calibri" panose="020F050202020403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34044985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84445" y="204112"/>
            <a:ext cx="762082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023110" y="1438314"/>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solidFill>
                  <a:schemeClr val="bg1"/>
                </a:solidFill>
                <a:latin typeface="Calibri"/>
                <a:ea typeface="Calibri"/>
                <a:cs typeface="Calibri"/>
              </a:rPr>
              <a:t>Fiche de consolidation 3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5</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023110" y="2138966"/>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solidFill>
                  <a:schemeClr val="bg1"/>
                </a:solidFill>
                <a:latin typeface="Calibri"/>
                <a:ea typeface="Calibri"/>
                <a:cs typeface="Calibri"/>
              </a:rPr>
              <a:t> Fiche de consolidation 4</a:t>
            </a: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6</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023110" y="3540270"/>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ln/>
        </p:spPr>
        <p:style>
          <a:lnRef idx="2">
            <a:schemeClr val="dk1"/>
          </a:lnRef>
          <a:fillRef idx="1">
            <a:schemeClr val="lt1"/>
          </a:fillRef>
          <a:effectRef idx="0">
            <a:schemeClr val="dk1"/>
          </a:effectRef>
          <a:fontRef idx="minor">
            <a:schemeClr val="dk1"/>
          </a:fontRef>
        </p:style>
        <p:txBody>
          <a:bodyPr vert="horz" wrap="square" lIns="68570" tIns="34271" rIns="68570" bIns="34271" anchor="ctr" anchorCtr="1" compatLnSpc="1">
            <a:noAutofit/>
          </a:bodyPr>
          <a:lstStyle/>
          <a:p>
            <a:r>
              <a:rPr lang="fr-FR" sz="1400" b="1" kern="0" dirty="0">
                <a:solidFill>
                  <a:schemeClr val="dk1"/>
                </a:solidFill>
                <a:latin typeface="Calibri"/>
                <a:ea typeface="Calibri"/>
                <a:cs typeface="Calibri"/>
              </a:rPr>
              <a:t>Fiche de consolidation 6</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ln/>
        </p:spPr>
        <p:style>
          <a:lnRef idx="2">
            <a:schemeClr val="accent4">
              <a:shade val="50000"/>
            </a:schemeClr>
          </a:lnRef>
          <a:fillRef idx="1">
            <a:schemeClr val="accent4"/>
          </a:fillRef>
          <a:effectRef idx="0">
            <a:schemeClr val="accent4"/>
          </a:effectRef>
          <a:fontRef idx="minor">
            <a:schemeClr val="lt1"/>
          </a:fontRef>
        </p:style>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8</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10" y="2881538"/>
            <a:ext cx="679679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solidFill>
                  <a:schemeClr val="bg1"/>
                </a:solidFill>
                <a:latin typeface="Calibri"/>
                <a:ea typeface="Calibri"/>
                <a:cs typeface="Calibri"/>
              </a:rPr>
              <a:t>Fiche de consolidation 5</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7</a:t>
            </a:r>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707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doivent être capables de :</a:t>
            </a:r>
          </a:p>
          <a:p>
            <a:pPr marL="285750" indent="-285750">
              <a:buFont typeface="Arial" panose="020B0604020202020204" pitchFamily="34" charset="0"/>
              <a:buChar char="•"/>
            </a:pPr>
            <a:r>
              <a:rPr lang="fr-FR" sz="1400" kern="0" dirty="0" smtClean="0">
                <a:latin typeface="Calibri"/>
                <a:ea typeface="Calibri"/>
                <a:cs typeface="Calibri"/>
              </a:rPr>
              <a:t>Maitriser les notions étudiées pendant les trois semaines de révision intensive.</a:t>
            </a:r>
            <a:endParaRPr lang="fr-FR" sz="1400" kern="0" dirty="0">
              <a:latin typeface="Calibri"/>
              <a:ea typeface="Calibri"/>
              <a:cs typeface="Calibri"/>
            </a:endParaRP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Tache 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337906"/>
            <a:ext cx="6901508"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rPr>
              <a:t>Appliquer les règles pour </a:t>
            </a:r>
            <a:r>
              <a:rPr lang="fr-FR" sz="13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lire correctement en adoptant le rythme et les intonations adéquates.</a:t>
            </a:r>
            <a:endPar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3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Relever les éléments pertinents pour comprendre le sens d’un texte avec toutes ses composantes.</a:t>
            </a:r>
            <a:endPar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6"/>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3"/>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La lecture non fluide sans respect des notions déjà étudiées.</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Le relevé des éléments </a:t>
            </a: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non-cohérents avec les questions proposées.</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289;p29">
            <a:extLst>
              <a:ext uri="{FF2B5EF4-FFF2-40B4-BE49-F238E27FC236}">
                <a16:creationId xmlns:a16="http://schemas.microsoft.com/office/drawing/2014/main" id="{A9CEE627-69A7-9846-18DA-BED9357BB184}"/>
              </a:ext>
            </a:extLst>
          </p:cNvPr>
          <p:cNvSpPr/>
          <p:nvPr/>
        </p:nvSpPr>
        <p:spPr>
          <a:xfrm>
            <a:off x="329401" y="3463953"/>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82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21935"/>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spTree>
    <p:extLst>
      <p:ext uri="{BB962C8B-B14F-4D97-AF65-F5344CB8AC3E}">
        <p14:creationId xmlns:p14="http://schemas.microsoft.com/office/powerpoint/2010/main"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17201</TotalTime>
  <Words>2883</Words>
  <Application>Microsoft Office PowerPoint</Application>
  <PresentationFormat>Affichage à l'écran (16:9)</PresentationFormat>
  <Paragraphs>244</Paragraphs>
  <Slides>35</Slides>
  <Notes>4</Notes>
  <HiddenSlides>0</HiddenSlides>
  <MMClips>0</MMClips>
  <ScaleCrop>false</ScaleCrop>
  <HeadingPairs>
    <vt:vector size="6" baseType="variant">
      <vt:variant>
        <vt:lpstr>Polices utilisées</vt:lpstr>
      </vt:variant>
      <vt:variant>
        <vt:i4>11</vt:i4>
      </vt:variant>
      <vt:variant>
        <vt:lpstr>Thème</vt:lpstr>
      </vt:variant>
      <vt:variant>
        <vt:i4>8</vt:i4>
      </vt:variant>
      <vt:variant>
        <vt:lpstr>Titres des diapositives</vt:lpstr>
      </vt:variant>
      <vt:variant>
        <vt:i4>35</vt:i4>
      </vt:variant>
    </vt:vector>
  </HeadingPairs>
  <TitlesOfParts>
    <vt:vector size="54" baseType="lpstr">
      <vt:lpstr>맑은 고딕</vt:lpstr>
      <vt:lpstr>Aptos</vt:lpstr>
      <vt:lpstr>Aptos Display</vt:lpstr>
      <vt:lpstr>Arial</vt:lpstr>
      <vt:lpstr>Calibri</vt:lpstr>
      <vt:lpstr>Calibri (En-têtes)</vt:lpstr>
      <vt:lpstr>Calibri Light</vt:lpstr>
      <vt:lpstr>Dosis</vt:lpstr>
      <vt:lpstr>Poppins ExtraBold</vt:lpstr>
      <vt:lpstr>Simplified Arabic</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613</cp:revision>
  <dcterms:modified xsi:type="dcterms:W3CDTF">2025-10-08T18:17:11Z</dcterms:modified>
</cp:coreProperties>
</file>