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1" r:id="rId5"/>
    <p:sldMasterId id="2147483681" r:id="rId6"/>
    <p:sldMasterId id="2147483698" r:id="rId7"/>
    <p:sldMasterId id="2147483726" r:id="rId8"/>
    <p:sldMasterId id="2147483747" r:id="rId9"/>
  </p:sldMasterIdLst>
  <p:notesMasterIdLst>
    <p:notesMasterId r:id="rId51"/>
  </p:notesMasterIdLst>
  <p:sldIdLst>
    <p:sldId id="256" r:id="rId10"/>
    <p:sldId id="257" r:id="rId11"/>
    <p:sldId id="2147483605" r:id="rId12"/>
    <p:sldId id="2147483568" r:id="rId13"/>
    <p:sldId id="2147483606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</p:sldIdLst>
  <p:sldSz cx="9144000" cy="5143500" type="screen16x9"/>
  <p:notesSz cx="6858000" cy="9144000"/>
  <p:embeddedFontLst>
    <p:embeddedFont>
      <p:font typeface="Aptos" panose="020B0004020202020204" pitchFamily="34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Dosis" panose="020B0604020202020204" charset="0"/>
      <p:regular r:id="rId57"/>
      <p:bold r:id="rId58"/>
    </p:embeddedFont>
    <p:embeddedFont>
      <p:font typeface="Calibri Light" panose="020F0302020204030204" pitchFamily="34" charset="0"/>
      <p:regular r:id="rId59"/>
      <p:italic r:id="rId60"/>
    </p:embeddedFont>
    <p:embeddedFont>
      <p:font typeface="Arial Black" panose="020B0A04020102020204" pitchFamily="34" charset="0"/>
      <p:regular r:id="rId61"/>
      <p:bold r:id="rId62"/>
    </p:embeddedFont>
    <p:embeddedFont>
      <p:font typeface="Simplified Arabic" panose="02020603050405020304" pitchFamily="18" charset="-78"/>
      <p:regular r:id="rId63"/>
      <p:bold r:id="rId64"/>
    </p:embeddedFont>
    <p:embeddedFont>
      <p:font typeface="Poppins ExtraBold" panose="020B0604020202020204" charset="0"/>
      <p:bold r:id="rId65"/>
      <p:boldItalic r:id="rId66"/>
    </p:embeddedFont>
    <p:embeddedFont>
      <p:font typeface="Play" panose="020B0604020202020204" charset="0"/>
      <p:regular r:id="rId67"/>
      <p:bold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9" roundtripDataSignature="AMtx7mgR6EFkL/essw780qC01jaqR4vl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3BDFB1-22FA-471A-84EE-2D04099B53BC}" v="1" dt="2025-09-27T21:36:30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3" d="100"/>
          <a:sy n="93" d="100"/>
        </p:scale>
        <p:origin x="4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10.fntdata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customschemas.google.com/relationships/presentationmetadata" Target="metadata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presProps" Target="presProps.xml"/><Relationship Id="rId75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font" Target="fonts/font6.fntdata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font" Target="fonts/font4.fntdata"/><Relationship Id="rId7" Type="http://schemas.openxmlformats.org/officeDocument/2006/relationships/slideMaster" Target="slideMasters/slideMaster4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undo custSel addSld delSld modSld">
      <pc:chgData name="ABDELAZIZ.ASSEBBANE" userId="af44cbbb-d77c-45ae-bf3f-17cd253b121b" providerId="ADAL" clId="{9124E342-7500-48D5-BF5B-0920EAD0209E}" dt="2025-09-27T21:38:02.158" v="16"/>
      <pc:docMkLst>
        <pc:docMk/>
      </pc:docMkLst>
      <pc:sldChg chg="modSp del mod">
        <pc:chgData name="ABDELAZIZ.ASSEBBANE" userId="af44cbbb-d77c-45ae-bf3f-17cd253b121b" providerId="ADAL" clId="{9124E342-7500-48D5-BF5B-0920EAD0209E}" dt="2025-09-27T21:36:34.389" v="2" actId="2696"/>
        <pc:sldMkLst>
          <pc:docMk/>
          <pc:sldMk cId="0" sldId="259"/>
        </pc:sldMkLst>
        <pc:spChg chg="mod">
          <ac:chgData name="ABDELAZIZ.ASSEBBANE" userId="af44cbbb-d77c-45ae-bf3f-17cd253b121b" providerId="ADAL" clId="{9124E342-7500-48D5-BF5B-0920EAD0209E}" dt="2025-09-27T21:35:58.118" v="0" actId="207"/>
          <ac:spMkLst>
            <pc:docMk/>
            <pc:sldMk cId="0" sldId="259"/>
            <ac:spMk id="636" creationId="{00000000-0000-0000-0000-000000000000}"/>
          </ac:spMkLst>
        </pc:spChg>
      </pc:sldChg>
      <pc:sldChg chg="modSp add mod">
        <pc:chgData name="ABDELAZIZ.ASSEBBANE" userId="af44cbbb-d77c-45ae-bf3f-17cd253b121b" providerId="ADAL" clId="{9124E342-7500-48D5-BF5B-0920EAD0209E}" dt="2025-09-27T21:38:02.158" v="16"/>
        <pc:sldMkLst>
          <pc:docMk/>
          <pc:sldMk cId="2763781551" sldId="2147483568"/>
        </pc:sldMkLst>
        <pc:spChg chg="mod">
          <ac:chgData name="ABDELAZIZ.ASSEBBANE" userId="af44cbbb-d77c-45ae-bf3f-17cd253b121b" providerId="ADAL" clId="{9124E342-7500-48D5-BF5B-0920EAD0209E}" dt="2025-09-27T21:37:01.948" v="9" actId="207"/>
          <ac:spMkLst>
            <pc:docMk/>
            <pc:sldMk cId="2763781551" sldId="2147483568"/>
            <ac:spMk id="5" creationId="{6A734B88-8DDA-0F49-2BA2-85AF25EB77F1}"/>
          </ac:spMkLst>
        </pc:spChg>
        <pc:spChg chg="mod">
          <ac:chgData name="ABDELAZIZ.ASSEBBANE" userId="af44cbbb-d77c-45ae-bf3f-17cd253b121b" providerId="ADAL" clId="{9124E342-7500-48D5-BF5B-0920EAD0209E}" dt="2025-09-27T21:36:51.760" v="7" actId="20577"/>
          <ac:spMkLst>
            <pc:docMk/>
            <pc:sldMk cId="2763781551" sldId="2147483568"/>
            <ac:spMk id="6" creationId="{6483138D-1658-8B74-9ECA-5D9269DF8986}"/>
          </ac:spMkLst>
        </pc:spChg>
        <pc:spChg chg="mod">
          <ac:chgData name="ABDELAZIZ.ASSEBBANE" userId="af44cbbb-d77c-45ae-bf3f-17cd253b121b" providerId="ADAL" clId="{9124E342-7500-48D5-BF5B-0920EAD0209E}" dt="2025-09-27T21:38:02.158" v="16"/>
          <ac:spMkLst>
            <pc:docMk/>
            <pc:sldMk cId="2763781551" sldId="2147483568"/>
            <ac:spMk id="9" creationId="{E3474BC2-B395-7527-66DD-9F210C82C378}"/>
          </ac:spMkLst>
        </pc:spChg>
        <pc:spChg chg="mod">
          <ac:chgData name="ABDELAZIZ.ASSEBBANE" userId="af44cbbb-d77c-45ae-bf3f-17cd253b121b" providerId="ADAL" clId="{9124E342-7500-48D5-BF5B-0920EAD0209E}" dt="2025-09-27T21:36:48.484" v="6" actId="20577"/>
          <ac:spMkLst>
            <pc:docMk/>
            <pc:sldMk cId="2763781551" sldId="2147483568"/>
            <ac:spMk id="10" creationId="{F5CDD585-95EC-36B9-C6B3-E1B78327DE50}"/>
          </ac:spMkLst>
        </pc:spChg>
        <pc:spChg chg="mod">
          <ac:chgData name="ABDELAZIZ.ASSEBBANE" userId="af44cbbb-d77c-45ae-bf3f-17cd253b121b" providerId="ADAL" clId="{9124E342-7500-48D5-BF5B-0920EAD0209E}" dt="2025-09-27T21:36:42.013" v="3" actId="1076"/>
          <ac:spMkLst>
            <pc:docMk/>
            <pc:sldMk cId="2763781551" sldId="2147483568"/>
            <ac:spMk id="12" creationId="{903539F8-A00F-BC5E-4838-0740E7F5006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" name="Google Shape;532;p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3" name="Google Shape;533;p1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2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33" name="Google Shape;83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3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6" name="Google Shape;9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36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6" name="Google Shape;98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37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7" name="Google Shape;99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5" name="Google Shape;675;p8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6" name="Google Shape;676;p8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6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6"/>
          <p:cNvSpPr>
            <a:spLocks noGrp="1"/>
          </p:cNvSpPr>
          <p:nvPr>
            <p:ph type="pic" idx="2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86"/>
          <p:cNvSpPr txBox="1">
            <a:spLocks noGrp="1"/>
          </p:cNvSpPr>
          <p:nvPr>
            <p:ph type="body" idx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8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9863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80123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0174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65749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5416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9902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0088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2168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03612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5050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7"/>
          <p:cNvSpPr txBox="1">
            <a:spLocks noGrp="1"/>
          </p:cNvSpPr>
          <p:nvPr>
            <p:ph type="body" idx="1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8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74296229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22495963"/>
      </p:ext>
    </p:extLst>
  </p:cSld>
  <p:clrMapOvr>
    <a:masterClrMapping/>
  </p:clrMapOvr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0311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0597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35215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8"/>
          <p:cNvSpPr txBox="1">
            <a:spLocks noGrp="1"/>
          </p:cNvSpPr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8"/>
          <p:cNvSpPr txBox="1">
            <a:spLocks noGrp="1"/>
          </p:cNvSpPr>
          <p:nvPr>
            <p:ph type="body" idx="1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8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5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9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" name="Google Shape;88;p89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89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0"/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Google Shape;92;p90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9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9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9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91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91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91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91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2"/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92"/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9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9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9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0" name="Google Shape;110;p93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93"/>
          <p:cNvSpPr txBox="1">
            <a:spLocks noGrp="1"/>
          </p:cNvSpPr>
          <p:nvPr>
            <p:ph type="body"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9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9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9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4"/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7" name="Google Shape;117;p94"/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94"/>
          <p:cNvSpPr txBox="1">
            <a:spLocks noGrp="1"/>
          </p:cNvSpPr>
          <p:nvPr>
            <p:ph type="body"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94"/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94"/>
          <p:cNvSpPr txBox="1">
            <a:spLocks noGrp="1"/>
          </p:cNvSpPr>
          <p:nvPr>
            <p:ph type="body"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9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9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9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8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8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7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6" name="Google Shape;126;p95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95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95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9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9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7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97"/>
          <p:cNvSpPr txBox="1">
            <a:spLocks noGrp="1"/>
          </p:cNvSpPr>
          <p:nvPr>
            <p:ph type="body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97"/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9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9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9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8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2" name="Google Shape;142;p98"/>
          <p:cNvSpPr>
            <a:spLocks noGrp="1"/>
          </p:cNvSpPr>
          <p:nvPr>
            <p:ph type="pic" idx="2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98"/>
          <p:cNvSpPr txBox="1">
            <a:spLocks noGrp="1"/>
          </p:cNvSpPr>
          <p:nvPr>
            <p:ph type="body" idx="1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9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9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9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9" name="Google Shape;149;p99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9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9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9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0"/>
          <p:cNvSpPr txBox="1">
            <a:spLocks noGrp="1"/>
          </p:cNvSpPr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100"/>
          <p:cNvSpPr txBox="1">
            <a:spLocks noGrp="1"/>
          </p:cNvSpPr>
          <p:nvPr>
            <p:ph type="body" idx="1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10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10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10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1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1" name="Google Shape;161;p10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01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" name="Google Shape;165;p102"/>
          <p:cNvSpPr/>
          <p:nvPr/>
        </p:nvSpPr>
        <p:spPr>
          <a:xfrm rot="-10799991" flipH="1">
            <a:off x="371475" y="223443"/>
            <a:ext cx="342900" cy="23919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3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8" name="Google Shape;168;p103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9" name="Google Shape;169;p103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0" name="Google Shape;170;p103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3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4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3" name="Google Shape;173;p104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4" name="Google Shape;174;p104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5" name="Google Shape;175;p104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7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9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7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5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8" name="Google Shape;178;p105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9" name="Google Shape;179;p105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0" name="Google Shape;180;p105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6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10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10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10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86" name="Google Shape;186;p106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106"/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06"/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350" b="0" i="1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107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07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8"/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08"/>
          <p:cNvSpPr txBox="1">
            <a:spLocks noGrp="1"/>
          </p:cNvSpPr>
          <p:nvPr>
            <p:ph type="subTitle" idx="1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108"/>
          <p:cNvSpPr txBox="1">
            <a:spLocks noGrp="1"/>
          </p:cNvSpPr>
          <p:nvPr>
            <p:ph type="subTitle" idx="2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108"/>
          <p:cNvSpPr txBox="1">
            <a:spLocks noGrp="1"/>
          </p:cNvSpPr>
          <p:nvPr>
            <p:ph type="title" idx="3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08"/>
          <p:cNvSpPr txBox="1">
            <a:spLocks noGrp="1"/>
          </p:cNvSpPr>
          <p:nvPr>
            <p:ph type="subTitle" idx="4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108"/>
          <p:cNvSpPr txBox="1">
            <a:spLocks noGrp="1"/>
          </p:cNvSpPr>
          <p:nvPr>
            <p:ph type="subTitle" idx="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108"/>
          <p:cNvSpPr txBox="1">
            <a:spLocks noGrp="1"/>
          </p:cNvSpPr>
          <p:nvPr>
            <p:ph type="title" idx="6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08"/>
          <p:cNvSpPr txBox="1">
            <a:spLocks noGrp="1"/>
          </p:cNvSpPr>
          <p:nvPr>
            <p:ph type="title" idx="7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08"/>
          <p:cNvSpPr txBox="1">
            <a:spLocks noGrp="1"/>
          </p:cNvSpPr>
          <p:nvPr>
            <p:ph type="title" idx="8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08"/>
          <p:cNvSpPr txBox="1">
            <a:spLocks noGrp="1"/>
          </p:cNvSpPr>
          <p:nvPr>
            <p:ph type="title" idx="9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08"/>
          <p:cNvSpPr txBox="1">
            <a:spLocks noGrp="1"/>
          </p:cNvSpPr>
          <p:nvPr>
            <p:ph type="title" idx="13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08"/>
          <p:cNvSpPr txBox="1">
            <a:spLocks noGrp="1"/>
          </p:cNvSpPr>
          <p:nvPr>
            <p:ph type="title" idx="14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08"/>
          <p:cNvSpPr txBox="1">
            <a:spLocks noGrp="1"/>
          </p:cNvSpPr>
          <p:nvPr>
            <p:ph type="title" idx="1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0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0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09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09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9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09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1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0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28" name="Google Shape;228;p110"/>
          <p:cNvSpPr/>
          <p:nvPr/>
        </p:nvSpPr>
        <p:spPr>
          <a:xfrm rot="-10799991" flipH="1">
            <a:off x="439807" y="224110"/>
            <a:ext cx="275911" cy="1678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29" name="Google Shape;229;p110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10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1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1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33" name="Google Shape;233;p111"/>
          <p:cNvSpPr/>
          <p:nvPr/>
        </p:nvSpPr>
        <p:spPr>
          <a:xfrm rot="-10799991" flipH="1">
            <a:off x="439807" y="224110"/>
            <a:ext cx="275911" cy="1678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1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13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3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3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1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113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>
            <a:lvl1pPr marL="45720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0"/>
          <p:cNvSpPr txBox="1"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0"/>
          <p:cNvSpPr txBox="1"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8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1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11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1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5"/>
          <p:cNvSpPr/>
          <p:nvPr/>
        </p:nvSpPr>
        <p:spPr>
          <a:xfrm>
            <a:off x="0" y="0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1" name="Google Shape;251;p115"/>
          <p:cNvSpPr/>
          <p:nvPr/>
        </p:nvSpPr>
        <p:spPr>
          <a:xfrm rot="-10799991" flipH="1">
            <a:off x="371484" y="224274"/>
            <a:ext cx="343439" cy="2383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ript">
  <p:cSld name="scrip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6"/>
          <p:cNvSpPr/>
          <p:nvPr/>
        </p:nvSpPr>
        <p:spPr>
          <a:xfrm>
            <a:off x="0" y="-28529"/>
            <a:ext cx="9144457" cy="517230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4" name="Google Shape;254;p116"/>
          <p:cNvSpPr/>
          <p:nvPr/>
        </p:nvSpPr>
        <p:spPr>
          <a:xfrm rot="-10799991" flipH="1">
            <a:off x="439807" y="224110"/>
            <a:ext cx="275911" cy="1678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5" name="Google Shape;255;p116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16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1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7"/>
          <p:cNvSpPr/>
          <p:nvPr/>
        </p:nvSpPr>
        <p:spPr>
          <a:xfrm>
            <a:off x="0" y="-28529"/>
            <a:ext cx="9144000" cy="517202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9" name="Google Shape;259;p117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0" name="Google Shape;260;p117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sz="1500" b="1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17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050" i="1">
                <a:solidFill>
                  <a:srgbClr val="333F5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8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4" name="Google Shape;264;p118"/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5" name="Google Shape;265;p118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18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1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x">
  <p:cSld name="TITLE_AND_BODY">
    <p:bg>
      <p:bgPr>
        <a:solidFill>
          <a:srgbClr val="44546A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9"/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19"/>
          <p:cNvSpPr/>
          <p:nvPr/>
        </p:nvSpPr>
        <p:spPr>
          <a:xfrm>
            <a:off x="27" y="2824499"/>
            <a:ext cx="7370402" cy="231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19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19"/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19"/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119"/>
          <p:cNvSpPr txBox="1">
            <a:spLocks noGrp="1"/>
          </p:cNvSpPr>
          <p:nvPr>
            <p:ph type="sldNum" idx="12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0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12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2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2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20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0" name="Google Shape;280;p120"/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1" name="Google Shape;281;p120"/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350" i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2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2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1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299" cy="69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457200" lvl="0" indent="-5334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00"/>
              <a:buChar char="•"/>
              <a:defRPr sz="3600" b="1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121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109" cy="506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457200" lvl="0" indent="-4191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00"/>
              <a:buChar char="•"/>
              <a:defRPr sz="225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9"/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1" name="Google Shape;291;p49"/>
          <p:cNvSpPr txBox="1">
            <a:spLocks noGrp="1"/>
          </p:cNvSpPr>
          <p:nvPr>
            <p:ph type="subTitle" idx="1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2" name="Google Shape;292;p49"/>
          <p:cNvSpPr txBox="1">
            <a:spLocks noGrp="1"/>
          </p:cNvSpPr>
          <p:nvPr>
            <p:ph type="subTitle" idx="2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3" name="Google Shape;293;p49"/>
          <p:cNvSpPr txBox="1">
            <a:spLocks noGrp="1"/>
          </p:cNvSpPr>
          <p:nvPr>
            <p:ph type="title" idx="3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4" name="Google Shape;294;p49"/>
          <p:cNvSpPr txBox="1">
            <a:spLocks noGrp="1"/>
          </p:cNvSpPr>
          <p:nvPr>
            <p:ph type="subTitle" idx="4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5" name="Google Shape;295;p49"/>
          <p:cNvSpPr txBox="1">
            <a:spLocks noGrp="1"/>
          </p:cNvSpPr>
          <p:nvPr>
            <p:ph type="subTitle" idx="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6" name="Google Shape;296;p49"/>
          <p:cNvSpPr txBox="1">
            <a:spLocks noGrp="1"/>
          </p:cNvSpPr>
          <p:nvPr>
            <p:ph type="title" idx="6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7" name="Google Shape;297;p49"/>
          <p:cNvSpPr txBox="1">
            <a:spLocks noGrp="1"/>
          </p:cNvSpPr>
          <p:nvPr>
            <p:ph type="title" idx="7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8" name="Google Shape;298;p49"/>
          <p:cNvSpPr txBox="1">
            <a:spLocks noGrp="1"/>
          </p:cNvSpPr>
          <p:nvPr>
            <p:ph type="title" idx="8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9" name="Google Shape;299;p49"/>
          <p:cNvSpPr txBox="1">
            <a:spLocks noGrp="1"/>
          </p:cNvSpPr>
          <p:nvPr>
            <p:ph type="title" idx="9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0" name="Google Shape;300;p49"/>
          <p:cNvSpPr txBox="1">
            <a:spLocks noGrp="1"/>
          </p:cNvSpPr>
          <p:nvPr>
            <p:ph type="title" idx="13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1" name="Google Shape;301;p49"/>
          <p:cNvSpPr txBox="1">
            <a:spLocks noGrp="1"/>
          </p:cNvSpPr>
          <p:nvPr>
            <p:ph type="title" idx="14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2" name="Google Shape;302;p49"/>
          <p:cNvSpPr txBox="1">
            <a:spLocks noGrp="1"/>
          </p:cNvSpPr>
          <p:nvPr>
            <p:ph type="title" idx="1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5" name="Google Shape;305;p5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6" name="Google Shape;306;p5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1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8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51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-1273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able of contents">
  <p:cSld name="1_Table of contents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53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5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4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15" name="Google Shape;315;p54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54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9" name="Google Shape;319;p5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5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21" name="Google Shape;321;p5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57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4" name="Google Shape;324;p5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8" name="Google Shape;328;p5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9" name="Google Shape;329;p5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30" name="Google Shape;330;p58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8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8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3" name="Google Shape;333;p58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4" name="Google Shape;334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2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6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6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61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4572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sz="3600" b="1" i="0" u="none" strike="noStrike" cap="non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2" name="Google Shape;342;p61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7465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6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6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62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8" name="Google Shape;348;p62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2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2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82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2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82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8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 2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1" name="Google Shape;351;p6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2" name="Google Shape;352;p6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3" name="Google Shape;353;p6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6" name="Google Shape;356;p6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7" name="Google Shape;357;p6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58" name="Google Shape;358;p64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64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64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1" name="Google Shape;361;p64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2" name="Google Shape;362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position personnalisée">
  <p:cSld name="2_Disposition personnalisée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5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lt1"/>
          </a:solidFill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6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6" name="Google Shape;366;p6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7" name="Google Shape;367;p6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68" name="Google Shape;368;p65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65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65"/>
          <p:cNvSpPr txBox="1"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sz="405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1" name="Google Shape;371;p65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2" name="Google Shape;372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66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375" name="Google Shape;375;p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6" name="Google Shape;376;p66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7" name="Google Shape;377;p66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8" name="Google Shape;378;p66"/>
          <p:cNvSpPr/>
          <p:nvPr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9" name="Google Shape;379;p66"/>
          <p:cNvSpPr txBox="1"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sz="1500" b="1" i="0" u="none" strike="noStrike" cap="non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0" name="Google Shape;380;p66"/>
          <p:cNvSpPr txBox="1">
            <a:spLocks noGrp="1"/>
          </p:cNvSpPr>
          <p:nvPr>
            <p:ph type="body" idx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050" b="0" i="1" u="none" strike="noStrike" cap="non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bg>
      <p:bgPr>
        <a:solidFill>
          <a:schemeClr val="lt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69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69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9"/>
          <p:cNvSpPr txBox="1">
            <a:spLocks noGrp="1"/>
          </p:cNvSpPr>
          <p:nvPr>
            <p:ph type="body" idx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3600" b="1" i="0" u="none" strike="noStrike" cap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9" name="Google Shape;389;p69"/>
          <p:cNvSpPr txBox="1">
            <a:spLocks noGrp="1"/>
          </p:cNvSpPr>
          <p:nvPr>
            <p:ph type="body" idx="2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250" b="0" i="0" u="none" strike="noStrike" cap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7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70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70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70"/>
          <p:cNvSpPr txBox="1">
            <a:spLocks noGrp="1"/>
          </p:cNvSpPr>
          <p:nvPr>
            <p:ph type="body" idx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5" name="Google Shape;395;p70"/>
          <p:cNvSpPr txBox="1">
            <a:spLocks noGrp="1"/>
          </p:cNvSpPr>
          <p:nvPr>
            <p:ph type="body" idx="2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7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8" name="Google Shape;398;p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9" name="Google Shape;399;p7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0" name="Google Shape;400;p7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2"/>
          <p:cNvSpPr txBox="1">
            <a:spLocks noGrp="1"/>
          </p:cNvSpPr>
          <p:nvPr>
            <p:ph type="body" idx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4050" b="0" i="0" u="none" strike="noStrike" cap="none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bg>
      <p:bgPr>
        <a:solidFill>
          <a:schemeClr val="lt1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73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7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bg>
      <p:bgPr>
        <a:solidFill>
          <a:schemeClr val="lt1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74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7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75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75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bg>
      <p:bgPr>
        <a:solidFill>
          <a:schemeClr val="lt1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76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76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bg>
      <p:bgPr>
        <a:solidFill>
          <a:schemeClr val="lt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77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77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6"/>
          <p:cNvSpPr/>
          <p:nvPr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1" name="Google Shape;421;p5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2" name="Google Shape;422;p56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111651"/>
            <a:ext cx="755759" cy="75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22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5" name="Google Shape;425;p122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6" name="Google Shape;426;p122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2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9" name="Google Shape;429;p12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0" name="Google Shape;430;p12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4"/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3" name="Google Shape;433;p124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4" name="Google Shape;434;p12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5" name="Google Shape;435;p12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6" name="Google Shape;436;p12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9" name="Google Shape;439;p125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p125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1" name="Google Shape;441;p125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2" name="Google Shape;442;p125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26"/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5" name="Google Shape;445;p126"/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6" name="Google Shape;446;p12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7" name="Google Shape;447;p12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8" name="Google Shape;448;p12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1" name="Google Shape;451;p127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2" name="Google Shape;452;p127"/>
          <p:cNvSpPr txBox="1">
            <a:spLocks noGrp="1"/>
          </p:cNvSpPr>
          <p:nvPr>
            <p:ph type="body"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3" name="Google Shape;453;p12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4" name="Google Shape;454;p12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12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28"/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8" name="Google Shape;458;p128"/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9" name="Google Shape;459;p128"/>
          <p:cNvSpPr txBox="1">
            <a:spLocks noGrp="1"/>
          </p:cNvSpPr>
          <p:nvPr>
            <p:ph type="body"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0" name="Google Shape;460;p128"/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1" name="Google Shape;461;p128"/>
          <p:cNvSpPr txBox="1">
            <a:spLocks noGrp="1"/>
          </p:cNvSpPr>
          <p:nvPr>
            <p:ph type="body"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2" name="Google Shape;462;p12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3" name="Google Shape;463;p12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4" name="Google Shape;464;p12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7" name="Google Shape;467;p12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8" name="Google Shape;468;p12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9" name="Google Shape;469;p12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3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2" name="Google Shape;472;p13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3" name="Google Shape;473;p13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31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6" name="Google Shape;476;p131"/>
          <p:cNvSpPr txBox="1">
            <a:spLocks noGrp="1"/>
          </p:cNvSpPr>
          <p:nvPr>
            <p:ph type="body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7" name="Google Shape;477;p131"/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8" name="Google Shape;478;p131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9" name="Google Shape;479;p131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0" name="Google Shape;480;p131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32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3" name="Google Shape;483;p132"/>
          <p:cNvSpPr>
            <a:spLocks noGrp="1"/>
          </p:cNvSpPr>
          <p:nvPr>
            <p:ph type="pic" idx="2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484" name="Google Shape;484;p132"/>
          <p:cNvSpPr txBox="1">
            <a:spLocks noGrp="1"/>
          </p:cNvSpPr>
          <p:nvPr>
            <p:ph type="body" idx="1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5" name="Google Shape;485;p13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6" name="Google Shape;486;p13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7" name="Google Shape;487;p13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0" name="Google Shape;490;p133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1" name="Google Shape;491;p13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2" name="Google Shape;492;p13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3" name="Google Shape;493;p13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34"/>
          <p:cNvSpPr txBox="1">
            <a:spLocks noGrp="1"/>
          </p:cNvSpPr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6" name="Google Shape;496;p134"/>
          <p:cNvSpPr txBox="1">
            <a:spLocks noGrp="1"/>
          </p:cNvSpPr>
          <p:nvPr>
            <p:ph type="body" idx="1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7" name="Google Shape;497;p13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8" name="Google Shape;498;p13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9" name="Google Shape;499;p13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3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2" name="Google Shape;502;p135"/>
          <p:cNvSpPr/>
          <p:nvPr/>
        </p:nvSpPr>
        <p:spPr>
          <a:xfrm rot="-10799991" flipH="1">
            <a:off x="371475" y="223443"/>
            <a:ext cx="342900" cy="23919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5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5"/>
          <p:cNvSpPr txBox="1">
            <a:spLocks noGrp="1"/>
          </p:cNvSpPr>
          <p:nvPr>
            <p:ph type="body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85"/>
          <p:cNvSpPr txBox="1">
            <a:spLocks noGrp="1"/>
          </p:cNvSpPr>
          <p:nvPr>
            <p:ph type="body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8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36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5" name="Google Shape;505;p136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6" name="Google Shape;506;p136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7" name="Google Shape;507;p136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7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0" name="Google Shape;510;p137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1" name="Google Shape;511;p137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2" name="Google Shape;512;p137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38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5" name="Google Shape;515;p138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6" name="Google Shape;516;p138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7" name="Google Shape;517;p138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39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0" name="Google Shape;520;p13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1" name="Google Shape;521;p13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2" name="Google Shape;522;p13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523" name="Google Shape;523;p139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4" name="Google Shape;524;p139"/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5" name="Google Shape;525;p139"/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350" b="0" i="1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6_Title Slid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4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4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p140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40820" y="41296"/>
            <a:ext cx="575339" cy="572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410015"/>
      </p:ext>
    </p:extLst>
  </p:cSld>
  <p:clrMapOvr>
    <a:masterClrMapping/>
  </p:clrMapOvr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9638234"/>
      </p:ext>
    </p:extLst>
  </p:cSld>
  <p:clrMapOvr>
    <a:masterClrMapping/>
  </p:clrMapOvr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1574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5740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46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2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1" name="Google Shape;191;p46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4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4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4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9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  <p:sldLayoutId id="2147483766" r:id="rId19"/>
    <p:sldLayoutId id="2147483767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3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1"/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19997" dir="5400000" algn="tl">
              <a:srgbClr val="000000">
                <a:alpha val="37647"/>
              </a:srgbClr>
            </a:outerShdw>
          </a:effectLst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3 </a:t>
            </a:r>
            <a:endParaRPr/>
          </a:p>
        </p:txBody>
      </p:sp>
      <p:sp>
        <p:nvSpPr>
          <p:cNvPr id="537" name="Google Shape;537;p1"/>
          <p:cNvSpPr txBox="1"/>
          <p:nvPr/>
        </p:nvSpPr>
        <p:spPr>
          <a:xfrm>
            <a:off x="1564426" y="3734242"/>
            <a:ext cx="620885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fr-FR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de manière fluide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fr-FR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Comprendre une intention cachée dans le texte.</a:t>
            </a:r>
            <a:endParaRPr dirty="0"/>
          </a:p>
        </p:txBody>
      </p:sp>
      <p:sp>
        <p:nvSpPr>
          <p:cNvPr id="538" name="Google Shape;538;p1"/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2CB"/>
              </a:buClr>
              <a:buSzPts val="5400"/>
              <a:buFont typeface="Calibri"/>
              <a:buNone/>
            </a:pPr>
            <a:r>
              <a:rPr lang="fr-FR" sz="5400" b="1" i="0" u="none" strike="noStrike" cap="none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Français </a:t>
            </a:r>
            <a:endParaRPr sz="1400" b="0" i="0" u="none" strike="noStrike" cap="none">
              <a:solidFill>
                <a:srgbClr val="3FB2C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"/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fr-FR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0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0" name="Google Shape;54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1"/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"/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lang="fr-FR" sz="1800" b="1" i="0" u="none" strike="noStrike" cap="none" dirty="0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 AC</a:t>
            </a:r>
            <a:endParaRPr sz="1800" b="1" i="0" u="none" strike="noStrike" cap="none" dirty="0">
              <a:solidFill>
                <a:srgbClr val="FCBF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"/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sz="24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4" name="Google Shape;54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2359" y="1681290"/>
            <a:ext cx="3536149" cy="1792076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1"/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Palier                                                  </a:t>
            </a: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Semaine   3</a:t>
            </a:r>
            <a:endParaRPr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"/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"/>
          <p:cNvSpPr/>
          <p:nvPr/>
        </p:nvSpPr>
        <p:spPr>
          <a:xfrm>
            <a:off x="626601" y="876433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0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" name="Google Shape;717;p10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10"/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Qui peut me rappeler la signification de ces icônes ?</a:t>
            </a:r>
            <a:endParaRPr/>
          </a:p>
        </p:txBody>
      </p:sp>
      <p:sp>
        <p:nvSpPr>
          <p:cNvPr id="722" name="Google Shape;722;p10"/>
          <p:cNvSpPr txBox="1"/>
          <p:nvPr/>
        </p:nvSpPr>
        <p:spPr>
          <a:xfrm>
            <a:off x="1296427" y="1205265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  <p:pic>
        <p:nvPicPr>
          <p:cNvPr id="723" name="Google Shape;723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1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9" name="Google Shape;729;p1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11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1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1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1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1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8" name="Google Shape;738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11"/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Qui peut me rappeler la signification de ces icônes ?</a:t>
            </a:r>
            <a:endParaRPr/>
          </a:p>
        </p:txBody>
      </p:sp>
      <p:sp>
        <p:nvSpPr>
          <p:cNvPr id="740" name="Google Shape;740;p11"/>
          <p:cNvSpPr txBox="1"/>
          <p:nvPr/>
        </p:nvSpPr>
        <p:spPr>
          <a:xfrm>
            <a:off x="1296427" y="1205265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2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Checkpoint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3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Nous allons réviser rapidement ce que nous avons appris pendant la dernière séance.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13"/>
          <p:cNvSpPr txBox="1"/>
          <p:nvPr/>
        </p:nvSpPr>
        <p:spPr>
          <a:xfrm>
            <a:off x="865396" y="31334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au hasard quelques élèves. Cibler en particulier celles et ceux qui hésitent.</a:t>
            </a: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2" name="Google Shape;752;p1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893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53" name="Google Shape;753;p13"/>
          <p:cNvSpPr txBox="1"/>
          <p:nvPr/>
        </p:nvSpPr>
        <p:spPr>
          <a:xfrm>
            <a:off x="479079" y="1102974"/>
            <a:ext cx="81033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Lisez à haute voix les phrases suivantes :</a:t>
            </a:r>
            <a:endParaRPr/>
          </a:p>
        </p:txBody>
      </p:sp>
      <p:sp>
        <p:nvSpPr>
          <p:cNvPr id="754" name="Google Shape;754;p13"/>
          <p:cNvSpPr txBox="1"/>
          <p:nvPr/>
        </p:nvSpPr>
        <p:spPr>
          <a:xfrm>
            <a:off x="562191" y="1604520"/>
            <a:ext cx="7937907" cy="1711366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mon avis, voyager en voiture est pratique et confortable. 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mon avis, voyager en voiture est pratique et confortable, car on est plus libre. 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mon avis, voyager en voiture est pratique et confortable, car on est plus libre, surtout pendant les vacances.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14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60" name="Google Shape;760;p1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2" name="Google Shape;762;p14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lecture fluence</a:t>
            </a: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3" name="Google Shape;76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110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14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5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6" name="Google Shape;77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16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78" name="Google Shape;778;p16"/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16"/>
          <p:cNvSpPr/>
          <p:nvPr/>
        </p:nvSpPr>
        <p:spPr>
          <a:xfrm>
            <a:off x="788216" y="845388"/>
            <a:ext cx="7896839" cy="532772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Lire de manière fluide.</a:t>
            </a:r>
            <a:endParaRPr/>
          </a:p>
        </p:txBody>
      </p:sp>
      <p:pic>
        <p:nvPicPr>
          <p:cNvPr id="780" name="Google Shape;78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6137" y="809695"/>
            <a:ext cx="604158" cy="60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06559" y="1667681"/>
            <a:ext cx="2860151" cy="2952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8" name="Google Shape;788;p17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améliorer ma vitesse en lecture, je lis d’abord ces phrases silencieusement. Je respecte la ponctuation 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1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les phrases silencieusement.</a:t>
            </a: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1" name="Google Shape;79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17"/>
          <p:cNvSpPr txBox="1"/>
          <p:nvPr/>
        </p:nvSpPr>
        <p:spPr>
          <a:xfrm>
            <a:off x="527925" y="1467161"/>
            <a:ext cx="8088150" cy="2862322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 élève</a:t>
            </a:r>
            <a:r>
              <a:rPr lang="fr-FR" sz="20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travaille avec sérieux</a:t>
            </a:r>
            <a:r>
              <a:rPr lang="fr-FR" sz="20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respecte les consignes</a:t>
            </a:r>
            <a:r>
              <a:rPr lang="fr-FR" sz="20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travail est généralement bien présenté parce qu’il vérifie ce qu’il fait</a:t>
            </a:r>
            <a:r>
              <a:rPr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apprécie particulièrement le français</a:t>
            </a:r>
            <a:r>
              <a:rPr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comprend les textes courts et peut répondre à des questions simples.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s’entend bien avec ses camarades avec qui il travaille dans le calme.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pose des questions </a:t>
            </a:r>
            <a:r>
              <a:rPr lang="fr-FR" sz="2000" b="1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intéressantes</a:t>
            </a: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 en classe parce qu’il est très </a:t>
            </a:r>
            <a:r>
              <a:rPr lang="fr-FR" sz="2000" b="1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curieux</a:t>
            </a: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9" name="Google Shape;799;p18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p1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relis les mots difficiles. Je les prononce lentement.</a:t>
            </a:r>
            <a:endParaRPr/>
          </a:p>
        </p:txBody>
      </p:sp>
      <p:sp>
        <p:nvSpPr>
          <p:cNvPr id="801" name="Google Shape;801;p1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les mots en gras.</a:t>
            </a: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2" name="Google Shape;80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8"/>
          <p:cNvSpPr txBox="1"/>
          <p:nvPr/>
        </p:nvSpPr>
        <p:spPr>
          <a:xfrm>
            <a:off x="527924" y="1467161"/>
            <a:ext cx="8243247" cy="2862322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 élève, qui travaille avec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sérieux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respecte les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généralement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bien présenté parce qu’il vérifie ce qu’il fait.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apprécie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particulièrement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français.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comprend les textes courts et peut répondre à des questions simples.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s’entend bien avec ses camarades avec qui il travaille dans le calme.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pose des questions </a:t>
            </a:r>
            <a:r>
              <a:rPr lang="fr-FR" sz="2000" b="1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intéressantes</a:t>
            </a: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 en classe parce qu’il est très </a:t>
            </a:r>
            <a:r>
              <a:rPr lang="fr-FR" sz="2000" b="1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curieux</a:t>
            </a: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0" name="Google Shape;810;p19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1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stratégies à retenir pour améliorer ma vitesse en lecture. Suivez attentivement.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1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/>
          </a:p>
        </p:txBody>
      </p:sp>
      <p:pic>
        <p:nvPicPr>
          <p:cNvPr id="813" name="Google Shape;81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9"/>
          <p:cNvSpPr/>
          <p:nvPr/>
        </p:nvSpPr>
        <p:spPr>
          <a:xfrm>
            <a:off x="400597" y="3139541"/>
            <a:ext cx="8654705" cy="1572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 silencieusement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phrases ou le texte pour comprendre le sens général.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relis les mots difficiles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Je les prononce lentement.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la </a:t>
            </a: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ponctuation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relis plusieurs fois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mieux enchaîner les phrases et gagner en fluidité.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19"/>
          <p:cNvSpPr txBox="1"/>
          <p:nvPr/>
        </p:nvSpPr>
        <p:spPr>
          <a:xfrm>
            <a:off x="470786" y="1230672"/>
            <a:ext cx="8243247" cy="1477328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 élève, qui travaille avec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sérieux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respecte les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généralement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bien présenté parce qu’il vérifie ce qu’il fait.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apprécie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particulièrement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français. </a:t>
            </a:r>
            <a:r>
              <a:rPr lang="fr-FR" sz="2000" b="0" i="0" u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paliers du niveau 1AC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2" name="Google Shape;552;p2"/>
          <p:cNvCxnSpPr/>
          <p:nvPr/>
        </p:nvCxnSpPr>
        <p:spPr>
          <a:xfrm>
            <a:off x="2735388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53" name="Google Shape;553;p2"/>
          <p:cNvSpPr/>
          <p:nvPr/>
        </p:nvSpPr>
        <p:spPr>
          <a:xfrm>
            <a:off x="1178053" y="1371246"/>
            <a:ext cx="7449655" cy="130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74F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"/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Lecture fluence</a:t>
            </a:r>
            <a:endParaRPr/>
          </a:p>
        </p:txBody>
      </p:sp>
      <p:sp>
        <p:nvSpPr>
          <p:cNvPr id="555" name="Google Shape;555;p2"/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Compréhension directe</a:t>
            </a:r>
            <a:endParaRPr/>
          </a:p>
        </p:txBody>
      </p:sp>
      <p:sp>
        <p:nvSpPr>
          <p:cNvPr id="556" name="Google Shape;556;p2"/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</a:t>
            </a:r>
            <a:endParaRPr/>
          </a:p>
        </p:txBody>
      </p:sp>
      <p:sp>
        <p:nvSpPr>
          <p:cNvPr id="557" name="Google Shape;557;p2"/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simple</a:t>
            </a:r>
            <a:endParaRPr/>
          </a:p>
        </p:txBody>
      </p:sp>
      <p:sp>
        <p:nvSpPr>
          <p:cNvPr id="558" name="Google Shape;558;p2"/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enrichie</a:t>
            </a:r>
            <a:endParaRPr/>
          </a:p>
        </p:txBody>
      </p:sp>
      <p:sp>
        <p:nvSpPr>
          <p:cNvPr id="559" name="Google Shape;559;p2"/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étendue</a:t>
            </a:r>
            <a:endParaRPr/>
          </a:p>
        </p:txBody>
      </p:sp>
      <p:sp>
        <p:nvSpPr>
          <p:cNvPr id="560" name="Google Shape;560;p2"/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Paragraphe</a:t>
            </a:r>
            <a:endParaRPr/>
          </a:p>
        </p:txBody>
      </p:sp>
      <p:sp>
        <p:nvSpPr>
          <p:cNvPr id="561" name="Google Shape;561;p2"/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"/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"/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"/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"/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"/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"/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"/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9" name="Google Shape;569;p2"/>
          <p:cNvCxnSpPr/>
          <p:nvPr/>
        </p:nvCxnSpPr>
        <p:spPr>
          <a:xfrm>
            <a:off x="4169976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70" name="Google Shape;570;p2"/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1" name="Google Shape;571;p2"/>
          <p:cNvCxnSpPr/>
          <p:nvPr/>
        </p:nvCxnSpPr>
        <p:spPr>
          <a:xfrm>
            <a:off x="5604564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72" name="Google Shape;572;p2"/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3" name="Google Shape;573;p2"/>
          <p:cNvCxnSpPr/>
          <p:nvPr/>
        </p:nvCxnSpPr>
        <p:spPr>
          <a:xfrm>
            <a:off x="7002179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74" name="Google Shape;574;p2"/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/>
          </a:p>
        </p:txBody>
      </p:sp>
      <p:sp>
        <p:nvSpPr>
          <p:cNvPr id="575" name="Google Shape;575;p2"/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3</a:t>
            </a:r>
            <a:endParaRPr/>
          </a:p>
        </p:txBody>
      </p:sp>
      <p:sp>
        <p:nvSpPr>
          <p:cNvPr id="576" name="Google Shape;576;p2"/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4</a:t>
            </a:r>
            <a:endParaRPr/>
          </a:p>
        </p:txBody>
      </p:sp>
      <p:pic>
        <p:nvPicPr>
          <p:cNvPr id="577" name="Google Shape;577;p2" descr="Téléchargez gratuitement des icônes sur Test aux formats PNG et 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8267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2" descr="Téléchargez gratuitement des icônes sur Test aux formats PNG et 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956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9" name="Google Shape;579;p2"/>
          <p:cNvCxnSpPr/>
          <p:nvPr/>
        </p:nvCxnSpPr>
        <p:spPr>
          <a:xfrm>
            <a:off x="1464429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80" name="Google Shape;580;p2"/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"/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1</a:t>
            </a:r>
            <a:endParaRPr/>
          </a:p>
        </p:txBody>
      </p:sp>
      <p:sp>
        <p:nvSpPr>
          <p:cNvPr id="582" name="Google Shape;582;p2"/>
          <p:cNvSpPr txBox="1"/>
          <p:nvPr/>
        </p:nvSpPr>
        <p:spPr>
          <a:xfrm>
            <a:off x="5895931" y="2257686"/>
            <a:ext cx="9154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b="1" i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Vous êtes ici</a:t>
            </a:r>
            <a:endParaRPr/>
          </a:p>
        </p:txBody>
      </p:sp>
      <p:pic>
        <p:nvPicPr>
          <p:cNvPr id="583" name="Google Shape;583;p2" descr="Image générée"/>
          <p:cNvPicPr preferRelativeResize="0"/>
          <p:nvPr/>
        </p:nvPicPr>
        <p:blipFill rotWithShape="1">
          <a:blip r:embed="rId4">
            <a:alphaModFix/>
          </a:blip>
          <a:srcRect t="11064" b="10678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3742" y="1510180"/>
            <a:ext cx="922188" cy="855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" name="Google Shape;820;p20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616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2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 vous allez passer au tableau pour lire ces phrases en respectant les stratégies étudiées.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20"/>
          <p:cNvSpPr txBox="1"/>
          <p:nvPr/>
        </p:nvSpPr>
        <p:spPr>
          <a:xfrm>
            <a:off x="577992" y="336026"/>
            <a:ext cx="8193179" cy="227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Demander de verbaliser les stratégies. Apporter un feedback immédiat. </a:t>
            </a:r>
            <a:endParaRPr/>
          </a:p>
        </p:txBody>
      </p:sp>
      <p:sp>
        <p:nvSpPr>
          <p:cNvPr id="823" name="Google Shape;823;p20"/>
          <p:cNvSpPr txBox="1"/>
          <p:nvPr/>
        </p:nvSpPr>
        <p:spPr>
          <a:xfrm>
            <a:off x="527925" y="1467161"/>
            <a:ext cx="8088150" cy="2862322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Cet élève, qui travaille avec sérieux, respecte les consignes.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Son travail est généralement bien présenté parce qu’il vérifie ce qu’il fait.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Il apprécie particulièrement le français.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comprend les textes courts et peut répondre à des questions simples.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s’entend bien avec ses camarades avec qui il travaille dans le calme.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pose des questions intéressantes en classe parce qu’il est très curieux.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21"/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Le premier élève lit la première phrase à haute voix, le deuxième lit la phrase suivante, continuez ainsi jusqu’à la dernière phrase, puis échangez les rôles et recommencez depuis le début.</a:t>
            </a:r>
            <a:endParaRPr/>
          </a:p>
        </p:txBody>
      </p:sp>
      <p:sp>
        <p:nvSpPr>
          <p:cNvPr id="829" name="Google Shape;829;p21"/>
          <p:cNvSpPr txBox="1"/>
          <p:nvPr/>
        </p:nvSpPr>
        <p:spPr>
          <a:xfrm>
            <a:off x="690955" y="1699566"/>
            <a:ext cx="7880080" cy="18056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travaille dur pour obtenir de bons résultats.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travaille dur pour obtenir de bons résultats en fin d’année scolaire.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∙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travaille dur pour obtenir de bons résultats en fin d’année scolaire, car il veut rendre ses parents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fiers et leur faire plaisir.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0" name="Google Shape;83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2"/>
          <p:cNvSpPr/>
          <p:nvPr/>
        </p:nvSpPr>
        <p:spPr>
          <a:xfrm rot="-5400013" flipH="1">
            <a:off x="6384094" y="4112046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22"/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vous allez lire individuellement ce texte à haute voix.</a:t>
            </a:r>
            <a:endParaRPr/>
          </a:p>
        </p:txBody>
      </p:sp>
      <p:sp>
        <p:nvSpPr>
          <p:cNvPr id="837" name="Google Shape;837;p22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5 élèves au hasard. Apporter un feedback immédiat.</a:t>
            </a:r>
            <a:endParaRPr/>
          </a:p>
        </p:txBody>
      </p:sp>
      <p:pic>
        <p:nvPicPr>
          <p:cNvPr id="838" name="Google Shape;83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22"/>
          <p:cNvSpPr txBox="1"/>
          <p:nvPr/>
        </p:nvSpPr>
        <p:spPr>
          <a:xfrm>
            <a:off x="317483" y="1433815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840" name="Google Shape;84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052" y="1641995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5" name="Google Shape;84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087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6" name="Google Shape;846;p23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847" name="Google Shape;847;p2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9" name="Google Shape;849;p23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compréhension</a:t>
            </a: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20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23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24"/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Google Shape;86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831" y="1372912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25"/>
          <p:cNvSpPr txBox="1"/>
          <p:nvPr/>
        </p:nvSpPr>
        <p:spPr>
          <a:xfrm>
            <a:off x="766098" y="171354"/>
            <a:ext cx="822319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de :</a:t>
            </a:r>
            <a:endParaRPr/>
          </a:p>
        </p:txBody>
      </p:sp>
      <p:sp>
        <p:nvSpPr>
          <p:cNvPr id="862" name="Google Shape;862;p25"/>
          <p:cNvSpPr/>
          <p:nvPr/>
        </p:nvSpPr>
        <p:spPr>
          <a:xfrm>
            <a:off x="949910" y="1408605"/>
            <a:ext cx="7472408" cy="532772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Comprendre une intention cachée dans le texte.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3" name="Google Shape;86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4729" y="2166083"/>
            <a:ext cx="2470581" cy="2737117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25"/>
          <p:cNvSpPr/>
          <p:nvPr/>
        </p:nvSpPr>
        <p:spPr>
          <a:xfrm>
            <a:off x="517043" y="2241979"/>
            <a:ext cx="2165133" cy="923330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mots et actions du personnage (ce qu’il dit ou fait).</a:t>
            </a:r>
            <a:endParaRPr/>
          </a:p>
        </p:txBody>
      </p:sp>
      <p:sp>
        <p:nvSpPr>
          <p:cNvPr id="865" name="Google Shape;865;p25"/>
          <p:cNvSpPr/>
          <p:nvPr/>
        </p:nvSpPr>
        <p:spPr>
          <a:xfrm>
            <a:off x="5897863" y="3832053"/>
            <a:ext cx="1773114" cy="369332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L’intention réelle</a:t>
            </a:r>
            <a:endParaRPr/>
          </a:p>
        </p:txBody>
      </p:sp>
      <p:sp>
        <p:nvSpPr>
          <p:cNvPr id="866" name="Google Shape;866;p25"/>
          <p:cNvSpPr/>
          <p:nvPr/>
        </p:nvSpPr>
        <p:spPr>
          <a:xfrm>
            <a:off x="4807756" y="3083512"/>
            <a:ext cx="2157248" cy="750641"/>
          </a:xfrm>
          <a:custGeom>
            <a:avLst/>
            <a:gdLst/>
            <a:ahLst/>
            <a:cxnLst/>
            <a:rect l="l" t="t" r="r" b="b"/>
            <a:pathLst>
              <a:path w="2157248" h="750641" extrusionOk="0">
                <a:moveTo>
                  <a:pt x="2157248" y="710275"/>
                </a:moveTo>
                <a:cubicBezTo>
                  <a:pt x="2067267" y="439522"/>
                  <a:pt x="1977286" y="168769"/>
                  <a:pt x="1836235" y="58522"/>
                </a:cubicBezTo>
                <a:cubicBezTo>
                  <a:pt x="1695184" y="-51725"/>
                  <a:pt x="1466584" y="22853"/>
                  <a:pt x="1310942" y="48794"/>
                </a:cubicBezTo>
                <a:cubicBezTo>
                  <a:pt x="1155299" y="74734"/>
                  <a:pt x="1106661" y="105539"/>
                  <a:pt x="902380" y="214165"/>
                </a:cubicBezTo>
                <a:cubicBezTo>
                  <a:pt x="698099" y="322791"/>
                  <a:pt x="85257" y="700548"/>
                  <a:pt x="85257" y="700548"/>
                </a:cubicBezTo>
                <a:cubicBezTo>
                  <a:pt x="-54173" y="783233"/>
                  <a:pt x="5814" y="746754"/>
                  <a:pt x="65801" y="710275"/>
                </a:cubicBez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5"/>
          <p:cNvSpPr/>
          <p:nvPr/>
        </p:nvSpPr>
        <p:spPr>
          <a:xfrm>
            <a:off x="2690819" y="2519243"/>
            <a:ext cx="450130" cy="370842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lt1"/>
          </a:solidFill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25"/>
          <p:cNvSpPr/>
          <p:nvPr/>
        </p:nvSpPr>
        <p:spPr>
          <a:xfrm>
            <a:off x="5447733" y="3844254"/>
            <a:ext cx="450130" cy="370842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lt1"/>
          </a:solidFill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25"/>
          <p:cNvSpPr/>
          <p:nvPr/>
        </p:nvSpPr>
        <p:spPr>
          <a:xfrm>
            <a:off x="1575881" y="1977595"/>
            <a:ext cx="2527101" cy="687784"/>
          </a:xfrm>
          <a:custGeom>
            <a:avLst/>
            <a:gdLst/>
            <a:ahLst/>
            <a:cxnLst/>
            <a:rect l="l" t="t" r="r" b="b"/>
            <a:pathLst>
              <a:path w="2527101" h="687784" extrusionOk="0">
                <a:moveTo>
                  <a:pt x="0" y="240311"/>
                </a:moveTo>
                <a:cubicBezTo>
                  <a:pt x="398834" y="134928"/>
                  <a:pt x="797668" y="29546"/>
                  <a:pt x="1147864" y="6848"/>
                </a:cubicBezTo>
                <a:cubicBezTo>
                  <a:pt x="1498060" y="-15850"/>
                  <a:pt x="1880681" y="18196"/>
                  <a:pt x="2101174" y="104124"/>
                </a:cubicBezTo>
                <a:cubicBezTo>
                  <a:pt x="2321667" y="190052"/>
                  <a:pt x="2401110" y="425137"/>
                  <a:pt x="2470825" y="522414"/>
                </a:cubicBezTo>
                <a:cubicBezTo>
                  <a:pt x="2540540" y="619691"/>
                  <a:pt x="2530002" y="653737"/>
                  <a:pt x="2519464" y="687784"/>
                </a:cubicBez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6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26"/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6" name="Google Shape;876;p26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2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Regardez l’image puis lisez silencieusement le texte.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2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d’établir des correspondances entre l’image et le texte.</a:t>
            </a:r>
            <a:endParaRPr/>
          </a:p>
        </p:txBody>
      </p:sp>
      <p:pic>
        <p:nvPicPr>
          <p:cNvPr id="879" name="Google Shape;87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26"/>
          <p:cNvSpPr txBox="1"/>
          <p:nvPr/>
        </p:nvSpPr>
        <p:spPr>
          <a:xfrm>
            <a:off x="317483" y="1433815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881" name="Google Shape;881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0052" y="1641995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7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27"/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8" name="Google Shape;888;p27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2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comment on peut comprendre une intention cachée dans le texte :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27"/>
          <p:cNvSpPr txBox="1"/>
          <p:nvPr/>
        </p:nvSpPr>
        <p:spPr>
          <a:xfrm>
            <a:off x="594323" y="354124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suivre l’explication.</a:t>
            </a:r>
            <a:endParaRPr/>
          </a:p>
        </p:txBody>
      </p:sp>
      <p:pic>
        <p:nvPicPr>
          <p:cNvPr id="891" name="Google Shape;89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27"/>
          <p:cNvSpPr txBox="1"/>
          <p:nvPr/>
        </p:nvSpPr>
        <p:spPr>
          <a:xfrm>
            <a:off x="317483" y="1433815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893" name="Google Shape;893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0052" y="1641995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0" name="Google Shape;900;p28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28"/>
          <p:cNvSpPr txBox="1"/>
          <p:nvPr/>
        </p:nvSpPr>
        <p:spPr>
          <a:xfrm>
            <a:off x="594323" y="35634"/>
            <a:ext cx="8176849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lis d‘abord la question. D’après la question, on cherche ce qui montre que Leila est une bonne élève.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2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voix haute, pointer les mots importants dans la question. </a:t>
            </a:r>
            <a:endParaRPr/>
          </a:p>
        </p:txBody>
      </p:sp>
      <p:pic>
        <p:nvPicPr>
          <p:cNvPr id="903" name="Google Shape;903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28"/>
          <p:cNvSpPr txBox="1"/>
          <p:nvPr/>
        </p:nvSpPr>
        <p:spPr>
          <a:xfrm>
            <a:off x="202795" y="798514"/>
            <a:ext cx="8779230" cy="646331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qui montre que Leila est une bonne élève 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05" name="Google Shape;905;p28"/>
          <p:cNvSpPr txBox="1"/>
          <p:nvPr/>
        </p:nvSpPr>
        <p:spPr>
          <a:xfrm>
            <a:off x="317483" y="1677008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06" name="Google Shape;906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0052" y="1885188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2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3" name="Google Shape;913;p29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29"/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relis le texte et je cherche les mots ou phrases qui donnent la réponse (indices). Je choisi une ou deux idées importantes.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29"/>
          <p:cNvSpPr txBox="1"/>
          <p:nvPr/>
        </p:nvSpPr>
        <p:spPr>
          <a:xfrm>
            <a:off x="577993" y="43330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le texte et  pointer les mots et les phrases convenables à la question.</a:t>
            </a: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6" name="Google Shape;91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17" name="Google Shape;917;p29"/>
          <p:cNvSpPr txBox="1"/>
          <p:nvPr/>
        </p:nvSpPr>
        <p:spPr>
          <a:xfrm>
            <a:off x="202795" y="798514"/>
            <a:ext cx="8779230" cy="646331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qui montre que Leila est une bonne élève 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18" name="Google Shape;918;p29"/>
          <p:cNvSpPr txBox="1"/>
          <p:nvPr/>
        </p:nvSpPr>
        <p:spPr>
          <a:xfrm>
            <a:off x="317483" y="1677008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travaille tous les soirs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la bibliothèque car elle veut réussir ses examens. Elle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révise ses leçons avec attention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afin de bien comprendre toutes les idées difficiles.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Élève studieuse et très motivée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elle n’hésite pas à poser des questions à ses professeurs pour éviter de refaire les mêmes erreurs. Chaque jour, elle progresse un peu plus et reprend confiance en elle. Grâce à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ses efforts réguliers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ses résultats scolaires commencent à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s’améliorer de jour en jour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À la fin, ses parents sont très fiers d’elle et l’encouragent à continuer sur cette voie. </a:t>
            </a:r>
            <a:endParaRPr/>
          </a:p>
        </p:txBody>
      </p:sp>
      <p:pic>
        <p:nvPicPr>
          <p:cNvPr id="919" name="Google Shape;91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0052" y="1885188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4310" y="1933768"/>
            <a:ext cx="1803" cy="37598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4358528" y="1969091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4283835" y="3444272"/>
            <a:ext cx="2789" cy="430737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37" name="Google Shape;629;p3">
            <a:extLst>
              <a:ext uri="{FF2B5EF4-FFF2-40B4-BE49-F238E27FC236}">
                <a16:creationId xmlns:a16="http://schemas.microsoft.com/office/drawing/2014/main" id="{0811D7AB-A390-BFDD-E911-E10C4A9D0457}"/>
              </a:ext>
            </a:extLst>
          </p:cNvPr>
          <p:cNvSpPr/>
          <p:nvPr/>
        </p:nvSpPr>
        <p:spPr>
          <a:xfrm>
            <a:off x="2544011" y="1425817"/>
            <a:ext cx="1906376" cy="729458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Lire de manière fluide.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630;p3">
            <a:extLst>
              <a:ext uri="{FF2B5EF4-FFF2-40B4-BE49-F238E27FC236}">
                <a16:creationId xmlns:a16="http://schemas.microsoft.com/office/drawing/2014/main" id="{B08E66E0-0A6F-3E25-7080-DA0A726487C1}"/>
              </a:ext>
            </a:extLst>
          </p:cNvPr>
          <p:cNvSpPr/>
          <p:nvPr/>
        </p:nvSpPr>
        <p:spPr>
          <a:xfrm>
            <a:off x="2998389" y="3771428"/>
            <a:ext cx="1631861" cy="778627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1560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Comprendre une intention cachée dans le texte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3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6" name="Google Shape;926;p30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3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Voilà une des réponses possibles à cette question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30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la réponse dans leurs cahiers.</a:t>
            </a:r>
            <a:endParaRPr/>
          </a:p>
        </p:txBody>
      </p:sp>
      <p:pic>
        <p:nvPicPr>
          <p:cNvPr id="929" name="Google Shape;929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30"/>
          <p:cNvSpPr txBox="1"/>
          <p:nvPr/>
        </p:nvSpPr>
        <p:spPr>
          <a:xfrm>
            <a:off x="202795" y="757005"/>
            <a:ext cx="8779230" cy="880369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qui montre que Leila est une bonne élève 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31" name="Google Shape;931;p30"/>
          <p:cNvSpPr txBox="1"/>
          <p:nvPr/>
        </p:nvSpPr>
        <p:spPr>
          <a:xfrm>
            <a:off x="524941" y="1201500"/>
            <a:ext cx="82462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>
                <a:solidFill>
                  <a:srgbClr val="0852A4"/>
                </a:solidFill>
                <a:latin typeface="Calibri"/>
                <a:ea typeface="Calibri"/>
                <a:cs typeface="Calibri"/>
                <a:sym typeface="Calibri"/>
              </a:rPr>
              <a:t>Leila est une bonne élève : elle est studieuse et très motivée. </a:t>
            </a:r>
            <a:endParaRPr/>
          </a:p>
        </p:txBody>
      </p:sp>
      <p:sp>
        <p:nvSpPr>
          <p:cNvPr id="932" name="Google Shape;932;p30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33" name="Google Shape;93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3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Cherchez dans le texte l’information pour répondre à cette question. </a:t>
            </a:r>
            <a:endParaRPr/>
          </a:p>
        </p:txBody>
      </p:sp>
      <p:sp>
        <p:nvSpPr>
          <p:cNvPr id="939" name="Google Shape;939;p3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d’appliquer la même stratégie pour répondre à cette question.</a:t>
            </a:r>
            <a:endParaRPr/>
          </a:p>
        </p:txBody>
      </p:sp>
      <p:pic>
        <p:nvPicPr>
          <p:cNvPr id="940" name="Google Shape;940;p3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31"/>
          <p:cNvSpPr txBox="1"/>
          <p:nvPr/>
        </p:nvSpPr>
        <p:spPr>
          <a:xfrm>
            <a:off x="205631" y="736060"/>
            <a:ext cx="8504242" cy="880369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Pourquoi Leila est-elle plus confiante maintenant 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42" name="Google Shape;942;p31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43" name="Google Shape;94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3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la réponse dans leurs cahiers.</a:t>
            </a:r>
            <a:endParaRPr/>
          </a:p>
        </p:txBody>
      </p:sp>
      <p:pic>
        <p:nvPicPr>
          <p:cNvPr id="949" name="Google Shape;94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5265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32"/>
          <p:cNvSpPr txBox="1"/>
          <p:nvPr/>
        </p:nvSpPr>
        <p:spPr>
          <a:xfrm>
            <a:off x="195978" y="665708"/>
            <a:ext cx="8504242" cy="861774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Pourquoi Leila est-elle plus confiante maintenant 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................................................................................................................................................................................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……………………………………………………….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32"/>
          <p:cNvSpPr txBox="1"/>
          <p:nvPr/>
        </p:nvSpPr>
        <p:spPr>
          <a:xfrm>
            <a:off x="509361" y="911929"/>
            <a:ext cx="826181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5C99"/>
              </a:buClr>
              <a:buSzPts val="1700"/>
              <a:buFont typeface="Calibri"/>
              <a:buNone/>
            </a:pPr>
            <a:r>
              <a:rPr lang="fr-FR" sz="1700" b="1" i="1">
                <a:solidFill>
                  <a:srgbClr val="1F5C99"/>
                </a:solidFill>
                <a:latin typeface="Calibri"/>
                <a:ea typeface="Calibri"/>
                <a:cs typeface="Calibri"/>
                <a:sym typeface="Calibri"/>
              </a:rPr>
              <a:t>Leila est plus confiante grâce à ses progrès quotidiens et à l'amélioration de ses résultats scolaires. </a:t>
            </a:r>
            <a:endParaRPr/>
          </a:p>
        </p:txBody>
      </p:sp>
      <p:sp>
        <p:nvSpPr>
          <p:cNvPr id="952" name="Google Shape;952;p32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progresse un peu plus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reprend confiance en elle. Grâce à ses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efforts réguliers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ses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résultats scolaires commencent à s’améliorer de jour en jour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À la fin, ses parents sont très fiers d’elle et l’encouragent à continuer sur cette voie. </a:t>
            </a:r>
            <a:endParaRPr/>
          </a:p>
        </p:txBody>
      </p:sp>
      <p:pic>
        <p:nvPicPr>
          <p:cNvPr id="953" name="Google Shape;95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32"/>
          <p:cNvSpPr txBox="1"/>
          <p:nvPr/>
        </p:nvSpPr>
        <p:spPr>
          <a:xfrm>
            <a:off x="594323" y="2420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3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cette question. Travaillez en binômes.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2 binômes pour dire leurs réponses à la classe. </a:t>
            </a:r>
            <a:endParaRPr/>
          </a:p>
        </p:txBody>
      </p:sp>
      <p:pic>
        <p:nvPicPr>
          <p:cNvPr id="961" name="Google Shape;96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33"/>
          <p:cNvSpPr txBox="1"/>
          <p:nvPr/>
        </p:nvSpPr>
        <p:spPr>
          <a:xfrm>
            <a:off x="205631" y="736060"/>
            <a:ext cx="8504242" cy="880369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Est-ce que Leila travaille juste pour faire plaisir à ses parents ?  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63" name="Google Shape;963;p33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64" name="Google Shape;964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une des réponses possibles à cette question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34"/>
          <p:cNvSpPr txBox="1"/>
          <p:nvPr/>
        </p:nvSpPr>
        <p:spPr>
          <a:xfrm>
            <a:off x="205631" y="736060"/>
            <a:ext cx="8504242" cy="880369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Est-ce que Leila travaille juste pour faire plaisir à ses parents ?  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71" name="Google Shape;971;p34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elle veut réussir ses examens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Elle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révise ses leçons avec attention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afin de bien comprendre toutes les idées difficiles.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Élève studieuse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lang="fr-FR" sz="18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très motivée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72" name="Google Shape;97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34"/>
          <p:cNvSpPr txBox="1"/>
          <p:nvPr/>
        </p:nvSpPr>
        <p:spPr>
          <a:xfrm>
            <a:off x="500091" y="1158234"/>
            <a:ext cx="77126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>
                <a:solidFill>
                  <a:srgbClr val="0852A4"/>
                </a:solidFill>
                <a:latin typeface="Calibri"/>
                <a:ea typeface="Calibri"/>
                <a:cs typeface="Calibri"/>
                <a:sym typeface="Calibri"/>
              </a:rPr>
              <a:t>Non, Leila travaille parce qu’elle est motivée.</a:t>
            </a:r>
            <a:endParaRPr sz="1800" b="1" i="1">
              <a:solidFill>
                <a:srgbClr val="0852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35"/>
          <p:cNvSpPr txBox="1"/>
          <p:nvPr/>
        </p:nvSpPr>
        <p:spPr>
          <a:xfrm>
            <a:off x="865396" y="133422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cette question. Travaillez individuellement.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35"/>
          <p:cNvSpPr txBox="1"/>
          <p:nvPr/>
        </p:nvSpPr>
        <p:spPr>
          <a:xfrm>
            <a:off x="865396" y="39750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quelques élèves pour dire leurs réponses à la classe. </a:t>
            </a:r>
            <a:endParaRPr/>
          </a:p>
        </p:txBody>
      </p:sp>
      <p:pic>
        <p:nvPicPr>
          <p:cNvPr id="980" name="Google Shape;980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35"/>
          <p:cNvSpPr txBox="1"/>
          <p:nvPr/>
        </p:nvSpPr>
        <p:spPr>
          <a:xfrm>
            <a:off x="205631" y="736060"/>
            <a:ext cx="8504242" cy="880369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Pourquoi ses parents l’encouragent-ils 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82" name="Google Shape;982;p35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83" name="Google Shape;983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36"/>
          <p:cNvSpPr txBox="1"/>
          <p:nvPr/>
        </p:nvSpPr>
        <p:spPr>
          <a:xfrm>
            <a:off x="167478" y="896789"/>
            <a:ext cx="8504242" cy="880369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85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Pourquoi ses parents l’encouragent-ils 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989" name="Google Shape;989;p36"/>
          <p:cNvSpPr txBox="1"/>
          <p:nvPr/>
        </p:nvSpPr>
        <p:spPr>
          <a:xfrm>
            <a:off x="865396" y="1236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36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la réponse dans leurs cahiers.</a:t>
            </a:r>
            <a:endParaRPr/>
          </a:p>
        </p:txBody>
      </p:sp>
      <p:pic>
        <p:nvPicPr>
          <p:cNvPr id="991" name="Google Shape;99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Google Shape;992;p36"/>
          <p:cNvSpPr txBox="1"/>
          <p:nvPr/>
        </p:nvSpPr>
        <p:spPr>
          <a:xfrm>
            <a:off x="425406" y="1236393"/>
            <a:ext cx="81641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>
                <a:solidFill>
                  <a:srgbClr val="0852A4"/>
                </a:solidFill>
                <a:latin typeface="Calibri"/>
                <a:ea typeface="Calibri"/>
                <a:cs typeface="Calibri"/>
                <a:sym typeface="Calibri"/>
              </a:rPr>
              <a:t>Ses parents l’encouragent à continuer sur cette voie car ils veulent qu’elle garde cette attitude.</a:t>
            </a:r>
            <a:endParaRPr sz="1800" b="1" i="1">
              <a:solidFill>
                <a:srgbClr val="0852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36"/>
          <p:cNvSpPr txBox="1"/>
          <p:nvPr/>
        </p:nvSpPr>
        <p:spPr>
          <a:xfrm>
            <a:off x="317483" y="2134210"/>
            <a:ext cx="6098989" cy="258532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Leila travaille tous les soirs à la bibliothèque car elle veut réussir ses examens. Elle révise ses leçons avec attention afin de bien comprendre toutes les idées difficiles. Élève studieuse et très motivée, elle n’hésite pas à poser des questions à ses professeurs pour éviter de refaire les mêmes erreurs. Chaque jour, elle progresse un peu plus et reprend confiance en elle. Grâce à ses efforts réguliers, ses résultats scolaires commencent à s’améliorer de jour en jour. À la fin, ses parents sont très fiers d’elle et l’encouragent à continuer sur cette voie. </a:t>
            </a:r>
            <a:endParaRPr/>
          </a:p>
        </p:txBody>
      </p:sp>
      <p:pic>
        <p:nvPicPr>
          <p:cNvPr id="994" name="Google Shape;994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052" y="2342390"/>
            <a:ext cx="2369014" cy="216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37" descr="Image généré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109" y="889906"/>
            <a:ext cx="3363686" cy="3363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0" name="Google Shape;1000;p37"/>
          <p:cNvGrpSpPr/>
          <p:nvPr/>
        </p:nvGrpSpPr>
        <p:grpSpPr>
          <a:xfrm>
            <a:off x="3969445" y="1167578"/>
            <a:ext cx="4540783" cy="2783794"/>
            <a:chOff x="1715066" y="1103461"/>
            <a:chExt cx="5717724" cy="3124203"/>
          </a:xfrm>
        </p:grpSpPr>
        <p:sp>
          <p:nvSpPr>
            <p:cNvPr id="1001" name="Google Shape;1001;p3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3" name="Google Shape;1003;p37"/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sz="2800" b="1" i="1">
              <a:solidFill>
                <a:srgbClr val="A98FC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37"/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8"/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C’est la fin de la séance. Qui peut me rappeler ce que nous avons appris aujourd’hui ?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38"/>
          <p:cNvSpPr txBox="1"/>
          <p:nvPr/>
        </p:nvSpPr>
        <p:spPr>
          <a:xfrm>
            <a:off x="865396" y="436392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élèves.</a:t>
            </a: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38"/>
          <p:cNvSpPr txBox="1"/>
          <p:nvPr/>
        </p:nvSpPr>
        <p:spPr>
          <a:xfrm>
            <a:off x="281368" y="2815084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:</a:t>
            </a:r>
            <a:endParaRPr/>
          </a:p>
        </p:txBody>
      </p:sp>
      <p:sp>
        <p:nvSpPr>
          <p:cNvPr id="1012" name="Google Shape;1012;p38"/>
          <p:cNvSpPr txBox="1"/>
          <p:nvPr/>
        </p:nvSpPr>
        <p:spPr>
          <a:xfrm>
            <a:off x="281368" y="945997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Nous avons appris :</a:t>
            </a:r>
            <a:endParaRPr/>
          </a:p>
        </p:txBody>
      </p:sp>
      <p:sp>
        <p:nvSpPr>
          <p:cNvPr id="1013" name="Google Shape;1013;p38"/>
          <p:cNvSpPr/>
          <p:nvPr/>
        </p:nvSpPr>
        <p:spPr>
          <a:xfrm>
            <a:off x="405017" y="1374832"/>
            <a:ext cx="8334946" cy="1077218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38"/>
          <p:cNvSpPr/>
          <p:nvPr/>
        </p:nvSpPr>
        <p:spPr>
          <a:xfrm>
            <a:off x="405017" y="3335964"/>
            <a:ext cx="8334945" cy="1077218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5" name="Google Shape;1015;p38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39"/>
          <p:cNvSpPr txBox="1"/>
          <p:nvPr/>
        </p:nvSpPr>
        <p:spPr>
          <a:xfrm>
            <a:off x="865396" y="13901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Voilà ce que nous avons appris aujourd’hui :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1" name="Google Shape;102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22" name="Google Shape;1022;p39"/>
          <p:cNvSpPr txBox="1"/>
          <p:nvPr/>
        </p:nvSpPr>
        <p:spPr>
          <a:xfrm>
            <a:off x="861939" y="501033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Arial"/>
                <a:ea typeface="Arial"/>
                <a:cs typeface="Arial"/>
                <a:sym typeface="Arial"/>
              </a:rPr>
              <a:t>Demander aux élèves de recopier cette synthèse dans les cahiers.</a:t>
            </a:r>
            <a:endParaRPr sz="1400" i="1">
              <a:solidFill>
                <a:srgbClr val="AEAEA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39"/>
          <p:cNvSpPr txBox="1"/>
          <p:nvPr/>
        </p:nvSpPr>
        <p:spPr>
          <a:xfrm>
            <a:off x="327146" y="3154689"/>
            <a:ext cx="10032705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avons aussi appris à reconnaître une intention cachée dans le texte.</a:t>
            </a:r>
            <a:endParaRPr/>
          </a:p>
        </p:txBody>
      </p:sp>
      <p:sp>
        <p:nvSpPr>
          <p:cNvPr id="1024" name="Google Shape;1024;p39"/>
          <p:cNvSpPr txBox="1"/>
          <p:nvPr/>
        </p:nvSpPr>
        <p:spPr>
          <a:xfrm>
            <a:off x="327146" y="877208"/>
            <a:ext cx="7634702" cy="42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avons appris à : Lire avec une bonne intonation.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39"/>
          <p:cNvSpPr/>
          <p:nvPr/>
        </p:nvSpPr>
        <p:spPr>
          <a:xfrm>
            <a:off x="467894" y="1331957"/>
            <a:ext cx="8422792" cy="1754326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règles à respecter :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Respecter la </a:t>
            </a: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ponctuation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montez la voix à la question, baissez-la à la fin d’une phrase.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Varier le </a:t>
            </a: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ton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voix selon les émotions : joie, surprise, tristesse…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Mettre en valeur les mots importants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texte.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Lire de façon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vivante et </a:t>
            </a: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expressive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capter l’attention.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39"/>
          <p:cNvSpPr/>
          <p:nvPr/>
        </p:nvSpPr>
        <p:spPr>
          <a:xfrm>
            <a:off x="-1173655" y="3361753"/>
            <a:ext cx="82721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39"/>
          <p:cNvSpPr/>
          <p:nvPr/>
        </p:nvSpPr>
        <p:spPr>
          <a:xfrm>
            <a:off x="467894" y="3653297"/>
            <a:ext cx="8422792" cy="1200329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trouver une intention cachée 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Lire le texte </a:t>
            </a:r>
            <a:r>
              <a:rPr lang="fr-F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repérer les mots ou les actions importants en lien avec la question.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Se poser la question </a:t>
            </a:r>
            <a:r>
              <a:rPr lang="fr-F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 Que veut vraiment ce personnage ? »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Répondre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►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écrire une phrase simple avec ton idée.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Tâche 1 : Lire par groupes de mots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Tâche 2 : Repérer l’ordre des actions dans un récit. 	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1967804" y="2170077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Tâche 1 : Lire de manière fluide.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Tâche 2 : Comprendre une opposition ou un ajout dans un texte.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86086" y="2107412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Rebrassage : réviser les acquis des trois séances de remédiation.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86086" y="351215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718808"/>
            <a:ext cx="6796799" cy="62499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Tâche 1 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: Lire de manière fluide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Tâche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2 : Comprendre une intention cachée dans le texte.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86086" y="277651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79397" y="2742173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semaine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40"/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N’oubliez pas de faire ces activités à la maison.</a:t>
            </a:r>
            <a:endParaRPr/>
          </a:p>
        </p:txBody>
      </p:sp>
      <p:pic>
        <p:nvPicPr>
          <p:cNvPr id="1033" name="Google Shape;103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2534" y="1621069"/>
            <a:ext cx="2953861" cy="1066056"/>
          </a:xfrm>
          <a:prstGeom prst="rect">
            <a:avLst/>
          </a:prstGeom>
          <a:noFill/>
          <a:ln>
            <a:noFill/>
          </a:ln>
        </p:spPr>
      </p:pic>
      <p:sp>
        <p:nvSpPr>
          <p:cNvPr id="1034" name="Google Shape;1034;p40"/>
          <p:cNvSpPr txBox="1"/>
          <p:nvPr/>
        </p:nvSpPr>
        <p:spPr>
          <a:xfrm>
            <a:off x="728918" y="3220954"/>
            <a:ext cx="755860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à lire à haute voix le texte p.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88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livret.</a:t>
            </a:r>
            <a:endParaRPr dirty="0"/>
          </a:p>
        </p:txBody>
      </p:sp>
      <p:pic>
        <p:nvPicPr>
          <p:cNvPr id="1035" name="Google Shape;1035;p40" descr="Image générée"/>
          <p:cNvPicPr preferRelativeResize="0"/>
          <p:nvPr/>
        </p:nvPicPr>
        <p:blipFill rotWithShape="1">
          <a:blip r:embed="rId4">
            <a:alphaModFix/>
          </a:blip>
          <a:srcRect l="3381" t="42118" r="70997" b="41629"/>
          <a:stretch/>
        </p:blipFill>
        <p:spPr>
          <a:xfrm>
            <a:off x="8549264" y="67167"/>
            <a:ext cx="594736" cy="56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Google Shape;1040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41"/>
          <p:cNvSpPr txBox="1"/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 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seront capables de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kern="0" dirty="0">
                <a:latin typeface="Calibri"/>
                <a:ea typeface="Calibri"/>
                <a:cs typeface="Calibri"/>
              </a:rPr>
              <a:t>Lire avec une bonne intonation.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kern="0" dirty="0">
                <a:latin typeface="Calibri"/>
                <a:ea typeface="Calibri"/>
                <a:cs typeface="Calibri"/>
              </a:rPr>
              <a:t>Identifier les émotions des personnages.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337906"/>
            <a:ext cx="6901508" cy="7982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Appliquer les règles pour lire correctement en adoptant l’intonation adéquate.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Poser des questions pour déterminer les informations sur les émotions des personnages.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de façon monotone sans intonation ni expressivité.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Relever des éléments non-cohérents avec les questions proposées.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92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6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0" name="Google Shape;650;p6" descr="Image générée"/>
          <p:cNvPicPr preferRelativeResize="0"/>
          <p:nvPr/>
        </p:nvPicPr>
        <p:blipFill rotWithShape="1">
          <a:blip r:embed="rId3">
            <a:alphaModFix/>
          </a:blip>
          <a:srcRect l="4008" t="77363" r="68628" b="4644"/>
          <a:stretch/>
        </p:blipFill>
        <p:spPr>
          <a:xfrm>
            <a:off x="301971" y="3827620"/>
            <a:ext cx="898071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6" descr="Image générée"/>
          <p:cNvPicPr preferRelativeResize="0"/>
          <p:nvPr/>
        </p:nvPicPr>
        <p:blipFill rotWithShape="1">
          <a:blip r:embed="rId4">
            <a:alphaModFix/>
          </a:blip>
          <a:srcRect t="23546" r="71115" b="60700"/>
          <a:stretch/>
        </p:blipFill>
        <p:spPr>
          <a:xfrm>
            <a:off x="281548" y="1438528"/>
            <a:ext cx="948012" cy="77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6" descr="Image générée"/>
          <p:cNvPicPr preferRelativeResize="0"/>
          <p:nvPr/>
        </p:nvPicPr>
        <p:blipFill rotWithShape="1">
          <a:blip r:embed="rId3">
            <a:alphaModFix/>
          </a:blip>
          <a:srcRect l="3381" t="42118" r="70997" b="41629"/>
          <a:stretch/>
        </p:blipFill>
        <p:spPr>
          <a:xfrm>
            <a:off x="310721" y="2214135"/>
            <a:ext cx="840921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6" descr="Image générée"/>
          <p:cNvPicPr preferRelativeResize="0"/>
          <p:nvPr/>
        </p:nvPicPr>
        <p:blipFill rotWithShape="1">
          <a:blip r:embed="rId5">
            <a:alphaModFix/>
          </a:blip>
          <a:srcRect l="4961" t="59121" r="71159" b="24461"/>
          <a:stretch/>
        </p:blipFill>
        <p:spPr>
          <a:xfrm>
            <a:off x="372072" y="2981578"/>
            <a:ext cx="783772" cy="808264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6"/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6"/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(à dire à haute voix)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6"/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6"/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prioritaire à réaliser en classe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6"/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optionnelle à omettre en cas de manque de temps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9" name="Google Shape;659;p6" descr="Image générée"/>
          <p:cNvPicPr preferRelativeResize="0"/>
          <p:nvPr/>
        </p:nvPicPr>
        <p:blipFill rotWithShape="1">
          <a:blip r:embed="rId6">
            <a:alphaModFix/>
          </a:blip>
          <a:srcRect t="11064" b="10678"/>
          <a:stretch/>
        </p:blipFill>
        <p:spPr>
          <a:xfrm>
            <a:off x="476783" y="644711"/>
            <a:ext cx="574350" cy="67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7"/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/>
          </a:p>
        </p:txBody>
      </p:sp>
      <p:sp>
        <p:nvSpPr>
          <p:cNvPr id="665" name="Google Shape;665;p7"/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/>
          </a:p>
        </p:txBody>
      </p:sp>
      <p:sp>
        <p:nvSpPr>
          <p:cNvPr id="666" name="Google Shape;666;p7"/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667" name="Google Shape;667;p7"/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/>
          </a:p>
        </p:txBody>
      </p:sp>
      <p:pic>
        <p:nvPicPr>
          <p:cNvPr id="668" name="Google Shape;66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 descr="Une image contenant Dessin animé, clipart, Animation, illustration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 l="18242" t="9344" r="18458" b="23864"/>
          <a:stretch/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754" y="2787358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4754" y="3761689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7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"/>
          <p:cNvSpPr/>
          <p:nvPr/>
        </p:nvSpPr>
        <p:spPr>
          <a:xfrm>
            <a:off x="1692956" y="1070383"/>
            <a:ext cx="5924251" cy="274570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8"/>
          <p:cNvSpPr/>
          <p:nvPr/>
        </p:nvSpPr>
        <p:spPr>
          <a:xfrm>
            <a:off x="1779973" y="2682197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8"/>
          <p:cNvSpPr/>
          <p:nvPr/>
        </p:nvSpPr>
        <p:spPr>
          <a:xfrm>
            <a:off x="1786179" y="3280741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8"/>
          <p:cNvSpPr/>
          <p:nvPr/>
        </p:nvSpPr>
        <p:spPr>
          <a:xfrm>
            <a:off x="1786179" y="2043187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8"/>
          <p:cNvSpPr/>
          <p:nvPr/>
        </p:nvSpPr>
        <p:spPr>
          <a:xfrm>
            <a:off x="1786179" y="1343070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8"/>
          <p:cNvSpPr/>
          <p:nvPr/>
        </p:nvSpPr>
        <p:spPr>
          <a:xfrm>
            <a:off x="2155890" y="1278651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8"/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	 	</a:t>
            </a:r>
            <a:endParaRPr/>
          </a:p>
        </p:txBody>
      </p:sp>
      <p:sp>
        <p:nvSpPr>
          <p:cNvPr id="685" name="Google Shape;685;p8"/>
          <p:cNvSpPr/>
          <p:nvPr/>
        </p:nvSpPr>
        <p:spPr>
          <a:xfrm>
            <a:off x="2155890" y="1974554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8"/>
          <p:cNvSpPr/>
          <p:nvPr/>
        </p:nvSpPr>
        <p:spPr>
          <a:xfrm>
            <a:off x="2149856" y="2618929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8"/>
          <p:cNvSpPr/>
          <p:nvPr/>
        </p:nvSpPr>
        <p:spPr>
          <a:xfrm>
            <a:off x="6727002" y="2606780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8"/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/>
          </a:p>
        </p:txBody>
      </p:sp>
      <p:sp>
        <p:nvSpPr>
          <p:cNvPr id="689" name="Google Shape;689;p8"/>
          <p:cNvSpPr/>
          <p:nvPr/>
        </p:nvSpPr>
        <p:spPr>
          <a:xfrm>
            <a:off x="6726221" y="3244843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8"/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/>
          </a:p>
        </p:txBody>
      </p:sp>
      <p:sp>
        <p:nvSpPr>
          <p:cNvPr id="691" name="Google Shape;691;p8"/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25 min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8"/>
          <p:cNvSpPr/>
          <p:nvPr/>
        </p:nvSpPr>
        <p:spPr>
          <a:xfrm>
            <a:off x="6727002" y="1974876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8"/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8"/>
          <p:cNvSpPr/>
          <p:nvPr/>
        </p:nvSpPr>
        <p:spPr>
          <a:xfrm>
            <a:off x="6729839" y="1297144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8"/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sz="15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8"/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Compréhension de l’écrit</a:t>
            </a:r>
            <a:endParaRPr sz="15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8"/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sz="15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8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9"/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704" name="Google Shape;704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5" name="Google Shape;705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6" name="Google Shape;706;p9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07" name="Google Shape;707;p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9" name="Google Shape;709;p9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CDEFA3062E64FBA0BE6C9E0BC17F9" ma:contentTypeVersion="12" ma:contentTypeDescription="Crée un document." ma:contentTypeScope="" ma:versionID="99ffec11ab8cee356848cfa9ef1c9964">
  <xsd:schema xmlns:xsd="http://www.w3.org/2001/XMLSchema" xmlns:xs="http://www.w3.org/2001/XMLSchema" xmlns:p="http://schemas.microsoft.com/office/2006/metadata/properties" xmlns:ns3="522f561c-a5f9-4b56-bb2a-417f94d7f14b" targetNamespace="http://schemas.microsoft.com/office/2006/metadata/properties" ma:root="true" ma:fieldsID="31e0bd01c474954cd39fa72dd17db467" ns3:_="">
    <xsd:import namespace="522f561c-a5f9-4b56-bb2a-417f94d7f1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ystemTags" minOccurs="0"/>
                <xsd:element ref="ns3:MediaServiceOCR" minOccurs="0"/>
                <xsd:element ref="ns3:_activity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2f561c-a5f9-4b56-bb2a-417f94d7f1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22f561c-a5f9-4b56-bb2a-417f94d7f14b" xsi:nil="true"/>
  </documentManagement>
</p:properties>
</file>

<file path=customXml/itemProps1.xml><?xml version="1.0" encoding="utf-8"?>
<ds:datastoreItem xmlns:ds="http://schemas.openxmlformats.org/officeDocument/2006/customXml" ds:itemID="{6E5D608A-B599-4088-BBE1-06B4962E7A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2f561c-a5f9-4b56-bb2a-417f94d7f1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091FA4-5A2F-433E-9560-E5B60592A9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E7B510-F113-48CB-8926-E95F293BF6D9}">
  <ds:schemaRefs>
    <ds:schemaRef ds:uri="http://purl.org/dc/elements/1.1/"/>
    <ds:schemaRef ds:uri="http://schemas.microsoft.com/office/2006/documentManagement/types"/>
    <ds:schemaRef ds:uri="http://purl.org/dc/dcmitype/"/>
    <ds:schemaRef ds:uri="522f561c-a5f9-4b56-bb2a-417f94d7f14b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3003</Words>
  <Application>Microsoft Office PowerPoint</Application>
  <PresentationFormat>Affichage à l'écran (16:9)</PresentationFormat>
  <Paragraphs>264</Paragraphs>
  <Slides>41</Slides>
  <Notes>38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41</vt:i4>
      </vt:variant>
    </vt:vector>
  </HeadingPairs>
  <TitlesOfParts>
    <vt:vector size="57" baseType="lpstr">
      <vt:lpstr>Aptos</vt:lpstr>
      <vt:lpstr>Calibri</vt:lpstr>
      <vt:lpstr>Dosis</vt:lpstr>
      <vt:lpstr>Arial</vt:lpstr>
      <vt:lpstr>Calibri Light</vt:lpstr>
      <vt:lpstr>Arial Black</vt:lpstr>
      <vt:lpstr>Simplified Arabic</vt:lpstr>
      <vt:lpstr>Poppins ExtraBold</vt:lpstr>
      <vt:lpstr>Play</vt:lpstr>
      <vt:lpstr>Noto Sans Symbols</vt:lpstr>
      <vt:lpstr>Conception personnalisée</vt:lpstr>
      <vt:lpstr>Thème Office</vt:lpstr>
      <vt:lpstr>3_Thème Office</vt:lpstr>
      <vt:lpstr>Thème Office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</cp:revision>
  <dcterms:modified xsi:type="dcterms:W3CDTF">2025-09-27T23:28:19Z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0x010100F12CDEFA3062E64FBA0BE6C9E0BC17F9</vt:lpwstr>
  </property>
</Properties>
</file>