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5.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6.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7.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6.xml" ContentType="application/inkml+xml"/>
  <Override PartName="/ppt/ink/ink7.xml" ContentType="application/inkml+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47"/>
  </p:notesMasterIdLst>
  <p:sldIdLst>
    <p:sldId id="2147483567" r:id="rId9"/>
    <p:sldId id="2147483503" r:id="rId10"/>
    <p:sldId id="2147483618" r:id="rId11"/>
    <p:sldId id="2147483614" r:id="rId12"/>
    <p:sldId id="258" r:id="rId13"/>
    <p:sldId id="2147483616" r:id="rId14"/>
    <p:sldId id="2147483411" r:id="rId15"/>
    <p:sldId id="2147483413" r:id="rId16"/>
    <p:sldId id="2147483414" r:id="rId17"/>
    <p:sldId id="2147483485" r:id="rId18"/>
    <p:sldId id="2147483486" r:id="rId19"/>
    <p:sldId id="2147483601" r:id="rId20"/>
    <p:sldId id="2147483598" r:id="rId21"/>
    <p:sldId id="2147483436" r:id="rId22"/>
    <p:sldId id="2147483599" r:id="rId23"/>
    <p:sldId id="2147483581" r:id="rId24"/>
    <p:sldId id="2147483602" r:id="rId25"/>
    <p:sldId id="2147483619" r:id="rId26"/>
    <p:sldId id="2147483587" r:id="rId27"/>
    <p:sldId id="2147483588" r:id="rId28"/>
    <p:sldId id="2147483571" r:id="rId29"/>
    <p:sldId id="2147483540" r:id="rId30"/>
    <p:sldId id="2147483576" r:id="rId31"/>
    <p:sldId id="2147483597" r:id="rId32"/>
    <p:sldId id="2147483578" r:id="rId33"/>
    <p:sldId id="2147483604" r:id="rId34"/>
    <p:sldId id="2147483543" r:id="rId35"/>
    <p:sldId id="2147483589" r:id="rId36"/>
    <p:sldId id="2147483551" r:id="rId37"/>
    <p:sldId id="2147483590" r:id="rId38"/>
    <p:sldId id="2147483591" r:id="rId39"/>
    <p:sldId id="2147483592" r:id="rId40"/>
    <p:sldId id="311" r:id="rId41"/>
    <p:sldId id="2147483593" r:id="rId42"/>
    <p:sldId id="320" r:id="rId43"/>
    <p:sldId id="2147483620" r:id="rId44"/>
    <p:sldId id="2147483538" r:id="rId45"/>
    <p:sldId id="2147483539" r:id="rId46"/>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FB6"/>
    <a:srgbClr val="FFEBEB"/>
    <a:srgbClr val="FFCCCC"/>
    <a:srgbClr val="FEFECE"/>
    <a:srgbClr val="EFFAB8"/>
    <a:srgbClr val="F5FCD0"/>
    <a:srgbClr val="3FB2CB"/>
    <a:srgbClr val="0070C0"/>
    <a:srgbClr val="A98FC3"/>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8" d="100"/>
          <a:sy n="98" d="100"/>
        </p:scale>
        <p:origin x="43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3T15:54:39.6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 0,'19037'2828'0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3T16:00:23.60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 0,'15547'2556'0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6T10:22:11.32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 0,'21665'3428'0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6T10:24:42.82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 0,'7681'1338'0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6T10:25:10.5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 0,'11204'1656'0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3T16:10:48.18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 0,'9489'1463'0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6T10:27:59.07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 0,'1792'229'0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366EABC2-ED91-429D-A353-770FF7E88A14}" type="slidenum">
              <a:rPr lang="fr-FR" smtClean="0"/>
              <a:pPr/>
              <a:t>24</a:t>
            </a:fld>
            <a:endParaRPr lang="fr-FR"/>
          </a:p>
        </p:txBody>
      </p:sp>
    </p:spTree>
    <p:extLst>
      <p:ext uri="{BB962C8B-B14F-4D97-AF65-F5344CB8AC3E}">
        <p14:creationId xmlns:p14="http://schemas.microsoft.com/office/powerpoint/2010/main" val="3981567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73373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C4AA2C-7CEA-C35F-E716-E8ABD03B8397}"/>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30991B2-2C76-D4B9-403C-2A0526A2D5A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BFCF4E-5A74-68F2-D7D5-531350B66F73}"/>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064893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439807" y="223444"/>
            <a:ext cx="274568" cy="1685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fr-MA" sz="1013" b="1" dirty="0">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761586" y="146960"/>
            <a:ext cx="7620828" cy="352963"/>
          </a:xfrm>
          <a:prstGeom prst="rect">
            <a:avLst/>
          </a:prstGeom>
        </p:spPr>
        <p:txBody>
          <a:bodyPr>
            <a:normAutofit/>
          </a:bodyPr>
          <a:lstStyle>
            <a:lvl1pPr>
              <a:defRPr sz="1500" b="1">
                <a:solidFill>
                  <a:schemeClr val="bg2">
                    <a:lumMod val="50000"/>
                  </a:schemeClr>
                </a:solidFill>
                <a:latin typeface="+mj-lt"/>
              </a:defRPr>
            </a:lvl1pPr>
          </a:lstStyle>
          <a:p>
            <a:r>
              <a:rPr lang="fr-FR"/>
              <a:t>Modifiez le style du titre</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747712" y="514267"/>
            <a:ext cx="7634702" cy="219332"/>
          </a:xfrm>
          <a:prstGeom prst="rect">
            <a:avLst/>
          </a:prstGeom>
        </p:spPr>
        <p:txBody>
          <a:bodyPr>
            <a:noAutofit/>
          </a:bodyPr>
          <a:lstStyle>
            <a:lvl1pPr marL="0" indent="0">
              <a:buNone/>
              <a:defRPr sz="1050" i="1">
                <a:solidFill>
                  <a:schemeClr val="bg2">
                    <a:lumMod val="75000"/>
                  </a:schemeClr>
                </a:solidFill>
              </a:defRPr>
            </a:lvl1pPr>
          </a:lstStyle>
          <a:p>
            <a:pPr lvl="0"/>
            <a:r>
              <a:rPr lang="fr-FR"/>
              <a:t>Modifiez les styles du texte du masque</a:t>
            </a:r>
          </a:p>
        </p:txBody>
      </p:sp>
    </p:spTree>
    <p:extLst>
      <p:ext uri="{BB962C8B-B14F-4D97-AF65-F5344CB8AC3E}">
        <p14:creationId xmlns:p14="http://schemas.microsoft.com/office/powerpoint/2010/main" val="29197120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20/09/2025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20/09/2025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20/09/2025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20/09/2025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20/09/2025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20/09/2025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20/09/2025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20/09/2025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20/09/2025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20/09/2025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20/09/2025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20/09/2025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theme" Target="../theme/theme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4.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slideLayout" Target="../slideLayouts/slideLayout8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theme" Target="../theme/theme5.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theme" Target="../theme/theme6.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2" Type="http://schemas.openxmlformats.org/officeDocument/2006/relationships/slideLayout" Target="../slideLayouts/slideLayout107.xml"/><Relationship Id="rId16" Type="http://schemas.openxmlformats.org/officeDocument/2006/relationships/theme" Target="../theme/theme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3" Type="http://schemas.openxmlformats.org/officeDocument/2006/relationships/slideLayout" Target="../slideLayouts/slideLayout123.xml"/><Relationship Id="rId21" Type="http://schemas.openxmlformats.org/officeDocument/2006/relationships/theme" Target="../theme/theme8.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 id="2147484075" r:id="rId28"/>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20/09/2025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20/09/2025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0.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1.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91.xml"/><Relationship Id="rId6" Type="http://schemas.openxmlformats.org/officeDocument/2006/relationships/image" Target="../media/image33.png"/><Relationship Id="rId5" Type="http://schemas.microsoft.com/office/2007/relationships/hdphoto" Target="../media/hdphoto2.wdp"/><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21.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2.xml"/><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21.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8.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1.emf"/><Relationship Id="rId4" Type="http://schemas.openxmlformats.org/officeDocument/2006/relationships/customXml" Target="../ink/ink1.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2.xml"/></Relationships>
</file>

<file path=ppt/slides/_rels/slide30.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43.emf"/><Relationship Id="rId5" Type="http://schemas.openxmlformats.org/officeDocument/2006/relationships/customXml" Target="../ink/ink3.xml"/><Relationship Id="rId4" Type="http://schemas.openxmlformats.org/officeDocument/2006/relationships/image" Target="../media/image42.emf"/></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45.emf"/><Relationship Id="rId5" Type="http://schemas.openxmlformats.org/officeDocument/2006/relationships/customXml" Target="../ink/ink5.xml"/><Relationship Id="rId4" Type="http://schemas.openxmlformats.org/officeDocument/2006/relationships/image" Target="../media/image44.emf"/></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47.emf"/><Relationship Id="rId2" Type="http://schemas.openxmlformats.org/officeDocument/2006/relationships/notesSlide" Target="../notesSlides/notesSlide6.xml"/><Relationship Id="rId1" Type="http://schemas.openxmlformats.org/officeDocument/2006/relationships/slideLayout" Target="../slideLayouts/slideLayout27.xml"/><Relationship Id="rId6" Type="http://schemas.openxmlformats.org/officeDocument/2006/relationships/customXml" Target="../ink/ink7.xml"/><Relationship Id="rId5" Type="http://schemas.openxmlformats.org/officeDocument/2006/relationships/image" Target="../media/image46.emf"/><Relationship Id="rId4" Type="http://schemas.openxmlformats.org/officeDocument/2006/relationships/customXml" Target="../ink/ink6.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72.xml"/><Relationship Id="rId4" Type="http://schemas.openxmlformats.org/officeDocument/2006/relationships/image" Target="../media/image21.gif"/></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4.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2.png"/><Relationship Id="rId1" Type="http://schemas.openxmlformats.org/officeDocument/2006/relationships/slideLayout" Target="../slideLayouts/slideLayout134.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4.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2.xml"/></Relationships>
</file>

<file path=ppt/slides/_rels/slide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5" Type="http://schemas.openxmlformats.org/officeDocument/2006/relationships/image" Target="../media/image21.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a:t>
            </a:r>
            <a:r>
              <a:rPr lang="fr-FR" sz="2000" b="1" kern="0" dirty="0">
                <a:solidFill>
                  <a:srgbClr val="FFFFFF"/>
                </a:solidFill>
                <a:latin typeface="Calibri"/>
                <a:ea typeface="Calibri"/>
                <a:cs typeface="Calibri"/>
              </a:rPr>
              <a:t>4</a:t>
            </a:r>
            <a:r>
              <a:rPr lang="fr-FR" sz="2000" b="1" i="0" u="none" strike="noStrike" kern="0" cap="none" spc="0" baseline="0" dirty="0" smtClean="0">
                <a:solidFill>
                  <a:srgbClr val="FFFFFF"/>
                </a:solidFill>
                <a:uFillTx/>
                <a:latin typeface="Calibri"/>
                <a:ea typeface="Calibri"/>
                <a:cs typeface="Calibri"/>
              </a:rPr>
              <a:t> </a:t>
            </a:r>
            <a:endParaRPr lang="fr-FR" sz="2000" b="1" i="0" u="none" strike="noStrike" kern="0" cap="none" spc="0" baseline="0" dirty="0">
              <a:solidFill>
                <a:srgbClr val="FFFFFF"/>
              </a:solidFill>
              <a:uFillTx/>
              <a:latin typeface="Calibri"/>
              <a:ea typeface="Calibri"/>
              <a:cs typeface="Calibri"/>
            </a:endParaRP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97607" y="3843309"/>
            <a:ext cx="6208858" cy="246221"/>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dirty="0" smtClean="0">
                <a:solidFill>
                  <a:schemeClr val="bg1"/>
                </a:solidFill>
                <a:latin typeface="Calibri" panose="020F0502020204030204" pitchFamily="34" charset="0"/>
                <a:cs typeface="Calibri" panose="020F0502020204030204" pitchFamily="34" charset="0"/>
              </a:rPr>
              <a:t>Réviser </a:t>
            </a:r>
            <a:r>
              <a:rPr lang="fr-FR" sz="1600" b="1" dirty="0">
                <a:solidFill>
                  <a:schemeClr val="bg1"/>
                </a:solidFill>
                <a:latin typeface="Calibri" panose="020F0502020204030204" pitchFamily="34" charset="0"/>
                <a:cs typeface="Calibri" panose="020F0502020204030204" pitchFamily="34" charset="0"/>
              </a:rPr>
              <a:t>les acquis des trois séances de remédiation</a:t>
            </a:r>
            <a:r>
              <a:rPr lang="fr-FR" sz="1600" b="1" dirty="0" smtClean="0">
                <a:solidFill>
                  <a:schemeClr val="bg1"/>
                </a:solidFill>
                <a:latin typeface="Calibri" panose="020F0502020204030204" pitchFamily="34" charset="0"/>
                <a:cs typeface="Calibri" panose="020F0502020204030204" pitchFamily="34" charset="0"/>
              </a:rPr>
              <a:t>.</a:t>
            </a:r>
            <a:endParaRPr lang="fr-FR" sz="1600" b="1" dirty="0">
              <a:solidFill>
                <a:schemeClr val="bg1"/>
              </a:solidFill>
              <a:latin typeface="Calibri" panose="020F0502020204030204" pitchFamily="34" charset="0"/>
              <a:cs typeface="Calibri" panose="020F0502020204030204" pitchFamily="34" charset="0"/>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rPr>
              <a:t>1AC</a:t>
            </a: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8"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Palier                                                 Semaine    2</a:t>
            </a:r>
            <a:endParaRPr lang="fr-FR" sz="2000" b="1" i="0" u="none" strike="noStrike" kern="0" cap="none" spc="0" baseline="0" dirty="0">
              <a:solidFill>
                <a:srgbClr val="FFFFFF"/>
              </a:solidFill>
              <a:uFillTx/>
              <a:latin typeface="Calibri"/>
              <a:ea typeface="Calibri"/>
              <a:cs typeface="Calibri"/>
            </a:endParaRPr>
          </a:p>
        </p:txBody>
      </p:sp>
      <p:sp>
        <p:nvSpPr>
          <p:cNvPr id="19"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20"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4</a:t>
            </a:r>
            <a:endParaRPr lang="fr-FR" sz="2000" b="0" i="0" u="none" strike="noStrike" kern="0" cap="none" spc="0" baseline="0" dirty="0">
              <a:solidFill>
                <a:srgbClr val="000000"/>
              </a:solidFill>
              <a:uFillTx/>
              <a:latin typeface="Calibri"/>
              <a:ea typeface="Calibri"/>
              <a:cs typeface="Calibri"/>
            </a:endParaRPr>
          </a:p>
        </p:txBody>
      </p:sp>
      <p:sp>
        <p:nvSpPr>
          <p:cNvPr id="21" name="Google Shape;735;p98">
            <a:extLst>
              <a:ext uri="{FF2B5EF4-FFF2-40B4-BE49-F238E27FC236}">
                <a16:creationId xmlns:a16="http://schemas.microsoft.com/office/drawing/2014/main" id="{F8C53EBC-F327-F687-DA37-526990EB91DF}"/>
              </a:ext>
            </a:extLst>
          </p:cNvPr>
          <p:cNvSpPr/>
          <p:nvPr/>
        </p:nvSpPr>
        <p:spPr>
          <a:xfrm>
            <a:off x="4702036"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818107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3635120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a16="http://schemas.microsoft.com/office/drawing/2014/main" id="{0493BF71-6AA9-53B4-992B-1C40DB14F634}"/>
              </a:ext>
            </a:extLst>
          </p:cNvPr>
          <p:cNvSpPr txBox="1"/>
          <p:nvPr/>
        </p:nvSpPr>
        <p:spPr>
          <a:xfrm>
            <a:off x="566286" y="68064"/>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sp>
        <p:nvSpPr>
          <p:cNvPr id="15" name="Google Shape;2054;p38">
            <a:extLst>
              <a:ext uri="{FF2B5EF4-FFF2-40B4-BE49-F238E27FC236}">
                <a16:creationId xmlns:a16="http://schemas.microsoft.com/office/drawing/2014/main" id="{140D1579-E32D-3589-A75A-8F96C5DF0E80}"/>
              </a:ext>
            </a:extLst>
          </p:cNvPr>
          <p:cNvSpPr/>
          <p:nvPr/>
        </p:nvSpPr>
        <p:spPr>
          <a:xfrm>
            <a:off x="916712" y="1732148"/>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defRPr sz="1800" b="0" i="0" u="none" strike="noStrike" kern="0" cap="none" spc="0" baseline="0">
                <a:solidFill>
                  <a:srgbClr val="000000"/>
                </a:solidFill>
                <a:uFillTx/>
              </a:defRPr>
            </a:pPr>
            <a:r>
              <a:rPr lang="fr-FR" sz="2400" dirty="0" smtClean="0">
                <a:latin typeface="Calibri" panose="020F0502020204030204" pitchFamily="34" charset="0"/>
                <a:cs typeface="Calibri" panose="020F0502020204030204" pitchFamily="34" charset="0"/>
              </a:rPr>
              <a:t>              </a:t>
            </a:r>
            <a:r>
              <a:rPr lang="fr-FR" sz="2000" b="1" dirty="0" smtClean="0">
                <a:latin typeface="Calibri" panose="020F0502020204030204" pitchFamily="34" charset="0"/>
                <a:cs typeface="Calibri" panose="020F0502020204030204" pitchFamily="34" charset="0"/>
              </a:rPr>
              <a:t>Réviser </a:t>
            </a:r>
            <a:r>
              <a:rPr lang="fr-FR" sz="2000" b="1" dirty="0">
                <a:latin typeface="Calibri" panose="020F0502020204030204" pitchFamily="34" charset="0"/>
                <a:cs typeface="Calibri" panose="020F0502020204030204" pitchFamily="34" charset="0"/>
              </a:rPr>
              <a:t>les acquis des trois séances de remédiation.</a:t>
            </a:r>
          </a:p>
        </p:txBody>
      </p:sp>
      <p:pic>
        <p:nvPicPr>
          <p:cNvPr id="16" name="Image 15">
            <a:extLst>
              <a:ext uri="{FF2B5EF4-FFF2-40B4-BE49-F238E27FC236}">
                <a16:creationId xmlns:a16="http://schemas.microsoft.com/office/drawing/2014/main" id="{E354A425-A25D-D8E9-527E-2BEC80D6819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14633" y="1696455"/>
            <a:ext cx="604158" cy="604158"/>
          </a:xfrm>
          <a:prstGeom prst="rect">
            <a:avLst/>
          </a:prstGeom>
          <a:ln>
            <a:noFill/>
          </a:ln>
        </p:spPr>
      </p:pic>
      <p:pic>
        <p:nvPicPr>
          <p:cNvPr id="5" name="Image 4"/>
          <p:cNvPicPr>
            <a:picLocks noChangeAspect="1"/>
          </p:cNvPicPr>
          <p:nvPr/>
        </p:nvPicPr>
        <p:blipFill>
          <a:blip r:embed="rId5"/>
          <a:stretch>
            <a:fillRect/>
          </a:stretch>
        </p:blipFill>
        <p:spPr>
          <a:xfrm>
            <a:off x="4282722" y="4230059"/>
            <a:ext cx="794800" cy="702770"/>
          </a:xfrm>
          <a:prstGeom prst="rect">
            <a:avLst/>
          </a:prstGeom>
        </p:spPr>
      </p:pic>
      <p:pic>
        <p:nvPicPr>
          <p:cNvPr id="13" name="Image 12"/>
          <p:cNvPicPr>
            <a:picLocks noChangeAspect="1"/>
          </p:cNvPicPr>
          <p:nvPr/>
        </p:nvPicPr>
        <p:blipFill>
          <a:blip r:embed="rId6"/>
          <a:stretch>
            <a:fillRect/>
          </a:stretch>
        </p:blipFill>
        <p:spPr>
          <a:xfrm>
            <a:off x="3757080" y="2339393"/>
            <a:ext cx="1841595" cy="1816193"/>
          </a:xfrm>
          <a:prstGeom prst="rect">
            <a:avLst/>
          </a:prstGeom>
        </p:spPr>
      </p:pic>
    </p:spTree>
    <p:extLst>
      <p:ext uri="{BB962C8B-B14F-4D97-AF65-F5344CB8AC3E}">
        <p14:creationId xmlns:p14="http://schemas.microsoft.com/office/powerpoint/2010/main" val="1091602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ces </a:t>
            </a:r>
            <a:r>
              <a:rPr lang="fr-FR" dirty="0" smtClean="0"/>
              <a:t>phrases </a:t>
            </a:r>
            <a:r>
              <a:rPr lang="fr-FR" dirty="0"/>
              <a:t>à haute voix. Ecoutez </a:t>
            </a:r>
            <a:r>
              <a:rPr lang="fr-FR" dirty="0" smtClean="0"/>
              <a:t>bien.</a:t>
            </a:r>
            <a:endParaRPr lang="fr-FR" altLang="fr-FR"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de ces </a:t>
            </a:r>
            <a:r>
              <a:rPr lang="fr-FR" dirty="0" smtClean="0"/>
              <a:t>phrases.</a:t>
            </a:r>
            <a:endParaRPr lang="fr-FR" dirty="0"/>
          </a:p>
        </p:txBody>
      </p:sp>
      <p:pic>
        <p:nvPicPr>
          <p:cNvPr id="9" name="Google Shape;656;p54">
            <a:extLst>
              <a:ext uri="{FF2B5EF4-FFF2-40B4-BE49-F238E27FC236}">
                <a16:creationId xmlns:a16="http://schemas.microsoft.com/office/drawing/2014/main" id="{D3FD341C-2F7E-4C2A-33A7-E236668BE84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p:cNvSpPr txBox="1"/>
          <p:nvPr/>
        </p:nvSpPr>
        <p:spPr>
          <a:xfrm>
            <a:off x="406522" y="1323823"/>
            <a:ext cx="8330956" cy="2862322"/>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dirty="0"/>
              <a:t>Il adore jouer avec ses amis, mais il déteste quand ils se disputent. </a:t>
            </a:r>
            <a:endParaRPr lang="fr-FR" dirty="0" smtClean="0"/>
          </a:p>
          <a:p>
            <a:r>
              <a:rPr lang="fr-FR" dirty="0" smtClean="0"/>
              <a:t>Elle </a:t>
            </a:r>
            <a:r>
              <a:rPr lang="fr-FR" dirty="0"/>
              <a:t>n’a pas été choisie pour le jeu, mais elle a encouragé ses amis jusqu’à la fin. </a:t>
            </a:r>
            <a:endParaRPr lang="fr-FR" dirty="0" smtClean="0"/>
          </a:p>
          <a:p>
            <a:r>
              <a:rPr lang="fr-FR" dirty="0" smtClean="0"/>
              <a:t>Malika</a:t>
            </a:r>
            <a:r>
              <a:rPr lang="fr-FR" dirty="0"/>
              <a:t>, une jeune fille très drôle, fait rire toute la classe. </a:t>
            </a:r>
            <a:endParaRPr lang="fr-FR" dirty="0" smtClean="0"/>
          </a:p>
          <a:p>
            <a:r>
              <a:rPr lang="fr-FR" dirty="0" smtClean="0"/>
              <a:t>Les </a:t>
            </a:r>
            <a:r>
              <a:rPr lang="fr-FR" dirty="0"/>
              <a:t>jeux de société, des outils précieux, permettent de passer de bons moments ensemble. </a:t>
            </a:r>
            <a:endParaRPr lang="fr-FR" dirty="0" smtClean="0"/>
          </a:p>
          <a:p>
            <a:r>
              <a:rPr lang="fr-FR" dirty="0" smtClean="0"/>
              <a:t>Il </a:t>
            </a:r>
            <a:r>
              <a:rPr lang="fr-FR" dirty="0"/>
              <a:t>n’a pas oublié ses affaires pour la sortie : son sac, sa casquette, et sa bouteille d’eau. </a:t>
            </a:r>
            <a:endParaRPr lang="fr-FR" dirty="0" smtClean="0"/>
          </a:p>
          <a:p>
            <a:r>
              <a:rPr lang="fr-FR" dirty="0" smtClean="0"/>
              <a:t>Il </a:t>
            </a:r>
            <a:r>
              <a:rPr lang="fr-FR" dirty="0"/>
              <a:t>a toujours le même objectif : rester ami avec tout le </a:t>
            </a:r>
            <a:r>
              <a:rPr lang="fr-FR" dirty="0" smtClean="0"/>
              <a:t>monde.</a:t>
            </a:r>
            <a:endParaRPr lang="fr-FR" dirty="0"/>
          </a:p>
        </p:txBody>
      </p:sp>
    </p:spTree>
    <p:extLst>
      <p:ext uri="{BB962C8B-B14F-4D97-AF65-F5344CB8AC3E}">
        <p14:creationId xmlns:p14="http://schemas.microsoft.com/office/powerpoint/2010/main" val="2107352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58AFE270-6D35-4FE4-9548-248D77EA689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Voici les règles à retenir. Suivez attentivement.</a:t>
            </a:r>
            <a:endParaRPr lang="fr-FR" altLang="fr-FR"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Fournir des explications claires aux élèves.</a:t>
            </a:r>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3" name="Rectangle 1">
            <a:extLst>
              <a:ext uri="{FF2B5EF4-FFF2-40B4-BE49-F238E27FC236}">
                <a16:creationId xmlns:a16="http://schemas.microsoft.com/office/drawing/2014/main" id="{05F0EF3C-3E7B-B7A7-DD8B-5B70D49347BF}"/>
              </a:ext>
            </a:extLst>
          </p:cNvPr>
          <p:cNvSpPr>
            <a:spLocks noChangeArrowheads="1"/>
          </p:cNvSpPr>
          <p:nvPr/>
        </p:nvSpPr>
        <p:spPr bwMode="auto">
          <a:xfrm>
            <a:off x="419664" y="3867207"/>
            <a:ext cx="852616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a:ln>
                  <a:noFill/>
                </a:ln>
                <a:solidFill>
                  <a:srgbClr val="1D6FA9"/>
                </a:solidFill>
                <a:effectLst/>
                <a:latin typeface="Calibri" panose="020F0502020204030204" pitchFamily="34" charset="0"/>
                <a:cs typeface="Calibri" panose="020F0502020204030204" pitchFamily="34" charset="0"/>
              </a:rPr>
              <a:t>Règles à retenir</a:t>
            </a:r>
            <a:r>
              <a:rPr kumimoji="0" lang="fr-FR" altLang="fr-FR" sz="2000" b="0" i="0" u="none" strike="noStrike" cap="none" normalizeH="0" baseline="0" dirty="0">
                <a:ln>
                  <a:noFill/>
                </a:ln>
                <a:solidFill>
                  <a:srgbClr val="1D6FA9"/>
                </a:solidFill>
                <a:effectLst/>
                <a:latin typeface="Calibri" panose="020F0502020204030204" pitchFamily="34" charset="0"/>
                <a:cs typeface="Calibri" panose="020F0502020204030204" pitchFamily="34" charset="0"/>
              </a:rPr>
              <a:t> </a:t>
            </a:r>
            <a:r>
              <a:rPr kumimoji="0" lang="fr-FR" altLang="fr-FR" sz="2000" b="0" i="0" u="none" strike="noStrike" cap="none" normalizeH="0" baseline="0" dirty="0" smtClean="0">
                <a:ln>
                  <a:noFill/>
                </a:ln>
                <a:solidFill>
                  <a:srgbClr val="1D6FA9"/>
                </a:solidFill>
                <a:effectLst/>
                <a:latin typeface="Calibri" panose="020F0502020204030204" pitchFamily="34" charset="0"/>
                <a:cs typeface="Calibri" panose="020F0502020204030204" pitchFamily="34" charset="0"/>
              </a:rPr>
              <a:t>:</a:t>
            </a:r>
          </a:p>
          <a:p>
            <a:pPr marL="285750" indent="-285750">
              <a:buFont typeface="Wingdings" panose="05000000000000000000" pitchFamily="2" charset="2"/>
              <a:buChar char="§"/>
            </a:pPr>
            <a:r>
              <a:rPr lang="fr-FR" dirty="0" smtClean="0">
                <a:latin typeface="Calibri" panose="020F0502020204030204" pitchFamily="34" charset="0"/>
                <a:cs typeface="Calibri" panose="020F0502020204030204" pitchFamily="34" charset="0"/>
              </a:rPr>
              <a:t>Je lis en respectant les pauses des marques de ponctuation tout en suivant le sens des phrases.</a:t>
            </a:r>
          </a:p>
        </p:txBody>
      </p:sp>
      <p:sp>
        <p:nvSpPr>
          <p:cNvPr id="12" name="ZoneTexte 11"/>
          <p:cNvSpPr txBox="1"/>
          <p:nvPr/>
        </p:nvSpPr>
        <p:spPr>
          <a:xfrm>
            <a:off x="440216" y="955991"/>
            <a:ext cx="8330956" cy="2862322"/>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dirty="0"/>
              <a:t>Il adore jouer avec ses amis, mais il déteste quand ils se disputent. </a:t>
            </a:r>
            <a:endParaRPr lang="fr-FR" dirty="0" smtClean="0"/>
          </a:p>
          <a:p>
            <a:r>
              <a:rPr lang="fr-FR" dirty="0" smtClean="0"/>
              <a:t>Elle </a:t>
            </a:r>
            <a:r>
              <a:rPr lang="fr-FR" dirty="0"/>
              <a:t>n’a pas été choisie pour le jeu, mais elle a encouragé ses amis jusqu’à la fin. </a:t>
            </a:r>
            <a:endParaRPr lang="fr-FR" dirty="0" smtClean="0"/>
          </a:p>
          <a:p>
            <a:r>
              <a:rPr lang="fr-FR" dirty="0" smtClean="0"/>
              <a:t>Malika</a:t>
            </a:r>
            <a:r>
              <a:rPr lang="fr-FR" dirty="0"/>
              <a:t>, une jeune fille très drôle, fait rire toute la classe. </a:t>
            </a:r>
            <a:endParaRPr lang="fr-FR" dirty="0" smtClean="0"/>
          </a:p>
          <a:p>
            <a:r>
              <a:rPr lang="fr-FR" dirty="0" smtClean="0"/>
              <a:t>Les </a:t>
            </a:r>
            <a:r>
              <a:rPr lang="fr-FR" dirty="0"/>
              <a:t>jeux de société, des outils précieux, permettent de passer de bons moments ensemble. </a:t>
            </a:r>
            <a:endParaRPr lang="fr-FR" dirty="0" smtClean="0"/>
          </a:p>
          <a:p>
            <a:r>
              <a:rPr lang="fr-FR" dirty="0" smtClean="0"/>
              <a:t>Il </a:t>
            </a:r>
            <a:r>
              <a:rPr lang="fr-FR" dirty="0"/>
              <a:t>n’a pas oublié ses affaires pour la sortie : son sac, sa casquette, et sa bouteille d’eau. </a:t>
            </a:r>
            <a:endParaRPr lang="fr-FR" dirty="0" smtClean="0"/>
          </a:p>
          <a:p>
            <a:r>
              <a:rPr lang="fr-FR" dirty="0" smtClean="0"/>
              <a:t>Il </a:t>
            </a:r>
            <a:r>
              <a:rPr lang="fr-FR" dirty="0"/>
              <a:t>a toujours le même objectif : rester ami avec tout le </a:t>
            </a:r>
            <a:r>
              <a:rPr lang="fr-FR" dirty="0" smtClean="0"/>
              <a:t>monde.</a:t>
            </a:r>
            <a:endParaRPr lang="fr-FR" dirty="0"/>
          </a:p>
        </p:txBody>
      </p:sp>
    </p:spTree>
    <p:extLst>
      <p:ext uri="{BB962C8B-B14F-4D97-AF65-F5344CB8AC3E}">
        <p14:creationId xmlns:p14="http://schemas.microsoft.com/office/powerpoint/2010/main" val="1783006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9A000-C5C6-0D3D-7E67-7C9712946DE4}"/>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4321526A-0586-1958-D81D-7172C2102E9A}"/>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passer au tableau pour lire </a:t>
            </a:r>
            <a:r>
              <a:rPr lang="fr-FR" dirty="0" smtClean="0"/>
              <a:t>ces phrases </a:t>
            </a:r>
            <a:r>
              <a:rPr lang="fr-FR" dirty="0"/>
              <a:t>à haute </a:t>
            </a:r>
            <a:r>
              <a:rPr lang="fr-FR" dirty="0" smtClean="0"/>
              <a:t>voix en suivant la consigne :</a:t>
            </a:r>
            <a:endParaRPr lang="fr-FR" altLang="fr-FR" dirty="0"/>
          </a:p>
        </p:txBody>
      </p:sp>
      <p:sp>
        <p:nvSpPr>
          <p:cNvPr id="8" name="Espace réservé du texte 2">
            <a:extLst>
              <a:ext uri="{FF2B5EF4-FFF2-40B4-BE49-F238E27FC236}">
                <a16:creationId xmlns:a16="http://schemas.microsoft.com/office/drawing/2014/main" id="{A7E6E07B-A9EF-9F36-4847-4C1179BDBDFF}"/>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a:t>
            </a:r>
            <a:r>
              <a:rPr lang="fr-FR" dirty="0" smtClean="0"/>
              <a:t>immédiat .</a:t>
            </a:r>
            <a:endParaRPr lang="fr-FR" dirty="0"/>
          </a:p>
        </p:txBody>
      </p:sp>
      <p:sp>
        <p:nvSpPr>
          <p:cNvPr id="9" name="ZoneTexte 8"/>
          <p:cNvSpPr txBox="1"/>
          <p:nvPr/>
        </p:nvSpPr>
        <p:spPr>
          <a:xfrm>
            <a:off x="202445" y="1757695"/>
            <a:ext cx="8719446" cy="1631216"/>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dirty="0"/>
              <a:t>Il aime bien jouer avec ses copains à la récré. </a:t>
            </a:r>
            <a:endParaRPr lang="fr-FR" dirty="0" smtClean="0"/>
          </a:p>
          <a:p>
            <a:r>
              <a:rPr lang="fr-FR" dirty="0" smtClean="0"/>
              <a:t>Il </a:t>
            </a:r>
            <a:r>
              <a:rPr lang="fr-FR" dirty="0"/>
              <a:t>aime bien jouer avec ses copains à la récré, </a:t>
            </a:r>
            <a:r>
              <a:rPr lang="fr-FR" dirty="0">
                <a:solidFill>
                  <a:srgbClr val="336FB6"/>
                </a:solidFill>
              </a:rPr>
              <a:t>mais il n’aime pas quand ils se disputent. </a:t>
            </a:r>
            <a:endParaRPr lang="fr-FR" dirty="0" smtClean="0">
              <a:solidFill>
                <a:srgbClr val="336FB6"/>
              </a:solidFill>
            </a:endParaRPr>
          </a:p>
          <a:p>
            <a:r>
              <a:rPr lang="fr-FR" dirty="0" smtClean="0"/>
              <a:t>Il </a:t>
            </a:r>
            <a:r>
              <a:rPr lang="fr-FR" dirty="0"/>
              <a:t>aime bien jouer avec ses copains à la récré, mais il n’aime pas quand ils se disputent : </a:t>
            </a:r>
            <a:r>
              <a:rPr lang="fr-FR" dirty="0">
                <a:solidFill>
                  <a:srgbClr val="336FB6"/>
                </a:solidFill>
              </a:rPr>
              <a:t>cela lui fait de la </a:t>
            </a:r>
            <a:r>
              <a:rPr lang="fr-FR" dirty="0" smtClean="0">
                <a:solidFill>
                  <a:srgbClr val="336FB6"/>
                </a:solidFill>
              </a:rPr>
              <a:t>peine.</a:t>
            </a:r>
            <a:endParaRPr lang="fr-FR" b="1" dirty="0">
              <a:solidFill>
                <a:srgbClr val="336FB6"/>
              </a:solidFill>
            </a:endParaRPr>
          </a:p>
        </p:txBody>
      </p:sp>
      <p:sp>
        <p:nvSpPr>
          <p:cNvPr id="10" name="ZoneTexte 9"/>
          <p:cNvSpPr txBox="1"/>
          <p:nvPr/>
        </p:nvSpPr>
        <p:spPr>
          <a:xfrm>
            <a:off x="202445" y="1258134"/>
            <a:ext cx="8719446" cy="400110"/>
          </a:xfrm>
          <a:prstGeom prst="rect">
            <a:avLst/>
          </a:prstGeom>
          <a:solidFill>
            <a:srgbClr val="BA909E"/>
          </a:solidFill>
        </p:spPr>
        <p:txBody>
          <a:bodyPr wrap="square" rtlCol="0">
            <a:spAutoFit/>
          </a:bodyPr>
          <a:lstStyle/>
          <a:p>
            <a:r>
              <a:rPr lang="fr-FR" sz="2000" b="1" dirty="0">
                <a:solidFill>
                  <a:schemeClr val="bg1"/>
                </a:solidFill>
                <a:latin typeface="Calibri" panose="020F0502020204030204" pitchFamily="34" charset="0"/>
                <a:cs typeface="Calibri" panose="020F0502020204030204" pitchFamily="34" charset="0"/>
              </a:rPr>
              <a:t>Je lis des phrases de plus en plus longues :</a:t>
            </a:r>
          </a:p>
        </p:txBody>
      </p:sp>
    </p:spTree>
    <p:extLst>
      <p:ext uri="{BB962C8B-B14F-4D97-AF65-F5344CB8AC3E}">
        <p14:creationId xmlns:p14="http://schemas.microsoft.com/office/powerpoint/2010/main" val="451287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577993" y="0"/>
            <a:ext cx="8176849"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Travail </a:t>
            </a:r>
            <a:r>
              <a:rPr lang="fr-FR" dirty="0" smtClean="0"/>
              <a:t>en binôme </a:t>
            </a:r>
            <a:r>
              <a:rPr lang="fr-FR" dirty="0"/>
              <a:t>: Le premier élève lit la phrase à haute voix. Le deuxième élève la répète pour vérifier qu’il a bien compris. Répétez avec chaque phrase suivante.</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577993" y="388600"/>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d’inverser les rôles après la première lecture. </a:t>
            </a:r>
          </a:p>
        </p:txBody>
      </p:sp>
      <p:pic>
        <p:nvPicPr>
          <p:cNvPr id="6"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10" name="ZoneTexte 9"/>
          <p:cNvSpPr txBox="1"/>
          <p:nvPr/>
        </p:nvSpPr>
        <p:spPr>
          <a:xfrm>
            <a:off x="202445" y="1757695"/>
            <a:ext cx="8719446" cy="1631216"/>
          </a:xfrm>
          <a:prstGeom prst="rect">
            <a:avLst/>
          </a:prstGeom>
          <a:solidFill>
            <a:srgbClr val="FFFFD5"/>
          </a:solidFill>
          <a:ln>
            <a:solidFill>
              <a:schemeClr val="accent1"/>
            </a:solidFill>
          </a:ln>
        </p:spPr>
        <p:txBody>
          <a:bodyPr wrap="square" rtlCol="0">
            <a:spAutoFit/>
          </a:bodyPr>
          <a:lstStyle>
            <a:defPPr>
              <a:defRPr lang="fr-FR"/>
            </a:defPPr>
            <a:lvl1pPr marL="457200" indent="-457200" algn="just">
              <a:buFont typeface="Arial" panose="020B0604020202020204" pitchFamily="34" charset="0"/>
              <a:buChar char="•"/>
              <a:defRPr sz="2000">
                <a:latin typeface="Calibri" panose="020F0502020204030204" pitchFamily="34" charset="0"/>
                <a:cs typeface="Calibri" panose="020F0502020204030204" pitchFamily="34" charset="0"/>
              </a:defRPr>
            </a:lvl1pPr>
          </a:lstStyle>
          <a:p>
            <a:r>
              <a:rPr lang="fr-FR" dirty="0"/>
              <a:t>Il aime bien jouer avec ses copains à la récré. </a:t>
            </a:r>
            <a:endParaRPr lang="fr-FR" dirty="0" smtClean="0"/>
          </a:p>
          <a:p>
            <a:r>
              <a:rPr lang="fr-FR" dirty="0" smtClean="0"/>
              <a:t>Il </a:t>
            </a:r>
            <a:r>
              <a:rPr lang="fr-FR" dirty="0"/>
              <a:t>aime bien jouer avec ses copains à la récré, </a:t>
            </a:r>
            <a:r>
              <a:rPr lang="fr-FR" dirty="0">
                <a:solidFill>
                  <a:srgbClr val="336FB6"/>
                </a:solidFill>
              </a:rPr>
              <a:t>mais il n’aime pas quand ils se disputent. </a:t>
            </a:r>
            <a:endParaRPr lang="fr-FR" dirty="0" smtClean="0">
              <a:solidFill>
                <a:srgbClr val="336FB6"/>
              </a:solidFill>
            </a:endParaRPr>
          </a:p>
          <a:p>
            <a:r>
              <a:rPr lang="fr-FR" dirty="0" smtClean="0"/>
              <a:t>Il </a:t>
            </a:r>
            <a:r>
              <a:rPr lang="fr-FR" dirty="0"/>
              <a:t>aime bien jouer avec ses copains à la récré, mais il n’aime pas quand ils se disputent : </a:t>
            </a:r>
            <a:r>
              <a:rPr lang="fr-FR" dirty="0">
                <a:solidFill>
                  <a:srgbClr val="336FB6"/>
                </a:solidFill>
              </a:rPr>
              <a:t>cela lui fait de la </a:t>
            </a:r>
            <a:r>
              <a:rPr lang="fr-FR" dirty="0" smtClean="0">
                <a:solidFill>
                  <a:srgbClr val="336FB6"/>
                </a:solidFill>
              </a:rPr>
              <a:t>peine.</a:t>
            </a:r>
            <a:endParaRPr lang="fr-FR" b="1" dirty="0">
              <a:solidFill>
                <a:srgbClr val="336FB6"/>
              </a:solidFill>
            </a:endParaRPr>
          </a:p>
        </p:txBody>
      </p:sp>
      <p:sp>
        <p:nvSpPr>
          <p:cNvPr id="12" name="ZoneTexte 11"/>
          <p:cNvSpPr txBox="1"/>
          <p:nvPr/>
        </p:nvSpPr>
        <p:spPr>
          <a:xfrm>
            <a:off x="202445" y="1258134"/>
            <a:ext cx="8719446" cy="400110"/>
          </a:xfrm>
          <a:prstGeom prst="rect">
            <a:avLst/>
          </a:prstGeom>
          <a:solidFill>
            <a:srgbClr val="BA909E"/>
          </a:solidFill>
        </p:spPr>
        <p:txBody>
          <a:bodyPr wrap="square" rtlCol="0">
            <a:spAutoFit/>
          </a:bodyPr>
          <a:lstStyle/>
          <a:p>
            <a:r>
              <a:rPr lang="fr-FR" sz="2000" b="1" dirty="0">
                <a:solidFill>
                  <a:schemeClr val="bg1"/>
                </a:solidFill>
                <a:latin typeface="Calibri" panose="020F0502020204030204" pitchFamily="34" charset="0"/>
                <a:cs typeface="Calibri" panose="020F0502020204030204" pitchFamily="34" charset="0"/>
              </a:rPr>
              <a:t>Je lis des phrases de plus en plus longues :</a:t>
            </a:r>
          </a:p>
        </p:txBody>
      </p:sp>
    </p:spTree>
    <p:extLst>
      <p:ext uri="{BB962C8B-B14F-4D97-AF65-F5344CB8AC3E}">
        <p14:creationId xmlns:p14="http://schemas.microsoft.com/office/powerpoint/2010/main" val="919469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a:t>
            </a:r>
            <a:r>
              <a:rPr lang="fr-FR" dirty="0" smtClean="0"/>
              <a:t>ce texte </a:t>
            </a:r>
            <a:r>
              <a:rPr lang="fr-FR" dirty="0"/>
              <a:t>à haute </a:t>
            </a:r>
            <a:r>
              <a:rPr lang="fr-FR" dirty="0" smtClean="0"/>
              <a:t>voix. </a:t>
            </a:r>
            <a:r>
              <a:rPr lang="fr-FR" dirty="0"/>
              <a:t>Ecoutez </a:t>
            </a:r>
            <a:r>
              <a:rPr lang="fr-FR" dirty="0" smtClean="0"/>
              <a:t>bien.</a:t>
            </a:r>
            <a:endParaRPr lang="fr-FR" altLang="fr-FR" dirty="0"/>
          </a:p>
        </p:txBody>
      </p:sp>
      <p:sp>
        <p:nvSpPr>
          <p:cNvPr id="10" name="Espace réservé du texte 2">
            <a:extLst>
              <a:ext uri="{FF2B5EF4-FFF2-40B4-BE49-F238E27FC236}">
                <a16:creationId xmlns:a16="http://schemas.microsoft.com/office/drawing/2014/main" id="{EF5859FF-554B-3676-381E-898F2524B098}"/>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a:t>
            </a:r>
            <a:r>
              <a:rPr lang="fr-FR" dirty="0" smtClean="0"/>
              <a:t>du texte .</a:t>
            </a:r>
            <a:endParaRPr lang="fr-FR" dirty="0"/>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2" name="ZoneTexte 11"/>
          <p:cNvSpPr txBox="1"/>
          <p:nvPr/>
        </p:nvSpPr>
        <p:spPr>
          <a:xfrm>
            <a:off x="223024" y="1720529"/>
            <a:ext cx="8548149" cy="2554545"/>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a:t>
            </a:r>
            <a:r>
              <a:rPr lang="fr-FR" sz="2000" dirty="0" smtClean="0">
                <a:latin typeface="Calibri" panose="020F0502020204030204" pitchFamily="34" charset="0"/>
                <a:cs typeface="Calibri" panose="020F0502020204030204" pitchFamily="34" charset="0"/>
              </a:rPr>
              <a:t>pardonne . </a:t>
            </a:r>
          </a:p>
          <a:p>
            <a:pPr algn="just"/>
            <a:r>
              <a:rPr lang="fr-FR" sz="2000" dirty="0" smtClean="0">
                <a:latin typeface="Calibri" panose="020F0502020204030204" pitchFamily="34" charset="0"/>
                <a:cs typeface="Calibri" panose="020F0502020204030204" pitchFamily="34" charset="0"/>
              </a:rPr>
              <a:t>Un </a:t>
            </a:r>
            <a:r>
              <a:rPr lang="fr-FR" sz="2000"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a:t>
            </a:r>
            <a:r>
              <a:rPr lang="fr-FR" sz="2000" dirty="0" smtClean="0">
                <a:latin typeface="Calibri" panose="020F0502020204030204" pitchFamily="34" charset="0"/>
                <a:cs typeface="Calibri" panose="020F0502020204030204" pitchFamily="34" charset="0"/>
              </a:rPr>
              <a:t>moments .</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620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 du niveau 1AC</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7390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5881064" y="2043890"/>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9329" y="1562106"/>
            <a:ext cx="374245" cy="37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793D5-83A1-EBAE-5253-0768A4007906}"/>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789BA6D-D454-812E-CB01-5D0715886AA1}"/>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Nous allons lire ensemble </a:t>
            </a:r>
            <a:r>
              <a:rPr lang="fr-FR" dirty="0" smtClean="0"/>
              <a:t>cette partie du texte : </a:t>
            </a:r>
            <a:endParaRPr lang="fr-FR" altLang="fr-FR" dirty="0"/>
          </a:p>
        </p:txBody>
      </p:sp>
      <p:sp>
        <p:nvSpPr>
          <p:cNvPr id="8" name="Espace réservé du texte 2">
            <a:extLst>
              <a:ext uri="{FF2B5EF4-FFF2-40B4-BE49-F238E27FC236}">
                <a16:creationId xmlns:a16="http://schemas.microsoft.com/office/drawing/2014/main" id="{18A2E2DE-083D-24DB-74D2-67EF0B7F2573}"/>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en chœur </a:t>
            </a:r>
            <a:r>
              <a:rPr lang="fr-FR" dirty="0" smtClean="0"/>
              <a:t>le texte. </a:t>
            </a:r>
            <a:endParaRPr lang="fr-FR" dirty="0"/>
          </a:p>
        </p:txBody>
      </p:sp>
      <p:pic>
        <p:nvPicPr>
          <p:cNvPr id="6"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223024" y="1720529"/>
            <a:ext cx="8548149" cy="2554545"/>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a:t>
            </a:r>
            <a:r>
              <a:rPr lang="fr-FR" sz="2000" dirty="0">
                <a:solidFill>
                  <a:schemeClr val="bg1">
                    <a:lumMod val="85000"/>
                  </a:schemeClr>
                </a:solidFill>
                <a:latin typeface="Calibri" panose="020F0502020204030204" pitchFamily="34" charset="0"/>
                <a:cs typeface="Calibri" panose="020F0502020204030204" pitchFamily="34" charset="0"/>
              </a:rPr>
              <a:t>C’est vrai, il nous arrive quelquefois de se disputer, mais après un moment, on s’excuse, on se parle, et on </a:t>
            </a:r>
            <a:r>
              <a:rPr lang="fr-FR" sz="2000" dirty="0" smtClean="0">
                <a:solidFill>
                  <a:schemeClr val="bg1">
                    <a:lumMod val="85000"/>
                  </a:schemeClr>
                </a:solidFill>
                <a:latin typeface="Calibri" panose="020F0502020204030204" pitchFamily="34" charset="0"/>
                <a:cs typeface="Calibri" panose="020F0502020204030204" pitchFamily="34" charset="0"/>
              </a:rPr>
              <a:t>pardonne . </a:t>
            </a:r>
          </a:p>
          <a:p>
            <a:pPr algn="just"/>
            <a:r>
              <a:rPr lang="fr-FR" sz="2000" dirty="0" smtClean="0">
                <a:solidFill>
                  <a:schemeClr val="bg1">
                    <a:lumMod val="85000"/>
                  </a:schemeClr>
                </a:solidFill>
                <a:latin typeface="Calibri" panose="020F0502020204030204" pitchFamily="34" charset="0"/>
                <a:cs typeface="Calibri" panose="020F0502020204030204" pitchFamily="34" charset="0"/>
              </a:rPr>
              <a:t>Un </a:t>
            </a:r>
            <a:r>
              <a:rPr lang="fr-FR" sz="2000" dirty="0">
                <a:solidFill>
                  <a:schemeClr val="bg1">
                    <a:lumMod val="85000"/>
                  </a:schemeClr>
                </a:solidFill>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a:t>
            </a:r>
            <a:r>
              <a:rPr lang="fr-FR" sz="2000" dirty="0" smtClean="0">
                <a:solidFill>
                  <a:schemeClr val="bg1">
                    <a:lumMod val="85000"/>
                  </a:schemeClr>
                </a:solidFill>
                <a:latin typeface="Calibri" panose="020F0502020204030204" pitchFamily="34" charset="0"/>
                <a:cs typeface="Calibri" panose="020F0502020204030204" pitchFamily="34" charset="0"/>
              </a:rPr>
              <a:t>moments .</a:t>
            </a:r>
            <a:endParaRPr lang="fr-FR" sz="1900" dirty="0">
              <a:solidFill>
                <a:schemeClr val="bg1">
                  <a:lumMod val="8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87082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lire individuellement </a:t>
            </a:r>
            <a:r>
              <a:rPr lang="fr-FR" dirty="0" smtClean="0"/>
              <a:t>ce texte </a:t>
            </a:r>
            <a:r>
              <a:rPr lang="fr-FR" dirty="0"/>
              <a:t>à haute </a:t>
            </a:r>
            <a:r>
              <a:rPr lang="fr-FR" dirty="0" smtClean="0"/>
              <a:t>voix .</a:t>
            </a:r>
            <a:endParaRPr 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a:t>
            </a:r>
            <a:r>
              <a:rPr lang="fr-FR" dirty="0" smtClean="0"/>
              <a:t>immédiat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1" name="ZoneTexte 10"/>
          <p:cNvSpPr txBox="1"/>
          <p:nvPr/>
        </p:nvSpPr>
        <p:spPr>
          <a:xfrm>
            <a:off x="223024" y="1720529"/>
            <a:ext cx="8548149" cy="2554545"/>
          </a:xfrm>
          <a:prstGeom prst="rect">
            <a:avLst/>
          </a:prstGeom>
          <a:solidFill>
            <a:srgbClr val="FEFECE"/>
          </a:solidFill>
          <a:ln>
            <a:solidFill>
              <a:schemeClr val="accent1"/>
            </a:solidFill>
          </a:ln>
        </p:spPr>
        <p:txBody>
          <a:bodyPr wrap="square" rtlCol="0">
            <a:spAutoFit/>
          </a:bodyPr>
          <a:lstStyle/>
          <a:p>
            <a:pPr algn="just"/>
            <a:r>
              <a:rPr lang="fr-FR" sz="2000"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a:t>
            </a:r>
            <a:r>
              <a:rPr lang="fr-FR" sz="2000" dirty="0" smtClean="0">
                <a:latin typeface="Calibri" panose="020F0502020204030204" pitchFamily="34" charset="0"/>
                <a:cs typeface="Calibri" panose="020F0502020204030204" pitchFamily="34" charset="0"/>
              </a:rPr>
              <a:t>pardonne . </a:t>
            </a:r>
          </a:p>
          <a:p>
            <a:pPr algn="just"/>
            <a:r>
              <a:rPr lang="fr-FR" sz="2000" dirty="0" smtClean="0">
                <a:latin typeface="Calibri" panose="020F0502020204030204" pitchFamily="34" charset="0"/>
                <a:cs typeface="Calibri" panose="020F0502020204030204" pitchFamily="34" charset="0"/>
              </a:rPr>
              <a:t>Un </a:t>
            </a:r>
            <a:r>
              <a:rPr lang="fr-FR" sz="2000"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a:t>
            </a:r>
            <a:r>
              <a:rPr lang="fr-FR" sz="2000" dirty="0" smtClean="0">
                <a:latin typeface="Calibri" panose="020F0502020204030204" pitchFamily="34" charset="0"/>
                <a:cs typeface="Calibri" panose="020F0502020204030204" pitchFamily="34" charset="0"/>
              </a:rPr>
              <a:t>moments .</a:t>
            </a:r>
            <a:endParaRPr lang="fr-FR"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6707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766098" y="171354"/>
            <a:ext cx="8223191"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 la fin de cette séance, vous serez capables de :</a:t>
            </a:r>
          </a:p>
        </p:txBody>
      </p:sp>
      <p:sp>
        <p:nvSpPr>
          <p:cNvPr id="11" name="Google Shape;2054;p38">
            <a:extLst>
              <a:ext uri="{FF2B5EF4-FFF2-40B4-BE49-F238E27FC236}">
                <a16:creationId xmlns:a16="http://schemas.microsoft.com/office/drawing/2014/main" id="{140D1579-E32D-3589-A75A-8F96C5DF0E80}"/>
              </a:ext>
            </a:extLst>
          </p:cNvPr>
          <p:cNvSpPr/>
          <p:nvPr/>
        </p:nvSpPr>
        <p:spPr>
          <a:xfrm>
            <a:off x="902127" y="1474580"/>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defRPr sz="1800" b="0" i="0" u="none" strike="noStrike" kern="0" cap="none" spc="0" baseline="0">
                <a:solidFill>
                  <a:srgbClr val="000000"/>
                </a:solidFill>
                <a:uFillTx/>
              </a:defRPr>
            </a:pPr>
            <a:r>
              <a:rPr lang="fr-FR" sz="2000" b="1" dirty="0" smtClean="0">
                <a:latin typeface="Calibri" panose="020F0502020204030204" pitchFamily="34" charset="0"/>
                <a:cs typeface="Calibri" panose="020F0502020204030204" pitchFamily="34" charset="0"/>
              </a:rPr>
              <a:t>                  Réviser </a:t>
            </a:r>
            <a:r>
              <a:rPr lang="fr-FR" sz="2000" b="1" dirty="0">
                <a:latin typeface="Calibri" panose="020F0502020204030204" pitchFamily="34" charset="0"/>
                <a:cs typeface="Calibri" panose="020F0502020204030204" pitchFamily="34" charset="0"/>
              </a:rPr>
              <a:t>les acquis des trois séances de remédiation.</a:t>
            </a:r>
          </a:p>
        </p:txBody>
      </p:sp>
      <p:pic>
        <p:nvPicPr>
          <p:cNvPr id="12" name="Image 11">
            <a:extLst>
              <a:ext uri="{FF2B5EF4-FFF2-40B4-BE49-F238E27FC236}">
                <a16:creationId xmlns:a16="http://schemas.microsoft.com/office/drawing/2014/main" id="{E354A425-A25D-D8E9-527E-2BEC80D681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0048" y="1438887"/>
            <a:ext cx="604158" cy="604158"/>
          </a:xfrm>
          <a:prstGeom prst="rect">
            <a:avLst/>
          </a:prstGeom>
          <a:ln>
            <a:noFill/>
          </a:ln>
        </p:spPr>
      </p:pic>
      <p:pic>
        <p:nvPicPr>
          <p:cNvPr id="3" name="Image 2"/>
          <p:cNvPicPr>
            <a:picLocks noChangeAspect="1"/>
          </p:cNvPicPr>
          <p:nvPr/>
        </p:nvPicPr>
        <p:blipFill>
          <a:blip r:embed="rId4"/>
          <a:stretch>
            <a:fillRect/>
          </a:stretch>
        </p:blipFill>
        <p:spPr>
          <a:xfrm>
            <a:off x="4163281" y="3206018"/>
            <a:ext cx="1428823" cy="1378021"/>
          </a:xfrm>
          <a:prstGeom prst="rect">
            <a:avLst/>
          </a:prstGeom>
        </p:spPr>
      </p:pic>
    </p:spTree>
    <p:extLst>
      <p:ext uri="{BB962C8B-B14F-4D97-AF65-F5344CB8AC3E}">
        <p14:creationId xmlns:p14="http://schemas.microsoft.com/office/powerpoint/2010/main" val="677985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Regardez l’image puis lisez silencieusement le </a:t>
            </a:r>
            <a:r>
              <a:rPr lang="fr-FR" dirty="0" smtClean="0"/>
              <a:t>texte .</a:t>
            </a:r>
            <a:endParaRPr lang="fr-FR" altLang="fr-FR" dirty="0"/>
          </a:p>
        </p:txBody>
      </p:sp>
      <p:sp>
        <p:nvSpPr>
          <p:cNvPr id="3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d’identifier les éléments importants de </a:t>
            </a:r>
            <a:r>
              <a:rPr lang="fr-FR" dirty="0" smtClean="0"/>
              <a:t>l’image .</a:t>
            </a:r>
            <a:endParaRPr lang="fr-FR" dirty="0"/>
          </a:p>
        </p:txBody>
      </p:sp>
      <p:pic>
        <p:nvPicPr>
          <p:cNvPr id="12"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pic>
        <p:nvPicPr>
          <p:cNvPr id="5" name="Image 4"/>
          <p:cNvPicPr>
            <a:picLocks noChangeAspect="1"/>
          </p:cNvPicPr>
          <p:nvPr/>
        </p:nvPicPr>
        <p:blipFill>
          <a:blip r:embed="rId4"/>
          <a:stretch>
            <a:fillRect/>
          </a:stretch>
        </p:blipFill>
        <p:spPr>
          <a:xfrm>
            <a:off x="6899122" y="677661"/>
            <a:ext cx="2047887" cy="2076992"/>
          </a:xfrm>
          <a:prstGeom prst="rect">
            <a:avLst/>
          </a:prstGeom>
        </p:spPr>
      </p:pic>
    </p:spTree>
    <p:extLst>
      <p:ext uri="{BB962C8B-B14F-4D97-AF65-F5344CB8AC3E}">
        <p14:creationId xmlns:p14="http://schemas.microsoft.com/office/powerpoint/2010/main" val="443550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smtClean="0"/>
              <a:t>Voici comment on relève les informations demandées dans les questions: </a:t>
            </a:r>
            <a:endParaRPr lang="fr-FR" altLang="fr-FR" dirty="0"/>
          </a:p>
        </p:txBody>
      </p:sp>
      <p:sp>
        <p:nvSpPr>
          <p:cNvPr id="3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a:t>
            </a:r>
            <a:r>
              <a:rPr lang="fr-FR" dirty="0" smtClean="0"/>
              <a:t>de suivre l’explication.</a:t>
            </a:r>
            <a:endParaRPr lang="fr-FR" dirty="0"/>
          </a:p>
        </p:txBody>
      </p:sp>
      <p:pic>
        <p:nvPicPr>
          <p:cNvPr id="12"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151270" y="895482"/>
            <a:ext cx="8795739" cy="646331"/>
          </a:xfrm>
          <a:prstGeom prst="rect">
            <a:avLst/>
          </a:prstGeom>
          <a:solidFill>
            <a:schemeClr val="tx2">
              <a:lumMod val="10000"/>
              <a:lumOff val="90000"/>
            </a:schemeClr>
          </a:solidFill>
        </p:spPr>
        <p:txBody>
          <a:bodyPr wrap="square" rtlCol="0">
            <a:spAutoFit/>
          </a:bodyPr>
          <a:lstStyle/>
          <a:p>
            <a:pPr algn="ctr"/>
            <a:r>
              <a:rPr lang="fr-FR" b="1" dirty="0" smtClean="0">
                <a:latin typeface="Calibri" panose="020F0502020204030204" pitchFamily="34" charset="0"/>
                <a:cs typeface="Calibri" panose="020F0502020204030204" pitchFamily="34" charset="0"/>
              </a:rPr>
              <a:t>On relève </a:t>
            </a:r>
            <a:r>
              <a:rPr lang="fr-FR" b="1" dirty="0" smtClean="0">
                <a:latin typeface="Calibri" panose="020F0502020204030204" pitchFamily="34" charset="0"/>
                <a:cs typeface="Calibri" panose="020F0502020204030204" pitchFamily="34" charset="0"/>
              </a:rPr>
              <a:t>dans le</a:t>
            </a:r>
            <a:r>
              <a:rPr lang="fr-FR" b="1" dirty="0" smtClean="0">
                <a:latin typeface="Calibri" panose="020F0502020204030204" pitchFamily="34" charset="0"/>
                <a:cs typeface="Calibri" panose="020F0502020204030204" pitchFamily="34" charset="0"/>
              </a:rPr>
              <a:t> </a:t>
            </a:r>
            <a:r>
              <a:rPr lang="fr-FR" b="1" dirty="0" smtClean="0">
                <a:latin typeface="Calibri" panose="020F0502020204030204" pitchFamily="34" charset="0"/>
                <a:cs typeface="Calibri" panose="020F0502020204030204" pitchFamily="34" charset="0"/>
              </a:rPr>
              <a:t>texte les exemples qui illustrent des faits, les causes des actions et l’idée générale.</a:t>
            </a:r>
            <a:endParaRPr lang="fr-FR" b="1" dirty="0">
              <a:latin typeface="Calibri" panose="020F0502020204030204" pitchFamily="34" charset="0"/>
              <a:cs typeface="Calibri" panose="020F0502020204030204" pitchFamily="34" charset="0"/>
            </a:endParaRPr>
          </a:p>
        </p:txBody>
      </p:sp>
      <p:sp>
        <p:nvSpPr>
          <p:cNvPr id="11" name="ZoneTexte 10"/>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spTree>
    <p:extLst>
      <p:ext uri="{BB962C8B-B14F-4D97-AF65-F5344CB8AC3E}">
        <p14:creationId xmlns:p14="http://schemas.microsoft.com/office/powerpoint/2010/main" val="3425996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Pour répondre à cette question, je cherche dans le </a:t>
            </a:r>
            <a:r>
              <a:rPr lang="fr-FR" dirty="0" smtClean="0"/>
              <a:t>texte l’information qui </a:t>
            </a:r>
            <a:r>
              <a:rPr lang="fr-FR" dirty="0" smtClean="0"/>
              <a:t>convient. </a:t>
            </a:r>
            <a:endParaRPr lang="fr-FR" altLang="fr-FR" dirty="0"/>
          </a:p>
        </p:txBody>
      </p:sp>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Lire la question à voix haute, pointer les mots importants dans la </a:t>
            </a:r>
            <a:r>
              <a:rPr lang="fr-FR" dirty="0" smtClean="0"/>
              <a:t>question. </a:t>
            </a:r>
            <a:endParaRPr lang="fr-FR" dirty="0"/>
          </a:p>
        </p:txBody>
      </p:sp>
      <p:pic>
        <p:nvPicPr>
          <p:cNvPr id="13"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5" name="ZoneTexte 14"/>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De quoi parle ce </a:t>
            </a:r>
            <a:r>
              <a:rPr lang="fr-FR" dirty="0" smtClean="0">
                <a:latin typeface="Calibri" panose="020F0502020204030204" pitchFamily="34" charset="0"/>
                <a:cs typeface="Calibri" panose="020F0502020204030204" pitchFamily="34" charset="0"/>
              </a:rPr>
              <a:t>texte ? .........................................................................................................................................</a:t>
            </a:r>
          </a:p>
        </p:txBody>
      </p:sp>
      <p:sp>
        <p:nvSpPr>
          <p:cNvPr id="11" name="ZoneTexte 10"/>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spTree>
    <p:extLst>
      <p:ext uri="{BB962C8B-B14F-4D97-AF65-F5344CB8AC3E}">
        <p14:creationId xmlns:p14="http://schemas.microsoft.com/office/powerpoint/2010/main" val="1159990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dirty="0"/>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3" name="ZoneTexte 12"/>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sp>
        <p:nvSpPr>
          <p:cNvPr id="16" name="ZoneTexte 15"/>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De quoi parle ce </a:t>
            </a:r>
            <a:r>
              <a:rPr lang="fr-FR" dirty="0" smtClean="0">
                <a:latin typeface="Calibri" panose="020F0502020204030204" pitchFamily="34" charset="0"/>
                <a:cs typeface="Calibri" panose="020F0502020204030204" pitchFamily="34" charset="0"/>
              </a:rPr>
              <a:t>texte ? .........................................................................................................................................</a:t>
            </a:r>
          </a:p>
        </p:txBody>
      </p:sp>
      <p:sp>
        <p:nvSpPr>
          <p:cNvPr id="20" name="ZoneTexte 19"/>
          <p:cNvSpPr txBox="1"/>
          <p:nvPr/>
        </p:nvSpPr>
        <p:spPr>
          <a:xfrm>
            <a:off x="498917" y="1266148"/>
            <a:ext cx="7748250" cy="369332"/>
          </a:xfrm>
          <a:prstGeom prst="rect">
            <a:avLst/>
          </a:prstGeom>
          <a:noFill/>
        </p:spPr>
        <p:txBody>
          <a:bodyPr wrap="square" rtlCol="0">
            <a:spAutoFit/>
          </a:bodyPr>
          <a:lstStyle/>
          <a:p>
            <a:r>
              <a:rPr lang="fr-FR" b="1" dirty="0">
                <a:solidFill>
                  <a:srgbClr val="336FB6"/>
                </a:solidFill>
                <a:latin typeface="Calibri" panose="020F0502020204030204" pitchFamily="34" charset="0"/>
                <a:cs typeface="Calibri" panose="020F0502020204030204" pitchFamily="34" charset="0"/>
              </a:rPr>
              <a:t>Ce texte parle de l’importance de l’amitié et du vrai ami.</a:t>
            </a:r>
          </a:p>
        </p:txBody>
      </p:sp>
      <mc:AlternateContent xmlns:mc="http://schemas.openxmlformats.org/markup-compatibility/2006" xmlns:p14="http://schemas.microsoft.com/office/powerpoint/2010/main">
        <mc:Choice Requires="p14">
          <p:contentPart p14:bwMode="auto" r:id="rId4">
            <p14:nvContentPartPr>
              <p14:cNvPr id="21" name="Encre 20">
                <a:extLst>
                  <a:ext uri="{FF2B5EF4-FFF2-40B4-BE49-F238E27FC236}">
                    <a16:creationId xmlns:a16="http://schemas.microsoft.com/office/drawing/2014/main" id="{4A73FAD1-486E-F925-86C8-CA8C699D04E9}"/>
                  </a:ext>
                </a:extLst>
              </p14:cNvPr>
              <p14:cNvContentPartPr/>
              <p14:nvPr/>
            </p14:nvContentPartPr>
            <p14:xfrm rot="21080787" flipV="1">
              <a:off x="334772" y="2513735"/>
              <a:ext cx="6853607" cy="1018486"/>
            </p14:xfrm>
          </p:contentPart>
        </mc:Choice>
        <mc:Fallback xmlns="">
          <p:pic>
            <p:nvPicPr>
              <p:cNvPr id="21" name="Encre 20">
                <a:extLst>
                  <a:ext uri="{FF2B5EF4-FFF2-40B4-BE49-F238E27FC236}">
                    <a16:creationId xmlns:a16="http://schemas.microsoft.com/office/drawing/2014/main" id="{4A73FAD1-486E-F925-86C8-CA8C699D04E9}"/>
                  </a:ext>
                </a:extLst>
              </p:cNvPr>
              <p:cNvPicPr/>
              <p:nvPr/>
            </p:nvPicPr>
            <p:blipFill>
              <a:blip r:embed="rId5"/>
              <a:stretch>
                <a:fillRect/>
              </a:stretch>
            </p:blipFill>
            <p:spPr>
              <a:xfrm rot="21080787" flipV="1">
                <a:off x="280773" y="2405730"/>
                <a:ext cx="6961606" cy="1234496"/>
              </a:xfrm>
              <a:prstGeom prst="rect">
                <a:avLst/>
              </a:prstGeom>
            </p:spPr>
          </p:pic>
        </mc:Fallback>
      </mc:AlternateContent>
    </p:spTree>
    <p:extLst>
      <p:ext uri="{BB962C8B-B14F-4D97-AF65-F5344CB8AC3E}">
        <p14:creationId xmlns:p14="http://schemas.microsoft.com/office/powerpoint/2010/main" val="31610112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Cherchez dans le texte l’information pour répondre à cette </a:t>
            </a:r>
            <a:r>
              <a:rPr lang="fr-FR" dirty="0" smtClean="0"/>
              <a:t>question . </a:t>
            </a:r>
            <a:endParaRPr lang="fr-FR" dirty="0"/>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d’appliquer la même stratégie pour répondre à cette </a:t>
            </a:r>
            <a:r>
              <a:rPr lang="fr-FR" dirty="0" smtClean="0"/>
              <a:t>question .</a:t>
            </a:r>
            <a:endParaRPr lang="fr-FR" dirty="0"/>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Quelle est l’idée principale du texte ?</a:t>
            </a:r>
            <a:endParaRPr lang="fr-FR" dirty="0" smtClean="0">
              <a:latin typeface="Calibri" panose="020F0502020204030204" pitchFamily="34" charset="0"/>
              <a:cs typeface="Calibri" panose="020F0502020204030204" pitchFamily="34" charset="0"/>
            </a:endParaRP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8" name="ZoneTexte 7"/>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spTree>
    <p:extLst>
      <p:ext uri="{BB962C8B-B14F-4D97-AF65-F5344CB8AC3E}">
        <p14:creationId xmlns:p14="http://schemas.microsoft.com/office/powerpoint/2010/main" val="3855362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cxnSp>
        <p:nvCxnSpPr>
          <p:cNvPr id="53" name="Straight Connector 35">
            <a:extLst>
              <a:ext uri="{FF2B5EF4-FFF2-40B4-BE49-F238E27FC236}">
                <a16:creationId xmlns:a16="http://schemas.microsoft.com/office/drawing/2014/main" id="{E3D0EE8E-56B7-7EA9-51A4-BCB95DF71898}"/>
              </a:ext>
            </a:extLst>
          </p:cNvPr>
          <p:cNvCxnSpPr/>
          <p:nvPr/>
        </p:nvCxnSpPr>
        <p:spPr>
          <a:xfrm>
            <a:off x="3217839" y="175291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BEB2FDD-17BB-2732-0C52-3739BF7A9659}"/>
              </a:ext>
            </a:extLst>
          </p:cNvPr>
          <p:cNvSpPr txBox="1"/>
          <p:nvPr/>
        </p:nvSpPr>
        <p:spPr>
          <a:xfrm>
            <a:off x="7949420" y="1022348"/>
            <a:ext cx="822597" cy="276999"/>
          </a:xfrm>
          <a:prstGeom prst="rect">
            <a:avLst/>
          </a:prstGeom>
          <a:noFill/>
        </p:spPr>
        <p:txBody>
          <a:bodyPr wrap="none" rtlCol="0">
            <a:spAutoFit/>
          </a:bodyPr>
          <a:lstStyle/>
          <a:p>
            <a:pPr algn="ctr"/>
            <a:r>
              <a:rPr lang="fr-FR" sz="1200" b="1" dirty="0" err="1">
                <a:solidFill>
                  <a:schemeClr val="accent6"/>
                </a:solidFill>
                <a:latin typeface="Berlin Sans FB Demi" panose="020E0802020502020306" pitchFamily="34" charset="0"/>
              </a:rPr>
              <a:t>Post-test</a:t>
            </a:r>
            <a:endParaRPr lang="fr-FR" sz="1200" b="1" dirty="0">
              <a:solidFill>
                <a:schemeClr val="accent6"/>
              </a:solidFill>
              <a:latin typeface="Berlin Sans FB Demi" panose="020E0802020502020306" pitchFamily="34" charset="0"/>
            </a:endParaRPr>
          </a:p>
        </p:txBody>
      </p:sp>
      <p:grpSp>
        <p:nvGrpSpPr>
          <p:cNvPr id="34" name="Group 33">
            <a:extLst>
              <a:ext uri="{FF2B5EF4-FFF2-40B4-BE49-F238E27FC236}">
                <a16:creationId xmlns:a16="http://schemas.microsoft.com/office/drawing/2014/main" id="{5FBEA9D3-2E76-1D25-99CE-1F15ABE3CD81}"/>
              </a:ext>
            </a:extLst>
          </p:cNvPr>
          <p:cNvGrpSpPr/>
          <p:nvPr/>
        </p:nvGrpSpPr>
        <p:grpSpPr>
          <a:xfrm>
            <a:off x="7642397" y="859658"/>
            <a:ext cx="1436644" cy="1373753"/>
            <a:chOff x="1007340" y="1589285"/>
            <a:chExt cx="914400" cy="1831670"/>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a16="http://schemas.microsoft.com/office/drawing/2014/main" id="{5C15E87B-C7C1-29B0-A8B5-84FE1CC0B840}"/>
                </a:ext>
              </a:extLst>
            </p:cNvPr>
            <p:cNvCxnSpPr>
              <a:stCxn id="35"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40" name="Pentagon 3">
            <a:extLst>
              <a:ext uri="{FF2B5EF4-FFF2-40B4-BE49-F238E27FC236}">
                <a16:creationId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2" name="Chevron 5">
            <a:extLst>
              <a:ext uri="{FF2B5EF4-FFF2-40B4-BE49-F238E27FC236}">
                <a16:creationId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3" name="Pentagon 3">
            <a:extLst>
              <a:ext uri="{FF2B5EF4-FFF2-40B4-BE49-F238E27FC236}">
                <a16:creationId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 name="Pentagon 3">
            <a:extLst>
              <a:ext uri="{FF2B5EF4-FFF2-40B4-BE49-F238E27FC236}">
                <a16:creationId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 name="Pentagon 3">
            <a:extLst>
              <a:ext uri="{FF2B5EF4-FFF2-40B4-BE49-F238E27FC236}">
                <a16:creationId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7" name="Chevron 5">
            <a:extLst>
              <a:ext uri="{FF2B5EF4-FFF2-40B4-BE49-F238E27FC236}">
                <a16:creationId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8" name="Pentagon 3">
            <a:extLst>
              <a:ext uri="{FF2B5EF4-FFF2-40B4-BE49-F238E27FC236}">
                <a16:creationId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9" name="Pentagon 3">
            <a:extLst>
              <a:ext uri="{FF2B5EF4-FFF2-40B4-BE49-F238E27FC236}">
                <a16:creationId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sp>
        <p:nvSpPr>
          <p:cNvPr id="10" name="Pentagon 3">
            <a:extLst>
              <a:ext uri="{FF2B5EF4-FFF2-40B4-BE49-F238E27FC236}">
                <a16:creationId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11" name="Chevron 5">
            <a:extLst>
              <a:ext uri="{FF2B5EF4-FFF2-40B4-BE49-F238E27FC236}">
                <a16:creationId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12" name="Pentagon 3">
            <a:extLst>
              <a:ext uri="{FF2B5EF4-FFF2-40B4-BE49-F238E27FC236}">
                <a16:creationId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13" name="Pentagon 3">
            <a:extLst>
              <a:ext uri="{FF2B5EF4-FFF2-40B4-BE49-F238E27FC236}">
                <a16:creationId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cxnSp>
        <p:nvCxnSpPr>
          <p:cNvPr id="23" name="Straight Connector 35">
            <a:extLst>
              <a:ext uri="{FF2B5EF4-FFF2-40B4-BE49-F238E27FC236}">
                <a16:creationId xmlns:a16="http://schemas.microsoft.com/office/drawing/2014/main" id="{E3D0EE8E-56B7-7EA9-51A4-BCB95DF71898}"/>
              </a:ext>
            </a:extLst>
          </p:cNvPr>
          <p:cNvCxnSpPr/>
          <p:nvPr/>
        </p:nvCxnSpPr>
        <p:spPr>
          <a:xfrm>
            <a:off x="5121381" y="169954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553339" y="1222149"/>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latin typeface="Berlin Sans FB Demi" panose="020E0802020502020306" pitchFamily="34" charset="0"/>
              </a:rPr>
              <a:t>Révision</a:t>
            </a:r>
            <a:endParaRPr lang="fr-FR" sz="1350" dirty="0">
              <a:latin typeface="Berlin Sans FB Demi" panose="020E0802020502020306" pitchFamily="34" charset="0"/>
            </a:endParaRPr>
          </a:p>
        </p:txBody>
      </p:sp>
      <p:sp>
        <p:nvSpPr>
          <p:cNvPr id="32" name="Pentagon 3">
            <a:extLst>
              <a:ext uri="{FF2B5EF4-FFF2-40B4-BE49-F238E27FC236}">
                <a16:creationId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38" name="Pentagon 3">
            <a:extLst>
              <a:ext uri="{FF2B5EF4-FFF2-40B4-BE49-F238E27FC236}">
                <a16:creationId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39" name="Oval 34">
            <a:extLst>
              <a:ext uri="{FF2B5EF4-FFF2-40B4-BE49-F238E27FC236}">
                <a16:creationId xmlns:a16="http://schemas.microsoft.com/office/drawing/2014/main" id="{8C3AEFF5-D06D-5BD6-9A7E-9B9AB9A03011}"/>
              </a:ext>
            </a:extLst>
          </p:cNvPr>
          <p:cNvSpPr/>
          <p:nvPr/>
        </p:nvSpPr>
        <p:spPr>
          <a:xfrm>
            <a:off x="5016790" y="4148096"/>
            <a:ext cx="1196327"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latin typeface="Berlin Sans FB Demi" panose="020E0802020502020306" pitchFamily="34" charset="0"/>
              </a:rPr>
              <a:t>Test de </a:t>
            </a:r>
          </a:p>
          <a:p>
            <a:pPr algn="ctr"/>
            <a:r>
              <a:rPr lang="fr-FR" sz="1200" b="1" dirty="0">
                <a:solidFill>
                  <a:schemeClr val="accent6"/>
                </a:solidFill>
                <a:latin typeface="Berlin Sans FB Demi" panose="020E0802020502020306" pitchFamily="34" charset="0"/>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82363" y="351474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4" name="Pentagon 3">
            <a:extLst>
              <a:ext uri="{FF2B5EF4-FFF2-40B4-BE49-F238E27FC236}">
                <a16:creationId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45" name="Chevron 5">
            <a:extLst>
              <a:ext uri="{FF2B5EF4-FFF2-40B4-BE49-F238E27FC236}">
                <a16:creationId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46" name="Pentagon 3">
            <a:extLst>
              <a:ext uri="{FF2B5EF4-FFF2-40B4-BE49-F238E27FC236}">
                <a16:creationId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47" name="Pentagon 3">
            <a:extLst>
              <a:ext uri="{FF2B5EF4-FFF2-40B4-BE49-F238E27FC236}">
                <a16:creationId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48" name="Pentagon 3">
            <a:extLst>
              <a:ext uri="{FF2B5EF4-FFF2-40B4-BE49-F238E27FC236}">
                <a16:creationId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50" name="Pentagon 3">
            <a:extLst>
              <a:ext uri="{FF2B5EF4-FFF2-40B4-BE49-F238E27FC236}">
                <a16:creationId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41" name="Google Shape;853;p104">
            <a:extLst>
              <a:ext uri="{FF2B5EF4-FFF2-40B4-BE49-F238E27FC236}">
                <a16:creationId xmlns:a16="http://schemas.microsoft.com/office/drawing/2014/main" id="{06BDF3D4-E41F-F304-2B54-C5E61C3619AD}"/>
              </a:ext>
            </a:extLst>
          </p:cNvPr>
          <p:cNvSpPr/>
          <p:nvPr/>
        </p:nvSpPr>
        <p:spPr>
          <a:xfrm>
            <a:off x="619320" y="368862"/>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Calibri"/>
                <a:cs typeface="Calibri" panose="020F0502020204030204" pitchFamily="34" charset="0"/>
              </a:rPr>
              <a:t>Repérage dans la période de remédiation </a:t>
            </a:r>
            <a:endParaRPr lang="fr-FR" sz="2400" i="1" kern="0" dirty="0">
              <a:solidFill>
                <a:srgbClr val="44546A"/>
              </a:solidFill>
              <a:latin typeface="Calibri" panose="020F0502020204030204" pitchFamily="34" charset="0"/>
              <a:ea typeface="Calibri"/>
              <a:cs typeface="Calibri" panose="020F0502020204030204" pitchFamily="34" charset="0"/>
            </a:endParaRPr>
          </a:p>
        </p:txBody>
      </p:sp>
      <p:sp>
        <p:nvSpPr>
          <p:cNvPr id="54" name="Oval 34">
            <a:extLst>
              <a:ext uri="{FF2B5EF4-FFF2-40B4-BE49-F238E27FC236}">
                <a16:creationId xmlns:a16="http://schemas.microsoft.com/office/drawing/2014/main" id="{5A6E13B6-48CF-E828-1CE3-F510889B3475}"/>
              </a:ext>
            </a:extLst>
          </p:cNvPr>
          <p:cNvSpPr/>
          <p:nvPr/>
        </p:nvSpPr>
        <p:spPr>
          <a:xfrm>
            <a:off x="2190705" y="1160847"/>
            <a:ext cx="2155475" cy="72945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defRPr sz="1800" b="0" i="0" u="none" strike="noStrike" kern="0" cap="none" spc="0" baseline="0">
                <a:solidFill>
                  <a:srgbClr val="000000"/>
                </a:solidFill>
                <a:uFillTx/>
              </a:defRPr>
            </a:pPr>
            <a:r>
              <a:rPr lang="fr-FR" sz="1200" b="1" dirty="0">
                <a:solidFill>
                  <a:schemeClr val="tx1"/>
                </a:solidFill>
                <a:latin typeface="Calibri" panose="020F0502020204030204" pitchFamily="34" charset="0"/>
                <a:cs typeface="Calibri" panose="020F0502020204030204" pitchFamily="34" charset="0"/>
              </a:rPr>
              <a:t>Réviser les acquis des trois séances de remédiation.</a:t>
            </a:r>
            <a:endParaRPr lang="fr-FR" sz="1200" b="1" dirty="0">
              <a:solidFill>
                <a:schemeClr val="tx1"/>
              </a:solidFill>
              <a:latin typeface="Calibri" panose="020F0502020204030204" pitchFamily="34" charset="0"/>
              <a:cs typeface="Calibri" panose="020F0502020204030204" pitchFamily="34" charset="0"/>
            </a:endParaRPr>
          </a:p>
        </p:txBody>
      </p:sp>
      <p:sp>
        <p:nvSpPr>
          <p:cNvPr id="64" name="Pentagon 3">
            <a:extLst>
              <a:ext uri="{FF2B5EF4-FFF2-40B4-BE49-F238E27FC236}">
                <a16:creationId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65" name="Chevron 5">
            <a:extLst>
              <a:ext uri="{FF2B5EF4-FFF2-40B4-BE49-F238E27FC236}">
                <a16:creationId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66" name="Pentagon 3">
            <a:extLst>
              <a:ext uri="{FF2B5EF4-FFF2-40B4-BE49-F238E27FC236}">
                <a16:creationId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67" name="Pentagon 3">
            <a:extLst>
              <a:ext uri="{FF2B5EF4-FFF2-40B4-BE49-F238E27FC236}">
                <a16:creationId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68" name="Pentagon 3">
            <a:extLst>
              <a:ext uri="{FF2B5EF4-FFF2-40B4-BE49-F238E27FC236}">
                <a16:creationId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69" name="Pentagon 3">
            <a:extLst>
              <a:ext uri="{FF2B5EF4-FFF2-40B4-BE49-F238E27FC236}">
                <a16:creationId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14" name="ZoneTexte 13"/>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1" name="ZoneTexte 70"/>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2" name="Pentagon 3">
            <a:extLst>
              <a:ext uri="{FF2B5EF4-FFF2-40B4-BE49-F238E27FC236}">
                <a16:creationId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S21</a:t>
            </a:r>
          </a:p>
        </p:txBody>
      </p:sp>
      <p:cxnSp>
        <p:nvCxnSpPr>
          <p:cNvPr id="73" name="Straight Connector 35">
            <a:extLst>
              <a:ext uri="{FF2B5EF4-FFF2-40B4-BE49-F238E27FC236}">
                <a16:creationId xmlns:a16="http://schemas.microsoft.com/office/drawing/2014/main" id="{E3D0EE8E-56B7-7EA9-51A4-BCB95DF71898}"/>
              </a:ext>
            </a:extLst>
          </p:cNvPr>
          <p:cNvCxnSpPr/>
          <p:nvPr/>
        </p:nvCxnSpPr>
        <p:spPr>
          <a:xfrm>
            <a:off x="6862102" y="153165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947954" y="1190918"/>
            <a:ext cx="1676470" cy="35454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latin typeface="Berlin Sans FB Demi" panose="020E0802020502020306" pitchFamily="34" charset="0"/>
              </a:rPr>
              <a:t>Consolidation</a:t>
            </a:r>
            <a:endParaRPr lang="fr-FR" sz="1350" dirty="0">
              <a:latin typeface="Berlin Sans FB Demi" panose="020E0802020502020306" pitchFamily="34" charset="0"/>
            </a:endParaRPr>
          </a:p>
        </p:txBody>
      </p:sp>
      <p:sp>
        <p:nvSpPr>
          <p:cNvPr id="75" name="Oval 34">
            <a:extLst>
              <a:ext uri="{FF2B5EF4-FFF2-40B4-BE49-F238E27FC236}">
                <a16:creationId xmlns:a16="http://schemas.microsoft.com/office/drawing/2014/main" id="{5A6E13B6-48CF-E828-1CE3-F510889B3475}"/>
              </a:ext>
            </a:extLst>
          </p:cNvPr>
          <p:cNvSpPr/>
          <p:nvPr/>
        </p:nvSpPr>
        <p:spPr>
          <a:xfrm>
            <a:off x="6544330" y="4302297"/>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smtClean="0">
                <a:solidFill>
                  <a:schemeClr val="accent6"/>
                </a:solidFill>
                <a:latin typeface="Berlin Sans FB Demi" panose="020E0802020502020306" pitchFamily="34" charset="0"/>
              </a:rPr>
              <a:t>Défis</a:t>
            </a:r>
            <a:endParaRPr lang="fr-FR" sz="1350" dirty="0">
              <a:latin typeface="Berlin Sans FB Demi" panose="020E0802020502020306" pitchFamily="34" charset="0"/>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7300887" y="366997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76165"/>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4942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CD0F08F2-DC6A-F19D-6FD0-874B2F284F9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a:t>
            </a:r>
            <a:r>
              <a:rPr lang="fr-FR" dirty="0" smtClean="0"/>
              <a:t>cahiers .</a:t>
            </a:r>
            <a:endParaRPr lang="fr-FR" dirty="0"/>
          </a:p>
        </p:txBody>
      </p:sp>
      <p:pic>
        <p:nvPicPr>
          <p:cNvPr id="11"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14" name="ZoneTexte 13"/>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sp>
        <p:nvSpPr>
          <p:cNvPr id="16" name="ZoneTexte 15"/>
          <p:cNvSpPr txBox="1"/>
          <p:nvPr/>
        </p:nvSpPr>
        <p:spPr>
          <a:xfrm>
            <a:off x="135610" y="1024587"/>
            <a:ext cx="8872780" cy="923330"/>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Quelle est l’idée principale du texte ?</a:t>
            </a:r>
            <a:endParaRPr lang="fr-FR" dirty="0" smtClean="0">
              <a:latin typeface="Calibri" panose="020F0502020204030204" pitchFamily="34" charset="0"/>
              <a:cs typeface="Calibri" panose="020F0502020204030204" pitchFamily="34" charset="0"/>
            </a:endParaRP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a:p>
            <a:endParaRPr lang="fr-FR" dirty="0" smtClean="0">
              <a:latin typeface="Calibri" panose="020F0502020204030204" pitchFamily="34" charset="0"/>
              <a:cs typeface="Calibri" panose="020F0502020204030204" pitchFamily="34" charset="0"/>
            </a:endParaRPr>
          </a:p>
        </p:txBody>
      </p:sp>
      <p:sp>
        <p:nvSpPr>
          <p:cNvPr id="13" name="ZoneTexte 12"/>
          <p:cNvSpPr txBox="1"/>
          <p:nvPr/>
        </p:nvSpPr>
        <p:spPr>
          <a:xfrm>
            <a:off x="470951" y="1265802"/>
            <a:ext cx="8584351" cy="646331"/>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L’idée principale est: l’amitié </a:t>
            </a:r>
            <a:r>
              <a:rPr lang="fr-FR" b="1" dirty="0">
                <a:solidFill>
                  <a:srgbClr val="336FB6"/>
                </a:solidFill>
                <a:latin typeface="Calibri" panose="020F0502020204030204" pitchFamily="34" charset="0"/>
                <a:cs typeface="Calibri" panose="020F0502020204030204" pitchFamily="34" charset="0"/>
              </a:rPr>
              <a:t>est précieuse car un vrai ami nous accepte, nous soutient et reste à nos côtés dans les bons comme dans les mauvais moments.</a:t>
            </a:r>
          </a:p>
        </p:txBody>
      </p:sp>
      <mc:AlternateContent xmlns:mc="http://schemas.openxmlformats.org/markup-compatibility/2006" xmlns:p14="http://schemas.microsoft.com/office/powerpoint/2010/main">
        <mc:Choice Requires="p14">
          <p:contentPart p14:bwMode="auto" r:id="rId3">
            <p14:nvContentPartPr>
              <p14:cNvPr id="15" name="Encre 14">
                <a:extLst>
                  <a:ext uri="{FF2B5EF4-FFF2-40B4-BE49-F238E27FC236}">
                    <a16:creationId xmlns:a16="http://schemas.microsoft.com/office/drawing/2014/main" id="{4A73FAD1-486E-F925-86C8-CA8C699D04E9}"/>
                  </a:ext>
                </a:extLst>
              </p14:cNvPr>
              <p14:cNvContentPartPr/>
              <p14:nvPr/>
            </p14:nvContentPartPr>
            <p14:xfrm rot="21080787" flipV="1">
              <a:off x="981543" y="2821225"/>
              <a:ext cx="5597440" cy="920738"/>
            </p14:xfrm>
          </p:contentPart>
        </mc:Choice>
        <mc:Fallback xmlns="">
          <p:pic>
            <p:nvPicPr>
              <p:cNvPr id="15" name="Encre 14">
                <a:extLst>
                  <a:ext uri="{FF2B5EF4-FFF2-40B4-BE49-F238E27FC236}">
                    <a16:creationId xmlns:a16="http://schemas.microsoft.com/office/drawing/2014/main" id="{4A73FAD1-486E-F925-86C8-CA8C699D04E9}"/>
                  </a:ext>
                </a:extLst>
              </p:cNvPr>
              <p:cNvPicPr/>
              <p:nvPr/>
            </p:nvPicPr>
            <p:blipFill>
              <a:blip r:embed="rId4"/>
              <a:stretch>
                <a:fillRect/>
              </a:stretch>
            </p:blipFill>
            <p:spPr>
              <a:xfrm rot="21080787" flipV="1">
                <a:off x="927541" y="2713199"/>
                <a:ext cx="5705443" cy="1136789"/>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8" name="Encre 17">
                <a:extLst>
                  <a:ext uri="{FF2B5EF4-FFF2-40B4-BE49-F238E27FC236}">
                    <a16:creationId xmlns:a16="http://schemas.microsoft.com/office/drawing/2014/main" id="{4A73FAD1-486E-F925-86C8-CA8C699D04E9}"/>
                  </a:ext>
                </a:extLst>
              </p14:cNvPr>
              <p14:cNvContentPartPr/>
              <p14:nvPr/>
            </p14:nvContentPartPr>
            <p14:xfrm rot="21080787" flipV="1">
              <a:off x="364423" y="3730635"/>
              <a:ext cx="7799800" cy="1234445"/>
            </p14:xfrm>
          </p:contentPart>
        </mc:Choice>
        <mc:Fallback xmlns="">
          <p:pic>
            <p:nvPicPr>
              <p:cNvPr id="18" name="Encre 17">
                <a:extLst>
                  <a:ext uri="{FF2B5EF4-FFF2-40B4-BE49-F238E27FC236}">
                    <a16:creationId xmlns:a16="http://schemas.microsoft.com/office/drawing/2014/main" id="{4A73FAD1-486E-F925-86C8-CA8C699D04E9}"/>
                  </a:ext>
                </a:extLst>
              </p:cNvPr>
              <p:cNvPicPr/>
              <p:nvPr/>
            </p:nvPicPr>
            <p:blipFill>
              <a:blip r:embed="rId6"/>
              <a:stretch>
                <a:fillRect/>
              </a:stretch>
            </p:blipFill>
            <p:spPr>
              <a:xfrm rot="21080787" flipV="1">
                <a:off x="310423" y="3622635"/>
                <a:ext cx="7907801" cy="1450446"/>
              </a:xfrm>
              <a:prstGeom prst="rect">
                <a:avLst/>
              </a:prstGeom>
            </p:spPr>
          </p:pic>
        </mc:Fallback>
      </mc:AlternateContent>
    </p:spTree>
    <p:extLst>
      <p:ext uri="{BB962C8B-B14F-4D97-AF65-F5344CB8AC3E}">
        <p14:creationId xmlns:p14="http://schemas.microsoft.com/office/powerpoint/2010/main" val="2612303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BB9C2509-BE5F-BCF3-2381-72077AC44F3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a:t>
            </a:r>
            <a:r>
              <a:rPr lang="fr-FR" dirty="0" smtClean="0"/>
              <a:t>cette question. </a:t>
            </a:r>
            <a:r>
              <a:rPr lang="fr-FR" dirty="0"/>
              <a:t>Travaillez en </a:t>
            </a:r>
            <a:r>
              <a:rPr lang="fr-FR" dirty="0" smtClean="0"/>
              <a:t>binômes. </a:t>
            </a:r>
            <a:endParaRPr lang="fr-FR" altLang="fr-FR"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2 binômes pour dire leurs réponses à la </a:t>
            </a:r>
            <a:r>
              <a:rPr lang="fr-FR" dirty="0" smtClean="0"/>
              <a:t>classe. </a:t>
            </a:r>
            <a:endParaRPr lang="fr-FR" dirty="0"/>
          </a:p>
        </p:txBody>
      </p:sp>
      <p:pic>
        <p:nvPicPr>
          <p:cNvPr id="9"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12" name="ZoneTexte 11"/>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 exemple montre qu’on peut se disputer avec un ami ?</a:t>
            </a:r>
            <a:r>
              <a:rPr lang="fr-FR" dirty="0" smtClean="0">
                <a:latin typeface="Calibri" panose="020F0502020204030204" pitchFamily="34" charset="0"/>
                <a:cs typeface="Calibri" panose="020F0502020204030204" pitchFamily="34" charset="0"/>
              </a:rPr>
              <a:t>      .........................................................................................................................................</a:t>
            </a:r>
          </a:p>
        </p:txBody>
      </p:sp>
      <p:sp>
        <p:nvSpPr>
          <p:cNvPr id="8" name="ZoneTexte 7"/>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spTree>
    <p:extLst>
      <p:ext uri="{BB962C8B-B14F-4D97-AF65-F5344CB8AC3E}">
        <p14:creationId xmlns:p14="http://schemas.microsoft.com/office/powerpoint/2010/main" val="1961803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620AB04-23CA-37D0-A02F-2FC5C973D03B}"/>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altLang="fr-FR" dirty="0"/>
              <a:t>Réponse </a:t>
            </a:r>
            <a:r>
              <a:rPr lang="fr-FR" altLang="fr-FR" dirty="0" smtClean="0"/>
              <a:t>attendue :</a:t>
            </a:r>
            <a:endParaRPr lang="fr-FR" altLang="fr-FR" dirty="0"/>
          </a:p>
        </p:txBody>
      </p:sp>
      <p:sp>
        <p:nvSpPr>
          <p:cNvPr id="5" name="Espace réservé du texte 2">
            <a:extLst>
              <a:ext uri="{FF2B5EF4-FFF2-40B4-BE49-F238E27FC236}">
                <a16:creationId xmlns:a16="http://schemas.microsoft.com/office/drawing/2014/main" id="{3D75DE5A-B11D-A24A-0E40-1AAF97BF023C}"/>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0"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52651"/>
            <a:ext cx="558661" cy="558661"/>
          </a:xfrm>
          <a:prstGeom prst="rect">
            <a:avLst/>
          </a:prstGeom>
          <a:noFill/>
          <a:ln cap="flat">
            <a:noFill/>
          </a:ln>
        </p:spPr>
      </p:pic>
      <p:sp>
        <p:nvSpPr>
          <p:cNvPr id="9" name="ZoneTexte 8"/>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sp>
        <p:nvSpPr>
          <p:cNvPr id="12" name="ZoneTexte 11"/>
          <p:cNvSpPr txBox="1"/>
          <p:nvPr/>
        </p:nvSpPr>
        <p:spPr>
          <a:xfrm>
            <a:off x="135610"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Quel exemple montre qu’on peut se disputer avec un ami ?</a:t>
            </a:r>
            <a:r>
              <a:rPr lang="fr-FR" dirty="0" smtClean="0">
                <a:latin typeface="Calibri" panose="020F0502020204030204" pitchFamily="34" charset="0"/>
                <a:cs typeface="Calibri" panose="020F0502020204030204" pitchFamily="34" charset="0"/>
              </a:rPr>
              <a:t>      .........................................................................................................................................</a:t>
            </a:r>
          </a:p>
        </p:txBody>
      </p:sp>
      <p:sp>
        <p:nvSpPr>
          <p:cNvPr id="18" name="ZoneTexte 17"/>
          <p:cNvSpPr txBox="1"/>
          <p:nvPr/>
        </p:nvSpPr>
        <p:spPr>
          <a:xfrm>
            <a:off x="520390" y="1262752"/>
            <a:ext cx="8426619" cy="369332"/>
          </a:xfrm>
          <a:prstGeom prst="rect">
            <a:avLst/>
          </a:prstGeom>
          <a:noFill/>
        </p:spPr>
        <p:txBody>
          <a:bodyPr wrap="square" rtlCol="0">
            <a:spAutoFit/>
          </a:bodyPr>
          <a:lstStyle/>
          <a:p>
            <a:r>
              <a:rPr lang="fr-FR" b="1" dirty="0" smtClean="0">
                <a:solidFill>
                  <a:srgbClr val="336FB6"/>
                </a:solidFill>
                <a:latin typeface="Calibri" panose="020F0502020204030204" pitchFamily="34" charset="0"/>
                <a:cs typeface="Calibri" panose="020F0502020204030204" pitchFamily="34" charset="0"/>
              </a:rPr>
              <a:t>« Il </a:t>
            </a:r>
            <a:r>
              <a:rPr lang="fr-FR" b="1" dirty="0">
                <a:solidFill>
                  <a:srgbClr val="336FB6"/>
                </a:solidFill>
                <a:latin typeface="Calibri" panose="020F0502020204030204" pitchFamily="34" charset="0"/>
                <a:cs typeface="Calibri" panose="020F0502020204030204" pitchFamily="34" charset="0"/>
              </a:rPr>
              <a:t>nous arrive quelquefois de nous disputer, mais après un moment, on s’excuse. »</a:t>
            </a:r>
          </a:p>
        </p:txBody>
      </p:sp>
      <mc:AlternateContent xmlns:mc="http://schemas.openxmlformats.org/markup-compatibility/2006" xmlns:p14="http://schemas.microsoft.com/office/powerpoint/2010/main">
        <mc:Choice Requires="p14">
          <p:contentPart p14:bwMode="auto" r:id="rId3">
            <p14:nvContentPartPr>
              <p14:cNvPr id="14" name="Encre 13">
                <a:extLst>
                  <a:ext uri="{FF2B5EF4-FFF2-40B4-BE49-F238E27FC236}">
                    <a16:creationId xmlns:a16="http://schemas.microsoft.com/office/drawing/2014/main" id="{4A73FAD1-486E-F925-86C8-CA8C699D04E9}"/>
                  </a:ext>
                </a:extLst>
              </p14:cNvPr>
              <p14:cNvContentPartPr/>
              <p14:nvPr/>
            </p14:nvContentPartPr>
            <p14:xfrm rot="21080787" flipV="1">
              <a:off x="6068228" y="3311839"/>
              <a:ext cx="2765304" cy="482197"/>
            </p14:xfrm>
          </p:contentPart>
        </mc:Choice>
        <mc:Fallback xmlns="">
          <p:pic>
            <p:nvPicPr>
              <p:cNvPr id="14" name="Encre 13">
                <a:extLst>
                  <a:ext uri="{FF2B5EF4-FFF2-40B4-BE49-F238E27FC236}">
                    <a16:creationId xmlns:a16="http://schemas.microsoft.com/office/drawing/2014/main" id="{4A73FAD1-486E-F925-86C8-CA8C699D04E9}"/>
                  </a:ext>
                </a:extLst>
              </p:cNvPr>
              <p:cNvPicPr/>
              <p:nvPr/>
            </p:nvPicPr>
            <p:blipFill>
              <a:blip r:embed="rId4"/>
              <a:stretch>
                <a:fillRect/>
              </a:stretch>
            </p:blipFill>
            <p:spPr>
              <a:xfrm rot="21080787" flipV="1">
                <a:off x="6014232" y="3203804"/>
                <a:ext cx="2873296" cy="698267"/>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Encre 15">
                <a:extLst>
                  <a:ext uri="{FF2B5EF4-FFF2-40B4-BE49-F238E27FC236}">
                    <a16:creationId xmlns:a16="http://schemas.microsoft.com/office/drawing/2014/main" id="{4A73FAD1-486E-F925-86C8-CA8C699D04E9}"/>
                  </a:ext>
                </a:extLst>
              </p14:cNvPr>
              <p14:cNvContentPartPr/>
              <p14:nvPr/>
            </p14:nvContentPartPr>
            <p14:xfrm rot="21080787" flipV="1">
              <a:off x="337864" y="3509408"/>
              <a:ext cx="4033816" cy="596297"/>
            </p14:xfrm>
          </p:contentPart>
        </mc:Choice>
        <mc:Fallback xmlns="">
          <p:pic>
            <p:nvPicPr>
              <p:cNvPr id="16" name="Encre 15">
                <a:extLst>
                  <a:ext uri="{FF2B5EF4-FFF2-40B4-BE49-F238E27FC236}">
                    <a16:creationId xmlns:a16="http://schemas.microsoft.com/office/drawing/2014/main" id="{4A73FAD1-486E-F925-86C8-CA8C699D04E9}"/>
                  </a:ext>
                </a:extLst>
              </p:cNvPr>
              <p:cNvPicPr/>
              <p:nvPr/>
            </p:nvPicPr>
            <p:blipFill>
              <a:blip r:embed="rId6"/>
              <a:stretch>
                <a:fillRect/>
              </a:stretch>
            </p:blipFill>
            <p:spPr>
              <a:xfrm rot="21080787" flipV="1">
                <a:off x="283864" y="3401448"/>
                <a:ext cx="4141816" cy="812216"/>
              </a:xfrm>
              <a:prstGeom prst="rect">
                <a:avLst/>
              </a:prstGeom>
            </p:spPr>
          </p:pic>
        </mc:Fallback>
      </mc:AlternateContent>
    </p:spTree>
    <p:extLst>
      <p:ext uri="{BB962C8B-B14F-4D97-AF65-F5344CB8AC3E}">
        <p14:creationId xmlns:p14="http://schemas.microsoft.com/office/powerpoint/2010/main" val="2522831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cette question. Travaillez </a:t>
            </a:r>
            <a:r>
              <a:rPr lang="fr-FR" dirty="0" smtClean="0"/>
              <a:t>individuellement. </a:t>
            </a:r>
            <a:endParaRPr lang="fr-FR" altLang="fr-FR" dirty="0"/>
          </a:p>
        </p:txBody>
      </p:sp>
      <p:sp>
        <p:nvSpPr>
          <p:cNvPr id="6"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a:t>
            </a:r>
            <a:r>
              <a:rPr lang="fr-FR" dirty="0" smtClean="0"/>
              <a:t>classe . </a:t>
            </a:r>
            <a:endParaRPr lang="fr-FR" dirty="0"/>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13" name="ZoneTexte 12"/>
          <p:cNvSpPr txBox="1"/>
          <p:nvPr/>
        </p:nvSpPr>
        <p:spPr>
          <a:xfrm>
            <a:off x="158034"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Trouve une phrase qui donne un exemple de ce qu’un ami peut faire</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8" name="ZoneTexte 7"/>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2ED5-E55B-CBCE-CC5E-FF189319A9C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F9F2CBA-A578-3D04-0436-6574DC9A886F}"/>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
            </a:r>
            <a:r>
              <a:rPr lang="fr-FR" dirty="0" smtClean="0"/>
              <a:t>attendue :</a:t>
            </a:r>
            <a:endParaRPr lang="fr-FR" altLang="fr-FR" dirty="0"/>
          </a:p>
        </p:txBody>
      </p:sp>
      <p:sp>
        <p:nvSpPr>
          <p:cNvPr id="6" name="Espace réservé du texte 2">
            <a:extLst>
              <a:ext uri="{FF2B5EF4-FFF2-40B4-BE49-F238E27FC236}">
                <a16:creationId xmlns:a16="http://schemas.microsoft.com/office/drawing/2014/main" id="{C45CA1DD-4EC3-C2FB-4561-164D9AB4CB06}"/>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400">
              <a:spcBef>
                <a:spcPts val="1000"/>
              </a:spcBef>
            </a:pPr>
            <a:r>
              <a:rPr lang="fr-FR" dirty="0"/>
              <a:t>Demander aux élèves de recopier la réponse dans leurs cahiers.</a:t>
            </a:r>
          </a:p>
        </p:txBody>
      </p:sp>
      <p:pic>
        <p:nvPicPr>
          <p:cNvPr id="12"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9" name="ZoneTexte 8"/>
          <p:cNvSpPr txBox="1"/>
          <p:nvPr/>
        </p:nvSpPr>
        <p:spPr>
          <a:xfrm>
            <a:off x="196991" y="2804805"/>
            <a:ext cx="8750018" cy="1754326"/>
          </a:xfrm>
          <a:prstGeom prst="rect">
            <a:avLst/>
          </a:prstGeom>
          <a:solidFill>
            <a:srgbClr val="FEFECE"/>
          </a:solidFill>
          <a:ln>
            <a:solidFill>
              <a:schemeClr val="accent1"/>
            </a:solidFill>
          </a:ln>
        </p:spPr>
        <p:txBody>
          <a:bodyPr wrap="square" rtlCol="0">
            <a:spAutoFit/>
          </a:bodyPr>
          <a:lstStyle/>
          <a:p>
            <a:pPr algn="just"/>
            <a:r>
              <a:rPr lang="fr-FR" dirty="0">
                <a:latin typeface="Calibri" panose="020F0502020204030204" pitchFamily="34" charset="0"/>
                <a:cs typeface="Calibri" panose="020F0502020204030204" pitchFamily="34" charset="0"/>
              </a:rPr>
              <a:t>L’amitié, lien fort entre deux personnes, est très importante dans la vie. Un ami ou une amie, personne de confiance, est là pour nous écouter et nous aider. Même si on est parfois différent, un vrai ami nous accepte comme on est. C’est vrai, il nous arrive quelquefois de se disputer, mais après un moment, on s’excuse, on se parle, et on pardonne. </a:t>
            </a:r>
            <a:endParaRPr lang="fr-FR" dirty="0" smtClean="0">
              <a:latin typeface="Calibri" panose="020F0502020204030204" pitchFamily="34" charset="0"/>
              <a:cs typeface="Calibri" panose="020F0502020204030204" pitchFamily="34" charset="0"/>
            </a:endParaRPr>
          </a:p>
          <a:p>
            <a:pPr algn="just"/>
            <a:r>
              <a:rPr lang="fr-FR" dirty="0" smtClean="0">
                <a:latin typeface="Calibri" panose="020F0502020204030204" pitchFamily="34" charset="0"/>
                <a:cs typeface="Calibri" panose="020F0502020204030204" pitchFamily="34" charset="0"/>
              </a:rPr>
              <a:t>Un </a:t>
            </a:r>
            <a:r>
              <a:rPr lang="fr-FR" dirty="0">
                <a:latin typeface="Calibri" panose="020F0502020204030204" pitchFamily="34" charset="0"/>
                <a:cs typeface="Calibri" panose="020F0502020204030204" pitchFamily="34" charset="0"/>
              </a:rPr>
              <a:t>ami, compagnon du quotidien, partage nos joies et nos peines. Un ami, c’est un trésor : c’est quelqu’un qui reste à nos côtés dans les bons comme dans les mauvais moments.</a:t>
            </a:r>
          </a:p>
        </p:txBody>
      </p:sp>
      <p:sp>
        <p:nvSpPr>
          <p:cNvPr id="10" name="ZoneTexte 9"/>
          <p:cNvSpPr txBox="1"/>
          <p:nvPr/>
        </p:nvSpPr>
        <p:spPr>
          <a:xfrm>
            <a:off x="158034" y="1024587"/>
            <a:ext cx="8872780" cy="646331"/>
          </a:xfrm>
          <a:prstGeom prst="rect">
            <a:avLst/>
          </a:prstGeom>
          <a:solidFill>
            <a:srgbClr val="D7EFF5"/>
          </a:solidFill>
          <a:ln>
            <a:solidFill>
              <a:srgbClr val="0852A4"/>
            </a:solidFill>
          </a:ln>
        </p:spPr>
        <p:txBody>
          <a:bodyPr wrap="square" rtlCol="0">
            <a:spAutoFit/>
          </a:bodyPr>
          <a:lstStyle/>
          <a:p>
            <a:pPr marL="342900" indent="-342900">
              <a:buFont typeface="Wingdings" panose="05000000000000000000" pitchFamily="2" charset="2"/>
              <a:buChar char="Ø"/>
            </a:pPr>
            <a:r>
              <a:rPr lang="fr-FR" dirty="0">
                <a:latin typeface="Calibri" panose="020F0502020204030204" pitchFamily="34" charset="0"/>
                <a:cs typeface="Calibri" panose="020F0502020204030204" pitchFamily="34" charset="0"/>
              </a:rPr>
              <a:t>Trouve une phrase qui donne un exemple de ce qu’un ami peut faire</a:t>
            </a:r>
            <a:r>
              <a:rPr lang="fr-FR" dirty="0" smtClean="0">
                <a:latin typeface="Calibri" panose="020F0502020204030204" pitchFamily="34" charset="0"/>
                <a:cs typeface="Calibri" panose="020F0502020204030204" pitchFamily="34" charset="0"/>
              </a:rPr>
              <a:t>.</a:t>
            </a:r>
          </a:p>
          <a:p>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p>
        </p:txBody>
      </p:sp>
      <p:sp>
        <p:nvSpPr>
          <p:cNvPr id="14" name="ZoneTexte 13"/>
          <p:cNvSpPr txBox="1"/>
          <p:nvPr/>
        </p:nvSpPr>
        <p:spPr>
          <a:xfrm>
            <a:off x="527824" y="1258040"/>
            <a:ext cx="8419185" cy="369332"/>
          </a:xfrm>
          <a:prstGeom prst="rect">
            <a:avLst/>
          </a:prstGeom>
          <a:noFill/>
        </p:spPr>
        <p:txBody>
          <a:bodyPr wrap="square" rtlCol="0">
            <a:spAutoFit/>
          </a:bodyPr>
          <a:lstStyle/>
          <a:p>
            <a:r>
              <a:rPr lang="fr-FR" b="1" dirty="0">
                <a:solidFill>
                  <a:srgbClr val="336FB6"/>
                </a:solidFill>
                <a:latin typeface="Calibri" panose="020F0502020204030204" pitchFamily="34" charset="0"/>
                <a:cs typeface="Calibri" panose="020F0502020204030204" pitchFamily="34" charset="0"/>
              </a:rPr>
              <a:t>« Un ami est là pour nous écouter et nous aider. »</a:t>
            </a:r>
          </a:p>
        </p:txBody>
      </p:sp>
      <mc:AlternateContent xmlns:mc="http://schemas.openxmlformats.org/markup-compatibility/2006" xmlns:p14="http://schemas.microsoft.com/office/powerpoint/2010/main">
        <mc:Choice Requires="p14">
          <p:contentPart p14:bwMode="auto" r:id="rId4">
            <p14:nvContentPartPr>
              <p14:cNvPr id="18" name="Encre 17">
                <a:extLst>
                  <a:ext uri="{FF2B5EF4-FFF2-40B4-BE49-F238E27FC236}">
                    <a16:creationId xmlns:a16="http://schemas.microsoft.com/office/drawing/2014/main" id="{4A73FAD1-486E-F925-86C8-CA8C699D04E9}"/>
                  </a:ext>
                </a:extLst>
              </p14:cNvPr>
              <p14:cNvContentPartPr/>
              <p14:nvPr/>
            </p14:nvContentPartPr>
            <p14:xfrm rot="21080787" flipV="1">
              <a:off x="3164859" y="3015276"/>
              <a:ext cx="3416447" cy="527214"/>
            </p14:xfrm>
          </p:contentPart>
        </mc:Choice>
        <mc:Fallback xmlns="">
          <p:pic>
            <p:nvPicPr>
              <p:cNvPr id="18" name="Encre 17">
                <a:extLst>
                  <a:ext uri="{FF2B5EF4-FFF2-40B4-BE49-F238E27FC236}">
                    <a16:creationId xmlns:a16="http://schemas.microsoft.com/office/drawing/2014/main" id="{4A73FAD1-486E-F925-86C8-CA8C699D04E9}"/>
                  </a:ext>
                </a:extLst>
              </p:cNvPr>
              <p:cNvPicPr/>
              <p:nvPr/>
            </p:nvPicPr>
            <p:blipFill>
              <a:blip r:embed="rId5"/>
              <a:stretch>
                <a:fillRect/>
              </a:stretch>
            </p:blipFill>
            <p:spPr>
              <a:xfrm rot="21080787" flipV="1">
                <a:off x="3110858" y="2907240"/>
                <a:ext cx="3524448" cy="74328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Encre 10">
                <a:extLst>
                  <a:ext uri="{FF2B5EF4-FFF2-40B4-BE49-F238E27FC236}">
                    <a16:creationId xmlns:a16="http://schemas.microsoft.com/office/drawing/2014/main" id="{4A73FAD1-486E-F925-86C8-CA8C699D04E9}"/>
                  </a:ext>
                </a:extLst>
              </p14:cNvPr>
              <p14:cNvContentPartPr/>
              <p14:nvPr/>
            </p14:nvContentPartPr>
            <p14:xfrm rot="21080787" flipV="1">
              <a:off x="7395760" y="2954923"/>
              <a:ext cx="645444" cy="82631"/>
            </p14:xfrm>
          </p:contentPart>
        </mc:Choice>
        <mc:Fallback xmlns="">
          <p:pic>
            <p:nvPicPr>
              <p:cNvPr id="11" name="Encre 10">
                <a:extLst>
                  <a:ext uri="{FF2B5EF4-FFF2-40B4-BE49-F238E27FC236}">
                    <a16:creationId xmlns:a16="http://schemas.microsoft.com/office/drawing/2014/main" id="{4A73FAD1-486E-F925-86C8-CA8C699D04E9}"/>
                  </a:ext>
                </a:extLst>
              </p:cNvPr>
              <p:cNvPicPr/>
              <p:nvPr/>
            </p:nvPicPr>
            <p:blipFill>
              <a:blip r:embed="rId7"/>
              <a:stretch>
                <a:fillRect/>
              </a:stretch>
            </p:blipFill>
            <p:spPr>
              <a:xfrm rot="21080787" flipV="1">
                <a:off x="7341763" y="2847143"/>
                <a:ext cx="753438" cy="298190"/>
              </a:xfrm>
              <a:prstGeom prst="rect">
                <a:avLst/>
              </a:prstGeom>
            </p:spPr>
          </p:pic>
        </mc:Fallback>
      </mc:AlternateContent>
    </p:spTree>
    <p:extLst>
      <p:ext uri="{BB962C8B-B14F-4D97-AF65-F5344CB8AC3E}">
        <p14:creationId xmlns:p14="http://schemas.microsoft.com/office/powerpoint/2010/main" val="24605206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518BD-AE75-091C-96A5-73A279ECC9B7}"/>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9BB21426-E5FC-E142-01FE-7C246CD9A122}"/>
              </a:ext>
            </a:extLst>
          </p:cNvPr>
          <p:cNvSpPr txBox="1"/>
          <p:nvPr/>
        </p:nvSpPr>
        <p:spPr>
          <a:xfrm>
            <a:off x="679437" y="8256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a:t>
            </a:r>
            <a:r>
              <a:rPr lang="fr-FR" dirty="0"/>
              <a:t> Nous allons jouer au </a:t>
            </a:r>
            <a:r>
              <a:rPr lang="fr-FR" i="1" dirty="0">
                <a:solidFill>
                  <a:srgbClr val="C00000"/>
                </a:solidFill>
              </a:rPr>
              <a:t>Théâtre de la Lecture</a:t>
            </a:r>
            <a:r>
              <a:rPr lang="fr-FR" dirty="0"/>
              <a:t>. Ecoutez l’explication du jeu : </a:t>
            </a:r>
          </a:p>
        </p:txBody>
      </p:sp>
      <p:sp>
        <p:nvSpPr>
          <p:cNvPr id="8" name="Espace réservé du texte 2">
            <a:extLst>
              <a:ext uri="{FF2B5EF4-FFF2-40B4-BE49-F238E27FC236}">
                <a16:creationId xmlns:a16="http://schemas.microsoft.com/office/drawing/2014/main" id="{45B66E0F-8107-F0B0-3561-747520696F0C}"/>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fr-FR" sz="1400" dirty="0">
              <a:latin typeface="Calibri" panose="020F0502020204030204" pitchFamily="34" charset="0"/>
              <a:cs typeface="Calibri" panose="020F0502020204030204" pitchFamily="34" charset="0"/>
            </a:endParaRPr>
          </a:p>
        </p:txBody>
      </p:sp>
      <p:sp>
        <p:nvSpPr>
          <p:cNvPr id="3" name="Rectangle 2"/>
          <p:cNvSpPr/>
          <p:nvPr/>
        </p:nvSpPr>
        <p:spPr>
          <a:xfrm>
            <a:off x="344482" y="655724"/>
            <a:ext cx="1694752" cy="388696"/>
          </a:xfrm>
          <a:prstGeom prst="rect">
            <a:avLst/>
          </a:prstGeom>
        </p:spPr>
        <p:txBody>
          <a:bodyPr wrap="square">
            <a:spAutoFit/>
          </a:bodyPr>
          <a:lstStyle/>
          <a:p>
            <a:pPr marL="228600">
              <a:lnSpc>
                <a:spcPct val="107000"/>
              </a:lnSpc>
              <a:spcAft>
                <a:spcPts val="800"/>
              </a:spcAft>
            </a:pPr>
            <a:r>
              <a:rPr lang="fr-FR" b="1" dirty="0">
                <a:latin typeface="Calibri" panose="020F0502020204030204" pitchFamily="34" charset="0"/>
                <a:ea typeface="Calibri" panose="020F0502020204030204" pitchFamily="34" charset="0"/>
                <a:cs typeface="Calibri" panose="020F0502020204030204" pitchFamily="34" charset="0"/>
              </a:rPr>
              <a:t>Déroulement</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4" name="Google Shape;656;p54">
            <a:extLst>
              <a:ext uri="{FF2B5EF4-FFF2-40B4-BE49-F238E27FC236}">
                <a16:creationId xmlns:a16="http://schemas.microsoft.com/office/drawing/2014/main" id="{7C3E34AE-707F-B662-E4A3-C7870B1A48A7}"/>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sp>
        <p:nvSpPr>
          <p:cNvPr id="9" name="Google Shape;1140;p112">
            <a:extLst>
              <a:ext uri="{FF2B5EF4-FFF2-40B4-BE49-F238E27FC236}">
                <a16:creationId xmlns:a16="http://schemas.microsoft.com/office/drawing/2014/main" id="{F59D1349-6BAE-AC9F-F0EE-D39A329C5940}"/>
              </a:ext>
            </a:extLst>
          </p:cNvPr>
          <p:cNvSpPr txBox="1"/>
          <p:nvPr/>
        </p:nvSpPr>
        <p:spPr>
          <a:xfrm>
            <a:off x="645504" y="1044420"/>
            <a:ext cx="7816847" cy="3416320"/>
          </a:xfrm>
          <a:prstGeom prst="rect">
            <a:avLst/>
          </a:prstGeom>
          <a:solidFill>
            <a:srgbClr val="E3F6FD"/>
          </a:solidFill>
          <a:ln>
            <a:solidFill>
              <a:schemeClr val="accent1"/>
            </a:solidFill>
          </a:ln>
        </p:spPr>
        <p:txBody>
          <a:bodyPr wrap="square">
            <a:spAutoFit/>
          </a:bodyPr>
          <a:lstStyle>
            <a:defPPr>
              <a:defRPr lang="fr-FR"/>
            </a:defPPr>
            <a:lvl1pPr marL="342900" lvl="0" indent="-342900">
              <a:buFont typeface="+mj-lt"/>
              <a:buAutoNum type="arabicPeriod"/>
              <a:defRPr>
                <a:latin typeface="Calibri" panose="020F0502020204030204" pitchFamily="34" charset="0"/>
                <a:cs typeface="Calibri" panose="020F0502020204030204" pitchFamily="34" charset="0"/>
              </a:defRPr>
            </a:lvl1pPr>
            <a:lvl2pPr marL="742950" lvl="1" indent="-285750">
              <a:buFont typeface="Arial" panose="020B0604020202020204" pitchFamily="34" charset="0"/>
              <a:buChar char="•"/>
              <a:defRPr>
                <a:latin typeface="Calibri" panose="020F0502020204030204" pitchFamily="34" charset="0"/>
                <a:cs typeface="Calibri" panose="020F0502020204030204" pitchFamily="34" charset="0"/>
              </a:defRPr>
            </a:lvl2pPr>
          </a:lstStyle>
          <a:p>
            <a:r>
              <a:rPr lang="fr-FR" dirty="0" smtClean="0"/>
              <a:t>Je vous distribue un </a:t>
            </a:r>
            <a:r>
              <a:rPr lang="fr-FR" dirty="0"/>
              <a:t>texte explicatif simple (4–6 phrases) contenant :</a:t>
            </a:r>
          </a:p>
          <a:p>
            <a:pPr lvl="1">
              <a:buFont typeface="Wingdings" panose="05000000000000000000" pitchFamily="2" charset="2"/>
              <a:buChar char="§"/>
            </a:pPr>
            <a:r>
              <a:rPr lang="fr-FR" dirty="0"/>
              <a:t>une idée principale,</a:t>
            </a:r>
          </a:p>
          <a:p>
            <a:pPr lvl="1">
              <a:buFont typeface="Wingdings" panose="05000000000000000000" pitchFamily="2" charset="2"/>
              <a:buChar char="§"/>
            </a:pPr>
            <a:r>
              <a:rPr lang="fr-FR" dirty="0"/>
              <a:t>un ou plusieurs exemples,</a:t>
            </a:r>
          </a:p>
          <a:p>
            <a:pPr lvl="1">
              <a:buFont typeface="Wingdings" panose="05000000000000000000" pitchFamily="2" charset="2"/>
              <a:buChar char="§"/>
            </a:pPr>
            <a:r>
              <a:rPr lang="fr-FR" dirty="0"/>
              <a:t>une cause d’un fait ou événement.</a:t>
            </a:r>
          </a:p>
          <a:p>
            <a:r>
              <a:rPr lang="fr-FR" dirty="0" smtClean="0"/>
              <a:t>Vous lisez à </a:t>
            </a:r>
            <a:r>
              <a:rPr lang="fr-FR" dirty="0"/>
              <a:t>haute voix, en respectant :</a:t>
            </a:r>
          </a:p>
          <a:p>
            <a:pPr lvl="1">
              <a:buFont typeface="Wingdings" panose="05000000000000000000" pitchFamily="2" charset="2"/>
              <a:buChar char="§"/>
            </a:pPr>
            <a:r>
              <a:rPr lang="fr-FR" dirty="0"/>
              <a:t>la fluidité,</a:t>
            </a:r>
          </a:p>
          <a:p>
            <a:pPr lvl="1">
              <a:buFont typeface="Wingdings" panose="05000000000000000000" pitchFamily="2" charset="2"/>
              <a:buChar char="§"/>
            </a:pPr>
            <a:r>
              <a:rPr lang="fr-FR" dirty="0"/>
              <a:t>le sens des phrases,</a:t>
            </a:r>
          </a:p>
          <a:p>
            <a:pPr lvl="1">
              <a:buFont typeface="Wingdings" panose="05000000000000000000" pitchFamily="2" charset="2"/>
              <a:buChar char="§"/>
            </a:pPr>
            <a:r>
              <a:rPr lang="fr-FR" dirty="0"/>
              <a:t>les pauses naturelles.</a:t>
            </a:r>
          </a:p>
          <a:p>
            <a:r>
              <a:rPr lang="fr-FR" dirty="0"/>
              <a:t>Après la lecture, </a:t>
            </a:r>
            <a:r>
              <a:rPr lang="fr-FR" dirty="0" smtClean="0"/>
              <a:t>vous répondez aux </a:t>
            </a:r>
            <a:r>
              <a:rPr lang="fr-FR" dirty="0"/>
              <a:t>questions :</a:t>
            </a:r>
          </a:p>
          <a:p>
            <a:pPr lvl="1">
              <a:buFont typeface="Wingdings" panose="05000000000000000000" pitchFamily="2" charset="2"/>
              <a:buChar char="§"/>
            </a:pPr>
            <a:r>
              <a:rPr lang="fr-FR" dirty="0"/>
              <a:t>Quelle est l’idée principale du texte ?</a:t>
            </a:r>
          </a:p>
          <a:p>
            <a:pPr lvl="1">
              <a:buFont typeface="Wingdings" panose="05000000000000000000" pitchFamily="2" charset="2"/>
              <a:buChar char="§"/>
            </a:pPr>
            <a:r>
              <a:rPr lang="fr-FR" dirty="0"/>
              <a:t>Quel exemple est utilisé pour l’expliquer ?</a:t>
            </a:r>
          </a:p>
          <a:p>
            <a:pPr lvl="1">
              <a:buFont typeface="Wingdings" panose="05000000000000000000" pitchFamily="2" charset="2"/>
              <a:buChar char="§"/>
            </a:pPr>
            <a:r>
              <a:rPr lang="fr-FR" dirty="0"/>
              <a:t>Quelle est la cause du fait ou événement mentionné </a:t>
            </a:r>
            <a:r>
              <a:rPr lang="fr-FR" dirty="0" smtClean="0"/>
              <a:t>?</a:t>
            </a:r>
            <a:endParaRPr lang="fr-FR" dirty="0"/>
          </a:p>
        </p:txBody>
      </p:sp>
    </p:spTree>
    <p:extLst>
      <p:ext uri="{BB962C8B-B14F-4D97-AF65-F5344CB8AC3E}">
        <p14:creationId xmlns:p14="http://schemas.microsoft.com/office/powerpoint/2010/main" val="19371412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2" name="Image 1">
            <a:extLst>
              <a:ext uri="{FF2B5EF4-FFF2-40B4-BE49-F238E27FC236}">
                <a16:creationId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a16="http://schemas.microsoft.com/office/drawing/2014/main" id="{3A9336B3-2696-19E4-0E3B-C90D6B70401C}"/>
              </a:ext>
            </a:extLst>
          </p:cNvPr>
          <p:cNvSpPr txBox="1"/>
          <p:nvPr/>
        </p:nvSpPr>
        <p:spPr>
          <a:xfrm>
            <a:off x="728918" y="3220954"/>
            <a:ext cx="7558605" cy="400110"/>
          </a:xfrm>
          <a:prstGeom prst="rect">
            <a:avLst/>
          </a:prstGeom>
          <a:noFill/>
        </p:spPr>
        <p:txBody>
          <a:bodyPr wrap="square">
            <a:spAutoFit/>
          </a:bodyPr>
          <a:lstStyle/>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à lire à haute voix le texte p. </a:t>
            </a:r>
            <a:r>
              <a:rPr lang="fr-FR" sz="2000" b="1" kern="100" dirty="0" smtClean="0">
                <a:latin typeface="Calibri" panose="020F0502020204030204" pitchFamily="34" charset="0"/>
                <a:cs typeface="Calibri" panose="020F0502020204030204" pitchFamily="34" charset="0"/>
              </a:rPr>
              <a:t>85 </a:t>
            </a:r>
            <a:r>
              <a:rPr lang="fr-FR" sz="2000" b="1" kern="100" dirty="0">
                <a:latin typeface="Calibri" panose="020F0502020204030204" pitchFamily="34" charset="0"/>
                <a:cs typeface="Calibri" panose="020F0502020204030204" pitchFamily="34" charset="0"/>
              </a:rPr>
              <a:t>du livret</a:t>
            </a:r>
            <a:r>
              <a:rPr lang="fr-FR" sz="2000" b="1" kern="100" dirty="0" smtClean="0">
                <a:latin typeface="Calibri" panose="020F0502020204030204" pitchFamily="34" charset="0"/>
                <a:cs typeface="Calibri" panose="020F0502020204030204" pitchFamily="34" charset="0"/>
              </a:rPr>
              <a:t>.</a:t>
            </a:r>
            <a:endParaRPr lang="fr-FR" sz="2000" b="1" kern="100" dirty="0">
              <a:latin typeface="Calibri" panose="020F0502020204030204" pitchFamily="34" charset="0"/>
              <a:cs typeface="Calibri" panose="020F0502020204030204" pitchFamily="34" charset="0"/>
            </a:endParaRPr>
          </a:p>
        </p:txBody>
      </p:sp>
      <p:pic>
        <p:nvPicPr>
          <p:cNvPr id="4"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9723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1893100" y="1438314"/>
            <a:ext cx="7050604"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dirty="0">
                <a:solidFill>
                  <a:schemeClr val="bg1"/>
                </a:solidFill>
                <a:latin typeface="Calibri" panose="020F0502020204030204" pitchFamily="34" charset="0"/>
                <a:cs typeface="Calibri" panose="020F0502020204030204" pitchFamily="34" charset="0"/>
              </a:rPr>
              <a:t>Tâche 1 : Lire avec fluidité en respectant le sens des phrases.</a:t>
            </a:r>
          </a:p>
          <a:p>
            <a:r>
              <a:rPr lang="fr-FR" sz="1400" dirty="0">
                <a:solidFill>
                  <a:schemeClr val="bg1"/>
                </a:solidFill>
                <a:latin typeface="Calibri" panose="020F0502020204030204" pitchFamily="34" charset="0"/>
                <a:cs typeface="Calibri" panose="020F0502020204030204" pitchFamily="34" charset="0"/>
              </a:rPr>
              <a:t>Tâche 2 : Identifier l’idée principale d’un texte explicatif simple.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1893100" y="2138966"/>
            <a:ext cx="692680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dirty="0">
                <a:solidFill>
                  <a:schemeClr val="bg1"/>
                </a:solidFill>
                <a:latin typeface="Calibri" panose="020F0502020204030204" pitchFamily="34" charset="0"/>
                <a:cs typeface="Calibri" panose="020F0502020204030204" pitchFamily="34" charset="0"/>
              </a:rPr>
              <a:t>Tâche 1 : Lire en respectant les pauses.</a:t>
            </a:r>
          </a:p>
          <a:p>
            <a:r>
              <a:rPr lang="fr-FR" sz="1400" dirty="0">
                <a:solidFill>
                  <a:schemeClr val="bg1"/>
                </a:solidFill>
                <a:latin typeface="Calibri" panose="020F0502020204030204" pitchFamily="34" charset="0"/>
                <a:cs typeface="Calibri" panose="020F0502020204030204" pitchFamily="34" charset="0"/>
              </a:rPr>
              <a:t>Tâche 2 : Identifier un exemple utilisé pour illustrer une explication.</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a:solidFill>
                  <a:schemeClr val="bg1"/>
                </a:solidFill>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1893100" y="3540270"/>
            <a:ext cx="692680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0" compatLnSpc="1">
            <a:noAutofit/>
          </a:bodyPr>
          <a:lstStyle/>
          <a:p>
            <a:r>
              <a:rPr lang="fr-FR" sz="1400" b="1" kern="0" dirty="0">
                <a:latin typeface="Calibri"/>
                <a:ea typeface="Calibri"/>
                <a:cs typeface="Calibri"/>
              </a:rPr>
              <a:t>Rebrassage : Réviser les 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a:solidFill>
                  <a:srgbClr val="000000"/>
                </a:solidFill>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1893100" y="2881538"/>
            <a:ext cx="692680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400" dirty="0">
                <a:solidFill>
                  <a:schemeClr val="bg1"/>
                </a:solidFill>
                <a:latin typeface="Calibri" panose="020F0502020204030204" pitchFamily="34" charset="0"/>
                <a:cs typeface="Calibri" panose="020F0502020204030204" pitchFamily="34" charset="0"/>
              </a:rPr>
              <a:t>Tâche 1 : Lire en respectant les pauses.</a:t>
            </a:r>
          </a:p>
          <a:p>
            <a:r>
              <a:rPr lang="fr-FR" sz="1400" dirty="0">
                <a:solidFill>
                  <a:schemeClr val="bg1"/>
                </a:solidFill>
                <a:latin typeface="Calibri" panose="020F0502020204030204" pitchFamily="34" charset="0"/>
                <a:cs typeface="Calibri" panose="020F0502020204030204" pitchFamily="34" charset="0"/>
              </a:rPr>
              <a:t>Tâche 2 : Comprendre les causes d’un fait ou d’un événement.</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24091" y="3491730"/>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04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85750" indent="-285750">
              <a:buFont typeface="Arial" panose="020B0604020202020204" pitchFamily="34" charset="0"/>
              <a:buChar char="•"/>
            </a:pPr>
            <a:r>
              <a:rPr lang="fr-FR" sz="1400" kern="0" dirty="0" smtClean="0">
                <a:latin typeface="Calibri"/>
                <a:ea typeface="Calibri"/>
                <a:cs typeface="Calibri"/>
              </a:rPr>
              <a:t>Maitriser les notions étudiées pendant les séances précédentes.</a:t>
            </a:r>
            <a:endParaRPr lang="fr-FR" sz="1400" kern="0" dirty="0">
              <a:latin typeface="Calibri"/>
              <a:ea typeface="Calibri"/>
              <a:cs typeface="Calibri"/>
            </a:endParaRP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a:t>
            </a: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lire correctement en adoptant le rythme et les intonations adéquates.</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3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Relever les éléments pertinents pour comprendre les exemples, l’idée générale et les causes d’un fait dans un texte.</a:t>
            </a:r>
            <a:endParaRPr lang="fr-FR" sz="13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Le non respect des pauses selon le sens des phrases.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Le relevé des éléments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non-cohérents avec les questions proposées.</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82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21935"/>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9678</TotalTime>
  <Words>3080</Words>
  <Application>Microsoft Office PowerPoint</Application>
  <PresentationFormat>Affichage à l'écran (16:9)</PresentationFormat>
  <Paragraphs>255</Paragraphs>
  <Slides>38</Slides>
  <Notes>7</Notes>
  <HiddenSlides>0</HiddenSlides>
  <MMClips>0</MMClips>
  <ScaleCrop>false</ScaleCrop>
  <HeadingPairs>
    <vt:vector size="6" baseType="variant">
      <vt:variant>
        <vt:lpstr>Polices utilisées</vt:lpstr>
      </vt:variant>
      <vt:variant>
        <vt:i4>12</vt:i4>
      </vt:variant>
      <vt:variant>
        <vt:lpstr>Thème</vt:lpstr>
      </vt:variant>
      <vt:variant>
        <vt:i4>8</vt:i4>
      </vt:variant>
      <vt:variant>
        <vt:lpstr>Titres des diapositives</vt:lpstr>
      </vt:variant>
      <vt:variant>
        <vt:i4>38</vt:i4>
      </vt:variant>
    </vt:vector>
  </HeadingPairs>
  <TitlesOfParts>
    <vt:vector size="58" baseType="lpstr">
      <vt:lpstr>맑은 고딕</vt:lpstr>
      <vt:lpstr>Aptos</vt:lpstr>
      <vt:lpstr>Aptos Display</vt:lpstr>
      <vt:lpstr>Arial</vt:lpstr>
      <vt:lpstr>Berlin Sans FB Demi</vt:lpstr>
      <vt:lpstr>Calibri</vt:lpstr>
      <vt:lpstr>Calibri (En-têtes)</vt:lpstr>
      <vt:lpstr>Calibri Light</vt:lpstr>
      <vt:lpstr>Dosis</vt:lpstr>
      <vt:lpstr>Poppins ExtraBold</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507</cp:revision>
  <dcterms:modified xsi:type="dcterms:W3CDTF">2025-09-20T20:25:23Z</dcterms:modified>
</cp:coreProperties>
</file>