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49"/>
  </p:notesMasterIdLst>
  <p:sldIdLst>
    <p:sldId id="2147483567" r:id="rId9"/>
    <p:sldId id="2147483503" r:id="rId10"/>
    <p:sldId id="2147483606" r:id="rId11"/>
    <p:sldId id="2147483568" r:id="rId12"/>
    <p:sldId id="258" r:id="rId13"/>
    <p:sldId id="2147483580" r:id="rId14"/>
    <p:sldId id="2147483411" r:id="rId15"/>
    <p:sldId id="2147483413" r:id="rId16"/>
    <p:sldId id="2147483414" r:id="rId17"/>
    <p:sldId id="2147483485" r:id="rId18"/>
    <p:sldId id="2147483486" r:id="rId19"/>
    <p:sldId id="2147483471" r:id="rId20"/>
    <p:sldId id="2147483536" r:id="rId21"/>
    <p:sldId id="2147483601" r:id="rId22"/>
    <p:sldId id="2147483598" r:id="rId23"/>
    <p:sldId id="2147483607" r:id="rId24"/>
    <p:sldId id="2147483599" r:id="rId25"/>
    <p:sldId id="2147483581" r:id="rId26"/>
    <p:sldId id="2147483602" r:id="rId27"/>
    <p:sldId id="2147483582" r:id="rId28"/>
    <p:sldId id="2147483587" r:id="rId29"/>
    <p:sldId id="2147483588" r:id="rId30"/>
    <p:sldId id="2147483571" r:id="rId31"/>
    <p:sldId id="2147483540" r:id="rId32"/>
    <p:sldId id="2147483576" r:id="rId33"/>
    <p:sldId id="2147483608" r:id="rId34"/>
    <p:sldId id="2147483578" r:id="rId35"/>
    <p:sldId id="2147483543" r:id="rId36"/>
    <p:sldId id="2147483589" r:id="rId37"/>
    <p:sldId id="2147483551" r:id="rId38"/>
    <p:sldId id="2147483590" r:id="rId39"/>
    <p:sldId id="2147483591" r:id="rId40"/>
    <p:sldId id="2147483592" r:id="rId41"/>
    <p:sldId id="311" r:id="rId42"/>
    <p:sldId id="2147483593" r:id="rId43"/>
    <p:sldId id="320" r:id="rId44"/>
    <p:sldId id="2147483603" r:id="rId45"/>
    <p:sldId id="2147483605" r:id="rId46"/>
    <p:sldId id="2147483538" r:id="rId47"/>
    <p:sldId id="2147483539" r:id="rId48"/>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E4F4F8"/>
    <a:srgbClr val="D4EEF4"/>
    <a:srgbClr val="FFFFD5"/>
    <a:srgbClr val="336FB6"/>
    <a:srgbClr val="3FB2CB"/>
    <a:srgbClr val="A98FC3"/>
    <a:srgbClr val="44546A"/>
    <a:srgbClr val="E3EEF2"/>
    <a:srgbClr val="54A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9" autoAdjust="0"/>
    <p:restoredTop sz="86380" autoAdjust="0"/>
  </p:normalViewPr>
  <p:slideViewPr>
    <p:cSldViewPr snapToGrid="0">
      <p:cViewPr varScale="1">
        <p:scale>
          <a:sx n="86" d="100"/>
          <a:sy n="86" d="100"/>
        </p:scale>
        <p:origin x="102" y="138"/>
      </p:cViewPr>
      <p:guideLst>
        <p:guide orient="horz" pos="1620"/>
        <p:guide pos="2880"/>
      </p:guideLst>
    </p:cSldViewPr>
  </p:slideViewPr>
  <p:outlineViewPr>
    <p:cViewPr>
      <p:scale>
        <a:sx n="33" d="100"/>
        <a:sy n="33" d="100"/>
      </p:scale>
      <p:origin x="246" y="42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commentAuthors" Target="commen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8.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rPr/>
              <a:pPr lvl="0" algn="r"/>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rPr/>
              <a:pPr lvl="0" algn="r"/>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7337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C4AA2C-7CEA-C35F-E716-E8ABD03B8397}"/>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30991B2-2C76-D4B9-403C-2A0526A2D5A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BFCF4E-5A74-68F2-D7D5-531350B66F73}"/>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064893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rPr/>
              <a:pPr lvl="0"/>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rPr/>
              <a:pPr lvl="0"/>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rPr/>
              <a:pPr lvl="0"/>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rPr/>
              <a:pPr lvl="0"/>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rPr/>
              <a:pPr lvl="0"/>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rPr/>
              <a:pPr lvl="0"/>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rPr/>
              <a:pPr lvl="0"/>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rPr/>
              <a:pPr lvl="0"/>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rPr/>
              <a:pPr lvl="0"/>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pPr/>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rPr/>
              <a:pPr lvl="0"/>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0.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0.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7.png"/><Relationship Id="rId1" Type="http://schemas.openxmlformats.org/officeDocument/2006/relationships/slideLayout" Target="../slideLayouts/slideLayout13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26.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1.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26.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133.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4.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55.emf"/></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57.emf"/><Relationship Id="rId4" Type="http://schemas.openxmlformats.org/officeDocument/2006/relationships/image" Target="../media/image56.emf"/></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xml"/><Relationship Id="rId1" Type="http://schemas.openxmlformats.org/officeDocument/2006/relationships/slideLayout" Target="../slideLayouts/slideLayout71.xml"/><Relationship Id="rId4" Type="http://schemas.openxmlformats.org/officeDocument/2006/relationships/image" Target="../media/image26.gif"/></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3.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3.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9.png"/><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6.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Palier                                                 Semaine    2</a:t>
            </a:r>
            <a:endParaRPr lang="fr-FR" sz="2000" b="1" i="0" u="none" strike="noStrike" kern="0" cap="none" spc="0" baseline="0" dirty="0">
              <a:solidFill>
                <a:srgbClr val="FFFFFF"/>
              </a:solidFill>
              <a:uFillTx/>
              <a:latin typeface="Calibri"/>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1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64426" y="3734242"/>
            <a:ext cx="6208858" cy="553998"/>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defRPr sz="1800" b="0" i="0" u="none" strike="noStrike" kern="0" cap="none" spc="0" baseline="0">
                <a:solidFill>
                  <a:srgbClr val="000000"/>
                </a:solidFill>
                <a:uFillTx/>
              </a:defRPr>
            </a:pPr>
            <a:r>
              <a:rPr lang="fr-FR" b="1" dirty="0" smtClean="0">
                <a:solidFill>
                  <a:schemeClr val="bg1"/>
                </a:solidFill>
              </a:rPr>
              <a:t>Lire </a:t>
            </a:r>
            <a:r>
              <a:rPr lang="fr-FR" b="1" dirty="0">
                <a:solidFill>
                  <a:schemeClr val="bg1"/>
                </a:solidFill>
              </a:rPr>
              <a:t>avec fluidité en respectant le sens des phrases</a:t>
            </a:r>
            <a:r>
              <a:rPr lang="fr-FR" b="1" dirty="0" smtClean="0">
                <a:solidFill>
                  <a:schemeClr val="bg1"/>
                </a:solidFill>
              </a:rPr>
              <a:t>.</a:t>
            </a:r>
          </a:p>
          <a:p>
            <a:pPr marL="285750" indent="-285750">
              <a:buFont typeface="Wingdings" panose="05000000000000000000" pitchFamily="2" charset="2"/>
              <a:buChar char="Ø"/>
              <a:defRPr sz="1800" b="0" i="0" u="none" strike="noStrike" kern="0" cap="none" spc="0" baseline="0">
                <a:solidFill>
                  <a:srgbClr val="000000"/>
                </a:solidFill>
                <a:uFillTx/>
              </a:defRPr>
            </a:pPr>
            <a:r>
              <a:rPr lang="fr-FR" b="1" dirty="0" smtClean="0">
                <a:solidFill>
                  <a:schemeClr val="bg1"/>
                </a:solidFill>
              </a:rPr>
              <a:t>Identifier </a:t>
            </a:r>
            <a:r>
              <a:rPr lang="fr-FR" b="1" dirty="0">
                <a:solidFill>
                  <a:schemeClr val="bg1"/>
                </a:solidFill>
              </a:rPr>
              <a:t>l’idée principale d’un texte explicatif simple</a:t>
            </a:r>
            <a:r>
              <a:rPr lang="fr-FR" sz="1600" b="1" dirty="0" smtClean="0">
                <a:solidFill>
                  <a:schemeClr val="bg1"/>
                </a:solidFill>
              </a:rPr>
              <a:t>.</a:t>
            </a:r>
            <a:endParaRPr lang="fr-FR" sz="1600" b="1" dirty="0">
              <a:solidFill>
                <a:schemeClr val="bg1"/>
              </a:solidFill>
            </a:endParaRPr>
          </a:p>
        </p:txBody>
      </p:sp>
      <p:sp>
        <p:nvSpPr>
          <p:cNvPr id="9"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rPr>
              <a:t>1AC</a:t>
            </a: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4</a:t>
            </a:r>
            <a:endParaRPr lang="fr-FR" sz="2000" b="0" i="0" u="none" strike="noStrike" kern="0" cap="none" spc="0" baseline="0" dirty="0">
              <a:solidFill>
                <a:srgbClr val="000000"/>
              </a:solidFill>
              <a:uFillTx/>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4702036"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a:t>
            </a:r>
            <a:r>
              <a:rPr lang="fr-FR" sz="1500" b="1" i="0" u="none" strike="noStrike" kern="0" cap="none" spc="0" baseline="0" dirty="0" smtClean="0">
                <a:solidFill>
                  <a:srgbClr val="44546A"/>
                </a:solidFill>
                <a:uFillTx/>
                <a:latin typeface="Calibri"/>
                <a:ea typeface="Calibri"/>
                <a:cs typeface="Calibri"/>
              </a:rPr>
              <a:t>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r>
              <a:rPr lang="fr-FR" sz="1500" b="1" i="0" u="none" strike="noStrike" kern="0" cap="none" spc="0" baseline="0" dirty="0" smtClean="0">
                <a:solidFill>
                  <a:srgbClr val="44546A"/>
                </a:solidFill>
                <a:uFillTx/>
                <a:latin typeface="Calibri"/>
                <a:ea typeface="Calibri"/>
                <a:cs typeface="Calibri"/>
              </a:rPr>
              <a:t>).</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a:t>
            </a:r>
            <a:r>
              <a:rPr lang="fr-FR" sz="1500" b="1" i="0" u="none" strike="noStrike" kern="0" cap="none" spc="0" baseline="0" dirty="0" smtClean="0">
                <a:solidFill>
                  <a:srgbClr val="44546A"/>
                </a:solidFill>
                <a:uFillTx/>
                <a:latin typeface="Calibri"/>
                <a:ea typeface="Calibri"/>
                <a:cs typeface="Calibri"/>
              </a:rPr>
              <a:t>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a:t>
            </a:r>
            <a:r>
              <a:rPr lang="fr-FR" sz="1500" b="1" i="0" u="none" strike="noStrike" kern="0" cap="none" spc="0" baseline="0" dirty="0" smtClean="0">
                <a:solidFill>
                  <a:srgbClr val="44546A"/>
                </a:solidFill>
                <a:uFillTx/>
                <a:latin typeface="Calibri"/>
                <a:ea typeface="Calibri"/>
                <a:cs typeface="Calibri"/>
              </a:rPr>
              <a:t>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a:t>
            </a:r>
            <a:r>
              <a:rPr lang="fr-FR" sz="1500" b="1" i="0" u="none" strike="noStrike" kern="0" cap="none" spc="0" baseline="0" dirty="0" smtClean="0">
                <a:solidFill>
                  <a:srgbClr val="44546A"/>
                </a:solidFill>
                <a:uFillTx/>
                <a:latin typeface="Calibri"/>
                <a:ea typeface="Calibri"/>
                <a:cs typeface="Calibri"/>
              </a:rPr>
              <a:t>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Discussion informelle</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AEB6A-85FB-F27D-0397-7431BB7E8073}"/>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4E679C0D-01BC-8C59-10E4-359F306E6B14}"/>
              </a:ext>
            </a:extLst>
          </p:cNvPr>
          <p:cNvSpPr txBox="1"/>
          <p:nvPr/>
        </p:nvSpPr>
        <p:spPr>
          <a:xfrm>
            <a:off x="0" y="1210509"/>
            <a:ext cx="9144000" cy="461665"/>
          </a:xfrm>
          <a:prstGeom prst="rect">
            <a:avLst/>
          </a:prstGeom>
          <a:noFill/>
        </p:spPr>
        <p:txBody>
          <a:bodyPr wrap="square">
            <a:spAutoFit/>
          </a:bodyPr>
          <a:lstStyle>
            <a:defPPr>
              <a:defRPr lang="fr-FR"/>
            </a:defPPr>
            <a:lvl1pPr algn="ctr">
              <a:defRPr sz="2000"/>
            </a:lvl1pPr>
          </a:lstStyle>
          <a:p>
            <a:r>
              <a:rPr lang="fr-FR" sz="2400" dirty="0" smtClean="0">
                <a:latin typeface="Calibri" panose="020F0502020204030204" pitchFamily="34" charset="0"/>
                <a:cs typeface="Calibri" panose="020F0502020204030204" pitchFamily="34" charset="0"/>
              </a:rPr>
              <a:t>Quel est votre art préféré ?  Et pourquoi ?</a:t>
            </a:r>
            <a:endParaRPr lang="fr-FR" sz="2400" dirty="0">
              <a:latin typeface="Calibri" panose="020F0502020204030204" pitchFamily="34" charset="0"/>
              <a:cs typeface="Calibri" panose="020F0502020204030204" pitchFamily="34" charset="0"/>
            </a:endParaRPr>
          </a:p>
        </p:txBody>
      </p:sp>
      <p:pic>
        <p:nvPicPr>
          <p:cNvPr id="2" name="Picture 2" descr="Lever la main - Icônes mains et gestes gratuites">
            <a:extLst>
              <a:ext uri="{FF2B5EF4-FFF2-40B4-BE49-F238E27FC236}">
                <a16:creationId xmlns:a16="http://schemas.microsoft.com/office/drawing/2014/main" id="{7F4C46F6-4D93-C1D0-60BC-7E552EFA9D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11">
            <a:extLst>
              <a:ext uri="{FF2B5EF4-FFF2-40B4-BE49-F238E27FC236}">
                <a16:creationId xmlns:a16="http://schemas.microsoft.com/office/drawing/2014/main" id="{897F091E-3EEF-6820-2747-7B323B46820D}"/>
              </a:ext>
            </a:extLst>
          </p:cNvPr>
          <p:cNvSpPr txBox="1"/>
          <p:nvPr/>
        </p:nvSpPr>
        <p:spPr>
          <a:xfrm>
            <a:off x="770979" y="115312"/>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Pour commencer, nous allons engager une discussion autour de cette </a:t>
            </a:r>
            <a:r>
              <a:rPr lang="fr-FR" dirty="0" smtClean="0"/>
              <a:t>question :</a:t>
            </a:r>
            <a:endParaRPr lang="fr-FR" altLang="fr-FR" dirty="0"/>
          </a:p>
        </p:txBody>
      </p:sp>
      <p:sp>
        <p:nvSpPr>
          <p:cNvPr id="13" name="Espace réservé du texte 2">
            <a:extLst>
              <a:ext uri="{FF2B5EF4-FFF2-40B4-BE49-F238E27FC236}">
                <a16:creationId xmlns:a16="http://schemas.microsoft.com/office/drawing/2014/main" id="{ECB74583-4B46-CFB2-2297-723542DE1B2E}"/>
              </a:ext>
            </a:extLst>
          </p:cNvPr>
          <p:cNvSpPr txBox="1">
            <a:spLocks/>
          </p:cNvSpPr>
          <p:nvPr/>
        </p:nvSpPr>
        <p:spPr>
          <a:xfrm>
            <a:off x="754649" y="415705"/>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Encourager la prise de parole. Faire participer le maximum d’élèves.</a:t>
            </a:r>
          </a:p>
        </p:txBody>
      </p:sp>
      <p:pic>
        <p:nvPicPr>
          <p:cNvPr id="3" name="Image 2"/>
          <p:cNvPicPr>
            <a:picLocks noChangeAspect="1"/>
          </p:cNvPicPr>
          <p:nvPr/>
        </p:nvPicPr>
        <p:blipFill>
          <a:blip r:embed="rId3"/>
          <a:stretch>
            <a:fillRect/>
          </a:stretch>
        </p:blipFill>
        <p:spPr>
          <a:xfrm>
            <a:off x="96064" y="1818754"/>
            <a:ext cx="2156484" cy="2020596"/>
          </a:xfrm>
          <a:prstGeom prst="rect">
            <a:avLst/>
          </a:prstGeom>
        </p:spPr>
      </p:pic>
      <p:pic>
        <p:nvPicPr>
          <p:cNvPr id="4" name="Image 3"/>
          <p:cNvPicPr>
            <a:picLocks noChangeAspect="1"/>
          </p:cNvPicPr>
          <p:nvPr/>
        </p:nvPicPr>
        <p:blipFill>
          <a:blip r:embed="rId4"/>
          <a:stretch>
            <a:fillRect/>
          </a:stretch>
        </p:blipFill>
        <p:spPr>
          <a:xfrm>
            <a:off x="2326310" y="1818753"/>
            <a:ext cx="2156484" cy="2020596"/>
          </a:xfrm>
          <a:prstGeom prst="rect">
            <a:avLst/>
          </a:prstGeom>
        </p:spPr>
      </p:pic>
      <p:pic>
        <p:nvPicPr>
          <p:cNvPr id="7" name="Image 6"/>
          <p:cNvPicPr>
            <a:picLocks noChangeAspect="1"/>
          </p:cNvPicPr>
          <p:nvPr/>
        </p:nvPicPr>
        <p:blipFill>
          <a:blip r:embed="rId5"/>
          <a:stretch>
            <a:fillRect/>
          </a:stretch>
        </p:blipFill>
        <p:spPr>
          <a:xfrm>
            <a:off x="4556556" y="1818754"/>
            <a:ext cx="2156485" cy="2020595"/>
          </a:xfrm>
          <a:prstGeom prst="rect">
            <a:avLst/>
          </a:prstGeom>
        </p:spPr>
      </p:pic>
      <p:pic>
        <p:nvPicPr>
          <p:cNvPr id="14" name="Image 13"/>
          <p:cNvPicPr>
            <a:picLocks noChangeAspect="1"/>
          </p:cNvPicPr>
          <p:nvPr/>
        </p:nvPicPr>
        <p:blipFill>
          <a:blip r:embed="rId6"/>
          <a:stretch>
            <a:fillRect/>
          </a:stretch>
        </p:blipFill>
        <p:spPr>
          <a:xfrm>
            <a:off x="6786803" y="1818753"/>
            <a:ext cx="2156485" cy="2020596"/>
          </a:xfrm>
          <a:prstGeom prst="rect">
            <a:avLst/>
          </a:prstGeom>
        </p:spPr>
      </p:pic>
    </p:spTree>
    <p:extLst>
      <p:ext uri="{BB962C8B-B14F-4D97-AF65-F5344CB8AC3E}">
        <p14:creationId xmlns:p14="http://schemas.microsoft.com/office/powerpoint/2010/main" val="29579844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818107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36351205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pic>
        <p:nvPicPr>
          <p:cNvPr id="6"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cstate="print">
            <a:alphaModFix/>
          </a:blip>
          <a:srcRect/>
          <a:stretch>
            <a:fillRect/>
          </a:stretch>
        </p:blipFill>
        <p:spPr>
          <a:xfrm>
            <a:off x="8283975" y="96987"/>
            <a:ext cx="558661" cy="558661"/>
          </a:xfrm>
          <a:prstGeom prst="rect">
            <a:avLst/>
          </a:prstGeom>
          <a:noFill/>
          <a:ln cap="flat">
            <a:noFill/>
          </a:ln>
        </p:spPr>
      </p:pic>
      <p:sp>
        <p:nvSpPr>
          <p:cNvPr id="7" name="Google Shape;2054;p38">
            <a:extLst>
              <a:ext uri="{FF2B5EF4-FFF2-40B4-BE49-F238E27FC236}">
                <a16:creationId xmlns:a16="http://schemas.microsoft.com/office/drawing/2014/main" id="{140D1579-E32D-3589-A75A-8F96C5DF0E80}"/>
              </a:ext>
            </a:extLst>
          </p:cNvPr>
          <p:cNvSpPr/>
          <p:nvPr/>
        </p:nvSpPr>
        <p:spPr>
          <a:xfrm>
            <a:off x="778486" y="1352321"/>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sz="2000" b="1" dirty="0">
                <a:latin typeface="Calibri" panose="020F0502020204030204" pitchFamily="34" charset="0"/>
                <a:cs typeface="Calibri" panose="020F0502020204030204" pitchFamily="34" charset="0"/>
              </a:rPr>
              <a:t>Lire avec fluidité en respectant le sens des </a:t>
            </a:r>
            <a:r>
              <a:rPr lang="fr-FR" sz="2000" b="1" dirty="0" smtClean="0">
                <a:latin typeface="Calibri" panose="020F0502020204030204" pitchFamily="34" charset="0"/>
                <a:cs typeface="Calibri" panose="020F0502020204030204" pitchFamily="34" charset="0"/>
              </a:rPr>
              <a:t>phrases.</a:t>
            </a:r>
            <a:endParaRPr lang="fr-FR" sz="2000" b="1" dirty="0">
              <a:latin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E354A425-A25D-D8E9-527E-2BEC80D681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76407" y="1295362"/>
            <a:ext cx="604158" cy="604158"/>
          </a:xfrm>
          <a:prstGeom prst="rect">
            <a:avLst/>
          </a:prstGeom>
          <a:ln>
            <a:noFill/>
          </a:ln>
        </p:spPr>
      </p:pic>
      <p:sp>
        <p:nvSpPr>
          <p:cNvPr id="10" name="ZoneTexte 4">
            <a:extLst>
              <a:ext uri="{FF2B5EF4-FFF2-40B4-BE49-F238E27FC236}">
                <a16:creationId xmlns:a16="http://schemas.microsoft.com/office/drawing/2014/main" id="{AB9A5272-9C9F-7E05-08D3-C3633B6089F0}"/>
              </a:ext>
            </a:extLst>
          </p:cNvPr>
          <p:cNvSpPr txBox="1"/>
          <p:nvPr/>
        </p:nvSpPr>
        <p:spPr>
          <a:xfrm>
            <a:off x="757220" y="123205"/>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pic>
        <p:nvPicPr>
          <p:cNvPr id="11" name="Image 10"/>
          <p:cNvPicPr>
            <a:picLocks noChangeAspect="1"/>
          </p:cNvPicPr>
          <p:nvPr/>
        </p:nvPicPr>
        <p:blipFill>
          <a:blip r:embed="rId4"/>
          <a:stretch>
            <a:fillRect/>
          </a:stretch>
        </p:blipFill>
        <p:spPr>
          <a:xfrm>
            <a:off x="6437556" y="4113474"/>
            <a:ext cx="555483" cy="555483"/>
          </a:xfrm>
          <a:prstGeom prst="rect">
            <a:avLst/>
          </a:prstGeom>
        </p:spPr>
      </p:pic>
      <p:pic>
        <p:nvPicPr>
          <p:cNvPr id="12" name="Image 11"/>
          <p:cNvPicPr>
            <a:picLocks noChangeAspect="1"/>
          </p:cNvPicPr>
          <p:nvPr/>
        </p:nvPicPr>
        <p:blipFill>
          <a:blip r:embed="rId5"/>
          <a:stretch>
            <a:fillRect/>
          </a:stretch>
        </p:blipFill>
        <p:spPr>
          <a:xfrm>
            <a:off x="2126894" y="4113474"/>
            <a:ext cx="508636" cy="555483"/>
          </a:xfrm>
          <a:prstGeom prst="rect">
            <a:avLst/>
          </a:prstGeom>
        </p:spPr>
      </p:pic>
      <p:pic>
        <p:nvPicPr>
          <p:cNvPr id="14" name="Image 13"/>
          <p:cNvPicPr>
            <a:picLocks noChangeAspect="1"/>
          </p:cNvPicPr>
          <p:nvPr/>
        </p:nvPicPr>
        <p:blipFill>
          <a:blip r:embed="rId6" cstate="print"/>
          <a:stretch>
            <a:fillRect/>
          </a:stretch>
        </p:blipFill>
        <p:spPr>
          <a:xfrm>
            <a:off x="1681720" y="1932021"/>
            <a:ext cx="1398988" cy="1019336"/>
          </a:xfrm>
          <a:prstGeom prst="rect">
            <a:avLst/>
          </a:prstGeom>
        </p:spPr>
      </p:pic>
      <p:pic>
        <p:nvPicPr>
          <p:cNvPr id="15" name="Image 14"/>
          <p:cNvPicPr>
            <a:picLocks noChangeAspect="1"/>
          </p:cNvPicPr>
          <p:nvPr/>
        </p:nvPicPr>
        <p:blipFill>
          <a:blip r:embed="rId6" cstate="print"/>
          <a:stretch>
            <a:fillRect/>
          </a:stretch>
        </p:blipFill>
        <p:spPr>
          <a:xfrm>
            <a:off x="6015805" y="1935310"/>
            <a:ext cx="1398988" cy="1019336"/>
          </a:xfrm>
          <a:prstGeom prst="rect">
            <a:avLst/>
          </a:prstGeom>
        </p:spPr>
      </p:pic>
      <p:sp>
        <p:nvSpPr>
          <p:cNvPr id="16" name="ZoneTexte 15"/>
          <p:cNvSpPr txBox="1"/>
          <p:nvPr/>
        </p:nvSpPr>
        <p:spPr>
          <a:xfrm>
            <a:off x="888256" y="3072395"/>
            <a:ext cx="2985913" cy="923330"/>
          </a:xfrm>
          <a:prstGeom prst="rect">
            <a:avLst/>
          </a:prstGeom>
          <a:solidFill>
            <a:schemeClr val="accent2">
              <a:lumMod val="20000"/>
              <a:lumOff val="80000"/>
            </a:schemeClr>
          </a:solidFill>
        </p:spPr>
        <p:txBody>
          <a:bodyPr wrap="square" rtlCol="0">
            <a:spAutoFit/>
          </a:bodyPr>
          <a:lstStyle/>
          <a:p>
            <a:pPr algn="ctr"/>
            <a:r>
              <a:rPr lang="fr-FR" dirty="0" smtClean="0">
                <a:latin typeface="Calibri" panose="020F0502020204030204" pitchFamily="34" charset="0"/>
                <a:cs typeface="Calibri" panose="020F0502020204030204" pitchFamily="34" charset="0"/>
              </a:rPr>
              <a:t>Lire rapidement sans comprendre le sens des phrases.</a:t>
            </a:r>
            <a:endParaRPr lang="fr-FR" dirty="0">
              <a:latin typeface="Calibri" panose="020F0502020204030204" pitchFamily="34" charset="0"/>
              <a:cs typeface="Calibri" panose="020F0502020204030204" pitchFamily="34" charset="0"/>
            </a:endParaRPr>
          </a:p>
        </p:txBody>
      </p:sp>
      <p:sp>
        <p:nvSpPr>
          <p:cNvPr id="17" name="ZoneTexte 16"/>
          <p:cNvSpPr txBox="1"/>
          <p:nvPr/>
        </p:nvSpPr>
        <p:spPr>
          <a:xfrm>
            <a:off x="5222342" y="3072395"/>
            <a:ext cx="2985913" cy="923330"/>
          </a:xfrm>
          <a:prstGeom prst="rect">
            <a:avLst/>
          </a:prstGeom>
          <a:solidFill>
            <a:schemeClr val="accent3">
              <a:lumMod val="20000"/>
              <a:lumOff val="80000"/>
            </a:schemeClr>
          </a:solidFill>
        </p:spPr>
        <p:txBody>
          <a:bodyPr wrap="square" rtlCol="0">
            <a:spAutoFit/>
          </a:bodyPr>
          <a:lstStyle/>
          <a:p>
            <a:pPr algn="ctr"/>
            <a:r>
              <a:rPr lang="fr-FR" dirty="0" smtClean="0">
                <a:latin typeface="Calibri" panose="020F0502020204030204" pitchFamily="34" charset="0"/>
                <a:cs typeface="Calibri" panose="020F0502020204030204" pitchFamily="34" charset="0"/>
              </a:rPr>
              <a:t>Lire correctement en comprenant le sens des phrases.</a:t>
            </a:r>
            <a:endParaRPr lang="fr-F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07030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ces </a:t>
            </a:r>
            <a:r>
              <a:rPr lang="fr-FR" dirty="0" smtClean="0"/>
              <a:t>phrases </a:t>
            </a:r>
            <a:r>
              <a:rPr lang="fr-FR" dirty="0"/>
              <a:t>à haute voix. Ecoutez bien.</a:t>
            </a:r>
            <a:endParaRPr lang="fr-FR" altLang="fr-FR"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de ces </a:t>
            </a:r>
            <a:r>
              <a:rPr lang="fr-FR" dirty="0" smtClean="0"/>
              <a:t>phrases.</a:t>
            </a:r>
            <a:endParaRPr lang="fr-FR" dirty="0"/>
          </a:p>
        </p:txBody>
      </p:sp>
      <p:pic>
        <p:nvPicPr>
          <p:cNvPr id="9" name="Google Shape;656;p54">
            <a:extLst>
              <a:ext uri="{FF2B5EF4-FFF2-40B4-BE49-F238E27FC236}">
                <a16:creationId xmlns:a16="http://schemas.microsoft.com/office/drawing/2014/main" id="{D3FD341C-2F7E-4C2A-33A7-E236668BE84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1" name="ZoneTexte 10"/>
          <p:cNvSpPr txBox="1"/>
          <p:nvPr/>
        </p:nvSpPr>
        <p:spPr>
          <a:xfrm>
            <a:off x="414670" y="1368988"/>
            <a:ext cx="8356501" cy="1891287"/>
          </a:xfrm>
          <a:prstGeom prst="rect">
            <a:avLst/>
          </a:prstGeom>
          <a:solidFill>
            <a:srgbClr val="FFFFD5"/>
          </a:solidFill>
          <a:ln>
            <a:solidFill>
              <a:schemeClr val="accent1"/>
            </a:solidFill>
          </a:ln>
        </p:spPr>
        <p:txBody>
          <a:bodyPr wrap="square" rtlCol="0">
            <a:spAutoFit/>
          </a:bodyPr>
          <a:lstStyle/>
          <a:p>
            <a:pPr marL="457200" indent="-457200" algn="just">
              <a:lnSpc>
                <a:spcPct val="150000"/>
              </a:lnSpc>
              <a:buFont typeface="Arial" panose="020B0604020202020204" pitchFamily="34" charset="0"/>
              <a:buChar char="•"/>
            </a:pPr>
            <a:r>
              <a:rPr lang="fr-FR" sz="2000" dirty="0">
                <a:latin typeface="Calibri" panose="020F0502020204030204" pitchFamily="34" charset="0"/>
                <a:cs typeface="Calibri" panose="020F0502020204030204" pitchFamily="34" charset="0"/>
              </a:rPr>
              <a:t>Le théâtre, connu depuis très longtemps, est un art qui aide à avoir confiance en soi. </a:t>
            </a:r>
            <a:endParaRPr lang="fr-FR" sz="2000" dirty="0" smtClean="0">
              <a:latin typeface="Calibri" panose="020F0502020204030204" pitchFamily="34" charset="0"/>
              <a:cs typeface="Calibri" panose="020F0502020204030204" pitchFamily="34" charset="0"/>
            </a:endParaRPr>
          </a:p>
          <a:p>
            <a:pPr marL="457200" indent="-457200" algn="just">
              <a:lnSpc>
                <a:spcPct val="150000"/>
              </a:lnSpc>
              <a:buFont typeface="Arial" panose="020B0604020202020204" pitchFamily="34" charset="0"/>
              <a:buChar char="•"/>
            </a:pPr>
            <a:r>
              <a:rPr lang="fr-FR" sz="2000" dirty="0" smtClean="0">
                <a:latin typeface="Calibri" panose="020F0502020204030204" pitchFamily="34" charset="0"/>
                <a:cs typeface="Calibri" panose="020F0502020204030204" pitchFamily="34" charset="0"/>
              </a:rPr>
              <a:t>Cet </a:t>
            </a:r>
            <a:r>
              <a:rPr lang="fr-FR" sz="2000" dirty="0">
                <a:latin typeface="Calibri" panose="020F0502020204030204" pitchFamily="34" charset="0"/>
                <a:cs typeface="Calibri" panose="020F0502020204030204" pitchFamily="34" charset="0"/>
              </a:rPr>
              <a:t>art, qui plaît à beaucoup de gens, permet de s’exprimer avec le corps. </a:t>
            </a:r>
            <a:endParaRPr lang="fr-FR" sz="2000" dirty="0" smtClean="0">
              <a:latin typeface="Calibri" panose="020F0502020204030204" pitchFamily="34" charset="0"/>
              <a:cs typeface="Calibri" panose="020F0502020204030204" pitchFamily="34" charset="0"/>
            </a:endParaRPr>
          </a:p>
          <a:p>
            <a:pPr marL="457200" indent="-457200" algn="just">
              <a:lnSpc>
                <a:spcPct val="150000"/>
              </a:lnSpc>
              <a:buFont typeface="Arial" panose="020B0604020202020204" pitchFamily="34" charset="0"/>
              <a:buChar char="•"/>
            </a:pPr>
            <a:r>
              <a:rPr lang="fr-FR" sz="2000" dirty="0" smtClean="0">
                <a:latin typeface="Calibri" panose="020F0502020204030204" pitchFamily="34" charset="0"/>
                <a:cs typeface="Calibri" panose="020F0502020204030204" pitchFamily="34" charset="0"/>
              </a:rPr>
              <a:t>La </a:t>
            </a:r>
            <a:r>
              <a:rPr lang="fr-FR" sz="2000" dirty="0">
                <a:latin typeface="Calibri" panose="020F0502020204030204" pitchFamily="34" charset="0"/>
                <a:cs typeface="Calibri" panose="020F0502020204030204" pitchFamily="34" charset="0"/>
              </a:rPr>
              <a:t>musique, qui est présente au théâtre, aide à montrer ses </a:t>
            </a:r>
            <a:r>
              <a:rPr lang="fr-FR" sz="2000" dirty="0" smtClean="0">
                <a:latin typeface="Calibri" panose="020F0502020204030204" pitchFamily="34" charset="0"/>
                <a:cs typeface="Calibri" panose="020F0502020204030204" pitchFamily="34" charset="0"/>
              </a:rPr>
              <a:t>émotions.</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73523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58AFE270-6D35-4FE4-9548-248D77EA68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Voici les règles à retenir. Suivez attentivement.</a:t>
            </a:r>
            <a:endParaRPr lang="fr-FR" altLang="fr-FR"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Fournir des explications claires aux élèves.</a:t>
            </a:r>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3" name="Rectangle 1">
            <a:extLst>
              <a:ext uri="{FF2B5EF4-FFF2-40B4-BE49-F238E27FC236}">
                <a16:creationId xmlns:a16="http://schemas.microsoft.com/office/drawing/2014/main" id="{05F0EF3C-3E7B-B7A7-DD8B-5B70D49347BF}"/>
              </a:ext>
            </a:extLst>
          </p:cNvPr>
          <p:cNvSpPr>
            <a:spLocks noChangeArrowheads="1"/>
          </p:cNvSpPr>
          <p:nvPr/>
        </p:nvSpPr>
        <p:spPr bwMode="auto">
          <a:xfrm>
            <a:off x="395198" y="3237166"/>
            <a:ext cx="841829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a:ln>
                  <a:noFill/>
                </a:ln>
                <a:solidFill>
                  <a:srgbClr val="1D6FA9"/>
                </a:solidFill>
                <a:effectLst/>
                <a:latin typeface="Calibri" panose="020F0502020204030204" pitchFamily="34" charset="0"/>
                <a:cs typeface="Calibri" panose="020F0502020204030204" pitchFamily="34" charset="0"/>
              </a:rPr>
              <a:t>Règles à retenir</a:t>
            </a:r>
            <a:r>
              <a:rPr kumimoji="0" lang="fr-FR" altLang="fr-FR" sz="2000" b="0" i="0" u="none" strike="noStrike" cap="none" normalizeH="0" baseline="0" dirty="0">
                <a:ln>
                  <a:noFill/>
                </a:ln>
                <a:solidFill>
                  <a:srgbClr val="1D6FA9"/>
                </a:solidFill>
                <a:effectLst/>
                <a:latin typeface="Calibri" panose="020F0502020204030204" pitchFamily="34" charset="0"/>
                <a:cs typeface="Calibri" panose="020F0502020204030204" pitchFamily="34" charset="0"/>
              </a:rPr>
              <a:t> </a:t>
            </a:r>
            <a:r>
              <a:rPr kumimoji="0" lang="fr-FR" altLang="fr-FR" sz="2000" b="0" i="0" u="none" strike="noStrike" cap="none" normalizeH="0" baseline="0" dirty="0" smtClean="0">
                <a:ln>
                  <a:noFill/>
                </a:ln>
                <a:solidFill>
                  <a:srgbClr val="1D6FA9"/>
                </a:solidFill>
                <a:effectLst/>
                <a:latin typeface="Calibri" panose="020F0502020204030204" pitchFamily="34" charset="0"/>
                <a:cs typeface="Calibri" panose="020F0502020204030204" pitchFamily="34" charset="0"/>
              </a:rPr>
              <a:t>:</a:t>
            </a:r>
            <a:endParaRPr lang="fr-FR" altLang="fr-FR" sz="2000" dirty="0">
              <a:solidFill>
                <a:srgbClr val="1D6FA9"/>
              </a:solidFill>
              <a:latin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
            </a:pPr>
            <a:r>
              <a:rPr lang="fr-FR" sz="2000" dirty="0">
                <a:latin typeface="Calibri" panose="020F0502020204030204" pitchFamily="34" charset="0"/>
                <a:cs typeface="Calibri" panose="020F0502020204030204" pitchFamily="34" charset="0"/>
              </a:rPr>
              <a:t>Je repère les groupes de sens et respecte la ponctuation pour bien comprendre la phrase.</a:t>
            </a:r>
          </a:p>
          <a:p>
            <a:pPr marL="342900" indent="-342900" algn="just">
              <a:buFont typeface="Wingdings" panose="05000000000000000000" pitchFamily="2" charset="2"/>
              <a:buChar char="§"/>
            </a:pPr>
            <a:r>
              <a:rPr lang="fr-FR" sz="2000" dirty="0">
                <a:latin typeface="Calibri" panose="020F0502020204030204" pitchFamily="34" charset="0"/>
                <a:cs typeface="Calibri" panose="020F0502020204030204" pitchFamily="34" charset="0"/>
              </a:rPr>
              <a:t>Je lis chaque mot clairement et je regarde le mot suivant pour garder une lecture fluide.</a:t>
            </a:r>
          </a:p>
        </p:txBody>
      </p:sp>
      <p:sp>
        <p:nvSpPr>
          <p:cNvPr id="12" name="ZoneTexte 11"/>
          <p:cNvSpPr txBox="1"/>
          <p:nvPr/>
        </p:nvSpPr>
        <p:spPr>
          <a:xfrm>
            <a:off x="414670" y="1302886"/>
            <a:ext cx="8356501" cy="1631216"/>
          </a:xfrm>
          <a:prstGeom prst="rect">
            <a:avLst/>
          </a:prstGeom>
          <a:solidFill>
            <a:srgbClr val="FFFFD5"/>
          </a:solidFill>
          <a:ln>
            <a:solidFill>
              <a:schemeClr val="accent1"/>
            </a:solidFill>
          </a:ln>
        </p:spPr>
        <p:txBody>
          <a:bodyPr wrap="square" rtlCol="0">
            <a:spAutoFit/>
          </a:bodyPr>
          <a:lstStyle/>
          <a:p>
            <a:pPr marL="457200" indent="-457200" algn="just">
              <a:buFont typeface="Arial" panose="020B0604020202020204" pitchFamily="34" charset="0"/>
              <a:buChar char="•"/>
            </a:pPr>
            <a:r>
              <a:rPr lang="fr-FR" sz="2000" dirty="0">
                <a:latin typeface="Calibri" panose="020F0502020204030204" pitchFamily="34" charset="0"/>
                <a:cs typeface="Calibri" panose="020F0502020204030204" pitchFamily="34" charset="0"/>
              </a:rPr>
              <a:t>Le théâtre</a:t>
            </a:r>
            <a:r>
              <a:rPr lang="fr-FR" sz="2000" dirty="0" smtClean="0">
                <a:latin typeface="Calibri" panose="020F0502020204030204" pitchFamily="34" charset="0"/>
                <a:cs typeface="Calibri" panose="020F0502020204030204" pitchFamily="34" charset="0"/>
              </a:rPr>
              <a:t>, </a:t>
            </a:r>
            <a:r>
              <a:rPr lang="fr-FR" sz="2000" b="1" dirty="0" smtClean="0">
                <a:solidFill>
                  <a:srgbClr val="FF0000"/>
                </a:solidFill>
                <a:latin typeface="Calibri" panose="020F0502020204030204" pitchFamily="34" charset="0"/>
                <a:cs typeface="Calibri" panose="020F0502020204030204" pitchFamily="34" charset="0"/>
              </a:rPr>
              <a:t>/</a:t>
            </a:r>
            <a:r>
              <a:rPr lang="fr-FR" sz="2000" dirty="0" smtClean="0">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connu depuis très </a:t>
            </a:r>
            <a:r>
              <a:rPr lang="fr-FR" sz="2000" dirty="0" smtClean="0">
                <a:latin typeface="Calibri" panose="020F0502020204030204" pitchFamily="34" charset="0"/>
                <a:cs typeface="Calibri" panose="020F0502020204030204" pitchFamily="34" charset="0"/>
              </a:rPr>
              <a:t>longtemps</a:t>
            </a:r>
            <a:r>
              <a:rPr lang="fr-FR" sz="2000" dirty="0" smtClean="0">
                <a:latin typeface="Calibri" panose="020F0502020204030204" pitchFamily="34" charset="0"/>
                <a:cs typeface="Calibri" panose="020F0502020204030204" pitchFamily="34" charset="0"/>
              </a:rPr>
              <a:t>, </a:t>
            </a:r>
            <a:r>
              <a:rPr lang="fr-FR" sz="2000" b="1" dirty="0" smtClean="0">
                <a:solidFill>
                  <a:srgbClr val="FF0000"/>
                </a:solidFill>
                <a:latin typeface="Calibri" panose="020F0502020204030204" pitchFamily="34" charset="0"/>
                <a:cs typeface="Calibri" panose="020F0502020204030204" pitchFamily="34" charset="0"/>
              </a:rPr>
              <a:t>/</a:t>
            </a:r>
            <a:r>
              <a:rPr lang="fr-FR" sz="2000" dirty="0" smtClean="0">
                <a:latin typeface="Calibri" panose="020F0502020204030204" pitchFamily="34" charset="0"/>
                <a:cs typeface="Calibri" panose="020F0502020204030204" pitchFamily="34" charset="0"/>
              </a:rPr>
              <a:t> </a:t>
            </a:r>
            <a:r>
              <a:rPr lang="fr-FR" sz="2000" dirty="0" smtClean="0">
                <a:latin typeface="Calibri" panose="020F0502020204030204" pitchFamily="34" charset="0"/>
                <a:cs typeface="Calibri" panose="020F0502020204030204" pitchFamily="34" charset="0"/>
              </a:rPr>
              <a:t>est </a:t>
            </a:r>
            <a:r>
              <a:rPr lang="fr-FR" sz="2000" dirty="0">
                <a:latin typeface="Calibri" panose="020F0502020204030204" pitchFamily="34" charset="0"/>
                <a:cs typeface="Calibri" panose="020F0502020204030204" pitchFamily="34" charset="0"/>
              </a:rPr>
              <a:t>un art qui aide à avoir confiance en soi. </a:t>
            </a:r>
            <a:endParaRPr lang="fr-FR"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fr-FR" sz="2000" dirty="0" smtClean="0">
                <a:latin typeface="Calibri" panose="020F0502020204030204" pitchFamily="34" charset="0"/>
                <a:cs typeface="Calibri" panose="020F0502020204030204" pitchFamily="34" charset="0"/>
              </a:rPr>
              <a:t>Cet </a:t>
            </a:r>
            <a:r>
              <a:rPr lang="fr-FR" sz="2000" dirty="0">
                <a:latin typeface="Calibri" panose="020F0502020204030204" pitchFamily="34" charset="0"/>
                <a:cs typeface="Calibri" panose="020F0502020204030204" pitchFamily="34" charset="0"/>
              </a:rPr>
              <a:t>art</a:t>
            </a:r>
            <a:r>
              <a:rPr lang="fr-FR" sz="2000" dirty="0" smtClean="0">
                <a:latin typeface="Calibri" panose="020F0502020204030204" pitchFamily="34" charset="0"/>
                <a:cs typeface="Calibri" panose="020F0502020204030204" pitchFamily="34" charset="0"/>
              </a:rPr>
              <a:t>, </a:t>
            </a:r>
            <a:r>
              <a:rPr lang="fr-FR" sz="2000" b="1" dirty="0" smtClean="0">
                <a:solidFill>
                  <a:srgbClr val="FF0000"/>
                </a:solidFill>
                <a:latin typeface="Calibri" panose="020F0502020204030204" pitchFamily="34" charset="0"/>
                <a:cs typeface="Calibri" panose="020F0502020204030204" pitchFamily="34" charset="0"/>
              </a:rPr>
              <a:t>/</a:t>
            </a:r>
            <a:r>
              <a:rPr lang="fr-FR" sz="2000" dirty="0" smtClean="0">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qui plaît à beaucoup de gens</a:t>
            </a:r>
            <a:r>
              <a:rPr lang="fr-FR" sz="2000" dirty="0" smtClean="0">
                <a:latin typeface="Calibri" panose="020F0502020204030204" pitchFamily="34" charset="0"/>
                <a:cs typeface="Calibri" panose="020F0502020204030204" pitchFamily="34" charset="0"/>
              </a:rPr>
              <a:t>, </a:t>
            </a:r>
            <a:r>
              <a:rPr lang="fr-FR" sz="2000" b="1" dirty="0" smtClean="0">
                <a:solidFill>
                  <a:srgbClr val="FF0000"/>
                </a:solidFill>
                <a:latin typeface="Calibri" panose="020F0502020204030204" pitchFamily="34" charset="0"/>
                <a:cs typeface="Calibri" panose="020F0502020204030204" pitchFamily="34" charset="0"/>
              </a:rPr>
              <a:t>/</a:t>
            </a:r>
            <a:r>
              <a:rPr lang="fr-FR" sz="2000" dirty="0" smtClean="0">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permet de s’exprimer avec le corps. </a:t>
            </a:r>
            <a:endParaRPr lang="fr-FR" sz="2000" dirty="0" smtClean="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fr-FR" sz="2000" dirty="0" smtClean="0">
                <a:latin typeface="Calibri" panose="020F0502020204030204" pitchFamily="34" charset="0"/>
                <a:cs typeface="Calibri" panose="020F0502020204030204" pitchFamily="34" charset="0"/>
              </a:rPr>
              <a:t>La </a:t>
            </a:r>
            <a:r>
              <a:rPr lang="fr-FR" sz="2000" dirty="0">
                <a:latin typeface="Calibri" panose="020F0502020204030204" pitchFamily="34" charset="0"/>
                <a:cs typeface="Calibri" panose="020F0502020204030204" pitchFamily="34" charset="0"/>
              </a:rPr>
              <a:t>musique</a:t>
            </a:r>
            <a:r>
              <a:rPr lang="fr-FR" sz="2000" dirty="0" smtClean="0">
                <a:latin typeface="Calibri" panose="020F0502020204030204" pitchFamily="34" charset="0"/>
                <a:cs typeface="Calibri" panose="020F0502020204030204" pitchFamily="34" charset="0"/>
              </a:rPr>
              <a:t>, </a:t>
            </a:r>
            <a:r>
              <a:rPr lang="fr-FR" sz="2000" b="1" dirty="0" smtClean="0">
                <a:solidFill>
                  <a:srgbClr val="FF0000"/>
                </a:solidFill>
                <a:latin typeface="Calibri" panose="020F0502020204030204" pitchFamily="34" charset="0"/>
                <a:cs typeface="Calibri" panose="020F0502020204030204" pitchFamily="34" charset="0"/>
              </a:rPr>
              <a:t>/</a:t>
            </a:r>
            <a:r>
              <a:rPr lang="fr-FR" sz="2000" dirty="0" smtClean="0">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qui est présente au théâtre</a:t>
            </a:r>
            <a:r>
              <a:rPr lang="fr-FR" sz="2000" dirty="0" smtClean="0">
                <a:latin typeface="Calibri" panose="020F0502020204030204" pitchFamily="34" charset="0"/>
                <a:cs typeface="Calibri" panose="020F0502020204030204" pitchFamily="34" charset="0"/>
              </a:rPr>
              <a:t>, </a:t>
            </a:r>
            <a:r>
              <a:rPr lang="fr-FR" sz="2000" b="1" dirty="0" smtClean="0">
                <a:solidFill>
                  <a:srgbClr val="FF0000"/>
                </a:solidFill>
                <a:latin typeface="Calibri" panose="020F0502020204030204" pitchFamily="34" charset="0"/>
                <a:cs typeface="Calibri" panose="020F0502020204030204" pitchFamily="34" charset="0"/>
              </a:rPr>
              <a:t>/</a:t>
            </a:r>
            <a:r>
              <a:rPr lang="fr-FR" sz="2000" dirty="0" smtClean="0">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aide à montrer ses </a:t>
            </a:r>
            <a:r>
              <a:rPr lang="fr-FR" sz="2000" dirty="0" smtClean="0">
                <a:latin typeface="Calibri" panose="020F0502020204030204" pitchFamily="34" charset="0"/>
                <a:cs typeface="Calibri" panose="020F0502020204030204" pitchFamily="34" charset="0"/>
              </a:rPr>
              <a:t>émotions.</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30061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9A000-C5C6-0D3D-7E67-7C9712946DE4}"/>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4321526A-0586-1958-D81D-7172C2102E9A}"/>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Maintenant, passez au tableau et lisez ces phrases </a:t>
            </a:r>
            <a:r>
              <a:rPr lang="fr-FR" dirty="0"/>
              <a:t>à haute voix.</a:t>
            </a:r>
            <a:endParaRPr lang="fr-FR" altLang="fr-FR" dirty="0"/>
          </a:p>
        </p:txBody>
      </p:sp>
      <p:sp>
        <p:nvSpPr>
          <p:cNvPr id="8" name="Espace réservé du texte 2">
            <a:extLst>
              <a:ext uri="{FF2B5EF4-FFF2-40B4-BE49-F238E27FC236}">
                <a16:creationId xmlns:a16="http://schemas.microsoft.com/office/drawing/2014/main" id="{A7E6E07B-A9EF-9F36-4847-4C1179BDBDFF}"/>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immédiat.</a:t>
            </a:r>
          </a:p>
        </p:txBody>
      </p:sp>
      <p:sp>
        <p:nvSpPr>
          <p:cNvPr id="9" name="ZoneTexte 8"/>
          <p:cNvSpPr txBox="1"/>
          <p:nvPr/>
        </p:nvSpPr>
        <p:spPr>
          <a:xfrm>
            <a:off x="202445" y="1757695"/>
            <a:ext cx="8719446" cy="2400657"/>
          </a:xfrm>
          <a:prstGeom prst="rect">
            <a:avLst/>
          </a:prstGeom>
          <a:solidFill>
            <a:srgbClr val="FFFFD5"/>
          </a:solidFill>
          <a:ln>
            <a:solidFill>
              <a:schemeClr val="accent1"/>
            </a:solidFill>
          </a:ln>
        </p:spPr>
        <p:txBody>
          <a:bodyPr wrap="square" rtlCol="0">
            <a:spAutoFit/>
          </a:bodyPr>
          <a:lstStyle>
            <a:defPPr>
              <a:defRPr lang="fr-FR"/>
            </a:defPPr>
            <a:lvl1pPr marL="457200" indent="-457200">
              <a:buFont typeface="Arial" panose="020B0604020202020204" pitchFamily="34" charset="0"/>
              <a:buChar char="•"/>
              <a:defRPr sz="2000">
                <a:latin typeface="Calibri" panose="020F0502020204030204" pitchFamily="34" charset="0"/>
                <a:cs typeface="Calibri" panose="020F0502020204030204" pitchFamily="34" charset="0"/>
              </a:defRPr>
            </a:lvl1pPr>
          </a:lstStyle>
          <a:p>
            <a:pPr algn="just">
              <a:lnSpc>
                <a:spcPct val="150000"/>
              </a:lnSpc>
            </a:pPr>
            <a:r>
              <a:rPr lang="fr-FR" dirty="0"/>
              <a:t>La musique permet à chacun d’exprimer des émotions. </a:t>
            </a:r>
            <a:endParaRPr lang="fr-FR" dirty="0" smtClean="0"/>
          </a:p>
          <a:p>
            <a:pPr algn="just">
              <a:lnSpc>
                <a:spcPct val="150000"/>
              </a:lnSpc>
            </a:pPr>
            <a:r>
              <a:rPr lang="fr-FR" dirty="0" smtClean="0"/>
              <a:t>La </a:t>
            </a:r>
            <a:r>
              <a:rPr lang="fr-FR" dirty="0"/>
              <a:t>musique permet à chacun, </a:t>
            </a:r>
            <a:r>
              <a:rPr lang="fr-FR" b="1" dirty="0"/>
              <a:t>qu’il soit musicien ou non</a:t>
            </a:r>
            <a:r>
              <a:rPr lang="fr-FR" dirty="0"/>
              <a:t>, d’exprimer des émotions. </a:t>
            </a:r>
            <a:endParaRPr lang="fr-FR" dirty="0" smtClean="0"/>
          </a:p>
          <a:p>
            <a:pPr algn="just">
              <a:lnSpc>
                <a:spcPct val="150000"/>
              </a:lnSpc>
            </a:pPr>
            <a:r>
              <a:rPr lang="fr-FR" dirty="0" smtClean="0"/>
              <a:t>La </a:t>
            </a:r>
            <a:r>
              <a:rPr lang="fr-FR" dirty="0"/>
              <a:t>musique permet à chacun, </a:t>
            </a:r>
            <a:r>
              <a:rPr lang="fr-FR" b="1" dirty="0"/>
              <a:t>qu’il soit musicien ou non</a:t>
            </a:r>
            <a:r>
              <a:rPr lang="fr-FR" dirty="0"/>
              <a:t>, d’exprimer des émotions </a:t>
            </a:r>
            <a:r>
              <a:rPr lang="fr-FR" b="1" dirty="0"/>
              <a:t>que les mots ne peuvent pas toujours dire.</a:t>
            </a:r>
          </a:p>
        </p:txBody>
      </p:sp>
      <p:sp>
        <p:nvSpPr>
          <p:cNvPr id="10" name="ZoneTexte 9"/>
          <p:cNvSpPr txBox="1"/>
          <p:nvPr/>
        </p:nvSpPr>
        <p:spPr>
          <a:xfrm>
            <a:off x="202445" y="1258134"/>
            <a:ext cx="8719446" cy="400110"/>
          </a:xfrm>
          <a:prstGeom prst="rect">
            <a:avLst/>
          </a:prstGeom>
          <a:solidFill>
            <a:schemeClr val="bg1"/>
          </a:solidFill>
        </p:spPr>
        <p:txBody>
          <a:bodyPr wrap="square" rtlCol="0">
            <a:spAutoFit/>
          </a:bodyPr>
          <a:lstStyle/>
          <a:p>
            <a:r>
              <a:rPr lang="fr-FR" sz="2000" b="1" dirty="0">
                <a:latin typeface="Calibri" panose="020F0502020204030204" pitchFamily="34" charset="0"/>
                <a:cs typeface="Calibri" panose="020F0502020204030204" pitchFamily="34" charset="0"/>
              </a:rPr>
              <a:t>Je lis des phrases de plus en plus </a:t>
            </a:r>
            <a:r>
              <a:rPr lang="fr-FR" sz="2000" b="1" dirty="0" smtClean="0">
                <a:latin typeface="Calibri" panose="020F0502020204030204" pitchFamily="34" charset="0"/>
                <a:cs typeface="Calibri" panose="020F0502020204030204" pitchFamily="34" charset="0"/>
              </a:rPr>
              <a:t>longues : </a:t>
            </a:r>
            <a:endParaRPr lang="fr-FR"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1287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 du niveau 1AC</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390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5881064" y="2043890"/>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9329" y="1562106"/>
            <a:ext cx="374245" cy="37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577993" y="0"/>
            <a:ext cx="8176849"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Travail </a:t>
            </a:r>
            <a:r>
              <a:rPr lang="fr-FR" dirty="0" smtClean="0"/>
              <a:t>en binôme </a:t>
            </a:r>
            <a:r>
              <a:rPr lang="fr-FR" dirty="0"/>
              <a:t>: </a:t>
            </a:r>
            <a:r>
              <a:rPr lang="fr-FR" dirty="0"/>
              <a:t>Le premier élève lit la phrase à haute voix. Le deuxième élève la répète pour vérifier qu’il a bien compris. Répétez avec chaque phrase suivante.</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577993" y="388600"/>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d’inverser les rôles après la première lecture. </a:t>
            </a:r>
          </a:p>
        </p:txBody>
      </p:sp>
      <p:pic>
        <p:nvPicPr>
          <p:cNvPr id="6"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11" name="ZoneTexte 10"/>
          <p:cNvSpPr txBox="1"/>
          <p:nvPr/>
        </p:nvSpPr>
        <p:spPr>
          <a:xfrm>
            <a:off x="223024" y="1224970"/>
            <a:ext cx="8548148" cy="400110"/>
          </a:xfrm>
          <a:prstGeom prst="rect">
            <a:avLst/>
          </a:prstGeom>
          <a:solidFill>
            <a:schemeClr val="bg1"/>
          </a:solidFill>
        </p:spPr>
        <p:txBody>
          <a:bodyPr wrap="square" rtlCol="0">
            <a:spAutoFit/>
          </a:bodyPr>
          <a:lstStyle/>
          <a:p>
            <a:r>
              <a:rPr lang="fr-FR" sz="2000" b="1" dirty="0">
                <a:latin typeface="Calibri" panose="020F0502020204030204" pitchFamily="34" charset="0"/>
                <a:cs typeface="Calibri" panose="020F0502020204030204" pitchFamily="34" charset="0"/>
              </a:rPr>
              <a:t>Je lis à haute voix le texte suivant :</a:t>
            </a:r>
          </a:p>
        </p:txBody>
      </p:sp>
      <p:sp>
        <p:nvSpPr>
          <p:cNvPr id="9" name="ZoneTexte 8"/>
          <p:cNvSpPr txBox="1"/>
          <p:nvPr/>
        </p:nvSpPr>
        <p:spPr>
          <a:xfrm>
            <a:off x="202445" y="1757695"/>
            <a:ext cx="8719446" cy="2400657"/>
          </a:xfrm>
          <a:prstGeom prst="rect">
            <a:avLst/>
          </a:prstGeom>
          <a:solidFill>
            <a:srgbClr val="FFFFD5"/>
          </a:solidFill>
          <a:ln>
            <a:solidFill>
              <a:schemeClr val="accent1"/>
            </a:solidFill>
          </a:ln>
        </p:spPr>
        <p:txBody>
          <a:bodyPr wrap="square" rtlCol="0">
            <a:spAutoFit/>
          </a:bodyPr>
          <a:lstStyle>
            <a:defPPr>
              <a:defRPr lang="fr-FR"/>
            </a:defPPr>
            <a:lvl1pPr marL="457200" indent="-457200">
              <a:buFont typeface="Arial" panose="020B0604020202020204" pitchFamily="34" charset="0"/>
              <a:buChar char="•"/>
              <a:defRPr sz="2000">
                <a:latin typeface="Calibri" panose="020F0502020204030204" pitchFamily="34" charset="0"/>
                <a:cs typeface="Calibri" panose="020F0502020204030204" pitchFamily="34" charset="0"/>
              </a:defRPr>
            </a:lvl1pPr>
          </a:lstStyle>
          <a:p>
            <a:pPr algn="just">
              <a:lnSpc>
                <a:spcPct val="150000"/>
              </a:lnSpc>
            </a:pPr>
            <a:r>
              <a:rPr lang="fr-FR" dirty="0"/>
              <a:t>La musique permet à chacun d’exprimer des émotions. </a:t>
            </a:r>
            <a:endParaRPr lang="fr-FR" dirty="0" smtClean="0"/>
          </a:p>
          <a:p>
            <a:pPr algn="just">
              <a:lnSpc>
                <a:spcPct val="150000"/>
              </a:lnSpc>
            </a:pPr>
            <a:r>
              <a:rPr lang="fr-FR" dirty="0" smtClean="0"/>
              <a:t>La </a:t>
            </a:r>
            <a:r>
              <a:rPr lang="fr-FR" dirty="0"/>
              <a:t>musique permet à chacun, </a:t>
            </a:r>
            <a:r>
              <a:rPr lang="fr-FR" b="1" dirty="0"/>
              <a:t>qu’il soit musicien ou non</a:t>
            </a:r>
            <a:r>
              <a:rPr lang="fr-FR" dirty="0"/>
              <a:t>, d’exprimer des émotions. </a:t>
            </a:r>
            <a:endParaRPr lang="fr-FR" dirty="0" smtClean="0"/>
          </a:p>
          <a:p>
            <a:pPr algn="just">
              <a:lnSpc>
                <a:spcPct val="150000"/>
              </a:lnSpc>
            </a:pPr>
            <a:r>
              <a:rPr lang="fr-FR" dirty="0" smtClean="0"/>
              <a:t>La </a:t>
            </a:r>
            <a:r>
              <a:rPr lang="fr-FR" dirty="0"/>
              <a:t>musique permet à chacun, </a:t>
            </a:r>
            <a:r>
              <a:rPr lang="fr-FR" b="1" dirty="0"/>
              <a:t>qu’il soit musicien ou non</a:t>
            </a:r>
            <a:r>
              <a:rPr lang="fr-FR" dirty="0"/>
              <a:t>, d’exprimer des émotions </a:t>
            </a:r>
            <a:r>
              <a:rPr lang="fr-FR" b="1" dirty="0"/>
              <a:t>que les mots ne peuvent pas toujours dire.</a:t>
            </a:r>
          </a:p>
        </p:txBody>
      </p:sp>
    </p:spTree>
    <p:extLst>
      <p:ext uri="{BB962C8B-B14F-4D97-AF65-F5344CB8AC3E}">
        <p14:creationId xmlns:p14="http://schemas.microsoft.com/office/powerpoint/2010/main" val="20978449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a:t>
            </a:r>
            <a:r>
              <a:rPr lang="fr-FR" dirty="0" smtClean="0"/>
              <a:t>ce texte </a:t>
            </a:r>
            <a:r>
              <a:rPr lang="fr-FR" dirty="0"/>
              <a:t>à haute voix. Ecoutez bien.</a:t>
            </a:r>
            <a:endParaRPr lang="fr-FR" altLang="fr-FR" dirty="0"/>
          </a:p>
        </p:txBody>
      </p:sp>
      <p:sp>
        <p:nvSpPr>
          <p:cNvPr id="10" name="Espace réservé du texte 2">
            <a:extLst>
              <a:ext uri="{FF2B5EF4-FFF2-40B4-BE49-F238E27FC236}">
                <a16:creationId xmlns:a16="http://schemas.microsoft.com/office/drawing/2014/main" id="{EF5859FF-554B-3676-381E-898F2524B098}"/>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a:t>
            </a:r>
            <a:r>
              <a:rPr lang="fr-FR" dirty="0" smtClean="0"/>
              <a:t>du texte.</a:t>
            </a:r>
            <a:endParaRPr lang="fr-FR" dirty="0"/>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2" name="ZoneTexte 11"/>
          <p:cNvSpPr txBox="1"/>
          <p:nvPr/>
        </p:nvSpPr>
        <p:spPr>
          <a:xfrm>
            <a:off x="223024" y="1417008"/>
            <a:ext cx="8548149" cy="2862322"/>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pPr marL="0" indent="0">
              <a:buNone/>
            </a:pPr>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a:t>
            </a:r>
            <a:r>
              <a:rPr lang="fr-FR" dirty="0" smtClean="0"/>
              <a:t>jour.</a:t>
            </a:r>
            <a:endParaRPr lang="fr-FR" dirty="0"/>
          </a:p>
        </p:txBody>
      </p:sp>
    </p:spTree>
    <p:extLst>
      <p:ext uri="{BB962C8B-B14F-4D97-AF65-F5344CB8AC3E}">
        <p14:creationId xmlns:p14="http://schemas.microsoft.com/office/powerpoint/2010/main" val="202620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793D5-83A1-EBAE-5253-0768A4007906}"/>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789BA6D-D454-812E-CB01-5D0715886AA1}"/>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Nous allons lire ensemble </a:t>
            </a:r>
            <a:r>
              <a:rPr lang="fr-FR" dirty="0" smtClean="0"/>
              <a:t>les deux premières phrases.</a:t>
            </a:r>
            <a:endParaRPr lang="fr-FR" altLang="fr-FR" dirty="0"/>
          </a:p>
        </p:txBody>
      </p:sp>
      <p:sp>
        <p:nvSpPr>
          <p:cNvPr id="8" name="Espace réservé du texte 2">
            <a:extLst>
              <a:ext uri="{FF2B5EF4-FFF2-40B4-BE49-F238E27FC236}">
                <a16:creationId xmlns:a16="http://schemas.microsoft.com/office/drawing/2014/main" id="{18A2E2DE-083D-24DB-74D2-67EF0B7F2573}"/>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en chœur </a:t>
            </a:r>
            <a:r>
              <a:rPr lang="fr-FR" dirty="0" smtClean="0"/>
              <a:t>les 2 phrases. </a:t>
            </a:r>
            <a:endParaRPr lang="fr-FR" dirty="0"/>
          </a:p>
        </p:txBody>
      </p:sp>
      <p:pic>
        <p:nvPicPr>
          <p:cNvPr id="6"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nvSpPr>
        <p:spPr>
          <a:xfrm>
            <a:off x="223024" y="1392624"/>
            <a:ext cx="8548149" cy="2862322"/>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pPr marL="0" indent="0">
              <a:buNone/>
            </a:pPr>
            <a:r>
              <a:rPr lang="fr-FR" dirty="0"/>
              <a:t>La musique, qui est un langage compris par tous, unit les gens du monde entier. Une chanson, qu’elle soit douce ou énergique, peut faire sourire, pleurer ou faire penser à des souvenirs. </a:t>
            </a:r>
            <a:r>
              <a:rPr lang="fr-FR" dirty="0">
                <a:solidFill>
                  <a:schemeClr val="bg2">
                    <a:lumMod val="75000"/>
                  </a:schemeClr>
                </a:solidFill>
              </a:rPr>
              <a:t>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a:t>
            </a:r>
            <a:r>
              <a:rPr lang="fr-FR" dirty="0" smtClean="0">
                <a:solidFill>
                  <a:schemeClr val="bg2">
                    <a:lumMod val="75000"/>
                  </a:schemeClr>
                </a:solidFill>
              </a:rPr>
              <a:t>jour.</a:t>
            </a:r>
            <a:endParaRPr lang="fr-FR" dirty="0">
              <a:solidFill>
                <a:schemeClr val="bg2">
                  <a:lumMod val="75000"/>
                </a:schemeClr>
              </a:solidFill>
            </a:endParaRPr>
          </a:p>
        </p:txBody>
      </p:sp>
    </p:spTree>
    <p:extLst>
      <p:ext uri="{BB962C8B-B14F-4D97-AF65-F5344CB8AC3E}">
        <p14:creationId xmlns:p14="http://schemas.microsoft.com/office/powerpoint/2010/main" val="2587082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lire individuellement </a:t>
            </a:r>
            <a:r>
              <a:rPr lang="fr-FR" dirty="0" smtClean="0"/>
              <a:t>ce texte </a:t>
            </a:r>
            <a:r>
              <a:rPr lang="fr-FR" dirty="0"/>
              <a:t>à haute </a:t>
            </a:r>
            <a:r>
              <a:rPr lang="fr-FR" dirty="0" smtClean="0"/>
              <a:t>voix.</a:t>
            </a:r>
            <a:endParaRPr 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a:t>
            </a:r>
            <a:r>
              <a:rPr lang="fr-FR" dirty="0" smtClean="0"/>
              <a:t>5 </a:t>
            </a:r>
            <a:r>
              <a:rPr lang="fr-FR" dirty="0"/>
              <a:t>élèves au hasard. Apporter un feedback immédiat.</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0" name="ZoneTexte 9"/>
          <p:cNvSpPr txBox="1"/>
          <p:nvPr/>
        </p:nvSpPr>
        <p:spPr>
          <a:xfrm>
            <a:off x="223024" y="1417008"/>
            <a:ext cx="8548149" cy="2862322"/>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pPr marL="0" indent="0">
              <a:buNone/>
            </a:pPr>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a:t>
            </a:r>
            <a:r>
              <a:rPr lang="fr-FR" dirty="0" smtClean="0"/>
              <a:t>jour.</a:t>
            </a:r>
            <a:endParaRPr lang="fr-FR" dirty="0"/>
          </a:p>
        </p:txBody>
      </p:sp>
    </p:spTree>
    <p:extLst>
      <p:ext uri="{BB962C8B-B14F-4D97-AF65-F5344CB8AC3E}">
        <p14:creationId xmlns:p14="http://schemas.microsoft.com/office/powerpoint/2010/main" val="2326707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6" name="ZoneTexte 5"/>
          <p:cNvSpPr txBox="1"/>
          <p:nvPr/>
        </p:nvSpPr>
        <p:spPr>
          <a:xfrm>
            <a:off x="888018" y="204807"/>
            <a:ext cx="8223191"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 la fin de cette séance, vous serez capables de :</a:t>
            </a:r>
          </a:p>
        </p:txBody>
      </p:sp>
      <p:sp>
        <p:nvSpPr>
          <p:cNvPr id="7" name="Google Shape;2054;p38">
            <a:extLst>
              <a:ext uri="{FF2B5EF4-FFF2-40B4-BE49-F238E27FC236}">
                <a16:creationId xmlns:a16="http://schemas.microsoft.com/office/drawing/2014/main" id="{140D1579-E32D-3589-A75A-8F96C5DF0E80}"/>
              </a:ext>
            </a:extLst>
          </p:cNvPr>
          <p:cNvSpPr/>
          <p:nvPr/>
        </p:nvSpPr>
        <p:spPr>
          <a:xfrm>
            <a:off x="1190098" y="1730028"/>
            <a:ext cx="6940748"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sz="2000" b="1" dirty="0">
                <a:latin typeface="Calibri" panose="020F0502020204030204" pitchFamily="34" charset="0"/>
                <a:cs typeface="Calibri" panose="020F0502020204030204" pitchFamily="34" charset="0"/>
              </a:rPr>
              <a:t>Identifier l’idée principale d’un texte explicatif </a:t>
            </a:r>
            <a:r>
              <a:rPr lang="fr-FR" sz="2000" b="1" dirty="0" smtClean="0">
                <a:latin typeface="Calibri" panose="020F0502020204030204" pitchFamily="34" charset="0"/>
                <a:cs typeface="Calibri" panose="020F0502020204030204" pitchFamily="34" charset="0"/>
              </a:rPr>
              <a:t>simple.</a:t>
            </a:r>
            <a:endParaRPr lang="fr-FR" sz="2000" b="1" dirty="0">
              <a:latin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E354A425-A25D-D8E9-527E-2BEC80D6819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88018" y="1694335"/>
            <a:ext cx="531011" cy="604158"/>
          </a:xfrm>
          <a:prstGeom prst="rect">
            <a:avLst/>
          </a:prstGeom>
          <a:ln>
            <a:noFill/>
          </a:ln>
        </p:spPr>
      </p:pic>
      <p:pic>
        <p:nvPicPr>
          <p:cNvPr id="10" name="Image 9"/>
          <p:cNvPicPr>
            <a:picLocks noChangeAspect="1"/>
          </p:cNvPicPr>
          <p:nvPr/>
        </p:nvPicPr>
        <p:blipFill>
          <a:blip r:embed="rId3"/>
          <a:stretch>
            <a:fillRect/>
          </a:stretch>
        </p:blipFill>
        <p:spPr>
          <a:xfrm>
            <a:off x="2738234" y="2669506"/>
            <a:ext cx="3600635" cy="1886047"/>
          </a:xfrm>
          <a:prstGeom prst="rect">
            <a:avLst/>
          </a:prstGeom>
        </p:spPr>
      </p:pic>
    </p:spTree>
    <p:extLst>
      <p:ext uri="{BB962C8B-B14F-4D97-AF65-F5344CB8AC3E}">
        <p14:creationId xmlns:p14="http://schemas.microsoft.com/office/powerpoint/2010/main" val="30898594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Regardez l’image puis lisez silencieusement le texte.</a:t>
            </a:r>
            <a:endParaRPr lang="fr-FR" altLang="fr-FR" dirty="0"/>
          </a:p>
        </p:txBody>
      </p:sp>
      <p:sp>
        <p:nvSpPr>
          <p:cNvPr id="3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d’identifier les éléments importants de l’image.</a:t>
            </a:r>
          </a:p>
        </p:txBody>
      </p:sp>
      <p:pic>
        <p:nvPicPr>
          <p:cNvPr id="12"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135610" y="2469701"/>
            <a:ext cx="8872780" cy="2431435"/>
          </a:xfrm>
          <a:prstGeom prst="rect">
            <a:avLst/>
          </a:prstGeom>
          <a:solidFill>
            <a:srgbClr val="FFFFD5"/>
          </a:solidFill>
          <a:ln>
            <a:solidFill>
              <a:schemeClr val="accent1"/>
            </a:solidFill>
          </a:ln>
        </p:spPr>
        <p:txBody>
          <a:bodyPr wrap="square" rtlCol="0">
            <a:spAutoFit/>
          </a:bodyPr>
          <a:lstStyle>
            <a:defPPr>
              <a:defRPr lang="fr-FR"/>
            </a:defPPr>
            <a:lvl1pPr indent="0" algn="just">
              <a:buFont typeface="Arial" panose="020B0604020202020204" pitchFamily="34" charset="0"/>
              <a:buNone/>
              <a:defRPr sz="2000">
                <a:latin typeface="Calibri" panose="020F0502020204030204" pitchFamily="34" charset="0"/>
                <a:cs typeface="Calibri" panose="020F0502020204030204" pitchFamily="34" charset="0"/>
              </a:defRPr>
            </a:lvl1pPr>
          </a:lstStyle>
          <a:p>
            <a:r>
              <a:rPr lang="fr-FR" sz="1900"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jour.</a:t>
            </a:r>
          </a:p>
        </p:txBody>
      </p:sp>
      <p:pic>
        <p:nvPicPr>
          <p:cNvPr id="4" name="Image 3"/>
          <p:cNvPicPr>
            <a:picLocks noChangeAspect="1"/>
          </p:cNvPicPr>
          <p:nvPr/>
        </p:nvPicPr>
        <p:blipFill>
          <a:blip r:embed="rId4"/>
          <a:stretch>
            <a:fillRect/>
          </a:stretch>
        </p:blipFill>
        <p:spPr>
          <a:xfrm>
            <a:off x="3177283" y="693954"/>
            <a:ext cx="2436122" cy="1601963"/>
          </a:xfrm>
          <a:prstGeom prst="rect">
            <a:avLst/>
          </a:prstGeom>
        </p:spPr>
      </p:pic>
    </p:spTree>
    <p:extLst>
      <p:ext uri="{BB962C8B-B14F-4D97-AF65-F5344CB8AC3E}">
        <p14:creationId xmlns:p14="http://schemas.microsoft.com/office/powerpoint/2010/main" val="443550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Pour répondre à cette question, je cherche </a:t>
            </a:r>
            <a:r>
              <a:rPr lang="fr-FR" dirty="0" smtClean="0"/>
              <a:t>de quoi parle le texte.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Lire la question </a:t>
            </a:r>
            <a:r>
              <a:rPr lang="fr-FR" dirty="0" smtClean="0"/>
              <a:t>à haute voix, repérer les mots clés de la </a:t>
            </a:r>
            <a:r>
              <a:rPr lang="fr-FR" dirty="0"/>
              <a:t>question. </a:t>
            </a:r>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123986" y="797375"/>
            <a:ext cx="8872780" cy="969496"/>
          </a:xfrm>
          <a:prstGeom prst="rect">
            <a:avLst/>
          </a:prstGeom>
          <a:solidFill>
            <a:schemeClr val="bg1"/>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000" b="1" dirty="0"/>
              <a:t>Quel</a:t>
            </a:r>
            <a:r>
              <a:rPr lang="fr-FR" sz="2000" dirty="0"/>
              <a:t> est le </a:t>
            </a:r>
            <a:r>
              <a:rPr lang="fr-FR" sz="2000" b="1" dirty="0" smtClean="0"/>
              <a:t>thème</a:t>
            </a:r>
            <a:r>
              <a:rPr lang="fr-FR" sz="2000" dirty="0" smtClean="0"/>
              <a:t> principal </a:t>
            </a:r>
            <a:r>
              <a:rPr lang="fr-FR" sz="2000" dirty="0"/>
              <a:t>du texte </a:t>
            </a:r>
            <a:r>
              <a:rPr lang="fr-FR" sz="2000" dirty="0" smtClean="0"/>
              <a:t>?</a:t>
            </a:r>
          </a:p>
          <a:p>
            <a:pPr marL="0" indent="0">
              <a:lnSpc>
                <a:spcPct val="150000"/>
              </a:lnSpc>
              <a:buNone/>
            </a:pPr>
            <a:r>
              <a:rPr lang="fr-FR" dirty="0" smtClean="0">
                <a:sym typeface="Wingdings" panose="05000000000000000000" pitchFamily="2" charset="2"/>
              </a:rPr>
              <a:t> </a:t>
            </a:r>
            <a:r>
              <a:rPr lang="fr-FR" dirty="0" smtClean="0"/>
              <a:t>.........................................................................................................................................</a:t>
            </a:r>
            <a:endParaRPr lang="fr-FR" dirty="0"/>
          </a:p>
        </p:txBody>
      </p:sp>
      <p:sp>
        <p:nvSpPr>
          <p:cNvPr id="11" name="ZoneTexte 10"/>
          <p:cNvSpPr txBox="1"/>
          <p:nvPr/>
        </p:nvSpPr>
        <p:spPr>
          <a:xfrm>
            <a:off x="123986" y="2012420"/>
            <a:ext cx="8872780" cy="2862322"/>
          </a:xfrm>
          <a:prstGeom prst="rect">
            <a:avLst/>
          </a:prstGeom>
          <a:solidFill>
            <a:srgbClr val="FFFFD5"/>
          </a:solidFill>
          <a:ln>
            <a:solidFill>
              <a:schemeClr val="accent1"/>
            </a:solidFill>
          </a:ln>
        </p:spPr>
        <p:txBody>
          <a:bodyPr wrap="square" rtlCol="0">
            <a:spAutoFit/>
          </a:bodyPr>
          <a:lstStyle>
            <a:defPPr>
              <a:defRPr lang="fr-FR"/>
            </a:defPPr>
            <a:lvl1pPr indent="0" algn="just">
              <a:buFont typeface="Arial" panose="020B0604020202020204" pitchFamily="34" charset="0"/>
              <a:buNone/>
              <a:defRPr sz="2000">
                <a:latin typeface="Calibri" panose="020F0502020204030204" pitchFamily="34" charset="0"/>
                <a:cs typeface="Calibri" panose="020F0502020204030204" pitchFamily="34" charset="0"/>
              </a:defRPr>
            </a:lvl1pPr>
          </a:lstStyle>
          <a:p>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jour.</a:t>
            </a:r>
          </a:p>
        </p:txBody>
      </p:sp>
    </p:spTree>
    <p:extLst>
      <p:ext uri="{BB962C8B-B14F-4D97-AF65-F5344CB8AC3E}">
        <p14:creationId xmlns:p14="http://schemas.microsoft.com/office/powerpoint/2010/main" val="1159990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3" name="ZoneTexte 12"/>
          <p:cNvSpPr txBox="1"/>
          <p:nvPr/>
        </p:nvSpPr>
        <p:spPr>
          <a:xfrm>
            <a:off x="123986" y="797375"/>
            <a:ext cx="8872780" cy="969496"/>
          </a:xfrm>
          <a:prstGeom prst="rect">
            <a:avLst/>
          </a:prstGeom>
          <a:solidFill>
            <a:schemeClr val="bg1"/>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000" b="1" dirty="0"/>
              <a:t>Quel</a:t>
            </a:r>
            <a:r>
              <a:rPr lang="fr-FR" sz="2000" dirty="0"/>
              <a:t> est le </a:t>
            </a:r>
            <a:r>
              <a:rPr lang="fr-FR" sz="2000" b="1" dirty="0" smtClean="0"/>
              <a:t>thème</a:t>
            </a:r>
            <a:r>
              <a:rPr lang="fr-FR" sz="2000" dirty="0" smtClean="0"/>
              <a:t> principal </a:t>
            </a:r>
            <a:r>
              <a:rPr lang="fr-FR" sz="2000" dirty="0"/>
              <a:t>du texte </a:t>
            </a:r>
            <a:r>
              <a:rPr lang="fr-FR" sz="2000" dirty="0" smtClean="0"/>
              <a:t>?</a:t>
            </a:r>
          </a:p>
          <a:p>
            <a:pPr marL="0" indent="0">
              <a:lnSpc>
                <a:spcPct val="150000"/>
              </a:lnSpc>
              <a:buNone/>
            </a:pPr>
            <a:r>
              <a:rPr lang="fr-FR" dirty="0" smtClean="0">
                <a:sym typeface="Wingdings" panose="05000000000000000000" pitchFamily="2" charset="2"/>
              </a:rPr>
              <a:t> </a:t>
            </a:r>
            <a:r>
              <a:rPr lang="fr-FR" dirty="0" smtClean="0"/>
              <a:t>.........................................................................................................................................</a:t>
            </a:r>
            <a:endParaRPr lang="fr-FR" dirty="0"/>
          </a:p>
        </p:txBody>
      </p:sp>
      <p:sp>
        <p:nvSpPr>
          <p:cNvPr id="20" name="ZoneTexte 19"/>
          <p:cNvSpPr txBox="1"/>
          <p:nvPr/>
        </p:nvSpPr>
        <p:spPr>
          <a:xfrm>
            <a:off x="504927" y="1272574"/>
            <a:ext cx="6742870" cy="400110"/>
          </a:xfrm>
          <a:prstGeom prst="rect">
            <a:avLst/>
          </a:prstGeom>
          <a:noFill/>
        </p:spPr>
        <p:txBody>
          <a:bodyPr wrap="square" rtlCol="0">
            <a:spAutoFit/>
          </a:bodyPr>
          <a:lstStyle/>
          <a:p>
            <a:r>
              <a:rPr lang="fr-FR" sz="2000" b="1" i="1" dirty="0" smtClean="0">
                <a:solidFill>
                  <a:srgbClr val="C00000"/>
                </a:solidFill>
                <a:latin typeface="Calibri" panose="020F0502020204030204" pitchFamily="34" charset="0"/>
                <a:cs typeface="Calibri" panose="020F0502020204030204" pitchFamily="34" charset="0"/>
              </a:rPr>
              <a:t>Le mot principal du texte est la musique.</a:t>
            </a:r>
            <a:endParaRPr lang="fr-FR" sz="2000" b="1" i="1" dirty="0">
              <a:solidFill>
                <a:srgbClr val="C00000"/>
              </a:solidFill>
              <a:latin typeface="Calibri" panose="020F0502020204030204" pitchFamily="34" charset="0"/>
              <a:cs typeface="Calibri" panose="020F0502020204030204" pitchFamily="34" charset="0"/>
            </a:endParaRPr>
          </a:p>
        </p:txBody>
      </p:sp>
      <p:sp>
        <p:nvSpPr>
          <p:cNvPr id="15" name="ZoneTexte 14"/>
          <p:cNvSpPr txBox="1"/>
          <p:nvPr/>
        </p:nvSpPr>
        <p:spPr>
          <a:xfrm>
            <a:off x="123986" y="2012420"/>
            <a:ext cx="8872780" cy="2862322"/>
          </a:xfrm>
          <a:prstGeom prst="rect">
            <a:avLst/>
          </a:prstGeom>
          <a:solidFill>
            <a:srgbClr val="FFFFD5"/>
          </a:solidFill>
          <a:ln>
            <a:solidFill>
              <a:schemeClr val="accent1"/>
            </a:solidFill>
          </a:ln>
        </p:spPr>
        <p:txBody>
          <a:bodyPr wrap="square" rtlCol="0">
            <a:spAutoFit/>
          </a:bodyPr>
          <a:lstStyle>
            <a:defPPr>
              <a:defRPr lang="fr-FR"/>
            </a:defPPr>
            <a:lvl1pPr indent="0" algn="just">
              <a:buFont typeface="Arial" panose="020B0604020202020204" pitchFamily="34" charset="0"/>
              <a:buNone/>
              <a:defRPr sz="2000">
                <a:latin typeface="Calibri" panose="020F0502020204030204" pitchFamily="34" charset="0"/>
                <a:cs typeface="Calibri" panose="020F0502020204030204" pitchFamily="34" charset="0"/>
              </a:defRPr>
            </a:lvl1pPr>
          </a:lstStyle>
          <a:p>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jour.</a:t>
            </a:r>
          </a:p>
        </p:txBody>
      </p:sp>
      <p:pic>
        <p:nvPicPr>
          <p:cNvPr id="17" name="Encre 16">
            <a:extLst>
              <a:ext uri="{FF2B5EF4-FFF2-40B4-BE49-F238E27FC236}">
                <a16:creationId xmlns:a16="http://schemas.microsoft.com/office/drawing/2014/main" id="{4A73FAD1-486E-F925-86C8-CA8C699D04E9}"/>
              </a:ext>
            </a:extLst>
          </p:cNvPr>
          <p:cNvPicPr/>
          <p:nvPr/>
        </p:nvPicPr>
        <p:blipFill>
          <a:blip r:embed="rId4"/>
          <a:stretch>
            <a:fillRect/>
          </a:stretch>
        </p:blipFill>
        <p:spPr>
          <a:xfrm rot="21416477" flipV="1">
            <a:off x="509123" y="2073206"/>
            <a:ext cx="882893" cy="370350"/>
          </a:xfrm>
          <a:prstGeom prst="rect">
            <a:avLst/>
          </a:prstGeom>
        </p:spPr>
      </p:pic>
      <p:pic>
        <p:nvPicPr>
          <p:cNvPr id="18" name="Encre 16">
            <a:extLst>
              <a:ext uri="{FF2B5EF4-FFF2-40B4-BE49-F238E27FC236}">
                <a16:creationId xmlns:a16="http://schemas.microsoft.com/office/drawing/2014/main" id="{4A73FAD1-486E-F925-86C8-CA8C699D04E9}"/>
              </a:ext>
            </a:extLst>
          </p:cNvPr>
          <p:cNvPicPr/>
          <p:nvPr/>
        </p:nvPicPr>
        <p:blipFill>
          <a:blip r:embed="rId4"/>
          <a:stretch>
            <a:fillRect/>
          </a:stretch>
        </p:blipFill>
        <p:spPr>
          <a:xfrm rot="21416477" flipV="1">
            <a:off x="2977885" y="3928075"/>
            <a:ext cx="1048227" cy="370350"/>
          </a:xfrm>
          <a:prstGeom prst="rect">
            <a:avLst/>
          </a:prstGeom>
        </p:spPr>
      </p:pic>
    </p:spTree>
    <p:extLst>
      <p:ext uri="{BB962C8B-B14F-4D97-AF65-F5344CB8AC3E}">
        <p14:creationId xmlns:p14="http://schemas.microsoft.com/office/powerpoint/2010/main" val="3161011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cxnSp>
        <p:nvCxnSpPr>
          <p:cNvPr id="53" name="Straight Connector 35">
            <a:extLst>
              <a:ext uri="{FF2B5EF4-FFF2-40B4-BE49-F238E27FC236}">
                <a16:creationId xmlns:a16="http://schemas.microsoft.com/office/drawing/2014/main" id="{E3D0EE8E-56B7-7EA9-51A4-BCB95DF71898}"/>
              </a:ext>
            </a:extLst>
          </p:cNvPr>
          <p:cNvCxnSpPr/>
          <p:nvPr/>
        </p:nvCxnSpPr>
        <p:spPr>
          <a:xfrm>
            <a:off x="2129711" y="1842945"/>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6" name="Straight Connector 35">
            <a:extLst>
              <a:ext uri="{FF2B5EF4-FFF2-40B4-BE49-F238E27FC236}">
                <a16:creationId xmlns:a16="http://schemas.microsoft.com/office/drawing/2014/main" id="{E3D0EE8E-56B7-7EA9-51A4-BCB95DF71898}"/>
              </a:ext>
            </a:extLst>
          </p:cNvPr>
          <p:cNvCxnSpPr/>
          <p:nvPr/>
        </p:nvCxnSpPr>
        <p:spPr>
          <a:xfrm>
            <a:off x="2132789" y="3148915"/>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BEB2FDD-17BB-2732-0C52-3739BF7A9659}"/>
              </a:ext>
            </a:extLst>
          </p:cNvPr>
          <p:cNvSpPr txBox="1"/>
          <p:nvPr/>
        </p:nvSpPr>
        <p:spPr>
          <a:xfrm>
            <a:off x="7949420" y="1022348"/>
            <a:ext cx="822597" cy="276999"/>
          </a:xfrm>
          <a:prstGeom prst="rect">
            <a:avLst/>
          </a:prstGeom>
          <a:noFill/>
        </p:spPr>
        <p:txBody>
          <a:bodyPr wrap="none" rtlCol="0">
            <a:spAutoFit/>
          </a:bodyPr>
          <a:lstStyle/>
          <a:p>
            <a:pPr algn="ctr"/>
            <a:r>
              <a:rPr lang="fr-FR" sz="1200" b="1" dirty="0" err="1">
                <a:solidFill>
                  <a:schemeClr val="accent6"/>
                </a:solidFill>
                <a:latin typeface="Berlin Sans FB Demi" panose="020E0802020502020306" pitchFamily="34" charset="0"/>
              </a:rPr>
              <a:t>Post-test</a:t>
            </a:r>
            <a:endParaRPr lang="fr-FR" sz="1200" b="1" dirty="0">
              <a:solidFill>
                <a:schemeClr val="accent6"/>
              </a:solidFill>
              <a:latin typeface="Berlin Sans FB Demi" panose="020E0802020502020306" pitchFamily="34" charset="0"/>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642397" y="859658"/>
            <a:ext cx="1436644" cy="1373753"/>
            <a:chOff x="1007340" y="1589285"/>
            <a:chExt cx="914400" cy="1831670"/>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stCxn id="35"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40"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2"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3"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7"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8"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9"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sp>
        <p:nvSpPr>
          <p:cNvPr id="10"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11"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12"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13"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cxnSp>
        <p:nvCxnSpPr>
          <p:cNvPr id="23" name="Straight Connector 35">
            <a:extLst>
              <a:ext uri="{FF2B5EF4-FFF2-40B4-BE49-F238E27FC236}">
                <a16:creationId xmlns:a16="http://schemas.microsoft.com/office/drawing/2014/main" id="{E3D0EE8E-56B7-7EA9-51A4-BCB95DF71898}"/>
              </a:ext>
            </a:extLst>
          </p:cNvPr>
          <p:cNvCxnSpPr/>
          <p:nvPr/>
        </p:nvCxnSpPr>
        <p:spPr>
          <a:xfrm>
            <a:off x="5121381" y="169954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553339" y="1222149"/>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latin typeface="Berlin Sans FB Demi" panose="020E0802020502020306" pitchFamily="34" charset="0"/>
              </a:rPr>
              <a:t>Révision</a:t>
            </a:r>
            <a:endParaRPr lang="fr-FR" sz="1350" dirty="0">
              <a:latin typeface="Berlin Sans FB Demi" panose="020E0802020502020306" pitchFamily="34" charset="0"/>
            </a:endParaRPr>
          </a:p>
        </p:txBody>
      </p:sp>
      <p:sp>
        <p:nvSpPr>
          <p:cNvPr id="32"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38"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39" name="Oval 34">
            <a:extLst>
              <a:ext uri="{FF2B5EF4-FFF2-40B4-BE49-F238E27FC236}">
                <a16:creationId xmlns:a16="http://schemas.microsoft.com/office/drawing/2014/main" id="{8C3AEFF5-D06D-5BD6-9A7E-9B9AB9A03011}"/>
              </a:ext>
            </a:extLst>
          </p:cNvPr>
          <p:cNvSpPr/>
          <p:nvPr/>
        </p:nvSpPr>
        <p:spPr>
          <a:xfrm>
            <a:off x="5016790" y="4148096"/>
            <a:ext cx="1196327"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latin typeface="Berlin Sans FB Demi" panose="020E0802020502020306" pitchFamily="34" charset="0"/>
              </a:rPr>
              <a:t>Test de </a:t>
            </a:r>
          </a:p>
          <a:p>
            <a:pPr algn="ctr"/>
            <a:r>
              <a:rPr lang="fr-FR" sz="1200" b="1" dirty="0">
                <a:solidFill>
                  <a:schemeClr val="accent6"/>
                </a:solidFill>
                <a:latin typeface="Berlin Sans FB Demi" panose="020E0802020502020306" pitchFamily="34" charset="0"/>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82363" y="351474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4"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45"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46"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47"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48"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50"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41" name="Google Shape;853;p104">
            <a:extLst>
              <a:ext uri="{FF2B5EF4-FFF2-40B4-BE49-F238E27FC236}">
                <a16:creationId xmlns:a16="http://schemas.microsoft.com/office/drawing/2014/main" id="{06BDF3D4-E41F-F304-2B54-C5E61C3619AD}"/>
              </a:ext>
            </a:extLst>
          </p:cNvPr>
          <p:cNvSpPr/>
          <p:nvPr/>
        </p:nvSpPr>
        <p:spPr>
          <a:xfrm>
            <a:off x="619320" y="368862"/>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Calibri"/>
                <a:cs typeface="Calibri" panose="020F0502020204030204" pitchFamily="34" charset="0"/>
              </a:rPr>
              <a:t>Repérage dans la période de remédiation </a:t>
            </a:r>
            <a:endParaRPr lang="fr-FR" sz="2400" i="1" kern="0" dirty="0">
              <a:solidFill>
                <a:srgbClr val="44546A"/>
              </a:solidFill>
              <a:latin typeface="Calibri" panose="020F0502020204030204" pitchFamily="34" charset="0"/>
              <a:ea typeface="Calibri"/>
              <a:cs typeface="Calibri" panose="020F0502020204030204" pitchFamily="34" charset="0"/>
            </a:endParaRPr>
          </a:p>
        </p:txBody>
      </p:sp>
      <p:sp>
        <p:nvSpPr>
          <p:cNvPr id="54" name="Oval 34">
            <a:extLst>
              <a:ext uri="{FF2B5EF4-FFF2-40B4-BE49-F238E27FC236}">
                <a16:creationId xmlns:a16="http://schemas.microsoft.com/office/drawing/2014/main" id="{5A6E13B6-48CF-E828-1CE3-F510889B3475}"/>
              </a:ext>
            </a:extLst>
          </p:cNvPr>
          <p:cNvSpPr/>
          <p:nvPr/>
        </p:nvSpPr>
        <p:spPr>
          <a:xfrm>
            <a:off x="1884571" y="1192740"/>
            <a:ext cx="2155475" cy="72945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sz="1800" b="0" i="0" u="none" strike="noStrike" kern="0" cap="none" spc="0" baseline="0">
                <a:solidFill>
                  <a:srgbClr val="000000"/>
                </a:solidFill>
                <a:uFillTx/>
              </a:defRPr>
            </a:pPr>
            <a:r>
              <a:rPr lang="fr-FR" sz="1200" b="1" dirty="0">
                <a:solidFill>
                  <a:schemeClr val="tx1"/>
                </a:solidFill>
              </a:rPr>
              <a:t>Lire avec fluidité en respectant le sens des phrases.</a:t>
            </a:r>
          </a:p>
        </p:txBody>
      </p:sp>
      <p:sp>
        <p:nvSpPr>
          <p:cNvPr id="55" name="Oval 34">
            <a:extLst>
              <a:ext uri="{FF2B5EF4-FFF2-40B4-BE49-F238E27FC236}">
                <a16:creationId xmlns:a16="http://schemas.microsoft.com/office/drawing/2014/main" id="{5A6E13B6-48CF-E828-1CE3-F510889B3475}"/>
              </a:ext>
            </a:extLst>
          </p:cNvPr>
          <p:cNvSpPr/>
          <p:nvPr/>
        </p:nvSpPr>
        <p:spPr>
          <a:xfrm>
            <a:off x="1307443" y="3771498"/>
            <a:ext cx="2155475" cy="778627"/>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chemeClr val="tx1"/>
                </a:solidFill>
              </a:rPr>
              <a:t>Identifier l’idée principale d’un texte explicatif simple</a:t>
            </a:r>
            <a:r>
              <a:rPr lang="fr-FR" sz="1200" b="1" kern="0" dirty="0">
                <a:solidFill>
                  <a:schemeClr val="tx1"/>
                </a:solidFill>
              </a:rPr>
              <a:t>.</a:t>
            </a:r>
            <a:endParaRPr lang="fr-FR" sz="1200" b="1" kern="0" dirty="0">
              <a:solidFill>
                <a:schemeClr val="tx1"/>
              </a:solidFill>
            </a:endParaRPr>
          </a:p>
        </p:txBody>
      </p:sp>
      <p:sp>
        <p:nvSpPr>
          <p:cNvPr id="64"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65"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66"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67"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68"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69"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14" name="ZoneTexte 13"/>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1" name="ZoneTexte 70"/>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2"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S21</a:t>
            </a:r>
          </a:p>
        </p:txBody>
      </p:sp>
      <p:cxnSp>
        <p:nvCxnSpPr>
          <p:cNvPr id="73" name="Straight Connector 35">
            <a:extLst>
              <a:ext uri="{FF2B5EF4-FFF2-40B4-BE49-F238E27FC236}">
                <a16:creationId xmlns:a16="http://schemas.microsoft.com/office/drawing/2014/main" id="{E3D0EE8E-56B7-7EA9-51A4-BCB95DF71898}"/>
              </a:ext>
            </a:extLst>
          </p:cNvPr>
          <p:cNvCxnSpPr/>
          <p:nvPr/>
        </p:nvCxnSpPr>
        <p:spPr>
          <a:xfrm>
            <a:off x="6862102" y="153165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947954" y="1190918"/>
            <a:ext cx="1676470" cy="35454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latin typeface="Berlin Sans FB Demi" panose="020E0802020502020306" pitchFamily="34" charset="0"/>
              </a:rPr>
              <a:t>Consolidation</a:t>
            </a:r>
            <a:endParaRPr lang="fr-FR" sz="1350" dirty="0">
              <a:latin typeface="Berlin Sans FB Demi" panose="020E0802020502020306" pitchFamily="34" charset="0"/>
            </a:endParaRPr>
          </a:p>
        </p:txBody>
      </p:sp>
      <p:sp>
        <p:nvSpPr>
          <p:cNvPr id="75" name="Oval 34">
            <a:extLst>
              <a:ext uri="{FF2B5EF4-FFF2-40B4-BE49-F238E27FC236}">
                <a16:creationId xmlns:a16="http://schemas.microsoft.com/office/drawing/2014/main" id="{5A6E13B6-48CF-E828-1CE3-F510889B3475}"/>
              </a:ext>
            </a:extLst>
          </p:cNvPr>
          <p:cNvSpPr/>
          <p:nvPr/>
        </p:nvSpPr>
        <p:spPr>
          <a:xfrm>
            <a:off x="6544330" y="4302297"/>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smtClean="0">
                <a:solidFill>
                  <a:schemeClr val="accent6"/>
                </a:solidFill>
                <a:latin typeface="Berlin Sans FB Demi" panose="020E0802020502020306" pitchFamily="34" charset="0"/>
              </a:rPr>
              <a:t>Défis</a:t>
            </a:r>
            <a:endParaRPr lang="fr-FR" sz="1350" dirty="0">
              <a:latin typeface="Berlin Sans FB Demi" panose="020E0802020502020306" pitchFamily="34" charset="0"/>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7300887" y="366997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48066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a:t>
            </a:r>
            <a:r>
              <a:rPr lang="fr-FR" dirty="0" smtClean="0"/>
              <a:t>les informations </a:t>
            </a:r>
            <a:r>
              <a:rPr lang="fr-FR" dirty="0"/>
              <a:t>pour répondre à cette question. Plusieurs réponses sont possibles.</a:t>
            </a:r>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question.</a:t>
            </a:r>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123986" y="821759"/>
            <a:ext cx="8872780" cy="969496"/>
          </a:xfrm>
          <a:prstGeom prst="rect">
            <a:avLst/>
          </a:prstGeom>
          <a:solidFill>
            <a:schemeClr val="bg1"/>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000" b="1" dirty="0"/>
              <a:t>Quelle</a:t>
            </a:r>
            <a:r>
              <a:rPr lang="fr-FR" sz="2000" dirty="0"/>
              <a:t> est l’idée principale du texte </a:t>
            </a:r>
            <a:r>
              <a:rPr lang="fr-FR" sz="2000" dirty="0" smtClean="0"/>
              <a:t>? </a:t>
            </a:r>
          </a:p>
          <a:p>
            <a:pPr marL="0" indent="0">
              <a:lnSpc>
                <a:spcPct val="150000"/>
              </a:lnSpc>
              <a:buNone/>
            </a:pPr>
            <a:r>
              <a:rPr lang="fr-FR" dirty="0" smtClean="0">
                <a:sym typeface="Wingdings" panose="05000000000000000000" pitchFamily="2" charset="2"/>
              </a:rPr>
              <a:t> </a:t>
            </a:r>
            <a:r>
              <a:rPr lang="fr-FR" dirty="0" smtClean="0"/>
              <a:t>.........................................................................................................................................</a:t>
            </a:r>
            <a:endParaRPr lang="fr-FR" dirty="0"/>
          </a:p>
        </p:txBody>
      </p:sp>
      <p:sp>
        <p:nvSpPr>
          <p:cNvPr id="8" name="ZoneTexte 7"/>
          <p:cNvSpPr txBox="1"/>
          <p:nvPr/>
        </p:nvSpPr>
        <p:spPr>
          <a:xfrm>
            <a:off x="123986" y="2012420"/>
            <a:ext cx="8872780" cy="2862322"/>
          </a:xfrm>
          <a:prstGeom prst="rect">
            <a:avLst/>
          </a:prstGeom>
          <a:solidFill>
            <a:srgbClr val="FFFFD5"/>
          </a:solidFill>
          <a:ln>
            <a:solidFill>
              <a:schemeClr val="accent1"/>
            </a:solidFill>
          </a:ln>
        </p:spPr>
        <p:txBody>
          <a:bodyPr wrap="square" rtlCol="0">
            <a:spAutoFit/>
          </a:bodyPr>
          <a:lstStyle>
            <a:defPPr>
              <a:defRPr lang="fr-FR"/>
            </a:defPPr>
            <a:lvl1pPr indent="0" algn="just">
              <a:buFont typeface="Arial" panose="020B0604020202020204" pitchFamily="34" charset="0"/>
              <a:buNone/>
              <a:defRPr sz="2000">
                <a:latin typeface="Calibri" panose="020F0502020204030204" pitchFamily="34" charset="0"/>
                <a:cs typeface="Calibri" panose="020F0502020204030204" pitchFamily="34" charset="0"/>
              </a:defRPr>
            </a:lvl1pPr>
          </a:lstStyle>
          <a:p>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jour.</a:t>
            </a:r>
          </a:p>
        </p:txBody>
      </p:sp>
    </p:spTree>
    <p:extLst>
      <p:ext uri="{BB962C8B-B14F-4D97-AF65-F5344CB8AC3E}">
        <p14:creationId xmlns:p14="http://schemas.microsoft.com/office/powerpoint/2010/main" val="3855362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CD0F08F2-DC6A-F19D-6FD0-874B2F284F9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0" name="ZoneTexte 9"/>
          <p:cNvSpPr txBox="1"/>
          <p:nvPr/>
        </p:nvSpPr>
        <p:spPr>
          <a:xfrm>
            <a:off x="123986" y="821759"/>
            <a:ext cx="8872780" cy="969496"/>
          </a:xfrm>
          <a:prstGeom prst="rect">
            <a:avLst/>
          </a:prstGeom>
          <a:solidFill>
            <a:schemeClr val="bg1"/>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000" b="1" dirty="0"/>
              <a:t>Quelle</a:t>
            </a:r>
            <a:r>
              <a:rPr lang="fr-FR" sz="2000" dirty="0"/>
              <a:t> est l’idée principale du texte </a:t>
            </a:r>
            <a:r>
              <a:rPr lang="fr-FR" sz="2000" dirty="0" smtClean="0"/>
              <a:t>? </a:t>
            </a:r>
          </a:p>
          <a:p>
            <a:pPr marL="0" indent="0">
              <a:lnSpc>
                <a:spcPct val="150000"/>
              </a:lnSpc>
              <a:buNone/>
            </a:pPr>
            <a:r>
              <a:rPr lang="fr-FR" dirty="0" smtClean="0">
                <a:sym typeface="Wingdings" panose="05000000000000000000" pitchFamily="2" charset="2"/>
              </a:rPr>
              <a:t> </a:t>
            </a:r>
            <a:r>
              <a:rPr lang="fr-FR" dirty="0" smtClean="0"/>
              <a:t>.........................................................................................................................................</a:t>
            </a:r>
            <a:endParaRPr lang="fr-FR" dirty="0"/>
          </a:p>
        </p:txBody>
      </p:sp>
      <p:sp>
        <p:nvSpPr>
          <p:cNvPr id="13" name="ZoneTexte 12"/>
          <p:cNvSpPr txBox="1"/>
          <p:nvPr/>
        </p:nvSpPr>
        <p:spPr>
          <a:xfrm>
            <a:off x="481471" y="1255503"/>
            <a:ext cx="8184995" cy="400110"/>
          </a:xfrm>
          <a:prstGeom prst="rect">
            <a:avLst/>
          </a:prstGeom>
          <a:noFill/>
        </p:spPr>
        <p:txBody>
          <a:bodyPr wrap="square" rtlCol="0">
            <a:spAutoFit/>
          </a:bodyPr>
          <a:lstStyle>
            <a:defPPr>
              <a:defRPr lang="fr-FR"/>
            </a:defPPr>
            <a:lvl1pPr>
              <a:defRPr sz="2000" b="1" i="1">
                <a:solidFill>
                  <a:srgbClr val="C00000"/>
                </a:solidFill>
                <a:latin typeface="Calibri" panose="020F0502020204030204" pitchFamily="34" charset="0"/>
                <a:cs typeface="Calibri" panose="020F0502020204030204" pitchFamily="34" charset="0"/>
              </a:defRPr>
            </a:lvl1pPr>
          </a:lstStyle>
          <a:p>
            <a:r>
              <a:rPr lang="fr-FR" dirty="0"/>
              <a:t>L’idée principale est: La </a:t>
            </a:r>
            <a:r>
              <a:rPr lang="fr-FR" dirty="0"/>
              <a:t>musique unit les gens et exprime des émotions.</a:t>
            </a:r>
          </a:p>
        </p:txBody>
      </p:sp>
      <p:sp>
        <p:nvSpPr>
          <p:cNvPr id="12" name="ZoneTexte 11"/>
          <p:cNvSpPr txBox="1"/>
          <p:nvPr/>
        </p:nvSpPr>
        <p:spPr>
          <a:xfrm>
            <a:off x="123986" y="2012420"/>
            <a:ext cx="8872780" cy="2862322"/>
          </a:xfrm>
          <a:prstGeom prst="rect">
            <a:avLst/>
          </a:prstGeom>
          <a:solidFill>
            <a:srgbClr val="FFFFD5"/>
          </a:solidFill>
          <a:ln>
            <a:solidFill>
              <a:schemeClr val="accent1"/>
            </a:solidFill>
          </a:ln>
        </p:spPr>
        <p:txBody>
          <a:bodyPr wrap="square" rtlCol="0">
            <a:spAutoFit/>
          </a:bodyPr>
          <a:lstStyle>
            <a:defPPr>
              <a:defRPr lang="fr-FR"/>
            </a:defPPr>
            <a:lvl1pPr indent="0" algn="just">
              <a:buFont typeface="Arial" panose="020B0604020202020204" pitchFamily="34" charset="0"/>
              <a:buNone/>
              <a:defRPr sz="2000">
                <a:latin typeface="Calibri" panose="020F0502020204030204" pitchFamily="34" charset="0"/>
                <a:cs typeface="Calibri" panose="020F0502020204030204" pitchFamily="34" charset="0"/>
              </a:defRPr>
            </a:lvl1pPr>
          </a:lstStyle>
          <a:p>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jour.</a:t>
            </a:r>
          </a:p>
        </p:txBody>
      </p:sp>
      <p:pic>
        <p:nvPicPr>
          <p:cNvPr id="18" name="Encre 17">
            <a:extLst>
              <a:ext uri="{FF2B5EF4-FFF2-40B4-BE49-F238E27FC236}">
                <a16:creationId xmlns:a16="http://schemas.microsoft.com/office/drawing/2014/main" id="{4A73FAD1-486E-F925-86C8-CA8C699D04E9}"/>
              </a:ext>
            </a:extLst>
          </p:cNvPr>
          <p:cNvPicPr/>
          <p:nvPr/>
        </p:nvPicPr>
        <p:blipFill>
          <a:blip r:embed="rId4"/>
          <a:stretch>
            <a:fillRect/>
          </a:stretch>
        </p:blipFill>
        <p:spPr>
          <a:xfrm rot="21416477" flipV="1">
            <a:off x="172306" y="1953635"/>
            <a:ext cx="8313877" cy="658277"/>
          </a:xfrm>
          <a:prstGeom prst="rect">
            <a:avLst/>
          </a:prstGeom>
        </p:spPr>
      </p:pic>
      <p:pic>
        <p:nvPicPr>
          <p:cNvPr id="14" name="Encre 17">
            <a:extLst>
              <a:ext uri="{FF2B5EF4-FFF2-40B4-BE49-F238E27FC236}">
                <a16:creationId xmlns:a16="http://schemas.microsoft.com/office/drawing/2014/main" id="{4A73FAD1-486E-F925-86C8-CA8C699D04E9}"/>
              </a:ext>
            </a:extLst>
          </p:cNvPr>
          <p:cNvPicPr/>
          <p:nvPr/>
        </p:nvPicPr>
        <p:blipFill>
          <a:blip r:embed="rId4"/>
          <a:stretch>
            <a:fillRect/>
          </a:stretch>
        </p:blipFill>
        <p:spPr>
          <a:xfrm rot="21416477" flipV="1">
            <a:off x="3238510" y="3553644"/>
            <a:ext cx="3464751" cy="400929"/>
          </a:xfrm>
          <a:prstGeom prst="rect">
            <a:avLst/>
          </a:prstGeom>
        </p:spPr>
      </p:pic>
    </p:spTree>
    <p:extLst>
      <p:ext uri="{BB962C8B-B14F-4D97-AF65-F5344CB8AC3E}">
        <p14:creationId xmlns:p14="http://schemas.microsoft.com/office/powerpoint/2010/main" val="2612303049"/>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BB9C2509-BE5F-BCF3-2381-72077AC44F3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a:t>
            </a:r>
            <a:r>
              <a:rPr lang="fr-FR" dirty="0" smtClean="0"/>
              <a:t>cette question. </a:t>
            </a:r>
            <a:r>
              <a:rPr lang="fr-FR" dirty="0"/>
              <a:t>Travaillez en binômes. </a:t>
            </a:r>
            <a:endParaRPr lang="fr-FR" altLang="fr-FR"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2 binômes pour </a:t>
            </a:r>
            <a:r>
              <a:rPr lang="fr-FR" dirty="0" smtClean="0"/>
              <a:t>donner leurs </a:t>
            </a:r>
            <a:r>
              <a:rPr lang="fr-FR" dirty="0"/>
              <a:t>réponses à la classe. </a:t>
            </a:r>
          </a:p>
        </p:txBody>
      </p:sp>
      <p:pic>
        <p:nvPicPr>
          <p:cNvPr id="9"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10" name="ZoneTexte 9"/>
          <p:cNvSpPr txBox="1"/>
          <p:nvPr/>
        </p:nvSpPr>
        <p:spPr>
          <a:xfrm>
            <a:off x="123986" y="816744"/>
            <a:ext cx="8872780" cy="969496"/>
          </a:xfrm>
          <a:prstGeom prst="rect">
            <a:avLst/>
          </a:prstGeom>
          <a:solidFill>
            <a:schemeClr val="bg1"/>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000" b="1" dirty="0"/>
              <a:t>Propose</a:t>
            </a:r>
            <a:r>
              <a:rPr lang="fr-FR" sz="2000" dirty="0"/>
              <a:t> un titre à ce texte</a:t>
            </a:r>
            <a:r>
              <a:rPr lang="fr-FR" sz="2000" dirty="0" smtClean="0"/>
              <a:t>.</a:t>
            </a:r>
          </a:p>
          <a:p>
            <a:pPr marL="0" indent="0">
              <a:lnSpc>
                <a:spcPct val="150000"/>
              </a:lnSpc>
              <a:buNone/>
            </a:pPr>
            <a:r>
              <a:rPr lang="fr-FR" dirty="0" smtClean="0">
                <a:sym typeface="Wingdings" panose="05000000000000000000" pitchFamily="2" charset="2"/>
              </a:rPr>
              <a:t> </a:t>
            </a:r>
            <a:r>
              <a:rPr lang="fr-FR" dirty="0" smtClean="0"/>
              <a:t>.......................................................................................................................................</a:t>
            </a:r>
          </a:p>
        </p:txBody>
      </p:sp>
      <p:sp>
        <p:nvSpPr>
          <p:cNvPr id="7" name="ZoneTexte 6"/>
          <p:cNvSpPr txBox="1"/>
          <p:nvPr/>
        </p:nvSpPr>
        <p:spPr>
          <a:xfrm>
            <a:off x="123986" y="2012420"/>
            <a:ext cx="8872780" cy="2862322"/>
          </a:xfrm>
          <a:prstGeom prst="rect">
            <a:avLst/>
          </a:prstGeom>
          <a:solidFill>
            <a:srgbClr val="FFFFD5"/>
          </a:solidFill>
          <a:ln>
            <a:solidFill>
              <a:schemeClr val="accent1"/>
            </a:solidFill>
          </a:ln>
        </p:spPr>
        <p:txBody>
          <a:bodyPr wrap="square" rtlCol="0">
            <a:spAutoFit/>
          </a:bodyPr>
          <a:lstStyle>
            <a:defPPr>
              <a:defRPr lang="fr-FR"/>
            </a:defPPr>
            <a:lvl1pPr indent="0" algn="just">
              <a:buFont typeface="Arial" panose="020B0604020202020204" pitchFamily="34" charset="0"/>
              <a:buNone/>
              <a:defRPr sz="2000">
                <a:latin typeface="Calibri" panose="020F0502020204030204" pitchFamily="34" charset="0"/>
                <a:cs typeface="Calibri" panose="020F0502020204030204" pitchFamily="34" charset="0"/>
              </a:defRPr>
            </a:lvl1pPr>
          </a:lstStyle>
          <a:p>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jour.</a:t>
            </a:r>
          </a:p>
        </p:txBody>
      </p:sp>
    </p:spTree>
    <p:extLst>
      <p:ext uri="{BB962C8B-B14F-4D97-AF65-F5344CB8AC3E}">
        <p14:creationId xmlns:p14="http://schemas.microsoft.com/office/powerpoint/2010/main" val="19618034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620AB04-23CA-37D0-A02F-2FC5C973D03B}"/>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3D75DE5A-B11D-A24A-0E40-1AAF97BF023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0"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cstate="print">
            <a:alphaModFix/>
          </a:blip>
          <a:srcRect/>
          <a:stretch>
            <a:fillRect/>
          </a:stretch>
        </p:blipFill>
        <p:spPr>
          <a:xfrm>
            <a:off x="8496641" y="52651"/>
            <a:ext cx="558661" cy="558661"/>
          </a:xfrm>
          <a:prstGeom prst="rect">
            <a:avLst/>
          </a:prstGeom>
          <a:noFill/>
          <a:ln cap="flat">
            <a:noFill/>
          </a:ln>
        </p:spPr>
      </p:pic>
      <p:sp>
        <p:nvSpPr>
          <p:cNvPr id="8" name="ZoneTexte 7"/>
          <p:cNvSpPr txBox="1"/>
          <p:nvPr/>
        </p:nvSpPr>
        <p:spPr>
          <a:xfrm>
            <a:off x="123986" y="816744"/>
            <a:ext cx="8872780" cy="969496"/>
          </a:xfrm>
          <a:prstGeom prst="rect">
            <a:avLst/>
          </a:prstGeom>
          <a:solidFill>
            <a:schemeClr val="bg1"/>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000" b="1" dirty="0"/>
              <a:t>Propose</a:t>
            </a:r>
            <a:r>
              <a:rPr lang="fr-FR" sz="2000" dirty="0"/>
              <a:t> un titre à ce texte</a:t>
            </a:r>
            <a:r>
              <a:rPr lang="fr-FR" sz="2000" dirty="0" smtClean="0"/>
              <a:t>.</a:t>
            </a:r>
          </a:p>
          <a:p>
            <a:pPr marL="0" indent="0">
              <a:lnSpc>
                <a:spcPct val="150000"/>
              </a:lnSpc>
              <a:buNone/>
            </a:pPr>
            <a:r>
              <a:rPr lang="fr-FR" dirty="0" smtClean="0">
                <a:sym typeface="Wingdings" panose="05000000000000000000" pitchFamily="2" charset="2"/>
              </a:rPr>
              <a:t> </a:t>
            </a:r>
            <a:r>
              <a:rPr lang="fr-FR" dirty="0" smtClean="0"/>
              <a:t>.......................................................................................................................................</a:t>
            </a:r>
          </a:p>
        </p:txBody>
      </p:sp>
      <p:sp>
        <p:nvSpPr>
          <p:cNvPr id="9" name="ZoneTexte 8"/>
          <p:cNvSpPr txBox="1"/>
          <p:nvPr/>
        </p:nvSpPr>
        <p:spPr>
          <a:xfrm>
            <a:off x="123986" y="2012420"/>
            <a:ext cx="8872780" cy="2862322"/>
          </a:xfrm>
          <a:prstGeom prst="rect">
            <a:avLst/>
          </a:prstGeom>
          <a:solidFill>
            <a:srgbClr val="FFFFD5"/>
          </a:solidFill>
          <a:ln>
            <a:solidFill>
              <a:schemeClr val="accent1"/>
            </a:solidFill>
          </a:ln>
        </p:spPr>
        <p:txBody>
          <a:bodyPr wrap="square" rtlCol="0">
            <a:spAutoFit/>
          </a:bodyPr>
          <a:lstStyle>
            <a:defPPr>
              <a:defRPr lang="fr-FR"/>
            </a:defPPr>
            <a:lvl1pPr indent="0" algn="just">
              <a:buFont typeface="Arial" panose="020B0604020202020204" pitchFamily="34" charset="0"/>
              <a:buNone/>
              <a:defRPr sz="2000">
                <a:latin typeface="Calibri" panose="020F0502020204030204" pitchFamily="34" charset="0"/>
                <a:cs typeface="Calibri" panose="020F0502020204030204" pitchFamily="34" charset="0"/>
              </a:defRPr>
            </a:lvl1pPr>
          </a:lstStyle>
          <a:p>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jour.</a:t>
            </a:r>
          </a:p>
        </p:txBody>
      </p:sp>
      <p:sp>
        <p:nvSpPr>
          <p:cNvPr id="16" name="ZoneTexte 15"/>
          <p:cNvSpPr txBox="1"/>
          <p:nvPr/>
        </p:nvSpPr>
        <p:spPr>
          <a:xfrm>
            <a:off x="462250" y="1236412"/>
            <a:ext cx="8205395" cy="400110"/>
          </a:xfrm>
          <a:prstGeom prst="rect">
            <a:avLst/>
          </a:prstGeom>
          <a:noFill/>
        </p:spPr>
        <p:txBody>
          <a:bodyPr wrap="square" rtlCol="0">
            <a:spAutoFit/>
          </a:bodyPr>
          <a:lstStyle>
            <a:defPPr>
              <a:defRPr lang="fr-FR"/>
            </a:defPPr>
            <a:lvl1pPr>
              <a:defRPr sz="2000" b="1" i="1">
                <a:solidFill>
                  <a:srgbClr val="C00000"/>
                </a:solidFill>
                <a:latin typeface="Calibri" panose="020F0502020204030204" pitchFamily="34" charset="0"/>
                <a:cs typeface="Calibri" panose="020F0502020204030204" pitchFamily="34" charset="0"/>
              </a:defRPr>
            </a:lvl1pPr>
          </a:lstStyle>
          <a:p>
            <a:r>
              <a:rPr lang="fr-FR" dirty="0"/>
              <a:t>La force de la musique / La musique, un langage </a:t>
            </a:r>
            <a:r>
              <a:rPr lang="fr-FR" dirty="0"/>
              <a:t>universel.</a:t>
            </a:r>
            <a:endParaRPr lang="fr-FR" dirty="0"/>
          </a:p>
        </p:txBody>
      </p:sp>
    </p:spTree>
    <p:extLst>
      <p:ext uri="{BB962C8B-B14F-4D97-AF65-F5344CB8AC3E}">
        <p14:creationId xmlns:p14="http://schemas.microsoft.com/office/powerpoint/2010/main" val="25228311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865396" y="99941"/>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individuellement. </a:t>
            </a:r>
            <a:endParaRPr lang="fr-FR" altLang="fr-FR" dirty="0"/>
          </a:p>
        </p:txBody>
      </p:sp>
      <p:sp>
        <p:nvSpPr>
          <p:cNvPr id="6" name="Espace réservé du texte 2">
            <a:extLst>
              <a:ext uri="{FF2B5EF4-FFF2-40B4-BE49-F238E27FC236}">
                <a16:creationId xmlns:a16="http://schemas.microsoft.com/office/drawing/2014/main" id="{A4B33D35-D281-CEAF-0902-BDD37A6DFB72}"/>
              </a:ext>
            </a:extLst>
          </p:cNvPr>
          <p:cNvSpPr txBox="1">
            <a:spLocks/>
          </p:cNvSpPr>
          <p:nvPr/>
        </p:nvSpPr>
        <p:spPr>
          <a:xfrm>
            <a:off x="865396" y="409044"/>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a:t>
            </a:r>
            <a:r>
              <a:rPr lang="fr-FR" dirty="0" smtClean="0"/>
              <a:t>donner leurs </a:t>
            </a:r>
            <a:r>
              <a:rPr lang="fr-FR" dirty="0"/>
              <a:t>réponses à la classe. </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1" name="ZoneTexte 10"/>
          <p:cNvSpPr txBox="1"/>
          <p:nvPr/>
        </p:nvSpPr>
        <p:spPr>
          <a:xfrm>
            <a:off x="123986" y="955871"/>
            <a:ext cx="8872780" cy="969496"/>
          </a:xfrm>
          <a:prstGeom prst="rect">
            <a:avLst/>
          </a:prstGeom>
          <a:solidFill>
            <a:schemeClr val="bg1"/>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000" dirty="0"/>
              <a:t>Si tu devais résumer ce texte en une phrase, </a:t>
            </a:r>
            <a:r>
              <a:rPr lang="fr-FR" sz="2000" b="1" dirty="0"/>
              <a:t>que dirais-tu </a:t>
            </a:r>
            <a:r>
              <a:rPr lang="fr-FR" sz="2000" b="1" dirty="0" smtClean="0"/>
              <a:t>?</a:t>
            </a:r>
          </a:p>
          <a:p>
            <a:pPr marL="0" indent="0">
              <a:lnSpc>
                <a:spcPct val="150000"/>
              </a:lnSpc>
              <a:buNone/>
            </a:pPr>
            <a:r>
              <a:rPr lang="fr-FR" dirty="0" smtClean="0">
                <a:sym typeface="Wingdings" panose="05000000000000000000" pitchFamily="2" charset="2"/>
              </a:rPr>
              <a:t></a:t>
            </a:r>
            <a:r>
              <a:rPr lang="fr-FR" dirty="0" smtClean="0"/>
              <a:t> </a:t>
            </a:r>
            <a:r>
              <a:rPr lang="fr-FR" dirty="0"/>
              <a:t>.........................................................................................................................................</a:t>
            </a:r>
          </a:p>
        </p:txBody>
      </p:sp>
      <p:sp>
        <p:nvSpPr>
          <p:cNvPr id="8" name="ZoneTexte 7"/>
          <p:cNvSpPr txBox="1"/>
          <p:nvPr/>
        </p:nvSpPr>
        <p:spPr>
          <a:xfrm>
            <a:off x="123986" y="2012420"/>
            <a:ext cx="8872780" cy="2862322"/>
          </a:xfrm>
          <a:prstGeom prst="rect">
            <a:avLst/>
          </a:prstGeom>
          <a:solidFill>
            <a:srgbClr val="FFFFD5"/>
          </a:solidFill>
          <a:ln>
            <a:solidFill>
              <a:schemeClr val="accent1"/>
            </a:solidFill>
          </a:ln>
        </p:spPr>
        <p:txBody>
          <a:bodyPr wrap="square" rtlCol="0">
            <a:spAutoFit/>
          </a:bodyPr>
          <a:lstStyle>
            <a:defPPr>
              <a:defRPr lang="fr-FR"/>
            </a:defPPr>
            <a:lvl1pPr indent="0" algn="just">
              <a:buFont typeface="Arial" panose="020B0604020202020204" pitchFamily="34" charset="0"/>
              <a:buNone/>
              <a:defRPr sz="2000">
                <a:latin typeface="Calibri" panose="020F0502020204030204" pitchFamily="34" charset="0"/>
                <a:cs typeface="Calibri" panose="020F0502020204030204" pitchFamily="34" charset="0"/>
              </a:defRPr>
            </a:lvl1pPr>
          </a:lstStyle>
          <a:p>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jour.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2ED5-E55B-CBCE-CC5E-FF189319A9C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F9F2CBA-A578-3D04-0436-6574DC9A886F}"/>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altLang="fr-FR" dirty="0"/>
          </a:p>
        </p:txBody>
      </p:sp>
      <p:sp>
        <p:nvSpPr>
          <p:cNvPr id="6" name="Espace réservé du texte 2">
            <a:extLst>
              <a:ext uri="{FF2B5EF4-FFF2-40B4-BE49-F238E27FC236}">
                <a16:creationId xmlns:a16="http://schemas.microsoft.com/office/drawing/2014/main" id="{C45CA1DD-4EC3-C2FB-4561-164D9AB4CB06}"/>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2"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0" name="ZoneTexte 9"/>
          <p:cNvSpPr txBox="1"/>
          <p:nvPr/>
        </p:nvSpPr>
        <p:spPr>
          <a:xfrm>
            <a:off x="123986" y="955871"/>
            <a:ext cx="8872780" cy="969496"/>
          </a:xfrm>
          <a:prstGeom prst="rect">
            <a:avLst/>
          </a:prstGeom>
          <a:solidFill>
            <a:schemeClr val="bg1"/>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000" dirty="0"/>
              <a:t>Si tu devais résumer ce texte en une phrase, </a:t>
            </a:r>
            <a:r>
              <a:rPr lang="fr-FR" sz="2000" b="1" dirty="0"/>
              <a:t>que dirais-tu </a:t>
            </a:r>
            <a:r>
              <a:rPr lang="fr-FR" sz="2000" b="1" dirty="0" smtClean="0"/>
              <a:t>?</a:t>
            </a:r>
          </a:p>
          <a:p>
            <a:pPr marL="0" indent="0">
              <a:lnSpc>
                <a:spcPct val="150000"/>
              </a:lnSpc>
              <a:buNone/>
            </a:pPr>
            <a:r>
              <a:rPr lang="fr-FR" smtClean="0">
                <a:sym typeface="Wingdings" panose="05000000000000000000" pitchFamily="2" charset="2"/>
              </a:rPr>
              <a:t></a:t>
            </a:r>
            <a:r>
              <a:rPr lang="fr-FR" smtClean="0"/>
              <a:t> .</a:t>
            </a:r>
            <a:r>
              <a:rPr lang="fr-FR" i="1" smtClean="0"/>
              <a:t>..............................................</a:t>
            </a:r>
            <a:r>
              <a:rPr lang="fr-FR" smtClean="0"/>
              <a:t>..........................................................................................</a:t>
            </a:r>
            <a:endParaRPr lang="fr-FR" dirty="0"/>
          </a:p>
        </p:txBody>
      </p:sp>
      <p:sp>
        <p:nvSpPr>
          <p:cNvPr id="11" name="ZoneTexte 10"/>
          <p:cNvSpPr txBox="1"/>
          <p:nvPr/>
        </p:nvSpPr>
        <p:spPr>
          <a:xfrm>
            <a:off x="123986" y="2012420"/>
            <a:ext cx="8872780" cy="2862322"/>
          </a:xfrm>
          <a:prstGeom prst="rect">
            <a:avLst/>
          </a:prstGeom>
          <a:solidFill>
            <a:srgbClr val="FFFFD5"/>
          </a:solidFill>
          <a:ln>
            <a:solidFill>
              <a:schemeClr val="accent1"/>
            </a:solidFill>
          </a:ln>
        </p:spPr>
        <p:txBody>
          <a:bodyPr wrap="square" rtlCol="0">
            <a:spAutoFit/>
          </a:bodyPr>
          <a:lstStyle>
            <a:defPPr>
              <a:defRPr lang="fr-FR"/>
            </a:defPPr>
            <a:lvl1pPr indent="0" algn="just">
              <a:buFont typeface="Arial" panose="020B0604020202020204" pitchFamily="34" charset="0"/>
              <a:buNone/>
              <a:defRPr sz="2000">
                <a:latin typeface="Calibri" panose="020F0502020204030204" pitchFamily="34" charset="0"/>
                <a:cs typeface="Calibri" panose="020F0502020204030204" pitchFamily="34" charset="0"/>
              </a:defRPr>
            </a:lvl1pPr>
          </a:lstStyle>
          <a:p>
            <a:r>
              <a:rPr lang="fr-FR" dirty="0"/>
              <a:t>La musique, qui est un langage compris par tous, unit les gens du monde entier. Une chanson, qu’elle soit douce ou énergique, peut faire sourire, pleurer ou faire penser à des souvenirs. Le piano, dont les sons sont calmes et apaisants, aide à se détendre et invite au repos. La batterie, qui est rythmée et vive, fait danser les personnes et met de l’ambiance. La voix humaine, qui appartient à chacun, permet non seulement de chanter mais aussi d’exprimer ses émotions. Présente partout et aimée par beaucoup, la musique accompagne chaque moment de la vie. Elle console quand on est triste, motive quand on a besoin d’énergie, et fait rêver jour après jour.</a:t>
            </a:r>
          </a:p>
        </p:txBody>
      </p:sp>
      <p:pic>
        <p:nvPicPr>
          <p:cNvPr id="17" name="Encre 16">
            <a:extLst>
              <a:ext uri="{FF2B5EF4-FFF2-40B4-BE49-F238E27FC236}">
                <a16:creationId xmlns:a16="http://schemas.microsoft.com/office/drawing/2014/main" id="{4A73FAD1-486E-F925-86C8-CA8C699D04E9}"/>
              </a:ext>
            </a:extLst>
          </p:cNvPr>
          <p:cNvPicPr/>
          <p:nvPr/>
        </p:nvPicPr>
        <p:blipFill>
          <a:blip r:embed="rId4"/>
          <a:stretch>
            <a:fillRect/>
          </a:stretch>
        </p:blipFill>
        <p:spPr>
          <a:xfrm rot="21416477" flipV="1">
            <a:off x="2560109" y="3742184"/>
            <a:ext cx="5697052" cy="566161"/>
          </a:xfrm>
          <a:prstGeom prst="rect">
            <a:avLst/>
          </a:prstGeom>
        </p:spPr>
      </p:pic>
      <p:pic>
        <p:nvPicPr>
          <p:cNvPr id="8" name="Encre 7">
            <a:extLst>
              <a:ext uri="{FF2B5EF4-FFF2-40B4-BE49-F238E27FC236}">
                <a16:creationId xmlns:a16="http://schemas.microsoft.com/office/drawing/2014/main" id="{4A73FAD1-486E-F925-86C8-CA8C699D04E9}"/>
              </a:ext>
            </a:extLst>
          </p:cNvPr>
          <p:cNvPicPr/>
          <p:nvPr/>
        </p:nvPicPr>
        <p:blipFill>
          <a:blip r:embed="rId5"/>
          <a:stretch>
            <a:fillRect/>
          </a:stretch>
        </p:blipFill>
        <p:spPr>
          <a:xfrm rot="21416477" flipV="1">
            <a:off x="2257011" y="1995254"/>
            <a:ext cx="6099243" cy="485692"/>
          </a:xfrm>
          <a:prstGeom prst="rect">
            <a:avLst/>
          </a:prstGeom>
        </p:spPr>
      </p:pic>
      <p:sp>
        <p:nvSpPr>
          <p:cNvPr id="7" name="ZoneTexte 6"/>
          <p:cNvSpPr txBox="1"/>
          <p:nvPr/>
        </p:nvSpPr>
        <p:spPr>
          <a:xfrm>
            <a:off x="508812" y="1338942"/>
            <a:ext cx="8391348" cy="707886"/>
          </a:xfrm>
          <a:prstGeom prst="rect">
            <a:avLst/>
          </a:prstGeom>
          <a:noFill/>
        </p:spPr>
        <p:txBody>
          <a:bodyPr wrap="square" rtlCol="0">
            <a:spAutoFit/>
          </a:bodyPr>
          <a:lstStyle>
            <a:defPPr>
              <a:defRPr lang="fr-FR"/>
            </a:defPPr>
            <a:lvl1pPr>
              <a:defRPr sz="2000" b="1" i="1">
                <a:solidFill>
                  <a:srgbClr val="C00000"/>
                </a:solidFill>
                <a:latin typeface="Calibri" panose="020F0502020204030204" pitchFamily="34" charset="0"/>
                <a:cs typeface="Calibri" panose="020F0502020204030204" pitchFamily="34" charset="0"/>
              </a:defRPr>
            </a:lvl1pPr>
          </a:lstStyle>
          <a:p>
            <a:r>
              <a:rPr lang="fr-FR" dirty="0"/>
              <a:t>La musique </a:t>
            </a:r>
            <a:r>
              <a:rPr lang="fr-FR" dirty="0"/>
              <a:t>est </a:t>
            </a:r>
            <a:r>
              <a:rPr lang="fr-FR" dirty="0"/>
              <a:t>un langage universel qui unit les gens, accompagne la </a:t>
            </a:r>
            <a:r>
              <a:rPr lang="fr-FR" dirty="0"/>
              <a:t>vie </a:t>
            </a:r>
            <a:r>
              <a:rPr lang="fr-FR" dirty="0"/>
              <a:t>et exprime les émotions. </a:t>
            </a:r>
          </a:p>
        </p:txBody>
      </p:sp>
    </p:spTree>
    <p:extLst>
      <p:ext uri="{BB962C8B-B14F-4D97-AF65-F5344CB8AC3E}">
        <p14:creationId xmlns:p14="http://schemas.microsoft.com/office/powerpoint/2010/main" val="2460520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C8E78-4B8F-246E-23A6-D215FFA4528A}"/>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B87DD153-7E33-A778-7A47-C7A2FF2D7B81}"/>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CAC56C4D-6F76-4259-3CCE-F4FBA54C4F08}"/>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élèves.</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59156A88-1995-F63E-237F-68F912B3DD5F}"/>
              </a:ext>
            </a:extLst>
          </p:cNvPr>
          <p:cNvSpPr txBox="1"/>
          <p:nvPr/>
        </p:nvSpPr>
        <p:spPr>
          <a:xfrm>
            <a:off x="696037" y="279735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a:t>
            </a:r>
          </a:p>
        </p:txBody>
      </p:sp>
      <p:sp>
        <p:nvSpPr>
          <p:cNvPr id="11" name="ZoneTexte 10">
            <a:extLst>
              <a:ext uri="{FF2B5EF4-FFF2-40B4-BE49-F238E27FC236}">
                <a16:creationId xmlns:a16="http://schemas.microsoft.com/office/drawing/2014/main" id="{ACBF0173-5255-172C-E10B-8624A2DB2B1F}"/>
              </a:ext>
            </a:extLst>
          </p:cNvPr>
          <p:cNvSpPr txBox="1"/>
          <p:nvPr/>
        </p:nvSpPr>
        <p:spPr>
          <a:xfrm>
            <a:off x="696037" y="107688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appris :</a:t>
            </a:r>
          </a:p>
        </p:txBody>
      </p:sp>
      <p:sp>
        <p:nvSpPr>
          <p:cNvPr id="12" name="Rectangle 11">
            <a:extLst>
              <a:ext uri="{FF2B5EF4-FFF2-40B4-BE49-F238E27FC236}">
                <a16:creationId xmlns:a16="http://schemas.microsoft.com/office/drawing/2014/main" id="{7BEAB7CC-F614-BEC7-5E31-36F2D68442A2}"/>
              </a:ext>
            </a:extLst>
          </p:cNvPr>
          <p:cNvSpPr/>
          <p:nvPr/>
        </p:nvSpPr>
        <p:spPr>
          <a:xfrm>
            <a:off x="943335" y="1621793"/>
            <a:ext cx="7387404"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C5DC59D-280F-D914-9C8C-A5C43AF5689D}"/>
              </a:ext>
            </a:extLst>
          </p:cNvPr>
          <p:cNvSpPr/>
          <p:nvPr/>
        </p:nvSpPr>
        <p:spPr>
          <a:xfrm>
            <a:off x="943336" y="3335964"/>
            <a:ext cx="7387403"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pic>
        <p:nvPicPr>
          <p:cNvPr id="9" name="Picture 2" descr="Lever la main - Icônes mains et gestes gratuites">
            <a:extLst>
              <a:ext uri="{FF2B5EF4-FFF2-40B4-BE49-F238E27FC236}">
                <a16:creationId xmlns:a16="http://schemas.microsoft.com/office/drawing/2014/main" id="{B9680773-B8EE-D476-AACF-385FB2517A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0595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18BD-AE75-091C-96A5-73A279ECC9B7}"/>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BB21426-E5FC-E142-01FE-7C246CD9A122}"/>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45B66E0F-8107-F0B0-3561-747520696F0C}"/>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élèves.</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DBA8AA1A-3612-2CA5-7A33-2965B7FB61D9}"/>
              </a:ext>
            </a:extLst>
          </p:cNvPr>
          <p:cNvSpPr txBox="1"/>
          <p:nvPr/>
        </p:nvSpPr>
        <p:spPr>
          <a:xfrm>
            <a:off x="206939" y="2276769"/>
            <a:ext cx="7634702" cy="446276"/>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b="1" dirty="0" smtClean="0"/>
              <a:t>2. </a:t>
            </a:r>
            <a:r>
              <a:rPr lang="fr-FR" sz="1900" b="1" dirty="0" smtClean="0"/>
              <a:t>Nous avons </a:t>
            </a:r>
            <a:r>
              <a:rPr lang="fr-FR" sz="1900" b="1" dirty="0"/>
              <a:t>aussi </a:t>
            </a:r>
            <a:r>
              <a:rPr lang="fr-FR" sz="1900" b="1" dirty="0" smtClean="0"/>
              <a:t>appris à </a:t>
            </a:r>
            <a:r>
              <a:rPr lang="fr-FR" sz="1900" b="1" dirty="0"/>
              <a:t>:</a:t>
            </a:r>
          </a:p>
        </p:txBody>
      </p:sp>
      <p:pic>
        <p:nvPicPr>
          <p:cNvPr id="9" name="Picture 2" descr="Lever la main - Icônes mains et gestes gratuites">
            <a:extLst>
              <a:ext uri="{FF2B5EF4-FFF2-40B4-BE49-F238E27FC236}">
                <a16:creationId xmlns:a16="http://schemas.microsoft.com/office/drawing/2014/main" id="{2522451F-962A-40BC-8865-0997D4787A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25607" y="2991726"/>
            <a:ext cx="8563212" cy="1200329"/>
          </a:xfrm>
          <a:prstGeom prst="rect">
            <a:avLst/>
          </a:prstGeom>
          <a:solidFill>
            <a:schemeClr val="accent2">
              <a:lumMod val="20000"/>
              <a:lumOff val="80000"/>
            </a:schemeClr>
          </a:solidFill>
          <a:ln>
            <a:solidFill>
              <a:schemeClr val="tx1"/>
            </a:solidFill>
          </a:ln>
        </p:spPr>
        <p:txBody>
          <a:bodyPr wrap="square">
            <a:spAutoFit/>
          </a:bodyPr>
          <a:lstStyle/>
          <a:p>
            <a:pPr algn="just"/>
            <a:r>
              <a:rPr lang="fr-FR" b="1" dirty="0">
                <a:latin typeface="Calibri" panose="020F0502020204030204" pitchFamily="34" charset="0"/>
                <a:cs typeface="Calibri" panose="020F0502020204030204" pitchFamily="34" charset="0"/>
              </a:rPr>
              <a:t>Identifier l’idée principale d’un texte explicatif </a:t>
            </a:r>
            <a:r>
              <a:rPr lang="fr-FR" b="1" dirty="0" smtClean="0">
                <a:latin typeface="Calibri" panose="020F0502020204030204" pitchFamily="34" charset="0"/>
                <a:cs typeface="Calibri" panose="020F0502020204030204" pitchFamily="34" charset="0"/>
              </a:rPr>
              <a:t>simple : </a:t>
            </a:r>
            <a:r>
              <a:rPr lang="fr-FR" dirty="0" smtClean="0">
                <a:latin typeface="Calibri" panose="020F0502020204030204" pitchFamily="34" charset="0"/>
                <a:cs typeface="Calibri" panose="020F0502020204030204" pitchFamily="34" charset="0"/>
              </a:rPr>
              <a:t>comprendre </a:t>
            </a:r>
            <a:r>
              <a:rPr lang="fr-FR" b="1" dirty="0">
                <a:latin typeface="Calibri" panose="020F0502020204030204" pitchFamily="34" charset="0"/>
                <a:cs typeface="Calibri" panose="020F0502020204030204" pitchFamily="34" charset="0"/>
              </a:rPr>
              <a:t>de quoi parle le texte</a:t>
            </a:r>
            <a:r>
              <a:rPr lang="fr-FR" dirty="0">
                <a:latin typeface="Calibri" panose="020F0502020204030204" pitchFamily="34" charset="0"/>
                <a:cs typeface="Calibri" panose="020F0502020204030204" pitchFamily="34" charset="0"/>
              </a:rPr>
              <a:t> et </a:t>
            </a:r>
            <a:r>
              <a:rPr lang="fr-FR" b="1" dirty="0">
                <a:latin typeface="Calibri" panose="020F0502020204030204" pitchFamily="34" charset="0"/>
                <a:cs typeface="Calibri" panose="020F0502020204030204" pitchFamily="34" charset="0"/>
              </a:rPr>
              <a:t>ce que l’auteur veut </a:t>
            </a:r>
            <a:r>
              <a:rPr lang="fr-FR" b="1" dirty="0" smtClean="0">
                <a:latin typeface="Calibri" panose="020F0502020204030204" pitchFamily="34" charset="0"/>
                <a:cs typeface="Calibri" panose="020F0502020204030204" pitchFamily="34" charset="0"/>
              </a:rPr>
              <a:t>expliquer</a:t>
            </a:r>
            <a:r>
              <a:rPr lang="fr-FR" dirty="0" smtClean="0">
                <a:latin typeface="Calibri" panose="020F0502020204030204" pitchFamily="34" charset="0"/>
                <a:cs typeface="Calibri" panose="020F0502020204030204" pitchFamily="34" charset="0"/>
              </a:rPr>
              <a:t>. On retient juste </a:t>
            </a:r>
            <a:r>
              <a:rPr lang="fr-FR" b="1" dirty="0" smtClean="0">
                <a:latin typeface="Calibri" panose="020F0502020204030204" pitchFamily="34" charset="0"/>
                <a:cs typeface="Calibri" panose="020F0502020204030204" pitchFamily="34" charset="0"/>
              </a:rPr>
              <a:t>l’information </a:t>
            </a:r>
            <a:r>
              <a:rPr lang="fr-FR" b="1" dirty="0">
                <a:latin typeface="Calibri" panose="020F0502020204030204" pitchFamily="34" charset="0"/>
                <a:cs typeface="Calibri" panose="020F0502020204030204" pitchFamily="34" charset="0"/>
              </a:rPr>
              <a:t>la plus importante</a:t>
            </a:r>
            <a:r>
              <a:rPr lang="fr-FR" dirty="0">
                <a:latin typeface="Calibri" panose="020F0502020204030204" pitchFamily="34" charset="0"/>
                <a:cs typeface="Calibri" panose="020F0502020204030204" pitchFamily="34" charset="0"/>
              </a:rPr>
              <a:t>.</a:t>
            </a:r>
          </a:p>
          <a:p>
            <a:r>
              <a:rPr lang="fr-FR" b="1" i="1" dirty="0" smtClean="0">
                <a:solidFill>
                  <a:srgbClr val="C00000"/>
                </a:solidFill>
                <a:latin typeface="Calibri" panose="020F0502020204030204" pitchFamily="34" charset="0"/>
                <a:cs typeface="Calibri" panose="020F0502020204030204" pitchFamily="34" charset="0"/>
              </a:rPr>
              <a:t>Exemple </a:t>
            </a:r>
            <a:r>
              <a:rPr lang="fr-FR" b="1" i="1" dirty="0">
                <a:solidFill>
                  <a:srgbClr val="C00000"/>
                </a:solidFill>
                <a:latin typeface="Calibri" panose="020F0502020204030204" pitchFamily="34" charset="0"/>
                <a:cs typeface="Calibri" panose="020F0502020204030204" pitchFamily="34" charset="0"/>
              </a:rPr>
              <a:t>:</a:t>
            </a:r>
            <a:r>
              <a:rPr lang="fr-FR" dirty="0">
                <a:latin typeface="Calibri" panose="020F0502020204030204" pitchFamily="34" charset="0"/>
                <a:cs typeface="Calibri" panose="020F0502020204030204" pitchFamily="34" charset="0"/>
              </a:rPr>
              <a:t> Dans le texte sur la musique, l’idée principale est :</a:t>
            </a:r>
            <a:br>
              <a:rPr lang="fr-FR" dirty="0">
                <a:latin typeface="Calibri" panose="020F0502020204030204" pitchFamily="34" charset="0"/>
                <a:cs typeface="Calibri" panose="020F0502020204030204" pitchFamily="34" charset="0"/>
              </a:rPr>
            </a:br>
            <a:r>
              <a:rPr lang="fr-FR" b="1" dirty="0" smtClean="0">
                <a:latin typeface="Calibri" panose="020F0502020204030204" pitchFamily="34" charset="0"/>
                <a:cs typeface="Calibri" panose="020F0502020204030204" pitchFamily="34" charset="0"/>
              </a:rPr>
              <a:t> </a:t>
            </a:r>
            <a:r>
              <a:rPr lang="fr-FR" b="1" i="1" dirty="0">
                <a:latin typeface="Calibri" panose="020F0502020204030204" pitchFamily="34" charset="0"/>
                <a:cs typeface="Calibri" panose="020F0502020204030204" pitchFamily="34" charset="0"/>
              </a:rPr>
              <a:t>La musique accompagne </a:t>
            </a:r>
            <a:r>
              <a:rPr lang="fr-FR" b="1" i="1" dirty="0" smtClean="0">
                <a:latin typeface="Calibri" panose="020F0502020204030204" pitchFamily="34" charset="0"/>
                <a:cs typeface="Calibri" panose="020F0502020204030204" pitchFamily="34" charset="0"/>
              </a:rPr>
              <a:t>la </a:t>
            </a:r>
            <a:r>
              <a:rPr lang="fr-FR" b="1" i="1" dirty="0">
                <a:latin typeface="Calibri" panose="020F0502020204030204" pitchFamily="34" charset="0"/>
                <a:cs typeface="Calibri" panose="020F0502020204030204" pitchFamily="34" charset="0"/>
              </a:rPr>
              <a:t>vie des gens et exprime des émotions. </a:t>
            </a:r>
            <a:endParaRPr lang="fr-FR" i="1"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EEEDB5EC-FFBC-0AF9-4CDE-8006326854FD}"/>
              </a:ext>
            </a:extLst>
          </p:cNvPr>
          <p:cNvSpPr txBox="1"/>
          <p:nvPr/>
        </p:nvSpPr>
        <p:spPr>
          <a:xfrm>
            <a:off x="206939" y="935785"/>
            <a:ext cx="8681880" cy="410882"/>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pPr marL="457200" indent="-457200">
              <a:buAutoNum type="arabicPeriod"/>
            </a:pPr>
            <a:r>
              <a:rPr lang="fr-FR" sz="1800" b="1" dirty="0" smtClean="0"/>
              <a:t>Aujourd’hui</a:t>
            </a:r>
            <a:r>
              <a:rPr lang="fr-FR" sz="1800" b="1" dirty="0"/>
              <a:t>, nous avons appris </a:t>
            </a:r>
            <a:r>
              <a:rPr lang="fr-FR" sz="1800" b="1" dirty="0" smtClean="0"/>
              <a:t>à :</a:t>
            </a:r>
          </a:p>
        </p:txBody>
      </p:sp>
      <p:sp>
        <p:nvSpPr>
          <p:cNvPr id="14" name="Rectangle 13"/>
          <p:cNvSpPr/>
          <p:nvPr/>
        </p:nvSpPr>
        <p:spPr>
          <a:xfrm>
            <a:off x="325607" y="1361757"/>
            <a:ext cx="7636364" cy="646331"/>
          </a:xfrm>
          <a:prstGeom prst="rect">
            <a:avLst/>
          </a:prstGeom>
          <a:solidFill>
            <a:schemeClr val="accent2">
              <a:lumMod val="20000"/>
              <a:lumOff val="80000"/>
            </a:schemeClr>
          </a:solidFill>
          <a:ln>
            <a:solidFill>
              <a:schemeClr val="tx1"/>
            </a:solidFill>
          </a:ln>
        </p:spPr>
        <p:txBody>
          <a:bodyPr wrap="square">
            <a:spAutoFit/>
          </a:bodyPr>
          <a:lstStyle/>
          <a:p>
            <a:pPr algn="just"/>
            <a:r>
              <a:rPr lang="fr-FR" b="1" dirty="0" smtClean="0">
                <a:latin typeface="Calibri" panose="020F0502020204030204" pitchFamily="34" charset="0"/>
                <a:cs typeface="Calibri" panose="020F0502020204030204" pitchFamily="34" charset="0"/>
              </a:rPr>
              <a:t>Lire </a:t>
            </a:r>
            <a:r>
              <a:rPr lang="fr-FR" b="1" dirty="0">
                <a:latin typeface="Calibri" panose="020F0502020204030204" pitchFamily="34" charset="0"/>
                <a:cs typeface="Calibri" panose="020F0502020204030204" pitchFamily="34" charset="0"/>
              </a:rPr>
              <a:t>avec fluidité en respectant le sens des </a:t>
            </a:r>
            <a:r>
              <a:rPr lang="fr-FR" b="1" dirty="0" smtClean="0">
                <a:latin typeface="Calibri" panose="020F0502020204030204" pitchFamily="34" charset="0"/>
                <a:cs typeface="Calibri" panose="020F0502020204030204" pitchFamily="34" charset="0"/>
              </a:rPr>
              <a:t>phrases :</a:t>
            </a:r>
            <a:r>
              <a:rPr lang="fr-FR" b="1" dirty="0" smtClean="0">
                <a:solidFill>
                  <a:srgbClr val="0070C0"/>
                </a:solidFill>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on </a:t>
            </a:r>
            <a:r>
              <a:rPr lang="fr-FR" dirty="0">
                <a:latin typeface="Calibri" panose="020F0502020204030204" pitchFamily="34" charset="0"/>
                <a:cs typeface="Calibri" panose="020F0502020204030204" pitchFamily="34" charset="0"/>
              </a:rPr>
              <a:t>lit en suivant la ponctuation (virgules, points</a:t>
            </a:r>
            <a:r>
              <a:rPr lang="fr-FR" dirty="0" smtClean="0">
                <a:latin typeface="Calibri" panose="020F0502020204030204" pitchFamily="34" charset="0"/>
                <a:cs typeface="Calibri" panose="020F0502020204030204" pitchFamily="34" charset="0"/>
              </a:rPr>
              <a:t>), en gardant </a:t>
            </a:r>
            <a:r>
              <a:rPr lang="fr-FR" dirty="0">
                <a:latin typeface="Calibri" panose="020F0502020204030204" pitchFamily="34" charset="0"/>
                <a:cs typeface="Calibri" panose="020F0502020204030204" pitchFamily="34" charset="0"/>
              </a:rPr>
              <a:t>le </a:t>
            </a:r>
            <a:r>
              <a:rPr lang="fr-FR" dirty="0" smtClean="0">
                <a:latin typeface="Calibri" panose="020F0502020204030204" pitchFamily="34" charset="0"/>
                <a:cs typeface="Calibri" panose="020F0502020204030204" pitchFamily="34" charset="0"/>
              </a:rPr>
              <a:t>rythme de </a:t>
            </a:r>
            <a:r>
              <a:rPr lang="fr-FR" dirty="0">
                <a:latin typeface="Calibri" panose="020F0502020204030204" pitchFamily="34" charset="0"/>
                <a:cs typeface="Calibri" panose="020F0502020204030204" pitchFamily="34" charset="0"/>
              </a:rPr>
              <a:t>la phrase </a:t>
            </a:r>
            <a:r>
              <a:rPr lang="fr-FR" dirty="0" smtClean="0">
                <a:latin typeface="Calibri" panose="020F0502020204030204" pitchFamily="34" charset="0"/>
                <a:cs typeface="Calibri" panose="020F0502020204030204" pitchFamily="34" charset="0"/>
              </a:rPr>
              <a:t>et son </a:t>
            </a:r>
            <a:r>
              <a:rPr lang="fr-FR" dirty="0" smtClean="0">
                <a:latin typeface="Calibri" panose="020F0502020204030204" pitchFamily="34" charset="0"/>
                <a:cs typeface="Calibri" panose="020F0502020204030204" pitchFamily="34" charset="0"/>
              </a:rPr>
              <a:t>sens.</a:t>
            </a:r>
            <a:endParaRPr lang="fr-F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740595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2" name="Image 1">
            <a:extLst>
              <a:ext uri="{FF2B5EF4-FFF2-40B4-BE49-F238E27FC236}">
                <a16:creationId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a16="http://schemas.microsoft.com/office/drawing/2014/main" id="{3A9336B3-2696-19E4-0E3B-C90D6B70401C}"/>
              </a:ext>
            </a:extLst>
          </p:cNvPr>
          <p:cNvSpPr txBox="1"/>
          <p:nvPr/>
        </p:nvSpPr>
        <p:spPr>
          <a:xfrm>
            <a:off x="728918" y="3220954"/>
            <a:ext cx="7558605" cy="400110"/>
          </a:xfrm>
          <a:prstGeom prst="rect">
            <a:avLst/>
          </a:prstGeom>
          <a:noFill/>
        </p:spPr>
        <p:txBody>
          <a:bodyPr wrap="square">
            <a:spAutoFit/>
          </a:bodyPr>
          <a:lstStyle/>
          <a:p>
            <a:pPr marL="514350" indent="-514350" algn="just">
              <a:spcAft>
                <a:spcPts val="800"/>
              </a:spcAft>
            </a:pPr>
            <a:r>
              <a:rPr lang="fr-FR" sz="2000" b="1" kern="100" dirty="0" smtClean="0">
                <a:latin typeface="Calibri" panose="020F0502020204030204" pitchFamily="34" charset="0"/>
                <a:cs typeface="Calibri" panose="020F0502020204030204" pitchFamily="34" charset="0"/>
              </a:rPr>
              <a:t>-  Entrainez-vous </a:t>
            </a:r>
            <a:r>
              <a:rPr lang="fr-FR" sz="2000" b="1" kern="100" dirty="0">
                <a:latin typeface="Calibri" panose="020F0502020204030204" pitchFamily="34" charset="0"/>
                <a:cs typeface="Calibri" panose="020F0502020204030204" pitchFamily="34" charset="0"/>
              </a:rPr>
              <a:t>à lire à haute voix le texte </a:t>
            </a:r>
            <a:r>
              <a:rPr lang="fr-FR" sz="2000" b="1" kern="100" dirty="0" smtClean="0">
                <a:latin typeface="Calibri" panose="020F0502020204030204" pitchFamily="34" charset="0"/>
                <a:cs typeface="Calibri" panose="020F0502020204030204" pitchFamily="34" charset="0"/>
              </a:rPr>
              <a:t>de la page 82 </a:t>
            </a:r>
            <a:r>
              <a:rPr lang="fr-FR" sz="2000" b="1" kern="100" dirty="0">
                <a:latin typeface="Calibri" panose="020F0502020204030204" pitchFamily="34" charset="0"/>
                <a:cs typeface="Calibri" panose="020F0502020204030204" pitchFamily="34" charset="0"/>
              </a:rPr>
              <a:t>du livret</a:t>
            </a:r>
            <a:r>
              <a:rPr lang="fr-FR" sz="2000" b="1" kern="100" dirty="0" smtClean="0">
                <a:latin typeface="Calibri" panose="020F0502020204030204" pitchFamily="34" charset="0"/>
                <a:cs typeface="Calibri" panose="020F0502020204030204" pitchFamily="34" charset="0"/>
              </a:rPr>
              <a:t>.</a:t>
            </a:r>
            <a:endParaRPr lang="fr-FR" sz="2000" b="1" kern="100" dirty="0">
              <a:latin typeface="Calibri" panose="020F0502020204030204" pitchFamily="34" charset="0"/>
              <a:cs typeface="Calibri" panose="020F0502020204030204" pitchFamily="34" charset="0"/>
            </a:endParaRPr>
          </a:p>
        </p:txBody>
      </p:sp>
      <p:pic>
        <p:nvPicPr>
          <p:cNvPr id="4"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972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1893100" y="1438314"/>
            <a:ext cx="7050604"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0" compatLnSpc="1">
            <a:noAutofit/>
          </a:bodyPr>
          <a:lstStyle/>
          <a:p>
            <a:r>
              <a:rPr lang="fr-FR" sz="1400" i="0" u="none" strike="noStrike" kern="0" cap="none" spc="0" baseline="0" dirty="0" smtClean="0">
                <a:uFillTx/>
                <a:latin typeface="Calibri"/>
                <a:ea typeface="Calibri"/>
                <a:cs typeface="Calibri"/>
              </a:rPr>
              <a:t>Tâche </a:t>
            </a:r>
            <a:r>
              <a:rPr lang="fr-FR" sz="1400" kern="0" dirty="0">
                <a:latin typeface="Calibri"/>
                <a:ea typeface="Calibri"/>
                <a:cs typeface="Calibri"/>
              </a:rPr>
              <a:t>1 </a:t>
            </a:r>
            <a:r>
              <a:rPr lang="fr-FR" sz="1400" kern="0" dirty="0">
                <a:latin typeface="Calibri" panose="020F0502020204030204" pitchFamily="34" charset="0"/>
                <a:ea typeface="Calibri"/>
                <a:cs typeface="Calibri" panose="020F0502020204030204" pitchFamily="34" charset="0"/>
              </a:rPr>
              <a:t>: </a:t>
            </a:r>
            <a:r>
              <a:rPr lang="fr-FR" sz="1400" dirty="0">
                <a:latin typeface="Calibri" panose="020F0502020204030204" pitchFamily="34" charset="0"/>
                <a:cs typeface="Calibri" panose="020F0502020204030204" pitchFamily="34" charset="0"/>
              </a:rPr>
              <a:t>Lire avec fluidité en respectant le sens des </a:t>
            </a:r>
            <a:r>
              <a:rPr lang="fr-FR" sz="1400" dirty="0" smtClean="0">
                <a:latin typeface="Calibri" panose="020F0502020204030204" pitchFamily="34" charset="0"/>
                <a:cs typeface="Calibri" panose="020F0502020204030204" pitchFamily="34" charset="0"/>
              </a:rPr>
              <a:t>phrases.</a:t>
            </a:r>
          </a:p>
          <a:p>
            <a:r>
              <a:rPr lang="fr-FR" sz="1400" kern="0" dirty="0" smtClean="0">
                <a:latin typeface="Calibri" panose="020F0502020204030204" pitchFamily="34" charset="0"/>
                <a:ea typeface="Calibri"/>
                <a:cs typeface="Calibri" panose="020F0502020204030204" pitchFamily="34" charset="0"/>
              </a:rPr>
              <a:t>Tâche </a:t>
            </a:r>
            <a:r>
              <a:rPr lang="fr-FR" sz="1400" kern="0" dirty="0">
                <a:latin typeface="Calibri" panose="020F0502020204030204" pitchFamily="34" charset="0"/>
                <a:ea typeface="Calibri"/>
                <a:cs typeface="Calibri" panose="020F0502020204030204" pitchFamily="34" charset="0"/>
              </a:rPr>
              <a:t>2 : I</a:t>
            </a:r>
            <a:r>
              <a:rPr lang="fr-FR" sz="1400" dirty="0" smtClean="0">
                <a:latin typeface="Calibri" panose="020F0502020204030204" pitchFamily="34" charset="0"/>
                <a:cs typeface="Calibri" panose="020F0502020204030204" pitchFamily="34" charset="0"/>
              </a:rPr>
              <a:t>dentifier </a:t>
            </a:r>
            <a:r>
              <a:rPr lang="fr-FR" sz="1400" dirty="0">
                <a:latin typeface="Calibri" panose="020F0502020204030204" pitchFamily="34" charset="0"/>
                <a:cs typeface="Calibri" panose="020F0502020204030204" pitchFamily="34" charset="0"/>
              </a:rPr>
              <a:t>l’idée principale d’un texte explicatif </a:t>
            </a:r>
            <a:r>
              <a:rPr lang="fr-FR" sz="1400" dirty="0" smtClean="0">
                <a:latin typeface="Calibri" panose="020F0502020204030204" pitchFamily="34" charset="0"/>
                <a:cs typeface="Calibri" panose="020F0502020204030204" pitchFamily="34" charset="0"/>
              </a:rPr>
              <a:t>simple</a:t>
            </a:r>
            <a:r>
              <a:rPr lang="fr-FR" sz="1400" b="1" dirty="0" smtClean="0">
                <a:latin typeface="Calibri" panose="020F0502020204030204" pitchFamily="34" charset="0"/>
                <a:cs typeface="Calibri" panose="020F0502020204030204" pitchFamily="34" charset="0"/>
              </a:rPr>
              <a:t>. </a:t>
            </a:r>
            <a:endParaRPr lang="fr-FR" sz="1400" b="1" dirty="0">
              <a:latin typeface="Calibri" panose="020F0502020204030204" pitchFamily="34" charset="0"/>
              <a:cs typeface="Calibri" panose="020F0502020204030204" pitchFamily="34" charset="0"/>
            </a:endParaRP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uFillTx/>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1893100" y="2138966"/>
            <a:ext cx="692680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lvl="0"/>
            <a:r>
              <a:rPr lang="fr-FR" sz="1400" dirty="0">
                <a:solidFill>
                  <a:schemeClr val="bg1"/>
                </a:solidFill>
                <a:latin typeface="Calibri" panose="020F0502020204030204" pitchFamily="34" charset="0"/>
                <a:cs typeface="Calibri" panose="020F0502020204030204" pitchFamily="34" charset="0"/>
              </a:rPr>
              <a:t>Tâche 1 : Lire </a:t>
            </a:r>
            <a:r>
              <a:rPr lang="fr-FR" sz="1400" dirty="0" smtClean="0">
                <a:solidFill>
                  <a:schemeClr val="bg1"/>
                </a:solidFill>
                <a:latin typeface="Calibri" panose="020F0502020204030204" pitchFamily="34" charset="0"/>
                <a:cs typeface="Calibri" panose="020F0502020204030204" pitchFamily="34" charset="0"/>
              </a:rPr>
              <a:t>en respectant les pauses.</a:t>
            </a:r>
          </a:p>
          <a:p>
            <a:pPr lvl="0"/>
            <a:r>
              <a:rPr lang="fr-FR" sz="1400" dirty="0" smtClean="0">
                <a:solidFill>
                  <a:schemeClr val="bg1"/>
                </a:solidFill>
                <a:latin typeface="Calibri" panose="020F0502020204030204" pitchFamily="34" charset="0"/>
                <a:cs typeface="Calibri" panose="020F0502020204030204" pitchFamily="34" charset="0"/>
              </a:rPr>
              <a:t>Tâche 2 : </a:t>
            </a:r>
            <a:r>
              <a:rPr lang="fr-FR" sz="1400" dirty="0">
                <a:solidFill>
                  <a:schemeClr val="bg1"/>
                </a:solidFill>
                <a:latin typeface="Calibri" panose="020F0502020204030204" pitchFamily="34" charset="0"/>
                <a:cs typeface="Calibri" panose="020F0502020204030204" pitchFamily="34" charset="0"/>
              </a:rPr>
              <a:t>Identifier un exemple utilisé pour illustrer une </a:t>
            </a:r>
            <a:r>
              <a:rPr lang="fr-FR" sz="1400" dirty="0" smtClean="0">
                <a:solidFill>
                  <a:schemeClr val="bg1"/>
                </a:solidFill>
                <a:latin typeface="Calibri" panose="020F0502020204030204" pitchFamily="34" charset="0"/>
                <a:cs typeface="Calibri" panose="020F0502020204030204" pitchFamily="34" charset="0"/>
              </a:rPr>
              <a:t>explication.</a:t>
            </a:r>
            <a:endParaRPr lang="fr-FR" sz="1200" b="0" i="0" u="none" strike="noStrike" kern="0" cap="none" spc="0" baseline="0" dirty="0">
              <a:solidFill>
                <a:schemeClr val="bg1"/>
              </a:solidFill>
              <a:uFillTx/>
              <a:latin typeface="Calibri" panose="020F0502020204030204" pitchFamily="34" charset="0"/>
              <a:ea typeface="Arial"/>
              <a:cs typeface="Calibri" panose="020F0502020204030204" pitchFamily="34" charset="0"/>
            </a:endParaRP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1893100" y="3540270"/>
            <a:ext cx="692680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dirty="0">
                <a:solidFill>
                  <a:schemeClr val="bg1"/>
                </a:solidFill>
                <a:latin typeface="Calibri" panose="020F0502020204030204" pitchFamily="34" charset="0"/>
                <a:cs typeface="Calibri" panose="020F0502020204030204" pitchFamily="34" charset="0"/>
              </a:rPr>
              <a:t>Rebrassage : </a:t>
            </a:r>
            <a:r>
              <a:rPr lang="fr-FR" sz="1400" dirty="0" smtClean="0">
                <a:solidFill>
                  <a:schemeClr val="bg1"/>
                </a:solidFill>
                <a:latin typeface="Calibri" panose="020F0502020204030204" pitchFamily="34" charset="0"/>
                <a:cs typeface="Calibri" panose="020F0502020204030204" pitchFamily="34" charset="0"/>
              </a:rPr>
              <a:t>Réviser les </a:t>
            </a:r>
            <a:r>
              <a:rPr lang="fr-FR" sz="1400" dirty="0">
                <a:solidFill>
                  <a:schemeClr val="bg1"/>
                </a:solidFill>
                <a:latin typeface="Calibri" panose="020F0502020204030204" pitchFamily="34" charset="0"/>
                <a:cs typeface="Calibri" panose="020F0502020204030204" pitchFamily="34" charset="0"/>
              </a:rPr>
              <a:t>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1893100" y="2881538"/>
            <a:ext cx="692680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lvl="0"/>
            <a:r>
              <a:rPr lang="fr-FR" sz="1400" dirty="0">
                <a:solidFill>
                  <a:schemeClr val="bg1"/>
                </a:solidFill>
                <a:latin typeface="Calibri" panose="020F0502020204030204" pitchFamily="34" charset="0"/>
                <a:cs typeface="Calibri" panose="020F0502020204030204" pitchFamily="34" charset="0"/>
              </a:rPr>
              <a:t>Tâche 1 : Lire en respectant les pauses.</a:t>
            </a:r>
          </a:p>
          <a:p>
            <a:r>
              <a:rPr lang="fr-FR" sz="1400" dirty="0" smtClean="0">
                <a:solidFill>
                  <a:schemeClr val="bg1"/>
                </a:solidFill>
                <a:latin typeface="Calibri" panose="020F0502020204030204" pitchFamily="34" charset="0"/>
                <a:cs typeface="Calibri" panose="020F0502020204030204" pitchFamily="34" charset="0"/>
              </a:rPr>
              <a:t>Tâche </a:t>
            </a:r>
            <a:r>
              <a:rPr lang="fr-FR" sz="1400" dirty="0">
                <a:solidFill>
                  <a:schemeClr val="bg1"/>
                </a:solidFill>
                <a:latin typeface="Calibri" panose="020F0502020204030204" pitchFamily="34" charset="0"/>
                <a:cs typeface="Calibri" panose="020F0502020204030204" pitchFamily="34" charset="0"/>
              </a:rPr>
              <a:t>2 : Comprendre les causes d’un fait ou d’un </a:t>
            </a:r>
            <a:r>
              <a:rPr lang="fr-FR" sz="1400" dirty="0" smtClean="0">
                <a:solidFill>
                  <a:schemeClr val="bg1"/>
                </a:solidFill>
                <a:latin typeface="Calibri" panose="020F0502020204030204" pitchFamily="34" charset="0"/>
                <a:cs typeface="Calibri" panose="020F0502020204030204" pitchFamily="34" charset="0"/>
              </a:rPr>
              <a:t>événement.</a:t>
            </a:r>
            <a:endParaRPr lang="fr-FR" sz="1400" dirty="0">
              <a:solidFill>
                <a:schemeClr val="bg1"/>
              </a:solidFill>
              <a:latin typeface="Calibri" panose="020F0502020204030204" pitchFamily="34" charset="0"/>
              <a:cs typeface="Calibri" panose="020F0502020204030204" pitchFamily="34" charset="0"/>
            </a:endParaRP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24091" y="1387879"/>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781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dirty="0">
                <a:latin typeface="Calibri" panose="020F0502020204030204" pitchFamily="34" charset="0"/>
                <a:cs typeface="Calibri" panose="020F0502020204030204" pitchFamily="34" charset="0"/>
              </a:rPr>
              <a:t>Lire avec fluidité en respectant le sens des phrases</a:t>
            </a:r>
            <a:r>
              <a:rPr lang="fr-FR" sz="1400" dirty="0" smtClean="0">
                <a:latin typeface="Calibri" panose="020F0502020204030204" pitchFamily="34" charset="0"/>
                <a:cs typeface="Calibri" panose="020F0502020204030204" pitchFamily="34" charset="0"/>
              </a:rPr>
              <a:t>.</a:t>
            </a:r>
            <a:endParaRPr 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latin typeface="Calibri" panose="020F0502020204030204" pitchFamily="34" charset="0"/>
                <a:ea typeface="Calibri"/>
                <a:cs typeface="Calibri" panose="020F0502020204030204" pitchFamily="34" charset="0"/>
              </a:rPr>
              <a:t>I</a:t>
            </a:r>
            <a:r>
              <a:rPr lang="fr-FR" sz="1400" dirty="0">
                <a:latin typeface="Calibri" panose="020F0502020204030204" pitchFamily="34" charset="0"/>
                <a:cs typeface="Calibri" panose="020F0502020204030204" pitchFamily="34" charset="0"/>
              </a:rPr>
              <a:t>dentifier l’idée principale d’un texte explicatif simple. </a:t>
            </a: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smtClean="0">
                <a:solidFill>
                  <a:srgbClr val="000000"/>
                </a:solidFill>
                <a:uFillTx/>
                <a:latin typeface="Calibri" panose="020F0502020204030204" pitchFamily="34" charset="0"/>
                <a:ea typeface="Calibri" panose="020F0502020204030204" pitchFamily="34" charset="0"/>
                <a:cs typeface="Calibri" panose="020F0502020204030204" pitchFamily="34" charset="0"/>
              </a:rPr>
              <a:t>Tâches </a:t>
            </a: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79821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a:t>
            </a:r>
            <a:r>
              <a:rPr 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lire et comprendre correctement les unités de sens.</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Relever les éléments importants d’un texte explicatif simple.</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Ne pas comprendre le sens des phrases avant la lecture. </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Le relevé des éléments non-cohérents </a:t>
            </a: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avec la question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posée.</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cstate="print"/>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21935"/>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cstate="print">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cstate="print">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cstate="print">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cstate="print">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t>
            </a:r>
            <a:r>
              <a:rPr lang="fr-FR" dirty="0" smtClean="0"/>
              <a:t>la réponse à </a:t>
            </a:r>
            <a:r>
              <a:rPr lang="fr-FR" dirty="0"/>
              <a:t>3 élèves au </a:t>
            </a:r>
            <a:r>
              <a:rPr lang="fr-FR" dirty="0" smtClean="0"/>
              <a:t>hasard.</a:t>
            </a:r>
            <a:endParaRPr lang="fr-FR" dirty="0"/>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cstate="print">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cstate="print">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cstate="print">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cstate="print">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cstate="print">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a:t>
            </a:r>
            <a:r>
              <a:rPr lang="fr-FR" sz="1500" b="1" i="0" u="none" strike="noStrike" kern="0" cap="none" spc="0" baseline="0" dirty="0" smtClean="0">
                <a:solidFill>
                  <a:srgbClr val="44546A"/>
                </a:solidFill>
                <a:uFillTx/>
                <a:latin typeface="Calibri"/>
                <a:ea typeface="Calibri"/>
                <a:cs typeface="Calibri"/>
              </a:rPr>
              <a:t>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a:t>
            </a:r>
            <a:r>
              <a:rPr lang="fr-FR" sz="1500" b="1" i="0" u="none" strike="noStrike" kern="0" cap="none" spc="0" baseline="0" dirty="0" smtClean="0">
                <a:solidFill>
                  <a:srgbClr val="44546A"/>
                </a:solidFill>
                <a:uFillTx/>
                <a:latin typeface="Calibri"/>
                <a:ea typeface="Calibri"/>
                <a:cs typeface="Calibri"/>
              </a:rPr>
              <a:t>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a:t>
            </a:r>
            <a:r>
              <a:rPr lang="fr-FR" sz="1500" b="1" i="0" u="none" strike="noStrike" kern="0" cap="none" spc="0" baseline="0" dirty="0" smtClean="0">
                <a:solidFill>
                  <a:srgbClr val="44546A"/>
                </a:solidFill>
                <a:uFillTx/>
                <a:latin typeface="Calibri"/>
                <a:ea typeface="Calibri"/>
                <a:cs typeface="Calibri"/>
              </a:rPr>
              <a:t>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a:t>
            </a:r>
            <a:r>
              <a:rPr lang="fr-FR" sz="1500" b="1" i="0" u="none" strike="noStrike" kern="0" cap="none" spc="0" baseline="0" dirty="0" smtClean="0">
                <a:solidFill>
                  <a:srgbClr val="44546A"/>
                </a:solidFill>
                <a:uFillTx/>
                <a:latin typeface="Calibri"/>
                <a:ea typeface="Calibri"/>
                <a:cs typeface="Calibri"/>
              </a:rPr>
              <a:t>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a:t>
            </a:r>
            <a:r>
              <a:rPr lang="fr-FR" sz="1500" b="1" i="0" u="none" strike="noStrike" kern="0" cap="none" spc="0" baseline="0" dirty="0" smtClean="0">
                <a:solidFill>
                  <a:srgbClr val="44546A"/>
                </a:solidFill>
                <a:uFillTx/>
                <a:latin typeface="Calibri"/>
                <a:ea typeface="Calibri"/>
                <a:cs typeface="Calibri"/>
              </a:rPr>
              <a:t>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cstate="print">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4"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t>
            </a:r>
            <a:r>
              <a:rPr lang="fr-FR" dirty="0" smtClean="0"/>
              <a:t>la réponse à </a:t>
            </a:r>
            <a:r>
              <a:rPr lang="fr-FR" dirty="0"/>
              <a:t>3 élèves au </a:t>
            </a:r>
            <a:r>
              <a:rPr lang="fr-FR" dirty="0" smtClean="0"/>
              <a:t>hasard.</a:t>
            </a:r>
            <a:endParaRPr lang="fr-FR" dirty="0"/>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otalTime>6258</TotalTime>
  <Words>3197</Words>
  <Application>Microsoft Office PowerPoint</Application>
  <PresentationFormat>Affichage à l'écran (16:9)</PresentationFormat>
  <Paragraphs>242</Paragraphs>
  <Slides>40</Slides>
  <Notes>6</Notes>
  <HiddenSlides>0</HiddenSlides>
  <MMClips>0</MMClips>
  <ScaleCrop>false</ScaleCrop>
  <HeadingPairs>
    <vt:vector size="6" baseType="variant">
      <vt:variant>
        <vt:lpstr>Polices utilisées</vt:lpstr>
      </vt:variant>
      <vt:variant>
        <vt:i4>12</vt:i4>
      </vt:variant>
      <vt:variant>
        <vt:lpstr>Thème</vt:lpstr>
      </vt:variant>
      <vt:variant>
        <vt:i4>8</vt:i4>
      </vt:variant>
      <vt:variant>
        <vt:lpstr>Titres des diapositives</vt:lpstr>
      </vt:variant>
      <vt:variant>
        <vt:i4>40</vt:i4>
      </vt:variant>
    </vt:vector>
  </HeadingPairs>
  <TitlesOfParts>
    <vt:vector size="60" baseType="lpstr">
      <vt:lpstr>맑은 고딕</vt:lpstr>
      <vt:lpstr>Aptos</vt:lpstr>
      <vt:lpstr>Aptos Display</vt:lpstr>
      <vt:lpstr>Arial</vt:lpstr>
      <vt:lpstr>Berlin Sans FB Demi</vt:lpstr>
      <vt:lpstr>Calibri</vt:lpstr>
      <vt:lpstr>Calibri (En-têtes)</vt:lpstr>
      <vt:lpstr>Calibri Light</vt:lpstr>
      <vt:lpstr>Dosis</vt:lpstr>
      <vt:lpstr>Poppins ExtraBold</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461</cp:revision>
  <dcterms:modified xsi:type="dcterms:W3CDTF">2025-09-20T17:51:22Z</dcterms:modified>
</cp:coreProperties>
</file>