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45"/>
  </p:notesMasterIdLst>
  <p:sldIdLst>
    <p:sldId id="2147483643" r:id="rId9"/>
    <p:sldId id="2147483503" r:id="rId10"/>
    <p:sldId id="2147483646" r:id="rId11"/>
    <p:sldId id="2147483645" r:id="rId12"/>
    <p:sldId id="258" r:id="rId13"/>
    <p:sldId id="2147483411" r:id="rId14"/>
    <p:sldId id="2147483413" r:id="rId15"/>
    <p:sldId id="2147483414" r:id="rId16"/>
    <p:sldId id="2147483485" r:id="rId17"/>
    <p:sldId id="2147483486" r:id="rId18"/>
    <p:sldId id="2147483601" r:id="rId19"/>
    <p:sldId id="2147483471" r:id="rId20"/>
    <p:sldId id="264" r:id="rId21"/>
    <p:sldId id="2147483620" r:id="rId22"/>
    <p:sldId id="2147483623" r:id="rId23"/>
    <p:sldId id="2147483636" r:id="rId24"/>
    <p:sldId id="275" r:id="rId25"/>
    <p:sldId id="265" r:id="rId26"/>
    <p:sldId id="2147483540" r:id="rId27"/>
    <p:sldId id="2147483637" r:id="rId28"/>
    <p:sldId id="284" r:id="rId29"/>
    <p:sldId id="2147483630" r:id="rId30"/>
    <p:sldId id="2147483632" r:id="rId31"/>
    <p:sldId id="2147483629" r:id="rId32"/>
    <p:sldId id="2147483642" r:id="rId33"/>
    <p:sldId id="256" r:id="rId34"/>
    <p:sldId id="257" r:id="rId35"/>
    <p:sldId id="276" r:id="rId36"/>
    <p:sldId id="277" r:id="rId37"/>
    <p:sldId id="2147483628" r:id="rId38"/>
    <p:sldId id="2147483635" r:id="rId39"/>
    <p:sldId id="262" r:id="rId40"/>
    <p:sldId id="263" r:id="rId41"/>
    <p:sldId id="320" r:id="rId42"/>
    <p:sldId id="314" r:id="rId43"/>
    <p:sldId id="2147483539" r:id="rId44"/>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B2CB"/>
    <a:srgbClr val="F9FDC3"/>
    <a:srgbClr val="FFFFCC"/>
    <a:srgbClr val="336FB6"/>
    <a:srgbClr val="A98FC3"/>
    <a:srgbClr val="E6DFED"/>
    <a:srgbClr val="E8E2EE"/>
    <a:srgbClr val="D9CEE4"/>
    <a:srgbClr val="0070C0"/>
    <a:srgbClr val="4454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776117-8484-4325-B1D1-A940AB16E650}" v="2" dt="2025-09-10T15:08:06.784"/>
  </p1510:revLst>
</p1510:revInfo>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3" d="100"/>
          <a:sy n="93" d="100"/>
        </p:scale>
        <p:origin x="4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viewProps" Target="viewProps.xml"/><Relationship Id="rId8" Type="http://schemas.openxmlformats.org/officeDocument/2006/relationships/slideMaster" Target="slideMasters/slideMaster8.xml"/><Relationship Id="rId51"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commentAuthors" Target="commentAuthors.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6F1429-C017-4037-8B8F-5A80DDDE3928}"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2227268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312188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t>‹N°›</a:t>
            </a:fld>
            <a:endParaRPr lang="fr-FR"/>
          </a:p>
        </p:txBody>
      </p:sp>
      <p:grpSp>
        <p:nvGrpSpPr>
          <p:cNvPr id="6" name="Google Shape;54;p64">
            <a:extLst>
              <a:ext uri="{FF2B5EF4-FFF2-40B4-BE49-F238E27FC236}">
                <a16:creationId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09/10/2025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09/10/2025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09/10/2025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09/10/2025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09/10/2025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09/10/2025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09/10/2025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09/10/2025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t>‹N°›</a:t>
            </a:fld>
            <a:endParaRPr lang="fr-FR"/>
          </a:p>
        </p:txBody>
      </p:sp>
      <p:sp>
        <p:nvSpPr>
          <p:cNvPr id="6" name="Google Shape;578;p77">
            <a:extLst>
              <a:ext uri="{FF2B5EF4-FFF2-40B4-BE49-F238E27FC236}">
                <a16:creationId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09/10/2025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09/10/2025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09/10/2025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09/10/2025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09/10/2025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5" name="Espace réservé du pied de page 4">
            <a:extLst>
              <a:ext uri="{FF2B5EF4-FFF2-40B4-BE49-F238E27FC236}">
                <a16:creationId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5" name="Espace réservé du pied de page 4">
            <a:extLst>
              <a:ext uri="{FF2B5EF4-FFF2-40B4-BE49-F238E27FC236}">
                <a16:creationId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5" name="Espace réservé du pied de page 4">
            <a:extLst>
              <a:ext uri="{FF2B5EF4-FFF2-40B4-BE49-F238E27FC236}">
                <a16:creationId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t>‹N°›</a:t>
            </a:fld>
            <a:endParaRPr lang="fr-FR"/>
          </a:p>
        </p:txBody>
      </p:sp>
      <p:sp>
        <p:nvSpPr>
          <p:cNvPr id="6" name="Google Shape;169;p19">
            <a:extLst>
              <a:ext uri="{FF2B5EF4-FFF2-40B4-BE49-F238E27FC236}">
                <a16:creationId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6" name="Espace réservé du pied de page 5">
            <a:extLst>
              <a:ext uri="{FF2B5EF4-FFF2-40B4-BE49-F238E27FC236}">
                <a16:creationId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8" name="Espace réservé du pied de page 7">
            <a:extLst>
              <a:ext uri="{FF2B5EF4-FFF2-40B4-BE49-F238E27FC236}">
                <a16:creationId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4" name="Espace réservé du pied de page 3">
            <a:extLst>
              <a:ext uri="{FF2B5EF4-FFF2-40B4-BE49-F238E27FC236}">
                <a16:creationId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3" name="Espace réservé du pied de page 2">
            <a:extLst>
              <a:ext uri="{FF2B5EF4-FFF2-40B4-BE49-F238E27FC236}">
                <a16:creationId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6" name="Espace réservé du pied de page 5">
            <a:extLst>
              <a:ext uri="{FF2B5EF4-FFF2-40B4-BE49-F238E27FC236}">
                <a16:creationId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6" name="Espace réservé du pied de page 5">
            <a:extLst>
              <a:ext uri="{FF2B5EF4-FFF2-40B4-BE49-F238E27FC236}">
                <a16:creationId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5" name="Espace réservé du pied de page 4">
            <a:extLst>
              <a:ext uri="{FF2B5EF4-FFF2-40B4-BE49-F238E27FC236}">
                <a16:creationId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5" name="Espace réservé du pied de page 4">
            <a:extLst>
              <a:ext uri="{FF2B5EF4-FFF2-40B4-BE49-F238E27FC236}">
                <a16:creationId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t>‹N°›</a:t>
            </a:fld>
            <a:endParaRPr lang="fr-FR"/>
          </a:p>
        </p:txBody>
      </p:sp>
      <p:sp>
        <p:nvSpPr>
          <p:cNvPr id="6" name="Google Shape;179;p20">
            <a:extLst>
              <a:ext uri="{FF2B5EF4-FFF2-40B4-BE49-F238E27FC236}">
                <a16:creationId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09/10/2025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09/10/2025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09/10/2025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09/10/2025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09/10/2025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09/10/2025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09/10/2025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09/10/2025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09/10/2025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09/10/2025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09/10/2025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285827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t>‹N°›</a:t>
            </a:fld>
            <a:endParaRPr lang="fr-FR"/>
          </a:p>
        </p:txBody>
      </p:sp>
      <p:sp>
        <p:nvSpPr>
          <p:cNvPr id="6" name="Google Shape;515;p68">
            <a:extLst>
              <a:ext uri="{FF2B5EF4-FFF2-40B4-BE49-F238E27FC236}">
                <a16:creationId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6" Type="http://schemas.openxmlformats.org/officeDocument/2006/relationships/theme" Target="../theme/theme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6" Type="http://schemas.openxmlformats.org/officeDocument/2006/relationships/theme" Target="../theme/theme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theme" Target="../theme/theme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3" Type="http://schemas.openxmlformats.org/officeDocument/2006/relationships/slideLayout" Target="../slideLayouts/slideLayout71.xml"/><Relationship Id="rId21" Type="http://schemas.openxmlformats.org/officeDocument/2006/relationships/theme" Target="../theme/theme5.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6" Type="http://schemas.openxmlformats.org/officeDocument/2006/relationships/theme" Target="../theme/theme7.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8.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09/10/2025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09/10/2025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t>09/10/2025</a:t>
            </a:fld>
            <a:endParaRPr lang="fr-FR"/>
          </a:p>
        </p:txBody>
      </p:sp>
      <p:sp>
        <p:nvSpPr>
          <p:cNvPr id="5" name="Espace réservé du pied de page 4">
            <a:extLst>
              <a:ext uri="{FF2B5EF4-FFF2-40B4-BE49-F238E27FC236}">
                <a16:creationId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 id="2147484064"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09/10/2025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68.xm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90.xml"/><Relationship Id="rId6" Type="http://schemas.openxmlformats.org/officeDocument/2006/relationships/image" Target="../media/image34.png"/><Relationship Id="rId5" Type="http://schemas.microsoft.com/office/2007/relationships/hdphoto" Target="../media/hdphoto2.wdp"/><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22.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22.gif"/></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0.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0.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70.xml"/><Relationship Id="rId4" Type="http://schemas.openxmlformats.org/officeDocument/2006/relationships/image" Target="../media/image22.gif"/></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88.xml"/><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3.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0.xml"/></Relationships>
</file>

<file path=ppt/slides/_rels/slide5.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22.gif"/><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0.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5" y="137911"/>
            <a:ext cx="3279733" cy="497323"/>
          </a:xfrm>
          <a:prstGeom prst="rect">
            <a:avLst/>
          </a:prstGeom>
          <a:noFill/>
          <a:ln cap="flat">
            <a:noFill/>
          </a:ln>
        </p:spPr>
      </p:pic>
      <p:sp>
        <p:nvSpPr>
          <p:cNvPr id="4" name="Google Shape;223;p26">
            <a:extLst>
              <a:ext uri="{FF2B5EF4-FFF2-40B4-BE49-F238E27FC236}">
                <a16:creationId xmlns:a16="http://schemas.microsoft.com/office/drawing/2014/main" id="{E0FF8D5D-C824-FEA6-FAD4-EC41BEFD6341}"/>
              </a:ext>
            </a:extLst>
          </p:cNvPr>
          <p:cNvSpPr/>
          <p:nvPr/>
        </p:nvSpPr>
        <p:spPr>
          <a:xfrm>
            <a:off x="228235" y="2965730"/>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marL="0" marR="0" lvl="0" indent="0" algn="l"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FFFFFF"/>
                </a:solidFill>
                <a:effectLst/>
                <a:uLnTx/>
                <a:uFillTx/>
                <a:latin typeface="Calibri" panose="020F0502020204030204"/>
                <a:ea typeface="Calibri"/>
                <a:cs typeface="Calibri"/>
              </a:rPr>
              <a:t>Palier                                              Semaine       </a:t>
            </a:r>
            <a:r>
              <a:rPr kumimoji="0" lang="fr-FR" sz="2000" b="1" i="0" u="none" strike="noStrike" kern="0" cap="none" spc="0" normalizeH="0" baseline="0" noProof="0" dirty="0" smtClean="0">
                <a:ln>
                  <a:noFill/>
                </a:ln>
                <a:solidFill>
                  <a:srgbClr val="FFFFFF"/>
                </a:solidFill>
                <a:effectLst/>
                <a:uLnTx/>
                <a:uFillTx/>
                <a:latin typeface="Calibri" panose="020F0502020204030204"/>
                <a:ea typeface="Calibri"/>
                <a:cs typeface="Calibri"/>
              </a:rPr>
              <a:t>5 </a:t>
            </a:r>
            <a:endParaRPr kumimoji="0" lang="fr-FR" sz="2000" b="1" i="0" u="none" strike="noStrike" kern="0" cap="none" spc="0" normalizeH="0" baseline="0" noProof="0" dirty="0">
              <a:ln>
                <a:noFill/>
              </a:ln>
              <a:solidFill>
                <a:srgbClr val="FFFFFF"/>
              </a:solidFill>
              <a:effectLst/>
              <a:uLnTx/>
              <a:uFillTx/>
              <a:latin typeface="Calibri" panose="020F0502020204030204"/>
              <a:ea typeface="Calibri"/>
              <a:cs typeface="Calibri"/>
            </a:endParaRPr>
          </a:p>
        </p:txBody>
      </p:sp>
      <p:sp>
        <p:nvSpPr>
          <p:cNvPr id="5" name="Google Shape;224;p26">
            <a:extLst>
              <a:ext uri="{FF2B5EF4-FFF2-40B4-BE49-F238E27FC236}">
                <a16:creationId xmlns:a16="http://schemas.microsoft.com/office/drawing/2014/main" id="{523F5EC1-AEA6-A379-1E26-6B69A01A48C4}"/>
              </a:ext>
            </a:extLst>
          </p:cNvPr>
          <p:cNvSpPr/>
          <p:nvPr/>
        </p:nvSpPr>
        <p:spPr>
          <a:xfrm>
            <a:off x="228234" y="3647023"/>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marL="0" marR="0" lvl="0" indent="0" algn="l"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FFFFFF"/>
                </a:solidFill>
                <a:effectLst/>
                <a:uLnTx/>
                <a:uFillTx/>
                <a:latin typeface="Calibri"/>
                <a:ea typeface="Calibri"/>
                <a:cs typeface="Calibri"/>
              </a:rPr>
              <a:t>Consolidation                   Fiche </a:t>
            </a:r>
            <a:r>
              <a:rPr kumimoji="0" lang="fr-FR" sz="2000" b="1" i="0" u="none" strike="noStrike" kern="0" cap="none" spc="0" normalizeH="0" baseline="0" noProof="0" dirty="0" smtClean="0">
                <a:ln>
                  <a:noFill/>
                </a:ln>
                <a:solidFill>
                  <a:srgbClr val="FFFFFF"/>
                </a:solidFill>
                <a:effectLst/>
                <a:uLnTx/>
                <a:uFillTx/>
                <a:latin typeface="Calibri"/>
                <a:ea typeface="Calibri"/>
                <a:cs typeface="Calibri"/>
              </a:rPr>
              <a:t>6</a:t>
            </a:r>
            <a:endParaRPr kumimoji="0" lang="fr-FR" sz="2000" b="1" i="0" u="none" strike="noStrike" kern="0" cap="none" spc="0" normalizeH="0" baseline="0" noProof="0" dirty="0">
              <a:ln>
                <a:noFill/>
              </a:ln>
              <a:solidFill>
                <a:srgbClr val="FFFFFF"/>
              </a:solidFill>
              <a:effectLst/>
              <a:uLnTx/>
              <a:uFillTx/>
              <a:latin typeface="Calibri"/>
              <a:ea typeface="Calibri"/>
              <a:cs typeface="Calibri"/>
            </a:endParaRP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4383222" y="3818094"/>
            <a:ext cx="3547932" cy="276999"/>
          </a:xfrm>
          <a:prstGeom prst="rect">
            <a:avLst/>
          </a:prstGeom>
          <a:noFill/>
          <a:ln cap="flat">
            <a:noFill/>
          </a:ln>
        </p:spPr>
        <p:txBody>
          <a:bodyPr vert="horz" wrap="square" lIns="0" tIns="0" rIns="0" bIns="0" anchor="t" anchorCtr="0" compatLnSpc="1">
            <a:spAutoFit/>
          </a:bodyPr>
          <a:lstStyle/>
          <a:p>
            <a:pPr marL="285736" marR="0" lvl="0" indent="-285736" algn="l" defTabSz="914355" rtl="0" eaLnBrk="1" fontAlgn="auto" latinLnBrk="0" hangingPunct="1">
              <a:lnSpc>
                <a:spcPct val="100000"/>
              </a:lnSpc>
              <a:spcBef>
                <a:spcPts val="0"/>
              </a:spcBef>
              <a:spcAft>
                <a:spcPts val="0"/>
              </a:spcAft>
              <a:buClrTx/>
              <a:buSzTx/>
              <a:buFont typeface="Wingdings" panose="05000000000000000000" pitchFamily="2" charset="2"/>
              <a:buChar char="Ø"/>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prstClr val="white"/>
                </a:solidFill>
                <a:effectLst/>
                <a:uLnTx/>
                <a:uFillTx/>
                <a:latin typeface="Calibri" panose="020F0502020204030204"/>
                <a:ea typeface="+mn-ea"/>
                <a:cs typeface="+mn-cs"/>
              </a:rPr>
              <a:t>Consolider les acquis du palier </a:t>
            </a:r>
            <a:r>
              <a:rPr kumimoji="0" lang="fr-FR" sz="1800" b="1" i="0" u="none" strike="noStrike" kern="0" cap="none" spc="0" normalizeH="0" baseline="0" noProof="0" dirty="0" smtClean="0">
                <a:ln>
                  <a:noFill/>
                </a:ln>
                <a:solidFill>
                  <a:prstClr val="white"/>
                </a:solidFill>
                <a:effectLst/>
                <a:uLnTx/>
                <a:uFillTx/>
                <a:latin typeface="Calibri" panose="020F0502020204030204"/>
                <a:ea typeface="+mn-ea"/>
                <a:cs typeface="+mn-cs"/>
              </a:rPr>
              <a:t>3</a:t>
            </a:r>
            <a:endParaRPr kumimoji="0" lang="fr-FR" sz="18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Google Shape;735;p98">
            <a:extLst>
              <a:ext uri="{FF2B5EF4-FFF2-40B4-BE49-F238E27FC236}">
                <a16:creationId xmlns:a16="http://schemas.microsoft.com/office/drawing/2014/main" id="{F8C53EBC-F327-F687-DA37-526990EB91DF}"/>
              </a:ext>
            </a:extLst>
          </p:cNvPr>
          <p:cNvSpPr/>
          <p:nvPr/>
        </p:nvSpPr>
        <p:spPr>
          <a:xfrm>
            <a:off x="1076801" y="3066770"/>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2122063" y="3730844"/>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1748444" y="1833465"/>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327312" y="1065126"/>
            <a:ext cx="5810993" cy="830997"/>
          </a:xfrm>
          <a:prstGeom prst="rect">
            <a:avLst/>
          </a:prstGeom>
          <a:noFill/>
          <a:ln cap="flat">
            <a:noFill/>
          </a:ln>
        </p:spPr>
        <p:txBody>
          <a:bodyPr vert="horz" wrap="square" lIns="0" tIns="0" rIns="0" bIns="0" anchor="t" anchorCtr="1" compatLnSpc="1">
            <a:spAutoFit/>
          </a:bodyPr>
          <a:lstStyle/>
          <a:p>
            <a:pPr marL="0" marR="0" lvl="0" indent="0" algn="ctr"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5400" b="1" i="0" u="none" strike="noStrike" kern="0" cap="none" spc="0" normalizeH="0" baseline="0" noProof="0" dirty="0">
                <a:ln>
                  <a:noFill/>
                </a:ln>
                <a:solidFill>
                  <a:srgbClr val="3FB2CB"/>
                </a:solidFill>
                <a:effectLst/>
                <a:uLnTx/>
                <a:uFillTx/>
                <a:latin typeface="Calibri"/>
                <a:ea typeface="Calibri"/>
                <a:cs typeface="Calibri"/>
              </a:rPr>
              <a:t>Français </a:t>
            </a:r>
            <a:endParaRPr kumimoji="0" lang="fr-FR" sz="1400" b="0" i="0" u="none" strike="noStrike" kern="0" cap="none" spc="0" normalizeH="0" baseline="0" noProof="0" dirty="0">
              <a:ln>
                <a:noFill/>
              </a:ln>
              <a:solidFill>
                <a:srgbClr val="3FB2CB"/>
              </a:solidFill>
              <a:effectLst/>
              <a:uLnTx/>
              <a:uFillTx/>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6226817" y="801674"/>
            <a:ext cx="1278303" cy="344710"/>
          </a:xfrm>
          <a:prstGeom prst="rect">
            <a:avLst/>
          </a:prstGeom>
          <a:noFill/>
          <a:ln cap="flat">
            <a:noFill/>
          </a:ln>
        </p:spPr>
        <p:txBody>
          <a:bodyPr vert="horz" wrap="square" lIns="0" tIns="0" rIns="0" bIns="0" anchor="t" anchorCtr="1" compatLnSpc="1">
            <a:spAutoFit/>
          </a:bodyPr>
          <a:lstStyle/>
          <a:p>
            <a:pPr marL="0" marR="0" lvl="0" indent="0" algn="ctr" defTabSz="914355" rtl="0" eaLnBrk="1" fontAlgn="auto" latinLnBrk="0" hangingPunct="1">
              <a:lnSpc>
                <a:spcPct val="183502"/>
              </a:lnSpc>
              <a:spcBef>
                <a:spcPts val="0"/>
              </a:spcBef>
              <a:spcAft>
                <a:spcPts val="0"/>
              </a:spcAft>
              <a:buClrTx/>
              <a:buSzTx/>
              <a:buFontTx/>
              <a:buNone/>
              <a:tabLst/>
              <a:defRPr sz="1800" b="0" i="0" u="none" strike="noStrike" kern="0" cap="none" spc="0" baseline="0">
                <a:solidFill>
                  <a:srgbClr val="000000"/>
                </a:solidFill>
                <a:uFillTx/>
              </a:defRPr>
            </a:pPr>
            <a:r>
              <a:rPr kumimoji="0" lang="fr-FR" sz="1400" b="1" i="0" u="none" strike="noStrike" kern="0" cap="none" spc="0" normalizeH="0" baseline="0" noProof="0">
                <a:ln>
                  <a:noFill/>
                </a:ln>
                <a:solidFill>
                  <a:srgbClr val="FFFFFF"/>
                </a:solidFill>
                <a:effectLst/>
                <a:uLnTx/>
                <a:uFillTx/>
                <a:latin typeface="Calibri"/>
                <a:ea typeface="Calibri"/>
                <a:cs typeface="Calibri"/>
              </a:rPr>
              <a:t>Niveau</a:t>
            </a:r>
            <a:r>
              <a:rPr kumimoji="0" lang="fr-FR" sz="1200" b="1" i="0" u="none" strike="noStrike" kern="0" cap="none" spc="0" normalizeH="0" baseline="0" noProof="0">
                <a:ln>
                  <a:noFill/>
                </a:ln>
                <a:solidFill>
                  <a:srgbClr val="FFFFFF"/>
                </a:solidFill>
                <a:effectLst/>
                <a:uLnTx/>
                <a:uFillTx/>
                <a:latin typeface="Dosis"/>
                <a:ea typeface="Dosis"/>
                <a:cs typeface="Dosis"/>
              </a:rPr>
              <a:t>    </a:t>
            </a:r>
            <a:r>
              <a:rPr kumimoji="0" lang="fr-FR" sz="1000" b="1" i="0" u="none" strike="noStrike" kern="0" cap="none" spc="0" normalizeH="0" baseline="0" noProof="0">
                <a:ln>
                  <a:noFill/>
                </a:ln>
                <a:solidFill>
                  <a:srgbClr val="FFFFFF"/>
                </a:solidFill>
                <a:effectLst/>
                <a:uLnTx/>
                <a:uFillTx/>
                <a:latin typeface="Dosis"/>
                <a:ea typeface="Dosis"/>
                <a:cs typeface="Dosis"/>
              </a:rPr>
              <a:t>            </a:t>
            </a:r>
            <a:r>
              <a:rPr kumimoji="0" lang="fr-FR" sz="1200" b="1" i="0" u="none" strike="noStrike" kern="0" cap="none" spc="0" normalizeH="0" baseline="0" noProof="0">
                <a:ln>
                  <a:noFill/>
                </a:ln>
                <a:solidFill>
                  <a:srgbClr val="FFFFFF"/>
                </a:solidFill>
                <a:effectLst/>
                <a:uLnTx/>
                <a:uFillTx/>
                <a:latin typeface="Dosis"/>
                <a:ea typeface="Dosis"/>
                <a:cs typeface="Dosis"/>
              </a:rPr>
              <a:t>             </a:t>
            </a:r>
            <a:endParaRPr kumimoji="0" lang="fr-FR" sz="1100" b="0" i="0" u="none" strike="noStrike" kern="0" cap="none" spc="0" normalizeH="0" baseline="0" noProof="0">
              <a:ln>
                <a:noFill/>
              </a:ln>
              <a:solidFill>
                <a:srgbClr val="000000"/>
              </a:solidFill>
              <a:effectLst/>
              <a:uLnTx/>
              <a:uFillTx/>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157003" y="711358"/>
            <a:ext cx="1519859" cy="1217796"/>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6277778" y="851555"/>
            <a:ext cx="1278303" cy="443198"/>
          </a:xfrm>
          <a:prstGeom prst="rect">
            <a:avLst/>
          </a:prstGeom>
          <a:noFill/>
          <a:ln cap="flat">
            <a:noFill/>
          </a:ln>
        </p:spPr>
        <p:txBody>
          <a:bodyPr vert="horz" wrap="square" lIns="0" tIns="0" rIns="0" bIns="0" anchor="t" anchorCtr="1" compatLnSpc="1">
            <a:spAutoFit/>
          </a:bodyPr>
          <a:lstStyle/>
          <a:p>
            <a:pPr marL="0" marR="0" lvl="0" indent="0" algn="ctr" defTabSz="914355" rtl="0" eaLnBrk="1" fontAlgn="auto" latinLnBrk="0" hangingPunct="1">
              <a:lnSpc>
                <a:spcPct val="183502"/>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Niveau</a:t>
            </a:r>
            <a:r>
              <a:rPr kumimoji="0" lang="fr-FR" sz="16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fr-F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6355328" y="1320258"/>
            <a:ext cx="1123203" cy="346210"/>
          </a:xfrm>
          <a:prstGeom prst="rect">
            <a:avLst/>
          </a:prstGeom>
          <a:noFill/>
          <a:ln cap="flat">
            <a:noFill/>
          </a:ln>
        </p:spPr>
        <p:txBody>
          <a:bodyPr vert="horz" wrap="square" lIns="68570" tIns="34271" rIns="68570" bIns="34271" anchor="t" anchorCtr="1" compatLnSpc="1">
            <a:spAutoFit/>
          </a:bodyPr>
          <a:lstStyle/>
          <a:p>
            <a:pPr marL="0" marR="0" lvl="0" indent="0" algn="ctr"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b="1" kern="0" dirty="0">
                <a:solidFill>
                  <a:srgbClr val="FCBF18"/>
                </a:solidFill>
                <a:latin typeface="Calibri" panose="020F0502020204030204" pitchFamily="34" charset="0"/>
                <a:ea typeface="Calibri" panose="020F0502020204030204" pitchFamily="34" charset="0"/>
                <a:cs typeface="Calibri" panose="020F0502020204030204" pitchFamily="34" charset="0"/>
              </a:rPr>
              <a:t>1</a:t>
            </a:r>
            <a:r>
              <a:rPr kumimoji="0" lang="fr-FR" sz="1800" b="1" i="0" u="none" strike="noStrike" kern="0" cap="none" spc="0" normalizeH="0" baseline="0" noProof="0" dirty="0" smtClean="0">
                <a:ln>
                  <a:noFill/>
                </a:ln>
                <a:solidFill>
                  <a:srgbClr val="FCBF18"/>
                </a:solidFill>
                <a:effectLst/>
                <a:uLnTx/>
                <a:uFillTx/>
                <a:latin typeface="Calibri" panose="020F0502020204030204" pitchFamily="34" charset="0"/>
                <a:ea typeface="Calibri" panose="020F0502020204030204" pitchFamily="34" charset="0"/>
                <a:cs typeface="Calibri" panose="020F0502020204030204" pitchFamily="34" charset="0"/>
              </a:rPr>
              <a:t>AC</a:t>
            </a:r>
            <a:endParaRPr kumimoji="0" lang="fr-FR" sz="1800" b="1" i="0" u="none" strike="noStrike" kern="0" cap="none" spc="0" normalizeH="0" baseline="0" noProof="0" dirty="0">
              <a:ln>
                <a:noFill/>
              </a:ln>
              <a:solidFill>
                <a:srgbClr val="FCBF18"/>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1681036" y="2127722"/>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marL="0" marR="0" lvl="0" indent="0" algn="l"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Période de remédiation</a:t>
            </a:r>
            <a:endParaRPr kumimoji="0" lang="fr-FR" sz="2400" b="1" i="0" u="none" strike="noStrike" kern="0" cap="none" spc="0" normalizeH="0" baseline="0" noProof="0" dirty="0">
              <a:ln>
                <a:noFill/>
              </a:ln>
              <a:solidFill>
                <a:srgbClr val="0070C0"/>
              </a:solidFill>
              <a:effectLst/>
              <a:uLnTx/>
              <a:uFillTx/>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5112361" y="1681291"/>
            <a:ext cx="3536149" cy="1792076"/>
          </a:xfrm>
          <a:prstGeom prst="rect">
            <a:avLst/>
          </a:prstGeom>
        </p:spPr>
      </p:pic>
      <p:sp>
        <p:nvSpPr>
          <p:cNvPr id="17" name="Google Shape;741;p98">
            <a:extLst>
              <a:ext uri="{FF2B5EF4-FFF2-40B4-BE49-F238E27FC236}">
                <a16:creationId xmlns:a16="http://schemas.microsoft.com/office/drawing/2014/main" id="{CB0E6087-161E-F7D7-1975-A2A09F956478}"/>
              </a:ext>
            </a:extLst>
          </p:cNvPr>
          <p:cNvSpPr txBox="1"/>
          <p:nvPr/>
        </p:nvSpPr>
        <p:spPr>
          <a:xfrm>
            <a:off x="1271006" y="3085260"/>
            <a:ext cx="233219" cy="307777"/>
          </a:xfrm>
          <a:prstGeom prst="rect">
            <a:avLst/>
          </a:prstGeom>
          <a:noFill/>
          <a:ln cap="flat">
            <a:noFill/>
          </a:ln>
        </p:spPr>
        <p:txBody>
          <a:bodyPr vert="horz" wrap="square" lIns="0" tIns="0" rIns="0" bIns="0" anchor="t" anchorCtr="0" compatLnSpc="1">
            <a:spAutoFit/>
          </a:bodyPr>
          <a:lstStyle/>
          <a:p>
            <a:pPr marL="0" marR="0" lvl="0" indent="0" algn="l"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smtClean="0">
                <a:ln>
                  <a:noFill/>
                </a:ln>
                <a:solidFill>
                  <a:srgbClr val="FFFFFF"/>
                </a:solidFill>
                <a:effectLst/>
                <a:uLnTx/>
                <a:uFillTx/>
                <a:latin typeface="Calibri"/>
                <a:ea typeface="Calibri"/>
                <a:cs typeface="Calibri"/>
              </a:rPr>
              <a:t>3</a:t>
            </a:r>
            <a:endParaRPr kumimoji="0" lang="fr-FR" sz="2000" b="0" i="0" u="none" strike="noStrike" kern="0" cap="none" spc="0" normalizeH="0" baseline="0" noProof="0" dirty="0">
              <a:ln>
                <a:noFill/>
              </a:ln>
              <a:solidFill>
                <a:srgbClr val="000000"/>
              </a:solidFill>
              <a:effectLst/>
              <a:uLnTx/>
              <a:uFillTx/>
              <a:latin typeface="Calibri"/>
              <a:ea typeface="Calibri"/>
              <a:cs typeface="Calibri"/>
            </a:endParaRPr>
          </a:p>
        </p:txBody>
      </p:sp>
      <p:sp>
        <p:nvSpPr>
          <p:cNvPr id="18" name="Google Shape;735;p98">
            <a:extLst>
              <a:ext uri="{FF2B5EF4-FFF2-40B4-BE49-F238E27FC236}">
                <a16:creationId xmlns:a16="http://schemas.microsoft.com/office/drawing/2014/main" id="{F8C53EBC-F327-F687-DA37-526990EB91DF}"/>
              </a:ext>
            </a:extLst>
          </p:cNvPr>
          <p:cNvSpPr/>
          <p:nvPr/>
        </p:nvSpPr>
        <p:spPr>
          <a:xfrm>
            <a:off x="4666760" y="3053000"/>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sp>
        <p:nvSpPr>
          <p:cNvPr id="19" name="Google Shape;742;p98">
            <a:extLst>
              <a:ext uri="{FF2B5EF4-FFF2-40B4-BE49-F238E27FC236}">
                <a16:creationId xmlns:a16="http://schemas.microsoft.com/office/drawing/2014/main" id="{E20F6010-5958-CCE5-50DA-0596536343DD}"/>
              </a:ext>
            </a:extLst>
          </p:cNvPr>
          <p:cNvSpPr/>
          <p:nvPr/>
        </p:nvSpPr>
        <p:spPr>
          <a:xfrm flipH="1">
            <a:off x="4153048" y="375310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spTree>
    <p:extLst>
      <p:ext uri="{BB962C8B-B14F-4D97-AF65-F5344CB8AC3E}">
        <p14:creationId xmlns:p14="http://schemas.microsoft.com/office/powerpoint/2010/main" val="42372954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208D-7D4C-C4ED-8F1F-CEF47BAEEBF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99882962-3F74-4B13-98BE-72C40BF3CBC2}"/>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a16="http://schemas.microsoft.com/office/drawing/2014/main" id="{EA54C9E3-1071-BE6B-670B-D04C5495C4B1}"/>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a16="http://schemas.microsoft.com/office/drawing/2014/main" id="{C0429F03-2E3A-85A9-53A0-84765DED8645}"/>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a16="http://schemas.microsoft.com/office/drawing/2014/main" id="{EF4722EF-2A79-1626-92EB-4E35C542B8DA}"/>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a16="http://schemas.microsoft.com/office/drawing/2014/main" id="{F62DE9B7-E0D3-0A09-689D-D7062C67EF57}"/>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25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335DC02E-0336-93C7-3FC5-B3ECF4515EEF}"/>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a16="http://schemas.microsoft.com/office/drawing/2014/main" id="{9B45C61D-1159-FF85-B01D-3E07BB3D9963}"/>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818107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marL="0" marR="0" lvl="0" indent="0" algn="ctr" defTabSz="914400" rtl="0" eaLnBrk="1" fontAlgn="auto" latinLnBrk="0" hangingPunct="1">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Repères</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839569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A0867-60FF-847E-6519-A706EDB7454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C8BBE64-F929-F3FD-665A-D4268B9D540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06EDF82D-F932-5922-D9B5-510D2266C583}"/>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BD3F5001-288E-7E16-7D17-3C9789A6B47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4C2EF0B9-F6CC-D76A-BF5C-F1567B82198F}"/>
              </a:ext>
            </a:extLst>
          </p:cNvPr>
          <p:cNvSpPr txBox="1"/>
          <p:nvPr/>
        </p:nvSpPr>
        <p:spPr>
          <a:xfrm>
            <a:off x="594323" y="35634"/>
            <a:ext cx="8378692" cy="52322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Avant de commencer, faisons un petit rappel de ce que nous avons appris : Comment lire avec intonation et respecter les pauses?</a:t>
            </a:r>
          </a:p>
        </p:txBody>
      </p:sp>
      <p:sp>
        <p:nvSpPr>
          <p:cNvPr id="11" name="ZoneTexte 10">
            <a:extLst>
              <a:ext uri="{FF2B5EF4-FFF2-40B4-BE49-F238E27FC236}">
                <a16:creationId xmlns:a16="http://schemas.microsoft.com/office/drawing/2014/main" id="{EA2BB138-87E4-AED3-A878-0A4A3FA0A134}"/>
              </a:ext>
            </a:extLst>
          </p:cNvPr>
          <p:cNvSpPr txBox="1"/>
          <p:nvPr/>
        </p:nvSpPr>
        <p:spPr>
          <a:xfrm>
            <a:off x="573171" y="1106015"/>
            <a:ext cx="7995159" cy="4921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800"/>
              </a:spcAft>
            </a:pPr>
            <a:r>
              <a:rPr lang="fr-FR" sz="2400" b="1" dirty="0">
                <a:solidFill>
                  <a:sysClr val="windowText" lastClr="000000"/>
                </a:solidFill>
                <a:latin typeface="Calibri" panose="020F0502020204030204" pitchFamily="34" charset="0"/>
                <a:cs typeface="Calibri" panose="020F0502020204030204" pitchFamily="34" charset="0"/>
              </a:rPr>
              <a:t>Lire avec intonation en respectant les pauses.</a:t>
            </a:r>
          </a:p>
        </p:txBody>
      </p:sp>
      <p:pic>
        <p:nvPicPr>
          <p:cNvPr id="13" name="Picture 2" descr="Lever la main - Icônes mains et gestes gratuites">
            <a:extLst>
              <a:ext uri="{FF2B5EF4-FFF2-40B4-BE49-F238E27FC236}">
                <a16:creationId xmlns:a16="http://schemas.microsoft.com/office/drawing/2014/main" id="{E8AC4E1E-FA7C-2B43-79DF-581971103E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507C702-51E8-7122-60A4-A9EBC3E84B20}"/>
              </a:ext>
            </a:extLst>
          </p:cNvPr>
          <p:cNvSpPr/>
          <p:nvPr/>
        </p:nvSpPr>
        <p:spPr>
          <a:xfrm>
            <a:off x="573172" y="2349828"/>
            <a:ext cx="7995159" cy="1200329"/>
          </a:xfrm>
          <a:prstGeom prst="rect">
            <a:avLst/>
          </a:prstGeom>
          <a:solidFill>
            <a:schemeClr val="accent2">
              <a:lumMod val="20000"/>
              <a:lumOff val="80000"/>
            </a:schemeClr>
          </a:solidFill>
          <a:ln>
            <a:solidFill>
              <a:schemeClr val="tx1"/>
            </a:solidFill>
          </a:ln>
        </p:spPr>
        <p:txBody>
          <a:bodyPr wrap="square">
            <a:spAutoFit/>
          </a:bodyPr>
          <a:lstStyle/>
          <a:p>
            <a:pPr algn="ctr"/>
            <a:r>
              <a:rPr lang="fr-FR" sz="7200" b="1" dirty="0">
                <a:solidFill>
                  <a:sysClr val="windowText" lastClr="000000"/>
                </a:solidFill>
                <a:latin typeface="Calibri" panose="020F0502020204030204" pitchFamily="34" charset="0"/>
                <a:cs typeface="Calibri" panose="020F0502020204030204" pitchFamily="34" charset="0"/>
              </a:rPr>
              <a:t>?</a:t>
            </a:r>
          </a:p>
        </p:txBody>
      </p:sp>
      <p:sp>
        <p:nvSpPr>
          <p:cNvPr id="5" name="Espace réservé du texte 2">
            <a:extLst>
              <a:ext uri="{FF2B5EF4-FFF2-40B4-BE49-F238E27FC236}">
                <a16:creationId xmlns:a16="http://schemas.microsoft.com/office/drawing/2014/main" id="{CA873604-652C-E63F-311A-9BF69AAACAA9}"/>
              </a:ext>
            </a:extLst>
          </p:cNvPr>
          <p:cNvSpPr txBox="1">
            <a:spLocks/>
          </p:cNvSpPr>
          <p:nvPr/>
        </p:nvSpPr>
        <p:spPr>
          <a:xfrm>
            <a:off x="458422" y="464042"/>
            <a:ext cx="8224661"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pPr>
            <a:r>
              <a:rPr lang="fr-FR" dirty="0">
                <a:solidFill>
                  <a:srgbClr val="E7E6E6">
                    <a:lumMod val="75000"/>
                  </a:srgbClr>
                </a:solidFill>
              </a:rPr>
              <a:t>Poser des questions de rappels. Expliciter la stratégie en s’appuyant sur les réponses des apprenants.</a:t>
            </a:r>
          </a:p>
        </p:txBody>
      </p:sp>
    </p:spTree>
    <p:extLst>
      <p:ext uri="{BB962C8B-B14F-4D97-AF65-F5344CB8AC3E}">
        <p14:creationId xmlns:p14="http://schemas.microsoft.com/office/powerpoint/2010/main" val="3106300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468037" y="-18482"/>
            <a:ext cx="8460373" cy="52322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 Lisez ces phrases, ni trop vite ni trop lent. Soyez attentifs aux pauses et au sens des phrases : Indignation, Voix forte, Honte...</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A tour de rôle, demander à 6 élèves de lire ces phrases et de les exprimer.</a:t>
            </a: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A2326EFE-DA93-D257-2873-131D261834E5}"/>
              </a:ext>
            </a:extLst>
          </p:cNvPr>
          <p:cNvSpPr txBox="1"/>
          <p:nvPr/>
        </p:nvSpPr>
        <p:spPr>
          <a:xfrm>
            <a:off x="739698" y="947876"/>
            <a:ext cx="7664604" cy="3699474"/>
          </a:xfrm>
          <a:prstGeom prst="rect">
            <a:avLst/>
          </a:prstGeom>
          <a:solidFill>
            <a:srgbClr val="F9FDC3"/>
          </a:solidFill>
          <a:ln>
            <a:solidFill>
              <a:schemeClr val="tx1"/>
            </a:solidFill>
          </a:ln>
        </p:spPr>
        <p:txBody>
          <a:bodyPr wrap="square">
            <a:spAutoFit/>
          </a:bodyPr>
          <a:lstStyle/>
          <a:p>
            <a:pPr marL="342900" indent="-342900" algn="just">
              <a:lnSpc>
                <a:spcPct val="200000"/>
              </a:lnSpc>
              <a:buClr>
                <a:srgbClr val="C00000"/>
              </a:buClr>
              <a:buFont typeface="Wingdings" panose="05000000000000000000" pitchFamily="2" charset="2"/>
              <a:buChar char="Ø"/>
            </a:pP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Un élève, indiscipliné et distrait, n’a pas révisé ses leçons. Oh, quelle erreur ! </a:t>
            </a:r>
          </a:p>
          <a:p>
            <a:pPr marL="342900" indent="-342900" algn="just">
              <a:lnSpc>
                <a:spcPct val="200000"/>
              </a:lnSpc>
              <a:buClr>
                <a:srgbClr val="C00000"/>
              </a:buClr>
              <a:buFont typeface="Wingdings" panose="05000000000000000000" pitchFamily="2" charset="2"/>
              <a:buChar char="Ø"/>
            </a:pP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Le professeur, toujours vigilant, s’approche en silence et découvre des feuilles cachées sous la copie. </a:t>
            </a:r>
          </a:p>
          <a:p>
            <a:pPr marL="342900" indent="-342900" algn="just">
              <a:lnSpc>
                <a:spcPct val="200000"/>
              </a:lnSpc>
              <a:buClr>
                <a:srgbClr val="C00000"/>
              </a:buClr>
              <a:buFont typeface="Wingdings" panose="05000000000000000000" pitchFamily="2" charset="2"/>
              <a:buChar char="Ø"/>
            </a:pP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L’élève, rouge de honte mais sincère, dit : « Pardon, monsieur ! J’ai compris ma faute… Promis, je ne recommencerai plus jamais ! » </a:t>
            </a:r>
            <a:endParaRPr lang="fr-FR"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677277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52322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Trois élèves passent lire au tableau ces phrases: le 1</a:t>
            </a:r>
            <a:r>
              <a:rPr lang="fr-FR" baseline="30000" dirty="0"/>
              <a:t>er</a:t>
            </a:r>
            <a:r>
              <a:rPr lang="fr-FR" dirty="0"/>
              <a:t> élève lit avec une voix forte pour l’exclamation, le 2</a:t>
            </a:r>
            <a:r>
              <a:rPr lang="fr-FR" baseline="30000" dirty="0"/>
              <a:t>ème</a:t>
            </a:r>
            <a:r>
              <a:rPr lang="fr-FR" dirty="0"/>
              <a:t> avec une vois qui monte pour la question et le 3</a:t>
            </a:r>
            <a:r>
              <a:rPr lang="fr-FR" baseline="30000" dirty="0"/>
              <a:t>ème</a:t>
            </a:r>
            <a:r>
              <a:rPr lang="fr-FR" dirty="0"/>
              <a:t> avec une voix qui descend pour un point.  </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594323" y="454850"/>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3 élèves pour lire. Fournir un feedback positif et correctif.</a:t>
            </a:r>
          </a:p>
        </p:txBody>
      </p:sp>
      <p:pic>
        <p:nvPicPr>
          <p:cNvPr id="8" name="Google Shape;656;p54">
            <a:extLst>
              <a:ext uri="{FF2B5EF4-FFF2-40B4-BE49-F238E27FC236}">
                <a16:creationId xmlns:a16="http://schemas.microsoft.com/office/drawing/2014/main" id="{CD1C4057-62A6-FD9A-35C8-3533DBE19AB2}"/>
              </a:ext>
            </a:extLst>
          </p:cNvPr>
          <p:cNvPicPr>
            <a:picLocks noChangeAspect="1"/>
          </p:cNvPicPr>
          <p:nvPr/>
        </p:nvPicPr>
        <p:blipFill>
          <a:blip r:embed="rId3">
            <a:alphaModFix/>
          </a:blip>
          <a:srcRect/>
          <a:stretch>
            <a:fillRect/>
          </a:stretch>
        </p:blipFill>
        <p:spPr>
          <a:xfrm>
            <a:off x="8527687" y="276028"/>
            <a:ext cx="558661" cy="558661"/>
          </a:xfrm>
          <a:prstGeom prst="rect">
            <a:avLst/>
          </a:prstGeom>
          <a:noFill/>
          <a:ln cap="flat">
            <a:noFill/>
          </a:ln>
        </p:spPr>
      </p:pic>
      <p:sp>
        <p:nvSpPr>
          <p:cNvPr id="4" name="ZoneTexte 3">
            <a:extLst>
              <a:ext uri="{FF2B5EF4-FFF2-40B4-BE49-F238E27FC236}">
                <a16:creationId xmlns:a16="http://schemas.microsoft.com/office/drawing/2014/main" id="{CE6CCF1F-D827-67FD-2F3C-BA2AF818AA7F}"/>
              </a:ext>
            </a:extLst>
          </p:cNvPr>
          <p:cNvSpPr txBox="1"/>
          <p:nvPr/>
        </p:nvSpPr>
        <p:spPr>
          <a:xfrm>
            <a:off x="713678" y="1402663"/>
            <a:ext cx="7782963" cy="3083921"/>
          </a:xfrm>
          <a:prstGeom prst="rect">
            <a:avLst/>
          </a:prstGeom>
          <a:solidFill>
            <a:srgbClr val="F9FDC3"/>
          </a:solidFill>
          <a:ln>
            <a:solidFill>
              <a:schemeClr val="tx1"/>
            </a:solidFill>
          </a:ln>
        </p:spPr>
        <p:txBody>
          <a:bodyPr wrap="square">
            <a:spAutoFit/>
          </a:bodyPr>
          <a:lstStyle/>
          <a:p>
            <a:pPr marL="342900" indent="-342900" algn="just">
              <a:lnSpc>
                <a:spcPct val="200000"/>
              </a:lnSpc>
              <a:buClr>
                <a:srgbClr val="C00000"/>
              </a:buClr>
              <a:buFont typeface="Wingdings" panose="05000000000000000000" pitchFamily="2" charset="2"/>
              <a:buChar char="Ø"/>
            </a:pP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Les élèves se concentrent sur leur contrôle de français. </a:t>
            </a:r>
          </a:p>
          <a:p>
            <a:pPr marL="342900" indent="-342900" algn="just">
              <a:lnSpc>
                <a:spcPct val="200000"/>
              </a:lnSpc>
              <a:buClr>
                <a:srgbClr val="C00000"/>
              </a:buClr>
              <a:buFont typeface="Wingdings" panose="05000000000000000000" pitchFamily="2" charset="2"/>
              <a:buChar char="Ø"/>
            </a:pPr>
            <a:r>
              <a:rPr lang="fr-FR" sz="2000" i="0" u="none" strike="noStrike" baseline="0" dirty="0">
                <a:latin typeface="Calibri" panose="020F0502020204030204" pitchFamily="34" charset="0"/>
                <a:ea typeface="Calibri" panose="020F0502020204030204" pitchFamily="34" charset="0"/>
                <a:cs typeface="Calibri" panose="020F0502020204030204" pitchFamily="34" charset="0"/>
              </a:rPr>
              <a:t>Dans une salle de classe calme, </a:t>
            </a: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les élèves se concentrent sur leur contrôle de français. </a:t>
            </a:r>
          </a:p>
          <a:p>
            <a:pPr marL="342900" indent="-342900" algn="just">
              <a:lnSpc>
                <a:spcPct val="200000"/>
              </a:lnSpc>
              <a:buClr>
                <a:srgbClr val="C00000"/>
              </a:buClr>
              <a:buFont typeface="Wingdings" panose="05000000000000000000" pitchFamily="2" charset="2"/>
              <a:buChar char="Ø"/>
            </a:pP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Dans une salle de classe calme, les élèves, </a:t>
            </a:r>
            <a:r>
              <a:rPr lang="fr-FR" sz="2000" i="0" u="none" strike="noStrike" baseline="0" dirty="0">
                <a:latin typeface="Calibri" panose="020F0502020204030204" pitchFamily="34" charset="0"/>
                <a:ea typeface="Calibri" panose="020F0502020204030204" pitchFamily="34" charset="0"/>
                <a:cs typeface="Calibri" panose="020F0502020204030204" pitchFamily="34" charset="0"/>
              </a:rPr>
              <a:t>crayons en main, </a:t>
            </a: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se concentrent</a:t>
            </a:r>
            <a:r>
              <a:rPr lang="fr-FR" sz="2000" i="0" u="none" strike="noStrike" baseline="0" dirty="0">
                <a:latin typeface="Calibri" panose="020F0502020204030204" pitchFamily="34" charset="0"/>
                <a:ea typeface="Calibri" panose="020F0502020204030204" pitchFamily="34" charset="0"/>
                <a:cs typeface="Calibri" panose="020F0502020204030204" pitchFamily="34" charset="0"/>
              </a:rPr>
              <a:t> sérieusement </a:t>
            </a: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sur leur contrôle de français. </a:t>
            </a:r>
            <a:endParaRPr lang="fr-FR"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87546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dirty="0"/>
              <a:t>Repères</a:t>
            </a:r>
            <a:endParaRPr lang="en-US" dirty="0"/>
          </a:p>
        </p:txBody>
      </p:sp>
    </p:spTree>
    <p:extLst>
      <p:ext uri="{BB962C8B-B14F-4D97-AF65-F5344CB8AC3E}">
        <p14:creationId xmlns:p14="http://schemas.microsoft.com/office/powerpoint/2010/main" val="3939350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BD61D-4C8A-9678-A101-A2E5E0BA7902}"/>
            </a:ext>
          </a:extLst>
        </p:cNvPr>
        <p:cNvGrpSpPr/>
        <p:nvPr/>
      </p:nvGrpSpPr>
      <p:grpSpPr>
        <a:xfrm>
          <a:off x="0" y="0"/>
          <a:ext cx="0" cy="0"/>
          <a:chOff x="0" y="0"/>
          <a:chExt cx="0" cy="0"/>
        </a:xfrm>
      </p:grpSpPr>
      <p:sp>
        <p:nvSpPr>
          <p:cNvPr id="8" name="ZoneTexte 11">
            <a:extLst>
              <a:ext uri="{FF2B5EF4-FFF2-40B4-BE49-F238E27FC236}">
                <a16:creationId xmlns:a16="http://schemas.microsoft.com/office/drawing/2014/main" id="{7E7031F5-8DCD-14EE-2887-547174D3782E}"/>
              </a:ext>
            </a:extLst>
          </p:cNvPr>
          <p:cNvSpPr txBox="1"/>
          <p:nvPr/>
        </p:nvSpPr>
        <p:spPr>
          <a:xfrm>
            <a:off x="31408" y="23009"/>
            <a:ext cx="9112592" cy="57208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Aptos" panose="0211000402020202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685783"/>
            <a:endParaRPr lang="fr-FR" dirty="0">
              <a:solidFill>
                <a:prstClr val="black"/>
              </a:solidFill>
            </a:endParaRPr>
          </a:p>
        </p:txBody>
      </p:sp>
      <p:sp>
        <p:nvSpPr>
          <p:cNvPr id="4" name="ZoneTexte 11">
            <a:extLst>
              <a:ext uri="{FF2B5EF4-FFF2-40B4-BE49-F238E27FC236}">
                <a16:creationId xmlns:a16="http://schemas.microsoft.com/office/drawing/2014/main" id="{89E4F6B8-9CD3-D927-4988-20AC31DAAD0E}"/>
              </a:ext>
            </a:extLst>
          </p:cNvPr>
          <p:cNvSpPr txBox="1"/>
          <p:nvPr/>
        </p:nvSpPr>
        <p:spPr>
          <a:xfrm>
            <a:off x="399416" y="899593"/>
            <a:ext cx="8345171" cy="44217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685783"/>
            <a:r>
              <a:rPr lang="fr-FR" altLang="fr-FR" sz="2100" dirty="0"/>
              <a:t>Lire avec fluidité et une intonation adaptée. </a:t>
            </a:r>
          </a:p>
        </p:txBody>
      </p:sp>
      <p:pic>
        <p:nvPicPr>
          <p:cNvPr id="6" name="Picture 2" descr="Image générée">
            <a:extLst>
              <a:ext uri="{FF2B5EF4-FFF2-40B4-BE49-F238E27FC236}">
                <a16:creationId xmlns:a16="http://schemas.microsoft.com/office/drawing/2014/main" id="{2E945E23-7583-AFDA-6909-EDF52B31775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2"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F7617064-244C-ECBD-52EB-EA2AE6229EFB}"/>
              </a:ext>
            </a:extLst>
          </p:cNvPr>
          <p:cNvSpPr txBox="1"/>
          <p:nvPr/>
        </p:nvSpPr>
        <p:spPr>
          <a:xfrm>
            <a:off x="399416" y="1648421"/>
            <a:ext cx="8345171" cy="923330"/>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marL="342900" indent="-342900" algn="just">
              <a:buFont typeface="Wingdings" panose="05000000000000000000" pitchFamily="2" charset="2"/>
              <a:buChar char="Ø"/>
              <a:defRPr sz="2400" b="0">
                <a:solidFill>
                  <a:sysClr val="windowText" lastClr="000000"/>
                </a:solidFill>
                <a:latin typeface="Calibri" panose="020F0502020204030204" pitchFamily="34" charset="0"/>
                <a:cs typeface="Calibri" panose="020F0502020204030204" pitchFamily="34" charset="0"/>
              </a:defRPr>
            </a:lvl1pPr>
          </a:lstStyle>
          <a:p>
            <a:pPr marL="0" indent="0" algn="ctr" defTabSz="685783">
              <a:buNone/>
            </a:pPr>
            <a:r>
              <a:rPr lang="fr-FR" sz="5400" b="1" dirty="0">
                <a:solidFill>
                  <a:schemeClr val="tx1"/>
                </a:solidFill>
                <a:latin typeface="Arial Black" panose="020B0A04020102020204" pitchFamily="34" charset="0"/>
              </a:rPr>
              <a:t>?</a:t>
            </a:r>
            <a:endParaRPr lang="fr-FR" sz="5400" b="1" dirty="0">
              <a:solidFill>
                <a:schemeClr val="tx1"/>
              </a:solidFill>
              <a:latin typeface="Calibri" panose="020F0502020204030204"/>
            </a:endParaRPr>
          </a:p>
        </p:txBody>
      </p:sp>
      <p:sp>
        <p:nvSpPr>
          <p:cNvPr id="10" name="Rectangle 9">
            <a:extLst>
              <a:ext uri="{FF2B5EF4-FFF2-40B4-BE49-F238E27FC236}">
                <a16:creationId xmlns:a16="http://schemas.microsoft.com/office/drawing/2014/main" id="{7B70A14C-AC58-B815-6BED-57743CDCEA5C}"/>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5">
              <a:defRPr/>
            </a:pPr>
            <a:endParaRPr lang="fr-MA">
              <a:solidFill>
                <a:prstClr val="white"/>
              </a:solidFill>
              <a:latin typeface="Aptos" panose="02110004020202020204"/>
            </a:endParaRPr>
          </a:p>
        </p:txBody>
      </p:sp>
      <p:sp>
        <p:nvSpPr>
          <p:cNvPr id="11" name="Espace réservé du texte 2">
            <a:extLst>
              <a:ext uri="{FF2B5EF4-FFF2-40B4-BE49-F238E27FC236}">
                <a16:creationId xmlns:a16="http://schemas.microsoft.com/office/drawing/2014/main" id="{CD827734-A182-4A57-52C8-D5975ADF31BB}"/>
              </a:ext>
            </a:extLst>
          </p:cNvPr>
          <p:cNvSpPr txBox="1">
            <a:spLocks/>
          </p:cNvSpPr>
          <p:nvPr/>
        </p:nvSpPr>
        <p:spPr>
          <a:xfrm>
            <a:off x="625732" y="68110"/>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514337">
              <a:spcBef>
                <a:spcPts val="563"/>
              </a:spcBef>
            </a:pPr>
            <a:r>
              <a:rPr lang="fr-FR" b="1" i="0" dirty="0">
                <a:solidFill>
                  <a:srgbClr val="E8E8E8">
                    <a:lumMod val="50000"/>
                  </a:srgbClr>
                </a:solidFill>
              </a:rPr>
              <a:t>Faisons un petit rappel à propos de la lecture fluide avec une intonation adaptée.</a:t>
            </a:r>
          </a:p>
        </p:txBody>
      </p:sp>
      <p:pic>
        <p:nvPicPr>
          <p:cNvPr id="13" name="Picture 2" descr="Lever la main - Icônes mains et gestes gratuites">
            <a:extLst>
              <a:ext uri="{FF2B5EF4-FFF2-40B4-BE49-F238E27FC236}">
                <a16:creationId xmlns:a16="http://schemas.microsoft.com/office/drawing/2014/main" id="{95913963-C164-B79A-16F1-E5712C9CA3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texte 2">
            <a:extLst>
              <a:ext uri="{FF2B5EF4-FFF2-40B4-BE49-F238E27FC236}">
                <a16:creationId xmlns:a16="http://schemas.microsoft.com/office/drawing/2014/main" id="{3B8012CE-09A7-999A-315C-A791DEBB888E}"/>
              </a:ext>
            </a:extLst>
          </p:cNvPr>
          <p:cNvSpPr txBox="1">
            <a:spLocks/>
          </p:cNvSpPr>
          <p:nvPr/>
        </p:nvSpPr>
        <p:spPr>
          <a:xfrm>
            <a:off x="577993" y="33602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514337">
              <a:spcBef>
                <a:spcPts val="563"/>
              </a:spcBef>
            </a:pPr>
            <a:r>
              <a:rPr lang="fr-FR" dirty="0">
                <a:solidFill>
                  <a:srgbClr val="E7E6E6">
                    <a:lumMod val="75000"/>
                  </a:srgbClr>
                </a:solidFill>
              </a:rPr>
              <a:t>Poser des questions de rappels. Expliciter la stratégie en s’appuyant sur les réponses des apprenants.</a:t>
            </a:r>
          </a:p>
        </p:txBody>
      </p:sp>
    </p:spTree>
    <p:extLst>
      <p:ext uri="{BB962C8B-B14F-4D97-AF65-F5344CB8AC3E}">
        <p14:creationId xmlns:p14="http://schemas.microsoft.com/office/powerpoint/2010/main" val="1130332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1" y="41298"/>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5">
              <a:defRPr/>
            </a:pPr>
            <a:endParaRPr lang="fr-MA">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5">
              <a:defRPr/>
            </a:pPr>
            <a:endParaRPr lang="fr-MA">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2"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5" y="-2465"/>
            <a:ext cx="8063900" cy="52322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algn="just" defTabSz="914355">
              <a:defRPr/>
            </a:pPr>
            <a:r>
              <a:rPr lang="fr-FR" dirty="0">
                <a:solidFill>
                  <a:srgbClr val="E8E8E8">
                    <a:lumMod val="50000"/>
                  </a:srgbClr>
                </a:solidFill>
              </a:rPr>
              <a:t>Lis le texte trois fois : d’abord lentement pour comprendre, puis plus vite pour être fluide, et enfin rapidement pour respecter le sens.</a:t>
            </a: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58945" y="433165"/>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66">
              <a:defRPr/>
            </a:pPr>
            <a:r>
              <a:rPr lang="fr-FR" dirty="0">
                <a:solidFill>
                  <a:srgbClr val="E8E8E8">
                    <a:lumMod val="75000"/>
                  </a:srgbClr>
                </a:solidFill>
              </a:rPr>
              <a:t>Faire lire individuellement 5 élèves à tour de rôle.</a:t>
            </a:r>
          </a:p>
        </p:txBody>
      </p:sp>
      <p:sp>
        <p:nvSpPr>
          <p:cNvPr id="5" name="ZoneTexte 4">
            <a:extLst>
              <a:ext uri="{FF2B5EF4-FFF2-40B4-BE49-F238E27FC236}">
                <a16:creationId xmlns:a16="http://schemas.microsoft.com/office/drawing/2014/main" id="{523C9AB3-73F6-5F89-36A7-D87514ACAA62}"/>
              </a:ext>
            </a:extLst>
          </p:cNvPr>
          <p:cNvSpPr txBox="1"/>
          <p:nvPr/>
        </p:nvSpPr>
        <p:spPr>
          <a:xfrm>
            <a:off x="364596" y="947439"/>
            <a:ext cx="8455630" cy="3785652"/>
          </a:xfrm>
          <a:prstGeom prst="rect">
            <a:avLst/>
          </a:prstGeom>
          <a:solidFill>
            <a:srgbClr val="F9FDC3"/>
          </a:solidFill>
          <a:ln>
            <a:solidFill>
              <a:schemeClr val="tx1"/>
            </a:solidFill>
          </a:ln>
        </p:spPr>
        <p:txBody>
          <a:bodyPr wrap="square">
            <a:spAutoFit/>
          </a:bodyPr>
          <a:lstStyle/>
          <a:p>
            <a:pPr algn="just">
              <a:lnSpc>
                <a:spcPct val="150000"/>
              </a:lnSpc>
            </a:pP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Notre professeur de français, M. </a:t>
            </a:r>
            <a:r>
              <a:rPr lang="fr-FR" sz="2000" b="0" i="0" u="none" strike="noStrike" baseline="0" dirty="0" err="1">
                <a:latin typeface="Calibri" panose="020F0502020204030204" pitchFamily="34" charset="0"/>
                <a:ea typeface="Calibri" panose="020F0502020204030204" pitchFamily="34" charset="0"/>
                <a:cs typeface="Calibri" panose="020F0502020204030204" pitchFamily="34" charset="0"/>
              </a:rPr>
              <a:t>Zaoui</a:t>
            </a: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 nous fait passer un contrôle en classe. Un élève n’a pas révisé ses leçons. Il a peur d’avoir une mauvaise note alors, il décide de tricher. Le professeur s’approche et voit des feuilles cachées sous sa copie. Le professeur n’est pas content mais il lui explique calmement : « Tricher, ce n’est pas bien. Tu dois travailler pour réussir. Refais l’exercice pendant la récréation et je t’accorderai une note juste. » </a:t>
            </a:r>
          </a:p>
          <a:p>
            <a:pPr algn="just">
              <a:lnSpc>
                <a:spcPct val="150000"/>
              </a:lnSpc>
            </a:pP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L’élève, un peu gêné, répond : « Excusez-moi, monsieur ! J’ai compris mon erreur et je ne recommencerai plus ! ». </a:t>
            </a:r>
            <a:endParaRPr lang="fr-FR"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48003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paliers</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Calibri" panose="020F0502020204030204" pitchFamily="34" charset="0"/>
                <a:ea typeface="Calibri" panose="020F0502020204030204" pitchFamily="34" charset="0"/>
                <a:cs typeface="Calibri" panose="020F0502020204030204" pitchFamily="34" charset="0"/>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Calibri" panose="020F0502020204030204" pitchFamily="34" charset="0"/>
                <a:ea typeface="Calibri" panose="020F0502020204030204" pitchFamily="34" charset="0"/>
                <a:cs typeface="Calibri" panose="020F0502020204030204" pitchFamily="34" charset="0"/>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Calibri" panose="020F0502020204030204" pitchFamily="34" charset="0"/>
                <a:ea typeface="Calibri" panose="020F0502020204030204" pitchFamily="34" charset="0"/>
                <a:cs typeface="Calibri" panose="020F0502020204030204" pitchFamily="34" charset="0"/>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Calibri" panose="020F0502020204030204" pitchFamily="34" charset="0"/>
                <a:ea typeface="Calibri" panose="020F0502020204030204" pitchFamily="34" charset="0"/>
                <a:cs typeface="Calibri" panose="020F0502020204030204" pitchFamily="34" charset="0"/>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Calibri" panose="020F0502020204030204" pitchFamily="34" charset="0"/>
                <a:ea typeface="Calibri" panose="020F0502020204030204" pitchFamily="34" charset="0"/>
                <a:cs typeface="Calibri" panose="020F0502020204030204" pitchFamily="34" charset="0"/>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Calibri" panose="020F0502020204030204" pitchFamily="34" charset="0"/>
                <a:ea typeface="Calibri" panose="020F0502020204030204" pitchFamily="34" charset="0"/>
                <a:cs typeface="Calibri" panose="020F0502020204030204" pitchFamily="34" charset="0"/>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Calibri" panose="020F0502020204030204" pitchFamily="34" charset="0"/>
                <a:ea typeface="Calibri" panose="020F0502020204030204" pitchFamily="34" charset="0"/>
                <a:cs typeface="Calibri" panose="020F0502020204030204" pitchFamily="34" charset="0"/>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latin typeface="Calibri" panose="020F0502020204030204" pitchFamily="34" charset="0"/>
                <a:ea typeface="Calibri" panose="020F0502020204030204" pitchFamily="34" charset="0"/>
                <a:cs typeface="Calibri" panose="020F0502020204030204" pitchFamily="34" charset="0"/>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latin typeface="Calibri" panose="020F0502020204030204" pitchFamily="34" charset="0"/>
                <a:ea typeface="Calibri" panose="020F0502020204030204" pitchFamily="34" charset="0"/>
                <a:cs typeface="Calibri" panose="020F0502020204030204" pitchFamily="34" charset="0"/>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latin typeface="Calibri" panose="020F0502020204030204" pitchFamily="34" charset="0"/>
                <a:ea typeface="Calibri" panose="020F0502020204030204" pitchFamily="34" charset="0"/>
                <a:cs typeface="Calibri" panose="020F0502020204030204" pitchFamily="34" charset="0"/>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608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latin typeface="Calibri" panose="020F0502020204030204" pitchFamily="34" charset="0"/>
                <a:ea typeface="Calibri" panose="020F0502020204030204" pitchFamily="34" charset="0"/>
                <a:cs typeface="Calibri" panose="020F0502020204030204" pitchFamily="34" charset="0"/>
              </a:rPr>
              <a:t>Palier 1</a:t>
            </a:r>
          </a:p>
        </p:txBody>
      </p:sp>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57">
            <a:extLst>
              <a:ext uri="{FF2B5EF4-FFF2-40B4-BE49-F238E27FC236}">
                <a16:creationId xmlns:a16="http://schemas.microsoft.com/office/drawing/2014/main" id="{2AFA4ECC-BBD6-59C1-CAFF-DECAF76040DD}"/>
              </a:ext>
            </a:extLst>
          </p:cNvPr>
          <p:cNvSpPr txBox="1"/>
          <p:nvPr/>
        </p:nvSpPr>
        <p:spPr>
          <a:xfrm>
            <a:off x="4493107" y="2083051"/>
            <a:ext cx="915436" cy="230832"/>
          </a:xfrm>
          <a:prstGeom prst="rect">
            <a:avLst/>
          </a:prstGeom>
          <a:noFill/>
        </p:spPr>
        <p:txBody>
          <a:bodyPr wrap="square" rtlCol="0">
            <a:spAutoFit/>
          </a:bodyPr>
          <a:lstStyle/>
          <a:p>
            <a:pPr defTabSz="685800">
              <a:defRPr/>
            </a:pPr>
            <a:r>
              <a:rPr lang="fr-FR" sz="900" b="1" i="1" dirty="0">
                <a:solidFill>
                  <a:srgbClr val="C00000"/>
                </a:solidFill>
                <a:latin typeface="Calibiri"/>
              </a:rPr>
              <a:t>Vous êtes ici</a:t>
            </a:r>
          </a:p>
        </p:txBody>
      </p:sp>
      <p:pic>
        <p:nvPicPr>
          <p:cNvPr id="38" name="Image 37">
            <a:extLst>
              <a:ext uri="{FF2B5EF4-FFF2-40B4-BE49-F238E27FC236}">
                <a16:creationId xmlns:a16="http://schemas.microsoft.com/office/drawing/2014/main" id="{DE5A3B16-AA96-8B38-9A10-16F616A62B6B}"/>
              </a:ext>
            </a:extLst>
          </p:cNvPr>
          <p:cNvPicPr>
            <a:picLocks noChangeAspect="1"/>
          </p:cNvPicPr>
          <p:nvPr/>
        </p:nvPicPr>
        <p:blipFill>
          <a:blip r:embed="rId4"/>
          <a:stretch>
            <a:fillRect/>
          </a:stretch>
        </p:blipFill>
        <p:spPr>
          <a:xfrm>
            <a:off x="4637755" y="1579236"/>
            <a:ext cx="598721" cy="555735"/>
          </a:xfrm>
          <a:prstGeom prst="rect">
            <a:avLst/>
          </a:prstGeom>
        </p:spPr>
      </p:pic>
    </p:spTree>
    <p:extLst>
      <p:ext uri="{BB962C8B-B14F-4D97-AF65-F5344CB8AC3E}">
        <p14:creationId xmlns:p14="http://schemas.microsoft.com/office/powerpoint/2010/main"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dirty="0"/>
              <a:t>Repères</a:t>
            </a:r>
            <a:endParaRPr lang="en-US" dirty="0"/>
          </a:p>
        </p:txBody>
      </p:sp>
    </p:spTree>
    <p:extLst>
      <p:ext uri="{BB962C8B-B14F-4D97-AF65-F5344CB8AC3E}">
        <p14:creationId xmlns:p14="http://schemas.microsoft.com/office/powerpoint/2010/main" val="7733934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40821" y="41298"/>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5">
              <a:defRPr/>
            </a:pPr>
            <a:endParaRPr lang="fr-MA">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55">
              <a:defRPr/>
            </a:pPr>
            <a:endParaRPr lang="fr-MA">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2" y="1777"/>
            <a:ext cx="594323" cy="59331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577993" y="33602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514337">
              <a:spcBef>
                <a:spcPts val="563"/>
              </a:spcBef>
              <a:defRPr/>
            </a:pPr>
            <a:r>
              <a:rPr lang="fr-FR" dirty="0">
                <a:solidFill>
                  <a:srgbClr val="E7E6E6">
                    <a:lumMod val="75000"/>
                  </a:srgbClr>
                </a:solidFill>
              </a:rPr>
              <a:t>Désigner des élèves. Poser des questions de rappels. Expliciter les stratégies.</a:t>
            </a:r>
          </a:p>
        </p:txBody>
      </p:sp>
      <p:sp>
        <p:nvSpPr>
          <p:cNvPr id="8" name="ZoneTexte 7">
            <a:extLst>
              <a:ext uri="{FF2B5EF4-FFF2-40B4-BE49-F238E27FC236}">
                <a16:creationId xmlns:a16="http://schemas.microsoft.com/office/drawing/2014/main" id="{2D1F006D-773F-F8D9-B607-3DBC97E08F60}"/>
              </a:ext>
            </a:extLst>
          </p:cNvPr>
          <p:cNvSpPr txBox="1"/>
          <p:nvPr/>
        </p:nvSpPr>
        <p:spPr>
          <a:xfrm>
            <a:off x="399415" y="835958"/>
            <a:ext cx="8345171" cy="170816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defTabSz="685783">
              <a:defRPr/>
            </a:pPr>
            <a:r>
              <a:rPr lang="fr-FR" sz="2100" dirty="0">
                <a:solidFill>
                  <a:sysClr val="windowText" lastClr="000000"/>
                </a:solidFill>
                <a:latin typeface="Calibri" panose="020F0502020204030204" pitchFamily="34" charset="0"/>
                <a:cs typeface="Calibri" panose="020F0502020204030204" pitchFamily="34" charset="0"/>
              </a:rPr>
              <a:t>Répondre à une question avec : </a:t>
            </a:r>
          </a:p>
          <a:p>
            <a:pPr marL="342900" indent="-342900" algn="just" defTabSz="685783">
              <a:buFont typeface="Wingdings" panose="05000000000000000000" pitchFamily="2" charset="2"/>
              <a:buChar char="Ø"/>
              <a:defRPr/>
            </a:pPr>
            <a:r>
              <a:rPr lang="fr-FR" sz="2100" dirty="0">
                <a:solidFill>
                  <a:srgbClr val="00B0F0"/>
                </a:solidFill>
                <a:latin typeface="Calibri" panose="020F0502020204030204" pitchFamily="34" charset="0"/>
                <a:ea typeface="Calibri" panose="020F0502020204030204" pitchFamily="34" charset="0"/>
              </a:rPr>
              <a:t>Que vont / Que ressent… ?</a:t>
            </a:r>
          </a:p>
          <a:p>
            <a:pPr marL="342900" indent="-342900" algn="just" defTabSz="685783">
              <a:buFont typeface="Wingdings" panose="05000000000000000000" pitchFamily="2" charset="2"/>
              <a:buChar char="Ø"/>
              <a:defRPr/>
            </a:pPr>
            <a:r>
              <a:rPr lang="fr-FR" sz="2100" dirty="0">
                <a:solidFill>
                  <a:srgbClr val="00B0F0"/>
                </a:solidFill>
                <a:latin typeface="Calibri" panose="020F0502020204030204" pitchFamily="34" charset="0"/>
                <a:ea typeface="Calibri" panose="020F0502020204030204" pitchFamily="34" charset="0"/>
              </a:rPr>
              <a:t>Pourquoi ….… ?</a:t>
            </a:r>
          </a:p>
          <a:p>
            <a:pPr marL="342900" indent="-342900" algn="just" defTabSz="685783">
              <a:buFont typeface="Wingdings" panose="05000000000000000000" pitchFamily="2" charset="2"/>
              <a:buChar char="Ø"/>
              <a:defRPr/>
            </a:pPr>
            <a:r>
              <a:rPr lang="fr-FR" sz="2100" dirty="0">
                <a:solidFill>
                  <a:srgbClr val="00B0F0"/>
                </a:solidFill>
                <a:latin typeface="Calibri" panose="020F0502020204030204" pitchFamily="34" charset="0"/>
                <a:ea typeface="Calibri" panose="020F0502020204030204" pitchFamily="34" charset="0"/>
              </a:rPr>
              <a:t>Quel moyen / Quel conseil ….… ?</a:t>
            </a:r>
          </a:p>
          <a:p>
            <a:pPr marL="342900" indent="-342900" algn="just" defTabSz="685783">
              <a:buFont typeface="Wingdings" panose="05000000000000000000" pitchFamily="2" charset="2"/>
              <a:buChar char="Ø"/>
              <a:defRPr/>
            </a:pPr>
            <a:r>
              <a:rPr lang="fr-FR" sz="2100" dirty="0">
                <a:solidFill>
                  <a:srgbClr val="00B0F0"/>
                </a:solidFill>
                <a:latin typeface="Calibri" panose="020F0502020204030204" pitchFamily="34" charset="0"/>
                <a:ea typeface="Calibri" panose="020F0502020204030204" pitchFamily="34" charset="0"/>
              </a:rPr>
              <a:t>Comment …?  </a:t>
            </a:r>
          </a:p>
        </p:txBody>
      </p:sp>
      <p:sp>
        <p:nvSpPr>
          <p:cNvPr id="9" name="ZoneTexte 11">
            <a:extLst>
              <a:ext uri="{FF2B5EF4-FFF2-40B4-BE49-F238E27FC236}">
                <a16:creationId xmlns:a16="http://schemas.microsoft.com/office/drawing/2014/main" id="{E9678F9C-1418-715C-771F-B711F698A3C7}"/>
              </a:ext>
            </a:extLst>
          </p:cNvPr>
          <p:cNvSpPr txBox="1"/>
          <p:nvPr/>
        </p:nvSpPr>
        <p:spPr>
          <a:xfrm>
            <a:off x="622900" y="35634"/>
            <a:ext cx="8176849" cy="323165"/>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algn="just" defTabSz="685783">
              <a:defRPr/>
            </a:pPr>
            <a:r>
              <a:rPr lang="fr-FR" sz="1500" dirty="0">
                <a:solidFill>
                  <a:sysClr val="windowText" lastClr="000000"/>
                </a:solidFill>
              </a:rPr>
              <a:t>Qui peut nous rappeler comment répondre à ces questions ?</a:t>
            </a:r>
          </a:p>
        </p:txBody>
      </p:sp>
      <p:sp>
        <p:nvSpPr>
          <p:cNvPr id="12" name="ZoneTexte 11">
            <a:extLst>
              <a:ext uri="{FF2B5EF4-FFF2-40B4-BE49-F238E27FC236}">
                <a16:creationId xmlns:a16="http://schemas.microsoft.com/office/drawing/2014/main" id="{F7617064-244C-ECBD-52EB-EA2AE6229EFB}"/>
              </a:ext>
            </a:extLst>
          </p:cNvPr>
          <p:cNvSpPr txBox="1"/>
          <p:nvPr/>
        </p:nvSpPr>
        <p:spPr>
          <a:xfrm>
            <a:off x="399414" y="3047436"/>
            <a:ext cx="8345171" cy="923330"/>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marL="342900" indent="-342900" algn="just">
              <a:buFont typeface="Wingdings" panose="05000000000000000000" pitchFamily="2" charset="2"/>
              <a:buChar char="Ø"/>
              <a:defRPr sz="2400" b="0">
                <a:solidFill>
                  <a:sysClr val="windowText" lastClr="000000"/>
                </a:solidFill>
                <a:latin typeface="Calibri" panose="020F0502020204030204" pitchFamily="34" charset="0"/>
                <a:cs typeface="Calibri" panose="020F0502020204030204" pitchFamily="34" charset="0"/>
              </a:defRPr>
            </a:lvl1pPr>
          </a:lstStyle>
          <a:p>
            <a:pPr marL="0" indent="0" algn="ctr" defTabSz="685783">
              <a:buNone/>
            </a:pPr>
            <a:r>
              <a:rPr lang="fr-FR" sz="5400" b="1" dirty="0">
                <a:solidFill>
                  <a:schemeClr val="tx1"/>
                </a:solidFill>
                <a:latin typeface="Arial Black" panose="020B0A04020102020204" pitchFamily="34" charset="0"/>
              </a:rPr>
              <a:t>?</a:t>
            </a:r>
            <a:endParaRPr lang="fr-FR" sz="5400" b="1" dirty="0">
              <a:solidFill>
                <a:schemeClr val="tx1"/>
              </a:solidFill>
              <a:latin typeface="Calibri" panose="020F0502020204030204"/>
            </a:endParaRPr>
          </a:p>
        </p:txBody>
      </p:sp>
    </p:spTree>
    <p:extLst>
      <p:ext uri="{BB962C8B-B14F-4D97-AF65-F5344CB8AC3E}">
        <p14:creationId xmlns:p14="http://schemas.microsoft.com/office/powerpoint/2010/main" val="3338918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Cherchez dans le texte l’information pour répondre à cette question :</a:t>
            </a:r>
          </a:p>
        </p:txBody>
      </p:sp>
      <p:sp>
        <p:nvSpPr>
          <p:cNvPr id="4" name="ZoneTexte 3">
            <a:extLst>
              <a:ext uri="{FF2B5EF4-FFF2-40B4-BE49-F238E27FC236}">
                <a16:creationId xmlns:a16="http://schemas.microsoft.com/office/drawing/2014/main" id="{EF3DC4B1-482A-45BA-6B80-1CF314A2BED2}"/>
              </a:ext>
            </a:extLst>
          </p:cNvPr>
          <p:cNvSpPr txBox="1"/>
          <p:nvPr/>
        </p:nvSpPr>
        <p:spPr>
          <a:xfrm>
            <a:off x="180244" y="1910328"/>
            <a:ext cx="8824331" cy="2957861"/>
          </a:xfrm>
          <a:prstGeom prst="rect">
            <a:avLst/>
          </a:prstGeom>
          <a:solidFill>
            <a:schemeClr val="tx2">
              <a:lumMod val="10000"/>
              <a:lumOff val="90000"/>
            </a:schemeClr>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Notre professeur de français, M. </a:t>
            </a:r>
            <a:r>
              <a:rPr lang="fr-FR" b="0" i="0" u="none" strike="noStrike" baseline="0" dirty="0" err="1">
                <a:latin typeface="Calibri" panose="020F0502020204030204" pitchFamily="34" charset="0"/>
                <a:ea typeface="Calibri" panose="020F0502020204030204" pitchFamily="34" charset="0"/>
                <a:cs typeface="Calibri" panose="020F0502020204030204" pitchFamily="34" charset="0"/>
              </a:rPr>
              <a:t>Zaoui</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nous fait passer un contrôle en classe. Un élève n’a pas révisé ses leçons. Il a peur d’avoir une mauvaise note alors, il décide de tricher. Le professeur s’approche et voit des feuilles cachées sous sa copie. Le professeur n’est pas content mais il lui explique calmement : « Tricher, ce n’est pas bien. Tu dois travailler pour réussir. Refais l’exercice pendant la récréation et je t’accorderai une note juste. »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L’élève, un peu gêné, répond : « Excusez-moi, monsieur ! J’ai compris mon erreur et je ne recommencerai plus ! ».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7" name="Image 6">
            <a:extLst>
              <a:ext uri="{FF2B5EF4-FFF2-40B4-BE49-F238E27FC236}">
                <a16:creationId xmlns:a16="http://schemas.microsoft.com/office/drawing/2014/main" id="{1849D6C4-4CE0-8347-D5FC-5CCA866F4D6B}"/>
              </a:ext>
            </a:extLst>
          </p:cNvPr>
          <p:cNvPicPr>
            <a:picLocks noChangeAspect="1"/>
          </p:cNvPicPr>
          <p:nvPr/>
        </p:nvPicPr>
        <p:blipFill>
          <a:blip r:embed="rId3"/>
          <a:stretch>
            <a:fillRect/>
          </a:stretch>
        </p:blipFill>
        <p:spPr>
          <a:xfrm>
            <a:off x="100994" y="889820"/>
            <a:ext cx="8824332" cy="853514"/>
          </a:xfrm>
          <a:prstGeom prst="rect">
            <a:avLst/>
          </a:prstGeom>
        </p:spPr>
      </p:pic>
      <p:sp>
        <p:nvSpPr>
          <p:cNvPr id="5" name="Espace réservé du texte 2">
            <a:extLst>
              <a:ext uri="{FF2B5EF4-FFF2-40B4-BE49-F238E27FC236}">
                <a16:creationId xmlns:a16="http://schemas.microsoft.com/office/drawing/2014/main" id="{05869407-6988-8D67-5A16-D01299946EA3}"/>
              </a:ext>
            </a:extLst>
          </p:cNvPr>
          <p:cNvSpPr txBox="1">
            <a:spLocks/>
          </p:cNvSpPr>
          <p:nvPr/>
        </p:nvSpPr>
        <p:spPr>
          <a:xfrm>
            <a:off x="594324" y="377268"/>
            <a:ext cx="7778152" cy="246849"/>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dirty="0"/>
              <a:t>Lire la question à voix haute, pointer les mots importants dans la question. </a:t>
            </a:r>
          </a:p>
        </p:txBody>
      </p:sp>
      <p:pic>
        <p:nvPicPr>
          <p:cNvPr id="8" name="Google Shape;656;p54">
            <a:extLst>
              <a:ext uri="{FF2B5EF4-FFF2-40B4-BE49-F238E27FC236}">
                <a16:creationId xmlns:a16="http://schemas.microsoft.com/office/drawing/2014/main" id="{606D19ED-FE8A-E6F8-FDEF-863408FBF058}"/>
              </a:ext>
            </a:extLst>
          </p:cNvPr>
          <p:cNvPicPr>
            <a:picLocks noChangeAspect="1"/>
          </p:cNvPicPr>
          <p:nvPr/>
        </p:nvPicPr>
        <p:blipFill>
          <a:blip r:embed="rId4">
            <a:alphaModFix/>
          </a:blip>
          <a:srcRect/>
          <a:stretch>
            <a:fillRect/>
          </a:stretch>
        </p:blipFill>
        <p:spPr>
          <a:xfrm>
            <a:off x="8508856" y="106599"/>
            <a:ext cx="594323" cy="594323"/>
          </a:xfrm>
          <a:prstGeom prst="rect">
            <a:avLst/>
          </a:prstGeom>
          <a:noFill/>
          <a:ln cap="flat">
            <a:noFill/>
          </a:ln>
        </p:spPr>
      </p:pic>
    </p:spTree>
    <p:extLst>
      <p:ext uri="{BB962C8B-B14F-4D97-AF65-F5344CB8AC3E}">
        <p14:creationId xmlns:p14="http://schemas.microsoft.com/office/powerpoint/2010/main" val="289719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19" y="-1033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 :</a:t>
            </a:r>
          </a:p>
        </p:txBody>
      </p:sp>
      <p:pic>
        <p:nvPicPr>
          <p:cNvPr id="4" name="Image 3">
            <a:extLst>
              <a:ext uri="{FF2B5EF4-FFF2-40B4-BE49-F238E27FC236}">
                <a16:creationId xmlns:a16="http://schemas.microsoft.com/office/drawing/2014/main" id="{8216487E-1883-17F1-B47E-ECE79E167F94}"/>
              </a:ext>
            </a:extLst>
          </p:cNvPr>
          <p:cNvPicPr>
            <a:picLocks noChangeAspect="1"/>
          </p:cNvPicPr>
          <p:nvPr/>
        </p:nvPicPr>
        <p:blipFill>
          <a:blip r:embed="rId3"/>
          <a:stretch>
            <a:fillRect/>
          </a:stretch>
        </p:blipFill>
        <p:spPr>
          <a:xfrm>
            <a:off x="100994" y="889820"/>
            <a:ext cx="8824332" cy="853514"/>
          </a:xfrm>
          <a:prstGeom prst="rect">
            <a:avLst/>
          </a:prstGeom>
        </p:spPr>
      </p:pic>
      <p:sp>
        <p:nvSpPr>
          <p:cNvPr id="7" name="ZoneTexte 6">
            <a:extLst>
              <a:ext uri="{FF2B5EF4-FFF2-40B4-BE49-F238E27FC236}">
                <a16:creationId xmlns:a16="http://schemas.microsoft.com/office/drawing/2014/main" id="{911AAC91-7814-2789-1E7B-F8AAA3267808}"/>
              </a:ext>
            </a:extLst>
          </p:cNvPr>
          <p:cNvSpPr txBox="1"/>
          <p:nvPr/>
        </p:nvSpPr>
        <p:spPr>
          <a:xfrm>
            <a:off x="180244" y="1910328"/>
            <a:ext cx="8824331" cy="2957861"/>
          </a:xfrm>
          <a:prstGeom prst="rect">
            <a:avLst/>
          </a:prstGeom>
          <a:solidFill>
            <a:schemeClr val="tx2">
              <a:lumMod val="10000"/>
              <a:lumOff val="90000"/>
            </a:schemeClr>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Notre professeur de français, M. </a:t>
            </a:r>
            <a:r>
              <a:rPr lang="fr-FR" b="0" i="0" u="none" strike="noStrike" baseline="0" dirty="0" err="1">
                <a:latin typeface="Calibri" panose="020F0502020204030204" pitchFamily="34" charset="0"/>
                <a:ea typeface="Calibri" panose="020F0502020204030204" pitchFamily="34" charset="0"/>
                <a:cs typeface="Calibri" panose="020F0502020204030204" pitchFamily="34" charset="0"/>
              </a:rPr>
              <a:t>Zaoui</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nous fait passer </a:t>
            </a:r>
            <a:r>
              <a:rPr lang="fr-FR" b="0" i="0" u="none" strike="noStrike" baseline="0" dirty="0">
                <a:highlight>
                  <a:srgbClr val="FFFF00"/>
                </a:highlight>
                <a:latin typeface="Calibri" panose="020F0502020204030204" pitchFamily="34" charset="0"/>
                <a:ea typeface="Calibri" panose="020F0502020204030204" pitchFamily="34" charset="0"/>
                <a:cs typeface="Calibri" panose="020F0502020204030204" pitchFamily="34" charset="0"/>
              </a:rPr>
              <a:t>un contrôle en classe</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Un élève n’a pas révisé ses leçons. Il a peur d’avoir une mauvaise note alors, il décide de tricher. Le professeur s’approche et voit des feuilles cachées sous sa copie. Le professeur n’est pas content mais il lui explique calmement : « Tricher, ce n’est pas bien. Tu dois travailler pour réussir. Refais l’exercice pendant la récréation et je t’accorderai une note juste. »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L’élève, un peu gêné, répond : « Excusez-moi, monsieur ! J’ai compris mon erreur et je ne recommencerai plus ! ».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8" name="ZoneTexte 7">
            <a:extLst>
              <a:ext uri="{FF2B5EF4-FFF2-40B4-BE49-F238E27FC236}">
                <a16:creationId xmlns:a16="http://schemas.microsoft.com/office/drawing/2014/main" id="{EFAF39E0-505F-22A5-298B-D83701CF6188}"/>
              </a:ext>
            </a:extLst>
          </p:cNvPr>
          <p:cNvSpPr txBox="1"/>
          <p:nvPr/>
        </p:nvSpPr>
        <p:spPr>
          <a:xfrm>
            <a:off x="735980" y="1189463"/>
            <a:ext cx="5962186" cy="369332"/>
          </a:xfrm>
          <a:prstGeom prst="rect">
            <a:avLst/>
          </a:prstGeom>
          <a:noFill/>
        </p:spPr>
        <p:txBody>
          <a:bodyPr wrap="square" rtlCol="0">
            <a:spAutoFit/>
          </a:bodyPr>
          <a:lstStyle/>
          <a:p>
            <a:r>
              <a:rPr lang="fr-FR" dirty="0">
                <a:solidFill>
                  <a:srgbClr val="C00000"/>
                </a:solidFill>
              </a:rPr>
              <a:t>Les élèves vont passer </a:t>
            </a:r>
            <a:r>
              <a:rPr lang="fr-FR" b="1" u="sng" dirty="0">
                <a:solidFill>
                  <a:srgbClr val="C00000"/>
                </a:solidFill>
              </a:rPr>
              <a:t>un contrôle en classe</a:t>
            </a:r>
            <a:r>
              <a:rPr lang="fr-FR" dirty="0">
                <a:solidFill>
                  <a:srgbClr val="C00000"/>
                </a:solidFill>
              </a:rPr>
              <a:t>.</a:t>
            </a:r>
          </a:p>
        </p:txBody>
      </p:sp>
      <p:pic>
        <p:nvPicPr>
          <p:cNvPr id="5" name="Google Shape;656;p54">
            <a:extLst>
              <a:ext uri="{FF2B5EF4-FFF2-40B4-BE49-F238E27FC236}">
                <a16:creationId xmlns:a16="http://schemas.microsoft.com/office/drawing/2014/main" id="{3E921788-5935-0CDF-0295-9F0E801F974B}"/>
              </a:ext>
            </a:extLst>
          </p:cNvPr>
          <p:cNvPicPr>
            <a:picLocks noChangeAspect="1"/>
          </p:cNvPicPr>
          <p:nvPr/>
        </p:nvPicPr>
        <p:blipFill>
          <a:blip r:embed="rId4">
            <a:alphaModFix/>
          </a:blip>
          <a:srcRect/>
          <a:stretch>
            <a:fillRect/>
          </a:stretch>
        </p:blipFill>
        <p:spPr>
          <a:xfrm>
            <a:off x="8508856" y="106599"/>
            <a:ext cx="594323" cy="594323"/>
          </a:xfrm>
          <a:prstGeom prst="rect">
            <a:avLst/>
          </a:prstGeom>
          <a:noFill/>
          <a:ln cap="flat">
            <a:noFill/>
          </a:ln>
        </p:spPr>
      </p:pic>
      <p:sp>
        <p:nvSpPr>
          <p:cNvPr id="6" name="Espace réservé du texte 2">
            <a:extLst>
              <a:ext uri="{FF2B5EF4-FFF2-40B4-BE49-F238E27FC236}">
                <a16:creationId xmlns:a16="http://schemas.microsoft.com/office/drawing/2014/main" id="{59BC16AB-2F9B-F0A3-5BC8-3DA6F639952C}"/>
              </a:ext>
            </a:extLst>
          </p:cNvPr>
          <p:cNvSpPr txBox="1">
            <a:spLocks/>
          </p:cNvSpPr>
          <p:nvPr/>
        </p:nvSpPr>
        <p:spPr>
          <a:xfrm>
            <a:off x="594323" y="305858"/>
            <a:ext cx="6530377"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dirty="0"/>
              <a:t>Demander aux élèves de recopier la réponse dans leurs cahiers</a:t>
            </a:r>
            <a:r>
              <a:rPr lang="fr-FR" sz="1867" dirty="0"/>
              <a:t>.</a:t>
            </a:r>
          </a:p>
        </p:txBody>
      </p:sp>
    </p:spTree>
    <p:extLst>
      <p:ext uri="{BB962C8B-B14F-4D97-AF65-F5344CB8AC3E}">
        <p14:creationId xmlns:p14="http://schemas.microsoft.com/office/powerpoint/2010/main" val="27514304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Cherchez dans le texte l’information pour répondre à la question:</a:t>
            </a:r>
          </a:p>
        </p:txBody>
      </p:sp>
      <p:pic>
        <p:nvPicPr>
          <p:cNvPr id="1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553DF61D-F976-EAB6-4A8A-15B324A7FC4B}"/>
              </a:ext>
            </a:extLst>
          </p:cNvPr>
          <p:cNvSpPr txBox="1"/>
          <p:nvPr/>
        </p:nvSpPr>
        <p:spPr>
          <a:xfrm>
            <a:off x="180244" y="1910328"/>
            <a:ext cx="8824331" cy="2957861"/>
          </a:xfrm>
          <a:prstGeom prst="rect">
            <a:avLst/>
          </a:prstGeom>
          <a:solidFill>
            <a:schemeClr val="tx2">
              <a:lumMod val="10000"/>
              <a:lumOff val="90000"/>
            </a:schemeClr>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Notre professeur de français, M. </a:t>
            </a:r>
            <a:r>
              <a:rPr lang="fr-FR" b="0" i="0" u="none" strike="noStrike" baseline="0" dirty="0" err="1">
                <a:latin typeface="Calibri" panose="020F0502020204030204" pitchFamily="34" charset="0"/>
                <a:ea typeface="Calibri" panose="020F0502020204030204" pitchFamily="34" charset="0"/>
                <a:cs typeface="Calibri" panose="020F0502020204030204" pitchFamily="34" charset="0"/>
              </a:rPr>
              <a:t>Zaoui</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nous fait passer un contrôle en classe. Un élève n’a pas révisé ses leçons. Il a peur d’avoir une mauvaise note alors, il décide de tricher. Le professeur s’approche et voit des feuilles cachées sous sa copie. Le professeur n’est pas content mais il lui explique calmement : « Tricher, ce n’est pas bien. Tu dois travailler pour réussir. Refais l’exercice pendant la récréation et je t’accorderai une note juste. »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L’élève, un peu gêné, répond : « Excusez-moi, monsieur ! J’ai compris mon erreur et je ne recommencerai plus ! ».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10" name="Image 9">
            <a:extLst>
              <a:ext uri="{FF2B5EF4-FFF2-40B4-BE49-F238E27FC236}">
                <a16:creationId xmlns:a16="http://schemas.microsoft.com/office/drawing/2014/main" id="{F9856541-D3D4-2514-A818-5E6D2F1BE849}"/>
              </a:ext>
            </a:extLst>
          </p:cNvPr>
          <p:cNvPicPr>
            <a:picLocks noChangeAspect="1"/>
          </p:cNvPicPr>
          <p:nvPr/>
        </p:nvPicPr>
        <p:blipFill>
          <a:blip r:embed="rId4"/>
          <a:stretch>
            <a:fillRect/>
          </a:stretch>
        </p:blipFill>
        <p:spPr>
          <a:xfrm>
            <a:off x="65736" y="931186"/>
            <a:ext cx="9053345" cy="701101"/>
          </a:xfrm>
          <a:prstGeom prst="rect">
            <a:avLst/>
          </a:prstGeom>
        </p:spPr>
      </p:pic>
      <p:sp>
        <p:nvSpPr>
          <p:cNvPr id="5" name="Espace réservé du texte 2">
            <a:extLst>
              <a:ext uri="{FF2B5EF4-FFF2-40B4-BE49-F238E27FC236}">
                <a16:creationId xmlns:a16="http://schemas.microsoft.com/office/drawing/2014/main" id="{0100A794-EE66-AE20-9663-7F6BE6E6FCEA}"/>
              </a:ext>
            </a:extLst>
          </p:cNvPr>
          <p:cNvSpPr txBox="1">
            <a:spLocks/>
          </p:cNvSpPr>
          <p:nvPr/>
        </p:nvSpPr>
        <p:spPr>
          <a:xfrm>
            <a:off x="526817" y="311291"/>
            <a:ext cx="709318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un élève pour répondre à la question et verbaliser la stratégie</a:t>
            </a:r>
            <a:r>
              <a:rPr lang="fr-FR" sz="1867" dirty="0"/>
              <a:t>.</a:t>
            </a:r>
          </a:p>
        </p:txBody>
      </p:sp>
    </p:spTree>
    <p:extLst>
      <p:ext uri="{BB962C8B-B14F-4D97-AF65-F5344CB8AC3E}">
        <p14:creationId xmlns:p14="http://schemas.microsoft.com/office/powerpoint/2010/main" val="2920938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 :</a:t>
            </a:r>
          </a:p>
        </p:txBody>
      </p:sp>
      <p:sp>
        <p:nvSpPr>
          <p:cNvPr id="5" name="ZoneTexte 4">
            <a:extLst>
              <a:ext uri="{FF2B5EF4-FFF2-40B4-BE49-F238E27FC236}">
                <a16:creationId xmlns:a16="http://schemas.microsoft.com/office/drawing/2014/main" id="{A93387F9-B1A2-4B25-DDF9-13449D2ECB00}"/>
              </a:ext>
            </a:extLst>
          </p:cNvPr>
          <p:cNvSpPr txBox="1"/>
          <p:nvPr/>
        </p:nvSpPr>
        <p:spPr>
          <a:xfrm>
            <a:off x="180244" y="1910328"/>
            <a:ext cx="8824331" cy="2957861"/>
          </a:xfrm>
          <a:prstGeom prst="rect">
            <a:avLst/>
          </a:prstGeom>
          <a:solidFill>
            <a:schemeClr val="tx2">
              <a:lumMod val="10000"/>
              <a:lumOff val="90000"/>
            </a:schemeClr>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Notre professeur de français, M. </a:t>
            </a:r>
            <a:r>
              <a:rPr lang="fr-FR" b="0" i="0" u="none" strike="noStrike" baseline="0" dirty="0" err="1">
                <a:latin typeface="Calibri" panose="020F0502020204030204" pitchFamily="34" charset="0"/>
                <a:ea typeface="Calibri" panose="020F0502020204030204" pitchFamily="34" charset="0"/>
                <a:cs typeface="Calibri" panose="020F0502020204030204" pitchFamily="34" charset="0"/>
              </a:rPr>
              <a:t>Zaoui</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nous fait passer un contrôle en classe. </a:t>
            </a:r>
            <a:r>
              <a:rPr lang="fr-FR" b="0" i="0" u="none" strike="noStrike" baseline="0" dirty="0">
                <a:highlight>
                  <a:srgbClr val="FFFF00"/>
                </a:highlight>
                <a:latin typeface="Calibri" panose="020F0502020204030204" pitchFamily="34" charset="0"/>
                <a:ea typeface="Calibri" panose="020F0502020204030204" pitchFamily="34" charset="0"/>
                <a:cs typeface="Calibri" panose="020F0502020204030204" pitchFamily="34" charset="0"/>
              </a:rPr>
              <a:t>Un élève n’a pas révisé ses leçons</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a:t>
            </a:r>
            <a:r>
              <a:rPr lang="fr-FR" b="0" i="0" u="none" strike="noStrike" baseline="0" dirty="0">
                <a:highlight>
                  <a:srgbClr val="FFFF00"/>
                </a:highlight>
                <a:latin typeface="Calibri" panose="020F0502020204030204" pitchFamily="34" charset="0"/>
                <a:ea typeface="Calibri" panose="020F0502020204030204" pitchFamily="34" charset="0"/>
                <a:cs typeface="Calibri" panose="020F0502020204030204" pitchFamily="34" charset="0"/>
              </a:rPr>
              <a:t>Il a peur d’avoir une mauvaise note </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alors, il décide de tricher. Le professeur s’approche et voit des feuilles cachées sous sa copie. Le professeur n’est pas content mais il lui explique calmement : « Tricher, ce n’est pas bien. Tu dois travailler pour réussir. Refais l’exercice pendant la récréation et je t’accorderai une note juste. »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L’élève, un peu gêné, répond : « Excusez-moi, monsieur ! J’ai compris mon erreur et je ne recommencerai plus ! ».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10" name="Image 9">
            <a:extLst>
              <a:ext uri="{FF2B5EF4-FFF2-40B4-BE49-F238E27FC236}">
                <a16:creationId xmlns:a16="http://schemas.microsoft.com/office/drawing/2014/main" id="{A9B4A49C-A0BF-E2B5-33B9-7A5BE9BB468D}"/>
              </a:ext>
            </a:extLst>
          </p:cNvPr>
          <p:cNvPicPr>
            <a:picLocks noChangeAspect="1"/>
          </p:cNvPicPr>
          <p:nvPr/>
        </p:nvPicPr>
        <p:blipFill>
          <a:blip r:embed="rId3"/>
          <a:stretch>
            <a:fillRect/>
          </a:stretch>
        </p:blipFill>
        <p:spPr>
          <a:xfrm>
            <a:off x="65736" y="931186"/>
            <a:ext cx="9053345" cy="701101"/>
          </a:xfrm>
          <a:prstGeom prst="rect">
            <a:avLst/>
          </a:prstGeom>
        </p:spPr>
      </p:pic>
      <p:sp>
        <p:nvSpPr>
          <p:cNvPr id="13" name="ZoneTexte 12">
            <a:extLst>
              <a:ext uri="{FF2B5EF4-FFF2-40B4-BE49-F238E27FC236}">
                <a16:creationId xmlns:a16="http://schemas.microsoft.com/office/drawing/2014/main" id="{2F616DE2-5117-EECF-0714-F1FD5EBC0D38}"/>
              </a:ext>
            </a:extLst>
          </p:cNvPr>
          <p:cNvSpPr txBox="1"/>
          <p:nvPr/>
        </p:nvSpPr>
        <p:spPr>
          <a:xfrm>
            <a:off x="542284" y="1215945"/>
            <a:ext cx="8462291" cy="646331"/>
          </a:xfrm>
          <a:prstGeom prst="rect">
            <a:avLst/>
          </a:prstGeom>
          <a:noFill/>
        </p:spPr>
        <p:txBody>
          <a:bodyPr wrap="square" rtlCol="0">
            <a:spAutoFit/>
          </a:bodyPr>
          <a:lstStyle/>
          <a:p>
            <a:r>
              <a:rPr lang="fr-FR" dirty="0">
                <a:solidFill>
                  <a:srgbClr val="C00000"/>
                </a:solidFill>
              </a:rPr>
              <a:t>L’élève décide de tricher car </a:t>
            </a:r>
            <a:r>
              <a:rPr lang="fr-FR" b="1" u="sng" dirty="0">
                <a:solidFill>
                  <a:srgbClr val="C00000"/>
                </a:solidFill>
              </a:rPr>
              <a:t>il n’a pas révisé ses leçons et il a peur d’avoir une mauvaise note</a:t>
            </a:r>
            <a:r>
              <a:rPr lang="fr-FR" dirty="0">
                <a:solidFill>
                  <a:srgbClr val="C00000"/>
                </a:solidFill>
              </a:rPr>
              <a:t>.</a:t>
            </a:r>
          </a:p>
        </p:txBody>
      </p:sp>
      <p:sp>
        <p:nvSpPr>
          <p:cNvPr id="4" name="Espace réservé du texte 2">
            <a:extLst>
              <a:ext uri="{FF2B5EF4-FFF2-40B4-BE49-F238E27FC236}">
                <a16:creationId xmlns:a16="http://schemas.microsoft.com/office/drawing/2014/main" id="{AF20CDF6-BEB0-535F-CA75-1738CA60D3C7}"/>
              </a:ext>
            </a:extLst>
          </p:cNvPr>
          <p:cNvSpPr txBox="1">
            <a:spLocks/>
          </p:cNvSpPr>
          <p:nvPr/>
        </p:nvSpPr>
        <p:spPr>
          <a:xfrm>
            <a:off x="594323" y="305858"/>
            <a:ext cx="6530377"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dirty="0"/>
              <a:t>Demander aux élèves de recopier la réponse dans leurs cahiers</a:t>
            </a:r>
            <a:r>
              <a:rPr lang="fr-FR" sz="1867" dirty="0"/>
              <a:t>.</a:t>
            </a:r>
          </a:p>
        </p:txBody>
      </p:sp>
      <p:pic>
        <p:nvPicPr>
          <p:cNvPr id="6" name="Google Shape;656;p54">
            <a:extLst>
              <a:ext uri="{FF2B5EF4-FFF2-40B4-BE49-F238E27FC236}">
                <a16:creationId xmlns:a16="http://schemas.microsoft.com/office/drawing/2014/main" id="{61D38FE2-3038-F08D-C9B4-6B2FB737EDE2}"/>
              </a:ext>
            </a:extLst>
          </p:cNvPr>
          <p:cNvPicPr>
            <a:picLocks noChangeAspect="1"/>
          </p:cNvPicPr>
          <p:nvPr/>
        </p:nvPicPr>
        <p:blipFill>
          <a:blip r:embed="rId4">
            <a:alphaModFix/>
          </a:blip>
          <a:srcRect/>
          <a:stretch>
            <a:fillRect/>
          </a:stretch>
        </p:blipFill>
        <p:spPr>
          <a:xfrm>
            <a:off x="8508856" y="106599"/>
            <a:ext cx="594323" cy="594323"/>
          </a:xfrm>
          <a:prstGeom prst="rect">
            <a:avLst/>
          </a:prstGeom>
          <a:noFill/>
          <a:ln cap="flat">
            <a:noFill/>
          </a:ln>
        </p:spPr>
      </p:pic>
    </p:spTree>
    <p:extLst>
      <p:ext uri="{BB962C8B-B14F-4D97-AF65-F5344CB8AC3E}">
        <p14:creationId xmlns:p14="http://schemas.microsoft.com/office/powerpoint/2010/main" val="3697208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34343-38DB-2FFA-D93F-1C4FA9DC046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F9DC1D5-1FCC-9CFC-20E5-936DD7B50E43}"/>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4CA02587-4383-840D-FBD5-4F41413557D2}"/>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96FBF1EA-4249-4738-9055-C99DA5A4399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1">
            <a:extLst>
              <a:ext uri="{FF2B5EF4-FFF2-40B4-BE49-F238E27FC236}">
                <a16:creationId xmlns:a16="http://schemas.microsoft.com/office/drawing/2014/main" id="{1AF8E0E7-379B-FFAB-9539-0B99A33FCC28}"/>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cette question. Travaillez en binômes :</a:t>
            </a:r>
          </a:p>
        </p:txBody>
      </p:sp>
      <p:sp>
        <p:nvSpPr>
          <p:cNvPr id="4" name="ZoneTexte 3">
            <a:extLst>
              <a:ext uri="{FF2B5EF4-FFF2-40B4-BE49-F238E27FC236}">
                <a16:creationId xmlns:a16="http://schemas.microsoft.com/office/drawing/2014/main" id="{17DAE540-C5D6-A8D3-B9B4-58E659815BC9}"/>
              </a:ext>
            </a:extLst>
          </p:cNvPr>
          <p:cNvSpPr txBox="1"/>
          <p:nvPr/>
        </p:nvSpPr>
        <p:spPr>
          <a:xfrm>
            <a:off x="180244" y="1910328"/>
            <a:ext cx="8824331" cy="2957861"/>
          </a:xfrm>
          <a:prstGeom prst="rect">
            <a:avLst/>
          </a:prstGeom>
          <a:solidFill>
            <a:schemeClr val="tx2">
              <a:lumMod val="10000"/>
              <a:lumOff val="90000"/>
            </a:schemeClr>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Notre professeur de français, M. </a:t>
            </a:r>
            <a:r>
              <a:rPr lang="fr-FR" b="0" i="0" u="none" strike="noStrike" baseline="0" dirty="0" err="1">
                <a:latin typeface="Calibri" panose="020F0502020204030204" pitchFamily="34" charset="0"/>
                <a:ea typeface="Calibri" panose="020F0502020204030204" pitchFamily="34" charset="0"/>
                <a:cs typeface="Calibri" panose="020F0502020204030204" pitchFamily="34" charset="0"/>
              </a:rPr>
              <a:t>Zaoui</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nous fait passer un contrôle en classe. Un élève n’a pas révisé ses leçons. Il a peur d’avoir une mauvaise note alors, il décide de tricher. Le professeur s’approche et voit des feuilles cachées sous sa copie. Le professeur n’est pas content mais il lui explique calmement : « Tricher, ce n’est pas bien. Tu dois travailler pour réussir. Refais l’exercice pendant la récréation et je t’accorderai une note juste. »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L’élève, un peu gêné, répond : « Excusez-moi, monsieur ! J’ai compris mon erreur et je ne recommencerai plus ! ».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4BCFBC74-01A2-B739-A86E-606F9E2A0E0D}"/>
              </a:ext>
            </a:extLst>
          </p:cNvPr>
          <p:cNvPicPr>
            <a:picLocks noChangeAspect="1"/>
          </p:cNvPicPr>
          <p:nvPr/>
        </p:nvPicPr>
        <p:blipFill>
          <a:blip r:embed="rId3"/>
          <a:stretch>
            <a:fillRect/>
          </a:stretch>
        </p:blipFill>
        <p:spPr>
          <a:xfrm>
            <a:off x="73756" y="889820"/>
            <a:ext cx="8996488" cy="701101"/>
          </a:xfrm>
          <a:prstGeom prst="rect">
            <a:avLst/>
          </a:prstGeom>
        </p:spPr>
      </p:pic>
      <p:sp>
        <p:nvSpPr>
          <p:cNvPr id="5" name="Espace réservé du texte 2">
            <a:extLst>
              <a:ext uri="{FF2B5EF4-FFF2-40B4-BE49-F238E27FC236}">
                <a16:creationId xmlns:a16="http://schemas.microsoft.com/office/drawing/2014/main" id="{8985C1EB-DF10-F16B-F406-0E8C92FC64A6}"/>
              </a:ext>
            </a:extLst>
          </p:cNvPr>
          <p:cNvSpPr txBox="1">
            <a:spLocks/>
          </p:cNvSpPr>
          <p:nvPr/>
        </p:nvSpPr>
        <p:spPr>
          <a:xfrm>
            <a:off x="594323" y="343411"/>
            <a:ext cx="7802917"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2 binômes pour dire leurs réponses à la classe. </a:t>
            </a:r>
          </a:p>
        </p:txBody>
      </p:sp>
      <p:pic>
        <p:nvPicPr>
          <p:cNvPr id="7" name="Picture 9">
            <a:extLst>
              <a:ext uri="{FF2B5EF4-FFF2-40B4-BE49-F238E27FC236}">
                <a16:creationId xmlns:a16="http://schemas.microsoft.com/office/drawing/2014/main" id="{4B967D85-F526-758C-D950-8C420231B8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93111" y="144657"/>
            <a:ext cx="555018" cy="518161"/>
          </a:xfrm>
          <a:prstGeom prst="rect">
            <a:avLst/>
          </a:prstGeom>
        </p:spPr>
      </p:pic>
    </p:spTree>
    <p:extLst>
      <p:ext uri="{BB962C8B-B14F-4D97-AF65-F5344CB8AC3E}">
        <p14:creationId xmlns:p14="http://schemas.microsoft.com/office/powerpoint/2010/main" val="38797828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3231C-9A5B-C603-AD32-28A6321919C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DB6B64B-BF54-0777-C5CB-5BE9ED937DEE}"/>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43D4741C-FE4F-FC9A-7E86-DF5C6164DD4D}"/>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C9ECF58F-35A0-7530-C743-96E1182AF22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1">
            <a:extLst>
              <a:ext uri="{FF2B5EF4-FFF2-40B4-BE49-F238E27FC236}">
                <a16:creationId xmlns:a16="http://schemas.microsoft.com/office/drawing/2014/main" id="{FE5F81B1-D788-099A-B9FF-5807D379683A}"/>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 :</a:t>
            </a:r>
          </a:p>
        </p:txBody>
      </p:sp>
      <p:sp>
        <p:nvSpPr>
          <p:cNvPr id="5" name="ZoneTexte 4">
            <a:extLst>
              <a:ext uri="{FF2B5EF4-FFF2-40B4-BE49-F238E27FC236}">
                <a16:creationId xmlns:a16="http://schemas.microsoft.com/office/drawing/2014/main" id="{DA243050-C8B1-EC20-AD04-9525B328FB61}"/>
              </a:ext>
            </a:extLst>
          </p:cNvPr>
          <p:cNvSpPr txBox="1"/>
          <p:nvPr/>
        </p:nvSpPr>
        <p:spPr>
          <a:xfrm>
            <a:off x="180244" y="1910328"/>
            <a:ext cx="8824331" cy="2957861"/>
          </a:xfrm>
          <a:prstGeom prst="rect">
            <a:avLst/>
          </a:prstGeom>
          <a:solidFill>
            <a:schemeClr val="tx2">
              <a:lumMod val="10000"/>
              <a:lumOff val="90000"/>
            </a:schemeClr>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Notre professeur de français, M. </a:t>
            </a:r>
            <a:r>
              <a:rPr lang="fr-FR" b="0" i="0" u="none" strike="noStrike" baseline="0" dirty="0" err="1">
                <a:latin typeface="Calibri" panose="020F0502020204030204" pitchFamily="34" charset="0"/>
                <a:ea typeface="Calibri" panose="020F0502020204030204" pitchFamily="34" charset="0"/>
                <a:cs typeface="Calibri" panose="020F0502020204030204" pitchFamily="34" charset="0"/>
              </a:rPr>
              <a:t>Zaoui</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nous fait passer un contrôle en classe. Un élève n’a pas révisé ses leçons. Il a peur d’avoir une mauvaise note alors, il décide de tricher. Le professeur s’approche et voit </a:t>
            </a:r>
            <a:r>
              <a:rPr lang="fr-FR" b="0" i="0" u="none" strike="noStrike" baseline="0" dirty="0">
                <a:highlight>
                  <a:srgbClr val="FFFF00"/>
                </a:highlight>
                <a:latin typeface="Calibri" panose="020F0502020204030204" pitchFamily="34" charset="0"/>
                <a:ea typeface="Calibri" panose="020F0502020204030204" pitchFamily="34" charset="0"/>
                <a:cs typeface="Calibri" panose="020F0502020204030204" pitchFamily="34" charset="0"/>
              </a:rPr>
              <a:t>des feuilles cachées sous sa copie</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Le professeur n’est pas content mais il lui explique calmement : « Tricher, ce n’est pas bien. Tu dois travailler pour réussir. Refais l’exercice pendant la récréation et je t’accorderai une note juste. »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L’élève, un peu gêné, répond : « Excusez-moi, monsieur ! J’ai compris mon erreur et je ne recommencerai plus ! ».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78B19801-B2DB-95CC-C77A-44E4DE17F332}"/>
              </a:ext>
            </a:extLst>
          </p:cNvPr>
          <p:cNvPicPr>
            <a:picLocks noChangeAspect="1"/>
          </p:cNvPicPr>
          <p:nvPr/>
        </p:nvPicPr>
        <p:blipFill>
          <a:blip r:embed="rId3"/>
          <a:stretch>
            <a:fillRect/>
          </a:stretch>
        </p:blipFill>
        <p:spPr>
          <a:xfrm>
            <a:off x="73756" y="889820"/>
            <a:ext cx="8996488" cy="701101"/>
          </a:xfrm>
          <a:prstGeom prst="rect">
            <a:avLst/>
          </a:prstGeom>
        </p:spPr>
      </p:pic>
      <p:sp>
        <p:nvSpPr>
          <p:cNvPr id="7" name="ZoneTexte 6">
            <a:extLst>
              <a:ext uri="{FF2B5EF4-FFF2-40B4-BE49-F238E27FC236}">
                <a16:creationId xmlns:a16="http://schemas.microsoft.com/office/drawing/2014/main" id="{07E54768-79E8-A196-AB45-F4F7532A6D2A}"/>
              </a:ext>
            </a:extLst>
          </p:cNvPr>
          <p:cNvSpPr txBox="1"/>
          <p:nvPr/>
        </p:nvSpPr>
        <p:spPr>
          <a:xfrm>
            <a:off x="577992" y="1115121"/>
            <a:ext cx="7042007" cy="369332"/>
          </a:xfrm>
          <a:prstGeom prst="rect">
            <a:avLst/>
          </a:prstGeom>
          <a:noFill/>
        </p:spPr>
        <p:txBody>
          <a:bodyPr wrap="square" rtlCol="0">
            <a:spAutoFit/>
          </a:bodyPr>
          <a:lstStyle/>
          <a:p>
            <a:r>
              <a:rPr lang="fr-FR" dirty="0">
                <a:solidFill>
                  <a:srgbClr val="C00000"/>
                </a:solidFill>
              </a:rPr>
              <a:t>Pour tricher, l’élève utilise </a:t>
            </a:r>
            <a:r>
              <a:rPr lang="fr-FR" b="1" u="sng" dirty="0">
                <a:solidFill>
                  <a:srgbClr val="C00000"/>
                </a:solidFill>
              </a:rPr>
              <a:t>des feuilles cachées sous sa copie.</a:t>
            </a:r>
            <a:endParaRPr lang="fr-FR" dirty="0">
              <a:solidFill>
                <a:srgbClr val="C00000"/>
              </a:solidFill>
            </a:endParaRPr>
          </a:p>
        </p:txBody>
      </p:sp>
      <p:sp>
        <p:nvSpPr>
          <p:cNvPr id="4" name="Espace réservé du texte 2">
            <a:extLst>
              <a:ext uri="{FF2B5EF4-FFF2-40B4-BE49-F238E27FC236}">
                <a16:creationId xmlns:a16="http://schemas.microsoft.com/office/drawing/2014/main" id="{E946DC83-EE3B-6078-3DAC-836EB3C26A4D}"/>
              </a:ext>
            </a:extLst>
          </p:cNvPr>
          <p:cNvSpPr txBox="1">
            <a:spLocks/>
          </p:cNvSpPr>
          <p:nvPr/>
        </p:nvSpPr>
        <p:spPr>
          <a:xfrm>
            <a:off x="594323" y="305858"/>
            <a:ext cx="6530377"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dirty="0"/>
              <a:t>Demander aux élèves de recopier la réponse dans leurs cahiers</a:t>
            </a:r>
            <a:r>
              <a:rPr lang="fr-FR" sz="1867" dirty="0"/>
              <a:t>.</a:t>
            </a:r>
          </a:p>
        </p:txBody>
      </p:sp>
      <p:pic>
        <p:nvPicPr>
          <p:cNvPr id="8" name="Google Shape;656;p54">
            <a:extLst>
              <a:ext uri="{FF2B5EF4-FFF2-40B4-BE49-F238E27FC236}">
                <a16:creationId xmlns:a16="http://schemas.microsoft.com/office/drawing/2014/main" id="{5FA50C5D-EEFD-777A-8A7E-B5A90A2818C3}"/>
              </a:ext>
            </a:extLst>
          </p:cNvPr>
          <p:cNvPicPr>
            <a:picLocks noChangeAspect="1"/>
          </p:cNvPicPr>
          <p:nvPr/>
        </p:nvPicPr>
        <p:blipFill>
          <a:blip r:embed="rId4">
            <a:alphaModFix/>
          </a:blip>
          <a:srcRect/>
          <a:stretch>
            <a:fillRect/>
          </a:stretch>
        </p:blipFill>
        <p:spPr>
          <a:xfrm>
            <a:off x="8508856" y="106599"/>
            <a:ext cx="594323" cy="594323"/>
          </a:xfrm>
          <a:prstGeom prst="rect">
            <a:avLst/>
          </a:prstGeom>
          <a:noFill/>
          <a:ln cap="flat">
            <a:noFill/>
          </a:ln>
        </p:spPr>
      </p:pic>
    </p:spTree>
    <p:extLst>
      <p:ext uri="{BB962C8B-B14F-4D97-AF65-F5344CB8AC3E}">
        <p14:creationId xmlns:p14="http://schemas.microsoft.com/office/powerpoint/2010/main" val="1319463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1879A-B2B7-C9A8-4B87-08FF34823D0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4B4314C-5FB7-CFF1-B8B8-90ADDDF1281E}"/>
              </a:ext>
            </a:extLst>
          </p:cNvPr>
          <p:cNvSpPr/>
          <p:nvPr/>
        </p:nvSpPr>
        <p:spPr>
          <a:xfrm>
            <a:off x="40820" y="35634"/>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C4B6BE13-10F5-FDB1-A344-5FF954830AA3}"/>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6185AF2-8341-A32A-98F7-6250A94E9F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1">
            <a:extLst>
              <a:ext uri="{FF2B5EF4-FFF2-40B4-BE49-F238E27FC236}">
                <a16:creationId xmlns:a16="http://schemas.microsoft.com/office/drawing/2014/main" id="{2677BFA5-D851-8816-A3A2-8B1F3EA7A24F}"/>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cette question. Travaillez individuellement.</a:t>
            </a:r>
          </a:p>
        </p:txBody>
      </p:sp>
      <p:pic>
        <p:nvPicPr>
          <p:cNvPr id="5" name="Image 4">
            <a:extLst>
              <a:ext uri="{FF2B5EF4-FFF2-40B4-BE49-F238E27FC236}">
                <a16:creationId xmlns:a16="http://schemas.microsoft.com/office/drawing/2014/main" id="{A25D47BA-4C14-22E8-6829-0B24DBFA462D}"/>
              </a:ext>
            </a:extLst>
          </p:cNvPr>
          <p:cNvPicPr>
            <a:picLocks noChangeAspect="1"/>
          </p:cNvPicPr>
          <p:nvPr/>
        </p:nvPicPr>
        <p:blipFill>
          <a:blip r:embed="rId3"/>
          <a:stretch>
            <a:fillRect/>
          </a:stretch>
        </p:blipFill>
        <p:spPr>
          <a:xfrm>
            <a:off x="40820" y="897417"/>
            <a:ext cx="9053345" cy="701101"/>
          </a:xfrm>
          <a:prstGeom prst="rect">
            <a:avLst/>
          </a:prstGeom>
        </p:spPr>
      </p:pic>
      <p:sp>
        <p:nvSpPr>
          <p:cNvPr id="8" name="ZoneTexte 7">
            <a:extLst>
              <a:ext uri="{FF2B5EF4-FFF2-40B4-BE49-F238E27FC236}">
                <a16:creationId xmlns:a16="http://schemas.microsoft.com/office/drawing/2014/main" id="{637DBC78-9A0F-34DA-03B3-491347888765}"/>
              </a:ext>
            </a:extLst>
          </p:cNvPr>
          <p:cNvSpPr txBox="1"/>
          <p:nvPr/>
        </p:nvSpPr>
        <p:spPr>
          <a:xfrm>
            <a:off x="180244" y="1910328"/>
            <a:ext cx="8824331" cy="2957861"/>
          </a:xfrm>
          <a:prstGeom prst="rect">
            <a:avLst/>
          </a:prstGeom>
          <a:solidFill>
            <a:schemeClr val="tx2">
              <a:lumMod val="10000"/>
              <a:lumOff val="90000"/>
            </a:schemeClr>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Notre professeur de français, M. </a:t>
            </a:r>
            <a:r>
              <a:rPr lang="fr-FR" b="0" i="0" u="none" strike="noStrike" baseline="0" dirty="0" err="1">
                <a:latin typeface="Calibri" panose="020F0502020204030204" pitchFamily="34" charset="0"/>
                <a:ea typeface="Calibri" panose="020F0502020204030204" pitchFamily="34" charset="0"/>
                <a:cs typeface="Calibri" panose="020F0502020204030204" pitchFamily="34" charset="0"/>
              </a:rPr>
              <a:t>Zaoui</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nous fait passer un contrôle en classe. Un élève n’a pas révisé ses leçons. Il a peur d’avoir une mauvaise note alors, il décide de tricher. Le professeur s’approche et voit des feuilles cachées sous sa copie. Le professeur n’est pas content mais il lui explique calmement : « Tricher, ce n’est pas bien. Tu dois travailler pour réussir. Refais l’exercice pendant la récréation et je t’accorderai une note juste. »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L’élève, un peu gêné, répond : « Excusez-moi, monsieur ! J’ai compris mon erreur et je ne recommencerai plus ! ».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14">
            <a:extLst>
              <a:ext uri="{FF2B5EF4-FFF2-40B4-BE49-F238E27FC236}">
                <a16:creationId xmlns:a16="http://schemas.microsoft.com/office/drawing/2014/main" id="{12A79F8F-4113-F8CA-E032-3C362E36C730}"/>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80297" y="128708"/>
            <a:ext cx="739141" cy="739141"/>
          </a:xfrm>
          <a:prstGeom prst="rect">
            <a:avLst/>
          </a:prstGeom>
        </p:spPr>
      </p:pic>
      <p:sp>
        <p:nvSpPr>
          <p:cNvPr id="6" name="Espace réservé du texte 2">
            <a:extLst>
              <a:ext uri="{FF2B5EF4-FFF2-40B4-BE49-F238E27FC236}">
                <a16:creationId xmlns:a16="http://schemas.microsoft.com/office/drawing/2014/main" id="{4F512A34-6604-010B-4550-666DEC141BC1}"/>
              </a:ext>
            </a:extLst>
          </p:cNvPr>
          <p:cNvSpPr txBox="1">
            <a:spLocks/>
          </p:cNvSpPr>
          <p:nvPr/>
        </p:nvSpPr>
        <p:spPr>
          <a:xfrm>
            <a:off x="529022" y="309001"/>
            <a:ext cx="8020656"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quelques élèves pour dire leurs réponses à la classe. </a:t>
            </a:r>
          </a:p>
        </p:txBody>
      </p:sp>
    </p:spTree>
    <p:extLst>
      <p:ext uri="{BB962C8B-B14F-4D97-AF65-F5344CB8AC3E}">
        <p14:creationId xmlns:p14="http://schemas.microsoft.com/office/powerpoint/2010/main" val="41784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60973-7544-DC45-18B2-850431C77318}"/>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6FEBB49-5A74-B37F-65AB-5964171BCA8F}"/>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70757CD6-ADBB-2E0E-F130-14652EC2420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86CD6F8F-7C0B-96E1-C6FB-0FA4F1D60E5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1">
            <a:extLst>
              <a:ext uri="{FF2B5EF4-FFF2-40B4-BE49-F238E27FC236}">
                <a16:creationId xmlns:a16="http://schemas.microsoft.com/office/drawing/2014/main" id="{7A22437D-C9CA-14EC-3843-F783A913D180}"/>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 :</a:t>
            </a:r>
          </a:p>
        </p:txBody>
      </p:sp>
      <p:sp>
        <p:nvSpPr>
          <p:cNvPr id="5" name="ZoneTexte 4">
            <a:extLst>
              <a:ext uri="{FF2B5EF4-FFF2-40B4-BE49-F238E27FC236}">
                <a16:creationId xmlns:a16="http://schemas.microsoft.com/office/drawing/2014/main" id="{13C2EF87-A865-303D-17B7-15118F6661C3}"/>
              </a:ext>
            </a:extLst>
          </p:cNvPr>
          <p:cNvSpPr txBox="1"/>
          <p:nvPr/>
        </p:nvSpPr>
        <p:spPr>
          <a:xfrm>
            <a:off x="180244" y="1910328"/>
            <a:ext cx="8824331" cy="2957861"/>
          </a:xfrm>
          <a:prstGeom prst="rect">
            <a:avLst/>
          </a:prstGeom>
          <a:solidFill>
            <a:schemeClr val="tx2">
              <a:lumMod val="10000"/>
              <a:lumOff val="90000"/>
            </a:schemeClr>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Notre professeur de français, M. </a:t>
            </a:r>
            <a:r>
              <a:rPr lang="fr-FR" b="0" i="0" u="none" strike="noStrike" baseline="0" dirty="0" err="1">
                <a:latin typeface="Calibri" panose="020F0502020204030204" pitchFamily="34" charset="0"/>
                <a:ea typeface="Calibri" panose="020F0502020204030204" pitchFamily="34" charset="0"/>
                <a:cs typeface="Calibri" panose="020F0502020204030204" pitchFamily="34" charset="0"/>
              </a:rPr>
              <a:t>Zaoui</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nous fait passer un contrôle en classe. Un élève n’a pas révisé ses leçons. Il a peur d’avoir une mauvaise note alors, il décide de tricher. Le professeur s’approche et voit des feuilles cachées sous sa copie. </a:t>
            </a:r>
            <a:r>
              <a:rPr lang="fr-FR" b="0" i="0" u="none" strike="noStrike" baseline="0" dirty="0">
                <a:highlight>
                  <a:srgbClr val="FFFF00"/>
                </a:highlight>
                <a:latin typeface="Calibri" panose="020F0502020204030204" pitchFamily="34" charset="0"/>
                <a:ea typeface="Calibri" panose="020F0502020204030204" pitchFamily="34" charset="0"/>
                <a:cs typeface="Calibri" panose="020F0502020204030204" pitchFamily="34" charset="0"/>
              </a:rPr>
              <a:t>Le professeur n’est pas content mais il lui explique calmement</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 « Tricher, ce n’est pas bien. Tu dois travailler pour réussir. Refais l’exercice pendant la récréation et je t’accorderai une note juste. »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L’élève, un peu gêné, répond : « Excusez-moi, monsieur ! J’ai compris mon erreur et je ne recommencerai plus ! ».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15938451-CDBA-80FD-9B8B-829D8548E83E}"/>
              </a:ext>
            </a:extLst>
          </p:cNvPr>
          <p:cNvPicPr>
            <a:picLocks noChangeAspect="1"/>
          </p:cNvPicPr>
          <p:nvPr/>
        </p:nvPicPr>
        <p:blipFill>
          <a:blip r:embed="rId3"/>
          <a:stretch>
            <a:fillRect/>
          </a:stretch>
        </p:blipFill>
        <p:spPr>
          <a:xfrm>
            <a:off x="65736" y="902145"/>
            <a:ext cx="8938839" cy="701101"/>
          </a:xfrm>
          <a:prstGeom prst="rect">
            <a:avLst/>
          </a:prstGeom>
        </p:spPr>
      </p:pic>
      <p:sp>
        <p:nvSpPr>
          <p:cNvPr id="7" name="ZoneTexte 6">
            <a:extLst>
              <a:ext uri="{FF2B5EF4-FFF2-40B4-BE49-F238E27FC236}">
                <a16:creationId xmlns:a16="http://schemas.microsoft.com/office/drawing/2014/main" id="{EB7E9E5D-46F5-EDA2-E865-2702A59474EA}"/>
              </a:ext>
            </a:extLst>
          </p:cNvPr>
          <p:cNvSpPr txBox="1"/>
          <p:nvPr/>
        </p:nvSpPr>
        <p:spPr>
          <a:xfrm>
            <a:off x="676507" y="1194210"/>
            <a:ext cx="6608956" cy="369332"/>
          </a:xfrm>
          <a:prstGeom prst="rect">
            <a:avLst/>
          </a:prstGeom>
          <a:noFill/>
        </p:spPr>
        <p:txBody>
          <a:bodyPr wrap="square" rtlCol="0">
            <a:spAutoFit/>
          </a:bodyPr>
          <a:lstStyle/>
          <a:p>
            <a:r>
              <a:rPr lang="fr-FR" dirty="0">
                <a:solidFill>
                  <a:srgbClr val="C00000"/>
                </a:solidFill>
              </a:rPr>
              <a:t>Le professeur </a:t>
            </a:r>
            <a:r>
              <a:rPr lang="fr-FR" b="1" u="sng" dirty="0">
                <a:solidFill>
                  <a:srgbClr val="C00000"/>
                </a:solidFill>
              </a:rPr>
              <a:t>n’est pas content</a:t>
            </a:r>
            <a:r>
              <a:rPr lang="fr-FR" dirty="0">
                <a:solidFill>
                  <a:srgbClr val="C00000"/>
                </a:solidFill>
              </a:rPr>
              <a:t>, mais </a:t>
            </a:r>
            <a:r>
              <a:rPr lang="fr-FR" b="1" u="sng" dirty="0">
                <a:solidFill>
                  <a:srgbClr val="C00000"/>
                </a:solidFill>
              </a:rPr>
              <a:t>il réagit calmement</a:t>
            </a:r>
            <a:r>
              <a:rPr lang="fr-FR" dirty="0">
                <a:solidFill>
                  <a:srgbClr val="C00000"/>
                </a:solidFill>
              </a:rPr>
              <a:t>.</a:t>
            </a:r>
          </a:p>
        </p:txBody>
      </p:sp>
      <p:sp>
        <p:nvSpPr>
          <p:cNvPr id="4" name="Espace réservé du texte 2">
            <a:extLst>
              <a:ext uri="{FF2B5EF4-FFF2-40B4-BE49-F238E27FC236}">
                <a16:creationId xmlns:a16="http://schemas.microsoft.com/office/drawing/2014/main" id="{A195A366-766B-1574-FF0D-8616FFBD7BBB}"/>
              </a:ext>
            </a:extLst>
          </p:cNvPr>
          <p:cNvSpPr txBox="1">
            <a:spLocks/>
          </p:cNvSpPr>
          <p:nvPr/>
        </p:nvSpPr>
        <p:spPr>
          <a:xfrm>
            <a:off x="594323" y="305858"/>
            <a:ext cx="6530377"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dirty="0"/>
              <a:t>Demander aux élèves de recopier la réponse dans leurs cahiers</a:t>
            </a:r>
            <a:r>
              <a:rPr lang="fr-FR" sz="1867" dirty="0"/>
              <a:t>.</a:t>
            </a:r>
          </a:p>
        </p:txBody>
      </p:sp>
      <p:pic>
        <p:nvPicPr>
          <p:cNvPr id="8" name="Google Shape;656;p54">
            <a:extLst>
              <a:ext uri="{FF2B5EF4-FFF2-40B4-BE49-F238E27FC236}">
                <a16:creationId xmlns:a16="http://schemas.microsoft.com/office/drawing/2014/main" id="{42AE82C7-C3F2-A508-6D23-15204CF40700}"/>
              </a:ext>
            </a:extLst>
          </p:cNvPr>
          <p:cNvPicPr>
            <a:picLocks noChangeAspect="1"/>
          </p:cNvPicPr>
          <p:nvPr/>
        </p:nvPicPr>
        <p:blipFill>
          <a:blip r:embed="rId4">
            <a:alphaModFix/>
          </a:blip>
          <a:srcRect/>
          <a:stretch>
            <a:fillRect/>
          </a:stretch>
        </p:blipFill>
        <p:spPr>
          <a:xfrm>
            <a:off x="8508856" y="106599"/>
            <a:ext cx="594323" cy="594323"/>
          </a:xfrm>
          <a:prstGeom prst="rect">
            <a:avLst/>
          </a:prstGeom>
          <a:noFill/>
          <a:ln cap="flat">
            <a:noFill/>
          </a:ln>
        </p:spPr>
      </p:pic>
    </p:spTree>
    <p:extLst>
      <p:ext uri="{BB962C8B-B14F-4D97-AF65-F5344CB8AC3E}">
        <p14:creationId xmlns:p14="http://schemas.microsoft.com/office/powerpoint/2010/main" val="695446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3BEB2FDD-17BB-2732-0C52-3739BF7A9659}"/>
              </a:ext>
            </a:extLst>
          </p:cNvPr>
          <p:cNvSpPr txBox="1"/>
          <p:nvPr/>
        </p:nvSpPr>
        <p:spPr>
          <a:xfrm>
            <a:off x="7969361" y="1022348"/>
            <a:ext cx="782715" cy="276999"/>
          </a:xfrm>
          <a:prstGeom prst="rect">
            <a:avLst/>
          </a:prstGeom>
          <a:noFill/>
        </p:spPr>
        <p:txBody>
          <a:bodyPr wrap="none" rtlCol="0">
            <a:spAutoFit/>
          </a:bodyPr>
          <a:lstStyle/>
          <a:p>
            <a:pPr algn="ctr"/>
            <a:r>
              <a:rPr lang="fr-FR" sz="1200" b="1" dirty="0" err="1">
                <a:solidFill>
                  <a:schemeClr val="accent6"/>
                </a:solidFill>
              </a:rPr>
              <a:t>Post-test</a:t>
            </a:r>
            <a:endParaRPr lang="fr-FR" sz="1200" b="1" dirty="0">
              <a:solidFill>
                <a:schemeClr val="accent6"/>
              </a:solidFill>
            </a:endParaRPr>
          </a:p>
        </p:txBody>
      </p:sp>
      <p:grpSp>
        <p:nvGrpSpPr>
          <p:cNvPr id="34" name="Group 33">
            <a:extLst>
              <a:ext uri="{FF2B5EF4-FFF2-40B4-BE49-F238E27FC236}">
                <a16:creationId xmlns:a16="http://schemas.microsoft.com/office/drawing/2014/main" id="{5FBEA9D3-2E76-1D25-99CE-1F15ABE3CD81}"/>
              </a:ext>
            </a:extLst>
          </p:cNvPr>
          <p:cNvGrpSpPr/>
          <p:nvPr/>
        </p:nvGrpSpPr>
        <p:grpSpPr>
          <a:xfrm>
            <a:off x="7642397" y="859658"/>
            <a:ext cx="1436644" cy="1373753"/>
            <a:chOff x="1007340" y="1589285"/>
            <a:chExt cx="914400" cy="1831670"/>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91440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350" dirty="0"/>
            </a:p>
          </p:txBody>
        </p:sp>
        <p:cxnSp>
          <p:nvCxnSpPr>
            <p:cNvPr id="36" name="Straight Connector 35">
              <a:extLst>
                <a:ext uri="{FF2B5EF4-FFF2-40B4-BE49-F238E27FC236}">
                  <a16:creationId xmlns:a16="http://schemas.microsoft.com/office/drawing/2014/main" id="{5C15E87B-C7C1-29B0-A8B5-84FE1CC0B840}"/>
                </a:ext>
              </a:extLst>
            </p:cNvPr>
            <p:cNvCxnSpPr>
              <a:stCxn id="35" idx="4"/>
            </p:cNvCxnSpPr>
            <p:nvPr/>
          </p:nvCxnSpPr>
          <p:spPr>
            <a:xfrm>
              <a:off x="1464540" y="2590846"/>
              <a:ext cx="1959" cy="830110"/>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sp>
        <p:nvSpPr>
          <p:cNvPr id="40" name="Pentagon 3">
            <a:extLst>
              <a:ext uri="{FF2B5EF4-FFF2-40B4-BE49-F238E27FC236}">
                <a16:creationId xmlns:a16="http://schemas.microsoft.com/office/drawing/2014/main" id="{9DC24E7A-C759-D70C-4B5E-57312B042067}"/>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52" name="Chevron 5">
            <a:extLst>
              <a:ext uri="{FF2B5EF4-FFF2-40B4-BE49-F238E27FC236}">
                <a16:creationId xmlns:a16="http://schemas.microsoft.com/office/drawing/2014/main" id="{A328255F-4DC0-ABF4-AE19-90443670F2D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3" name="Pentagon 3">
            <a:extLst>
              <a:ext uri="{FF2B5EF4-FFF2-40B4-BE49-F238E27FC236}">
                <a16:creationId xmlns:a16="http://schemas.microsoft.com/office/drawing/2014/main" id="{262360AF-516E-0EE4-E95D-2327EB6A5598}"/>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4" name="Pentagon 3">
            <a:extLst>
              <a:ext uri="{FF2B5EF4-FFF2-40B4-BE49-F238E27FC236}">
                <a16:creationId xmlns:a16="http://schemas.microsoft.com/office/drawing/2014/main" id="{4C8E540E-290A-517F-09D6-D2F453FC91EF}"/>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6" name="Pentagon 3">
            <a:extLst>
              <a:ext uri="{FF2B5EF4-FFF2-40B4-BE49-F238E27FC236}">
                <a16:creationId xmlns:a16="http://schemas.microsoft.com/office/drawing/2014/main" id="{065A1F34-66DD-6B30-B6D6-CC68923B342C}"/>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7" name="Chevron 5">
            <a:extLst>
              <a:ext uri="{FF2B5EF4-FFF2-40B4-BE49-F238E27FC236}">
                <a16:creationId xmlns:a16="http://schemas.microsoft.com/office/drawing/2014/main" id="{DC7608AB-D0B9-014D-E349-23C2462A5C3F}"/>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S8</a:t>
            </a:r>
          </a:p>
        </p:txBody>
      </p:sp>
      <p:sp>
        <p:nvSpPr>
          <p:cNvPr id="8" name="Pentagon 3">
            <a:extLst>
              <a:ext uri="{FF2B5EF4-FFF2-40B4-BE49-F238E27FC236}">
                <a16:creationId xmlns:a16="http://schemas.microsoft.com/office/drawing/2014/main" id="{1151A1B9-CEDF-B322-E1DA-C31D096CF78C}"/>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9" name="Pentagon 3">
            <a:extLst>
              <a:ext uri="{FF2B5EF4-FFF2-40B4-BE49-F238E27FC236}">
                <a16:creationId xmlns:a16="http://schemas.microsoft.com/office/drawing/2014/main" id="{B1147BBE-F73D-FC97-C5BB-39A3928FC767}"/>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S7</a:t>
            </a:r>
          </a:p>
        </p:txBody>
      </p:sp>
      <p:sp>
        <p:nvSpPr>
          <p:cNvPr id="10" name="Pentagon 3">
            <a:extLst>
              <a:ext uri="{FF2B5EF4-FFF2-40B4-BE49-F238E27FC236}">
                <a16:creationId xmlns:a16="http://schemas.microsoft.com/office/drawing/2014/main" id="{33447F08-FD33-4E99-B10D-86F717FCB2CC}"/>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S9</a:t>
            </a:r>
          </a:p>
        </p:txBody>
      </p:sp>
      <p:sp>
        <p:nvSpPr>
          <p:cNvPr id="11" name="Chevron 5">
            <a:extLst>
              <a:ext uri="{FF2B5EF4-FFF2-40B4-BE49-F238E27FC236}">
                <a16:creationId xmlns:a16="http://schemas.microsoft.com/office/drawing/2014/main" id="{251D8E2B-4B2A-BFFD-2C8D-307059340050}"/>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12" name="Pentagon 3">
            <a:extLst>
              <a:ext uri="{FF2B5EF4-FFF2-40B4-BE49-F238E27FC236}">
                <a16:creationId xmlns:a16="http://schemas.microsoft.com/office/drawing/2014/main" id="{3F7152CF-34E6-6DCE-6ADA-72187871F43D}"/>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S10</a:t>
            </a:r>
          </a:p>
        </p:txBody>
      </p:sp>
      <p:sp>
        <p:nvSpPr>
          <p:cNvPr id="13" name="Pentagon 3">
            <a:extLst>
              <a:ext uri="{FF2B5EF4-FFF2-40B4-BE49-F238E27FC236}">
                <a16:creationId xmlns:a16="http://schemas.microsoft.com/office/drawing/2014/main" id="{310D7C41-B549-C51D-923E-D01C32A3F5A4}"/>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cxnSp>
        <p:nvCxnSpPr>
          <p:cNvPr id="23" name="Straight Connector 35">
            <a:extLst>
              <a:ext uri="{FF2B5EF4-FFF2-40B4-BE49-F238E27FC236}">
                <a16:creationId xmlns:a16="http://schemas.microsoft.com/office/drawing/2014/main" id="{E3D0EE8E-56B7-7EA9-51A4-BCB95DF71898}"/>
              </a:ext>
            </a:extLst>
          </p:cNvPr>
          <p:cNvCxnSpPr/>
          <p:nvPr/>
        </p:nvCxnSpPr>
        <p:spPr>
          <a:xfrm>
            <a:off x="5121381" y="1699549"/>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4553339" y="1222149"/>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Révision</a:t>
            </a:r>
            <a:endParaRPr lang="fr-FR" sz="1350" dirty="0"/>
          </a:p>
        </p:txBody>
      </p:sp>
      <p:sp>
        <p:nvSpPr>
          <p:cNvPr id="32" name="Pentagon 3">
            <a:extLst>
              <a:ext uri="{FF2B5EF4-FFF2-40B4-BE49-F238E27FC236}">
                <a16:creationId xmlns:a16="http://schemas.microsoft.com/office/drawing/2014/main" id="{61A71121-6E5F-9DE7-AC4F-C06C59D90C4B}"/>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38" name="Pentagon 3">
            <a:extLst>
              <a:ext uri="{FF2B5EF4-FFF2-40B4-BE49-F238E27FC236}">
                <a16:creationId xmlns:a16="http://schemas.microsoft.com/office/drawing/2014/main" id="{C0041B30-E4E1-62A7-BB5D-0B2C09D78EE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39" name="Oval 34">
            <a:extLst>
              <a:ext uri="{FF2B5EF4-FFF2-40B4-BE49-F238E27FC236}">
                <a16:creationId xmlns:a16="http://schemas.microsoft.com/office/drawing/2014/main" id="{8C3AEFF5-D06D-5BD6-9A7E-9B9AB9A03011}"/>
              </a:ext>
            </a:extLst>
          </p:cNvPr>
          <p:cNvSpPr/>
          <p:nvPr/>
        </p:nvSpPr>
        <p:spPr>
          <a:xfrm>
            <a:off x="5016790" y="4148096"/>
            <a:ext cx="1196327"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Test de </a:t>
            </a:r>
          </a:p>
          <a:p>
            <a:pPr algn="ctr"/>
            <a:r>
              <a:rPr lang="fr-FR" sz="1200" b="1" dirty="0">
                <a:solidFill>
                  <a:schemeClr val="accent6"/>
                </a:solidFill>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5582363" y="351474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4" name="Pentagon 3">
            <a:extLst>
              <a:ext uri="{FF2B5EF4-FFF2-40B4-BE49-F238E27FC236}">
                <a16:creationId xmlns:a16="http://schemas.microsoft.com/office/drawing/2014/main" id="{B143BD8B-D26F-B6FD-21B9-A26BBD94E5E8}"/>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45" name="Chevron 5">
            <a:extLst>
              <a:ext uri="{FF2B5EF4-FFF2-40B4-BE49-F238E27FC236}">
                <a16:creationId xmlns:a16="http://schemas.microsoft.com/office/drawing/2014/main" id="{03003983-FDB1-38D5-5625-D434FB1F0FE3}"/>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46" name="Pentagon 3">
            <a:extLst>
              <a:ext uri="{FF2B5EF4-FFF2-40B4-BE49-F238E27FC236}">
                <a16:creationId xmlns:a16="http://schemas.microsoft.com/office/drawing/2014/main" id="{1E7C6315-685F-F557-7700-2B1AEDF55C5B}"/>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47" name="Pentagon 3">
            <a:extLst>
              <a:ext uri="{FF2B5EF4-FFF2-40B4-BE49-F238E27FC236}">
                <a16:creationId xmlns:a16="http://schemas.microsoft.com/office/drawing/2014/main" id="{9327764B-F8FC-3A3F-747A-4674DDDEB0D1}"/>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48" name="Pentagon 3">
            <a:extLst>
              <a:ext uri="{FF2B5EF4-FFF2-40B4-BE49-F238E27FC236}">
                <a16:creationId xmlns:a16="http://schemas.microsoft.com/office/drawing/2014/main" id="{B181AA94-1658-4B6B-C062-B776595739F5}"/>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50" name="Pentagon 3">
            <a:extLst>
              <a:ext uri="{FF2B5EF4-FFF2-40B4-BE49-F238E27FC236}">
                <a16:creationId xmlns:a16="http://schemas.microsoft.com/office/drawing/2014/main" id="{8D45F1B3-554F-F572-3F24-B51B0E4827EE}"/>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41"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période de remédiation </a:t>
            </a:r>
            <a:endParaRPr lang="fr-FR" sz="2400" i="1" kern="0" dirty="0">
              <a:solidFill>
                <a:srgbClr val="44546A"/>
              </a:solidFill>
              <a:latin typeface="Calibri"/>
              <a:ea typeface="Calibri"/>
              <a:cs typeface="Calibri"/>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64" name="Pentagon 3">
            <a:extLst>
              <a:ext uri="{FF2B5EF4-FFF2-40B4-BE49-F238E27FC236}">
                <a16:creationId xmlns:a16="http://schemas.microsoft.com/office/drawing/2014/main" id="{B143BD8B-D26F-B6FD-21B9-A26BBD94E5E8}"/>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65" name="Chevron 5">
            <a:extLst>
              <a:ext uri="{FF2B5EF4-FFF2-40B4-BE49-F238E27FC236}">
                <a16:creationId xmlns:a16="http://schemas.microsoft.com/office/drawing/2014/main" id="{03003983-FDB1-38D5-5625-D434FB1F0FE3}"/>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66" name="Pentagon 3">
            <a:extLst>
              <a:ext uri="{FF2B5EF4-FFF2-40B4-BE49-F238E27FC236}">
                <a16:creationId xmlns:a16="http://schemas.microsoft.com/office/drawing/2014/main" id="{1E7C6315-685F-F557-7700-2B1AEDF55C5B}"/>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67" name="Pentagon 3">
            <a:extLst>
              <a:ext uri="{FF2B5EF4-FFF2-40B4-BE49-F238E27FC236}">
                <a16:creationId xmlns:a16="http://schemas.microsoft.com/office/drawing/2014/main" id="{9327764B-F8FC-3A3F-747A-4674DDDEB0D1}"/>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68" name="Pentagon 3">
            <a:extLst>
              <a:ext uri="{FF2B5EF4-FFF2-40B4-BE49-F238E27FC236}">
                <a16:creationId xmlns:a16="http://schemas.microsoft.com/office/drawing/2014/main" id="{B181AA94-1658-4B6B-C062-B776595739F5}"/>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69" name="Pentagon 3">
            <a:extLst>
              <a:ext uri="{FF2B5EF4-FFF2-40B4-BE49-F238E27FC236}">
                <a16:creationId xmlns:a16="http://schemas.microsoft.com/office/drawing/2014/main" id="{8D45F1B3-554F-F572-3F24-B51B0E4827E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14" name="ZoneTexte 13"/>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71" name="ZoneTexte 70"/>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72" name="Pentagon 3">
            <a:extLst>
              <a:ext uri="{FF2B5EF4-FFF2-40B4-BE49-F238E27FC236}">
                <a16:creationId xmlns:a16="http://schemas.microsoft.com/office/drawing/2014/main" id="{C0041B30-E4E1-62A7-BB5D-0B2C09D78EE3}"/>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S21</a:t>
            </a:r>
          </a:p>
        </p:txBody>
      </p:sp>
      <p:cxnSp>
        <p:nvCxnSpPr>
          <p:cNvPr id="73" name="Straight Connector 35">
            <a:extLst>
              <a:ext uri="{FF2B5EF4-FFF2-40B4-BE49-F238E27FC236}">
                <a16:creationId xmlns:a16="http://schemas.microsoft.com/office/drawing/2014/main" id="{E3D0EE8E-56B7-7EA9-51A4-BCB95DF71898}"/>
              </a:ext>
            </a:extLst>
          </p:cNvPr>
          <p:cNvCxnSpPr/>
          <p:nvPr/>
        </p:nvCxnSpPr>
        <p:spPr>
          <a:xfrm>
            <a:off x="6862102" y="153165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947954" y="1190918"/>
            <a:ext cx="1676470" cy="35454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rgbClr val="3FB2CB"/>
                </a:solidFill>
              </a:rPr>
              <a:t>Consolidation</a:t>
            </a:r>
            <a:endParaRPr lang="fr-FR" sz="1350" dirty="0">
              <a:solidFill>
                <a:srgbClr val="3FB2CB"/>
              </a:solidFill>
            </a:endParaRPr>
          </a:p>
        </p:txBody>
      </p:sp>
      <p:sp>
        <p:nvSpPr>
          <p:cNvPr id="75" name="Oval 34">
            <a:extLst>
              <a:ext uri="{FF2B5EF4-FFF2-40B4-BE49-F238E27FC236}">
                <a16:creationId xmlns:a16="http://schemas.microsoft.com/office/drawing/2014/main" id="{5A6E13B6-48CF-E828-1CE3-F510889B3475}"/>
              </a:ext>
            </a:extLst>
          </p:cNvPr>
          <p:cNvSpPr/>
          <p:nvPr/>
        </p:nvSpPr>
        <p:spPr>
          <a:xfrm>
            <a:off x="6544330" y="4302297"/>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Palier 4</a:t>
            </a:r>
            <a:endParaRPr lang="fr-FR" sz="1350" dirty="0"/>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7300887" y="3669970"/>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06467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cette question. Travaillez individuellement.  </a:t>
            </a:r>
          </a:p>
        </p:txBody>
      </p:sp>
      <p:sp>
        <p:nvSpPr>
          <p:cNvPr id="4" name="ZoneTexte 3">
            <a:extLst>
              <a:ext uri="{FF2B5EF4-FFF2-40B4-BE49-F238E27FC236}">
                <a16:creationId xmlns:a16="http://schemas.microsoft.com/office/drawing/2014/main" id="{DBCB5719-AF28-BA27-1168-33787B552815}"/>
              </a:ext>
            </a:extLst>
          </p:cNvPr>
          <p:cNvSpPr txBox="1"/>
          <p:nvPr/>
        </p:nvSpPr>
        <p:spPr>
          <a:xfrm>
            <a:off x="180244" y="1910328"/>
            <a:ext cx="8824331" cy="2957861"/>
          </a:xfrm>
          <a:prstGeom prst="rect">
            <a:avLst/>
          </a:prstGeom>
          <a:solidFill>
            <a:schemeClr val="tx2">
              <a:lumMod val="10000"/>
              <a:lumOff val="90000"/>
            </a:schemeClr>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Notre professeur de français, M. </a:t>
            </a:r>
            <a:r>
              <a:rPr lang="fr-FR" b="0" i="0" u="none" strike="noStrike" baseline="0" dirty="0" err="1">
                <a:latin typeface="Calibri" panose="020F0502020204030204" pitchFamily="34" charset="0"/>
                <a:ea typeface="Calibri" panose="020F0502020204030204" pitchFamily="34" charset="0"/>
                <a:cs typeface="Calibri" panose="020F0502020204030204" pitchFamily="34" charset="0"/>
              </a:rPr>
              <a:t>Zaoui</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nous fait passer un contrôle en classe. Un élève n’a pas révisé ses leçons. Il a peur d’avoir une mauvaise note alors, il décide de tricher. Le professeur s’approche et voit des feuilles cachées sous sa copie. Le professeur n’est pas content mais il lui explique calmement : « Tricher, ce n’est pas bien. Tu dois travailler pour réussir. Refais l’exercice pendant la récréation et je t’accorderai une note juste. »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L’élève, un peu gêné, répond : « Excusez-moi, monsieur ! J’ai compris mon erreur et je ne recommencerai plus ! ».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8" name="Image 7">
            <a:extLst>
              <a:ext uri="{FF2B5EF4-FFF2-40B4-BE49-F238E27FC236}">
                <a16:creationId xmlns:a16="http://schemas.microsoft.com/office/drawing/2014/main" id="{36D3BADB-E833-C984-51A6-80ABF6A6CDF8}"/>
              </a:ext>
            </a:extLst>
          </p:cNvPr>
          <p:cNvPicPr>
            <a:picLocks noChangeAspect="1"/>
          </p:cNvPicPr>
          <p:nvPr/>
        </p:nvPicPr>
        <p:blipFill>
          <a:blip r:embed="rId3"/>
          <a:stretch>
            <a:fillRect/>
          </a:stretch>
        </p:blipFill>
        <p:spPr>
          <a:xfrm>
            <a:off x="40820" y="947876"/>
            <a:ext cx="9053345" cy="701101"/>
          </a:xfrm>
          <a:prstGeom prst="rect">
            <a:avLst/>
          </a:prstGeom>
        </p:spPr>
      </p:pic>
      <p:sp>
        <p:nvSpPr>
          <p:cNvPr id="5" name="Espace réservé du texte 2">
            <a:extLst>
              <a:ext uri="{FF2B5EF4-FFF2-40B4-BE49-F238E27FC236}">
                <a16:creationId xmlns:a16="http://schemas.microsoft.com/office/drawing/2014/main" id="{7D208EA7-5EA3-2F82-268A-ED9C28DDFFA3}"/>
              </a:ext>
            </a:extLst>
          </p:cNvPr>
          <p:cNvSpPr txBox="1">
            <a:spLocks/>
          </p:cNvSpPr>
          <p:nvPr/>
        </p:nvSpPr>
        <p:spPr>
          <a:xfrm>
            <a:off x="529022" y="309001"/>
            <a:ext cx="8020656"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quelques élèves pour dire leurs réponses à la classe. </a:t>
            </a:r>
          </a:p>
        </p:txBody>
      </p:sp>
      <p:pic>
        <p:nvPicPr>
          <p:cNvPr id="6" name="Picture 14">
            <a:extLst>
              <a:ext uri="{FF2B5EF4-FFF2-40B4-BE49-F238E27FC236}">
                <a16:creationId xmlns:a16="http://schemas.microsoft.com/office/drawing/2014/main" id="{73859090-3DBB-5FFC-92A8-4DB8846274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80297" y="128708"/>
            <a:ext cx="739141" cy="739141"/>
          </a:xfrm>
          <a:prstGeom prst="rect">
            <a:avLst/>
          </a:prstGeom>
        </p:spPr>
      </p:pic>
    </p:spTree>
    <p:extLst>
      <p:ext uri="{BB962C8B-B14F-4D97-AF65-F5344CB8AC3E}">
        <p14:creationId xmlns:p14="http://schemas.microsoft.com/office/powerpoint/2010/main" val="27508399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 :</a:t>
            </a:r>
          </a:p>
        </p:txBody>
      </p:sp>
      <p:sp>
        <p:nvSpPr>
          <p:cNvPr id="5" name="ZoneTexte 4">
            <a:extLst>
              <a:ext uri="{FF2B5EF4-FFF2-40B4-BE49-F238E27FC236}">
                <a16:creationId xmlns:a16="http://schemas.microsoft.com/office/drawing/2014/main" id="{16BC8C0B-6DAE-4DB3-B662-CD301D471360}"/>
              </a:ext>
            </a:extLst>
          </p:cNvPr>
          <p:cNvSpPr txBox="1"/>
          <p:nvPr/>
        </p:nvSpPr>
        <p:spPr>
          <a:xfrm>
            <a:off x="180244" y="1910328"/>
            <a:ext cx="8824331" cy="2957861"/>
          </a:xfrm>
          <a:prstGeom prst="rect">
            <a:avLst/>
          </a:prstGeom>
          <a:solidFill>
            <a:schemeClr val="tx2">
              <a:lumMod val="10000"/>
              <a:lumOff val="90000"/>
            </a:schemeClr>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Notre professeur de français, M. </a:t>
            </a:r>
            <a:r>
              <a:rPr lang="fr-FR" b="0" i="0" u="none" strike="noStrike" baseline="0" dirty="0" err="1">
                <a:latin typeface="Calibri" panose="020F0502020204030204" pitchFamily="34" charset="0"/>
                <a:ea typeface="Calibri" panose="020F0502020204030204" pitchFamily="34" charset="0"/>
                <a:cs typeface="Calibri" panose="020F0502020204030204" pitchFamily="34" charset="0"/>
              </a:rPr>
              <a:t>Zaoui</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nous fait passer un contrôle en classe. Un élève n’a pas révisé ses leçons. Il a peur d’avoir une mauvaise note alors, il décide de tricher. Le professeur s’approche et voit des feuilles cachées sous sa copie. Le professeur n’est pas content mais il lui explique calmement : </a:t>
            </a:r>
            <a:r>
              <a:rPr lang="fr-FR" b="0" i="0" u="none" strike="noStrike" baseline="0" dirty="0">
                <a:highlight>
                  <a:srgbClr val="FFFF00"/>
                </a:highlight>
                <a:latin typeface="Calibri" panose="020F0502020204030204" pitchFamily="34" charset="0"/>
                <a:ea typeface="Calibri" panose="020F0502020204030204" pitchFamily="34" charset="0"/>
                <a:cs typeface="Calibri" panose="020F0502020204030204" pitchFamily="34" charset="0"/>
              </a:rPr>
              <a:t>« Tricher, ce n’est pas bien. Tu dois travailler pour réussir.</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Refais l’exercice pendant la récréation et je t’accorderai une note juste. »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L’élève, un peu gêné, répond : « Excusez-moi, monsieur ! J’ai compris mon erreur et je ne recommencerai plus ! ».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7" name="Image 6">
            <a:extLst>
              <a:ext uri="{FF2B5EF4-FFF2-40B4-BE49-F238E27FC236}">
                <a16:creationId xmlns:a16="http://schemas.microsoft.com/office/drawing/2014/main" id="{0454DC38-101E-273C-C568-E96D390CBFFE}"/>
              </a:ext>
            </a:extLst>
          </p:cNvPr>
          <p:cNvPicPr>
            <a:picLocks noChangeAspect="1"/>
          </p:cNvPicPr>
          <p:nvPr/>
        </p:nvPicPr>
        <p:blipFill>
          <a:blip r:embed="rId3"/>
          <a:stretch>
            <a:fillRect/>
          </a:stretch>
        </p:blipFill>
        <p:spPr>
          <a:xfrm>
            <a:off x="40820" y="947876"/>
            <a:ext cx="9053345" cy="701101"/>
          </a:xfrm>
          <a:prstGeom prst="rect">
            <a:avLst/>
          </a:prstGeom>
        </p:spPr>
      </p:pic>
      <p:sp>
        <p:nvSpPr>
          <p:cNvPr id="10" name="ZoneTexte 9">
            <a:extLst>
              <a:ext uri="{FF2B5EF4-FFF2-40B4-BE49-F238E27FC236}">
                <a16:creationId xmlns:a16="http://schemas.microsoft.com/office/drawing/2014/main" id="{EE009A68-CDAE-D981-55B9-C1608D744997}"/>
              </a:ext>
            </a:extLst>
          </p:cNvPr>
          <p:cNvSpPr txBox="1"/>
          <p:nvPr/>
        </p:nvSpPr>
        <p:spPr>
          <a:xfrm>
            <a:off x="594323" y="1345580"/>
            <a:ext cx="7761657" cy="369332"/>
          </a:xfrm>
          <a:prstGeom prst="rect">
            <a:avLst/>
          </a:prstGeom>
          <a:noFill/>
        </p:spPr>
        <p:txBody>
          <a:bodyPr wrap="square" rtlCol="0">
            <a:spAutoFit/>
          </a:bodyPr>
          <a:lstStyle/>
          <a:p>
            <a:r>
              <a:rPr lang="fr-FR" dirty="0">
                <a:solidFill>
                  <a:srgbClr val="C00000"/>
                </a:solidFill>
              </a:rPr>
              <a:t>Le conseil est: « </a:t>
            </a:r>
            <a:r>
              <a:rPr lang="fr-FR" b="1" u="sng" dirty="0">
                <a:solidFill>
                  <a:srgbClr val="C00000"/>
                </a:solidFill>
              </a:rPr>
              <a:t>Tricher, ce n’est pas bien. Tu dois travailler pour réussir</a:t>
            </a:r>
            <a:r>
              <a:rPr lang="fr-FR" dirty="0">
                <a:solidFill>
                  <a:srgbClr val="C00000"/>
                </a:solidFill>
              </a:rPr>
              <a:t>. ».</a:t>
            </a:r>
          </a:p>
        </p:txBody>
      </p:sp>
      <p:pic>
        <p:nvPicPr>
          <p:cNvPr id="4" name="Google Shape;656;p54">
            <a:extLst>
              <a:ext uri="{FF2B5EF4-FFF2-40B4-BE49-F238E27FC236}">
                <a16:creationId xmlns:a16="http://schemas.microsoft.com/office/drawing/2014/main" id="{5E6B2BC4-19CB-45F6-EF6E-8247839A7268}"/>
              </a:ext>
            </a:extLst>
          </p:cNvPr>
          <p:cNvPicPr>
            <a:picLocks noChangeAspect="1"/>
          </p:cNvPicPr>
          <p:nvPr/>
        </p:nvPicPr>
        <p:blipFill>
          <a:blip r:embed="rId4">
            <a:alphaModFix/>
          </a:blip>
          <a:srcRect/>
          <a:stretch>
            <a:fillRect/>
          </a:stretch>
        </p:blipFill>
        <p:spPr>
          <a:xfrm>
            <a:off x="8508856" y="106599"/>
            <a:ext cx="594323" cy="594323"/>
          </a:xfrm>
          <a:prstGeom prst="rect">
            <a:avLst/>
          </a:prstGeom>
          <a:noFill/>
          <a:ln cap="flat">
            <a:noFill/>
          </a:ln>
        </p:spPr>
      </p:pic>
      <p:sp>
        <p:nvSpPr>
          <p:cNvPr id="6" name="Espace réservé du texte 2">
            <a:extLst>
              <a:ext uri="{FF2B5EF4-FFF2-40B4-BE49-F238E27FC236}">
                <a16:creationId xmlns:a16="http://schemas.microsoft.com/office/drawing/2014/main" id="{CD7F781E-E7FE-2F1F-A970-D13998AE1992}"/>
              </a:ext>
            </a:extLst>
          </p:cNvPr>
          <p:cNvSpPr txBox="1">
            <a:spLocks/>
          </p:cNvSpPr>
          <p:nvPr/>
        </p:nvSpPr>
        <p:spPr>
          <a:xfrm>
            <a:off x="594323" y="305858"/>
            <a:ext cx="6530377"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dirty="0"/>
              <a:t>Demander aux élèves de recopier la réponse dans leurs cahiers</a:t>
            </a:r>
            <a:r>
              <a:rPr lang="fr-FR" sz="1867" dirty="0"/>
              <a:t>.</a:t>
            </a:r>
          </a:p>
        </p:txBody>
      </p:sp>
    </p:spTree>
    <p:extLst>
      <p:ext uri="{BB962C8B-B14F-4D97-AF65-F5344CB8AC3E}">
        <p14:creationId xmlns:p14="http://schemas.microsoft.com/office/powerpoint/2010/main" val="19794619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A698F-91EB-DD17-45CA-51C8D7565AB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F372F57-8DD9-5D67-55FC-604EF81933BF}"/>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084796B7-75FF-70B9-3D9E-00B2CEC81A22}"/>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F105C23C-DB9E-D2FA-B44F-09459D88293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1">
            <a:extLst>
              <a:ext uri="{FF2B5EF4-FFF2-40B4-BE49-F238E27FC236}">
                <a16:creationId xmlns:a16="http://schemas.microsoft.com/office/drawing/2014/main" id="{EE353A47-F55D-21FB-8468-28B587ACF9E0}"/>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cette question. Travaillez individuellement.</a:t>
            </a:r>
          </a:p>
        </p:txBody>
      </p:sp>
      <p:sp>
        <p:nvSpPr>
          <p:cNvPr id="4" name="ZoneTexte 3">
            <a:extLst>
              <a:ext uri="{FF2B5EF4-FFF2-40B4-BE49-F238E27FC236}">
                <a16:creationId xmlns:a16="http://schemas.microsoft.com/office/drawing/2014/main" id="{2573D413-D1A6-1A70-8C44-6C9D1DA62ECE}"/>
              </a:ext>
            </a:extLst>
          </p:cNvPr>
          <p:cNvSpPr txBox="1"/>
          <p:nvPr/>
        </p:nvSpPr>
        <p:spPr>
          <a:xfrm>
            <a:off x="180244" y="1910328"/>
            <a:ext cx="8824331" cy="2957861"/>
          </a:xfrm>
          <a:prstGeom prst="rect">
            <a:avLst/>
          </a:prstGeom>
          <a:solidFill>
            <a:schemeClr val="tx2">
              <a:lumMod val="10000"/>
              <a:lumOff val="90000"/>
            </a:schemeClr>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Notre professeur de français, M. </a:t>
            </a:r>
            <a:r>
              <a:rPr lang="fr-FR" b="0" i="0" u="none" strike="noStrike" baseline="0" dirty="0" err="1">
                <a:latin typeface="Calibri" panose="020F0502020204030204" pitchFamily="34" charset="0"/>
                <a:ea typeface="Calibri" panose="020F0502020204030204" pitchFamily="34" charset="0"/>
                <a:cs typeface="Calibri" panose="020F0502020204030204" pitchFamily="34" charset="0"/>
              </a:rPr>
              <a:t>Zaoui</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nous fait passer un contrôle en classe. Un élève n’a pas révisé ses leçons. Il a peur d’avoir une mauvaise note alors, il décide de tricher. Le professeur s’approche et voit des feuilles cachées sous sa copie. Le professeur n’est pas content mais il lui explique calmement : « Tricher, ce n’est pas bien. Tu dois travailler pour réussir. Refais l’exercice pendant la récréation et je t’accorderai une note juste. »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L’élève, un peu gêné, répond : « Excusez-moi, monsieur ! J’ai compris mon erreur et je ne recommencerai plus ! ».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8" name="Image 7">
            <a:extLst>
              <a:ext uri="{FF2B5EF4-FFF2-40B4-BE49-F238E27FC236}">
                <a16:creationId xmlns:a16="http://schemas.microsoft.com/office/drawing/2014/main" id="{A127C9AC-C481-FB2F-D30B-2D901686E185}"/>
              </a:ext>
            </a:extLst>
          </p:cNvPr>
          <p:cNvPicPr>
            <a:picLocks noChangeAspect="1"/>
          </p:cNvPicPr>
          <p:nvPr/>
        </p:nvPicPr>
        <p:blipFill>
          <a:blip r:embed="rId3"/>
          <a:stretch>
            <a:fillRect/>
          </a:stretch>
        </p:blipFill>
        <p:spPr>
          <a:xfrm>
            <a:off x="40820" y="873130"/>
            <a:ext cx="8963755" cy="701101"/>
          </a:xfrm>
          <a:prstGeom prst="rect">
            <a:avLst/>
          </a:prstGeom>
        </p:spPr>
      </p:pic>
      <p:sp>
        <p:nvSpPr>
          <p:cNvPr id="5" name="Espace réservé du texte 2">
            <a:extLst>
              <a:ext uri="{FF2B5EF4-FFF2-40B4-BE49-F238E27FC236}">
                <a16:creationId xmlns:a16="http://schemas.microsoft.com/office/drawing/2014/main" id="{0A2A287C-7A45-8549-8084-94DE7F5642CD}"/>
              </a:ext>
            </a:extLst>
          </p:cNvPr>
          <p:cNvSpPr txBox="1">
            <a:spLocks/>
          </p:cNvSpPr>
          <p:nvPr/>
        </p:nvSpPr>
        <p:spPr>
          <a:xfrm>
            <a:off x="529022" y="309001"/>
            <a:ext cx="8020656"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quelques élèves pour dire leurs réponses à la classe. </a:t>
            </a:r>
          </a:p>
        </p:txBody>
      </p:sp>
      <p:pic>
        <p:nvPicPr>
          <p:cNvPr id="6" name="Picture 14">
            <a:extLst>
              <a:ext uri="{FF2B5EF4-FFF2-40B4-BE49-F238E27FC236}">
                <a16:creationId xmlns:a16="http://schemas.microsoft.com/office/drawing/2014/main" id="{F7230E3C-3E08-5CC1-FB15-376CC45AC302}"/>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80297" y="128708"/>
            <a:ext cx="739141" cy="739141"/>
          </a:xfrm>
          <a:prstGeom prst="rect">
            <a:avLst/>
          </a:prstGeom>
        </p:spPr>
      </p:pic>
    </p:spTree>
    <p:extLst>
      <p:ext uri="{BB962C8B-B14F-4D97-AF65-F5344CB8AC3E}">
        <p14:creationId xmlns:p14="http://schemas.microsoft.com/office/powerpoint/2010/main" val="1533928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01AC3-BEFE-0A9D-A403-D909AF962DBA}"/>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F4BC41-0924-B98D-53B1-0149648B7C8E}"/>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D145E867-1D0D-13E0-3E9A-AC89F586F627}"/>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72B61101-69E0-C354-B511-CFC74AFCA4C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000CC936-7D0F-5F30-921A-4332E13083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D16581E4-3B56-984B-B554-99139C353625}"/>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 :</a:t>
            </a:r>
          </a:p>
        </p:txBody>
      </p:sp>
      <p:sp>
        <p:nvSpPr>
          <p:cNvPr id="4" name="ZoneTexte 3">
            <a:extLst>
              <a:ext uri="{FF2B5EF4-FFF2-40B4-BE49-F238E27FC236}">
                <a16:creationId xmlns:a16="http://schemas.microsoft.com/office/drawing/2014/main" id="{2CA0E4A1-2A2D-B74C-F874-30F56FAAE03C}"/>
              </a:ext>
            </a:extLst>
          </p:cNvPr>
          <p:cNvSpPr txBox="1"/>
          <p:nvPr/>
        </p:nvSpPr>
        <p:spPr>
          <a:xfrm>
            <a:off x="180244" y="1910328"/>
            <a:ext cx="8824331" cy="2957861"/>
          </a:xfrm>
          <a:prstGeom prst="rect">
            <a:avLst/>
          </a:prstGeom>
          <a:solidFill>
            <a:schemeClr val="tx2">
              <a:lumMod val="10000"/>
              <a:lumOff val="90000"/>
            </a:schemeClr>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Notre professeur de français, M. </a:t>
            </a:r>
            <a:r>
              <a:rPr lang="fr-FR" b="0" i="0" u="none" strike="noStrike" baseline="0" dirty="0" err="1">
                <a:latin typeface="Calibri" panose="020F0502020204030204" pitchFamily="34" charset="0"/>
                <a:ea typeface="Calibri" panose="020F0502020204030204" pitchFamily="34" charset="0"/>
                <a:cs typeface="Calibri" panose="020F0502020204030204" pitchFamily="34" charset="0"/>
              </a:rPr>
              <a:t>Zaoui</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nous fait passer un contrôle en classe. Un élève n’a pas révisé ses leçons. Il a peur d’avoir une mauvaise note alors, il décide de tricher. Le professeur s’approche et voit des feuilles cachées sous sa copie. Le professeur n’est pas content mais il lui explique calmement : « Tricher, ce n’est pas bien. Tu dois travailler pour réussir. Refais l’exercice pendant la récréation et je t’accorderai une note juste. »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L’élève, </a:t>
            </a:r>
            <a:r>
              <a:rPr lang="fr-FR" b="0" i="0" u="none" strike="noStrike" baseline="0" dirty="0">
                <a:highlight>
                  <a:srgbClr val="FFFF00"/>
                </a:highlight>
                <a:latin typeface="Calibri" panose="020F0502020204030204" pitchFamily="34" charset="0"/>
                <a:ea typeface="Calibri" panose="020F0502020204030204" pitchFamily="34" charset="0"/>
                <a:cs typeface="Calibri" panose="020F0502020204030204" pitchFamily="34" charset="0"/>
              </a:rPr>
              <a:t>un peu gêné</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répond : « Excusez-moi, monsieur ! J’ai compris mon erreur et je ne recommencerai plus ! ».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5" name="Image 4">
            <a:extLst>
              <a:ext uri="{FF2B5EF4-FFF2-40B4-BE49-F238E27FC236}">
                <a16:creationId xmlns:a16="http://schemas.microsoft.com/office/drawing/2014/main" id="{7C388B76-F315-432B-AB6D-61C7C9CC8C8E}"/>
              </a:ext>
            </a:extLst>
          </p:cNvPr>
          <p:cNvPicPr>
            <a:picLocks noChangeAspect="1"/>
          </p:cNvPicPr>
          <p:nvPr/>
        </p:nvPicPr>
        <p:blipFill>
          <a:blip r:embed="rId4"/>
          <a:stretch>
            <a:fillRect/>
          </a:stretch>
        </p:blipFill>
        <p:spPr>
          <a:xfrm>
            <a:off x="40820" y="873130"/>
            <a:ext cx="8963755" cy="701101"/>
          </a:xfrm>
          <a:prstGeom prst="rect">
            <a:avLst/>
          </a:prstGeom>
        </p:spPr>
      </p:pic>
      <p:sp>
        <p:nvSpPr>
          <p:cNvPr id="7" name="ZoneTexte 6">
            <a:extLst>
              <a:ext uri="{FF2B5EF4-FFF2-40B4-BE49-F238E27FC236}">
                <a16:creationId xmlns:a16="http://schemas.microsoft.com/office/drawing/2014/main" id="{257D8354-4031-ED8E-5711-5B26DA1F3AB5}"/>
              </a:ext>
            </a:extLst>
          </p:cNvPr>
          <p:cNvSpPr txBox="1"/>
          <p:nvPr/>
        </p:nvSpPr>
        <p:spPr>
          <a:xfrm>
            <a:off x="594323" y="1157889"/>
            <a:ext cx="4088042" cy="369332"/>
          </a:xfrm>
          <a:prstGeom prst="rect">
            <a:avLst/>
          </a:prstGeom>
          <a:noFill/>
        </p:spPr>
        <p:txBody>
          <a:bodyPr wrap="none" rtlCol="0">
            <a:spAutoFit/>
          </a:bodyPr>
          <a:lstStyle/>
          <a:p>
            <a:r>
              <a:rPr lang="fr-FR" dirty="0">
                <a:solidFill>
                  <a:srgbClr val="C00000"/>
                </a:solidFill>
              </a:rPr>
              <a:t>L’élève est </a:t>
            </a:r>
            <a:r>
              <a:rPr lang="fr-FR" b="1" u="sng" dirty="0">
                <a:solidFill>
                  <a:srgbClr val="C00000"/>
                </a:solidFill>
              </a:rPr>
              <a:t>un peu gêné </a:t>
            </a:r>
            <a:r>
              <a:rPr lang="fr-FR" dirty="0">
                <a:solidFill>
                  <a:srgbClr val="C00000"/>
                </a:solidFill>
              </a:rPr>
              <a:t>à la fin du texte.</a:t>
            </a:r>
          </a:p>
        </p:txBody>
      </p:sp>
      <p:sp>
        <p:nvSpPr>
          <p:cNvPr id="6" name="Espace réservé du texte 2">
            <a:extLst>
              <a:ext uri="{FF2B5EF4-FFF2-40B4-BE49-F238E27FC236}">
                <a16:creationId xmlns:a16="http://schemas.microsoft.com/office/drawing/2014/main" id="{1BEA7D22-3168-0973-BE58-A6844BF33767}"/>
              </a:ext>
            </a:extLst>
          </p:cNvPr>
          <p:cNvSpPr txBox="1">
            <a:spLocks/>
          </p:cNvSpPr>
          <p:nvPr/>
        </p:nvSpPr>
        <p:spPr>
          <a:xfrm>
            <a:off x="594323" y="305858"/>
            <a:ext cx="6530377"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dirty="0"/>
              <a:t>Demander aux élèves de recopier la réponse dans leurs cahiers</a:t>
            </a:r>
            <a:r>
              <a:rPr lang="fr-FR" sz="1867" dirty="0"/>
              <a:t>.</a:t>
            </a:r>
          </a:p>
        </p:txBody>
      </p:sp>
    </p:spTree>
    <p:extLst>
      <p:ext uri="{BB962C8B-B14F-4D97-AF65-F5344CB8AC3E}">
        <p14:creationId xmlns:p14="http://schemas.microsoft.com/office/powerpoint/2010/main" val="2151143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1" y="41297"/>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endParaRPr lang="fr-MA">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endParaRPr lang="fr-MA">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i="1" dirty="0"/>
              <a:t>Lecture vedette.</a:t>
            </a:r>
          </a:p>
        </p:txBody>
      </p:sp>
      <p:sp>
        <p:nvSpPr>
          <p:cNvPr id="5" name="Rectangle 4"/>
          <p:cNvSpPr/>
          <p:nvPr/>
        </p:nvSpPr>
        <p:spPr>
          <a:xfrm>
            <a:off x="-40820" y="3747236"/>
            <a:ext cx="9225640" cy="707886"/>
          </a:xfrm>
          <a:prstGeom prst="rect">
            <a:avLst/>
          </a:prstGeom>
        </p:spPr>
        <p:txBody>
          <a:bodyPr wrap="square">
            <a:spAutoFit/>
          </a:bodyPr>
          <a:lstStyle/>
          <a:p>
            <a:pPr algn="ctr"/>
            <a:r>
              <a:rPr lang="fr-FR" sz="2000" dirty="0">
                <a:solidFill>
                  <a:srgbClr val="C00000"/>
                </a:solidFill>
              </a:rPr>
              <a:t>Un ou deux élèves volontaires relisent le texte devant la classe.</a:t>
            </a:r>
          </a:p>
          <a:p>
            <a:pPr algn="ctr"/>
            <a:r>
              <a:rPr lang="fr-FR" sz="2000" dirty="0">
                <a:solidFill>
                  <a:srgbClr val="C00000"/>
                </a:solidFill>
              </a:rPr>
              <a:t>On applaudit la façon vivante et fluide de la lecture.</a:t>
            </a:r>
          </a:p>
        </p:txBody>
      </p:sp>
      <p:pic>
        <p:nvPicPr>
          <p:cNvPr id="10" name="Image 9"/>
          <p:cNvPicPr>
            <a:picLocks noChangeAspect="1"/>
          </p:cNvPicPr>
          <p:nvPr/>
        </p:nvPicPr>
        <p:blipFill>
          <a:blip r:embed="rId3"/>
          <a:stretch>
            <a:fillRect/>
          </a:stretch>
        </p:blipFill>
        <p:spPr>
          <a:xfrm>
            <a:off x="2902620" y="917739"/>
            <a:ext cx="2742857" cy="2523809"/>
          </a:xfrm>
          <a:prstGeom prst="rect">
            <a:avLst/>
          </a:prstGeom>
        </p:spPr>
      </p:pic>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4553" y="53434"/>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05197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84445" y="204112"/>
            <a:ext cx="762082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023109" y="993076"/>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5">
            <a:solidFill>
              <a:schemeClr val="tx1"/>
            </a:solidFill>
          </a:ln>
        </p:spPr>
        <p:style>
          <a:lnRef idx="2">
            <a:schemeClr val="dk1"/>
          </a:lnRef>
          <a:fillRef idx="1">
            <a:schemeClr val="lt1"/>
          </a:fillRef>
          <a:effectRef idx="0">
            <a:schemeClr val="dk1"/>
          </a:effectRef>
          <a:fontRef idx="minor">
            <a:schemeClr val="dk1"/>
          </a:fontRef>
        </p:style>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           Fiche de consolidation 3</a:t>
            </a:r>
            <a:r>
              <a:rPr lang="fr-FR" sz="1400" b="1" kern="0" dirty="0">
                <a:solidFill>
                  <a:schemeClr val="tx1"/>
                </a:solidFill>
                <a:latin typeface="Calibri"/>
                <a:ea typeface="Calibri"/>
                <a:cs typeface="Calibri"/>
              </a:rPr>
              <a:t>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982525"/>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5">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023108" y="1658978"/>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 Fiche de consolidation 4</a:t>
            </a:r>
          </a:p>
        </p:txBody>
      </p:sp>
      <p:sp>
        <p:nvSpPr>
          <p:cNvPr id="6" name="Google Shape;289;p29">
            <a:extLst>
              <a:ext uri="{FF2B5EF4-FFF2-40B4-BE49-F238E27FC236}">
                <a16:creationId xmlns:a16="http://schemas.microsoft.com/office/drawing/2014/main" id="{6483138D-1658-8B74-9ECA-5D9269DF8986}"/>
              </a:ext>
            </a:extLst>
          </p:cNvPr>
          <p:cNvSpPr/>
          <p:nvPr/>
        </p:nvSpPr>
        <p:spPr>
          <a:xfrm>
            <a:off x="434047" y="1658979"/>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chemeClr val="bg1"/>
                </a:solidFill>
                <a:uFillTx/>
                <a:latin typeface="Calibri"/>
                <a:ea typeface="Calibri"/>
                <a:cs typeface="Calibri"/>
              </a:rPr>
              <a:t>Séance 2</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023107" y="2396616"/>
            <a:ext cx="679679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Fiche de consolidation 5</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2335433"/>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3</a:t>
            </a:r>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293;p29">
            <a:extLst>
              <a:ext uri="{FF2B5EF4-FFF2-40B4-BE49-F238E27FC236}">
                <a16:creationId xmlns:a16="http://schemas.microsoft.com/office/drawing/2014/main" id="{F60EA5D7-AC1B-B12F-BC0A-EBCFD4D21209}"/>
              </a:ext>
            </a:extLst>
          </p:cNvPr>
          <p:cNvSpPr/>
          <p:nvPr/>
        </p:nvSpPr>
        <p:spPr>
          <a:xfrm>
            <a:off x="434047" y="3011887"/>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4"/>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4</a:t>
            </a:r>
          </a:p>
        </p:txBody>
      </p:sp>
      <p:sp>
        <p:nvSpPr>
          <p:cNvPr id="11" name="Google Shape;292;p29">
            <a:extLst>
              <a:ext uri="{FF2B5EF4-FFF2-40B4-BE49-F238E27FC236}">
                <a16:creationId xmlns:a16="http://schemas.microsoft.com/office/drawing/2014/main" id="{640D22CD-E0F8-4E5C-C078-04A993A6CB42}"/>
              </a:ext>
            </a:extLst>
          </p:cNvPr>
          <p:cNvSpPr/>
          <p:nvPr/>
        </p:nvSpPr>
        <p:spPr>
          <a:xfrm>
            <a:off x="2023107" y="3032846"/>
            <a:ext cx="679679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44546A"/>
            </a:solidFill>
            <a:prstDash val="solid"/>
            <a:miter/>
          </a:ln>
        </p:spPr>
        <p:txBody>
          <a:bodyPr vert="horz" wrap="square" lIns="68570" tIns="34271" rIns="68570" bIns="34271" anchor="ctr" anchorCtr="1" compatLnSpc="1">
            <a:noAutofit/>
          </a:bodyPr>
          <a:lstStyle/>
          <a:p>
            <a:r>
              <a:rPr lang="fr-FR" sz="1400" b="1" kern="0" dirty="0">
                <a:latin typeface="Calibri"/>
                <a:ea typeface="Calibri"/>
                <a:cs typeface="Calibri"/>
              </a:rPr>
              <a:t>Fiche de consolidation 6</a:t>
            </a:r>
          </a:p>
        </p:txBody>
      </p:sp>
    </p:spTree>
    <p:extLst>
      <p:ext uri="{BB962C8B-B14F-4D97-AF65-F5344CB8AC3E}">
        <p14:creationId xmlns:p14="http://schemas.microsoft.com/office/powerpoint/2010/main" val="35999704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5" name="Google Shape;276;p28">
            <a:extLst>
              <a:ext uri="{FF2B5EF4-FFF2-40B4-BE49-F238E27FC236}">
                <a16:creationId xmlns:a16="http://schemas.microsoft.com/office/drawing/2014/main" id="{9FA2916A-C462-FF1A-0686-B5DC4ADA7F52}"/>
              </a:ext>
            </a:extLst>
          </p:cNvPr>
          <p:cNvSpPr/>
          <p:nvPr/>
        </p:nvSpPr>
        <p:spPr>
          <a:xfrm>
            <a:off x="2168173" y="3234190"/>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19050" cap="flat">
            <a:solidFill>
              <a:schemeClr val="accent5">
                <a:lumMod val="40000"/>
                <a:lumOff val="60000"/>
              </a:schemeClr>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10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Structure de la séance</a:t>
            </a:r>
            <a:endParaRPr lang="fr-FR" sz="1100" kern="0" dirty="0">
              <a:solidFill>
                <a:srgbClr val="000000"/>
              </a:solidFill>
              <a:latin typeface="Arial"/>
              <a:ea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 de répondre.</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3780553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3">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4">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5">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6">
            <a:alphaModFix/>
          </a:blip>
          <a:srcRect/>
          <a:stretch>
            <a:fillRect/>
          </a:stretch>
        </p:blipFill>
        <p:spPr>
          <a:xfrm>
            <a:off x="842611" y="3979686"/>
            <a:ext cx="453816" cy="453816"/>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l’enseignant</a:t>
            </a:r>
            <a:r>
              <a:rPr lang="fr-FR" sz="1500" b="1" kern="0" dirty="0">
                <a:solidFill>
                  <a:srgbClr val="44546A"/>
                </a:solidFill>
                <a:latin typeface="Calibri"/>
                <a:ea typeface="Calibri"/>
                <a:cs typeface="Calibri"/>
              </a:rPr>
              <a: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7">
            <a:alphaModFix/>
          </a:blip>
          <a:srcRect/>
          <a:stretch>
            <a:fillRect/>
          </a:stretch>
        </p:blipFill>
        <p:spPr>
          <a:xfrm>
            <a:off x="174559" y="135159"/>
            <a:ext cx="452042" cy="452042"/>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 de répondre.</a:t>
            </a:r>
          </a:p>
        </p:txBody>
      </p:sp>
    </p:spTree>
    <p:extLst>
      <p:ext uri="{BB962C8B-B14F-4D97-AF65-F5344CB8AC3E}">
        <p14:creationId xmlns:p14="http://schemas.microsoft.com/office/powerpoint/2010/main" val="789211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5605</TotalTime>
  <Words>2541</Words>
  <Application>Microsoft Office PowerPoint</Application>
  <PresentationFormat>Affichage à l'écran (16:9)</PresentationFormat>
  <Paragraphs>205</Paragraphs>
  <Slides>36</Slides>
  <Notes>4</Notes>
  <HiddenSlides>0</HiddenSlides>
  <MMClips>0</MMClips>
  <ScaleCrop>false</ScaleCrop>
  <HeadingPairs>
    <vt:vector size="6" baseType="variant">
      <vt:variant>
        <vt:lpstr>Polices utilisées</vt:lpstr>
      </vt:variant>
      <vt:variant>
        <vt:i4>13</vt:i4>
      </vt:variant>
      <vt:variant>
        <vt:lpstr>Thème</vt:lpstr>
      </vt:variant>
      <vt:variant>
        <vt:i4>8</vt:i4>
      </vt:variant>
      <vt:variant>
        <vt:lpstr>Titres des diapositives</vt:lpstr>
      </vt:variant>
      <vt:variant>
        <vt:i4>36</vt:i4>
      </vt:variant>
    </vt:vector>
  </HeadingPairs>
  <TitlesOfParts>
    <vt:vector size="57" baseType="lpstr">
      <vt:lpstr>맑은 고딕</vt:lpstr>
      <vt:lpstr>Aptos</vt:lpstr>
      <vt:lpstr>Aptos Display</vt:lpstr>
      <vt:lpstr>Arial</vt:lpstr>
      <vt:lpstr>Arial Black</vt:lpstr>
      <vt:lpstr>Calibiri</vt:lpstr>
      <vt:lpstr>Calibri</vt:lpstr>
      <vt:lpstr>Calibri (En-têtes)</vt:lpstr>
      <vt:lpstr>Calibri Light</vt:lpstr>
      <vt:lpstr>Dosis</vt:lpstr>
      <vt:lpstr>Poppins ExtraBold</vt:lpstr>
      <vt:lpstr>Simplified Arabic</vt:lpstr>
      <vt:lpstr>Wingdings</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645</cp:revision>
  <dcterms:modified xsi:type="dcterms:W3CDTF">2025-10-09T08:15:23Z</dcterms:modified>
</cp:coreProperties>
</file>