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7" r:id="rId2"/>
    <p:sldId id="258" r:id="rId3"/>
    <p:sldId id="306" r:id="rId4"/>
    <p:sldId id="307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6" r:id="rId29"/>
    <p:sldId id="287" r:id="rId30"/>
    <p:sldId id="288" r:id="rId31"/>
    <p:sldId id="289" r:id="rId32"/>
    <p:sldId id="291" r:id="rId33"/>
    <p:sldId id="292" r:id="rId34"/>
    <p:sldId id="293" r:id="rId35"/>
    <p:sldId id="294" r:id="rId36"/>
    <p:sldId id="296" r:id="rId37"/>
    <p:sldId id="297" r:id="rId38"/>
    <p:sldId id="301" r:id="rId39"/>
    <p:sldId id="302" r:id="rId40"/>
    <p:sldId id="303" r:id="rId41"/>
    <p:sldId id="304" r:id="rId42"/>
    <p:sldId id="305" r:id="rId4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5" autoAdjust="0"/>
    <p:restoredTop sz="94660"/>
  </p:normalViewPr>
  <p:slideViewPr>
    <p:cSldViewPr snapToGrid="0">
      <p:cViewPr varScale="1">
        <p:scale>
          <a:sx n="75" d="100"/>
          <a:sy n="75" d="100"/>
        </p:scale>
        <p:origin x="2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1C1EA-B178-4B03-BFE8-12854C36693A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86E07E-BC69-4CEF-9950-8EDDB6036D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478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rPr/>
              <a:pPr lvl="0" algn="r"/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5847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t>5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3268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3645657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AF8E-7D38-49A1-89A0-32ED1496E63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F8566-9052-4E46-9677-FA10BE6D8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2041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AF8E-7D38-49A1-89A0-32ED1496E63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F8566-9052-4E46-9677-FA10BE6D8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6863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AF8E-7D38-49A1-89A0-32ED1496E63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F8566-9052-4E46-9677-FA10BE6D8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5275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775602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23115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96458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AF8E-7D38-49A1-89A0-32ED1496E63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F8566-9052-4E46-9677-FA10BE6D8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1115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AF8E-7D38-49A1-89A0-32ED1496E63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F8566-9052-4E46-9677-FA10BE6D8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5694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AF8E-7D38-49A1-89A0-32ED1496E63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F8566-9052-4E46-9677-FA10BE6D8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3967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AF8E-7D38-49A1-89A0-32ED1496E63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F8566-9052-4E46-9677-FA10BE6D8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440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AF8E-7D38-49A1-89A0-32ED1496E63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F8566-9052-4E46-9677-FA10BE6D8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1911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AF8E-7D38-49A1-89A0-32ED1496E63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F8566-9052-4E46-9677-FA10BE6D8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3275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AF8E-7D38-49A1-89A0-32ED1496E63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F8566-9052-4E46-9677-FA10BE6D8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4527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AF8E-7D38-49A1-89A0-32ED1496E63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F8566-9052-4E46-9677-FA10BE6D8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2953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BAF8E-7D38-49A1-89A0-32ED1496E638}" type="datetimeFigureOut">
              <a:rPr lang="fr-FR" smtClean="0"/>
              <a:t>07/10/2025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F8566-9052-4E46-9677-FA10BE6D85C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1681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gi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8.png"/><Relationship Id="rId4" Type="http://schemas.microsoft.com/office/2007/relationships/hdphoto" Target="../media/hdphoto2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8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gif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3" y="183881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509793" y="3954306"/>
            <a:ext cx="6512167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Palier                                                 Semaine    </a:t>
            </a:r>
            <a:r>
              <a:rPr lang="fr-FR" sz="2667" b="1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5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654911" y="4054503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536738" y="244461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641895" y="142016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Français </a:t>
            </a:r>
            <a:endParaRPr lang="fr-FR" sz="1867" kern="0" dirty="0">
              <a:solidFill>
                <a:srgbClr val="3FB2C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8507903" y="1068899"/>
            <a:ext cx="1704404" cy="5286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4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414817" y="948477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8575851" y="1135407"/>
            <a:ext cx="1704404" cy="67954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4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8679251" y="1760343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 smtClea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446861" y="2836962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1961" y="2241721"/>
            <a:ext cx="4714865" cy="2389435"/>
          </a:xfrm>
          <a:prstGeom prst="rect">
            <a:avLst/>
          </a:prstGeom>
        </p:spPr>
      </p:pic>
      <p:sp>
        <p:nvSpPr>
          <p:cNvPr id="17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913851" y="4097517"/>
            <a:ext cx="310959" cy="410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  <a:endParaRPr lang="fr-FR" sz="2667" kern="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6515727" y="4079491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4560005" y="4978989"/>
            <a:ext cx="60959" cy="654232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507512" y="4862697"/>
            <a:ext cx="11079968" cy="877755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08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Consolidation                   Fiche 4 </a:t>
            </a:r>
          </a:p>
        </p:txBody>
      </p:sp>
      <p:sp>
        <p:nvSpPr>
          <p:cNvPr id="21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6047496" y="5090794"/>
            <a:ext cx="4730576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380962" indent="-380962" defTabSz="121908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prstClr val="white"/>
                </a:solidFill>
                <a:latin typeface="Calibri" panose="020F0502020204030204"/>
              </a:rPr>
              <a:t>Consolider les acquis du palier 3</a:t>
            </a:r>
          </a:p>
        </p:txBody>
      </p:sp>
      <p:sp>
        <p:nvSpPr>
          <p:cNvPr id="22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3032619" y="4974459"/>
            <a:ext cx="60959" cy="654232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08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5740599" y="5004135"/>
            <a:ext cx="60959" cy="654232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08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197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769863" y="1370895"/>
            <a:ext cx="10062183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769863" y="2674502"/>
            <a:ext cx="10062183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769864" y="3978109"/>
            <a:ext cx="10062181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769864" y="5281715"/>
            <a:ext cx="10062181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59673" y="1027246"/>
            <a:ext cx="991300" cy="9913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459671" y="2372864"/>
            <a:ext cx="991300" cy="10459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72" y="3736301"/>
            <a:ext cx="991299" cy="9912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72" y="5015586"/>
            <a:ext cx="991299" cy="925469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635711" y="186004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Icônes pour l’élève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7961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C208D-7D4C-C4ED-8F1F-CEF47BAEE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99882962-3F74-4B13-98BE-72C40BF3CBC2}"/>
              </a:ext>
            </a:extLst>
          </p:cNvPr>
          <p:cNvGrpSpPr/>
          <p:nvPr/>
        </p:nvGrpSpPr>
        <p:grpSpPr>
          <a:xfrm>
            <a:off x="4324169" y="952608"/>
            <a:ext cx="7197271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EA54C9E3-1071-BE6B-670B-D04C5495C4B1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C0429F03-2E3A-85A9-53A0-84765DED8645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EF4722EF-2A79-1626-92EB-4E35C542B8DA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F62DE9B7-E0D3-0A09-689D-D7062C67EF57}"/>
              </a:ext>
            </a:extLst>
          </p:cNvPr>
          <p:cNvSpPr txBox="1"/>
          <p:nvPr/>
        </p:nvSpPr>
        <p:spPr>
          <a:xfrm>
            <a:off x="4575802" y="1409634"/>
            <a:ext cx="664506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25 min</a:t>
            </a:r>
            <a:endParaRPr lang="en-US" sz="48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335DC02E-0336-93C7-3FC5-B3ECF4515E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47" y="993046"/>
            <a:ext cx="3736023" cy="3736023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:a16="http://schemas.microsoft.com/office/drawing/2014/main" id="{9B45C61D-1159-FF85-B01D-3E07BB3D9963}"/>
              </a:ext>
            </a:extLst>
          </p:cNvPr>
          <p:cNvSpPr/>
          <p:nvPr/>
        </p:nvSpPr>
        <p:spPr>
          <a:xfrm>
            <a:off x="7638528" y="26012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7964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267" b="1" kern="0" dirty="0" smtClean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Repères</a:t>
            </a:r>
            <a:endParaRPr lang="en-US" sz="24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9482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Avant de commencer, faisons un petit rappel de ce que nous avons appris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1F006D-773F-F8D9-B607-3DBC97E08F60}"/>
              </a:ext>
            </a:extLst>
          </p:cNvPr>
          <p:cNvSpPr txBox="1"/>
          <p:nvPr/>
        </p:nvSpPr>
        <p:spPr>
          <a:xfrm>
            <a:off x="765894" y="1086055"/>
            <a:ext cx="10660212" cy="6586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67"/>
              </a:spcAft>
            </a:pPr>
            <a:r>
              <a:rPr lang="fr-FR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Lire des phrases qui se ressemblent.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Poser des questions. Orienter les réponses. Corriger si nécessaire.</a:t>
            </a:r>
          </a:p>
        </p:txBody>
      </p:sp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D52243-9AD0-539C-FCA6-65E7F33F928C}"/>
              </a:ext>
            </a:extLst>
          </p:cNvPr>
          <p:cNvSpPr txBox="1"/>
          <p:nvPr/>
        </p:nvSpPr>
        <p:spPr>
          <a:xfrm>
            <a:off x="168507" y="5858107"/>
            <a:ext cx="12023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336FB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► </a:t>
            </a:r>
            <a:r>
              <a:rPr lang="fr-FR" sz="2400" b="1" dirty="0">
                <a:solidFill>
                  <a:srgbClr val="336FB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lit des phrases qui se ressemblent pour s’habituer aux mots et à la façon dont on les lit</a:t>
            </a:r>
            <a:r>
              <a:rPr lang="fr-FR" sz="2400" dirty="0">
                <a:solidFill>
                  <a:srgbClr val="336FB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C88D886-1996-461C-B689-9FE34118A9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894" y="2327000"/>
            <a:ext cx="10660212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Dans le parc, le matin, les enfants jouent avec leurs amis.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altLang="fr-FR" sz="2400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Les enfants jouent avec leurs amis, dans le parc, le matin.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altLang="fr-FR" sz="2400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altLang="fr-FR" sz="24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Avec leurs amis, dans le parc, le matin, les enfants jouent.</a:t>
            </a:r>
          </a:p>
        </p:txBody>
      </p:sp>
    </p:spTree>
    <p:extLst>
      <p:ext uri="{BB962C8B-B14F-4D97-AF65-F5344CB8AC3E}">
        <p14:creationId xmlns:p14="http://schemas.microsoft.com/office/powerpoint/2010/main" val="2260315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Lisez chaque phrase et faites attention à la prononciation des mots.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Faire travailler les élèves individuellement. Corriger collectivement au tableau.</a:t>
            </a:r>
          </a:p>
        </p:txBody>
      </p:sp>
      <p:sp>
        <p:nvSpPr>
          <p:cNvPr id="7" name="Rectangle 6"/>
          <p:cNvSpPr/>
          <p:nvPr/>
        </p:nvSpPr>
        <p:spPr>
          <a:xfrm>
            <a:off x="583000" y="1905506"/>
            <a:ext cx="11080425" cy="304698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189" indent="-457189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3200" dirty="0"/>
              <a:t>En hiver, les enfants font un bonhomme de neige. </a:t>
            </a:r>
          </a:p>
          <a:p>
            <a:pPr marL="457189" indent="-457189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3200" dirty="0"/>
              <a:t>Les enfants font un bonhomme de neige en hiver. </a:t>
            </a:r>
          </a:p>
          <a:p>
            <a:pPr marL="457189" indent="-457189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3200" dirty="0"/>
              <a:t>Pendant les vacances d’été, les enfants nagent dans la piscine. </a:t>
            </a:r>
          </a:p>
          <a:p>
            <a:pPr marL="457189" indent="-457189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3200" dirty="0"/>
              <a:t>Les enfants nagent dans la piscine pendant les vacances d’été. </a:t>
            </a:r>
            <a:endParaRPr lang="fr-FR" sz="3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5760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675991" y="52591"/>
            <a:ext cx="11632451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Travaillez par binômes. Lisez la phrase à haute voix. Écoutez votre camarade et corrigez-le s’il prononce mal un mot.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675991" y="482469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d’ alterner les rôles (lecteur/correcteur).</a:t>
            </a:r>
          </a:p>
          <a:p>
            <a:endParaRPr lang="fr-FR" sz="1867" dirty="0"/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883" y="370841"/>
            <a:ext cx="850293" cy="79382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83000" y="1905506"/>
            <a:ext cx="11080425" cy="304698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189" indent="-457189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3200" dirty="0"/>
              <a:t>En hiver, les enfants font un bonhomme de neige. </a:t>
            </a:r>
          </a:p>
          <a:p>
            <a:pPr marL="457189" indent="-457189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3200" dirty="0"/>
              <a:t>Les enfants font un bonhomme de neige en hiver. </a:t>
            </a:r>
          </a:p>
          <a:p>
            <a:pPr marL="457189" indent="-457189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3200" dirty="0"/>
              <a:t>Pendant les vacances d’été, les enfants nagent dans la piscine. </a:t>
            </a:r>
          </a:p>
          <a:p>
            <a:pPr marL="457189" indent="-457189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3200" dirty="0"/>
              <a:t>Les enfants nagent dans la piscine pendant les vacances d’été. </a:t>
            </a:r>
            <a:endParaRPr lang="fr-FR" sz="3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807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1" y="47513"/>
            <a:ext cx="11632451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Utilisez ces cartes pour former des phrases qui se ressemblent. Puis lisez-les à haute voix.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38331" y="456059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Former des petits groupes de 3 à 4 élèves.</a:t>
            </a: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392183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4C448E6-0164-5799-C68A-47B6CE445545}"/>
              </a:ext>
            </a:extLst>
          </p:cNvPr>
          <p:cNvSpPr/>
          <p:nvPr/>
        </p:nvSpPr>
        <p:spPr>
          <a:xfrm>
            <a:off x="926790" y="3429002"/>
            <a:ext cx="10338420" cy="20398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1-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………………………………, …………………………………………, …………………………………………</a:t>
            </a:r>
          </a:p>
          <a:p>
            <a:pPr>
              <a:lnSpc>
                <a:spcPct val="150000"/>
              </a:lnSpc>
            </a:pP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2-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…………………………………, …………………………………………, ……………………………………….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0C9F26E-4436-42CC-C1BE-D5853935595E}"/>
              </a:ext>
            </a:extLst>
          </p:cNvPr>
          <p:cNvSpPr txBox="1"/>
          <p:nvPr/>
        </p:nvSpPr>
        <p:spPr>
          <a:xfrm>
            <a:off x="7582830" y="1400451"/>
            <a:ext cx="4163121" cy="74879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133" b="1" dirty="0">
                <a:latin typeface="RATXSP+Calibri"/>
              </a:rPr>
              <a:t>le professeur demande aux élèves de poser leurs stylos. </a:t>
            </a:r>
            <a:endParaRPr lang="fr-FR" sz="2133" b="1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D3CE6B3-D653-58E5-4874-BE660A91CAA4}"/>
              </a:ext>
            </a:extLst>
          </p:cNvPr>
          <p:cNvSpPr txBox="1"/>
          <p:nvPr/>
        </p:nvSpPr>
        <p:spPr>
          <a:xfrm>
            <a:off x="4083453" y="1389124"/>
            <a:ext cx="3117385" cy="74879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133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la fin de</a:t>
            </a:r>
          </a:p>
          <a:p>
            <a:pPr algn="ctr"/>
            <a:r>
              <a:rPr lang="fr-FR" sz="2133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l’évaluation </a:t>
            </a:r>
            <a:endParaRPr lang="fr-FR" sz="2133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8E87A8E-35E5-DC82-1D67-5D071A2C0D8C}"/>
              </a:ext>
            </a:extLst>
          </p:cNvPr>
          <p:cNvSpPr txBox="1"/>
          <p:nvPr/>
        </p:nvSpPr>
        <p:spPr>
          <a:xfrm>
            <a:off x="216679" y="1410782"/>
            <a:ext cx="3598336" cy="74879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133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après deux </a:t>
            </a:r>
          </a:p>
          <a:p>
            <a:pPr algn="ctr"/>
            <a:r>
              <a:rPr lang="fr-FR" sz="2133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heures de travail</a:t>
            </a:r>
            <a:endParaRPr lang="fr-FR" sz="2133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621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1" y="47513"/>
            <a:ext cx="11632451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Lisez ces phrases à haute </a:t>
            </a:r>
            <a:r>
              <a:rPr lang="fr-FR" sz="1867" dirty="0" smtClean="0"/>
              <a:t>voix.</a:t>
            </a:r>
            <a:endParaRPr lang="fr-FR" sz="1867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38331" y="456059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Faire lire collectivement la classe. Inviter ensuite quelques élèves à lire individuellement.</a:t>
            </a:r>
          </a:p>
        </p:txBody>
      </p:sp>
      <p:sp>
        <p:nvSpPr>
          <p:cNvPr id="7" name="Rectangle 6"/>
          <p:cNvSpPr/>
          <p:nvPr/>
        </p:nvSpPr>
        <p:spPr>
          <a:xfrm>
            <a:off x="520700" y="1380427"/>
            <a:ext cx="11226800" cy="4524315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189" indent="-457189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3200" dirty="0"/>
              <a:t>En automne, les feuilles des arbres changent de couleur et deviennent jaunes.</a:t>
            </a:r>
          </a:p>
          <a:p>
            <a:pPr marL="457189" indent="-457189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3200" dirty="0"/>
              <a:t>Le soir, on voit le coucher du soleil.</a:t>
            </a:r>
          </a:p>
          <a:p>
            <a:pPr marL="457189" indent="-457189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3200" dirty="0"/>
              <a:t>Les feuilles des arbres changent de couleur et deviennent jaunes, en automne.</a:t>
            </a:r>
          </a:p>
          <a:p>
            <a:pPr marL="457189" indent="-457189" algn="just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fr-FR" sz="3200" dirty="0"/>
              <a:t>On voit le coucher du soleil, le soir.</a:t>
            </a: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8033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sz="4267" dirty="0"/>
              <a:t>Repères</a:t>
            </a:r>
            <a:endParaRPr lang="en-US" sz="4267" dirty="0"/>
          </a:p>
        </p:txBody>
      </p:sp>
    </p:spTree>
    <p:extLst>
      <p:ext uri="{BB962C8B-B14F-4D97-AF65-F5344CB8AC3E}">
        <p14:creationId xmlns:p14="http://schemas.microsoft.com/office/powerpoint/2010/main" val="23609874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D1F006D-773F-F8D9-B607-3DBC97E08F60}"/>
              </a:ext>
            </a:extLst>
          </p:cNvPr>
          <p:cNvSpPr txBox="1"/>
          <p:nvPr/>
        </p:nvSpPr>
        <p:spPr>
          <a:xfrm>
            <a:off x="536020" y="1086055"/>
            <a:ext cx="11119957" cy="6586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67"/>
              </a:spcAft>
            </a:pPr>
            <a:r>
              <a:rPr lang="fr-FR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Lire en respectant les pauses et les liaisons.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36022" y="1990670"/>
            <a:ext cx="11119956" cy="41549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400" b="1" dirty="0" smtClean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1- Les pauses :</a:t>
            </a:r>
            <a:endParaRPr lang="fr-FR" sz="2400" b="1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fr-FR" sz="24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respecte les pauses (</a:t>
            </a:r>
            <a:r>
              <a:rPr lang="fr-FR" sz="24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virgule, point-virgule, point</a:t>
            </a:r>
            <a:r>
              <a:rPr lang="fr-FR" sz="24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,..) pour bien comprendre le sens des phrases et du texte:</a:t>
            </a:r>
          </a:p>
          <a:p>
            <a:pPr marL="457189" indent="-457189" algn="just">
              <a:buFont typeface="Wingdings" panose="05000000000000000000" pitchFamily="2" charset="2"/>
              <a:buChar char="ü"/>
            </a:pPr>
            <a:r>
              <a:rPr lang="fr-FR" sz="24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24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virgule</a:t>
            </a:r>
            <a:r>
              <a:rPr lang="fr-FR" sz="24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une petite pause.</a:t>
            </a:r>
          </a:p>
          <a:p>
            <a:pPr marL="457189" indent="-457189" algn="just">
              <a:buFont typeface="Wingdings" panose="05000000000000000000" pitchFamily="2" charset="2"/>
              <a:buChar char="ü"/>
            </a:pPr>
            <a:r>
              <a:rPr lang="fr-FR" sz="24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</a:t>
            </a:r>
            <a:r>
              <a:rPr lang="fr-FR" sz="24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point-virgule</a:t>
            </a:r>
            <a:r>
              <a:rPr lang="fr-FR" sz="24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une pause un peu plus longue que la virgule.</a:t>
            </a:r>
          </a:p>
          <a:p>
            <a:pPr marL="457189" indent="-457189" algn="just">
              <a:buFont typeface="Wingdings" panose="05000000000000000000" pitchFamily="2" charset="2"/>
              <a:buChar char="ü"/>
            </a:pPr>
            <a:r>
              <a:rPr lang="fr-FR" sz="24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</a:t>
            </a:r>
            <a:r>
              <a:rPr lang="fr-FR" sz="24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point</a:t>
            </a:r>
            <a:r>
              <a:rPr lang="fr-FR" sz="2400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une longue pause (arrêter la lecture)…</a:t>
            </a:r>
          </a:p>
          <a:p>
            <a:pPr algn="just"/>
            <a:r>
              <a:rPr lang="fr-FR" sz="2400" b="1" dirty="0" smtClean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2- Les liaisons :</a:t>
            </a:r>
            <a:endParaRPr lang="fr-FR" sz="2400" b="1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fr-FR" sz="2400" dirty="0"/>
              <a:t>On fait la liaison entre deux mots quand le premier mot se termine par une consonne muette et que le mot suivant commence par une voyelle ou un « h » muet.</a:t>
            </a:r>
          </a:p>
          <a:p>
            <a:pPr algn="just"/>
            <a:r>
              <a:rPr lang="fr-FR" sz="2400" b="1" dirty="0">
                <a:solidFill>
                  <a:srgbClr val="C00000"/>
                </a:solidFill>
              </a:rPr>
              <a:t>Exemple :</a:t>
            </a:r>
            <a:endParaRPr lang="fr-FR" sz="2400" dirty="0">
              <a:solidFill>
                <a:srgbClr val="C00000"/>
              </a:solidFill>
            </a:endParaRPr>
          </a:p>
          <a:p>
            <a:pPr lvl="1" algn="just"/>
            <a:r>
              <a:rPr lang="fr-FR" sz="2400" i="1" dirty="0" err="1" smtClean="0"/>
              <a:t>Les</a:t>
            </a:r>
            <a:r>
              <a:rPr lang="fr-FR" sz="2400" b="1" i="1" dirty="0" err="1" smtClean="0">
                <a:solidFill>
                  <a:srgbClr val="00B0F0"/>
                </a:solidFill>
              </a:rPr>
              <a:t>__</a:t>
            </a:r>
            <a:r>
              <a:rPr lang="fr-FR" sz="2400" i="1" dirty="0" err="1" smtClean="0"/>
              <a:t>oreilles</a:t>
            </a:r>
            <a:endParaRPr lang="fr-FR" sz="2400" dirty="0"/>
          </a:p>
        </p:txBody>
      </p:sp>
      <p:sp>
        <p:nvSpPr>
          <p:cNvPr id="16" name="ZoneTexte 11">
            <a:extLst>
              <a:ext uri="{FF2B5EF4-FFF2-40B4-BE49-F238E27FC236}">
                <a16:creationId xmlns:a16="http://schemas.microsoft.com/office/drawing/2014/main" id="{9BB21426-E5FC-E142-01FE-7C246CD9A122}"/>
              </a:ext>
            </a:extLst>
          </p:cNvPr>
          <p:cNvSpPr txBox="1"/>
          <p:nvPr/>
        </p:nvSpPr>
        <p:spPr>
          <a:xfrm>
            <a:off x="846858" y="68865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sz="1867" dirty="0"/>
              <a:t>Rappelez-vous bien : </a:t>
            </a:r>
            <a:endParaRPr lang="fr-FR" sz="1867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Poser des questions. Orienter les réponses. Corriger si nécessaire.</a:t>
            </a:r>
          </a:p>
        </p:txBody>
      </p:sp>
      <p:pic>
        <p:nvPicPr>
          <p:cNvPr id="11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8600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BBA1D-7C06-2F62-2C91-8815BA37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des paliers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898E404-EA2E-B7EE-C7DC-27CC82D9AFEE}"/>
              </a:ext>
            </a:extLst>
          </p:cNvPr>
          <p:cNvCxnSpPr/>
          <p:nvPr/>
        </p:nvCxnSpPr>
        <p:spPr>
          <a:xfrm>
            <a:off x="3647184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droite 13">
            <a:extLst>
              <a:ext uri="{FF2B5EF4-FFF2-40B4-BE49-F238E27FC236}">
                <a16:creationId xmlns:a16="http://schemas.microsoft.com/office/drawing/2014/main" id="{F991D8BD-5999-6215-3AD6-3D270DEC7F95}"/>
              </a:ext>
            </a:extLst>
          </p:cNvPr>
          <p:cNvSpPr/>
          <p:nvPr/>
        </p:nvSpPr>
        <p:spPr>
          <a:xfrm>
            <a:off x="1570738" y="1828329"/>
            <a:ext cx="9932873" cy="174095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8EED2-74AC-CA4A-4CFB-03A962D0AAAC}"/>
              </a:ext>
            </a:extLst>
          </p:cNvPr>
          <p:cNvSpPr/>
          <p:nvPr/>
        </p:nvSpPr>
        <p:spPr>
          <a:xfrm>
            <a:off x="0" y="2217495"/>
            <a:ext cx="1844120" cy="980740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67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Lecture fluence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B57CEA-EE17-1009-39A1-2C0FA9007CA9}"/>
              </a:ext>
            </a:extLst>
          </p:cNvPr>
          <p:cNvSpPr/>
          <p:nvPr/>
        </p:nvSpPr>
        <p:spPr>
          <a:xfrm>
            <a:off x="0" y="3714889"/>
            <a:ext cx="1844120" cy="1025252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67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Compréhension directe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DB091-8B99-CC0B-64DD-B9C0340BBCE2}"/>
              </a:ext>
            </a:extLst>
          </p:cNvPr>
          <p:cNvSpPr/>
          <p:nvPr/>
        </p:nvSpPr>
        <p:spPr>
          <a:xfrm>
            <a:off x="2047405" y="1267941"/>
            <a:ext cx="1371769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993C4-F3B9-C4B4-992F-4B4EAEBCA886}"/>
              </a:ext>
            </a:extLst>
          </p:cNvPr>
          <p:cNvSpPr/>
          <p:nvPr/>
        </p:nvSpPr>
        <p:spPr>
          <a:xfrm>
            <a:off x="3934954" y="1267941"/>
            <a:ext cx="1371769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simple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61816E-E50C-B0C4-4BF5-05A0CFA2623A}"/>
              </a:ext>
            </a:extLst>
          </p:cNvPr>
          <p:cNvSpPr/>
          <p:nvPr/>
        </p:nvSpPr>
        <p:spPr>
          <a:xfrm>
            <a:off x="5822503" y="1267941"/>
            <a:ext cx="1486736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enrichie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439510-CA34-04CF-A18C-3022EDE7561E}"/>
              </a:ext>
            </a:extLst>
          </p:cNvPr>
          <p:cNvSpPr/>
          <p:nvPr/>
        </p:nvSpPr>
        <p:spPr>
          <a:xfrm>
            <a:off x="7710052" y="1267941"/>
            <a:ext cx="1486736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étendue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7FDA52-8D4D-F26E-0C7D-2B7D0D8ED98C}"/>
              </a:ext>
            </a:extLst>
          </p:cNvPr>
          <p:cNvSpPr/>
          <p:nvPr/>
        </p:nvSpPr>
        <p:spPr>
          <a:xfrm>
            <a:off x="9475691" y="1267942"/>
            <a:ext cx="1870899" cy="87159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Paragraphe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42FAFE-5E50-BA83-4906-B56E9AF0012B}"/>
              </a:ext>
            </a:extLst>
          </p:cNvPr>
          <p:cNvSpPr/>
          <p:nvPr/>
        </p:nvSpPr>
        <p:spPr>
          <a:xfrm>
            <a:off x="2047405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08945F-C762-C970-04E3-3B127511B914}"/>
              </a:ext>
            </a:extLst>
          </p:cNvPr>
          <p:cNvSpPr/>
          <p:nvPr/>
        </p:nvSpPr>
        <p:spPr>
          <a:xfrm>
            <a:off x="3934954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CBF0F2-D8A3-3F75-2B9A-A22A0BA692C7}"/>
              </a:ext>
            </a:extLst>
          </p:cNvPr>
          <p:cNvSpPr/>
          <p:nvPr/>
        </p:nvSpPr>
        <p:spPr>
          <a:xfrm>
            <a:off x="5851290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ED7612-3D1D-8C63-3A9B-AF714A727C84}"/>
              </a:ext>
            </a:extLst>
          </p:cNvPr>
          <p:cNvSpPr/>
          <p:nvPr/>
        </p:nvSpPr>
        <p:spPr>
          <a:xfrm>
            <a:off x="7710053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3EFE63-0BA1-ABF0-C8FA-5AA536484559}"/>
              </a:ext>
            </a:extLst>
          </p:cNvPr>
          <p:cNvSpPr/>
          <p:nvPr/>
        </p:nvSpPr>
        <p:spPr>
          <a:xfrm>
            <a:off x="9597602" y="2139532"/>
            <a:ext cx="1474751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5065DA-20FA-4BEB-DBC6-436C50B878F8}"/>
              </a:ext>
            </a:extLst>
          </p:cNvPr>
          <p:cNvSpPr/>
          <p:nvPr/>
        </p:nvSpPr>
        <p:spPr>
          <a:xfrm>
            <a:off x="1844119" y="3725139"/>
            <a:ext cx="9502472" cy="75112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CB905B-0B94-4449-589A-7C25374E5EE1}"/>
              </a:ext>
            </a:extLst>
          </p:cNvPr>
          <p:cNvSpPr/>
          <p:nvPr/>
        </p:nvSpPr>
        <p:spPr>
          <a:xfrm>
            <a:off x="1844119" y="2447115"/>
            <a:ext cx="9502472" cy="75112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2" name="Losange 21">
            <a:extLst>
              <a:ext uri="{FF2B5EF4-FFF2-40B4-BE49-F238E27FC236}">
                <a16:creationId xmlns:a16="http://schemas.microsoft.com/office/drawing/2014/main" id="{22D30284-178D-13CD-DD3A-0FCB45780CFC}"/>
              </a:ext>
            </a:extLst>
          </p:cNvPr>
          <p:cNvSpPr/>
          <p:nvPr/>
        </p:nvSpPr>
        <p:spPr>
          <a:xfrm>
            <a:off x="3483673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C2A13F2-D55B-4B17-5B15-F4E2BEB6AECE}"/>
              </a:ext>
            </a:extLst>
          </p:cNvPr>
          <p:cNvCxnSpPr/>
          <p:nvPr/>
        </p:nvCxnSpPr>
        <p:spPr>
          <a:xfrm>
            <a:off x="5559968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osange 23">
            <a:extLst>
              <a:ext uri="{FF2B5EF4-FFF2-40B4-BE49-F238E27FC236}">
                <a16:creationId xmlns:a16="http://schemas.microsoft.com/office/drawing/2014/main" id="{5C79A486-22E9-B8C3-7200-B7C792504930}"/>
              </a:ext>
            </a:extLst>
          </p:cNvPr>
          <p:cNvSpPr/>
          <p:nvPr/>
        </p:nvSpPr>
        <p:spPr>
          <a:xfrm>
            <a:off x="5396457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48ED336-1ADD-3C34-172B-B2F0332A4B74}"/>
              </a:ext>
            </a:extLst>
          </p:cNvPr>
          <p:cNvCxnSpPr/>
          <p:nvPr/>
        </p:nvCxnSpPr>
        <p:spPr>
          <a:xfrm>
            <a:off x="7472752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osange 25">
            <a:extLst>
              <a:ext uri="{FF2B5EF4-FFF2-40B4-BE49-F238E27FC236}">
                <a16:creationId xmlns:a16="http://schemas.microsoft.com/office/drawing/2014/main" id="{44810288-3AEF-D7A5-D0F2-2591922C74EE}"/>
              </a:ext>
            </a:extLst>
          </p:cNvPr>
          <p:cNvSpPr/>
          <p:nvPr/>
        </p:nvSpPr>
        <p:spPr>
          <a:xfrm>
            <a:off x="7309241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2AFCAD67-D46B-2C96-4332-CA44131D3687}"/>
              </a:ext>
            </a:extLst>
          </p:cNvPr>
          <p:cNvCxnSpPr/>
          <p:nvPr/>
        </p:nvCxnSpPr>
        <p:spPr>
          <a:xfrm>
            <a:off x="9336239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4FA9AC2F-D864-EF24-7C57-57FCF17B7AA9}"/>
              </a:ext>
            </a:extLst>
          </p:cNvPr>
          <p:cNvSpPr txBox="1"/>
          <p:nvPr/>
        </p:nvSpPr>
        <p:spPr>
          <a:xfrm>
            <a:off x="3086402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8592220-5F9F-9DDE-98DD-20C7B374E34E}"/>
              </a:ext>
            </a:extLst>
          </p:cNvPr>
          <p:cNvSpPr txBox="1"/>
          <p:nvPr/>
        </p:nvSpPr>
        <p:spPr>
          <a:xfrm>
            <a:off x="4999186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1C8B5AA-A3F1-9445-ACAE-72F4EBBED2DC}"/>
              </a:ext>
            </a:extLst>
          </p:cNvPr>
          <p:cNvSpPr txBox="1"/>
          <p:nvPr/>
        </p:nvSpPr>
        <p:spPr>
          <a:xfrm>
            <a:off x="6896691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4</a:t>
            </a:r>
          </a:p>
        </p:txBody>
      </p:sp>
      <p:pic>
        <p:nvPicPr>
          <p:cNvPr id="31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49E2A77A-5764-15AE-4A44-5AE6B51C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565" y="5076448"/>
            <a:ext cx="256447" cy="21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D899A2DA-CA90-752E-904F-E85F33FC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275" y="5076448"/>
            <a:ext cx="256447" cy="21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98733DB3-E7BA-BE34-D579-E440936A7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445" y="5076448"/>
            <a:ext cx="256447" cy="21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1942130-E1F5-F23D-350A-A18EA41AB019}"/>
              </a:ext>
            </a:extLst>
          </p:cNvPr>
          <p:cNvCxnSpPr/>
          <p:nvPr/>
        </p:nvCxnSpPr>
        <p:spPr>
          <a:xfrm>
            <a:off x="1952572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osange 34">
            <a:extLst>
              <a:ext uri="{FF2B5EF4-FFF2-40B4-BE49-F238E27FC236}">
                <a16:creationId xmlns:a16="http://schemas.microsoft.com/office/drawing/2014/main" id="{69D30710-6D2B-7C02-3C5D-24F90D6E3DAD}"/>
              </a:ext>
            </a:extLst>
          </p:cNvPr>
          <p:cNvSpPr/>
          <p:nvPr/>
        </p:nvSpPr>
        <p:spPr>
          <a:xfrm>
            <a:off x="1789061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ADDA276-3271-1106-C57A-F85AC68833A5}"/>
              </a:ext>
            </a:extLst>
          </p:cNvPr>
          <p:cNvSpPr txBox="1"/>
          <p:nvPr/>
        </p:nvSpPr>
        <p:spPr>
          <a:xfrm>
            <a:off x="1391788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1</a:t>
            </a: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85965" y="150932"/>
            <a:ext cx="639795" cy="7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57">
            <a:extLst>
              <a:ext uri="{FF2B5EF4-FFF2-40B4-BE49-F238E27FC236}">
                <a16:creationId xmlns:a16="http://schemas.microsoft.com/office/drawing/2014/main" id="{2AFA4ECC-BBD6-59C1-CAFF-DECAF76040DD}"/>
              </a:ext>
            </a:extLst>
          </p:cNvPr>
          <p:cNvSpPr txBox="1"/>
          <p:nvPr/>
        </p:nvSpPr>
        <p:spPr>
          <a:xfrm>
            <a:off x="5990810" y="2777402"/>
            <a:ext cx="122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fr-FR" sz="1200" b="1" i="1" dirty="0">
                <a:solidFill>
                  <a:srgbClr val="C00000"/>
                </a:solidFill>
                <a:latin typeface="Calibiri"/>
              </a:rPr>
              <a:t>Vous êtes ici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DE5A3B16-AA96-8B38-9A10-16F616A62B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3674" y="2105649"/>
            <a:ext cx="798295" cy="74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183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Écoutez ma lecture. Puis relisez le texte en respectant les pauses et les liaisons.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Lire le texte à haute voix devant la classe. Faire lire individuellement 5 élèves.</a:t>
            </a:r>
          </a:p>
        </p:txBody>
      </p:sp>
      <p:pic>
        <p:nvPicPr>
          <p:cNvPr id="9" name="Google Shape;656;p54">
            <a:extLst>
              <a:ext uri="{FF2B5EF4-FFF2-40B4-BE49-F238E27FC236}">
                <a16:creationId xmlns:a16="http://schemas.microsoft.com/office/drawing/2014/main" id="{D3FD341C-2F7E-4C2A-33A7-E236668BE84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1328856" y="85442"/>
            <a:ext cx="744881" cy="74488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A98ABFF-3168-567F-47B0-A06E4999D44E}"/>
              </a:ext>
            </a:extLst>
          </p:cNvPr>
          <p:cNvSpPr txBox="1"/>
          <p:nvPr/>
        </p:nvSpPr>
        <p:spPr>
          <a:xfrm>
            <a:off x="792431" y="1687658"/>
            <a:ext cx="10299316" cy="4524315"/>
          </a:xfrm>
          <a:prstGeom prst="rect">
            <a:avLst/>
          </a:prstGeom>
          <a:solidFill>
            <a:srgbClr val="F9FDC3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matin, alors que je me promène dans la ville, je vois une vieille dame qui porte une valise très lourde. Elle est seule et marche difficilement. Alors, je décide de l’aider. 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Rapidement, j’arrête un taxi, je mets la valise dans le coffre à bagages, et je prie la dame de monter à bord. En quelques minutes, nous arrivons à la gare. 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vraiment très heureux car j’ai aidé une personne âgée. Le soir, quand je raconte cette histoire à ma mère, elle me félicite et m’encourage à continuer dans cette voie. </a:t>
            </a:r>
            <a:endParaRPr lang="fr-FR" sz="2667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646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69384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Lisez le texte en marquant les pauses avec votre voix.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endParaRPr lang="fr-FR" sz="1867" dirty="0"/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A98ABFF-3168-567F-47B0-A06E4999D44E}"/>
              </a:ext>
            </a:extLst>
          </p:cNvPr>
          <p:cNvSpPr txBox="1"/>
          <p:nvPr/>
        </p:nvSpPr>
        <p:spPr>
          <a:xfrm>
            <a:off x="792431" y="1687658"/>
            <a:ext cx="10299316" cy="4524315"/>
          </a:xfrm>
          <a:prstGeom prst="rect">
            <a:avLst/>
          </a:prstGeom>
          <a:solidFill>
            <a:srgbClr val="F9FDC3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matin, alors que je me promène dans la ville, je vois une vieille dame qui porte une valise très lourde. Elle est seule et marche difficilement. Alors, je décide de l’aider. 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Rapidement, j’arrête un taxi, je mets la valise dans le coffre à bagages, et je prie la dame de monter à bord. En quelques minutes, nous arrivons à la gare. 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vraiment très heureux car j’ai aidé une personne âgée. Le soir, quand je raconte cette histoire à ma mère, elle me félicite et m’encourage à continuer dans cette voie. </a:t>
            </a:r>
            <a:endParaRPr lang="fr-FR" sz="2667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5104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2" y="47513"/>
            <a:ext cx="10413251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just"/>
            <a:r>
              <a:rPr lang="fr-FR" sz="1867" dirty="0"/>
              <a:t>Lisez ces phrases à haute voix devant votre camarade. Écoutez-le ensuite lire et donnez-lui un conseil pour bien respecter les pauses.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33339" y="598917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Mettre les élèves en binômes. Alterner les rôles (lecteur/observateur).</a:t>
            </a: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1382B49-C5B7-7416-7D0A-9DE5A6BC085B}"/>
              </a:ext>
            </a:extLst>
          </p:cNvPr>
          <p:cNvSpPr txBox="1"/>
          <p:nvPr/>
        </p:nvSpPr>
        <p:spPr>
          <a:xfrm>
            <a:off x="906367" y="1479553"/>
            <a:ext cx="10299316" cy="4524315"/>
          </a:xfrm>
          <a:prstGeom prst="rect">
            <a:avLst/>
          </a:prstGeom>
          <a:solidFill>
            <a:srgbClr val="F9FDC3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matin, alors que je me promène dans la ville, je vois une vieille dame qui porte une valise très lourde</a:t>
            </a:r>
            <a:r>
              <a:rPr lang="fr-FR" sz="2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Elle est seule et marche difficilement. Alors, je décide de l’aider. 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Rapidement, j’arrête un taxi, je mets la valise dans le coffre à bagages, et je prie la dame de monter à bord. </a:t>
            </a:r>
            <a:r>
              <a:rPr lang="fr-FR" sz="2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quelques minutes, nous arrivons à la gare. 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vraiment très heureux car j’ai aidé une personne âgée.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soir, quand je raconte cette histoire à ma mère, elle me félicite et m’encourage à continuer dans cette voie. </a:t>
            </a:r>
            <a:endParaRPr lang="fr-FR" sz="2667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753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Relisez le texte, marquez à haute voix les liaisons.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Désigner 5 élèves pour lire. Apporter un feed-back immédiat.</a:t>
            </a: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A98ABFF-3168-567F-47B0-A06E4999D44E}"/>
              </a:ext>
            </a:extLst>
          </p:cNvPr>
          <p:cNvSpPr txBox="1"/>
          <p:nvPr/>
        </p:nvSpPr>
        <p:spPr>
          <a:xfrm>
            <a:off x="792431" y="1687658"/>
            <a:ext cx="10299316" cy="4524315"/>
          </a:xfrm>
          <a:prstGeom prst="rect">
            <a:avLst/>
          </a:prstGeom>
          <a:solidFill>
            <a:srgbClr val="F9FDC3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matin, alors que je me promène dans la ville, je vois une vieille dame qui porte une valise très lourde. Elle est seule et marche difficilement. Alors, je décide de l’aider. 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Rapidement, j’arrête un taxi, je mets la valise dans le coffre à bagages, et je prie la dame de monter à bord. En quelques minutes, nous arrivons à la gare. 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vraiment très heureux car j’ai aidé une personne âgée. Le soir, quand je raconte cette histoire à ma mère, elle me félicite et m’encourage à continuer dans cette voie. </a:t>
            </a:r>
            <a:endParaRPr lang="fr-FR" sz="2667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8455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3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>
                <a:solidFill>
                  <a:srgbClr val="336FB6"/>
                </a:solidFill>
              </a:rPr>
              <a:t>Lecture chorale. </a:t>
            </a:r>
            <a:r>
              <a:rPr lang="fr-FR" sz="1867" dirty="0"/>
              <a:t>Lisez tous ensemble le paragraphe n°1. Respectez les pauses et les liaisons.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Répéter 3 fois pour améliorer la synchronisation.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A98ABFF-3168-567F-47B0-A06E4999D44E}"/>
              </a:ext>
            </a:extLst>
          </p:cNvPr>
          <p:cNvSpPr txBox="1"/>
          <p:nvPr/>
        </p:nvSpPr>
        <p:spPr>
          <a:xfrm>
            <a:off x="792431" y="1687658"/>
            <a:ext cx="10299316" cy="4524315"/>
          </a:xfrm>
          <a:prstGeom prst="rect">
            <a:avLst/>
          </a:prstGeom>
          <a:solidFill>
            <a:srgbClr val="F9FDC3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matin, alors que je me promène dans la ville, je vois une vieille dame qui porte une valise très lourde. Elle est seule et marche difficilement. Alors, je décide de l’aider. 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Rapidement, j’arrête un taxi, je mets la valise dans le coffre à bagages, et je prie la dame de monter à bord. En quelques minutes, nous arrivons à la gare. 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solidFill>
                  <a:schemeClr val="bg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vraiment très heureux car j’ai aidé une personne âgée. Le soir, quand je raconte cette histoire à ma mère, elle me félicite et m’encourage à continuer dans cette voie. </a:t>
            </a:r>
          </a:p>
        </p:txBody>
      </p:sp>
    </p:spTree>
    <p:extLst>
      <p:ext uri="{BB962C8B-B14F-4D97-AF65-F5344CB8AC3E}">
        <p14:creationId xmlns:p14="http://schemas.microsoft.com/office/powerpoint/2010/main" val="27178046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83" y="993046"/>
            <a:ext cx="3736023" cy="3736023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4324169" y="952608"/>
            <a:ext cx="7197271" cy="3873929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4575802" y="1409634"/>
            <a:ext cx="664506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20 min</a:t>
            </a:r>
            <a:endParaRPr lang="en-US" sz="48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7638528" y="26012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06717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sz="4267" dirty="0" smtClean="0"/>
              <a:t>Repères</a:t>
            </a:r>
            <a:endParaRPr lang="en-US" sz="4267" dirty="0"/>
          </a:p>
        </p:txBody>
      </p:sp>
    </p:spTree>
    <p:extLst>
      <p:ext uri="{BB962C8B-B14F-4D97-AF65-F5344CB8AC3E}">
        <p14:creationId xmlns:p14="http://schemas.microsoft.com/office/powerpoint/2010/main" val="25975087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Faisons une révision rapide des mots-outils : « Quand? » et « comment ».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770657" y="1091799"/>
            <a:ext cx="10718704" cy="5587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2800" dirty="0"/>
              <a:t>Répondre aux questions « </a:t>
            </a:r>
            <a:r>
              <a:rPr lang="fr-FR" sz="2800" dirty="0" smtClean="0">
                <a:solidFill>
                  <a:srgbClr val="00B0F0"/>
                </a:solidFill>
              </a:rPr>
              <a:t>quand</a:t>
            </a:r>
            <a:r>
              <a:rPr lang="fr-FR" sz="2800" dirty="0" smtClean="0">
                <a:solidFill>
                  <a:schemeClr val="accent4"/>
                </a:solidFill>
              </a:rPr>
              <a:t> </a:t>
            </a:r>
            <a:r>
              <a:rPr lang="fr-FR" sz="2800" dirty="0" smtClean="0"/>
              <a:t>?</a:t>
            </a:r>
            <a:r>
              <a:rPr lang="fr-FR" sz="2800" dirty="0"/>
              <a:t> » et « </a:t>
            </a:r>
            <a:r>
              <a:rPr lang="fr-FR" sz="2800" dirty="0" smtClean="0">
                <a:solidFill>
                  <a:srgbClr val="00B0F0"/>
                </a:solidFill>
              </a:rPr>
              <a:t>comment</a:t>
            </a:r>
            <a:r>
              <a:rPr lang="fr-FR" sz="2800" dirty="0" smtClean="0">
                <a:solidFill>
                  <a:schemeClr val="accent4"/>
                </a:solidFill>
              </a:rPr>
              <a:t> </a:t>
            </a:r>
            <a:r>
              <a:rPr lang="fr-FR" sz="2800" dirty="0" smtClean="0"/>
              <a:t>?</a:t>
            </a:r>
            <a:r>
              <a:rPr lang="fr-FR" sz="2800" dirty="0"/>
              <a:t> ».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F09B40-9697-6A39-8F38-6DB05A5A2F54}"/>
              </a:ext>
            </a:extLst>
          </p:cNvPr>
          <p:cNvSpPr/>
          <p:nvPr/>
        </p:nvSpPr>
        <p:spPr>
          <a:xfrm>
            <a:off x="792431" y="1968901"/>
            <a:ext cx="10718703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189" indent="-457189" algn="just">
              <a:buFont typeface="Wingdings" panose="05000000000000000000" pitchFamily="2" charset="2"/>
              <a:buChar char="§"/>
            </a:pPr>
            <a:r>
              <a:rPr lang="fr-FR" sz="2400" b="1" dirty="0">
                <a:solidFill>
                  <a:srgbClr val="00B0F0"/>
                </a:solidFill>
                <a:cs typeface="Calibri" panose="020F0502020204030204" pitchFamily="34" charset="0"/>
              </a:rPr>
              <a:t>Quand </a:t>
            </a:r>
            <a:r>
              <a:rPr lang="fr-FR" sz="2400" b="1" dirty="0" smtClean="0">
                <a:solidFill>
                  <a:srgbClr val="00B0F0"/>
                </a:solidFill>
                <a:cs typeface="Calibri" panose="020F0502020204030204" pitchFamily="34" charset="0"/>
              </a:rPr>
              <a:t>… ?</a:t>
            </a:r>
            <a:r>
              <a:rPr lang="fr-FR" sz="2400" b="1" dirty="0" smtClean="0">
                <a:solidFill>
                  <a:srgbClr val="C00000"/>
                </a:solidFill>
                <a:cs typeface="Calibri" panose="020F0502020204030204" pitchFamily="34" charset="0"/>
              </a:rPr>
              <a:t>  </a:t>
            </a:r>
            <a:r>
              <a:rPr lang="fr-FR" sz="2400" dirty="0" smtClean="0"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fr-FR" sz="2400" dirty="0">
                <a:cs typeface="Calibri" panose="020F0502020204030204" pitchFamily="34" charset="0"/>
                <a:sym typeface="Wingdings" panose="05000000000000000000" pitchFamily="2" charset="2"/>
              </a:rPr>
              <a:t>Pour trouver</a:t>
            </a:r>
            <a:r>
              <a:rPr lang="fr-FR" sz="2400" b="1" dirty="0">
                <a:cs typeface="Calibri" panose="020F0502020204030204" pitchFamily="34" charset="0"/>
              </a:rPr>
              <a:t> le moment de l’action.</a:t>
            </a:r>
          </a:p>
          <a:p>
            <a:pPr lvl="0" algn="just"/>
            <a:r>
              <a:rPr lang="fr-FR" sz="2400" dirty="0">
                <a:cs typeface="Calibri" panose="020F0502020204030204" pitchFamily="34" charset="0"/>
              </a:rPr>
              <a:t>On peut le repérer avec :</a:t>
            </a:r>
          </a:p>
          <a:p>
            <a:pPr marL="990575" lvl="1" indent="-380990" algn="just">
              <a:buFont typeface="Wingdings" panose="05000000000000000000" pitchFamily="2" charset="2"/>
              <a:buChar char="§"/>
            </a:pPr>
            <a:r>
              <a:rPr lang="fr-FR" sz="2400" dirty="0">
                <a:cs typeface="Calibri" panose="020F0502020204030204" pitchFamily="34" charset="0"/>
              </a:rPr>
              <a:t>Des mots indiquant le temps (</a:t>
            </a:r>
            <a:r>
              <a:rPr lang="fr-FR" sz="2400" b="1" dirty="0">
                <a:cs typeface="Calibri" panose="020F0502020204030204" pitchFamily="34" charset="0"/>
              </a:rPr>
              <a:t>le soir</a:t>
            </a:r>
            <a:r>
              <a:rPr lang="fr-FR" sz="2400" dirty="0">
                <a:cs typeface="Calibri" panose="020F0502020204030204" pitchFamily="34" charset="0"/>
              </a:rPr>
              <a:t>, </a:t>
            </a:r>
            <a:r>
              <a:rPr lang="fr-FR" sz="2400" b="1" dirty="0">
                <a:cs typeface="Calibri" panose="020F0502020204030204" pitchFamily="34" charset="0"/>
              </a:rPr>
              <a:t>aujourd’hui</a:t>
            </a:r>
            <a:r>
              <a:rPr lang="fr-FR" sz="2400" dirty="0">
                <a:cs typeface="Calibri" panose="020F0502020204030204" pitchFamily="34" charset="0"/>
              </a:rPr>
              <a:t>, </a:t>
            </a:r>
            <a:r>
              <a:rPr lang="fr-FR" sz="2400" b="1" dirty="0">
                <a:cs typeface="Calibri" panose="020F0502020204030204" pitchFamily="34" charset="0"/>
              </a:rPr>
              <a:t>le matin</a:t>
            </a:r>
            <a:r>
              <a:rPr lang="fr-FR" sz="2400" dirty="0">
                <a:cs typeface="Calibri" panose="020F0502020204030204" pitchFamily="34" charset="0"/>
              </a:rPr>
              <a:t>, …).</a:t>
            </a:r>
          </a:p>
          <a:p>
            <a:pPr marL="990575" lvl="1" indent="-380990" algn="just">
              <a:buFont typeface="Wingdings" panose="05000000000000000000" pitchFamily="2" charset="2"/>
              <a:buChar char="§"/>
            </a:pPr>
            <a:r>
              <a:rPr lang="fr-FR" sz="2400" dirty="0">
                <a:cs typeface="Calibri" panose="020F0502020204030204" pitchFamily="34" charset="0"/>
              </a:rPr>
              <a:t>Une indication précise (</a:t>
            </a:r>
            <a:r>
              <a:rPr lang="fr-FR" sz="2400" b="1" dirty="0">
                <a:cs typeface="Calibri" panose="020F0502020204030204" pitchFamily="34" charset="0"/>
              </a:rPr>
              <a:t>au printemps dernier</a:t>
            </a:r>
            <a:r>
              <a:rPr lang="fr-FR" sz="2400" dirty="0">
                <a:cs typeface="Calibri" panose="020F0502020204030204" pitchFamily="34" charset="0"/>
              </a:rPr>
              <a:t>, </a:t>
            </a:r>
            <a:r>
              <a:rPr lang="fr-FR" sz="2400" b="1" dirty="0">
                <a:cs typeface="Calibri" panose="020F0502020204030204" pitchFamily="34" charset="0"/>
              </a:rPr>
              <a:t>en mars</a:t>
            </a:r>
            <a:r>
              <a:rPr lang="fr-FR" sz="2400" dirty="0">
                <a:cs typeface="Calibri" panose="020F0502020204030204" pitchFamily="34" charset="0"/>
              </a:rPr>
              <a:t>, </a:t>
            </a:r>
            <a:r>
              <a:rPr lang="fr-FR" sz="2400" b="1" dirty="0">
                <a:cs typeface="Calibri" panose="020F0502020204030204" pitchFamily="34" charset="0"/>
              </a:rPr>
              <a:t>à 10h</a:t>
            </a:r>
            <a:r>
              <a:rPr lang="fr-FR" sz="2400" dirty="0">
                <a:cs typeface="Calibri" panose="020F0502020204030204" pitchFamily="34" charset="0"/>
              </a:rPr>
              <a:t>, </a:t>
            </a:r>
            <a:r>
              <a:rPr lang="fr-FR" sz="2400" b="1" dirty="0">
                <a:cs typeface="Calibri" panose="020F0502020204030204" pitchFamily="34" charset="0"/>
              </a:rPr>
              <a:t>le</a:t>
            </a:r>
            <a:r>
              <a:rPr lang="fr-FR" sz="2400" dirty="0">
                <a:cs typeface="Calibri" panose="020F0502020204030204" pitchFamily="34" charset="0"/>
              </a:rPr>
              <a:t> </a:t>
            </a:r>
            <a:r>
              <a:rPr lang="fr-FR" sz="2400" b="1" dirty="0">
                <a:cs typeface="Calibri" panose="020F0502020204030204" pitchFamily="34" charset="0"/>
              </a:rPr>
              <a:t>dimanche prochain</a:t>
            </a:r>
            <a:r>
              <a:rPr lang="fr-FR" sz="2400" dirty="0">
                <a:cs typeface="Calibri" panose="020F0502020204030204" pitchFamily="34" charset="0"/>
              </a:rPr>
              <a:t>…).</a:t>
            </a:r>
          </a:p>
          <a:p>
            <a:pPr lvl="1" algn="just"/>
            <a:endParaRPr lang="fr-FR" sz="2400" dirty="0">
              <a:cs typeface="Calibri" panose="020F0502020204030204" pitchFamily="34" charset="0"/>
            </a:endParaRPr>
          </a:p>
          <a:p>
            <a:pPr marL="380990" indent="-380990" algn="just">
              <a:buFont typeface="Wingdings" panose="05000000000000000000" pitchFamily="2" charset="2"/>
              <a:buChar char="§"/>
            </a:pPr>
            <a:r>
              <a:rPr lang="fr-FR" sz="2400" b="1" dirty="0">
                <a:solidFill>
                  <a:srgbClr val="00B0F0"/>
                </a:solidFill>
                <a:cs typeface="Calibri" panose="020F0502020204030204" pitchFamily="34" charset="0"/>
              </a:rPr>
              <a:t>Comment … ? </a:t>
            </a:r>
            <a:r>
              <a:rPr lang="fr-FR" sz="2400" b="1" dirty="0"/>
              <a:t>: décrire l’état ou la manière.</a:t>
            </a:r>
          </a:p>
          <a:p>
            <a:pPr algn="just"/>
            <a:endParaRPr lang="fr-FR" sz="2400" dirty="0"/>
          </a:p>
          <a:p>
            <a:pPr marL="1066773" lvl="1" indent="-457189" algn="just">
              <a:buFont typeface="Wingdings" panose="05000000000000000000" pitchFamily="2" charset="2"/>
              <a:buChar char="Ø"/>
            </a:pPr>
            <a:r>
              <a:rPr lang="fr-FR" sz="2400" b="1" dirty="0"/>
              <a:t>Comment </a:t>
            </a:r>
            <a:r>
              <a:rPr lang="fr-FR" sz="2400" dirty="0" err="1"/>
              <a:t>est ce</a:t>
            </a:r>
            <a:r>
              <a:rPr lang="fr-FR" sz="2400" dirty="0"/>
              <a:t> </a:t>
            </a:r>
            <a:r>
              <a:rPr lang="fr-FR" sz="2400" dirty="0" smtClean="0"/>
              <a:t>vase ? </a:t>
            </a:r>
            <a:r>
              <a:rPr lang="fr-FR" sz="2400" dirty="0">
                <a:cs typeface="Calibri" panose="020F0502020204030204" pitchFamily="34" charset="0"/>
                <a:sym typeface="Wingdings" panose="05000000000000000000" pitchFamily="2" charset="2"/>
              </a:rPr>
              <a:t> Ce vase est </a:t>
            </a:r>
            <a:r>
              <a:rPr lang="fr-FR" sz="2400" b="1" u="sng" dirty="0">
                <a:cs typeface="Calibri" panose="020F0502020204030204" pitchFamily="34" charset="0"/>
                <a:sym typeface="Wingdings" panose="05000000000000000000" pitchFamily="2" charset="2"/>
              </a:rPr>
              <a:t>magnifique</a:t>
            </a:r>
            <a:r>
              <a:rPr lang="fr-FR" sz="2400" dirty="0">
                <a:cs typeface="Calibri" panose="020F0502020204030204" pitchFamily="34" charset="0"/>
                <a:sym typeface="Wingdings" panose="05000000000000000000" pitchFamily="2" charset="2"/>
              </a:rPr>
              <a:t>.</a:t>
            </a:r>
          </a:p>
          <a:p>
            <a:pPr marL="1066773" lvl="1" indent="-457189" algn="just">
              <a:buFont typeface="Wingdings" panose="05000000000000000000" pitchFamily="2" charset="2"/>
              <a:buChar char="Ø"/>
            </a:pPr>
            <a:r>
              <a:rPr lang="fr-FR" sz="2400" b="1" dirty="0">
                <a:sym typeface="Wingdings" panose="05000000000000000000" pitchFamily="2" charset="2"/>
              </a:rPr>
              <a:t>Comment</a:t>
            </a:r>
            <a:r>
              <a:rPr lang="fr-FR" sz="2400" dirty="0">
                <a:sym typeface="Wingdings" panose="05000000000000000000" pitchFamily="2" charset="2"/>
              </a:rPr>
              <a:t> se </a:t>
            </a:r>
            <a:r>
              <a:rPr lang="fr-FR" sz="2400" dirty="0" err="1" smtClean="0">
                <a:sym typeface="Wingdings" panose="05000000000000000000" pitchFamily="2" charset="2"/>
              </a:rPr>
              <a:t>sent-il</a:t>
            </a:r>
            <a:r>
              <a:rPr lang="fr-FR" sz="2400" dirty="0" smtClean="0">
                <a:sym typeface="Wingdings" panose="05000000000000000000" pitchFamily="2" charset="2"/>
              </a:rPr>
              <a:t> ? </a:t>
            </a:r>
            <a:r>
              <a:rPr lang="fr-FR" sz="2400" dirty="0">
                <a:cs typeface="Calibri" panose="020F0502020204030204" pitchFamily="34" charset="0"/>
                <a:sym typeface="Wingdings" panose="05000000000000000000" pitchFamily="2" charset="2"/>
              </a:rPr>
              <a:t> Il</a:t>
            </a:r>
            <a:r>
              <a:rPr lang="fr-FR" sz="2400" dirty="0">
                <a:sym typeface="Wingdings" panose="05000000000000000000" pitchFamily="2" charset="2"/>
              </a:rPr>
              <a:t> se sent </a:t>
            </a:r>
            <a:r>
              <a:rPr lang="fr-FR" sz="2400" b="1" u="sng" dirty="0">
                <a:sym typeface="Wingdings" panose="05000000000000000000" pitchFamily="2" charset="2"/>
              </a:rPr>
              <a:t>satisfait</a:t>
            </a:r>
            <a:r>
              <a:rPr lang="fr-FR" sz="2400" dirty="0">
                <a:sym typeface="Wingdings" panose="05000000000000000000" pitchFamily="2" charset="2"/>
              </a:rPr>
              <a:t>.</a:t>
            </a:r>
            <a:endParaRPr lang="fr-FR" sz="2400" dirty="0">
              <a:cs typeface="Calibri" panose="020F0502020204030204" pitchFamily="34" charset="0"/>
            </a:endParaRP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Poser des questions. Orienter les réponses. Corriger si nécessaire.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4251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Répondez aux questions suivantes :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de travailler individuellement.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A97FEB-C0CE-49C0-B690-DE3F440E9F2C}"/>
              </a:ext>
            </a:extLst>
          </p:cNvPr>
          <p:cNvSpPr txBox="1"/>
          <p:nvPr/>
        </p:nvSpPr>
        <p:spPr>
          <a:xfrm>
            <a:off x="973555" y="3429001"/>
            <a:ext cx="10299316" cy="3046603"/>
          </a:xfrm>
          <a:prstGeom prst="rect">
            <a:avLst/>
          </a:prstGeom>
          <a:solidFill>
            <a:srgbClr val="F9FDC3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matin, alors que je me promène dans la ville, je vois une vieille dame qui porte une valise très lourde. Elle est seule et marche difficilement. Alors, je décide de l’aider. </a:t>
            </a:r>
          </a:p>
          <a:p>
            <a:pPr algn="just">
              <a:lnSpc>
                <a:spcPct val="150000"/>
              </a:lnSpc>
            </a:pPr>
            <a:r>
              <a:rPr lang="fr-F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Rapidement, j’arrête un taxi, je mets la valise dans le coffre à bagages, et je prie la dame de monter à bord. En quelques minutes, nous arrivons à la gare. </a:t>
            </a:r>
          </a:p>
          <a:p>
            <a:pPr algn="just">
              <a:lnSpc>
                <a:spcPct val="150000"/>
              </a:lnSpc>
            </a:pPr>
            <a:r>
              <a:rPr lang="fr-F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vraiment très heureux car j’ai aidé une personne âgée. Le soir, quand je raconte cette histoire à ma mère, elle me félicite et m’encourage à continuer dans cette voie.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C722753-32B8-719E-F4D9-51BF6B92BD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517" y="1051938"/>
            <a:ext cx="11126164" cy="196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6784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Réponses attendues :</a:t>
            </a:r>
          </a:p>
        </p:txBody>
      </p:sp>
      <p:pic>
        <p:nvPicPr>
          <p:cNvPr id="16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DFBE977-5F53-0EAA-FC9F-104EAB3D0FFF}"/>
              </a:ext>
            </a:extLst>
          </p:cNvPr>
          <p:cNvSpPr txBox="1"/>
          <p:nvPr/>
        </p:nvSpPr>
        <p:spPr>
          <a:xfrm>
            <a:off x="973554" y="3429001"/>
            <a:ext cx="10299316" cy="3046603"/>
          </a:xfrm>
          <a:prstGeom prst="rect">
            <a:avLst/>
          </a:prstGeom>
          <a:solidFill>
            <a:srgbClr val="F9FDC3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133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matin</a:t>
            </a:r>
            <a:r>
              <a:rPr lang="fr-F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alors que je me promène dans la ville, je vois une vieille dame qui porte </a:t>
            </a:r>
            <a:r>
              <a:rPr lang="fr-FR" sz="2133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 valise très lourde</a:t>
            </a:r>
            <a:r>
              <a:rPr lang="fr-F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Elle est seule et marche difficilement. Alors, je décide de l’aider. </a:t>
            </a:r>
          </a:p>
          <a:p>
            <a:pPr algn="just">
              <a:lnSpc>
                <a:spcPct val="150000"/>
              </a:lnSpc>
            </a:pPr>
            <a:r>
              <a:rPr lang="fr-F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Rapidement, j’arrête un taxi, je mets la valise dans le coffre à bagages, et je prie la dame de monter à bord. En quelques minutes, nous arrivons à la gare. </a:t>
            </a:r>
          </a:p>
          <a:p>
            <a:pPr algn="just">
              <a:lnSpc>
                <a:spcPct val="150000"/>
              </a:lnSpc>
            </a:pPr>
            <a:r>
              <a:rPr lang="fr-F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vraiment très heureux car j’ai aidé une personne âgée. Le soir, quand je raconte cette histoire à ma mère, elle me félicite et m’encourage à continuer dans cette voie.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7F44AC3-191B-061B-7B90-F533A01946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15" y="1091998"/>
            <a:ext cx="11126164" cy="1961049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910EDAF1-4225-3240-5504-29B799D705E7}"/>
              </a:ext>
            </a:extLst>
          </p:cNvPr>
          <p:cNvSpPr txBox="1"/>
          <p:nvPr/>
        </p:nvSpPr>
        <p:spPr>
          <a:xfrm>
            <a:off x="973554" y="1486829"/>
            <a:ext cx="6383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</a:rPr>
              <a:t>Le jeune  voit la vieille dame </a:t>
            </a:r>
            <a:r>
              <a:rPr lang="fr-FR" sz="2400" b="1" u="sng" dirty="0">
                <a:solidFill>
                  <a:srgbClr val="C00000"/>
                </a:solidFill>
              </a:rPr>
              <a:t>un matin</a:t>
            </a:r>
            <a:r>
              <a:rPr lang="fr-FR" sz="24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6E8865F-61CD-C1B6-BEBF-19B7F2C121FE}"/>
              </a:ext>
            </a:extLst>
          </p:cNvPr>
          <p:cNvSpPr txBox="1"/>
          <p:nvPr/>
        </p:nvSpPr>
        <p:spPr>
          <a:xfrm>
            <a:off x="1169638" y="2574020"/>
            <a:ext cx="5590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</a:rPr>
              <a:t>Sa valise est </a:t>
            </a:r>
            <a:r>
              <a:rPr lang="fr-FR" sz="2400" b="1" u="sng" dirty="0">
                <a:solidFill>
                  <a:srgbClr val="C00000"/>
                </a:solidFill>
              </a:rPr>
              <a:t>très</a:t>
            </a:r>
            <a:r>
              <a:rPr lang="fr-FR" sz="2400" dirty="0">
                <a:solidFill>
                  <a:srgbClr val="C00000"/>
                </a:solidFill>
              </a:rPr>
              <a:t> </a:t>
            </a:r>
            <a:r>
              <a:rPr lang="fr-FR" sz="2400" b="1" u="sng" dirty="0">
                <a:solidFill>
                  <a:srgbClr val="C00000"/>
                </a:solidFill>
              </a:rPr>
              <a:t>lourde</a:t>
            </a:r>
            <a:r>
              <a:rPr lang="fr-FR" sz="2400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7061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81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période de remédiation 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85965" y="150933"/>
            <a:ext cx="639795" cy="7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9474377" y="1337251"/>
            <a:ext cx="9340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 err="1">
                <a:solidFill>
                  <a:schemeClr val="accent6"/>
                </a:solidFill>
              </a:rPr>
              <a:t>Post-test</a:t>
            </a:r>
            <a:endParaRPr lang="fr-FR" sz="1600" b="1" dirty="0">
              <a:solidFill>
                <a:schemeClr val="accent6"/>
              </a:solidFill>
            </a:endParaRPr>
          </a:p>
        </p:txBody>
      </p:sp>
      <p:grpSp>
        <p:nvGrpSpPr>
          <p:cNvPr id="31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8983636" y="1120331"/>
            <a:ext cx="1915525" cy="1831671"/>
            <a:chOff x="1007340" y="1589285"/>
            <a:chExt cx="914400" cy="1831670"/>
          </a:xfrm>
        </p:grpSpPr>
        <p:sp>
          <p:nvSpPr>
            <p:cNvPr id="32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914400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dirty="0"/>
            </a:p>
          </p:txBody>
        </p:sp>
        <p:cxnSp>
          <p:nvCxnSpPr>
            <p:cNvPr id="37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stCxn id="32" idx="4"/>
            </p:cNvCxnSpPr>
            <p:nvPr/>
          </p:nvCxnSpPr>
          <p:spPr>
            <a:xfrm>
              <a:off x="1464540" y="2590846"/>
              <a:ext cx="1959" cy="830110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Pentagon 3">
            <a:extLst>
              <a:ext uri="{FF2B5EF4-FFF2-40B4-BE49-F238E27FC236}">
                <a16:creationId xmlns:a16="http://schemas.microsoft.com/office/drawing/2014/main" id="{9DC24E7A-C759-D70C-4B5E-57312B042067}"/>
              </a:ext>
            </a:extLst>
          </p:cNvPr>
          <p:cNvSpPr/>
          <p:nvPr/>
        </p:nvSpPr>
        <p:spPr>
          <a:xfrm>
            <a:off x="1477884" y="3117132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40" name="Chevron 5">
            <a:extLst>
              <a:ext uri="{FF2B5EF4-FFF2-40B4-BE49-F238E27FC236}">
                <a16:creationId xmlns:a16="http://schemas.microsoft.com/office/drawing/2014/main" id="{A328255F-4DC0-ABF4-AE19-90443670F2DD}"/>
              </a:ext>
            </a:extLst>
          </p:cNvPr>
          <p:cNvSpPr/>
          <p:nvPr/>
        </p:nvSpPr>
        <p:spPr>
          <a:xfrm>
            <a:off x="2831800" y="3117132"/>
            <a:ext cx="537984" cy="1566077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42" name="Pentagon 3">
            <a:extLst>
              <a:ext uri="{FF2B5EF4-FFF2-40B4-BE49-F238E27FC236}">
                <a16:creationId xmlns:a16="http://schemas.microsoft.com/office/drawing/2014/main" id="{262360AF-516E-0EE4-E95D-2327EB6A5598}"/>
              </a:ext>
            </a:extLst>
          </p:cNvPr>
          <p:cNvSpPr/>
          <p:nvPr/>
        </p:nvSpPr>
        <p:spPr>
          <a:xfrm>
            <a:off x="1970594" y="3117132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43" name="Pentagon 3">
            <a:extLst>
              <a:ext uri="{FF2B5EF4-FFF2-40B4-BE49-F238E27FC236}">
                <a16:creationId xmlns:a16="http://schemas.microsoft.com/office/drawing/2014/main" id="{4C8E540E-290A-517F-09D6-D2F453FC91EF}"/>
              </a:ext>
            </a:extLst>
          </p:cNvPr>
          <p:cNvSpPr/>
          <p:nvPr/>
        </p:nvSpPr>
        <p:spPr>
          <a:xfrm>
            <a:off x="2425536" y="3117132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44" name="Pentagon 3">
            <a:extLst>
              <a:ext uri="{FF2B5EF4-FFF2-40B4-BE49-F238E27FC236}">
                <a16:creationId xmlns:a16="http://schemas.microsoft.com/office/drawing/2014/main" id="{065A1F34-66DD-6B30-B6D6-CC68923B342C}"/>
              </a:ext>
            </a:extLst>
          </p:cNvPr>
          <p:cNvSpPr/>
          <p:nvPr/>
        </p:nvSpPr>
        <p:spPr>
          <a:xfrm>
            <a:off x="3378376" y="3117132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S5</a:t>
            </a:r>
          </a:p>
        </p:txBody>
      </p:sp>
      <p:sp>
        <p:nvSpPr>
          <p:cNvPr id="45" name="Chevron 5">
            <a:extLst>
              <a:ext uri="{FF2B5EF4-FFF2-40B4-BE49-F238E27FC236}">
                <a16:creationId xmlns:a16="http://schemas.microsoft.com/office/drawing/2014/main" id="{DC7608AB-D0B9-014D-E349-23C2462A5C3F}"/>
              </a:ext>
            </a:extLst>
          </p:cNvPr>
          <p:cNvSpPr/>
          <p:nvPr/>
        </p:nvSpPr>
        <p:spPr>
          <a:xfrm>
            <a:off x="4784845" y="3117132"/>
            <a:ext cx="537984" cy="1566077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S8</a:t>
            </a:r>
          </a:p>
        </p:txBody>
      </p:sp>
      <p:sp>
        <p:nvSpPr>
          <p:cNvPr id="46" name="Pentagon 3">
            <a:extLst>
              <a:ext uri="{FF2B5EF4-FFF2-40B4-BE49-F238E27FC236}">
                <a16:creationId xmlns:a16="http://schemas.microsoft.com/office/drawing/2014/main" id="{1151A1B9-CEDF-B322-E1DA-C31D096CF78C}"/>
              </a:ext>
            </a:extLst>
          </p:cNvPr>
          <p:cNvSpPr/>
          <p:nvPr/>
        </p:nvSpPr>
        <p:spPr>
          <a:xfrm>
            <a:off x="3867429" y="3117132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S6</a:t>
            </a:r>
          </a:p>
        </p:txBody>
      </p:sp>
      <p:sp>
        <p:nvSpPr>
          <p:cNvPr id="47" name="Pentagon 3">
            <a:extLst>
              <a:ext uri="{FF2B5EF4-FFF2-40B4-BE49-F238E27FC236}">
                <a16:creationId xmlns:a16="http://schemas.microsoft.com/office/drawing/2014/main" id="{B1147BBE-F73D-FC97-C5BB-39A3928FC767}"/>
              </a:ext>
            </a:extLst>
          </p:cNvPr>
          <p:cNvSpPr/>
          <p:nvPr/>
        </p:nvSpPr>
        <p:spPr>
          <a:xfrm>
            <a:off x="4378581" y="3117132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S7</a:t>
            </a:r>
          </a:p>
        </p:txBody>
      </p:sp>
      <p:cxnSp>
        <p:nvCxnSpPr>
          <p:cNvPr id="48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5622279" y="2240186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4864889" y="1603652"/>
            <a:ext cx="1514779" cy="635565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b="1" dirty="0">
                <a:solidFill>
                  <a:schemeClr val="accent6"/>
                </a:solidFill>
              </a:rPr>
              <a:t>Révision</a:t>
            </a:r>
          </a:p>
        </p:txBody>
      </p:sp>
      <p:sp>
        <p:nvSpPr>
          <p:cNvPr id="51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5421519" y="5504916"/>
            <a:ext cx="1818516" cy="67024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b="1" dirty="0">
                <a:solidFill>
                  <a:schemeClr val="accent6"/>
                </a:solidFill>
              </a:rPr>
              <a:t>Test de </a:t>
            </a:r>
          </a:p>
          <a:p>
            <a:pPr algn="ctr"/>
            <a:r>
              <a:rPr lang="fr-FR" sz="1600" b="1" dirty="0">
                <a:solidFill>
                  <a:schemeClr val="accent6"/>
                </a:solidFill>
              </a:rPr>
              <a:t>validation</a:t>
            </a:r>
          </a:p>
        </p:txBody>
      </p:sp>
      <p:cxnSp>
        <p:nvCxnSpPr>
          <p:cNvPr id="52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6236921" y="4660446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7322299" y="2247638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6500503" y="1827450"/>
            <a:ext cx="2351268" cy="447135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b="1" dirty="0">
                <a:solidFill>
                  <a:srgbClr val="00B0F0"/>
                </a:solidFill>
              </a:rPr>
              <a:t>Consolidation</a:t>
            </a:r>
          </a:p>
        </p:txBody>
      </p:sp>
      <p:cxnSp>
        <p:nvCxnSpPr>
          <p:cNvPr id="66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6236921" y="4659542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ZoneTexte 66"/>
          <p:cNvSpPr txBox="1"/>
          <p:nvPr/>
        </p:nvSpPr>
        <p:spPr>
          <a:xfrm>
            <a:off x="6553821" y="3882308"/>
            <a:ext cx="3070075" cy="461665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sz="2400" dirty="0"/>
          </a:p>
        </p:txBody>
      </p:sp>
      <p:sp>
        <p:nvSpPr>
          <p:cNvPr id="68" name="ZoneTexte 67"/>
          <p:cNvSpPr txBox="1"/>
          <p:nvPr/>
        </p:nvSpPr>
        <p:spPr>
          <a:xfrm>
            <a:off x="6482523" y="2979496"/>
            <a:ext cx="3070075" cy="461665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sz="2400" dirty="0"/>
          </a:p>
        </p:txBody>
      </p:sp>
      <p:sp>
        <p:nvSpPr>
          <p:cNvPr id="69" name="Pentagon 3">
            <a:extLst>
              <a:ext uri="{FF2B5EF4-FFF2-40B4-BE49-F238E27FC236}">
                <a16:creationId xmlns:a16="http://schemas.microsoft.com/office/drawing/2014/main" id="{61A71121-6E5F-9DE7-AC4F-C06C59D90C4B}"/>
              </a:ext>
            </a:extLst>
          </p:cNvPr>
          <p:cNvSpPr/>
          <p:nvPr/>
        </p:nvSpPr>
        <p:spPr>
          <a:xfrm>
            <a:off x="5421519" y="3070296"/>
            <a:ext cx="533880" cy="1566077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S9</a:t>
            </a:r>
          </a:p>
        </p:txBody>
      </p:sp>
      <p:sp>
        <p:nvSpPr>
          <p:cNvPr id="71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5970167" y="3070296"/>
            <a:ext cx="533880" cy="1566077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S10</a:t>
            </a:r>
          </a:p>
        </p:txBody>
      </p:sp>
      <p:sp>
        <p:nvSpPr>
          <p:cNvPr id="72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6589324" y="3049577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S11</a:t>
            </a:r>
          </a:p>
        </p:txBody>
      </p:sp>
      <p:sp>
        <p:nvSpPr>
          <p:cNvPr id="79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7943241" y="3049577"/>
            <a:ext cx="645043" cy="789871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S14</a:t>
            </a:r>
          </a:p>
        </p:txBody>
      </p:sp>
      <p:sp>
        <p:nvSpPr>
          <p:cNvPr id="80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7082034" y="3049577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S12</a:t>
            </a:r>
          </a:p>
        </p:txBody>
      </p:sp>
      <p:sp>
        <p:nvSpPr>
          <p:cNvPr id="81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7536976" y="3049577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S13</a:t>
            </a:r>
          </a:p>
        </p:txBody>
      </p:sp>
      <p:sp>
        <p:nvSpPr>
          <p:cNvPr id="82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8659193" y="3049577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83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9151904" y="3049577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84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6593585" y="388724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S11</a:t>
            </a:r>
          </a:p>
        </p:txBody>
      </p:sp>
      <p:sp>
        <p:nvSpPr>
          <p:cNvPr id="86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7947501" y="3887241"/>
            <a:ext cx="645043" cy="789871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S14</a:t>
            </a:r>
          </a:p>
        </p:txBody>
      </p:sp>
      <p:sp>
        <p:nvSpPr>
          <p:cNvPr id="87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7086296" y="388724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S12</a:t>
            </a:r>
          </a:p>
        </p:txBody>
      </p:sp>
      <p:sp>
        <p:nvSpPr>
          <p:cNvPr id="88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7541237" y="388724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S13</a:t>
            </a:r>
          </a:p>
        </p:txBody>
      </p:sp>
      <p:sp>
        <p:nvSpPr>
          <p:cNvPr id="89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8663454" y="388724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90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9156165" y="388724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91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9713248" y="3057721"/>
            <a:ext cx="533880" cy="1619387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</p:spTree>
    <p:extLst>
      <p:ext uri="{BB962C8B-B14F-4D97-AF65-F5344CB8AC3E}">
        <p14:creationId xmlns:p14="http://schemas.microsoft.com/office/powerpoint/2010/main" val="350034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sz="4267" dirty="0" smtClean="0"/>
              <a:t>Repères</a:t>
            </a:r>
            <a:endParaRPr lang="en-US" sz="4267" dirty="0"/>
          </a:p>
        </p:txBody>
      </p:sp>
    </p:spTree>
    <p:extLst>
      <p:ext uri="{BB962C8B-B14F-4D97-AF65-F5344CB8AC3E}">
        <p14:creationId xmlns:p14="http://schemas.microsoft.com/office/powerpoint/2010/main" val="38412334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7F65A-BE7D-E314-E1C1-602BB7317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5DC7D59-92A1-59BD-621B-40D17623EA80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6ED1B2-8C53-E29C-E011-5AA8C676FF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1F3881BE-7922-D4DB-FF0F-1AE5ACD2D9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260EBDE6-F3F2-D4D1-112D-04E3C98E0624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Un autre petit flash-back sur ce que nous avons appris :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FF3B37-D2D3-47A7-7255-18258A781F37}"/>
              </a:ext>
            </a:extLst>
          </p:cNvPr>
          <p:cNvSpPr txBox="1"/>
          <p:nvPr/>
        </p:nvSpPr>
        <p:spPr>
          <a:xfrm>
            <a:off x="561470" y="1091799"/>
            <a:ext cx="11123487" cy="6586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sz="3200" dirty="0"/>
              <a:t>Répondre aux questions « </a:t>
            </a:r>
            <a:r>
              <a:rPr lang="fr-FR" sz="3200" dirty="0" smtClean="0">
                <a:solidFill>
                  <a:srgbClr val="336FB6"/>
                </a:solidFill>
              </a:rPr>
              <a:t>Qu’est-ce que</a:t>
            </a:r>
            <a:r>
              <a:rPr lang="fr-FR" sz="3200" dirty="0" smtClean="0"/>
              <a:t> </a:t>
            </a:r>
            <a:r>
              <a:rPr lang="fr-FR" sz="3200" dirty="0"/>
              <a:t>? » et « </a:t>
            </a:r>
            <a:r>
              <a:rPr lang="fr-FR" sz="3200" dirty="0" smtClean="0">
                <a:solidFill>
                  <a:srgbClr val="336FB6"/>
                </a:solidFill>
              </a:rPr>
              <a:t>Comment </a:t>
            </a:r>
            <a:r>
              <a:rPr lang="fr-FR" sz="3200" dirty="0" smtClean="0">
                <a:solidFill>
                  <a:schemeClr val="tx1"/>
                </a:solidFill>
              </a:rPr>
              <a:t>?</a:t>
            </a:r>
            <a:r>
              <a:rPr lang="fr-FR" sz="3200" dirty="0">
                <a:solidFill>
                  <a:schemeClr val="tx1"/>
                </a:solidFill>
              </a:rPr>
              <a:t> »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370E3F-62DA-7B6C-047B-65F03717D1A0}"/>
              </a:ext>
            </a:extLst>
          </p:cNvPr>
          <p:cNvSpPr/>
          <p:nvPr/>
        </p:nvSpPr>
        <p:spPr>
          <a:xfrm>
            <a:off x="561469" y="2189582"/>
            <a:ext cx="11123487" cy="2677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189" indent="-457189">
              <a:buFont typeface="Wingdings" panose="05000000000000000000" pitchFamily="2" charset="2"/>
              <a:buChar char="§"/>
            </a:pPr>
            <a:r>
              <a:rPr lang="fr-FR" sz="2400" dirty="0" smtClean="0">
                <a:solidFill>
                  <a:srgbClr val="336FB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Qu’est-ce </a:t>
            </a:r>
            <a:r>
              <a:rPr lang="fr-FR" sz="2400" dirty="0">
                <a:solidFill>
                  <a:srgbClr val="336FB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 ? 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demander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 définition ou une explication.</a:t>
            </a:r>
          </a:p>
          <a:p>
            <a:r>
              <a:rPr lang="fr-FR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Exemples :</a:t>
            </a:r>
            <a:endParaRPr lang="fr-FR" sz="24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66773" lvl="1" indent="-457189">
              <a:buFont typeface="Wingdings" panose="05000000000000000000" pitchFamily="2" charset="2"/>
              <a:buChar char="Ø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Qu’est-ce que le sport ? 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sport est </a:t>
            </a:r>
            <a:r>
              <a:rPr lang="fr-FR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 activité physique.</a:t>
            </a:r>
          </a:p>
          <a:p>
            <a:pPr lvl="1"/>
            <a:endParaRPr lang="fr-FR" sz="2400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189" indent="-457189">
              <a:buFont typeface="Wingdings" panose="05000000000000000000" pitchFamily="2" charset="2"/>
              <a:buChar char="§"/>
            </a:pPr>
            <a:r>
              <a:rPr lang="fr-FR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Comment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… ? : décrire l’état ou la manière.</a:t>
            </a:r>
          </a:p>
          <a:p>
            <a:r>
              <a:rPr lang="fr-FR" sz="24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Exemples :</a:t>
            </a:r>
            <a:endParaRPr lang="fr-FR" sz="24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066773" lvl="1" indent="-457189">
              <a:buFont typeface="Wingdings" panose="05000000000000000000" pitchFamily="2" charset="2"/>
              <a:buChar char="Ø"/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Comment va-t-il?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Il va </a:t>
            </a:r>
            <a:r>
              <a:rPr lang="fr-FR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bien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.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DA8A6DF7-28E1-77E4-A9B8-EBF3E0D72EBF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Poser des questions. Orienter les réponses. Corriger si nécessaire.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02C7C070-9D0B-8282-0EAB-2099EA32A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0332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Répondez aux questions suivantes :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de travailler individuellement.</a:t>
            </a:r>
          </a:p>
        </p:txBody>
      </p:sp>
      <p:pic>
        <p:nvPicPr>
          <p:cNvPr id="1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1A803B74-659B-A8CD-B03C-70F2C6D77D03}"/>
              </a:ext>
            </a:extLst>
          </p:cNvPr>
          <p:cNvSpPr txBox="1"/>
          <p:nvPr/>
        </p:nvSpPr>
        <p:spPr>
          <a:xfrm>
            <a:off x="792431" y="3266483"/>
            <a:ext cx="10299316" cy="3046603"/>
          </a:xfrm>
          <a:prstGeom prst="rect">
            <a:avLst/>
          </a:prstGeom>
          <a:solidFill>
            <a:srgbClr val="F9FDC3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matin, alors que je me promène dans la ville, je vois une vieille dame qui porte une valise très lourde. Elle est seule et marche difficilement. Alors, je décide de l’aider. </a:t>
            </a:r>
          </a:p>
          <a:p>
            <a:pPr algn="just">
              <a:lnSpc>
                <a:spcPct val="150000"/>
              </a:lnSpc>
            </a:pPr>
            <a:r>
              <a:rPr lang="fr-F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Rapidement, j’arrête un taxi, je mets la valise dans le coffre à bagages, et je prie la dame de monter à bord. En quelques minutes, nous arrivons à la gare. </a:t>
            </a:r>
          </a:p>
          <a:p>
            <a:pPr algn="just">
              <a:lnSpc>
                <a:spcPct val="150000"/>
              </a:lnSpc>
            </a:pPr>
            <a:r>
              <a:rPr lang="fr-F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vraiment très heureux car j’ai aidé une personne âgée. Le soir, quand je raconte cette histoire à ma mère, elle me félicite et m’encourage à continuer dans cette voie.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0959366-66F3-5665-8FEA-EFFC1E6F38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197" y="1051938"/>
            <a:ext cx="11126164" cy="196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970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Réponses attendues :</a:t>
            </a:r>
          </a:p>
        </p:txBody>
      </p:sp>
      <p:pic>
        <p:nvPicPr>
          <p:cNvPr id="17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C7F7824-9352-7EF8-04E1-51505F5C5BBA}"/>
              </a:ext>
            </a:extLst>
          </p:cNvPr>
          <p:cNvSpPr txBox="1"/>
          <p:nvPr/>
        </p:nvSpPr>
        <p:spPr>
          <a:xfrm>
            <a:off x="946342" y="3422087"/>
            <a:ext cx="10299316" cy="3046603"/>
          </a:xfrm>
          <a:prstGeom prst="rect">
            <a:avLst/>
          </a:prstGeom>
          <a:solidFill>
            <a:srgbClr val="F9FDC3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matin, alors que je me promène dans la ville, je vois une vieille dame qui porte une valise très lourde. Elle est seule et marche difficilement. Alors, je décide de l’aider. </a:t>
            </a:r>
          </a:p>
          <a:p>
            <a:pPr algn="just">
              <a:lnSpc>
                <a:spcPct val="150000"/>
              </a:lnSpc>
            </a:pPr>
            <a:r>
              <a:rPr lang="fr-F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Rapidement, </a:t>
            </a:r>
            <a:r>
              <a:rPr lang="fr-FR" sz="2133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j’arrête un taxi</a:t>
            </a:r>
            <a:r>
              <a:rPr lang="fr-F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2133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mets la valise dans le coffre à bagages</a:t>
            </a:r>
            <a:r>
              <a:rPr lang="fr-F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et je prie la dame de monter à bord. En quelques minutes, nous arrivons à la gare. </a:t>
            </a:r>
          </a:p>
          <a:p>
            <a:pPr algn="just">
              <a:lnSpc>
                <a:spcPct val="150000"/>
              </a:lnSpc>
            </a:pPr>
            <a:r>
              <a:rPr lang="fr-F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vraiment </a:t>
            </a:r>
            <a:r>
              <a:rPr lang="fr-FR" sz="2133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très heureux </a:t>
            </a:r>
            <a:r>
              <a:rPr lang="fr-FR" sz="2133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 j’ai aidé une personne âgée. Le soir, quand je raconte cette histoire à ma mère, elle me félicite et m’encourage à continuer dans cette voie.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096CCF2-5CB4-B3E7-E984-C93C0F9870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015" y="1048060"/>
            <a:ext cx="11126164" cy="196104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D7188A9-313F-7409-BD00-6AF0A00AE753}"/>
              </a:ext>
            </a:extLst>
          </p:cNvPr>
          <p:cNvSpPr txBox="1"/>
          <p:nvPr/>
        </p:nvSpPr>
        <p:spPr>
          <a:xfrm>
            <a:off x="1036320" y="1362821"/>
            <a:ext cx="10536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</a:rPr>
              <a:t>Il </a:t>
            </a:r>
            <a:r>
              <a:rPr lang="fr-FR" sz="2400" b="1" u="sng" dirty="0">
                <a:solidFill>
                  <a:srgbClr val="C00000"/>
                </a:solidFill>
              </a:rPr>
              <a:t>arrête un taxi </a:t>
            </a:r>
            <a:r>
              <a:rPr lang="fr-FR" sz="2400" dirty="0">
                <a:solidFill>
                  <a:srgbClr val="C00000"/>
                </a:solidFill>
              </a:rPr>
              <a:t>et </a:t>
            </a:r>
            <a:r>
              <a:rPr lang="fr-FR" sz="2400" b="1" u="sng" dirty="0">
                <a:solidFill>
                  <a:srgbClr val="C00000"/>
                </a:solidFill>
              </a:rPr>
              <a:t>mets la valise </a:t>
            </a:r>
            <a:r>
              <a:rPr lang="fr-FR" sz="2400" dirty="0">
                <a:solidFill>
                  <a:srgbClr val="C00000"/>
                </a:solidFill>
              </a:rPr>
              <a:t>de la vieille dame </a:t>
            </a:r>
            <a:r>
              <a:rPr lang="fr-FR" sz="2400" b="1" u="sng" dirty="0">
                <a:solidFill>
                  <a:srgbClr val="C00000"/>
                </a:solidFill>
              </a:rPr>
              <a:t>dans le coffre à bagages</a:t>
            </a:r>
            <a:r>
              <a:rPr lang="fr-FR" sz="2400" dirty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43B3E9F-4512-55BD-BBE7-10358BED214D}"/>
              </a:ext>
            </a:extLst>
          </p:cNvPr>
          <p:cNvSpPr txBox="1"/>
          <p:nvPr/>
        </p:nvSpPr>
        <p:spPr>
          <a:xfrm>
            <a:off x="1137920" y="2540001"/>
            <a:ext cx="7426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</a:rPr>
              <a:t>Il se sent </a:t>
            </a:r>
            <a:r>
              <a:rPr lang="fr-FR" sz="2400" b="1" u="sng" dirty="0">
                <a:solidFill>
                  <a:srgbClr val="C00000"/>
                </a:solidFill>
              </a:rPr>
              <a:t>très</a:t>
            </a:r>
            <a:r>
              <a:rPr lang="fr-FR" sz="2400" dirty="0">
                <a:solidFill>
                  <a:srgbClr val="C00000"/>
                </a:solidFill>
              </a:rPr>
              <a:t> </a:t>
            </a:r>
            <a:r>
              <a:rPr lang="fr-FR" sz="2400" b="1" u="sng" dirty="0">
                <a:solidFill>
                  <a:srgbClr val="C00000"/>
                </a:solidFill>
              </a:rPr>
              <a:t>heureux</a:t>
            </a:r>
            <a:r>
              <a:rPr lang="fr-FR" sz="2400" dirty="0">
                <a:solidFill>
                  <a:srgbClr val="C00000"/>
                </a:solidFill>
              </a:rPr>
              <a:t> après cette action.</a:t>
            </a:r>
          </a:p>
        </p:txBody>
      </p:sp>
    </p:spTree>
    <p:extLst>
      <p:ext uri="{BB962C8B-B14F-4D97-AF65-F5344CB8AC3E}">
        <p14:creationId xmlns:p14="http://schemas.microsoft.com/office/powerpoint/2010/main" val="13739349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sz="4267" dirty="0" smtClean="0"/>
              <a:t>Repères</a:t>
            </a:r>
            <a:endParaRPr lang="en-US" sz="4267" dirty="0"/>
          </a:p>
        </p:txBody>
      </p:sp>
    </p:spTree>
    <p:extLst>
      <p:ext uri="{BB962C8B-B14F-4D97-AF65-F5344CB8AC3E}">
        <p14:creationId xmlns:p14="http://schemas.microsoft.com/office/powerpoint/2010/main" val="35000521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Un autre petit flash-back sur ce que nous avons appris :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61470" y="1091799"/>
            <a:ext cx="11123487" cy="5587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sz="2800" dirty="0"/>
              <a:t>Répondre à la question « </a:t>
            </a:r>
            <a:r>
              <a:rPr lang="fr-FR" sz="2800" dirty="0" smtClean="0">
                <a:solidFill>
                  <a:srgbClr val="336FB6"/>
                </a:solidFill>
              </a:rPr>
              <a:t>À </a:t>
            </a:r>
            <a:r>
              <a:rPr lang="fr-FR" sz="2800" dirty="0">
                <a:solidFill>
                  <a:srgbClr val="336FB6"/>
                </a:solidFill>
              </a:rPr>
              <a:t>qui </a:t>
            </a:r>
            <a:r>
              <a:rPr lang="fr-FR" sz="2800" dirty="0"/>
              <a:t>? »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F09B40-9697-6A39-8F38-6DB05A5A2F54}"/>
              </a:ext>
            </a:extLst>
          </p:cNvPr>
          <p:cNvSpPr/>
          <p:nvPr/>
        </p:nvSpPr>
        <p:spPr>
          <a:xfrm>
            <a:off x="561470" y="2699544"/>
            <a:ext cx="11123487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336FB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lang="fr-FR" sz="2400" b="1" dirty="0">
                <a:solidFill>
                  <a:srgbClr val="336FB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  sert à demander le destinataire, la personne qui reçoit quelque chose.</a:t>
            </a:r>
          </a:p>
          <a:p>
            <a:r>
              <a:rPr lang="fr-FR" sz="2400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Exemples : </a:t>
            </a:r>
            <a:endParaRPr lang="fr-FR" sz="2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189" indent="-457189">
              <a:buFont typeface="Wingdings" panose="05000000000000000000" pitchFamily="2" charset="2"/>
              <a:buChar char="Ø"/>
            </a:pPr>
            <a:r>
              <a:rPr lang="fr-FR" sz="2400" b="1" dirty="0">
                <a:solidFill>
                  <a:srgbClr val="336FB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qui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ce livre?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 Ce livre est </a:t>
            </a:r>
            <a:r>
              <a:rPr lang="fr-FR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à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fr-FR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moi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.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189" indent="-457189">
              <a:buFont typeface="Wingdings" panose="05000000000000000000" pitchFamily="2" charset="2"/>
              <a:buChar char="Ø"/>
            </a:pPr>
            <a:r>
              <a:rPr lang="fr-FR" sz="2400" b="1" dirty="0">
                <a:solidFill>
                  <a:srgbClr val="336FB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qui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écris-tu?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  j’écris </a:t>
            </a:r>
            <a:r>
              <a:rPr lang="fr-FR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à ma sœur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.</a:t>
            </a:r>
            <a:endParaRPr lang="fr-FR" sz="2400" dirty="0">
              <a:solidFill>
                <a:srgbClr val="336FB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Poser des questions. Orienter les réponses. Corriger si nécessaire.</a:t>
            </a: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117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Répondez à la question suivante :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de travailler individuellement.</a:t>
            </a:r>
          </a:p>
        </p:txBody>
      </p:sp>
      <p:pic>
        <p:nvPicPr>
          <p:cNvPr id="18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B18773B-3C42-FDE5-F62C-DED3FA2BCE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16" y="1263835"/>
            <a:ext cx="11004233" cy="96528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47A3EC8-890D-6AC1-613D-72A84C472E72}"/>
              </a:ext>
            </a:extLst>
          </p:cNvPr>
          <p:cNvSpPr txBox="1"/>
          <p:nvPr/>
        </p:nvSpPr>
        <p:spPr>
          <a:xfrm>
            <a:off x="396216" y="3064355"/>
            <a:ext cx="11444465" cy="3416320"/>
          </a:xfrm>
          <a:prstGeom prst="rect">
            <a:avLst/>
          </a:prstGeom>
          <a:solidFill>
            <a:srgbClr val="F9FDC3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matin, alors que je me promène dans la ville, je vois une vieille dame qui porte une valise très lourde. Elle est seule et marche difficilement. Alors, je décide de l’aider. 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Rapidement, j’arrête un taxi, je mets la valise dans le coffre à bagages, et je prie la dame de monter à bord. En quelques minutes, nous arrivons à la gare. 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vraiment très heureux car j’ai aidé une personne âgée. Le soir, quand je raconte cette histoire à ma mère, elle me félicite et m’encourage à continuer dans cette voie. </a:t>
            </a:r>
          </a:p>
        </p:txBody>
      </p:sp>
    </p:spTree>
    <p:extLst>
      <p:ext uri="{BB962C8B-B14F-4D97-AF65-F5344CB8AC3E}">
        <p14:creationId xmlns:p14="http://schemas.microsoft.com/office/powerpoint/2010/main" val="22361375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Réponse attendue 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B0ECEF1-F69C-5F6F-F12F-C706A9A86870}"/>
              </a:ext>
            </a:extLst>
          </p:cNvPr>
          <p:cNvSpPr txBox="1"/>
          <p:nvPr/>
        </p:nvSpPr>
        <p:spPr>
          <a:xfrm>
            <a:off x="307344" y="2881475"/>
            <a:ext cx="11631739" cy="3416320"/>
          </a:xfrm>
          <a:prstGeom prst="rect">
            <a:avLst/>
          </a:prstGeom>
          <a:solidFill>
            <a:srgbClr val="F9FDC3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matin, alors que je me promène dans la ville, je vois une vieille dame qui porte une valise très lourde. Elle est seule et marche difficilement. Alors, je décide de l’aider. 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Rapidement, j’arrête un taxi, je mets la valise dans le coffre à bagages, et je prie la dame de monter à bord. En quelques minutes, nous arrivons à la gare. 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vraiment très heureux car j’ai aidé une personne âgée. Le soir, quand </a:t>
            </a:r>
            <a:r>
              <a:rPr lang="fr-FR" sz="24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raconte cette histoire à ma mère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elle me félicite et m’encourage à continuer dans cette voie.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6A2F78A-9713-0EB3-C0EF-5CE7E792C2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16" y="1316334"/>
            <a:ext cx="11004233" cy="96528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4FF714F-4C65-05DD-53F4-A8DC2E08D2A8}"/>
              </a:ext>
            </a:extLst>
          </p:cNvPr>
          <p:cNvSpPr txBox="1"/>
          <p:nvPr/>
        </p:nvSpPr>
        <p:spPr>
          <a:xfrm>
            <a:off x="1188720" y="1676364"/>
            <a:ext cx="7914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</a:rPr>
              <a:t>Il raconte son aventure </a:t>
            </a:r>
            <a:r>
              <a:rPr lang="fr-FR" sz="2400" b="1" u="sng" dirty="0">
                <a:solidFill>
                  <a:srgbClr val="C00000"/>
                </a:solidFill>
              </a:rPr>
              <a:t>à sa mère</a:t>
            </a:r>
            <a:r>
              <a:rPr lang="fr-FR" sz="2400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1089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A698F-91EB-DD17-45CA-51C8D7565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F372F57-8DD9-5D67-55FC-604EF81933BF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4796B7-75FF-70B9-3D9E-00B2CEC81A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 dirty="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F105C23C-DB9E-D2FA-B44F-09459D8829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1">
            <a:extLst>
              <a:ext uri="{FF2B5EF4-FFF2-40B4-BE49-F238E27FC236}">
                <a16:creationId xmlns:a16="http://schemas.microsoft.com/office/drawing/2014/main" id="{EE353A47-F55D-21FB-8468-28B587ACF9E0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Répondez à la question suivante :</a:t>
            </a: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07D4CFE4-D4E7-100D-1040-3604E333D83E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de travailler individuellement.</a:t>
            </a: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DB519940-F633-062F-5A49-9D4818BE19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0840" y="-32689"/>
            <a:ext cx="991299" cy="99129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A085358-0876-80AE-6FBC-2AD0B6A0E1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16" y="1263835"/>
            <a:ext cx="11004233" cy="96528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8166B74-AB38-6B82-F1E3-310102434314}"/>
              </a:ext>
            </a:extLst>
          </p:cNvPr>
          <p:cNvSpPr txBox="1"/>
          <p:nvPr/>
        </p:nvSpPr>
        <p:spPr>
          <a:xfrm>
            <a:off x="280131" y="3020147"/>
            <a:ext cx="11631739" cy="3416320"/>
          </a:xfrm>
          <a:prstGeom prst="rect">
            <a:avLst/>
          </a:prstGeom>
          <a:solidFill>
            <a:srgbClr val="F9FDC3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matin, alors que je me promène dans la ville, je vois une vieille dame qui porte une valise très lourde. Elle est seule et marche difficilement. Alors, je décide de l’aider. 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Rapidement, j’arrête un taxi, je mets la valise dans le coffre à bagages, et je prie la dame de monter à bord. En quelques minutes, nous arrivons à la gare. 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vraiment très heureux car j’ai aidé une personne âgée. Le soir, quand je raconte cette histoire à ma mère, elle me félicite et m’encourage à continuer dans cette voie. </a:t>
            </a:r>
          </a:p>
        </p:txBody>
      </p:sp>
    </p:spTree>
    <p:extLst>
      <p:ext uri="{BB962C8B-B14F-4D97-AF65-F5344CB8AC3E}">
        <p14:creationId xmlns:p14="http://schemas.microsoft.com/office/powerpoint/2010/main" val="35103403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3D695-CFB4-41EA-7D3D-EB8862252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20E61D3-EEA1-09CA-BC76-EA5958777354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3A2875B-EC9C-71EB-C236-6A646D451AF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 dirty="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DCDB4996-33FE-68C9-3247-C3B3FCA176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1">
            <a:extLst>
              <a:ext uri="{FF2B5EF4-FFF2-40B4-BE49-F238E27FC236}">
                <a16:creationId xmlns:a16="http://schemas.microsoft.com/office/drawing/2014/main" id="{84BAE247-ADA7-53AF-9CF7-137151741EF8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Réponse attendue:</a:t>
            </a: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A0E87737-E924-67E5-0F2B-163D0BEDCB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701" y="0"/>
            <a:ext cx="991299" cy="99129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CD77098-09DA-2792-A095-DE92FB53ED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16" y="1263835"/>
            <a:ext cx="11004233" cy="96528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9D684F3-E81C-E350-1E60-86FBDC741313}"/>
              </a:ext>
            </a:extLst>
          </p:cNvPr>
          <p:cNvSpPr txBox="1"/>
          <p:nvPr/>
        </p:nvSpPr>
        <p:spPr>
          <a:xfrm>
            <a:off x="280131" y="3020147"/>
            <a:ext cx="11631739" cy="3416320"/>
          </a:xfrm>
          <a:prstGeom prst="rect">
            <a:avLst/>
          </a:prstGeom>
          <a:solidFill>
            <a:srgbClr val="F9FDC3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matin, alors que je me promène dans la ville, je vois une vieille dame qui porte une valise très lourde. Elle est seule et marche difficilement. Alors, je décide de l’aider. 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Rapidement, j’arrête un taxi, je mets la valise dans le coffre à bagages, et je prie la dame de monter à bord. En quelques minutes, nous arrivons à la gare. </a:t>
            </a:r>
          </a:p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vraiment très heureux car j’ai aidé une personne âgée. Le soir, quand je raconte cette histoire à ma mère, </a:t>
            </a:r>
            <a:r>
              <a:rPr lang="fr-FR" sz="24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elle me félicite et m’encourage à continuer dans cette voie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21F1BAD-DC39-A807-ED1E-07F2B52D0D2F}"/>
              </a:ext>
            </a:extLst>
          </p:cNvPr>
          <p:cNvSpPr txBox="1"/>
          <p:nvPr/>
        </p:nvSpPr>
        <p:spPr>
          <a:xfrm>
            <a:off x="955040" y="1610816"/>
            <a:ext cx="7815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C00000"/>
                </a:solidFill>
              </a:rPr>
              <a:t>Sa mère </a:t>
            </a:r>
            <a:r>
              <a:rPr lang="fr-FR" sz="2400" b="1" dirty="0">
                <a:solidFill>
                  <a:srgbClr val="C00000"/>
                </a:solidFill>
              </a:rPr>
              <a:t>le félicite et l’encourage </a:t>
            </a:r>
            <a:r>
              <a:rPr lang="fr-FR" sz="2400" dirty="0">
                <a:solidFill>
                  <a:srgbClr val="C00000"/>
                </a:solidFill>
              </a:rPr>
              <a:t>à continuer dans cette voie</a:t>
            </a:r>
            <a:r>
              <a:rPr lang="fr-F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2958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697477" y="4555670"/>
            <a:ext cx="9062399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5">
              <a:lumMod val="50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n° 6</a:t>
            </a:r>
          </a:p>
        </p:txBody>
      </p:sp>
      <p:sp>
        <p:nvSpPr>
          <p:cNvPr id="8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578729" y="4555670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5">
              <a:lumMod val="50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697477" y="1866698"/>
            <a:ext cx="9062399" cy="61635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5">
              <a:lumMod val="50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n° 3</a:t>
            </a:r>
          </a:p>
        </p:txBody>
      </p:sp>
      <p:sp>
        <p:nvSpPr>
          <p:cNvPr id="10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578729" y="1785121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5">
              <a:lumMod val="50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1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85965" y="150932"/>
            <a:ext cx="639795" cy="7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93;p29">
            <a:extLst>
              <a:ext uri="{FF2B5EF4-FFF2-40B4-BE49-F238E27FC236}">
                <a16:creationId xmlns:a16="http://schemas.microsoft.com/office/drawing/2014/main" id="{F60EA5D7-AC1B-B12F-BC0A-EBCFD4D21209}"/>
              </a:ext>
            </a:extLst>
          </p:cNvPr>
          <p:cNvSpPr/>
          <p:nvPr/>
        </p:nvSpPr>
        <p:spPr>
          <a:xfrm>
            <a:off x="578729" y="2687059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11" name="Google Shape;292;p29">
            <a:extLst>
              <a:ext uri="{FF2B5EF4-FFF2-40B4-BE49-F238E27FC236}">
                <a16:creationId xmlns:a16="http://schemas.microsoft.com/office/drawing/2014/main" id="{640D22CD-E0F8-4E5C-C078-04A993A6CB42}"/>
              </a:ext>
            </a:extLst>
          </p:cNvPr>
          <p:cNvSpPr/>
          <p:nvPr/>
        </p:nvSpPr>
        <p:spPr>
          <a:xfrm>
            <a:off x="2697477" y="2715005"/>
            <a:ext cx="9062399" cy="61635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latin typeface="Calibri"/>
                <a:ea typeface="Calibri"/>
                <a:cs typeface="Calibri"/>
              </a:rPr>
              <a:t>Fiche de consolidation n° 4</a:t>
            </a:r>
          </a:p>
        </p:txBody>
      </p:sp>
      <p:sp>
        <p:nvSpPr>
          <p:cNvPr id="12" name="Google Shape;293;p29">
            <a:extLst>
              <a:ext uri="{FF2B5EF4-FFF2-40B4-BE49-F238E27FC236}">
                <a16:creationId xmlns:a16="http://schemas.microsoft.com/office/drawing/2014/main" id="{64130D27-48A4-DFF7-330A-5126F3E6DC4D}"/>
              </a:ext>
            </a:extLst>
          </p:cNvPr>
          <p:cNvSpPr/>
          <p:nvPr/>
        </p:nvSpPr>
        <p:spPr>
          <a:xfrm>
            <a:off x="578729" y="3653731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5">
              <a:lumMod val="50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13" name="Google Shape;292;p29">
            <a:extLst>
              <a:ext uri="{FF2B5EF4-FFF2-40B4-BE49-F238E27FC236}">
                <a16:creationId xmlns:a16="http://schemas.microsoft.com/office/drawing/2014/main" id="{4D85D42D-BCF1-55ED-1A99-C525B722E1C8}"/>
              </a:ext>
            </a:extLst>
          </p:cNvPr>
          <p:cNvSpPr/>
          <p:nvPr/>
        </p:nvSpPr>
        <p:spPr>
          <a:xfrm>
            <a:off x="2697475" y="3709625"/>
            <a:ext cx="9062399" cy="61635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5">
              <a:lumMod val="50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n° 5</a:t>
            </a:r>
          </a:p>
        </p:txBody>
      </p:sp>
    </p:spTree>
    <p:extLst>
      <p:ext uri="{BB962C8B-B14F-4D97-AF65-F5344CB8AC3E}">
        <p14:creationId xmlns:p14="http://schemas.microsoft.com/office/powerpoint/2010/main" val="294097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12" y="1186541"/>
            <a:ext cx="4484915" cy="448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5214786" y="1492036"/>
            <a:ext cx="6212869" cy="3873929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5762910" y="2019640"/>
            <a:ext cx="511373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3733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48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8059972" y="333378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59687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73541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Rituel : Ticket de sortie. </a:t>
            </a:r>
          </a:p>
        </p:txBody>
      </p:sp>
      <p:sp>
        <p:nvSpPr>
          <p:cNvPr id="5" name="Rectangle 4"/>
          <p:cNvSpPr/>
          <p:nvPr/>
        </p:nvSpPr>
        <p:spPr>
          <a:xfrm>
            <a:off x="2850497" y="2965828"/>
            <a:ext cx="6545433" cy="1241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733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Chaque élève dit/écrit une chose qu’il/elle a retenue.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889" y="2149654"/>
            <a:ext cx="2153356" cy="255869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5323" y="2585083"/>
            <a:ext cx="1984037" cy="203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1356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48855" y="1901086"/>
            <a:ext cx="3711573" cy="371157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5506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re 6">
            <a:extLst>
              <a:ext uri="{FF2B5EF4-FFF2-40B4-BE49-F238E27FC236}">
                <a16:creationId xmlns:a16="http://schemas.microsoft.com/office/drawing/2014/main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846858" y="106403"/>
            <a:ext cx="1016110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sz="1867" dirty="0"/>
              <a:t>C’est la fin de notre séance. N’oubliez pas de réviser votre leçon et de terminer vos devoirs !</a:t>
            </a:r>
          </a:p>
        </p:txBody>
      </p:sp>
    </p:spTree>
    <p:extLst>
      <p:ext uri="{BB962C8B-B14F-4D97-AF65-F5344CB8AC3E}">
        <p14:creationId xmlns:p14="http://schemas.microsoft.com/office/powerpoint/2010/main" val="3957110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159301" y="1373038"/>
            <a:ext cx="8127601" cy="3780095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261;p28">
            <a:extLst>
              <a:ext uri="{FF2B5EF4-FFF2-40B4-BE49-F238E27FC236}">
                <a16:creationId xmlns:a16="http://schemas.microsoft.com/office/drawing/2014/main" id="{D42FFB8A-6FF1-36FE-8351-7B2FB36FD43A}"/>
              </a:ext>
            </a:extLst>
          </p:cNvPr>
          <p:cNvSpPr/>
          <p:nvPr/>
        </p:nvSpPr>
        <p:spPr>
          <a:xfrm>
            <a:off x="2373297" y="3576263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:a16="http://schemas.microsoft.com/office/drawing/2014/main" id="{02D5D283-BEBC-5F01-3589-E5EAF920562E}"/>
              </a:ext>
            </a:extLst>
          </p:cNvPr>
          <p:cNvSpPr/>
          <p:nvPr/>
        </p:nvSpPr>
        <p:spPr>
          <a:xfrm>
            <a:off x="2381572" y="4374321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:a16="http://schemas.microsoft.com/office/drawing/2014/main" id="{A53E7759-C409-E187-25DE-8F638F75F168}"/>
              </a:ext>
            </a:extLst>
          </p:cNvPr>
          <p:cNvSpPr/>
          <p:nvPr/>
        </p:nvSpPr>
        <p:spPr>
          <a:xfrm>
            <a:off x="2381572" y="2724249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:a16="http://schemas.microsoft.com/office/drawing/2014/main" id="{67272330-1CE8-D6A8-B8CF-47B277D2BBD3}"/>
              </a:ext>
            </a:extLst>
          </p:cNvPr>
          <p:cNvSpPr/>
          <p:nvPr/>
        </p:nvSpPr>
        <p:spPr>
          <a:xfrm>
            <a:off x="2381572" y="1790760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:a16="http://schemas.microsoft.com/office/drawing/2014/main" id="{97CB6729-6694-69AA-8803-AA1A6C36C246}"/>
              </a:ext>
            </a:extLst>
          </p:cNvPr>
          <p:cNvSpPr/>
          <p:nvPr/>
        </p:nvSpPr>
        <p:spPr>
          <a:xfrm>
            <a:off x="2874520" y="1704868"/>
            <a:ext cx="6664403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:a16="http://schemas.microsoft.com/office/drawing/2014/main" id="{BACF79E7-14FE-5818-D08F-B7C52F729DC1}"/>
              </a:ext>
            </a:extLst>
          </p:cNvPr>
          <p:cNvSpPr txBox="1"/>
          <p:nvPr/>
        </p:nvSpPr>
        <p:spPr>
          <a:xfrm>
            <a:off x="2982631" y="1847369"/>
            <a:ext cx="3922397" cy="6155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:a16="http://schemas.microsoft.com/office/drawing/2014/main" id="{BDCB94BB-9516-1639-87A9-83C101601C54}"/>
              </a:ext>
            </a:extLst>
          </p:cNvPr>
          <p:cNvSpPr/>
          <p:nvPr/>
        </p:nvSpPr>
        <p:spPr>
          <a:xfrm>
            <a:off x="2874520" y="2632739"/>
            <a:ext cx="6664403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:a16="http://schemas.microsoft.com/office/drawing/2014/main" id="{341939FC-64F4-5EBC-F6CC-748E61B76319}"/>
              </a:ext>
            </a:extLst>
          </p:cNvPr>
          <p:cNvSpPr/>
          <p:nvPr/>
        </p:nvSpPr>
        <p:spPr>
          <a:xfrm>
            <a:off x="2866475" y="3491906"/>
            <a:ext cx="6664403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276;p28">
            <a:extLst>
              <a:ext uri="{FF2B5EF4-FFF2-40B4-BE49-F238E27FC236}">
                <a16:creationId xmlns:a16="http://schemas.microsoft.com/office/drawing/2014/main" id="{9FA2916A-C462-FF1A-0686-B5DC4ADA7F52}"/>
              </a:ext>
            </a:extLst>
          </p:cNvPr>
          <p:cNvSpPr/>
          <p:nvPr/>
        </p:nvSpPr>
        <p:spPr>
          <a:xfrm>
            <a:off x="2890897" y="4312254"/>
            <a:ext cx="6664403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19050" cap="flat">
            <a:solidFill>
              <a:schemeClr val="accent5">
                <a:lumMod val="40000"/>
                <a:lumOff val="60000"/>
              </a:schemeClr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:a16="http://schemas.microsoft.com/office/drawing/2014/main" id="{A73B61FF-3677-565B-274E-579DD9957AF2}"/>
              </a:ext>
            </a:extLst>
          </p:cNvPr>
          <p:cNvSpPr/>
          <p:nvPr/>
        </p:nvSpPr>
        <p:spPr>
          <a:xfrm>
            <a:off x="8969336" y="3475707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:a16="http://schemas.microsoft.com/office/drawing/2014/main" id="{CFCA1F65-D731-8B5F-4DC0-49045B5B188F}"/>
              </a:ext>
            </a:extLst>
          </p:cNvPr>
          <p:cNvSpPr txBox="1"/>
          <p:nvPr/>
        </p:nvSpPr>
        <p:spPr>
          <a:xfrm>
            <a:off x="7883262" y="3498164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:a16="http://schemas.microsoft.com/office/drawing/2014/main" id="{DA941AF7-771D-0913-626D-436F1672174A}"/>
              </a:ext>
            </a:extLst>
          </p:cNvPr>
          <p:cNvSpPr/>
          <p:nvPr/>
        </p:nvSpPr>
        <p:spPr>
          <a:xfrm>
            <a:off x="8968295" y="4326458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:a16="http://schemas.microsoft.com/office/drawing/2014/main" id="{20E58848-DFDD-BFE2-FBA6-66A5F23A1887}"/>
              </a:ext>
            </a:extLst>
          </p:cNvPr>
          <p:cNvSpPr txBox="1"/>
          <p:nvPr/>
        </p:nvSpPr>
        <p:spPr>
          <a:xfrm>
            <a:off x="7883262" y="4362895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10 min</a:t>
            </a:r>
          </a:p>
        </p:txBody>
      </p:sp>
      <p:sp>
        <p:nvSpPr>
          <p:cNvPr id="22" name="Google Shape;270;p28">
            <a:extLst>
              <a:ext uri="{FF2B5EF4-FFF2-40B4-BE49-F238E27FC236}">
                <a16:creationId xmlns:a16="http://schemas.microsoft.com/office/drawing/2014/main" id="{03707E3D-6943-E3E1-AC51-60A85FDC77F4}"/>
              </a:ext>
            </a:extLst>
          </p:cNvPr>
          <p:cNvSpPr txBox="1"/>
          <p:nvPr/>
        </p:nvSpPr>
        <p:spPr>
          <a:xfrm>
            <a:off x="7883262" y="2614805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25 min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:a16="http://schemas.microsoft.com/office/drawing/2014/main" id="{788EAAB2-8D03-EC99-9842-FCD5552D45D9}"/>
              </a:ext>
            </a:extLst>
          </p:cNvPr>
          <p:cNvSpPr/>
          <p:nvPr/>
        </p:nvSpPr>
        <p:spPr>
          <a:xfrm>
            <a:off x="8969336" y="2633168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:a16="http://schemas.microsoft.com/office/drawing/2014/main" id="{A6EF5B3E-01E0-E8C1-F060-3762D49504CE}"/>
              </a:ext>
            </a:extLst>
          </p:cNvPr>
          <p:cNvSpPr txBox="1"/>
          <p:nvPr/>
        </p:nvSpPr>
        <p:spPr>
          <a:xfrm>
            <a:off x="7858695" y="1775764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:a16="http://schemas.microsoft.com/office/drawing/2014/main" id="{7CFD7C7E-5E76-A852-EADC-9007259FD2DE}"/>
              </a:ext>
            </a:extLst>
          </p:cNvPr>
          <p:cNvSpPr/>
          <p:nvPr/>
        </p:nvSpPr>
        <p:spPr>
          <a:xfrm>
            <a:off x="8973119" y="1729526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:a16="http://schemas.microsoft.com/office/drawing/2014/main" id="{574FDEFC-F6B5-8DCA-D721-41DCB6D60F88}"/>
              </a:ext>
            </a:extLst>
          </p:cNvPr>
          <p:cNvSpPr txBox="1"/>
          <p:nvPr/>
        </p:nvSpPr>
        <p:spPr>
          <a:xfrm>
            <a:off x="3022310" y="4348013"/>
            <a:ext cx="3922397" cy="4308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lnSpc>
                <a:spcPct val="13995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20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:a16="http://schemas.microsoft.com/office/drawing/2014/main" id="{01577F9E-AC54-2594-E89F-A87AF09A04E3}"/>
              </a:ext>
            </a:extLst>
          </p:cNvPr>
          <p:cNvSpPr txBox="1"/>
          <p:nvPr/>
        </p:nvSpPr>
        <p:spPr>
          <a:xfrm>
            <a:off x="2963607" y="3529219"/>
            <a:ext cx="3922397" cy="4308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lnSpc>
                <a:spcPct val="13995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20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:a16="http://schemas.microsoft.com/office/drawing/2014/main" id="{3DFE3686-B042-F90A-D825-CB4B978CFA35}"/>
              </a:ext>
            </a:extLst>
          </p:cNvPr>
          <p:cNvSpPr txBox="1"/>
          <p:nvPr/>
        </p:nvSpPr>
        <p:spPr>
          <a:xfrm>
            <a:off x="2963607" y="2673115"/>
            <a:ext cx="2864803" cy="4308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lnSpc>
                <a:spcPct val="13995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20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6025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430216" y="1276851"/>
            <a:ext cx="3786688" cy="2807469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4324169" y="952608"/>
            <a:ext cx="7197271" cy="3873929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4575802" y="1409634"/>
            <a:ext cx="664506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48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7638528" y="2601252"/>
            <a:ext cx="519608" cy="519608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2841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707014" y="1086161"/>
            <a:ext cx="10655649" cy="5072700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835468" y="232109"/>
            <a:ext cx="6224235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Contrat de classe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3B3CE945-741F-D51E-42C7-A6E173B4B0D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97003" y="2055505"/>
            <a:ext cx="702636" cy="70263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000587" y="3112947"/>
            <a:ext cx="699052" cy="6990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066716" y="4233563"/>
            <a:ext cx="636507" cy="63650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1123481" y="5306248"/>
            <a:ext cx="605088" cy="60508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99640" y="1252951"/>
            <a:ext cx="9491773" cy="397076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fr-FR" sz="1867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728570" y="1607020"/>
            <a:ext cx="9491773" cy="29240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à 3 élèves au hasard de répondre. 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232745" y="180212"/>
            <a:ext cx="602723" cy="60272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18681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707014" y="1086161"/>
            <a:ext cx="10655649" cy="5072700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97003" y="2055505"/>
            <a:ext cx="702636" cy="70263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000587" y="3112947"/>
            <a:ext cx="699052" cy="6990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066716" y="4233563"/>
            <a:ext cx="636507" cy="63650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1123481" y="5306248"/>
            <a:ext cx="605088" cy="60508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1185;p114">
            <a:extLst>
              <a:ext uri="{FF2B5EF4-FFF2-40B4-BE49-F238E27FC236}">
                <a16:creationId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794291" y="2180303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 Je lève la main pour participer.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794291" y="3075083"/>
            <a:ext cx="9354323" cy="7078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prête attention quand l’enseignant parle.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prête attention quand d’autres camarades répondent à l’enseignant.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831678" y="4351787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Si quelque chose n’est pas clair, je pose des questions.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831678" y="5408763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fais mes devoirs en classe et à la maison avec sérieux.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835468" y="232109"/>
            <a:ext cx="6224235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Contrat de classe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232745" y="180212"/>
            <a:ext cx="602723" cy="6027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99640" y="1252951"/>
            <a:ext cx="9491773" cy="397076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fr-FR" sz="1867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30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728570" y="1607020"/>
            <a:ext cx="9491773" cy="29240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à 3 élèves au hasard de répondre.</a:t>
            </a:r>
          </a:p>
        </p:txBody>
      </p:sp>
    </p:spTree>
    <p:extLst>
      <p:ext uri="{BB962C8B-B14F-4D97-AF65-F5344CB8AC3E}">
        <p14:creationId xmlns:p14="http://schemas.microsoft.com/office/powerpoint/2010/main" val="2897828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635711" y="186004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Icônes pour l’enseignant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402629" y="5103494"/>
            <a:ext cx="1197428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375397" y="1918038"/>
            <a:ext cx="1264016" cy="103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414295" y="2952180"/>
            <a:ext cx="1121228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496096" y="3975438"/>
            <a:ext cx="1045029" cy="107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502226" y="1199029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Pages réservées à l’enseignant.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502226" y="2191781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Consignes et explications données aux élèves (à dire à haute voix).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502226" y="3225924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Page dans le livret de l’élève.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502226" y="4391229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Activité prioritaire à réaliser en classe.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502226" y="5413447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Activité optionnelle à omettre en cas de manque de temps.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635711" y="859615"/>
            <a:ext cx="765800" cy="89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54565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2773</Words>
  <Application>Microsoft Office PowerPoint</Application>
  <PresentationFormat>Grand écran</PresentationFormat>
  <Paragraphs>261</Paragraphs>
  <Slides>42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42</vt:i4>
      </vt:variant>
    </vt:vector>
  </HeadingPairs>
  <TitlesOfParts>
    <vt:vector size="54" baseType="lpstr">
      <vt:lpstr>Aptos</vt:lpstr>
      <vt:lpstr>Arial</vt:lpstr>
      <vt:lpstr>Calibiri</vt:lpstr>
      <vt:lpstr>Calibri</vt:lpstr>
      <vt:lpstr>Calibri Light</vt:lpstr>
      <vt:lpstr>Dosis</vt:lpstr>
      <vt:lpstr>Poppins ExtraBold</vt:lpstr>
      <vt:lpstr>RATXSP+Calibri</vt:lpstr>
      <vt:lpstr>Symbol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</dc:creator>
  <cp:lastModifiedBy>ADM</cp:lastModifiedBy>
  <cp:revision>7</cp:revision>
  <dcterms:created xsi:type="dcterms:W3CDTF">2025-10-03T12:56:01Z</dcterms:created>
  <dcterms:modified xsi:type="dcterms:W3CDTF">2025-10-06T23:54:17Z</dcterms:modified>
</cp:coreProperties>
</file>