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1" r:id="rId15"/>
    <p:sldId id="272" r:id="rId16"/>
    <p:sldId id="273" r:id="rId17"/>
    <p:sldId id="274" r:id="rId18"/>
    <p:sldId id="275" r:id="rId19"/>
    <p:sldId id="276" r:id="rId20"/>
    <p:sldId id="278" r:id="rId21"/>
    <p:sldId id="279" r:id="rId22"/>
    <p:sldId id="280" r:id="rId23"/>
    <p:sldId id="281" r:id="rId24"/>
    <p:sldId id="282" r:id="rId25"/>
    <p:sldId id="283" r:id="rId26"/>
    <p:sldId id="284" r:id="rId27"/>
    <p:sldId id="285" r:id="rId28"/>
    <p:sldId id="287" r:id="rId29"/>
    <p:sldId id="288" r:id="rId30"/>
    <p:sldId id="289" r:id="rId31"/>
    <p:sldId id="290" r:id="rId32"/>
    <p:sldId id="292" r:id="rId33"/>
    <p:sldId id="293" r:id="rId34"/>
    <p:sldId id="294" r:id="rId35"/>
    <p:sldId id="295" r:id="rId36"/>
    <p:sldId id="297" r:id="rId37"/>
    <p:sldId id="298" r:id="rId38"/>
    <p:sldId id="299" r:id="rId39"/>
    <p:sldId id="300" r:id="rId40"/>
    <p:sldId id="302" r:id="rId41"/>
    <p:sldId id="303" r:id="rId42"/>
    <p:sldId id="304" r:id="rId43"/>
    <p:sldId id="305" r:id="rId44"/>
    <p:sldId id="307" r:id="rId45"/>
    <p:sldId id="308" r:id="rId46"/>
    <p:sldId id="309" r:id="rId47"/>
    <p:sldId id="310" r:id="rId48"/>
    <p:sldId id="311" r:id="rId4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5" autoAdjust="0"/>
    <p:restoredTop sz="94660"/>
  </p:normalViewPr>
  <p:slideViewPr>
    <p:cSldViewPr snapToGrid="0">
      <p:cViewPr varScale="1">
        <p:scale>
          <a:sx n="75" d="100"/>
          <a:sy n="75" d="100"/>
        </p:scale>
        <p:origin x="2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6AE36E-387D-4779-827A-1CAA1D03B03B}" type="datetimeFigureOut">
              <a:rPr lang="fr-FR" smtClean="0"/>
              <a:t>07/10/2025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EDF7B9-E880-4052-AD60-732A733B6C5F}" type="slidenum">
              <a:rPr lang="fr-FR" smtClean="0"/>
              <a:t>‹N°›</a:t>
            </a:fld>
            <a:endParaRPr lang="fr-FR"/>
          </a:p>
        </p:txBody>
      </p:sp>
    </p:spTree>
    <p:extLst>
      <p:ext uri="{BB962C8B-B14F-4D97-AF65-F5344CB8AC3E}">
        <p14:creationId xmlns:p14="http://schemas.microsoft.com/office/powerpoint/2010/main" val="1810749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48493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446398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631945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378145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FAAE85DE-7002-4D3A-8A3B-11DA20F6B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469770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AE85DE-7002-4D3A-8A3B-11DA20F6B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1708806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AE85DE-7002-4D3A-8A3B-11DA20F6B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3213418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821533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82545758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59084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AE85DE-7002-4D3A-8A3B-11DA20F6B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3664690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FAAE85DE-7002-4D3A-8A3B-11DA20F6B2A7}"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3899841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AAE85DE-7002-4D3A-8A3B-11DA20F6B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4186157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AAE85DE-7002-4D3A-8A3B-11DA20F6B2A7}" type="datetimeFigureOut">
              <a:rPr lang="fr-FR" smtClean="0"/>
              <a:t>07/10/2025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569269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AAE85DE-7002-4D3A-8A3B-11DA20F6B2A7}" type="datetimeFigureOut">
              <a:rPr lang="fr-FR" smtClean="0"/>
              <a:t>07/10/2025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262875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AAE85DE-7002-4D3A-8A3B-11DA20F6B2A7}" type="datetimeFigureOut">
              <a:rPr lang="fr-FR" smtClean="0"/>
              <a:t>07/10/2025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418247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AAE85DE-7002-4D3A-8A3B-11DA20F6B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2267517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AAE85DE-7002-4D3A-8A3B-11DA20F6B2A7}"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02B7E8-FCC1-4AEB-B938-B1B0785D2E9A}" type="slidenum">
              <a:rPr lang="fr-FR" smtClean="0"/>
              <a:t>‹N°›</a:t>
            </a:fld>
            <a:endParaRPr lang="fr-FR"/>
          </a:p>
        </p:txBody>
      </p:sp>
    </p:spTree>
    <p:extLst>
      <p:ext uri="{BB962C8B-B14F-4D97-AF65-F5344CB8AC3E}">
        <p14:creationId xmlns:p14="http://schemas.microsoft.com/office/powerpoint/2010/main" val="1263072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AE85DE-7002-4D3A-8A3B-11DA20F6B2A7}" type="datetimeFigureOut">
              <a:rPr lang="fr-FR" smtClean="0"/>
              <a:t>07/10/2025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02B7E8-FCC1-4AEB-B938-B1B0785D2E9A}" type="slidenum">
              <a:rPr lang="fr-FR" smtClean="0"/>
              <a:t>‹N°›</a:t>
            </a:fld>
            <a:endParaRPr lang="fr-FR"/>
          </a:p>
        </p:txBody>
      </p:sp>
    </p:spTree>
    <p:extLst>
      <p:ext uri="{BB962C8B-B14F-4D97-AF65-F5344CB8AC3E}">
        <p14:creationId xmlns:p14="http://schemas.microsoft.com/office/powerpoint/2010/main" val="3204577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0.gif"/><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3909512" y="183880"/>
            <a:ext cx="4372977" cy="663097"/>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509791" y="3954305"/>
            <a:ext cx="6512167" cy="696796"/>
          </a:xfrm>
          <a:prstGeom prst="rect">
            <a:avLst/>
          </a:prstGeom>
          <a:solidFill>
            <a:srgbClr val="336FB6"/>
          </a:solidFill>
          <a:ln w="38103" cap="flat">
            <a:solidFill>
              <a:srgbClr val="FFFFFF"/>
            </a:solid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Palier                                                 Semaine     4 </a:t>
            </a:r>
          </a:p>
        </p:txBody>
      </p:sp>
      <p:sp>
        <p:nvSpPr>
          <p:cNvPr id="9" name="Google Shape;735;p98">
            <a:extLst>
              <a:ext uri="{FF2B5EF4-FFF2-40B4-BE49-F238E27FC236}">
                <a16:creationId xmlns:a16="http://schemas.microsoft.com/office/drawing/2014/main" id="{F8C53EBC-F327-F687-DA37-526990EB91DF}"/>
              </a:ext>
            </a:extLst>
          </p:cNvPr>
          <p:cNvSpPr/>
          <p:nvPr/>
        </p:nvSpPr>
        <p:spPr>
          <a:xfrm>
            <a:off x="1654910" y="4054503"/>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4560002" y="4978989"/>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2536737" y="2444618"/>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641894" y="1420168"/>
            <a:ext cx="7747991" cy="1107996"/>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7200" b="1" kern="0" dirty="0">
                <a:solidFill>
                  <a:srgbClr val="3FB2CB"/>
                </a:solidFill>
                <a:latin typeface="Calibri"/>
                <a:ea typeface="Calibri"/>
                <a:cs typeface="Calibri"/>
              </a:rPr>
              <a:t>Français </a:t>
            </a:r>
            <a:endParaRPr lang="fr-FR" sz="1867"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8507902" y="1068898"/>
            <a:ext cx="1704404" cy="52867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a:solidFill>
                  <a:srgbClr val="FFFFFF"/>
                </a:solidFill>
                <a:latin typeface="Calibri"/>
                <a:ea typeface="Calibri"/>
                <a:cs typeface="Calibri"/>
              </a:rPr>
              <a:t>Niveau</a:t>
            </a:r>
            <a:r>
              <a:rPr lang="fr-FR" sz="1600" b="1" kern="0">
                <a:solidFill>
                  <a:srgbClr val="FFFFFF"/>
                </a:solidFill>
                <a:latin typeface="Dosis"/>
                <a:ea typeface="Dosis"/>
                <a:cs typeface="Dosis"/>
              </a:rPr>
              <a:t>    </a:t>
            </a:r>
            <a:r>
              <a:rPr lang="fr-FR" sz="1333" b="1" kern="0">
                <a:solidFill>
                  <a:srgbClr val="FFFFFF"/>
                </a:solidFill>
                <a:latin typeface="Dosis"/>
                <a:ea typeface="Dosis"/>
                <a:cs typeface="Dosis"/>
              </a:rPr>
              <a:t>            </a:t>
            </a:r>
            <a:r>
              <a:rPr lang="fr-FR" sz="1600" b="1" kern="0">
                <a:solidFill>
                  <a:srgbClr val="FFFFFF"/>
                </a:solidFill>
                <a:latin typeface="Dosis"/>
                <a:ea typeface="Dosis"/>
                <a:cs typeface="Dosis"/>
              </a:rPr>
              <a:t>             </a:t>
            </a:r>
            <a:endParaRPr lang="fr-FR" sz="1467"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8414815" y="948477"/>
            <a:ext cx="2026479" cy="1623728"/>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8575851" y="1135406"/>
            <a:ext cx="1704404" cy="679545"/>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8679250" y="1760342"/>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dirty="0" smtClea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2446860" y="2836961"/>
            <a:ext cx="4226283" cy="509623"/>
          </a:xfrm>
          <a:prstGeom prst="rect">
            <a:avLst/>
          </a:prstGeom>
          <a:noFill/>
          <a:ln w="38103" cap="flat">
            <a:solidFill>
              <a:srgbClr val="FFFFFF"/>
            </a:solid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32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7021960" y="2241720"/>
            <a:ext cx="4714865" cy="2389435"/>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913850" y="4097515"/>
            <a:ext cx="310959" cy="410433"/>
          </a:xfrm>
          <a:prstGeom prst="rect">
            <a:avLst/>
          </a:prstGeom>
          <a:noFill/>
          <a:ln cap="flat">
            <a:noFill/>
          </a:ln>
        </p:spPr>
        <p:txBody>
          <a:bodyPr vert="horz" wrap="square" lIns="0" tIns="0" rIns="0" bIns="0" anchor="t" anchorCtr="0" compatLnSpc="1">
            <a:spAutoFit/>
          </a:bodyPr>
          <a:lstStyle/>
          <a:p>
            <a:pPr defTabSz="121917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3</a:t>
            </a:r>
            <a:endParaRPr lang="fr-FR" sz="2667"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6515727" y="4079491"/>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9" name="Google Shape;224;p26">
            <a:extLst>
              <a:ext uri="{FF2B5EF4-FFF2-40B4-BE49-F238E27FC236}">
                <a16:creationId xmlns:a16="http://schemas.microsoft.com/office/drawing/2014/main" id="{523F5EC1-AEA6-A379-1E26-6B69A01A48C4}"/>
              </a:ext>
            </a:extLst>
          </p:cNvPr>
          <p:cNvSpPr/>
          <p:nvPr/>
        </p:nvSpPr>
        <p:spPr>
          <a:xfrm>
            <a:off x="507512" y="4862697"/>
            <a:ext cx="11079968" cy="877755"/>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Consolidation                   Fiche </a:t>
            </a:r>
            <a:r>
              <a:rPr lang="fr-FR" sz="2667" b="1" kern="0" dirty="0" smtClean="0">
                <a:solidFill>
                  <a:srgbClr val="FFFFFF"/>
                </a:solidFill>
                <a:latin typeface="Calibri"/>
                <a:ea typeface="Calibri"/>
                <a:cs typeface="Calibri"/>
              </a:rPr>
              <a:t>2 </a:t>
            </a:r>
            <a:endParaRPr lang="fr-FR" sz="2667" b="1" kern="0" dirty="0">
              <a:solidFill>
                <a:srgbClr val="FFFFFF"/>
              </a:solidFill>
              <a:latin typeface="Calibri"/>
              <a:ea typeface="Calibri"/>
              <a:cs typeface="Calibri"/>
            </a:endParaRPr>
          </a:p>
        </p:txBody>
      </p:sp>
      <p:sp>
        <p:nvSpPr>
          <p:cNvPr id="20" name="Google Shape;741;p98">
            <a:extLst>
              <a:ext uri="{FF2B5EF4-FFF2-40B4-BE49-F238E27FC236}">
                <a16:creationId xmlns:a16="http://schemas.microsoft.com/office/drawing/2014/main" id="{CB0E6087-161E-F7D7-1975-A2A09F956478}"/>
              </a:ext>
            </a:extLst>
          </p:cNvPr>
          <p:cNvSpPr txBox="1"/>
          <p:nvPr/>
        </p:nvSpPr>
        <p:spPr>
          <a:xfrm>
            <a:off x="6047496" y="5090791"/>
            <a:ext cx="4730576" cy="369332"/>
          </a:xfrm>
          <a:prstGeom prst="rect">
            <a:avLst/>
          </a:prstGeom>
          <a:noFill/>
          <a:ln cap="flat">
            <a:noFill/>
          </a:ln>
        </p:spPr>
        <p:txBody>
          <a:bodyPr vert="horz" wrap="square" lIns="0" tIns="0" rIns="0" bIns="0" anchor="t" anchorCtr="0" compatLnSpc="1">
            <a:spAutoFit/>
          </a:bodyPr>
          <a:lstStyle/>
          <a:p>
            <a:pPr marL="380981" indent="-380981" defTabSz="1219140">
              <a:buFont typeface="Wingdings" panose="05000000000000000000" pitchFamily="2" charset="2"/>
              <a:buChar char="Ø"/>
              <a:defRPr sz="1800" b="0" i="0" u="none" strike="noStrike" kern="0" cap="none" spc="0" baseline="0">
                <a:solidFill>
                  <a:srgbClr val="000000"/>
                </a:solidFill>
                <a:uFillTx/>
              </a:defRPr>
            </a:pPr>
            <a:r>
              <a:rPr lang="fr-FR" sz="2400" b="1" kern="0" dirty="0">
                <a:solidFill>
                  <a:prstClr val="white"/>
                </a:solidFill>
                <a:latin typeface="Calibri" panose="020F0502020204030204"/>
              </a:rPr>
              <a:t>Consolider les acquis du palier </a:t>
            </a:r>
            <a:r>
              <a:rPr lang="fr-FR" sz="2400" b="1" kern="0" dirty="0" smtClean="0">
                <a:solidFill>
                  <a:prstClr val="white"/>
                </a:solidFill>
                <a:latin typeface="Calibri" panose="020F0502020204030204"/>
              </a:rPr>
              <a:t>3</a:t>
            </a:r>
            <a:endParaRPr lang="fr-FR" sz="2400" b="1" kern="0" dirty="0">
              <a:solidFill>
                <a:prstClr val="white"/>
              </a:solidFill>
              <a:latin typeface="Calibri" panose="020F0502020204030204"/>
            </a:endParaRPr>
          </a:p>
        </p:txBody>
      </p:sp>
      <p:sp>
        <p:nvSpPr>
          <p:cNvPr id="21" name="Google Shape;742;p98">
            <a:extLst>
              <a:ext uri="{FF2B5EF4-FFF2-40B4-BE49-F238E27FC236}">
                <a16:creationId xmlns:a16="http://schemas.microsoft.com/office/drawing/2014/main" id="{E20F6010-5958-CCE5-50DA-0596536343DD}"/>
              </a:ext>
            </a:extLst>
          </p:cNvPr>
          <p:cNvSpPr/>
          <p:nvPr/>
        </p:nvSpPr>
        <p:spPr>
          <a:xfrm flipH="1">
            <a:off x="3032617" y="4974459"/>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22" name="Google Shape;742;p98">
            <a:extLst>
              <a:ext uri="{FF2B5EF4-FFF2-40B4-BE49-F238E27FC236}">
                <a16:creationId xmlns:a16="http://schemas.microsoft.com/office/drawing/2014/main" id="{E20F6010-5958-CCE5-50DA-0596536343DD}"/>
              </a:ext>
            </a:extLst>
          </p:cNvPr>
          <p:cNvSpPr/>
          <p:nvPr/>
        </p:nvSpPr>
        <p:spPr>
          <a:xfrm flipH="1">
            <a:off x="5740597" y="5004135"/>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Tree>
    <p:extLst>
      <p:ext uri="{BB962C8B-B14F-4D97-AF65-F5344CB8AC3E}">
        <p14:creationId xmlns:p14="http://schemas.microsoft.com/office/powerpoint/2010/main" val="1505243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769863" y="1370895"/>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dirty="0">
                <a:solidFill>
                  <a:srgbClr val="44546A"/>
                </a:solidFill>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769863" y="2674502"/>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769864" y="3978109"/>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769864" y="5281715"/>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459673" y="1027246"/>
            <a:ext cx="991300" cy="991300"/>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459671" y="2372864"/>
            <a:ext cx="991300" cy="1045913"/>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459672" y="3716477"/>
            <a:ext cx="991299" cy="991299"/>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9672" y="5015586"/>
            <a:ext cx="991299" cy="925469"/>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l’élève</a:t>
            </a:r>
            <a:endParaRPr lang="en-US" sz="1867" kern="0" dirty="0">
              <a:solidFill>
                <a:srgbClr val="000000"/>
              </a:solidFill>
              <a:latin typeface="Arial"/>
              <a:ea typeface="Arial"/>
              <a:cs typeface="Arial"/>
            </a:endParaRPr>
          </a:p>
        </p:txBody>
      </p:sp>
    </p:spTree>
    <p:extLst>
      <p:ext uri="{BB962C8B-B14F-4D97-AF65-F5344CB8AC3E}">
        <p14:creationId xmlns:p14="http://schemas.microsoft.com/office/powerpoint/2010/main" val="2757829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4324169" y="952608"/>
            <a:ext cx="7197271" cy="3873929"/>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lecture fluence</a:t>
            </a:r>
            <a:r>
              <a:rPr lang="fr-FR" sz="48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25 min</a:t>
            </a:r>
            <a:endParaRPr lang="en-US" sz="48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588147" y="993046"/>
            <a:ext cx="3736023" cy="3736023"/>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2035637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2022834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Avant de commencer, faisons un petit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770656" y="2335960"/>
            <a:ext cx="10660212" cy="4921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1067"/>
              </a:spcAft>
            </a:pPr>
            <a:r>
              <a:rPr lang="fr-FR" sz="2400" b="1" dirty="0">
                <a:solidFill>
                  <a:sysClr val="windowText" lastClr="000000"/>
                </a:solidFill>
                <a:latin typeface="Calibri" panose="020F0502020204030204" pitchFamily="34" charset="0"/>
                <a:cs typeface="Calibri" panose="020F0502020204030204" pitchFamily="34" charset="0"/>
              </a:rPr>
              <a:t>Lire par groupes de mots</a:t>
            </a:r>
          </a:p>
        </p:txBody>
      </p:sp>
      <p:sp>
        <p:nvSpPr>
          <p:cNvPr id="12" name="ZoneTexte 11">
            <a:extLst>
              <a:ext uri="{FF2B5EF4-FFF2-40B4-BE49-F238E27FC236}">
                <a16:creationId xmlns:a16="http://schemas.microsoft.com/office/drawing/2014/main" id="{D26F5D7E-4BD4-4B39-80B4-21E54D890D8C}"/>
              </a:ext>
            </a:extLst>
          </p:cNvPr>
          <p:cNvSpPr txBox="1"/>
          <p:nvPr/>
        </p:nvSpPr>
        <p:spPr>
          <a:xfrm>
            <a:off x="770657" y="3135611"/>
            <a:ext cx="10660211" cy="1569660"/>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3200" b="1">
                <a:solidFill>
                  <a:sysClr val="windowText" lastClr="000000"/>
                </a:solidFill>
                <a:latin typeface="Arial" panose="020B0604020202020204" pitchFamily="34" charset="0"/>
                <a:cs typeface="Arial" panose="020B0604020202020204" pitchFamily="34" charset="0"/>
              </a:defRPr>
            </a:lvl1pPr>
          </a:lstStyle>
          <a:p>
            <a:pPr marL="457189" indent="-457189">
              <a:buFont typeface="Wingdings" panose="05000000000000000000" pitchFamily="2" charset="2"/>
              <a:buChar char="Ø"/>
            </a:pPr>
            <a:r>
              <a:rPr lang="fr-FR" sz="2400" b="0" dirty="0">
                <a:latin typeface="Calibri" panose="020F0502020204030204" pitchFamily="34" charset="0"/>
                <a:cs typeface="Calibri" panose="020F0502020204030204" pitchFamily="34" charset="0"/>
              </a:rPr>
              <a:t>Les oiseaux </a:t>
            </a:r>
            <a:r>
              <a:rPr lang="fr-FR" sz="2400" dirty="0">
                <a:solidFill>
                  <a:srgbClr val="FF0000"/>
                </a:solidFill>
                <a:latin typeface="Calibri" panose="020F0502020204030204" pitchFamily="34" charset="0"/>
                <a:cs typeface="Calibri" panose="020F0502020204030204" pitchFamily="34" charset="0"/>
              </a:rPr>
              <a:t>/</a:t>
            </a:r>
            <a:r>
              <a:rPr lang="fr-FR" sz="2400" dirty="0">
                <a:solidFill>
                  <a:srgbClr val="FFC000"/>
                </a:solidFill>
                <a:latin typeface="Calibri" panose="020F0502020204030204" pitchFamily="34" charset="0"/>
                <a:cs typeface="Calibri" panose="020F0502020204030204" pitchFamily="34" charset="0"/>
              </a:rPr>
              <a:t> </a:t>
            </a:r>
            <a:r>
              <a:rPr lang="fr-FR" sz="2400" b="0" dirty="0">
                <a:solidFill>
                  <a:schemeClr val="tx1"/>
                </a:solidFill>
                <a:latin typeface="Calibri" panose="020F0502020204030204" pitchFamily="34" charset="0"/>
                <a:cs typeface="Calibri" panose="020F0502020204030204" pitchFamily="34" charset="0"/>
              </a:rPr>
              <a:t>que j’entends le matin</a:t>
            </a:r>
            <a:r>
              <a:rPr lang="fr-FR" sz="2400" dirty="0">
                <a:solidFill>
                  <a:srgbClr val="FFC000"/>
                </a:solidFill>
                <a:latin typeface="Calibri" panose="020F0502020204030204" pitchFamily="34" charset="0"/>
                <a:cs typeface="Calibri" panose="020F0502020204030204" pitchFamily="34" charset="0"/>
              </a:rPr>
              <a:t> </a:t>
            </a:r>
            <a:r>
              <a:rPr lang="fr-FR" sz="2400" dirty="0">
                <a:solidFill>
                  <a:srgbClr val="FF0000"/>
                </a:solidFill>
                <a:latin typeface="Calibri" panose="020F0502020204030204" pitchFamily="34" charset="0"/>
                <a:cs typeface="Calibri" panose="020F0502020204030204" pitchFamily="34" charset="0"/>
              </a:rPr>
              <a:t>/</a:t>
            </a:r>
            <a:r>
              <a:rPr lang="fr-FR" sz="2400" dirty="0">
                <a:solidFill>
                  <a:srgbClr val="FFC000"/>
                </a:solidFill>
                <a:latin typeface="Calibri" panose="020F0502020204030204" pitchFamily="34" charset="0"/>
                <a:cs typeface="Calibri" panose="020F0502020204030204" pitchFamily="34" charset="0"/>
              </a:rPr>
              <a:t> </a:t>
            </a:r>
            <a:r>
              <a:rPr lang="fr-FR" sz="2400" b="0" dirty="0">
                <a:solidFill>
                  <a:schemeClr val="tx1"/>
                </a:solidFill>
                <a:latin typeface="Calibri" panose="020F0502020204030204" pitchFamily="34" charset="0"/>
                <a:cs typeface="Calibri" panose="020F0502020204030204" pitchFamily="34" charset="0"/>
              </a:rPr>
              <a:t>chantent dans les arbres</a:t>
            </a:r>
            <a:r>
              <a:rPr lang="fr-FR" sz="2400" b="0" dirty="0">
                <a:latin typeface="Calibri" panose="020F0502020204030204" pitchFamily="34" charset="0"/>
                <a:cs typeface="Calibri" panose="020F0502020204030204" pitchFamily="34" charset="0"/>
              </a:rPr>
              <a:t>.</a:t>
            </a:r>
          </a:p>
          <a:p>
            <a:pPr marL="457189" indent="-457189">
              <a:buFont typeface="Wingdings" panose="05000000000000000000" pitchFamily="2" charset="2"/>
              <a:buChar char="Ø"/>
            </a:pPr>
            <a:r>
              <a:rPr lang="fr-FR" sz="2400" b="0" dirty="0">
                <a:latin typeface="Calibri" panose="020F0502020204030204" pitchFamily="34" charset="0"/>
                <a:cs typeface="Calibri" panose="020F0502020204030204" pitchFamily="34" charset="0"/>
              </a:rPr>
              <a:t>Lire chaque jour</a:t>
            </a:r>
            <a:r>
              <a:rPr lang="fr-FR" sz="2400" dirty="0">
                <a:solidFill>
                  <a:srgbClr val="FFC000"/>
                </a:solidFill>
                <a:latin typeface="Calibri" panose="020F0502020204030204" pitchFamily="34" charset="0"/>
                <a:cs typeface="Calibri" panose="020F0502020204030204" pitchFamily="34" charset="0"/>
              </a:rPr>
              <a:t> </a:t>
            </a:r>
            <a:r>
              <a:rPr lang="fr-FR" sz="2400" dirty="0">
                <a:solidFill>
                  <a:srgbClr val="FF0000"/>
                </a:solidFill>
                <a:latin typeface="Calibri" panose="020F0502020204030204" pitchFamily="34" charset="0"/>
                <a:cs typeface="Calibri" panose="020F0502020204030204" pitchFamily="34" charset="0"/>
              </a:rPr>
              <a:t>/</a:t>
            </a:r>
            <a:r>
              <a:rPr lang="fr-FR" sz="2400" dirty="0">
                <a:solidFill>
                  <a:srgbClr val="FFC000"/>
                </a:solidFill>
                <a:latin typeface="Calibri" panose="020F0502020204030204" pitchFamily="34" charset="0"/>
                <a:cs typeface="Calibri" panose="020F0502020204030204" pitchFamily="34" charset="0"/>
              </a:rPr>
              <a:t> </a:t>
            </a:r>
            <a:r>
              <a:rPr lang="fr-FR" sz="2400" b="0" dirty="0">
                <a:solidFill>
                  <a:schemeClr val="tx1"/>
                </a:solidFill>
                <a:latin typeface="Calibri" panose="020F0502020204030204" pitchFamily="34" charset="0"/>
                <a:cs typeface="Calibri" panose="020F0502020204030204" pitchFamily="34" charset="0"/>
              </a:rPr>
              <a:t>même quelques minutes</a:t>
            </a:r>
            <a:r>
              <a:rPr lang="fr-FR" sz="2400" b="0" dirty="0">
                <a:latin typeface="Calibri" panose="020F0502020204030204" pitchFamily="34" charset="0"/>
                <a:cs typeface="Calibri" panose="020F0502020204030204" pitchFamily="34" charset="0"/>
              </a:rPr>
              <a:t> </a:t>
            </a:r>
            <a:r>
              <a:rPr lang="fr-FR" sz="2400" dirty="0">
                <a:solidFill>
                  <a:srgbClr val="FF0000"/>
                </a:solidFill>
                <a:latin typeface="Calibri" panose="020F0502020204030204" pitchFamily="34" charset="0"/>
                <a:cs typeface="Calibri" panose="020F0502020204030204" pitchFamily="34" charset="0"/>
              </a:rPr>
              <a:t>/</a:t>
            </a:r>
            <a:r>
              <a:rPr lang="fr-FR" sz="2400" dirty="0">
                <a:solidFill>
                  <a:srgbClr val="FFC000"/>
                </a:solidFill>
                <a:latin typeface="Calibri" panose="020F0502020204030204" pitchFamily="34" charset="0"/>
                <a:cs typeface="Calibri" panose="020F0502020204030204" pitchFamily="34" charset="0"/>
              </a:rPr>
              <a:t> </a:t>
            </a:r>
            <a:r>
              <a:rPr lang="fr-FR" sz="2400" b="0" dirty="0">
                <a:latin typeface="Calibri" panose="020F0502020204030204" pitchFamily="34" charset="0"/>
                <a:cs typeface="Calibri" panose="020F0502020204030204" pitchFamily="34" charset="0"/>
              </a:rPr>
              <a:t>est une excellente habitude.</a:t>
            </a:r>
          </a:p>
          <a:p>
            <a:r>
              <a:rPr lang="fr-FR" sz="2400" b="0" dirty="0">
                <a:latin typeface="Calibri" panose="020F0502020204030204" pitchFamily="34" charset="0"/>
                <a:cs typeface="Calibri" panose="020F0502020204030204" pitchFamily="34" charset="0"/>
              </a:rPr>
              <a:t>► On lit chaque groupe de mots en une seule fois, en marquant une petite pause entre les groupes.</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857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Lisez chaque phrase et séparez-la en groupes de mots. Tracez un petit trait entre les groupes.</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Faire travailler les élèves individuellement. Corriger collectivement au tableau.</a:t>
            </a:r>
          </a:p>
        </p:txBody>
      </p:sp>
      <p:sp>
        <p:nvSpPr>
          <p:cNvPr id="7" name="Rectangle 6"/>
          <p:cNvSpPr/>
          <p:nvPr/>
        </p:nvSpPr>
        <p:spPr>
          <a:xfrm>
            <a:off x="663343" y="1706206"/>
            <a:ext cx="10746703" cy="4524315"/>
          </a:xfrm>
          <a:prstGeom prst="rect">
            <a:avLst/>
          </a:prstGeom>
          <a:solidFill>
            <a:srgbClr val="FFFFCC"/>
          </a:solidFill>
          <a:ln>
            <a:solidFill>
              <a:schemeClr val="tx1"/>
            </a:solidFill>
          </a:ln>
        </p:spPr>
        <p:txBody>
          <a:bodyPr wrap="square">
            <a:spAutoFit/>
          </a:bodyPr>
          <a:lstStyle/>
          <a:p>
            <a:pPr marL="457189" indent="-457189" algn="just">
              <a:lnSpc>
                <a:spcPct val="150000"/>
              </a:lnSpc>
              <a:buClr>
                <a:srgbClr val="C00000"/>
              </a:buClr>
              <a:buFont typeface="Wingdings" panose="05000000000000000000" pitchFamily="2" charset="2"/>
              <a:buChar char="Ø"/>
            </a:pPr>
            <a:r>
              <a:rPr lang="fr-FR" sz="3200" dirty="0">
                <a:latin typeface="Calibri" panose="020F0502020204030204" pitchFamily="34" charset="0"/>
                <a:ea typeface="Calibri" panose="020F0502020204030204" pitchFamily="34" charset="0"/>
                <a:cs typeface="Arial" panose="020B0604020202020204" pitchFamily="34" charset="0"/>
              </a:rPr>
              <a:t>Les élèves, assis tranquillement, écoutent attentivement les explications. </a:t>
            </a:r>
          </a:p>
          <a:p>
            <a:pPr marL="457189" indent="-457189" algn="just">
              <a:lnSpc>
                <a:spcPct val="150000"/>
              </a:lnSpc>
              <a:buClr>
                <a:srgbClr val="C00000"/>
              </a:buClr>
              <a:buFont typeface="Wingdings" panose="05000000000000000000" pitchFamily="2" charset="2"/>
              <a:buChar char="Ø"/>
            </a:pPr>
            <a:r>
              <a:rPr lang="fr-FR" sz="3200" dirty="0">
                <a:latin typeface="Calibri" panose="020F0502020204030204" pitchFamily="34" charset="0"/>
                <a:ea typeface="Calibri" panose="020F0502020204030204" pitchFamily="34" charset="0"/>
                <a:cs typeface="Arial" panose="020B0604020202020204" pitchFamily="34" charset="0"/>
              </a:rPr>
              <a:t>Ils marchent doucement, très doucement pour ne pas effrayer les oiseaux. </a:t>
            </a:r>
          </a:p>
          <a:p>
            <a:pPr marL="457189" indent="-457189" algn="just">
              <a:lnSpc>
                <a:spcPct val="150000"/>
              </a:lnSpc>
              <a:buClr>
                <a:srgbClr val="C00000"/>
              </a:buClr>
              <a:buFont typeface="Wingdings" panose="05000000000000000000" pitchFamily="2" charset="2"/>
              <a:buChar char="Ø"/>
            </a:pPr>
            <a:r>
              <a:rPr lang="fr-FR" sz="3200" dirty="0">
                <a:latin typeface="Calibri" panose="020F0502020204030204" pitchFamily="34" charset="0"/>
                <a:ea typeface="Calibri" panose="020F0502020204030204" pitchFamily="34" charset="0"/>
                <a:cs typeface="Arial" panose="020B0604020202020204" pitchFamily="34" charset="0"/>
              </a:rPr>
              <a:t>Quand j’étais jeune, je passais mes vacances à la campagne. Aujourd’hui, je préfère aller à la plage.</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515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1" y="47513"/>
            <a:ext cx="11632451"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i="1" dirty="0"/>
              <a:t>Travaillez par binômes. Lisez la phrase à voix haute. Écoutez votre camarade et corrigez-le s’il oublie une pause.</a:t>
            </a:r>
            <a:endParaRPr lang="fr-FR" sz="1867" dirty="0"/>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38331" y="456059"/>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 alterner les rôles (lecteur/correcteur).</a:t>
            </a:r>
          </a:p>
          <a:p>
            <a:endParaRPr lang="fr-FR" sz="1867" dirty="0"/>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631F8FD3-DA92-6C1E-2D50-18B6891CBC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65883" y="370841"/>
            <a:ext cx="850293" cy="793828"/>
          </a:xfrm>
          <a:prstGeom prst="rect">
            <a:avLst/>
          </a:prstGeom>
        </p:spPr>
      </p:pic>
      <p:sp>
        <p:nvSpPr>
          <p:cNvPr id="4" name="Rectangle 3">
            <a:extLst>
              <a:ext uri="{FF2B5EF4-FFF2-40B4-BE49-F238E27FC236}">
                <a16:creationId xmlns:a16="http://schemas.microsoft.com/office/drawing/2014/main" id="{06D2EAC9-DFC8-52B1-8B55-08F47EEAF765}"/>
              </a:ext>
            </a:extLst>
          </p:cNvPr>
          <p:cNvSpPr/>
          <p:nvPr/>
        </p:nvSpPr>
        <p:spPr>
          <a:xfrm>
            <a:off x="663343" y="1706206"/>
            <a:ext cx="10746703" cy="4524315"/>
          </a:xfrm>
          <a:prstGeom prst="rect">
            <a:avLst/>
          </a:prstGeom>
          <a:solidFill>
            <a:srgbClr val="FFFFCC"/>
          </a:solidFill>
          <a:ln>
            <a:solidFill>
              <a:schemeClr val="tx1"/>
            </a:solidFill>
          </a:ln>
        </p:spPr>
        <p:txBody>
          <a:bodyPr wrap="square">
            <a:spAutoFit/>
          </a:bodyPr>
          <a:lstStyle/>
          <a:p>
            <a:pPr marL="457189" indent="-457189" algn="just">
              <a:lnSpc>
                <a:spcPct val="150000"/>
              </a:lnSpc>
              <a:buClr>
                <a:srgbClr val="C00000"/>
              </a:buClr>
              <a:buFont typeface="Wingdings" panose="05000000000000000000" pitchFamily="2" charset="2"/>
              <a:buChar char="Ø"/>
            </a:pPr>
            <a:r>
              <a:rPr lang="fr-FR" sz="3200" dirty="0">
                <a:latin typeface="Calibri" panose="020F0502020204030204" pitchFamily="34" charset="0"/>
                <a:ea typeface="Calibri" panose="020F0502020204030204" pitchFamily="34" charset="0"/>
                <a:cs typeface="Arial" panose="020B0604020202020204" pitchFamily="34" charset="0"/>
              </a:rPr>
              <a:t>Les élèves, assis tranquillement, écoutent attentivement les explications. </a:t>
            </a:r>
          </a:p>
          <a:p>
            <a:pPr marL="457189" indent="-457189" algn="just">
              <a:lnSpc>
                <a:spcPct val="150000"/>
              </a:lnSpc>
              <a:buClr>
                <a:srgbClr val="C00000"/>
              </a:buClr>
              <a:buFont typeface="Wingdings" panose="05000000000000000000" pitchFamily="2" charset="2"/>
              <a:buChar char="Ø"/>
            </a:pPr>
            <a:r>
              <a:rPr lang="fr-FR" sz="3200" dirty="0">
                <a:latin typeface="Calibri" panose="020F0502020204030204" pitchFamily="34" charset="0"/>
                <a:ea typeface="Calibri" panose="020F0502020204030204" pitchFamily="34" charset="0"/>
                <a:cs typeface="Arial" panose="020B0604020202020204" pitchFamily="34" charset="0"/>
              </a:rPr>
              <a:t>Ils marchent doucement, très doucement pour ne pas effrayer les oiseaux. </a:t>
            </a:r>
          </a:p>
          <a:p>
            <a:pPr marL="457189" indent="-457189" algn="just">
              <a:lnSpc>
                <a:spcPct val="150000"/>
              </a:lnSpc>
              <a:buClr>
                <a:srgbClr val="C00000"/>
              </a:buClr>
              <a:buFont typeface="Wingdings" panose="05000000000000000000" pitchFamily="2" charset="2"/>
              <a:buChar char="Ø"/>
            </a:pPr>
            <a:r>
              <a:rPr lang="fr-FR" sz="3200" dirty="0">
                <a:latin typeface="Calibri" panose="020F0502020204030204" pitchFamily="34" charset="0"/>
                <a:ea typeface="Calibri" panose="020F0502020204030204" pitchFamily="34" charset="0"/>
                <a:cs typeface="Arial" panose="020B0604020202020204" pitchFamily="34" charset="0"/>
              </a:rPr>
              <a:t>Quand j’étais jeune, je passais mes vacances à la campagne. Aujourd’hui, je préfère aller à la plage.</a:t>
            </a:r>
          </a:p>
        </p:txBody>
      </p:sp>
    </p:spTree>
    <p:extLst>
      <p:ext uri="{BB962C8B-B14F-4D97-AF65-F5344CB8AC3E}">
        <p14:creationId xmlns:p14="http://schemas.microsoft.com/office/powerpoint/2010/main" val="2944970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1" y="47513"/>
            <a:ext cx="11632451"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Assemblez les cartes pour remettre les phrases dans le bon ordre. Puis lisez-les en respectant les groupes de mots.</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38331" y="456059"/>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smtClean="0"/>
              <a:t>Désigner 4 élèves pour lire les phrases.</a:t>
            </a:r>
            <a:endParaRPr lang="fr-FR" sz="1867" dirty="0"/>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087215" y="2142481"/>
            <a:ext cx="5319405"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écoutent attentivement les explications.</a:t>
            </a:r>
          </a:p>
        </p:txBody>
      </p:sp>
      <p:sp>
        <p:nvSpPr>
          <p:cNvPr id="6" name="Rectangle 5"/>
          <p:cNvSpPr/>
          <p:nvPr/>
        </p:nvSpPr>
        <p:spPr>
          <a:xfrm>
            <a:off x="3019798" y="2142597"/>
            <a:ext cx="2199705"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très doucement</a:t>
            </a:r>
          </a:p>
        </p:txBody>
      </p:sp>
      <p:sp>
        <p:nvSpPr>
          <p:cNvPr id="9" name="Rectangle 8"/>
          <p:cNvSpPr/>
          <p:nvPr/>
        </p:nvSpPr>
        <p:spPr>
          <a:xfrm>
            <a:off x="7129487" y="4208108"/>
            <a:ext cx="4313617"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pour ne pas effrayer les oiseaux.</a:t>
            </a:r>
          </a:p>
        </p:txBody>
      </p:sp>
      <p:sp>
        <p:nvSpPr>
          <p:cNvPr id="11" name="Rectangle 10"/>
          <p:cNvSpPr/>
          <p:nvPr/>
        </p:nvSpPr>
        <p:spPr>
          <a:xfrm>
            <a:off x="588589" y="4208340"/>
            <a:ext cx="2732479" cy="46166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Quand j’étais jeune,</a:t>
            </a:r>
          </a:p>
        </p:txBody>
      </p:sp>
      <p:sp>
        <p:nvSpPr>
          <p:cNvPr id="14" name="Rectangle 13"/>
          <p:cNvSpPr/>
          <p:nvPr/>
        </p:nvSpPr>
        <p:spPr>
          <a:xfrm>
            <a:off x="588589" y="3243352"/>
            <a:ext cx="3362908" cy="46166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Ils marchent doucement,</a:t>
            </a:r>
          </a:p>
        </p:txBody>
      </p:sp>
      <p:sp>
        <p:nvSpPr>
          <p:cNvPr id="15" name="Rectangle 14"/>
          <p:cNvSpPr/>
          <p:nvPr/>
        </p:nvSpPr>
        <p:spPr>
          <a:xfrm>
            <a:off x="8237867" y="3267040"/>
            <a:ext cx="2096856"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à la campagne.</a:t>
            </a:r>
          </a:p>
        </p:txBody>
      </p:sp>
      <p:sp>
        <p:nvSpPr>
          <p:cNvPr id="16" name="Rectangle 15"/>
          <p:cNvSpPr/>
          <p:nvPr/>
        </p:nvSpPr>
        <p:spPr>
          <a:xfrm>
            <a:off x="588589" y="2142597"/>
            <a:ext cx="1549270" cy="46166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Les élèves</a:t>
            </a:r>
            <a:r>
              <a:rPr lang="fr-FR" sz="2400" b="1" dirty="0" smtClean="0">
                <a:latin typeface="Calibri" panose="020F0502020204030204" pitchFamily="34" charset="0"/>
                <a:ea typeface="Calibri" panose="020F0502020204030204" pitchFamily="34" charset="0"/>
                <a:cs typeface="Arial" panose="020B0604020202020204" pitchFamily="34" charset="0"/>
              </a:rPr>
              <a:t>,</a:t>
            </a:r>
            <a:endParaRPr lang="fr-FR" sz="2400" b="1" dirty="0">
              <a:latin typeface="Calibri" panose="020F0502020204030204" pitchFamily="34" charset="0"/>
              <a:ea typeface="Calibri" panose="020F0502020204030204" pitchFamily="34" charset="0"/>
              <a:cs typeface="Arial" panose="020B0604020202020204" pitchFamily="34" charset="0"/>
            </a:endParaRPr>
          </a:p>
        </p:txBody>
      </p:sp>
      <p:sp>
        <p:nvSpPr>
          <p:cNvPr id="17" name="Rectangle 16"/>
          <p:cNvSpPr/>
          <p:nvPr/>
        </p:nvSpPr>
        <p:spPr>
          <a:xfrm>
            <a:off x="4268765" y="3267204"/>
            <a:ext cx="3283399"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fr-FR" sz="2400" b="1" dirty="0">
                <a:latin typeface="Calibri" panose="020F0502020204030204" pitchFamily="34" charset="0"/>
                <a:ea typeface="Calibri" panose="020F0502020204030204" pitchFamily="34" charset="0"/>
                <a:cs typeface="Arial" panose="020B0604020202020204" pitchFamily="34" charset="0"/>
              </a:rPr>
              <a:t> je passais mes vacances</a:t>
            </a:r>
          </a:p>
        </p:txBody>
      </p:sp>
      <p:pic>
        <p:nvPicPr>
          <p:cNvPr id="18"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392183"/>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919092" y="4237330"/>
            <a:ext cx="2845651"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fr-FR" sz="2400" b="1" dirty="0">
                <a:solidFill>
                  <a:schemeClr val="lt1"/>
                </a:solidFill>
                <a:latin typeface="Calibri" panose="020F0502020204030204" pitchFamily="34" charset="0"/>
                <a:ea typeface="Calibri" panose="020F0502020204030204" pitchFamily="34" charset="0"/>
                <a:cs typeface="Arial" panose="020B0604020202020204" pitchFamily="34" charset="0"/>
              </a:rPr>
              <a:t>assis </a:t>
            </a:r>
            <a:r>
              <a:rPr lang="fr-FR" sz="2400" b="1" dirty="0" smtClean="0">
                <a:solidFill>
                  <a:schemeClr val="lt1"/>
                </a:solidFill>
                <a:latin typeface="Calibri" panose="020F0502020204030204" pitchFamily="34" charset="0"/>
                <a:ea typeface="Calibri" panose="020F0502020204030204" pitchFamily="34" charset="0"/>
                <a:cs typeface="Arial" panose="020B0604020202020204" pitchFamily="34" charset="0"/>
              </a:rPr>
              <a:t>tranquillement,</a:t>
            </a:r>
            <a:endParaRPr lang="fr-FR" sz="2400" b="1" dirty="0">
              <a:solidFill>
                <a:schemeClr val="lt1"/>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2168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1" y="47513"/>
            <a:ext cx="11632451"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Lisez la phrase à haute voix. Chaque fois que vous arrivez à la fin d’un groupe de mots, levez la main.</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38331" y="456059"/>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Faire lire collectivement la classe. Inviter ensuite quelques élèves à lire individuellement.</a:t>
            </a:r>
          </a:p>
        </p:txBody>
      </p:sp>
      <p:sp>
        <p:nvSpPr>
          <p:cNvPr id="7" name="Rectangle 6"/>
          <p:cNvSpPr/>
          <p:nvPr/>
        </p:nvSpPr>
        <p:spPr>
          <a:xfrm>
            <a:off x="722648" y="1727395"/>
            <a:ext cx="10746703" cy="4196662"/>
          </a:xfrm>
          <a:prstGeom prst="rect">
            <a:avLst/>
          </a:prstGeom>
          <a:solidFill>
            <a:srgbClr val="FFFFCC"/>
          </a:solidFill>
          <a:ln>
            <a:solidFill>
              <a:schemeClr val="tx1"/>
            </a:solidFill>
          </a:ln>
        </p:spPr>
        <p:txBody>
          <a:bodyPr wrap="square">
            <a:spAutoFit/>
          </a:bodyPr>
          <a:lstStyle/>
          <a:p>
            <a:pPr marL="457189" indent="-457189" algn="just">
              <a:lnSpc>
                <a:spcPct val="200000"/>
              </a:lnSpc>
              <a:buClr>
                <a:srgbClr val="C00000"/>
              </a:buClr>
              <a:buFont typeface="Wingdings" panose="05000000000000000000" pitchFamily="2" charset="2"/>
              <a:buChar char="Ø"/>
            </a:pPr>
            <a:r>
              <a:rPr lang="fr-FR" sz="2667" dirty="0">
                <a:latin typeface="Calibri" panose="020F0502020204030204" pitchFamily="34" charset="0"/>
                <a:ea typeface="Calibri" panose="020F0502020204030204" pitchFamily="34" charset="0"/>
                <a:cs typeface="Calibri" panose="020F0502020204030204" pitchFamily="34" charset="0"/>
              </a:rPr>
              <a:t>Au milieu de la forêt, il y a un petit lac avec des canards qui nagent tranquillement à la surface de l’eau. </a:t>
            </a:r>
          </a:p>
          <a:p>
            <a:pPr marL="457189" indent="-457189" algn="just">
              <a:lnSpc>
                <a:spcPct val="200000"/>
              </a:lnSpc>
              <a:buClr>
                <a:srgbClr val="C00000"/>
              </a:buClr>
              <a:buFont typeface="Wingdings" panose="05000000000000000000" pitchFamily="2" charset="2"/>
              <a:buChar char="Ø"/>
            </a:pPr>
            <a:r>
              <a:rPr lang="fr-FR" sz="2667" dirty="0">
                <a:latin typeface="Calibri" panose="020F0502020204030204" pitchFamily="34" charset="0"/>
                <a:ea typeface="Calibri" panose="020F0502020204030204" pitchFamily="34" charset="0"/>
                <a:cs typeface="Calibri" panose="020F0502020204030204" pitchFamily="34" charset="0"/>
              </a:rPr>
              <a:t>Sur un chemin qui n’est pas droit, près du parc, papa pousse une poussette. </a:t>
            </a:r>
          </a:p>
          <a:p>
            <a:pPr marL="457189" indent="-457189" algn="just">
              <a:lnSpc>
                <a:spcPct val="200000"/>
              </a:lnSpc>
              <a:buClr>
                <a:srgbClr val="C00000"/>
              </a:buClr>
              <a:buFont typeface="Wingdings" panose="05000000000000000000" pitchFamily="2" charset="2"/>
              <a:buChar char="Ø"/>
            </a:pPr>
            <a:r>
              <a:rPr lang="fr-FR" sz="2667" dirty="0">
                <a:latin typeface="Calibri" panose="020F0502020204030204" pitchFamily="34" charset="0"/>
                <a:ea typeface="Calibri" panose="020F0502020204030204" pitchFamily="34" charset="0"/>
                <a:cs typeface="Calibri" panose="020F0502020204030204" pitchFamily="34" charset="0"/>
              </a:rPr>
              <a:t>Partout, il y a des allées pour marcher ou faire du vélo. </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869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4267" dirty="0"/>
              <a:t>Repères</a:t>
            </a:r>
            <a:endParaRPr lang="en-US" sz="4267" dirty="0"/>
          </a:p>
        </p:txBody>
      </p:sp>
    </p:spTree>
    <p:extLst>
      <p:ext uri="{BB962C8B-B14F-4D97-AF65-F5344CB8AC3E}">
        <p14:creationId xmlns:p14="http://schemas.microsoft.com/office/powerpoint/2010/main" val="120643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2D1F006D-773F-F8D9-B607-3DBC97E08F60}"/>
              </a:ext>
            </a:extLst>
          </p:cNvPr>
          <p:cNvSpPr txBox="1"/>
          <p:nvPr/>
        </p:nvSpPr>
        <p:spPr>
          <a:xfrm>
            <a:off x="536020" y="1086055"/>
            <a:ext cx="11119957" cy="58785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1067"/>
              </a:spcAft>
            </a:pPr>
            <a:r>
              <a:rPr lang="fr-FR" sz="2800" b="1" dirty="0">
                <a:solidFill>
                  <a:sysClr val="windowText" lastClr="000000"/>
                </a:solidFill>
                <a:latin typeface="Calibri" panose="020F0502020204030204" pitchFamily="34" charset="0"/>
                <a:cs typeface="Calibri" panose="020F0502020204030204" pitchFamily="34" charset="0"/>
              </a:rPr>
              <a:t>Lire en adaptant l’intonation</a:t>
            </a:r>
          </a:p>
        </p:txBody>
      </p:sp>
      <p:sp>
        <p:nvSpPr>
          <p:cNvPr id="15" name="Rectangle 14"/>
          <p:cNvSpPr/>
          <p:nvPr/>
        </p:nvSpPr>
        <p:spPr>
          <a:xfrm>
            <a:off x="536022" y="1990669"/>
            <a:ext cx="11119956" cy="1569660"/>
          </a:xfrm>
          <a:prstGeom prst="rect">
            <a:avLst/>
          </a:prstGeom>
          <a:solidFill>
            <a:schemeClr val="accent2">
              <a:lumMod val="20000"/>
              <a:lumOff val="80000"/>
            </a:schemeClr>
          </a:solidFill>
          <a:ln>
            <a:solidFill>
              <a:schemeClr val="tx1"/>
            </a:solidFill>
          </a:ln>
        </p:spPr>
        <p:txBody>
          <a:bodyPr wrap="square">
            <a:spAutoFit/>
          </a:bodyPr>
          <a:lstStyle/>
          <a:p>
            <a:pPr algn="just"/>
            <a:r>
              <a:rPr lang="fr-FR" sz="2400" dirty="0">
                <a:solidFill>
                  <a:sysClr val="windowText" lastClr="000000"/>
                </a:solidFill>
                <a:latin typeface="Calibri" panose="020F0502020204030204" pitchFamily="34" charset="0"/>
                <a:cs typeface="Calibri" panose="020F0502020204030204" pitchFamily="34" charset="0"/>
              </a:rPr>
              <a:t>Varier l’intonation veut dire changer le ton de la voix selon ce que dit le texte :</a:t>
            </a:r>
          </a:p>
          <a:p>
            <a:pPr marL="457189" indent="-457189" algn="just">
              <a:buFont typeface="Wingdings" panose="05000000000000000000" pitchFamily="2" charset="2"/>
              <a:buChar char="ü"/>
            </a:pPr>
            <a:r>
              <a:rPr lang="fr-FR" sz="2400" dirty="0">
                <a:solidFill>
                  <a:sysClr val="windowText" lastClr="000000"/>
                </a:solidFill>
                <a:latin typeface="Calibri" panose="020F0502020204030204" pitchFamily="34" charset="0"/>
                <a:cs typeface="Calibri" panose="020F0502020204030204" pitchFamily="34" charset="0"/>
              </a:rPr>
              <a:t>  monter la voix pour une question.</a:t>
            </a:r>
          </a:p>
          <a:p>
            <a:pPr marL="457189" indent="-457189" algn="just">
              <a:buFont typeface="Wingdings" panose="05000000000000000000" pitchFamily="2" charset="2"/>
              <a:buChar char="ü"/>
            </a:pPr>
            <a:r>
              <a:rPr lang="fr-FR" sz="2400" dirty="0">
                <a:solidFill>
                  <a:sysClr val="windowText" lastClr="000000"/>
                </a:solidFill>
                <a:latin typeface="Calibri" panose="020F0502020204030204" pitchFamily="34" charset="0"/>
                <a:cs typeface="Calibri" panose="020F0502020204030204" pitchFamily="34" charset="0"/>
              </a:rPr>
              <a:t>  parler plus fort pour une exclamation ou un passage émotionnel.</a:t>
            </a:r>
          </a:p>
          <a:p>
            <a:pPr marL="457189" indent="-457189" algn="just">
              <a:buFont typeface="Wingdings" panose="05000000000000000000" pitchFamily="2" charset="2"/>
              <a:buChar char="ü"/>
            </a:pPr>
            <a:r>
              <a:rPr lang="fr-FR" sz="2400" dirty="0">
                <a:solidFill>
                  <a:sysClr val="windowText" lastClr="000000"/>
                </a:solidFill>
                <a:latin typeface="Calibri" panose="020F0502020204030204" pitchFamily="34" charset="0"/>
                <a:cs typeface="Calibri" panose="020F0502020204030204" pitchFamily="34" charset="0"/>
              </a:rPr>
              <a:t>  baisser la voix pour une fin de phrase ou un moment calme.</a:t>
            </a:r>
          </a:p>
        </p:txBody>
      </p:sp>
      <p:sp>
        <p:nvSpPr>
          <p:cNvPr id="16" name="ZoneTexte 11">
            <a:extLst>
              <a:ext uri="{FF2B5EF4-FFF2-40B4-BE49-F238E27FC236}">
                <a16:creationId xmlns:a16="http://schemas.microsoft.com/office/drawing/2014/main" id="{9BB21426-E5FC-E142-01FE-7C246CD9A122}"/>
              </a:ext>
            </a:extLst>
          </p:cNvPr>
          <p:cNvSpPr txBox="1"/>
          <p:nvPr/>
        </p:nvSpPr>
        <p:spPr>
          <a:xfrm>
            <a:off x="846858" y="68865"/>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sz="1867" dirty="0"/>
              <a:t>Rappelez-vous bien : </a:t>
            </a:r>
            <a:endParaRPr lang="fr-FR" sz="1867" dirty="0"/>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314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des paliers</a:t>
            </a:r>
            <a:endParaRPr lang="fr-FR" sz="1467" kern="0" dirty="0">
              <a:solidFill>
                <a:srgbClr val="000000"/>
              </a:solidFill>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3647184"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570738" y="1828329"/>
            <a:ext cx="9932873" cy="174095"/>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8" name="Rectangle 7">
            <a:extLst>
              <a:ext uri="{FF2B5EF4-FFF2-40B4-BE49-F238E27FC236}">
                <a16:creationId xmlns:a16="http://schemas.microsoft.com/office/drawing/2014/main" id="{76C8EED2-74AC-CA4A-4CFB-03A962D0AAAC}"/>
              </a:ext>
            </a:extLst>
          </p:cNvPr>
          <p:cNvSpPr/>
          <p:nvPr/>
        </p:nvSpPr>
        <p:spPr>
          <a:xfrm>
            <a:off x="0" y="2217495"/>
            <a:ext cx="1844120" cy="980740"/>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67" b="1" dirty="0">
                <a:solidFill>
                  <a:schemeClr val="bg1"/>
                </a:solidFill>
                <a:latin typeface="Calibri" panose="020F0502020204030204" pitchFamily="34" charset="0"/>
                <a:ea typeface="Calibri" panose="020F0502020204030204" pitchFamily="34" charset="0"/>
                <a:cs typeface="Calibri" panose="020F0502020204030204" pitchFamily="34" charset="0"/>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3714889"/>
            <a:ext cx="1844120" cy="1025252"/>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67" b="1" dirty="0">
                <a:solidFill>
                  <a:schemeClr val="bg1"/>
                </a:solidFill>
                <a:latin typeface="Calibri" panose="020F0502020204030204" pitchFamily="34" charset="0"/>
                <a:ea typeface="Calibri" panose="020F0502020204030204" pitchFamily="34" charset="0"/>
                <a:cs typeface="Calibri" panose="020F0502020204030204" pitchFamily="34" charset="0"/>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2047405"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3934954"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pitchFamily="34" charset="0"/>
                <a:ea typeface="Calibri" panose="020F0502020204030204" pitchFamily="34" charset="0"/>
                <a:cs typeface="Calibri" panose="020F0502020204030204" pitchFamily="34" charset="0"/>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5822503"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pitchFamily="34" charset="0"/>
                <a:ea typeface="Calibri" panose="020F0502020204030204" pitchFamily="34" charset="0"/>
                <a:cs typeface="Calibri" panose="020F0502020204030204" pitchFamily="34" charset="0"/>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7710052"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pitchFamily="34" charset="0"/>
                <a:ea typeface="Calibri" panose="020F0502020204030204" pitchFamily="34" charset="0"/>
                <a:cs typeface="Calibri" panose="020F0502020204030204" pitchFamily="34" charset="0"/>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9475691" y="1267942"/>
            <a:ext cx="1870899" cy="87159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pitchFamily="34" charset="0"/>
                <a:ea typeface="Calibri" panose="020F0502020204030204" pitchFamily="34" charset="0"/>
                <a:cs typeface="Calibri" panose="020F0502020204030204" pitchFamily="34" charset="0"/>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2047405"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3934954"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5851290"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7710053"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9597602" y="2139532"/>
            <a:ext cx="1474751"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844119" y="3725139"/>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844119" y="2447115"/>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3483673"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5559968"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5396457"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7472752"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7309241"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9336239"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3086402" y="5421903"/>
            <a:ext cx="1121565" cy="379656"/>
          </a:xfrm>
          <a:prstGeom prst="rect">
            <a:avLst/>
          </a:prstGeom>
          <a:noFill/>
        </p:spPr>
        <p:txBody>
          <a:bodyPr wrap="square" rtlCol="0">
            <a:spAutoFit/>
          </a:bodyPr>
          <a:lstStyle/>
          <a:p>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4999186" y="5421903"/>
            <a:ext cx="1121565" cy="379656"/>
          </a:xfrm>
          <a:prstGeom prst="rect">
            <a:avLst/>
          </a:prstGeom>
          <a:noFill/>
        </p:spPr>
        <p:txBody>
          <a:bodyPr wrap="square" rtlCol="0">
            <a:spAutoFit/>
          </a:bodyPr>
          <a:lstStyle/>
          <a:p>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6896691" y="5421903"/>
            <a:ext cx="1121565" cy="379656"/>
          </a:xfrm>
          <a:prstGeom prst="rect">
            <a:avLst/>
          </a:prstGeom>
          <a:noFill/>
        </p:spPr>
        <p:txBody>
          <a:bodyPr wrap="square" rtlCol="0">
            <a:spAutoFit/>
          </a:bodyPr>
          <a:lstStyle/>
          <a:p>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356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327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144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952572"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789061"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6" name="ZoneTexte 35">
            <a:extLst>
              <a:ext uri="{FF2B5EF4-FFF2-40B4-BE49-F238E27FC236}">
                <a16:creationId xmlns:a16="http://schemas.microsoft.com/office/drawing/2014/main" id="{3ADDA276-3271-1106-C57A-F85AC68833A5}"/>
              </a:ext>
            </a:extLst>
          </p:cNvPr>
          <p:cNvSpPr txBox="1"/>
          <p:nvPr/>
        </p:nvSpPr>
        <p:spPr>
          <a:xfrm>
            <a:off x="1391788" y="5421903"/>
            <a:ext cx="1121565" cy="379656"/>
          </a:xfrm>
          <a:prstGeom prst="rect">
            <a:avLst/>
          </a:prstGeom>
          <a:noFill/>
        </p:spPr>
        <p:txBody>
          <a:bodyPr wrap="square" rtlCol="0">
            <a:spAutoFit/>
          </a:bodyPr>
          <a:lstStyle/>
          <a:p>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1</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57">
            <a:extLst>
              <a:ext uri="{FF2B5EF4-FFF2-40B4-BE49-F238E27FC236}">
                <a16:creationId xmlns:a16="http://schemas.microsoft.com/office/drawing/2014/main" id="{2AFA4ECC-BBD6-59C1-CAFF-DECAF76040DD}"/>
              </a:ext>
            </a:extLst>
          </p:cNvPr>
          <p:cNvSpPr txBox="1"/>
          <p:nvPr/>
        </p:nvSpPr>
        <p:spPr>
          <a:xfrm>
            <a:off x="5990810" y="2777402"/>
            <a:ext cx="1220581" cy="276999"/>
          </a:xfrm>
          <a:prstGeom prst="rect">
            <a:avLst/>
          </a:prstGeom>
          <a:noFill/>
        </p:spPr>
        <p:txBody>
          <a:bodyPr wrap="square" rtlCol="0">
            <a:spAutoFit/>
          </a:bodyPr>
          <a:lstStyle/>
          <a:p>
            <a:pPr defTabSz="914377">
              <a:defRPr/>
            </a:pPr>
            <a:r>
              <a:rPr lang="fr-FR" sz="1200" b="1" i="1" dirty="0">
                <a:solidFill>
                  <a:srgbClr val="C00000"/>
                </a:solidFill>
                <a:latin typeface="Calibiri"/>
              </a:rPr>
              <a:t>Vous êtes ici</a:t>
            </a:r>
          </a:p>
        </p:txBody>
      </p:sp>
      <p:pic>
        <p:nvPicPr>
          <p:cNvPr id="38" name="Image 37">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6183674" y="2105649"/>
            <a:ext cx="798295" cy="740980"/>
          </a:xfrm>
          <a:prstGeom prst="rect">
            <a:avLst/>
          </a:prstGeom>
        </p:spPr>
      </p:pic>
    </p:spTree>
    <p:extLst>
      <p:ext uri="{BB962C8B-B14F-4D97-AF65-F5344CB8AC3E}">
        <p14:creationId xmlns:p14="http://schemas.microsoft.com/office/powerpoint/2010/main" val="88001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Écoutez ma lecture. Puis relisez le texte en imitant le rythme, les pauses et l’intonation.</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Lire le texte à haute voix devant la classe. Faire lire individuellement 5 élèves.</a:t>
            </a:r>
          </a:p>
        </p:txBody>
      </p:sp>
      <p:pic>
        <p:nvPicPr>
          <p:cNvPr id="9" name="Google Shape;656;p54">
            <a:extLst>
              <a:ext uri="{FF2B5EF4-FFF2-40B4-BE49-F238E27FC236}">
                <a16:creationId xmlns:a16="http://schemas.microsoft.com/office/drawing/2014/main" id="{D3FD341C-2F7E-4C2A-33A7-E236668BE84A}"/>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4" name="Rectangle 3"/>
          <p:cNvSpPr/>
          <p:nvPr/>
        </p:nvSpPr>
        <p:spPr>
          <a:xfrm>
            <a:off x="770657" y="1229033"/>
            <a:ext cx="10536424" cy="5262979"/>
          </a:xfrm>
          <a:prstGeom prst="rect">
            <a:avLst/>
          </a:prstGeom>
          <a:solidFill>
            <a:srgbClr val="FFFFCC"/>
          </a:solidFill>
          <a:ln>
            <a:solidFill>
              <a:schemeClr val="tx1"/>
            </a:solidFill>
          </a:ln>
        </p:spPr>
        <p:txBody>
          <a:bodyPr wrap="square">
            <a:spAutoFit/>
          </a:bodyPr>
          <a:lstStyle/>
          <a:p>
            <a:pPr algn="just">
              <a:lnSpc>
                <a:spcPct val="20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03986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Lisez chaque phrase en marquant les pauses et en variant l’intonation selon le sens (ex. joie, fatigue,..).</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Découper le texte en segments. Faire lire une partie à chaque élève.</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2E31AC9-6066-EC7D-ECB7-0407CF3B7287}"/>
              </a:ext>
            </a:extLst>
          </p:cNvPr>
          <p:cNvSpPr/>
          <p:nvPr/>
        </p:nvSpPr>
        <p:spPr>
          <a:xfrm>
            <a:off x="770657" y="1229033"/>
            <a:ext cx="10536424" cy="5262979"/>
          </a:xfrm>
          <a:prstGeom prst="rect">
            <a:avLst/>
          </a:prstGeom>
          <a:solidFill>
            <a:srgbClr val="FFFFCC"/>
          </a:solidFill>
          <a:ln>
            <a:solidFill>
              <a:schemeClr val="tx1"/>
            </a:solidFill>
          </a:ln>
        </p:spPr>
        <p:txBody>
          <a:bodyPr wrap="square">
            <a:spAutoFit/>
          </a:bodyPr>
          <a:lstStyle/>
          <a:p>
            <a:pPr algn="just">
              <a:lnSpc>
                <a:spcPct val="20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11554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2" y="47513"/>
            <a:ext cx="10413251" cy="6669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a:r>
              <a:rPr lang="fr-FR" sz="1867" dirty="0"/>
              <a:t>Lisez ces phrases à haute voix devant votre camarade. Écoutez-le lire, ensuite donnez-lui un conseil pour améliorer sa fluidité ou son intonation.</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33339" y="59891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Mettre les élèves en binômes. Alterner les rôles (lecteur/observateur).</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D781795-9D73-BBA0-59A2-8CE902480AD2}"/>
              </a:ext>
            </a:extLst>
          </p:cNvPr>
          <p:cNvSpPr/>
          <p:nvPr/>
        </p:nvSpPr>
        <p:spPr>
          <a:xfrm>
            <a:off x="770657" y="1229033"/>
            <a:ext cx="10536424" cy="5262979"/>
          </a:xfrm>
          <a:prstGeom prst="rect">
            <a:avLst/>
          </a:prstGeom>
          <a:solidFill>
            <a:srgbClr val="FFFFCC"/>
          </a:solidFill>
          <a:ln>
            <a:solidFill>
              <a:schemeClr val="tx1"/>
            </a:solidFill>
          </a:ln>
        </p:spPr>
        <p:txBody>
          <a:bodyPr wrap="square">
            <a:spAutoFit/>
          </a:bodyPr>
          <a:lstStyle/>
          <a:p>
            <a:pPr algn="just">
              <a:lnSpc>
                <a:spcPct val="200000"/>
              </a:lnSpc>
            </a:pPr>
            <a:r>
              <a:rPr lang="fr-FR" sz="2400" dirty="0">
                <a:solidFill>
                  <a:schemeClr val="bg2">
                    <a:lumMod val="90000"/>
                  </a:schemeClr>
                </a:solidFill>
              </a:rPr>
              <a:t>Il y a un parc à la sortie de la ville. C’est un grand parc avec beaucoup d’arbres et de fleurs. Au centre, il y a un petit lac avec des canards. </a:t>
            </a:r>
            <a:r>
              <a:rPr lang="fr-FR" sz="2400" dirty="0"/>
              <a:t>L’eau est claire et brille au soleil. Partout, il y a des allées pour marcher ou faire du vélo. Les gens viennent ici pour se promener, jouer ou pique-niquer. </a:t>
            </a:r>
            <a:r>
              <a:rPr lang="fr-FR" sz="2400" dirty="0">
                <a:solidFill>
                  <a:schemeClr val="bg2">
                    <a:lumMod val="90000"/>
                  </a:schemeClr>
                </a:solidFill>
              </a:rPr>
              <a:t>Il y a aussi une aire de jeux pour les enfants. En été, le parc est très animé. Les familles s’assoient sur l’herbe et mangent ensemble. J’aime ce parc parce qu’il est calme et beau. C’est un endroit parfait pour se reposer.</a:t>
            </a:r>
            <a:endParaRPr lang="fr-FR" sz="2667" dirty="0">
              <a:solidFill>
                <a:schemeClr val="bg2">
                  <a:lumMod val="90000"/>
                </a:schemeClr>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80287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Relisez le texte en exprimant les émotions ressenties : joie, </a:t>
            </a:r>
            <a:r>
              <a:rPr lang="fr-FR" sz="1867" dirty="0" smtClean="0"/>
              <a:t>fatigue.</a:t>
            </a:r>
            <a:endParaRPr lang="fr-FR" sz="1867" dirty="0"/>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Désigner 5 élèves pour lire, les guider en rappelant les émotions.</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C863044-47F4-B54D-BA01-088CAE675437}"/>
              </a:ext>
            </a:extLst>
          </p:cNvPr>
          <p:cNvSpPr/>
          <p:nvPr/>
        </p:nvSpPr>
        <p:spPr>
          <a:xfrm>
            <a:off x="770657" y="1229033"/>
            <a:ext cx="10536424" cy="5262979"/>
          </a:xfrm>
          <a:prstGeom prst="rect">
            <a:avLst/>
          </a:prstGeom>
          <a:solidFill>
            <a:srgbClr val="FFFFCC"/>
          </a:solidFill>
          <a:ln>
            <a:solidFill>
              <a:schemeClr val="tx1"/>
            </a:solidFill>
          </a:ln>
        </p:spPr>
        <p:txBody>
          <a:bodyPr wrap="square">
            <a:spAutoFit/>
          </a:bodyPr>
          <a:lstStyle/>
          <a:p>
            <a:pPr algn="just">
              <a:lnSpc>
                <a:spcPct val="20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02584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3"/>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solidFill>
                  <a:srgbClr val="336FB6"/>
                </a:solidFill>
              </a:rPr>
              <a:t>Lecture chorale: </a:t>
            </a:r>
            <a:r>
              <a:rPr lang="fr-FR" sz="1867" dirty="0"/>
              <a:t>Lisez tous ensemble </a:t>
            </a:r>
            <a:r>
              <a:rPr lang="fr-FR" sz="1867" dirty="0" smtClean="0"/>
              <a:t>ce fragment </a:t>
            </a:r>
            <a:r>
              <a:rPr lang="fr-FR" sz="1867" dirty="0"/>
              <a:t>en respectant le rythme et </a:t>
            </a:r>
            <a:r>
              <a:rPr lang="fr-FR" sz="1867" dirty="0" smtClean="0"/>
              <a:t>l’intonation.</a:t>
            </a:r>
            <a:endParaRPr lang="fr-FR" sz="1867" dirty="0"/>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Répéter 3 fois pour améliorer la synchronisation.</a:t>
            </a:r>
          </a:p>
        </p:txBody>
      </p:sp>
      <p:sp>
        <p:nvSpPr>
          <p:cNvPr id="4" name="Rectangle 3">
            <a:extLst>
              <a:ext uri="{FF2B5EF4-FFF2-40B4-BE49-F238E27FC236}">
                <a16:creationId xmlns:a16="http://schemas.microsoft.com/office/drawing/2014/main" id="{5E5EA8EB-B319-1188-79B9-63157BA252B7}"/>
              </a:ext>
            </a:extLst>
          </p:cNvPr>
          <p:cNvSpPr/>
          <p:nvPr/>
        </p:nvSpPr>
        <p:spPr>
          <a:xfrm>
            <a:off x="770657" y="1229033"/>
            <a:ext cx="10536424" cy="5262979"/>
          </a:xfrm>
          <a:prstGeom prst="rect">
            <a:avLst/>
          </a:prstGeom>
          <a:solidFill>
            <a:srgbClr val="FFFFCC"/>
          </a:solidFill>
          <a:ln>
            <a:solidFill>
              <a:schemeClr val="tx1"/>
            </a:solidFill>
          </a:ln>
        </p:spPr>
        <p:txBody>
          <a:bodyPr wrap="square">
            <a:spAutoFit/>
          </a:bodyPr>
          <a:lstStyle/>
          <a:p>
            <a:pPr algn="just">
              <a:lnSpc>
                <a:spcPct val="200000"/>
              </a:lnSpc>
            </a:pPr>
            <a:r>
              <a:rPr lang="fr-FR" sz="2400" dirty="0">
                <a:solidFill>
                  <a:schemeClr val="bg2">
                    <a:lumMod val="90000"/>
                  </a:schemeClr>
                </a:solidFill>
              </a:rPr>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a:t>
            </a:r>
            <a:r>
              <a:rPr lang="fr-FR" sz="2400" dirty="0"/>
              <a:t>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03726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362783" y="993046"/>
            <a:ext cx="3736023" cy="3736023"/>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compréhension</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20 min</a:t>
            </a:r>
            <a:endParaRPr lang="en-US" sz="48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139271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4267" dirty="0"/>
              <a:t>Repères</a:t>
            </a:r>
            <a:endParaRPr lang="en-US" sz="4267" dirty="0"/>
          </a:p>
        </p:txBody>
      </p:sp>
    </p:spTree>
    <p:extLst>
      <p:ext uri="{BB962C8B-B14F-4D97-AF65-F5344CB8AC3E}">
        <p14:creationId xmlns:p14="http://schemas.microsoft.com/office/powerpoint/2010/main" val="1197719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Faisons une révision rapide des mots-outils: « </a:t>
            </a:r>
            <a:r>
              <a:rPr lang="fr-FR" sz="1867" dirty="0" smtClean="0"/>
              <a:t>où ?</a:t>
            </a:r>
            <a:r>
              <a:rPr lang="fr-FR" sz="1867" dirty="0"/>
              <a:t> » et « </a:t>
            </a:r>
            <a:r>
              <a:rPr lang="fr-FR" sz="1867" dirty="0" smtClean="0"/>
              <a:t>que ?</a:t>
            </a:r>
            <a:r>
              <a:rPr lang="fr-FR" sz="1867" dirty="0"/>
              <a:t> ».</a:t>
            </a:r>
          </a:p>
        </p:txBody>
      </p:sp>
      <p:sp>
        <p:nvSpPr>
          <p:cNvPr id="5" name="ZoneTexte 4"/>
          <p:cNvSpPr txBox="1"/>
          <p:nvPr/>
        </p:nvSpPr>
        <p:spPr>
          <a:xfrm>
            <a:off x="799226" y="1732263"/>
            <a:ext cx="10718704" cy="5587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stStyle>
          <a:p>
            <a:r>
              <a:rPr lang="fr-FR" sz="2800" dirty="0"/>
              <a:t>Identifier </a:t>
            </a:r>
            <a:r>
              <a:rPr lang="fr-FR" sz="2800" dirty="0">
                <a:solidFill>
                  <a:srgbClr val="0070C0"/>
                </a:solidFill>
              </a:rPr>
              <a:t>où</a:t>
            </a:r>
            <a:r>
              <a:rPr lang="fr-FR" sz="2800" dirty="0"/>
              <a:t> se passe l’action et </a:t>
            </a:r>
            <a:r>
              <a:rPr lang="fr-FR" sz="2800" dirty="0">
                <a:solidFill>
                  <a:srgbClr val="0070C0"/>
                </a:solidFill>
              </a:rPr>
              <a:t>que </a:t>
            </a:r>
            <a:r>
              <a:rPr lang="fr-FR" sz="2800" dirty="0">
                <a:solidFill>
                  <a:schemeClr val="tx1"/>
                </a:solidFill>
              </a:rPr>
              <a:t>trouve t-on dans lieu</a:t>
            </a:r>
            <a:r>
              <a:rPr lang="fr-FR" sz="2800" dirty="0"/>
              <a:t>.</a:t>
            </a:r>
          </a:p>
        </p:txBody>
      </p:sp>
      <p:sp>
        <p:nvSpPr>
          <p:cNvPr id="10" name="Rectangle 9">
            <a:extLst>
              <a:ext uri="{FF2B5EF4-FFF2-40B4-BE49-F238E27FC236}">
                <a16:creationId xmlns:a16="http://schemas.microsoft.com/office/drawing/2014/main" id="{66F09B40-9697-6A39-8F38-6DB05A5A2F54}"/>
              </a:ext>
            </a:extLst>
          </p:cNvPr>
          <p:cNvSpPr/>
          <p:nvPr/>
        </p:nvSpPr>
        <p:spPr>
          <a:xfrm>
            <a:off x="792431" y="2505917"/>
            <a:ext cx="10718703" cy="3046988"/>
          </a:xfrm>
          <a:prstGeom prst="rect">
            <a:avLst/>
          </a:prstGeom>
          <a:solidFill>
            <a:schemeClr val="accent2">
              <a:lumMod val="20000"/>
              <a:lumOff val="80000"/>
            </a:schemeClr>
          </a:solidFill>
          <a:ln>
            <a:solidFill>
              <a:schemeClr val="tx1"/>
            </a:solidFill>
          </a:ln>
        </p:spPr>
        <p:txBody>
          <a:bodyPr wrap="square">
            <a:spAutoFit/>
          </a:bodyPr>
          <a:lstStyle/>
          <a:p>
            <a:r>
              <a:rPr lang="fr-FR" sz="2400" b="1" dirty="0">
                <a:latin typeface="Calibri" panose="020F0502020204030204" pitchFamily="34" charset="0"/>
                <a:cs typeface="Calibri" panose="020F0502020204030204" pitchFamily="34" charset="0"/>
              </a:rPr>
              <a:t>1. </a:t>
            </a:r>
            <a:r>
              <a:rPr lang="fr-FR" sz="2400" b="1" dirty="0">
                <a:solidFill>
                  <a:srgbClr val="0070C0"/>
                </a:solidFill>
                <a:latin typeface="Calibri" panose="020F0502020204030204" pitchFamily="34" charset="0"/>
                <a:cs typeface="Calibri" panose="020F0502020204030204" pitchFamily="34" charset="0"/>
              </a:rPr>
              <a:t>Où ?</a:t>
            </a:r>
            <a:r>
              <a:rPr lang="fr-FR" sz="2400" dirty="0">
                <a:latin typeface="Calibri" panose="020F0502020204030204" pitchFamily="34" charset="0"/>
                <a:cs typeface="Calibri" panose="020F0502020204030204" pitchFamily="34" charset="0"/>
              </a:rPr>
              <a:t>  </a:t>
            </a:r>
            <a:r>
              <a:rPr lang="fr-FR" sz="2400" dirty="0">
                <a:latin typeface="Calibri" panose="020F0502020204030204" pitchFamily="34" charset="0"/>
                <a:cs typeface="Calibri" panose="020F0502020204030204" pitchFamily="34" charset="0"/>
                <a:sym typeface="Wingdings" panose="05000000000000000000" pitchFamily="2" charset="2"/>
              </a:rPr>
              <a:t> Pour trouver </a:t>
            </a:r>
            <a:r>
              <a:rPr lang="fr-FR" sz="2400" b="1" dirty="0">
                <a:solidFill>
                  <a:srgbClr val="0070C0"/>
                </a:solidFill>
                <a:latin typeface="Calibri" panose="020F0502020204030204" pitchFamily="34" charset="0"/>
                <a:cs typeface="Calibri" panose="020F0502020204030204" pitchFamily="34" charset="0"/>
              </a:rPr>
              <a:t>le lieu de l’histoire.</a:t>
            </a:r>
          </a:p>
          <a:p>
            <a:pPr algn="just"/>
            <a:r>
              <a:rPr lang="fr-FR" sz="2400" dirty="0">
                <a:latin typeface="Calibri" panose="020F0502020204030204" pitchFamily="34" charset="0"/>
                <a:cs typeface="Calibri" panose="020F0502020204030204" pitchFamily="34" charset="0"/>
              </a:rPr>
              <a:t>On le repère avec des mots qui indiquent un endroit (dans la maison, à l’école, </a:t>
            </a:r>
            <a:r>
              <a:rPr lang="fr-FR" sz="2400" dirty="0" smtClean="0">
                <a:latin typeface="Calibri" panose="020F0502020204030204" pitchFamily="34" charset="0"/>
                <a:cs typeface="Calibri" panose="020F0502020204030204" pitchFamily="34" charset="0"/>
              </a:rPr>
              <a:t>…).</a:t>
            </a:r>
          </a:p>
          <a:p>
            <a:pPr algn="just"/>
            <a:r>
              <a:rPr lang="fr-FR" sz="2400" b="1" dirty="0" smtClean="0">
                <a:solidFill>
                  <a:srgbClr val="C00000"/>
                </a:solidFill>
                <a:latin typeface="Calibri" panose="020F0502020204030204" pitchFamily="34" charset="0"/>
                <a:cs typeface="Calibri" panose="020F0502020204030204" pitchFamily="34" charset="0"/>
              </a:rPr>
              <a:t>Exemple </a:t>
            </a:r>
            <a:r>
              <a:rPr lang="fr-FR" sz="2400" b="1" dirty="0">
                <a:solidFill>
                  <a:srgbClr val="C00000"/>
                </a:solidFill>
                <a:latin typeface="Calibri" panose="020F0502020204030204" pitchFamily="34" charset="0"/>
                <a:cs typeface="Calibri" panose="020F0502020204030204" pitchFamily="34" charset="0"/>
              </a:rPr>
              <a:t>: </a:t>
            </a:r>
            <a:r>
              <a:rPr lang="fr-FR" sz="2400" dirty="0">
                <a:latin typeface="Calibri" panose="020F0502020204030204" pitchFamily="34" charset="0"/>
                <a:cs typeface="Calibri" panose="020F0502020204030204" pitchFamily="34" charset="0"/>
              </a:rPr>
              <a:t>La jeune fille va </a:t>
            </a:r>
            <a:r>
              <a:rPr lang="fr-FR" sz="2400" b="1" dirty="0">
                <a:solidFill>
                  <a:srgbClr val="0070C0"/>
                </a:solidFill>
                <a:latin typeface="Calibri" panose="020F0502020204030204" pitchFamily="34" charset="0"/>
                <a:cs typeface="Calibri" panose="020F0502020204030204" pitchFamily="34" charset="0"/>
              </a:rPr>
              <a:t>au jardin</a:t>
            </a:r>
            <a:r>
              <a:rPr lang="fr-FR" sz="2400" dirty="0">
                <a:latin typeface="Calibri" panose="020F0502020204030204" pitchFamily="34" charset="0"/>
                <a:cs typeface="Calibri" panose="020F0502020204030204" pitchFamily="34" charset="0"/>
              </a:rPr>
              <a:t>.                 </a:t>
            </a:r>
            <a:r>
              <a:rPr lang="fr-FR" sz="2400" b="1" dirty="0">
                <a:solidFill>
                  <a:srgbClr val="0070C0"/>
                </a:solidFill>
                <a:latin typeface="Calibri" panose="020F0502020204030204" pitchFamily="34" charset="0"/>
                <a:cs typeface="Calibri" panose="020F0502020204030204" pitchFamily="34" charset="0"/>
              </a:rPr>
              <a:t>Où</a:t>
            </a:r>
            <a:r>
              <a:rPr lang="fr-FR" sz="2400" b="1" dirty="0">
                <a:latin typeface="Calibri" panose="020F0502020204030204" pitchFamily="34" charset="0"/>
                <a:cs typeface="Calibri" panose="020F0502020204030204" pitchFamily="34" charset="0"/>
              </a:rPr>
              <a:t> ?</a:t>
            </a:r>
            <a:r>
              <a:rPr lang="fr-FR" sz="2400" dirty="0">
                <a:latin typeface="Calibri" panose="020F0502020204030204" pitchFamily="34" charset="0"/>
                <a:cs typeface="Calibri" panose="020F0502020204030204" pitchFamily="34" charset="0"/>
              </a:rPr>
              <a:t>  </a:t>
            </a:r>
            <a:r>
              <a:rPr lang="fr-FR" sz="2400" dirty="0">
                <a:latin typeface="Calibri" panose="020F0502020204030204" pitchFamily="34" charset="0"/>
                <a:cs typeface="Calibri" panose="020F0502020204030204" pitchFamily="34" charset="0"/>
                <a:sym typeface="Wingdings" panose="05000000000000000000" pitchFamily="2" charset="2"/>
              </a:rPr>
              <a:t></a:t>
            </a:r>
            <a:r>
              <a:rPr lang="fr-FR" sz="2400" dirty="0">
                <a:latin typeface="Calibri" panose="020F0502020204030204" pitchFamily="34" charset="0"/>
                <a:cs typeface="Calibri" panose="020F0502020204030204" pitchFamily="34" charset="0"/>
              </a:rPr>
              <a:t> </a:t>
            </a:r>
            <a:r>
              <a:rPr lang="fr-FR" sz="2400" b="1" dirty="0">
                <a:solidFill>
                  <a:srgbClr val="0070C0"/>
                </a:solidFill>
                <a:latin typeface="Calibri" panose="020F0502020204030204" pitchFamily="34" charset="0"/>
                <a:cs typeface="Calibri" panose="020F0502020204030204" pitchFamily="34" charset="0"/>
              </a:rPr>
              <a:t>Au jardin.</a:t>
            </a:r>
          </a:p>
          <a:p>
            <a:pPr algn="ctr"/>
            <a:endParaRPr lang="fr-FR" sz="2400" b="1" dirty="0">
              <a:solidFill>
                <a:srgbClr val="0070C0"/>
              </a:solidFill>
              <a:latin typeface="Calibri" panose="020F0502020204030204" pitchFamily="34" charset="0"/>
              <a:cs typeface="Calibri" panose="020F0502020204030204" pitchFamily="34" charset="0"/>
            </a:endParaRPr>
          </a:p>
          <a:p>
            <a:r>
              <a:rPr lang="fr-FR" sz="2400" b="1" dirty="0">
                <a:latin typeface="Calibri" panose="020F0502020204030204" pitchFamily="34" charset="0"/>
                <a:cs typeface="Calibri" panose="020F0502020204030204" pitchFamily="34" charset="0"/>
              </a:rPr>
              <a:t>2. </a:t>
            </a:r>
            <a:r>
              <a:rPr lang="fr-FR" sz="2400" b="1" dirty="0">
                <a:solidFill>
                  <a:srgbClr val="0070C0"/>
                </a:solidFill>
                <a:latin typeface="Calibri" panose="020F0502020204030204" pitchFamily="34" charset="0"/>
                <a:cs typeface="Calibri" panose="020F0502020204030204" pitchFamily="34" charset="0"/>
              </a:rPr>
              <a:t>Que ? </a:t>
            </a:r>
            <a:r>
              <a:rPr lang="fr-FR" sz="2400" dirty="0">
                <a:latin typeface="Calibri" panose="020F0502020204030204" pitchFamily="34" charset="0"/>
                <a:cs typeface="Calibri" panose="020F0502020204030204" pitchFamily="34" charset="0"/>
                <a:sym typeface="Wingdings" panose="05000000000000000000" pitchFamily="2" charset="2"/>
              </a:rPr>
              <a:t> Pour identifier</a:t>
            </a:r>
            <a:r>
              <a:rPr lang="fr-FR" sz="2400" dirty="0"/>
              <a:t> </a:t>
            </a:r>
            <a:r>
              <a:rPr lang="fr-FR" sz="2400" b="1" dirty="0">
                <a:solidFill>
                  <a:srgbClr val="0070C0"/>
                </a:solidFill>
                <a:latin typeface="Calibri" panose="020F0502020204030204" pitchFamily="34" charset="0"/>
                <a:cs typeface="Calibri" panose="020F0502020204030204" pitchFamily="34" charset="0"/>
              </a:rPr>
              <a:t>une chose, un fait, une action </a:t>
            </a:r>
            <a:r>
              <a:rPr lang="fr-FR" sz="2400" dirty="0"/>
              <a:t>ou </a:t>
            </a:r>
            <a:r>
              <a:rPr lang="fr-FR" sz="2400" b="1" dirty="0">
                <a:solidFill>
                  <a:srgbClr val="0070C0"/>
                </a:solidFill>
                <a:latin typeface="Calibri" panose="020F0502020204030204" pitchFamily="34" charset="0"/>
                <a:cs typeface="Calibri" panose="020F0502020204030204" pitchFamily="34" charset="0"/>
              </a:rPr>
              <a:t>un objet</a:t>
            </a:r>
            <a:r>
              <a:rPr lang="fr-FR" sz="2400" dirty="0"/>
              <a:t>, mais pas sur une </a:t>
            </a:r>
            <a:r>
              <a:rPr lang="fr-FR" sz="2400" dirty="0" smtClean="0"/>
              <a:t>personne.</a:t>
            </a:r>
            <a:endParaRPr lang="fr-FR" sz="2400" dirty="0"/>
          </a:p>
          <a:p>
            <a:r>
              <a:rPr lang="fr-FR" sz="2400" b="1" dirty="0" smtClean="0">
                <a:solidFill>
                  <a:srgbClr val="C00000"/>
                </a:solidFill>
                <a:latin typeface="Calibri" panose="020F0502020204030204" pitchFamily="34" charset="0"/>
                <a:cs typeface="Calibri" panose="020F0502020204030204" pitchFamily="34" charset="0"/>
              </a:rPr>
              <a:t>Exemple </a:t>
            </a:r>
            <a:r>
              <a:rPr lang="fr-FR" sz="2400" b="1" dirty="0">
                <a:solidFill>
                  <a:srgbClr val="C00000"/>
                </a:solidFill>
                <a:latin typeface="Calibri" panose="020F0502020204030204" pitchFamily="34" charset="0"/>
                <a:cs typeface="Calibri" panose="020F0502020204030204" pitchFamily="34" charset="0"/>
              </a:rPr>
              <a:t>: </a:t>
            </a:r>
            <a:r>
              <a:rPr lang="fr-FR" sz="2400" dirty="0">
                <a:latin typeface="Calibri" panose="020F0502020204030204" pitchFamily="34" charset="0"/>
                <a:cs typeface="Calibri" panose="020F0502020204030204" pitchFamily="34" charset="0"/>
              </a:rPr>
              <a:t>Ahmed </a:t>
            </a:r>
            <a:r>
              <a:rPr lang="fr-FR" sz="2400" b="1" dirty="0">
                <a:solidFill>
                  <a:srgbClr val="0070C0"/>
                </a:solidFill>
                <a:latin typeface="Calibri" panose="020F0502020204030204" pitchFamily="34" charset="0"/>
                <a:cs typeface="Calibri" panose="020F0502020204030204" pitchFamily="34" charset="0"/>
              </a:rPr>
              <a:t>joue au ballon</a:t>
            </a:r>
            <a:r>
              <a:rPr lang="fr-FR" sz="2400" dirty="0">
                <a:latin typeface="Calibri" panose="020F0502020204030204" pitchFamily="34" charset="0"/>
                <a:cs typeface="Calibri" panose="020F0502020204030204" pitchFamily="34" charset="0"/>
              </a:rPr>
              <a:t>.          </a:t>
            </a:r>
            <a:r>
              <a:rPr lang="fr-FR" sz="2400" b="1" dirty="0">
                <a:solidFill>
                  <a:srgbClr val="0070C0"/>
                </a:solidFill>
                <a:latin typeface="Calibri" panose="020F0502020204030204" pitchFamily="34" charset="0"/>
                <a:cs typeface="Calibri" panose="020F0502020204030204" pitchFamily="34" charset="0"/>
              </a:rPr>
              <a:t>Que </a:t>
            </a:r>
            <a:r>
              <a:rPr lang="fr-FR" sz="2400" b="1" dirty="0">
                <a:latin typeface="Calibri" panose="020F0502020204030204" pitchFamily="34" charset="0"/>
                <a:cs typeface="Calibri" panose="020F0502020204030204" pitchFamily="34" charset="0"/>
              </a:rPr>
              <a:t>fait </a:t>
            </a:r>
            <a:r>
              <a:rPr lang="fr-FR" sz="2400" b="1" dirty="0" smtClean="0">
                <a:latin typeface="Calibri" panose="020F0502020204030204" pitchFamily="34" charset="0"/>
                <a:cs typeface="Calibri" panose="020F0502020204030204" pitchFamily="34" charset="0"/>
              </a:rPr>
              <a:t>Ahmed ?</a:t>
            </a:r>
            <a:r>
              <a:rPr lang="fr-FR" sz="2400" dirty="0" smtClean="0">
                <a:latin typeface="Calibri" panose="020F0502020204030204" pitchFamily="34" charset="0"/>
                <a:cs typeface="Calibri" panose="020F0502020204030204" pitchFamily="34" charset="0"/>
              </a:rPr>
              <a:t>  </a:t>
            </a:r>
            <a:r>
              <a:rPr lang="fr-FR" sz="2400" dirty="0">
                <a:latin typeface="Calibri" panose="020F0502020204030204" pitchFamily="34" charset="0"/>
                <a:cs typeface="Calibri" panose="020F0502020204030204" pitchFamily="34" charset="0"/>
                <a:sym typeface="Wingdings" panose="05000000000000000000" pitchFamily="2" charset="2"/>
              </a:rPr>
              <a:t></a:t>
            </a:r>
            <a:r>
              <a:rPr lang="fr-FR" sz="2400" dirty="0">
                <a:latin typeface="Calibri" panose="020F0502020204030204" pitchFamily="34" charset="0"/>
                <a:cs typeface="Calibri" panose="020F0502020204030204" pitchFamily="34" charset="0"/>
              </a:rPr>
              <a:t> </a:t>
            </a:r>
            <a:r>
              <a:rPr lang="fr-FR" sz="2400" b="1" dirty="0">
                <a:solidFill>
                  <a:srgbClr val="0070C0"/>
                </a:solidFill>
                <a:latin typeface="Calibri" panose="020F0502020204030204" pitchFamily="34" charset="0"/>
                <a:cs typeface="Calibri" panose="020F0502020204030204" pitchFamily="34" charset="0"/>
              </a:rPr>
              <a:t>joue au ballon.</a:t>
            </a:r>
          </a:p>
          <a:p>
            <a:endParaRPr lang="fr-FR" sz="2400" b="1" dirty="0">
              <a:latin typeface="Calibri" panose="020F0502020204030204" pitchFamily="34" charset="0"/>
              <a:cs typeface="Calibri" panose="020F0502020204030204" pitchFamily="34" charset="0"/>
            </a:endParaRPr>
          </a:p>
        </p:txBody>
      </p:sp>
      <p:sp>
        <p:nvSpPr>
          <p:cNvPr id="14"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2177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aux questions suivantes :</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sp>
        <p:nvSpPr>
          <p:cNvPr id="6" name="Rectangle 5"/>
          <p:cNvSpPr/>
          <p:nvPr/>
        </p:nvSpPr>
        <p:spPr>
          <a:xfrm>
            <a:off x="246580" y="923552"/>
            <a:ext cx="11507057" cy="1569660"/>
          </a:xfrm>
          <a:prstGeom prst="rect">
            <a:avLst/>
          </a:prstGeom>
        </p:spPr>
        <p:txBody>
          <a:bodyPr wrap="square">
            <a:spAutoFit/>
          </a:bodyPr>
          <a:lstStyle/>
          <a:p>
            <a:pPr lvl="1" algn="just"/>
            <a:r>
              <a:rPr lang="fr-FR" sz="2400" b="1" dirty="0">
                <a:latin typeface="Calibiri"/>
              </a:rPr>
              <a:t>Où </a:t>
            </a:r>
            <a:r>
              <a:rPr lang="fr-FR" sz="2400" dirty="0">
                <a:latin typeface="Calibiri"/>
              </a:rPr>
              <a:t>se trouve le parc?</a:t>
            </a:r>
          </a:p>
          <a:p>
            <a:pPr marL="990575" lvl="1" indent="-380990">
              <a:buFont typeface="Wingdings" panose="05000000000000000000" pitchFamily="2" charset="2"/>
              <a:buChar char="Ø"/>
            </a:pPr>
            <a:r>
              <a:rPr lang="fr-FR" sz="2400" dirty="0">
                <a:latin typeface="Calibiri"/>
              </a:rPr>
              <a:t>………………………………………………………………………………</a:t>
            </a:r>
          </a:p>
          <a:p>
            <a:pPr lvl="1"/>
            <a:r>
              <a:rPr lang="fr-FR" sz="2400" b="1" dirty="0">
                <a:latin typeface="Calibiri"/>
              </a:rPr>
              <a:t>Que </a:t>
            </a:r>
            <a:r>
              <a:rPr lang="fr-FR" sz="2400" dirty="0">
                <a:latin typeface="Calibiri"/>
              </a:rPr>
              <a:t>trouve-t-on au centre ? </a:t>
            </a:r>
          </a:p>
          <a:p>
            <a:pPr marL="990575" lvl="1" indent="-380990">
              <a:buFont typeface="Wingdings" panose="05000000000000000000" pitchFamily="2" charset="2"/>
              <a:buChar char="Ø"/>
            </a:pPr>
            <a:r>
              <a:rPr lang="fr-FR" sz="2400" dirty="0">
                <a:latin typeface="Calibiri"/>
              </a:rPr>
              <a:t>………………………………………………………………………………</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BE320EB-40A4-7C5A-AF40-225D1A1E2B0E}"/>
              </a:ext>
            </a:extLst>
          </p:cNvPr>
          <p:cNvSpPr/>
          <p:nvPr/>
        </p:nvSpPr>
        <p:spPr>
          <a:xfrm>
            <a:off x="592247" y="2745599"/>
            <a:ext cx="11161389" cy="3416320"/>
          </a:xfrm>
          <a:prstGeom prst="rect">
            <a:avLst/>
          </a:prstGeom>
          <a:solidFill>
            <a:srgbClr val="FFFFCC"/>
          </a:solidFill>
          <a:ln>
            <a:solidFill>
              <a:schemeClr val="tx1"/>
            </a:solidFill>
          </a:ln>
        </p:spPr>
        <p:txBody>
          <a:bodyPr wrap="square">
            <a:spAutoFit/>
          </a:bodyPr>
          <a:lstStyle/>
          <a:p>
            <a:pPr algn="just">
              <a:lnSpc>
                <a:spcPct val="15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13546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Réponses attendues :</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Répéter 3 fois pour améliorer la synchronisation.</a:t>
            </a:r>
          </a:p>
        </p:txBody>
      </p:sp>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9E3D3E6-809A-999E-1775-CA5753D17139}"/>
              </a:ext>
            </a:extLst>
          </p:cNvPr>
          <p:cNvSpPr/>
          <p:nvPr/>
        </p:nvSpPr>
        <p:spPr>
          <a:xfrm>
            <a:off x="327971" y="2687371"/>
            <a:ext cx="11161389" cy="3416320"/>
          </a:xfrm>
          <a:prstGeom prst="rect">
            <a:avLst/>
          </a:prstGeom>
          <a:solidFill>
            <a:srgbClr val="FFFFCC"/>
          </a:solidFill>
          <a:ln>
            <a:solidFill>
              <a:schemeClr val="tx1"/>
            </a:solidFill>
          </a:ln>
        </p:spPr>
        <p:txBody>
          <a:bodyPr wrap="square">
            <a:spAutoFit/>
          </a:bodyPr>
          <a:lstStyle/>
          <a:p>
            <a:pPr algn="just">
              <a:lnSpc>
                <a:spcPct val="150000"/>
              </a:lnSpc>
            </a:pPr>
            <a:r>
              <a:rPr lang="fr-FR" sz="2400" dirty="0"/>
              <a:t>Il y a un parc </a:t>
            </a:r>
            <a:r>
              <a:rPr lang="fr-FR" sz="2400" dirty="0">
                <a:highlight>
                  <a:srgbClr val="FFFF00"/>
                </a:highlight>
              </a:rPr>
              <a:t>à la sortie de la ville</a:t>
            </a:r>
            <a:r>
              <a:rPr lang="fr-FR" sz="2400" dirty="0"/>
              <a:t>. C’est un grand parc avec beaucoup d’arbres et de fleurs. Au centre, </a:t>
            </a:r>
            <a:r>
              <a:rPr lang="fr-FR" sz="2400" dirty="0">
                <a:highlight>
                  <a:srgbClr val="FFFF00"/>
                </a:highlight>
              </a:rPr>
              <a:t>il y a un petit lac avec des canards</a:t>
            </a:r>
            <a:r>
              <a:rPr lang="fr-FR" sz="2400" dirty="0"/>
              <a:t>. L’eau est claire et brille au soleil. Partout, il y a des allées pour marcher ou faire du vélo. Les gens viennent ici pour se promener, jouer ou pique-niquer. 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3DFFEFA6-DADF-214A-75A2-5B1F3F9EF389}"/>
              </a:ext>
            </a:extLst>
          </p:cNvPr>
          <p:cNvSpPr/>
          <p:nvPr/>
        </p:nvSpPr>
        <p:spPr>
          <a:xfrm>
            <a:off x="246580" y="923552"/>
            <a:ext cx="11507057" cy="1569660"/>
          </a:xfrm>
          <a:prstGeom prst="rect">
            <a:avLst/>
          </a:prstGeom>
        </p:spPr>
        <p:txBody>
          <a:bodyPr wrap="square">
            <a:spAutoFit/>
          </a:bodyPr>
          <a:lstStyle/>
          <a:p>
            <a:pPr lvl="1" algn="just"/>
            <a:r>
              <a:rPr lang="fr-FR" sz="2400" b="1" dirty="0">
                <a:latin typeface="Calibiri"/>
              </a:rPr>
              <a:t>Où </a:t>
            </a:r>
            <a:r>
              <a:rPr lang="fr-FR" sz="2400" dirty="0">
                <a:latin typeface="Calibiri"/>
              </a:rPr>
              <a:t>se trouve le parc?</a:t>
            </a:r>
          </a:p>
          <a:p>
            <a:pPr marL="990575" lvl="1" indent="-380990">
              <a:buFont typeface="Wingdings" panose="05000000000000000000" pitchFamily="2" charset="2"/>
              <a:buChar char="Ø"/>
            </a:pPr>
            <a:r>
              <a:rPr lang="fr-FR" sz="2400" dirty="0">
                <a:latin typeface="Calibiri"/>
              </a:rPr>
              <a:t>………………………………………………………………………………</a:t>
            </a:r>
          </a:p>
          <a:p>
            <a:pPr lvl="1"/>
            <a:r>
              <a:rPr lang="fr-FR" sz="2400" b="1" dirty="0">
                <a:latin typeface="Calibiri"/>
              </a:rPr>
              <a:t>Que </a:t>
            </a:r>
            <a:r>
              <a:rPr lang="fr-FR" sz="2400" dirty="0">
                <a:latin typeface="Calibiri"/>
              </a:rPr>
              <a:t>trouve-t-on au centre ? </a:t>
            </a:r>
          </a:p>
          <a:p>
            <a:pPr marL="990575" lvl="1" indent="-380990">
              <a:buFont typeface="Wingdings" panose="05000000000000000000" pitchFamily="2" charset="2"/>
              <a:buChar char="Ø"/>
            </a:pPr>
            <a:r>
              <a:rPr lang="fr-FR" sz="2400" dirty="0">
                <a:latin typeface="Calibiri"/>
              </a:rPr>
              <a:t>………………………………………………………………………………</a:t>
            </a:r>
          </a:p>
        </p:txBody>
      </p:sp>
      <p:sp>
        <p:nvSpPr>
          <p:cNvPr id="8" name="Rectangle 7">
            <a:extLst>
              <a:ext uri="{FF2B5EF4-FFF2-40B4-BE49-F238E27FC236}">
                <a16:creationId xmlns:a16="http://schemas.microsoft.com/office/drawing/2014/main" id="{A24AAA3F-34CF-4080-A35F-871A0E4F3803}"/>
              </a:ext>
            </a:extLst>
          </p:cNvPr>
          <p:cNvSpPr/>
          <p:nvPr/>
        </p:nvSpPr>
        <p:spPr>
          <a:xfrm>
            <a:off x="1369191" y="1316486"/>
            <a:ext cx="5723042" cy="461665"/>
          </a:xfrm>
          <a:prstGeom prst="rect">
            <a:avLst/>
          </a:prstGeom>
        </p:spPr>
        <p:txBody>
          <a:bodyPr wrap="none">
            <a:spAutoFit/>
          </a:bodyPr>
          <a:lstStyle/>
          <a:p>
            <a:r>
              <a:rPr lang="fr-FR" sz="2400" dirty="0">
                <a:solidFill>
                  <a:srgbClr val="C00000"/>
                </a:solidFill>
                <a:latin typeface="Calibiri"/>
              </a:rPr>
              <a:t>Le parc se trouve </a:t>
            </a:r>
            <a:r>
              <a:rPr lang="fr-FR" sz="2400" b="1" u="sng" dirty="0">
                <a:solidFill>
                  <a:srgbClr val="C00000"/>
                </a:solidFill>
                <a:latin typeface="Calibiri"/>
              </a:rPr>
              <a:t>à la sortie de la ville. </a:t>
            </a:r>
            <a:endParaRPr lang="fr-FR" sz="2400" b="1" u="sng" dirty="0">
              <a:solidFill>
                <a:srgbClr val="C00000"/>
              </a:solidFill>
            </a:endParaRPr>
          </a:p>
        </p:txBody>
      </p:sp>
      <p:sp>
        <p:nvSpPr>
          <p:cNvPr id="9" name="Rectangle 8">
            <a:extLst>
              <a:ext uri="{FF2B5EF4-FFF2-40B4-BE49-F238E27FC236}">
                <a16:creationId xmlns:a16="http://schemas.microsoft.com/office/drawing/2014/main" id="{30DA8104-1E24-6533-BC73-1C8F400EEA49}"/>
              </a:ext>
            </a:extLst>
          </p:cNvPr>
          <p:cNvSpPr/>
          <p:nvPr/>
        </p:nvSpPr>
        <p:spPr>
          <a:xfrm>
            <a:off x="1369191" y="2043703"/>
            <a:ext cx="6800260" cy="461665"/>
          </a:xfrm>
          <a:prstGeom prst="rect">
            <a:avLst/>
          </a:prstGeom>
        </p:spPr>
        <p:txBody>
          <a:bodyPr wrap="none">
            <a:spAutoFit/>
          </a:bodyPr>
          <a:lstStyle/>
          <a:p>
            <a:r>
              <a:rPr lang="fr-FR" sz="2400" dirty="0">
                <a:solidFill>
                  <a:srgbClr val="C00000"/>
                </a:solidFill>
                <a:latin typeface="Calibiri"/>
              </a:rPr>
              <a:t>Au centre, </a:t>
            </a:r>
            <a:r>
              <a:rPr lang="fr-FR" sz="2400" b="1" u="sng" dirty="0">
                <a:solidFill>
                  <a:srgbClr val="C00000"/>
                </a:solidFill>
                <a:latin typeface="Calibiri"/>
              </a:rPr>
              <a:t>il y a un petit lac avec des canards.</a:t>
            </a:r>
            <a:endParaRPr lang="fr-FR" sz="2400" dirty="0">
              <a:solidFill>
                <a:srgbClr val="C00000"/>
              </a:solidFill>
            </a:endParaRPr>
          </a:p>
        </p:txBody>
      </p:sp>
    </p:spTree>
    <p:extLst>
      <p:ext uri="{BB962C8B-B14F-4D97-AF65-F5344CB8AC3E}">
        <p14:creationId xmlns:p14="http://schemas.microsoft.com/office/powerpoint/2010/main" val="879596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10815785" y="1516065"/>
            <a:ext cx="1216192" cy="379656"/>
          </a:xfrm>
          <a:prstGeom prst="rect">
            <a:avLst/>
          </a:prstGeom>
          <a:noFill/>
        </p:spPr>
        <p:txBody>
          <a:bodyPr wrap="square" rtlCol="0">
            <a:spAutoFit/>
          </a:bodyPr>
          <a:lstStyle/>
          <a:p>
            <a:pPr algn="ctr"/>
            <a:r>
              <a:rPr lang="fr-FR" sz="1867" b="1" dirty="0" err="1">
                <a:solidFill>
                  <a:schemeClr val="accent6"/>
                </a:solidFill>
                <a:latin typeface="Calibri" panose="020F0502020204030204" pitchFamily="34" charset="0"/>
                <a:ea typeface="Calibri" panose="020F0502020204030204" pitchFamily="34" charset="0"/>
                <a:cs typeface="Calibri" panose="020F0502020204030204" pitchFamily="34" charset="0"/>
              </a:rPr>
              <a:t>Post-test</a:t>
            </a:r>
            <a:endParaRPr lang="fr-FR" sz="1867" b="1" dirty="0">
              <a:solidFill>
                <a:schemeClr val="accent6"/>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10229574" y="1412212"/>
            <a:ext cx="1915525" cy="1726025"/>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40" name="Pentagon 3">
            <a:extLst>
              <a:ext uri="{FF2B5EF4-FFF2-40B4-BE49-F238E27FC236}">
                <a16:creationId xmlns:a16="http://schemas.microsoft.com/office/drawing/2014/main" id="{9DC24E7A-C759-D70C-4B5E-57312B042067}"/>
              </a:ext>
            </a:extLst>
          </p:cNvPr>
          <p:cNvSpPr/>
          <p:nvPr/>
        </p:nvSpPr>
        <p:spPr>
          <a:xfrm>
            <a:off x="749846"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2" name="Chevron 5">
            <a:extLst>
              <a:ext uri="{FF2B5EF4-FFF2-40B4-BE49-F238E27FC236}">
                <a16:creationId xmlns:a16="http://schemas.microsoft.com/office/drawing/2014/main" id="{A328255F-4DC0-ABF4-AE19-90443670F2DD}"/>
              </a:ext>
            </a:extLst>
          </p:cNvPr>
          <p:cNvSpPr/>
          <p:nvPr/>
        </p:nvSpPr>
        <p:spPr>
          <a:xfrm>
            <a:off x="2103765" y="3078104"/>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3" name="Pentagon 3">
            <a:extLst>
              <a:ext uri="{FF2B5EF4-FFF2-40B4-BE49-F238E27FC236}">
                <a16:creationId xmlns:a16="http://schemas.microsoft.com/office/drawing/2014/main" id="{262360AF-516E-0EE4-E95D-2327EB6A5598}"/>
              </a:ext>
            </a:extLst>
          </p:cNvPr>
          <p:cNvSpPr/>
          <p:nvPr/>
        </p:nvSpPr>
        <p:spPr>
          <a:xfrm>
            <a:off x="1242557"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 name="Pentagon 3">
            <a:extLst>
              <a:ext uri="{FF2B5EF4-FFF2-40B4-BE49-F238E27FC236}">
                <a16:creationId xmlns:a16="http://schemas.microsoft.com/office/drawing/2014/main" id="{4C8E540E-290A-517F-09D6-D2F453FC91EF}"/>
              </a:ext>
            </a:extLst>
          </p:cNvPr>
          <p:cNvSpPr/>
          <p:nvPr/>
        </p:nvSpPr>
        <p:spPr>
          <a:xfrm>
            <a:off x="1697498"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 name="Pentagon 3">
            <a:extLst>
              <a:ext uri="{FF2B5EF4-FFF2-40B4-BE49-F238E27FC236}">
                <a16:creationId xmlns:a16="http://schemas.microsoft.com/office/drawing/2014/main" id="{065A1F34-66DD-6B30-B6D6-CC68923B342C}"/>
              </a:ext>
            </a:extLst>
          </p:cNvPr>
          <p:cNvSpPr/>
          <p:nvPr/>
        </p:nvSpPr>
        <p:spPr>
          <a:xfrm>
            <a:off x="2650338"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7" name="Chevron 5">
            <a:extLst>
              <a:ext uri="{FF2B5EF4-FFF2-40B4-BE49-F238E27FC236}">
                <a16:creationId xmlns:a16="http://schemas.microsoft.com/office/drawing/2014/main" id="{DC7608AB-D0B9-014D-E349-23C2462A5C3F}"/>
              </a:ext>
            </a:extLst>
          </p:cNvPr>
          <p:cNvSpPr/>
          <p:nvPr/>
        </p:nvSpPr>
        <p:spPr>
          <a:xfrm>
            <a:off x="4056811" y="3078104"/>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8" name="Pentagon 3">
            <a:extLst>
              <a:ext uri="{FF2B5EF4-FFF2-40B4-BE49-F238E27FC236}">
                <a16:creationId xmlns:a16="http://schemas.microsoft.com/office/drawing/2014/main" id="{1151A1B9-CEDF-B322-E1DA-C31D096CF78C}"/>
              </a:ext>
            </a:extLst>
          </p:cNvPr>
          <p:cNvSpPr/>
          <p:nvPr/>
        </p:nvSpPr>
        <p:spPr>
          <a:xfrm>
            <a:off x="3139392"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9" name="Pentagon 3">
            <a:extLst>
              <a:ext uri="{FF2B5EF4-FFF2-40B4-BE49-F238E27FC236}">
                <a16:creationId xmlns:a16="http://schemas.microsoft.com/office/drawing/2014/main" id="{B1147BBE-F73D-FC97-C5BB-39A3928FC767}"/>
              </a:ext>
            </a:extLst>
          </p:cNvPr>
          <p:cNvSpPr/>
          <p:nvPr/>
        </p:nvSpPr>
        <p:spPr>
          <a:xfrm>
            <a:off x="3650544"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sp>
        <p:nvSpPr>
          <p:cNvPr id="10" name="Pentagon 3">
            <a:extLst>
              <a:ext uri="{FF2B5EF4-FFF2-40B4-BE49-F238E27FC236}">
                <a16:creationId xmlns:a16="http://schemas.microsoft.com/office/drawing/2014/main" id="{33447F08-FD33-4E99-B10D-86F717FCB2CC}"/>
              </a:ext>
            </a:extLst>
          </p:cNvPr>
          <p:cNvSpPr/>
          <p:nvPr/>
        </p:nvSpPr>
        <p:spPr>
          <a:xfrm>
            <a:off x="4614581"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11" name="Chevron 5">
            <a:extLst>
              <a:ext uri="{FF2B5EF4-FFF2-40B4-BE49-F238E27FC236}">
                <a16:creationId xmlns:a16="http://schemas.microsoft.com/office/drawing/2014/main" id="{251D8E2B-4B2A-BFFD-2C8D-307059340050}"/>
              </a:ext>
            </a:extLst>
          </p:cNvPr>
          <p:cNvSpPr/>
          <p:nvPr/>
        </p:nvSpPr>
        <p:spPr>
          <a:xfrm>
            <a:off x="5982705" y="3078104"/>
            <a:ext cx="64504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12" name="Pentagon 3">
            <a:extLst>
              <a:ext uri="{FF2B5EF4-FFF2-40B4-BE49-F238E27FC236}">
                <a16:creationId xmlns:a16="http://schemas.microsoft.com/office/drawing/2014/main" id="{3F7152CF-34E6-6DCE-6ADA-72187871F43D}"/>
              </a:ext>
            </a:extLst>
          </p:cNvPr>
          <p:cNvSpPr/>
          <p:nvPr/>
        </p:nvSpPr>
        <p:spPr>
          <a:xfrm>
            <a:off x="5098564"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13" name="Pentagon 3">
            <a:extLst>
              <a:ext uri="{FF2B5EF4-FFF2-40B4-BE49-F238E27FC236}">
                <a16:creationId xmlns:a16="http://schemas.microsoft.com/office/drawing/2014/main" id="{310D7C41-B549-C51D-923E-D01C32A3F5A4}"/>
              </a:ext>
            </a:extLst>
          </p:cNvPr>
          <p:cNvSpPr/>
          <p:nvPr/>
        </p:nvSpPr>
        <p:spPr>
          <a:xfrm>
            <a:off x="5575456" y="3069839"/>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cxnSp>
        <p:nvCxnSpPr>
          <p:cNvPr id="23" name="Straight Connector 35">
            <a:extLst>
              <a:ext uri="{FF2B5EF4-FFF2-40B4-BE49-F238E27FC236}">
                <a16:creationId xmlns:a16="http://schemas.microsoft.com/office/drawing/2014/main" id="{E3D0EE8E-56B7-7EA9-51A4-BCB95DF71898}"/>
              </a:ext>
            </a:extLst>
          </p:cNvPr>
          <p:cNvCxnSpPr/>
          <p:nvPr/>
        </p:nvCxnSpPr>
        <p:spPr>
          <a:xfrm>
            <a:off x="6828508" y="2266066"/>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6076223" y="1582798"/>
            <a:ext cx="1636931" cy="63556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867" b="1" dirty="0">
                <a:solidFill>
                  <a:schemeClr val="accent6"/>
                </a:solidFill>
                <a:latin typeface="Calibri" panose="020F0502020204030204" pitchFamily="34" charset="0"/>
                <a:ea typeface="Calibri" panose="020F0502020204030204" pitchFamily="34" charset="0"/>
                <a:cs typeface="Calibri" panose="020F0502020204030204" pitchFamily="34" charset="0"/>
              </a:rPr>
              <a:t>Révision</a:t>
            </a:r>
            <a:endParaRPr lang="fr-FR" sz="1867" dirty="0">
              <a:latin typeface="Calibri" panose="020F0502020204030204" pitchFamily="34" charset="0"/>
              <a:ea typeface="Calibri" panose="020F0502020204030204" pitchFamily="34" charset="0"/>
              <a:cs typeface="Calibri" panose="020F0502020204030204" pitchFamily="34" charset="0"/>
            </a:endParaRPr>
          </a:p>
        </p:txBody>
      </p:sp>
      <p:sp>
        <p:nvSpPr>
          <p:cNvPr id="32" name="Pentagon 3">
            <a:extLst>
              <a:ext uri="{FF2B5EF4-FFF2-40B4-BE49-F238E27FC236}">
                <a16:creationId xmlns:a16="http://schemas.microsoft.com/office/drawing/2014/main" id="{61A71121-6E5F-9DE7-AC4F-C06C59D90C4B}"/>
              </a:ext>
            </a:extLst>
          </p:cNvPr>
          <p:cNvSpPr/>
          <p:nvPr/>
        </p:nvSpPr>
        <p:spPr>
          <a:xfrm>
            <a:off x="6627748" y="3097080"/>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38" name="Pentagon 3">
            <a:extLst>
              <a:ext uri="{FF2B5EF4-FFF2-40B4-BE49-F238E27FC236}">
                <a16:creationId xmlns:a16="http://schemas.microsoft.com/office/drawing/2014/main" id="{C0041B30-E4E1-62A7-BB5D-0B2C09D78EE3}"/>
              </a:ext>
            </a:extLst>
          </p:cNvPr>
          <p:cNvSpPr/>
          <p:nvPr/>
        </p:nvSpPr>
        <p:spPr>
          <a:xfrm>
            <a:off x="7176396" y="3097080"/>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39" name="Oval 34">
            <a:extLst>
              <a:ext uri="{FF2B5EF4-FFF2-40B4-BE49-F238E27FC236}">
                <a16:creationId xmlns:a16="http://schemas.microsoft.com/office/drawing/2014/main" id="{8C3AEFF5-D06D-5BD6-9A7E-9B9AB9A03011}"/>
              </a:ext>
            </a:extLst>
          </p:cNvPr>
          <p:cNvSpPr/>
          <p:nvPr/>
        </p:nvSpPr>
        <p:spPr>
          <a:xfrm>
            <a:off x="6627749" y="5530796"/>
            <a:ext cx="1734040" cy="67024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867" b="1" dirty="0">
                <a:solidFill>
                  <a:schemeClr val="accent6"/>
                </a:solidFill>
                <a:latin typeface="Calibri" panose="020F0502020204030204" pitchFamily="34" charset="0"/>
                <a:ea typeface="Calibri" panose="020F0502020204030204" pitchFamily="34" charset="0"/>
                <a:cs typeface="Calibri" panose="020F0502020204030204" pitchFamily="34" charset="0"/>
              </a:rPr>
              <a:t>Test de </a:t>
            </a:r>
          </a:p>
          <a:p>
            <a:pPr algn="ctr"/>
            <a:r>
              <a:rPr lang="fr-FR" sz="1867" b="1" dirty="0">
                <a:solidFill>
                  <a:schemeClr val="accent6"/>
                </a:solidFill>
                <a:latin typeface="Calibri" panose="020F0502020204030204" pitchFamily="34" charset="0"/>
                <a:ea typeface="Calibri" panose="020F0502020204030204" pitchFamily="34" charset="0"/>
                <a:cs typeface="Calibri" panose="020F0502020204030204" pitchFamily="34" charset="0"/>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7443151" y="4686326"/>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4" name="Pentagon 3">
            <a:extLst>
              <a:ext uri="{FF2B5EF4-FFF2-40B4-BE49-F238E27FC236}">
                <a16:creationId xmlns:a16="http://schemas.microsoft.com/office/drawing/2014/main" id="{B143BD8B-D26F-B6FD-21B9-A26BBD94E5E8}"/>
              </a:ext>
            </a:extLst>
          </p:cNvPr>
          <p:cNvSpPr/>
          <p:nvPr/>
        </p:nvSpPr>
        <p:spPr>
          <a:xfrm>
            <a:off x="7795550"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45" name="Chevron 5">
            <a:extLst>
              <a:ext uri="{FF2B5EF4-FFF2-40B4-BE49-F238E27FC236}">
                <a16:creationId xmlns:a16="http://schemas.microsoft.com/office/drawing/2014/main" id="{03003983-FDB1-38D5-5625-D434FB1F0FE3}"/>
              </a:ext>
            </a:extLst>
          </p:cNvPr>
          <p:cNvSpPr/>
          <p:nvPr/>
        </p:nvSpPr>
        <p:spPr>
          <a:xfrm>
            <a:off x="9149469" y="3076361"/>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46" name="Pentagon 3">
            <a:extLst>
              <a:ext uri="{FF2B5EF4-FFF2-40B4-BE49-F238E27FC236}">
                <a16:creationId xmlns:a16="http://schemas.microsoft.com/office/drawing/2014/main" id="{1E7C6315-685F-F557-7700-2B1AEDF55C5B}"/>
              </a:ext>
            </a:extLst>
          </p:cNvPr>
          <p:cNvSpPr/>
          <p:nvPr/>
        </p:nvSpPr>
        <p:spPr>
          <a:xfrm>
            <a:off x="8288261"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47" name="Pentagon 3">
            <a:extLst>
              <a:ext uri="{FF2B5EF4-FFF2-40B4-BE49-F238E27FC236}">
                <a16:creationId xmlns:a16="http://schemas.microsoft.com/office/drawing/2014/main" id="{9327764B-F8FC-3A3F-747A-4674DDDEB0D1}"/>
              </a:ext>
            </a:extLst>
          </p:cNvPr>
          <p:cNvSpPr/>
          <p:nvPr/>
        </p:nvSpPr>
        <p:spPr>
          <a:xfrm>
            <a:off x="8743202"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48" name="Pentagon 3">
            <a:extLst>
              <a:ext uri="{FF2B5EF4-FFF2-40B4-BE49-F238E27FC236}">
                <a16:creationId xmlns:a16="http://schemas.microsoft.com/office/drawing/2014/main" id="{B181AA94-1658-4B6B-C062-B776595739F5}"/>
              </a:ext>
            </a:extLst>
          </p:cNvPr>
          <p:cNvSpPr/>
          <p:nvPr/>
        </p:nvSpPr>
        <p:spPr>
          <a:xfrm>
            <a:off x="9865420"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50" name="Pentagon 3">
            <a:extLst>
              <a:ext uri="{FF2B5EF4-FFF2-40B4-BE49-F238E27FC236}">
                <a16:creationId xmlns:a16="http://schemas.microsoft.com/office/drawing/2014/main" id="{8D45F1B3-554F-F572-3F24-B51B0E4827EE}"/>
              </a:ext>
            </a:extLst>
          </p:cNvPr>
          <p:cNvSpPr/>
          <p:nvPr/>
        </p:nvSpPr>
        <p:spPr>
          <a:xfrm>
            <a:off x="10358130"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41"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période de remédiation </a:t>
            </a:r>
            <a:endParaRPr lang="fr-FR" sz="32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64" name="Pentagon 3">
            <a:extLst>
              <a:ext uri="{FF2B5EF4-FFF2-40B4-BE49-F238E27FC236}">
                <a16:creationId xmlns:a16="http://schemas.microsoft.com/office/drawing/2014/main" id="{B143BD8B-D26F-B6FD-21B9-A26BBD94E5E8}"/>
              </a:ext>
            </a:extLst>
          </p:cNvPr>
          <p:cNvSpPr/>
          <p:nvPr/>
        </p:nvSpPr>
        <p:spPr>
          <a:xfrm>
            <a:off x="7799812"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65" name="Chevron 5">
            <a:extLst>
              <a:ext uri="{FF2B5EF4-FFF2-40B4-BE49-F238E27FC236}">
                <a16:creationId xmlns:a16="http://schemas.microsoft.com/office/drawing/2014/main" id="{03003983-FDB1-38D5-5625-D434FB1F0FE3}"/>
              </a:ext>
            </a:extLst>
          </p:cNvPr>
          <p:cNvSpPr/>
          <p:nvPr/>
        </p:nvSpPr>
        <p:spPr>
          <a:xfrm>
            <a:off x="9153731" y="3914025"/>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66" name="Pentagon 3">
            <a:extLst>
              <a:ext uri="{FF2B5EF4-FFF2-40B4-BE49-F238E27FC236}">
                <a16:creationId xmlns:a16="http://schemas.microsoft.com/office/drawing/2014/main" id="{1E7C6315-685F-F557-7700-2B1AEDF55C5B}"/>
              </a:ext>
            </a:extLst>
          </p:cNvPr>
          <p:cNvSpPr/>
          <p:nvPr/>
        </p:nvSpPr>
        <p:spPr>
          <a:xfrm>
            <a:off x="8292522"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67" name="Pentagon 3">
            <a:extLst>
              <a:ext uri="{FF2B5EF4-FFF2-40B4-BE49-F238E27FC236}">
                <a16:creationId xmlns:a16="http://schemas.microsoft.com/office/drawing/2014/main" id="{9327764B-F8FC-3A3F-747A-4674DDDEB0D1}"/>
              </a:ext>
            </a:extLst>
          </p:cNvPr>
          <p:cNvSpPr/>
          <p:nvPr/>
        </p:nvSpPr>
        <p:spPr>
          <a:xfrm>
            <a:off x="8747464"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68" name="Pentagon 3">
            <a:extLst>
              <a:ext uri="{FF2B5EF4-FFF2-40B4-BE49-F238E27FC236}">
                <a16:creationId xmlns:a16="http://schemas.microsoft.com/office/drawing/2014/main" id="{B181AA94-1658-4B6B-C062-B776595739F5}"/>
              </a:ext>
            </a:extLst>
          </p:cNvPr>
          <p:cNvSpPr/>
          <p:nvPr/>
        </p:nvSpPr>
        <p:spPr>
          <a:xfrm>
            <a:off x="9869681"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69" name="Pentagon 3">
            <a:extLst>
              <a:ext uri="{FF2B5EF4-FFF2-40B4-BE49-F238E27FC236}">
                <a16:creationId xmlns:a16="http://schemas.microsoft.com/office/drawing/2014/main" id="{8D45F1B3-554F-F572-3F24-B51B0E4827EE}"/>
              </a:ext>
            </a:extLst>
          </p:cNvPr>
          <p:cNvSpPr/>
          <p:nvPr/>
        </p:nvSpPr>
        <p:spPr>
          <a:xfrm>
            <a:off x="10362392"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14" name="ZoneTexte 13"/>
          <p:cNvSpPr txBox="1"/>
          <p:nvPr/>
        </p:nvSpPr>
        <p:spPr>
          <a:xfrm>
            <a:off x="7760048" y="2873701"/>
            <a:ext cx="3070075" cy="461665"/>
          </a:xfrm>
          <a:prstGeom prst="rect">
            <a:avLst/>
          </a:prstGeom>
          <a:noFill/>
          <a:ln w="28575">
            <a:solidFill>
              <a:schemeClr val="tx1"/>
            </a:solidFill>
            <a:prstDash val="sysDash"/>
          </a:ln>
        </p:spPr>
        <p:txBody>
          <a:bodyPr wrap="square" rtlCol="0">
            <a:spAutoFit/>
          </a:bodyPr>
          <a:lstStyle/>
          <a:p>
            <a:endParaRPr lang="fr-FR" sz="2400" dirty="0"/>
          </a:p>
        </p:txBody>
      </p:sp>
      <p:sp>
        <p:nvSpPr>
          <p:cNvPr id="71" name="ZoneTexte 70"/>
          <p:cNvSpPr txBox="1"/>
          <p:nvPr/>
        </p:nvSpPr>
        <p:spPr>
          <a:xfrm>
            <a:off x="7760048" y="3909092"/>
            <a:ext cx="3070075" cy="461665"/>
          </a:xfrm>
          <a:prstGeom prst="rect">
            <a:avLst/>
          </a:prstGeom>
          <a:noFill/>
          <a:ln w="28575">
            <a:solidFill>
              <a:schemeClr val="tx1"/>
            </a:solidFill>
            <a:prstDash val="sysDash"/>
          </a:ln>
        </p:spPr>
        <p:txBody>
          <a:bodyPr wrap="square" rtlCol="0">
            <a:spAutoFit/>
          </a:bodyPr>
          <a:lstStyle/>
          <a:p>
            <a:endParaRPr lang="fr-FR" sz="2400" dirty="0"/>
          </a:p>
        </p:txBody>
      </p:sp>
      <p:sp>
        <p:nvSpPr>
          <p:cNvPr id="72" name="Pentagon 3">
            <a:extLst>
              <a:ext uri="{FF2B5EF4-FFF2-40B4-BE49-F238E27FC236}">
                <a16:creationId xmlns:a16="http://schemas.microsoft.com/office/drawing/2014/main" id="{C0041B30-E4E1-62A7-BB5D-0B2C09D78EE3}"/>
              </a:ext>
            </a:extLst>
          </p:cNvPr>
          <p:cNvSpPr/>
          <p:nvPr/>
        </p:nvSpPr>
        <p:spPr>
          <a:xfrm>
            <a:off x="10919477" y="3084508"/>
            <a:ext cx="533880" cy="161938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S21</a:t>
            </a:r>
          </a:p>
        </p:txBody>
      </p:sp>
      <p:cxnSp>
        <p:nvCxnSpPr>
          <p:cNvPr id="73" name="Straight Connector 35">
            <a:extLst>
              <a:ext uri="{FF2B5EF4-FFF2-40B4-BE49-F238E27FC236}">
                <a16:creationId xmlns:a16="http://schemas.microsoft.com/office/drawing/2014/main" id="{E3D0EE8E-56B7-7EA9-51A4-BCB95DF71898}"/>
              </a:ext>
            </a:extLst>
          </p:cNvPr>
          <p:cNvCxnSpPr/>
          <p:nvPr/>
        </p:nvCxnSpPr>
        <p:spPr>
          <a:xfrm>
            <a:off x="9149469" y="2042206"/>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7990997" y="1401333"/>
            <a:ext cx="2316945" cy="642257"/>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chemeClr val="tx1"/>
                </a:solidFill>
                <a:latin typeface="Calibri" panose="020F0502020204030204" pitchFamily="34" charset="0"/>
                <a:cs typeface="Calibri" panose="020F0502020204030204" pitchFamily="34" charset="0"/>
              </a:rPr>
              <a:t>Consolidation</a:t>
            </a:r>
          </a:p>
        </p:txBody>
      </p:sp>
    </p:spTree>
    <p:extLst>
      <p:ext uri="{BB962C8B-B14F-4D97-AF65-F5344CB8AC3E}">
        <p14:creationId xmlns:p14="http://schemas.microsoft.com/office/powerpoint/2010/main" val="34388114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4267" dirty="0"/>
              <a:t>Repères</a:t>
            </a:r>
            <a:endParaRPr lang="en-US" sz="4267" dirty="0"/>
          </a:p>
        </p:txBody>
      </p:sp>
    </p:spTree>
    <p:extLst>
      <p:ext uri="{BB962C8B-B14F-4D97-AF65-F5344CB8AC3E}">
        <p14:creationId xmlns:p14="http://schemas.microsoft.com/office/powerpoint/2010/main" val="1400415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Je vais rappeler rapidement un point essentiel avant de répondre à la question.</a:t>
            </a:r>
          </a:p>
        </p:txBody>
      </p:sp>
      <p:sp>
        <p:nvSpPr>
          <p:cNvPr id="5" name="ZoneTexte 4"/>
          <p:cNvSpPr txBox="1"/>
          <p:nvPr/>
        </p:nvSpPr>
        <p:spPr>
          <a:xfrm>
            <a:off x="643848" y="1444356"/>
            <a:ext cx="10845515"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t>Répondre à la question « </a:t>
            </a:r>
            <a:r>
              <a:rPr lang="fr-FR" dirty="0" smtClean="0">
                <a:solidFill>
                  <a:srgbClr val="336FB6"/>
                </a:solidFill>
              </a:rPr>
              <a:t>quel/quelle … </a:t>
            </a:r>
            <a:r>
              <a:rPr lang="fr-FR" dirty="0"/>
              <a:t>? »</a:t>
            </a:r>
          </a:p>
        </p:txBody>
      </p:sp>
      <p:sp>
        <p:nvSpPr>
          <p:cNvPr id="10" name="Rectangle 9">
            <a:extLst>
              <a:ext uri="{FF2B5EF4-FFF2-40B4-BE49-F238E27FC236}">
                <a16:creationId xmlns:a16="http://schemas.microsoft.com/office/drawing/2014/main" id="{66F09B40-9697-6A39-8F38-6DB05A5A2F54}"/>
              </a:ext>
            </a:extLst>
          </p:cNvPr>
          <p:cNvSpPr/>
          <p:nvPr/>
        </p:nvSpPr>
        <p:spPr>
          <a:xfrm>
            <a:off x="643848" y="2255525"/>
            <a:ext cx="10845513" cy="1938992"/>
          </a:xfrm>
          <a:prstGeom prst="rect">
            <a:avLst/>
          </a:prstGeom>
          <a:solidFill>
            <a:schemeClr val="accent2">
              <a:lumMod val="20000"/>
              <a:lumOff val="80000"/>
            </a:schemeClr>
          </a:solidFill>
          <a:ln>
            <a:solidFill>
              <a:schemeClr val="tx1"/>
            </a:solidFill>
          </a:ln>
        </p:spPr>
        <p:txBody>
          <a:bodyPr wrap="square">
            <a:spAutoFit/>
          </a:bodyPr>
          <a:lstStyle/>
          <a:p>
            <a:pPr algn="just"/>
            <a:r>
              <a:rPr lang="fr-FR" sz="2400" b="1" dirty="0" smtClean="0">
                <a:solidFill>
                  <a:srgbClr val="0070C0"/>
                </a:solidFill>
              </a:rPr>
              <a:t>Quel ?, Quels ?, Quelle ?, Quelles ? </a:t>
            </a:r>
            <a:endParaRPr lang="fr-FR" sz="2400" b="1" dirty="0" smtClean="0"/>
          </a:p>
          <a:p>
            <a:pPr marL="342900" indent="-342900" algn="just">
              <a:buFont typeface="Wingdings" panose="05000000000000000000" pitchFamily="2" charset="2"/>
              <a:buChar char="Ø"/>
            </a:pPr>
            <a:r>
              <a:rPr lang="fr-FR" sz="2400" dirty="0" smtClean="0"/>
              <a:t>Pour donner une </a:t>
            </a:r>
            <a:r>
              <a:rPr lang="fr-FR" sz="2400" b="1" dirty="0" smtClean="0"/>
              <a:t>précision</a:t>
            </a:r>
            <a:r>
              <a:rPr lang="fr-FR" sz="2400" dirty="0" smtClean="0"/>
              <a:t> ou faire un </a:t>
            </a:r>
            <a:r>
              <a:rPr lang="fr-FR" sz="2400" b="1" dirty="0"/>
              <a:t>choix</a:t>
            </a:r>
            <a:r>
              <a:rPr lang="fr-FR" sz="2400" dirty="0" smtClean="0"/>
              <a:t>.</a:t>
            </a:r>
            <a:endParaRPr lang="fr-FR" sz="2400" dirty="0"/>
          </a:p>
          <a:p>
            <a:pPr algn="just"/>
            <a:r>
              <a:rPr lang="fr-FR" sz="2400" b="1" dirty="0" smtClean="0">
                <a:solidFill>
                  <a:srgbClr val="C00000"/>
                </a:solidFill>
              </a:rPr>
              <a:t>Exemple : </a:t>
            </a:r>
          </a:p>
          <a:p>
            <a:pPr algn="just"/>
            <a:r>
              <a:rPr lang="fr-FR" sz="2400" b="1" dirty="0" smtClean="0">
                <a:solidFill>
                  <a:srgbClr val="0070C0"/>
                </a:solidFill>
              </a:rPr>
              <a:t>Quelle</a:t>
            </a:r>
            <a:r>
              <a:rPr lang="fr-FR" sz="2400" dirty="0" smtClean="0"/>
              <a:t> </a:t>
            </a:r>
            <a:r>
              <a:rPr lang="fr-FR" sz="2400" dirty="0"/>
              <a:t>couleur préfères-tu ? </a:t>
            </a:r>
            <a:r>
              <a:rPr lang="fr-FR" sz="2400" dirty="0" smtClean="0">
                <a:cs typeface="Calibri" panose="020F0502020204030204" pitchFamily="34" charset="0"/>
                <a:sym typeface="Wingdings" panose="05000000000000000000" pitchFamily="2" charset="2"/>
              </a:rPr>
              <a:t> </a:t>
            </a:r>
            <a:r>
              <a:rPr lang="fr-FR" sz="2400" b="1" dirty="0" smtClean="0"/>
              <a:t>je </a:t>
            </a:r>
            <a:r>
              <a:rPr lang="fr-FR" sz="2400" b="1" dirty="0"/>
              <a:t>préfère la couleur rouge</a:t>
            </a:r>
            <a:r>
              <a:rPr lang="fr-FR" sz="2400" dirty="0" smtClean="0"/>
              <a:t>.</a:t>
            </a:r>
            <a:endParaRPr lang="fr-FR" sz="2400" dirty="0"/>
          </a:p>
          <a:p>
            <a:pPr algn="ctr"/>
            <a:r>
              <a:rPr lang="fr-FR" sz="2400" b="1" dirty="0">
                <a:solidFill>
                  <a:srgbClr val="0070C0"/>
                </a:solidFill>
              </a:rPr>
              <a:t>Quelle </a:t>
            </a:r>
            <a:r>
              <a:rPr lang="fr-FR" sz="2400" b="1" dirty="0" smtClean="0">
                <a:solidFill>
                  <a:srgbClr val="0070C0"/>
                </a:solidFill>
              </a:rPr>
              <a:t>couleur ? </a:t>
            </a:r>
            <a:r>
              <a:rPr lang="fr-FR" sz="2400" dirty="0">
                <a:cs typeface="Calibri" panose="020F0502020204030204" pitchFamily="34" charset="0"/>
                <a:sym typeface="Wingdings" panose="05000000000000000000" pitchFamily="2" charset="2"/>
              </a:rPr>
              <a:t> </a:t>
            </a:r>
            <a:r>
              <a:rPr lang="fr-FR" sz="2400" dirty="0"/>
              <a:t>la couleur </a:t>
            </a:r>
            <a:r>
              <a:rPr lang="fr-FR" sz="2400" b="1" dirty="0">
                <a:solidFill>
                  <a:srgbClr val="0070C0"/>
                </a:solidFill>
              </a:rPr>
              <a:t>rouge</a:t>
            </a:r>
            <a:r>
              <a:rPr lang="fr-FR" sz="2400" b="1" dirty="0" smtClean="0"/>
              <a:t>.</a:t>
            </a:r>
            <a:endParaRPr lang="fr-FR" sz="2400" b="1" dirty="0"/>
          </a:p>
        </p:txBody>
      </p:sp>
      <p:sp>
        <p:nvSpPr>
          <p:cNvPr id="14"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192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54427" y="923553"/>
            <a:ext cx="12300853" cy="1131848"/>
          </a:xfrm>
          <a:prstGeom prst="rect">
            <a:avLst/>
          </a:prstGeom>
        </p:spPr>
        <p:txBody>
          <a:bodyPr wrap="square">
            <a:spAutoFit/>
          </a:bodyPr>
          <a:lstStyle/>
          <a:p>
            <a:pPr lvl="1" algn="just">
              <a:lnSpc>
                <a:spcPct val="150000"/>
              </a:lnSpc>
            </a:pPr>
            <a:r>
              <a:rPr lang="fr-FR" sz="2400" b="1" dirty="0">
                <a:latin typeface="Calibiri"/>
              </a:rPr>
              <a:t>Quelles </a:t>
            </a:r>
            <a:r>
              <a:rPr lang="fr-FR" sz="2400" dirty="0">
                <a:latin typeface="Calibiri"/>
              </a:rPr>
              <a:t>activités les gens pratiquent-ils ? </a:t>
            </a:r>
          </a:p>
          <a:p>
            <a:pPr marL="990575" lvl="1" indent="-380990">
              <a:lnSpc>
                <a:spcPct val="150000"/>
              </a:lnSpc>
              <a:buFont typeface="Wingdings" panose="05000000000000000000" pitchFamily="2" charset="2"/>
              <a:buChar char="Ø"/>
            </a:pPr>
            <a:r>
              <a:rPr lang="fr-FR" sz="2400" dirty="0">
                <a:latin typeface="Calibiri"/>
              </a:rPr>
              <a:t>……………………………………………………………………………………</a:t>
            </a:r>
          </a:p>
        </p:txBody>
      </p:sp>
      <p:sp>
        <p:nvSpPr>
          <p:cNvPr id="17"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la question suivante :</a:t>
            </a:r>
          </a:p>
        </p:txBody>
      </p:sp>
      <p:sp>
        <p:nvSpPr>
          <p:cNvPr id="18"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10320C3-0BBD-EF39-0988-9FD96A21C359}"/>
              </a:ext>
            </a:extLst>
          </p:cNvPr>
          <p:cNvSpPr/>
          <p:nvPr/>
        </p:nvSpPr>
        <p:spPr>
          <a:xfrm>
            <a:off x="542519" y="2562635"/>
            <a:ext cx="11161389" cy="3416320"/>
          </a:xfrm>
          <a:prstGeom prst="rect">
            <a:avLst/>
          </a:prstGeom>
          <a:solidFill>
            <a:srgbClr val="FFFFCC"/>
          </a:solidFill>
          <a:ln>
            <a:solidFill>
              <a:schemeClr val="tx1"/>
            </a:solidFill>
          </a:ln>
        </p:spPr>
        <p:txBody>
          <a:bodyPr wrap="square">
            <a:spAutoFit/>
          </a:bodyPr>
          <a:lstStyle/>
          <a:p>
            <a:pPr algn="just">
              <a:lnSpc>
                <a:spcPct val="15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18643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p>
        </p:txBody>
      </p:sp>
      <p:sp>
        <p:nvSpPr>
          <p:cNvPr id="14" name="Rectangle 13"/>
          <p:cNvSpPr/>
          <p:nvPr/>
        </p:nvSpPr>
        <p:spPr>
          <a:xfrm>
            <a:off x="-54427" y="923553"/>
            <a:ext cx="12300853" cy="1131848"/>
          </a:xfrm>
          <a:prstGeom prst="rect">
            <a:avLst/>
          </a:prstGeom>
        </p:spPr>
        <p:txBody>
          <a:bodyPr wrap="square">
            <a:spAutoFit/>
          </a:bodyPr>
          <a:lstStyle/>
          <a:p>
            <a:pPr lvl="1" algn="just">
              <a:lnSpc>
                <a:spcPct val="150000"/>
              </a:lnSpc>
            </a:pPr>
            <a:r>
              <a:rPr lang="fr-FR" sz="2400" b="1" dirty="0">
                <a:latin typeface="Calibiri"/>
              </a:rPr>
              <a:t>Quelles </a:t>
            </a:r>
            <a:r>
              <a:rPr lang="fr-FR" sz="2400" dirty="0">
                <a:latin typeface="Calibiri"/>
              </a:rPr>
              <a:t>activités les gens pratiquent-ils ? </a:t>
            </a:r>
          </a:p>
          <a:p>
            <a:pPr marL="990575" lvl="1" indent="-380990">
              <a:lnSpc>
                <a:spcPct val="150000"/>
              </a:lnSpc>
              <a:buFont typeface="Wingdings" panose="05000000000000000000" pitchFamily="2" charset="2"/>
              <a:buChar char="Ø"/>
            </a:pPr>
            <a:r>
              <a:rPr lang="fr-FR" sz="2400" dirty="0">
                <a:latin typeface="Calibiri"/>
              </a:rPr>
              <a:t>……………………………………………………………………………………</a:t>
            </a:r>
          </a:p>
        </p:txBody>
      </p:sp>
      <p:sp>
        <p:nvSpPr>
          <p:cNvPr id="16" name="Rectangle 15"/>
          <p:cNvSpPr/>
          <p:nvPr/>
        </p:nvSpPr>
        <p:spPr>
          <a:xfrm>
            <a:off x="993210" y="1552347"/>
            <a:ext cx="8699497" cy="461665"/>
          </a:xfrm>
          <a:prstGeom prst="rect">
            <a:avLst/>
          </a:prstGeom>
        </p:spPr>
        <p:txBody>
          <a:bodyPr wrap="none">
            <a:spAutoFit/>
          </a:bodyPr>
          <a:lstStyle/>
          <a:p>
            <a:r>
              <a:rPr lang="fr-FR" sz="2400" dirty="0">
                <a:solidFill>
                  <a:srgbClr val="C00000"/>
                </a:solidFill>
                <a:latin typeface="Calibiri"/>
              </a:rPr>
              <a:t>Les gens viennent pour </a:t>
            </a:r>
            <a:r>
              <a:rPr lang="fr-FR" sz="2400" b="1" u="sng" dirty="0">
                <a:solidFill>
                  <a:srgbClr val="C00000"/>
                </a:solidFill>
                <a:latin typeface="Calibiri"/>
              </a:rPr>
              <a:t>se promener, jouer ou pique-niquer.</a:t>
            </a:r>
          </a:p>
        </p:txBody>
      </p:sp>
      <p:pic>
        <p:nvPicPr>
          <p:cNvPr id="17"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52F6B0B-865F-BC4A-8BD4-2574A49AFD4F}"/>
              </a:ext>
            </a:extLst>
          </p:cNvPr>
          <p:cNvSpPr/>
          <p:nvPr/>
        </p:nvSpPr>
        <p:spPr>
          <a:xfrm>
            <a:off x="592247" y="2745599"/>
            <a:ext cx="11161389" cy="3416320"/>
          </a:xfrm>
          <a:prstGeom prst="rect">
            <a:avLst/>
          </a:prstGeom>
          <a:solidFill>
            <a:srgbClr val="FFFFCC"/>
          </a:solidFill>
          <a:ln>
            <a:solidFill>
              <a:schemeClr val="tx1"/>
            </a:solidFill>
          </a:ln>
        </p:spPr>
        <p:txBody>
          <a:bodyPr wrap="square">
            <a:spAutoFit/>
          </a:bodyPr>
          <a:lstStyle/>
          <a:p>
            <a:pPr algn="just">
              <a:lnSpc>
                <a:spcPct val="15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a:t>
            </a:r>
            <a:r>
              <a:rPr lang="fr-FR" sz="2400" dirty="0">
                <a:highlight>
                  <a:srgbClr val="FFFF00"/>
                </a:highlight>
              </a:rPr>
              <a:t>Les gens viennent ici pour se promener, jouer ou pique-niquer</a:t>
            </a:r>
            <a:r>
              <a:rPr lang="fr-FR" sz="2400" dirty="0"/>
              <a:t>. 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051721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4267" dirty="0" smtClean="0"/>
              <a:t>Repères</a:t>
            </a:r>
            <a:endParaRPr lang="en-US" sz="4267" dirty="0"/>
          </a:p>
        </p:txBody>
      </p:sp>
    </p:spTree>
    <p:extLst>
      <p:ext uri="{BB962C8B-B14F-4D97-AF65-F5344CB8AC3E}">
        <p14:creationId xmlns:p14="http://schemas.microsoft.com/office/powerpoint/2010/main" val="3354545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97E1D-CE10-F818-A0A2-F31216FD427D}"/>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1AFEE59-6F2C-5EA5-AD91-CAF254D65C3A}"/>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EA25C1CC-4E21-7A7A-BB6D-38F988638C8D}"/>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DBE36E5F-7DEC-0C38-4702-9BE95804314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68B7F3E2-D41E-9CFD-3F48-9B1EBC4D0B3A}"/>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Un autre petit flash-back sur ce que nous avons appris :</a:t>
            </a:r>
          </a:p>
        </p:txBody>
      </p:sp>
      <p:sp>
        <p:nvSpPr>
          <p:cNvPr id="5" name="ZoneTexte 4">
            <a:extLst>
              <a:ext uri="{FF2B5EF4-FFF2-40B4-BE49-F238E27FC236}">
                <a16:creationId xmlns:a16="http://schemas.microsoft.com/office/drawing/2014/main" id="{201E0344-8ECB-722A-F2A3-09C5A180C845}"/>
              </a:ext>
            </a:extLst>
          </p:cNvPr>
          <p:cNvSpPr txBox="1"/>
          <p:nvPr/>
        </p:nvSpPr>
        <p:spPr>
          <a:xfrm>
            <a:off x="561470" y="1738786"/>
            <a:ext cx="11123487"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latin typeface="+mn-lt"/>
              </a:rPr>
              <a:t>Répondre à la question « </a:t>
            </a:r>
            <a:r>
              <a:rPr lang="fr-FR" dirty="0">
                <a:solidFill>
                  <a:srgbClr val="336FB6"/>
                </a:solidFill>
                <a:latin typeface="+mn-lt"/>
              </a:rPr>
              <a:t>Est-ce que</a:t>
            </a:r>
            <a:r>
              <a:rPr lang="fr-FR" dirty="0">
                <a:latin typeface="+mn-lt"/>
              </a:rPr>
              <a:t> ? »</a:t>
            </a:r>
          </a:p>
        </p:txBody>
      </p:sp>
      <p:sp>
        <p:nvSpPr>
          <p:cNvPr id="10" name="Rectangle 9">
            <a:extLst>
              <a:ext uri="{FF2B5EF4-FFF2-40B4-BE49-F238E27FC236}">
                <a16:creationId xmlns:a16="http://schemas.microsoft.com/office/drawing/2014/main" id="{E3976CCA-31E7-FA56-F520-A453A7BA8489}"/>
              </a:ext>
            </a:extLst>
          </p:cNvPr>
          <p:cNvSpPr/>
          <p:nvPr/>
        </p:nvSpPr>
        <p:spPr>
          <a:xfrm>
            <a:off x="561470" y="2699544"/>
            <a:ext cx="11123487" cy="1938992"/>
          </a:xfrm>
          <a:prstGeom prst="rect">
            <a:avLst/>
          </a:prstGeom>
          <a:solidFill>
            <a:schemeClr val="accent2">
              <a:lumMod val="20000"/>
              <a:lumOff val="80000"/>
            </a:schemeClr>
          </a:solidFill>
          <a:ln>
            <a:solidFill>
              <a:schemeClr val="tx1"/>
            </a:solidFill>
          </a:ln>
        </p:spPr>
        <p:txBody>
          <a:bodyPr wrap="square">
            <a:spAutoFit/>
          </a:bodyPr>
          <a:lstStyle/>
          <a:p>
            <a:r>
              <a:rPr lang="fr-FR" sz="2400" b="1" dirty="0" smtClean="0">
                <a:solidFill>
                  <a:srgbClr val="0070C0"/>
                </a:solidFill>
                <a:cs typeface="Calibri" panose="020F0502020204030204" pitchFamily="34" charset="0"/>
              </a:rPr>
              <a:t>Est-ce que … ?  </a:t>
            </a:r>
            <a:endParaRPr lang="fr-FR" sz="2400" b="1" dirty="0">
              <a:solidFill>
                <a:srgbClr val="0070C0"/>
              </a:solidFill>
              <a:cs typeface="Calibri" panose="020F0502020204030204" pitchFamily="34" charset="0"/>
            </a:endParaRPr>
          </a:p>
          <a:p>
            <a:r>
              <a:rPr lang="fr-FR" sz="2400" dirty="0">
                <a:cs typeface="Calibri" panose="020F0502020204030204" pitchFamily="34" charset="0"/>
              </a:rPr>
              <a:t>Cette question appelle une réponse par </a:t>
            </a:r>
            <a:r>
              <a:rPr lang="fr-FR" sz="2400" b="1" dirty="0" smtClean="0">
                <a:cs typeface="Calibri" panose="020F0502020204030204" pitchFamily="34" charset="0"/>
              </a:rPr>
              <a:t>«</a:t>
            </a:r>
            <a:r>
              <a:rPr lang="fr-FR" sz="2400" b="1" dirty="0">
                <a:cs typeface="Calibri" panose="020F0502020204030204" pitchFamily="34" charset="0"/>
              </a:rPr>
              <a:t> oui » </a:t>
            </a:r>
            <a:r>
              <a:rPr lang="fr-FR" sz="2400" dirty="0">
                <a:cs typeface="Calibri" panose="020F0502020204030204" pitchFamily="34" charset="0"/>
              </a:rPr>
              <a:t>ou</a:t>
            </a:r>
            <a:r>
              <a:rPr lang="fr-FR" sz="2400" b="1" dirty="0">
                <a:cs typeface="Calibri" panose="020F0502020204030204" pitchFamily="34" charset="0"/>
              </a:rPr>
              <a:t> « non ».</a:t>
            </a:r>
            <a:endParaRPr lang="fr-FR" sz="2400" b="1" dirty="0"/>
          </a:p>
          <a:p>
            <a:r>
              <a:rPr lang="fr-FR" sz="2400" b="1" dirty="0" smtClean="0">
                <a:solidFill>
                  <a:srgbClr val="C00000"/>
                </a:solidFill>
              </a:rPr>
              <a:t>Exemples</a:t>
            </a:r>
            <a:r>
              <a:rPr lang="fr-FR" sz="2400" dirty="0" smtClean="0"/>
              <a:t> :</a:t>
            </a:r>
            <a:endParaRPr lang="fr-FR" sz="2400" dirty="0"/>
          </a:p>
          <a:p>
            <a:pPr marL="1066773" lvl="1" indent="-457189">
              <a:buFont typeface="Wingdings" panose="05000000000000000000" pitchFamily="2" charset="2"/>
              <a:buChar char="Ø"/>
            </a:pPr>
            <a:r>
              <a:rPr lang="fr-FR" sz="2400" b="1" dirty="0">
                <a:cs typeface="Calibri" panose="020F0502020204030204" pitchFamily="34" charset="0"/>
                <a:sym typeface="Wingdings" panose="05000000000000000000" pitchFamily="2" charset="2"/>
              </a:rPr>
              <a:t>Est-ce que </a:t>
            </a:r>
            <a:r>
              <a:rPr lang="fr-FR" sz="2400" dirty="0">
                <a:cs typeface="Calibri" panose="020F0502020204030204" pitchFamily="34" charset="0"/>
                <a:sym typeface="Wingdings" panose="05000000000000000000" pitchFamily="2" charset="2"/>
              </a:rPr>
              <a:t>tu viens </a:t>
            </a:r>
            <a:r>
              <a:rPr lang="fr-FR" sz="2400" dirty="0" smtClean="0">
                <a:cs typeface="Calibri" panose="020F0502020204030204" pitchFamily="34" charset="0"/>
                <a:sym typeface="Wingdings" panose="05000000000000000000" pitchFamily="2" charset="2"/>
              </a:rPr>
              <a:t>demain ?  </a:t>
            </a:r>
            <a:r>
              <a:rPr lang="fr-FR" sz="2400" b="1" u="sng" dirty="0">
                <a:cs typeface="Calibri" panose="020F0502020204030204" pitchFamily="34" charset="0"/>
                <a:sym typeface="Wingdings" panose="05000000000000000000" pitchFamily="2" charset="2"/>
              </a:rPr>
              <a:t>Oui</a:t>
            </a:r>
            <a:r>
              <a:rPr lang="fr-FR" sz="2400" dirty="0">
                <a:cs typeface="Calibri" panose="020F0502020204030204" pitchFamily="34" charset="0"/>
                <a:sym typeface="Wingdings" panose="05000000000000000000" pitchFamily="2" charset="2"/>
              </a:rPr>
              <a:t>.</a:t>
            </a:r>
          </a:p>
          <a:p>
            <a:pPr marL="1066773" lvl="1" indent="-457189">
              <a:buFont typeface="Wingdings" panose="05000000000000000000" pitchFamily="2" charset="2"/>
              <a:buChar char="Ø"/>
            </a:pPr>
            <a:r>
              <a:rPr lang="fr-FR" sz="2400" b="1" dirty="0">
                <a:sym typeface="Wingdings" panose="05000000000000000000" pitchFamily="2" charset="2"/>
              </a:rPr>
              <a:t>Est-ce que </a:t>
            </a:r>
            <a:r>
              <a:rPr lang="fr-FR" sz="2400" dirty="0">
                <a:sym typeface="Wingdings" panose="05000000000000000000" pitchFamily="2" charset="2"/>
              </a:rPr>
              <a:t>tu manges des </a:t>
            </a:r>
            <a:r>
              <a:rPr lang="fr-FR" sz="2400" dirty="0" smtClean="0">
                <a:sym typeface="Wingdings" panose="05000000000000000000" pitchFamily="2" charset="2"/>
              </a:rPr>
              <a:t>biscuits ? </a:t>
            </a:r>
            <a:r>
              <a:rPr lang="fr-FR" sz="2400" dirty="0">
                <a:cs typeface="Calibri" panose="020F0502020204030204" pitchFamily="34" charset="0"/>
                <a:sym typeface="Wingdings" panose="05000000000000000000" pitchFamily="2" charset="2"/>
              </a:rPr>
              <a:t></a:t>
            </a:r>
            <a:r>
              <a:rPr lang="fr-FR" sz="2400" b="1" dirty="0">
                <a:cs typeface="Calibri" panose="020F0502020204030204" pitchFamily="34" charset="0"/>
                <a:sym typeface="Wingdings" panose="05000000000000000000" pitchFamily="2" charset="2"/>
              </a:rPr>
              <a:t> </a:t>
            </a:r>
            <a:r>
              <a:rPr lang="fr-FR" sz="2400" b="1" u="sng" dirty="0">
                <a:cs typeface="Calibri" panose="020F0502020204030204" pitchFamily="34" charset="0"/>
                <a:sym typeface="Wingdings" panose="05000000000000000000" pitchFamily="2" charset="2"/>
              </a:rPr>
              <a:t>Non</a:t>
            </a:r>
            <a:r>
              <a:rPr lang="fr-FR" sz="2400" dirty="0">
                <a:sym typeface="Wingdings" panose="05000000000000000000" pitchFamily="2" charset="2"/>
              </a:rPr>
              <a:t>.</a:t>
            </a:r>
            <a:endParaRPr lang="fr-FR" sz="2400" dirty="0"/>
          </a:p>
        </p:txBody>
      </p:sp>
      <p:sp>
        <p:nvSpPr>
          <p:cNvPr id="14" name="Espace réservé du texte 2">
            <a:extLst>
              <a:ext uri="{FF2B5EF4-FFF2-40B4-BE49-F238E27FC236}">
                <a16:creationId xmlns:a16="http://schemas.microsoft.com/office/drawing/2014/main" id="{04B3C91E-8E6F-FBCB-CDFD-B95A5DF7F27B}"/>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DF5E01AE-BD29-507A-F775-1312E9E46C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6611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34343-38DB-2FFA-D93F-1C4FA9DC046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F9DC1D5-1FCC-9CFC-20E5-936DD7B50E4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4CA02587-4383-840D-FBD5-4F41413557D2}"/>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96FBF1EA-4249-4738-9055-C99DA5A4399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7CAE9425-F02C-41C0-144C-1C2F1A748531}"/>
              </a:ext>
            </a:extLst>
          </p:cNvPr>
          <p:cNvSpPr/>
          <p:nvPr/>
        </p:nvSpPr>
        <p:spPr>
          <a:xfrm>
            <a:off x="-54427" y="923553"/>
            <a:ext cx="12300853" cy="1131848"/>
          </a:xfrm>
          <a:prstGeom prst="rect">
            <a:avLst/>
          </a:prstGeom>
        </p:spPr>
        <p:txBody>
          <a:bodyPr wrap="square">
            <a:spAutoFit/>
          </a:bodyPr>
          <a:lstStyle/>
          <a:p>
            <a:pPr lvl="1" algn="just">
              <a:lnSpc>
                <a:spcPct val="150000"/>
              </a:lnSpc>
            </a:pPr>
            <a:r>
              <a:rPr lang="fr-FR" sz="2400" b="1" dirty="0">
                <a:latin typeface="Calibiri"/>
              </a:rPr>
              <a:t>Est-ce qu’</a:t>
            </a:r>
            <a:r>
              <a:rPr lang="fr-FR" sz="2400" dirty="0">
                <a:latin typeface="Calibiri"/>
              </a:rPr>
              <a:t>il y a un espace réservé aux enfants ? </a:t>
            </a:r>
          </a:p>
          <a:p>
            <a:pPr marL="990575" lvl="1" indent="-380990">
              <a:lnSpc>
                <a:spcPct val="150000"/>
              </a:lnSpc>
              <a:buFont typeface="Wingdings" panose="05000000000000000000" pitchFamily="2" charset="2"/>
              <a:buChar char="Ø"/>
            </a:pPr>
            <a:r>
              <a:rPr lang="fr-FR" sz="2400" dirty="0">
                <a:latin typeface="Calibiri"/>
              </a:rPr>
              <a:t>……………………………………………………………………………………</a:t>
            </a:r>
          </a:p>
        </p:txBody>
      </p:sp>
      <p:sp>
        <p:nvSpPr>
          <p:cNvPr id="17" name="ZoneTexte 11">
            <a:extLst>
              <a:ext uri="{FF2B5EF4-FFF2-40B4-BE49-F238E27FC236}">
                <a16:creationId xmlns:a16="http://schemas.microsoft.com/office/drawing/2014/main" id="{1AF8E0E7-379B-FFAB-9539-0B99A33FCC28}"/>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la question suivante :</a:t>
            </a:r>
          </a:p>
        </p:txBody>
      </p:sp>
      <p:sp>
        <p:nvSpPr>
          <p:cNvPr id="18" name="Espace réservé du texte 2">
            <a:extLst>
              <a:ext uri="{FF2B5EF4-FFF2-40B4-BE49-F238E27FC236}">
                <a16:creationId xmlns:a16="http://schemas.microsoft.com/office/drawing/2014/main" id="{3A7D9EAB-916C-0FAB-E25F-E8CBBD929DC6}"/>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9" name="Picture 2" descr="Lever la main - Icônes mains et gestes gratuites">
            <a:extLst>
              <a:ext uri="{FF2B5EF4-FFF2-40B4-BE49-F238E27FC236}">
                <a16:creationId xmlns:a16="http://schemas.microsoft.com/office/drawing/2014/main" id="{08FABDF7-8B51-C76E-1F59-8FB10E756C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828F0F5-6975-2868-A4CB-7564C5E25219}"/>
              </a:ext>
            </a:extLst>
          </p:cNvPr>
          <p:cNvSpPr/>
          <p:nvPr/>
        </p:nvSpPr>
        <p:spPr>
          <a:xfrm>
            <a:off x="542519" y="2562635"/>
            <a:ext cx="11161389" cy="3416320"/>
          </a:xfrm>
          <a:prstGeom prst="rect">
            <a:avLst/>
          </a:prstGeom>
          <a:solidFill>
            <a:srgbClr val="FFFFCC"/>
          </a:solidFill>
          <a:ln>
            <a:solidFill>
              <a:schemeClr val="tx1"/>
            </a:solidFill>
          </a:ln>
        </p:spPr>
        <p:txBody>
          <a:bodyPr wrap="square">
            <a:spAutoFit/>
          </a:bodyPr>
          <a:lstStyle/>
          <a:p>
            <a:pPr algn="just">
              <a:lnSpc>
                <a:spcPct val="15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06412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3231C-9A5B-C603-AD32-28A6321919C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DB6B64B-BF54-0777-C5CB-5BE9ED937DEE}"/>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43D4741C-FE4F-FC9A-7E86-DF5C6164DD4D}"/>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C9ECF58F-35A0-7530-C743-96E1182AF22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FE5F81B1-D788-099A-B9FF-5807D379683A}"/>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p>
        </p:txBody>
      </p:sp>
      <p:sp>
        <p:nvSpPr>
          <p:cNvPr id="18" name="Espace réservé du texte 2">
            <a:extLst>
              <a:ext uri="{FF2B5EF4-FFF2-40B4-BE49-F238E27FC236}">
                <a16:creationId xmlns:a16="http://schemas.microsoft.com/office/drawing/2014/main" id="{FD922425-0871-FD52-21AE-2A2D006FE3BE}"/>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9" name="Picture 2" descr="Lever la main - Icônes mains et gestes gratuites">
            <a:extLst>
              <a:ext uri="{FF2B5EF4-FFF2-40B4-BE49-F238E27FC236}">
                <a16:creationId xmlns:a16="http://schemas.microsoft.com/office/drawing/2014/main" id="{E917E56D-7111-97ED-03D8-163320E3C96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8BC2018-1E30-F432-C881-DC18DA522659}"/>
              </a:ext>
            </a:extLst>
          </p:cNvPr>
          <p:cNvSpPr/>
          <p:nvPr/>
        </p:nvSpPr>
        <p:spPr>
          <a:xfrm>
            <a:off x="542519" y="2562635"/>
            <a:ext cx="11161389" cy="3416320"/>
          </a:xfrm>
          <a:prstGeom prst="rect">
            <a:avLst/>
          </a:prstGeom>
          <a:solidFill>
            <a:srgbClr val="FFFFCC"/>
          </a:solidFill>
          <a:ln>
            <a:solidFill>
              <a:schemeClr val="tx1"/>
            </a:solidFill>
          </a:ln>
        </p:spPr>
        <p:txBody>
          <a:bodyPr wrap="square">
            <a:spAutoFit/>
          </a:bodyPr>
          <a:lstStyle/>
          <a:p>
            <a:pPr algn="just">
              <a:lnSpc>
                <a:spcPct val="15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a:t>
            </a:r>
            <a:r>
              <a:rPr lang="fr-FR" sz="2400" dirty="0">
                <a:highlight>
                  <a:srgbClr val="FFFF00"/>
                </a:highlight>
              </a:rPr>
              <a:t>une aire de jeux pour les enfants</a:t>
            </a:r>
            <a:r>
              <a:rPr lang="fr-FR" sz="2400" dirty="0"/>
              <a:t>.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BA68D882-3C7A-8E26-5061-CB12028B0E63}"/>
              </a:ext>
            </a:extLst>
          </p:cNvPr>
          <p:cNvSpPr/>
          <p:nvPr/>
        </p:nvSpPr>
        <p:spPr>
          <a:xfrm>
            <a:off x="-54427" y="923553"/>
            <a:ext cx="12300853" cy="1131848"/>
          </a:xfrm>
          <a:prstGeom prst="rect">
            <a:avLst/>
          </a:prstGeom>
        </p:spPr>
        <p:txBody>
          <a:bodyPr wrap="square">
            <a:spAutoFit/>
          </a:bodyPr>
          <a:lstStyle/>
          <a:p>
            <a:pPr lvl="1" algn="just">
              <a:lnSpc>
                <a:spcPct val="150000"/>
              </a:lnSpc>
            </a:pPr>
            <a:r>
              <a:rPr lang="fr-FR" sz="2400" b="1" dirty="0">
                <a:latin typeface="Calibiri"/>
              </a:rPr>
              <a:t>Est-ce qu’</a:t>
            </a:r>
            <a:r>
              <a:rPr lang="fr-FR" sz="2400" dirty="0">
                <a:latin typeface="Calibiri"/>
              </a:rPr>
              <a:t>il y a un espace réservé aux enfants ? </a:t>
            </a:r>
          </a:p>
          <a:p>
            <a:pPr marL="990575" lvl="1" indent="-380990">
              <a:lnSpc>
                <a:spcPct val="150000"/>
              </a:lnSpc>
              <a:buFont typeface="Wingdings" panose="05000000000000000000" pitchFamily="2" charset="2"/>
              <a:buChar char="Ø"/>
            </a:pPr>
            <a:r>
              <a:rPr lang="fr-FR" sz="2400" dirty="0">
                <a:latin typeface="Calibiri"/>
              </a:rPr>
              <a:t>………………</a:t>
            </a:r>
            <a:r>
              <a:rPr lang="fr-FR" sz="2400" b="1" dirty="0">
                <a:latin typeface="Calibiri"/>
              </a:rPr>
              <a:t>………………………</a:t>
            </a:r>
            <a:r>
              <a:rPr lang="fr-FR" sz="2400" dirty="0">
                <a:latin typeface="Calibiri"/>
              </a:rPr>
              <a:t>…………………………</a:t>
            </a:r>
            <a:r>
              <a:rPr lang="fr-FR" sz="2400" b="1" dirty="0">
                <a:latin typeface="Calibiri"/>
              </a:rPr>
              <a:t>…</a:t>
            </a:r>
            <a:r>
              <a:rPr lang="fr-FR" sz="2400" dirty="0">
                <a:latin typeface="Calibiri"/>
              </a:rPr>
              <a:t>………………</a:t>
            </a:r>
          </a:p>
        </p:txBody>
      </p:sp>
      <p:sp>
        <p:nvSpPr>
          <p:cNvPr id="6" name="Rectangle 5">
            <a:extLst>
              <a:ext uri="{FF2B5EF4-FFF2-40B4-BE49-F238E27FC236}">
                <a16:creationId xmlns:a16="http://schemas.microsoft.com/office/drawing/2014/main" id="{DC62DFD6-8778-7A5D-426A-F93F3767160D}"/>
              </a:ext>
            </a:extLst>
          </p:cNvPr>
          <p:cNvSpPr/>
          <p:nvPr/>
        </p:nvSpPr>
        <p:spPr>
          <a:xfrm>
            <a:off x="993209" y="1552347"/>
            <a:ext cx="6269665" cy="461665"/>
          </a:xfrm>
          <a:prstGeom prst="rect">
            <a:avLst/>
          </a:prstGeom>
        </p:spPr>
        <p:txBody>
          <a:bodyPr wrap="none">
            <a:spAutoFit/>
          </a:bodyPr>
          <a:lstStyle/>
          <a:p>
            <a:r>
              <a:rPr lang="fr-FR" sz="2400" b="1" u="sng" dirty="0">
                <a:solidFill>
                  <a:srgbClr val="C00000"/>
                </a:solidFill>
                <a:latin typeface="Calibiri"/>
              </a:rPr>
              <a:t>Oui</a:t>
            </a:r>
            <a:r>
              <a:rPr lang="fr-FR" sz="2400" dirty="0">
                <a:solidFill>
                  <a:srgbClr val="C00000"/>
                </a:solidFill>
                <a:latin typeface="Calibiri"/>
              </a:rPr>
              <a:t>, il y a </a:t>
            </a:r>
            <a:r>
              <a:rPr lang="fr-FR" sz="2400" b="1" u="sng" dirty="0">
                <a:solidFill>
                  <a:srgbClr val="C00000"/>
                </a:solidFill>
                <a:latin typeface="Calibiri"/>
              </a:rPr>
              <a:t>une aire de jeux </a:t>
            </a:r>
            <a:r>
              <a:rPr lang="fr-FR" sz="2400" dirty="0">
                <a:solidFill>
                  <a:srgbClr val="C00000"/>
                </a:solidFill>
                <a:latin typeface="Calibiri"/>
              </a:rPr>
              <a:t>pour les enfants.</a:t>
            </a:r>
          </a:p>
        </p:txBody>
      </p:sp>
    </p:spTree>
    <p:extLst>
      <p:ext uri="{BB962C8B-B14F-4D97-AF65-F5344CB8AC3E}">
        <p14:creationId xmlns:p14="http://schemas.microsoft.com/office/powerpoint/2010/main" val="2752277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7630C5BF-16A3-9810-3933-66E56D77E3EB}"/>
            </a:ext>
          </a:extLst>
        </p:cNvPr>
        <p:cNvGrpSpPr/>
        <p:nvPr/>
      </p:nvGrpSpPr>
      <p:grpSpPr>
        <a:xfrm>
          <a:off x="0" y="0"/>
          <a:ext cx="0" cy="0"/>
          <a:chOff x="0" y="0"/>
          <a:chExt cx="0" cy="0"/>
        </a:xfrm>
      </p:grpSpPr>
      <p:sp>
        <p:nvSpPr>
          <p:cNvPr id="3"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4267" dirty="0"/>
              <a:t>Repères</a:t>
            </a:r>
            <a:endParaRPr lang="en-US" sz="4267" dirty="0"/>
          </a:p>
        </p:txBody>
      </p:sp>
    </p:spTree>
    <p:extLst>
      <p:ext uri="{BB962C8B-B14F-4D97-AF65-F5344CB8AC3E}">
        <p14:creationId xmlns:p14="http://schemas.microsoft.com/office/powerpoint/2010/main" val="2717158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Un autre petit flash-back sur ce que nous avons appris :</a:t>
            </a:r>
          </a:p>
        </p:txBody>
      </p:sp>
      <p:sp>
        <p:nvSpPr>
          <p:cNvPr id="5" name="ZoneTexte 4"/>
          <p:cNvSpPr txBox="1"/>
          <p:nvPr/>
        </p:nvSpPr>
        <p:spPr>
          <a:xfrm>
            <a:off x="574017" y="1734750"/>
            <a:ext cx="11093144" cy="58785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2800" dirty="0">
                <a:latin typeface="+mn-lt"/>
              </a:rPr>
              <a:t>Répondre à la question « </a:t>
            </a:r>
            <a:r>
              <a:rPr lang="fr-FR" sz="2800" dirty="0" smtClean="0">
                <a:solidFill>
                  <a:srgbClr val="336FB6"/>
                </a:solidFill>
                <a:latin typeface="+mn-lt"/>
              </a:rPr>
              <a:t>Comment …</a:t>
            </a:r>
            <a:r>
              <a:rPr lang="fr-FR" sz="2800" dirty="0" smtClean="0">
                <a:latin typeface="+mn-lt"/>
              </a:rPr>
              <a:t> </a:t>
            </a:r>
            <a:r>
              <a:rPr lang="fr-FR" sz="2800" dirty="0">
                <a:latin typeface="+mn-lt"/>
              </a:rPr>
              <a:t>? »</a:t>
            </a:r>
          </a:p>
        </p:txBody>
      </p:sp>
      <p:sp>
        <p:nvSpPr>
          <p:cNvPr id="10" name="Rectangle 9">
            <a:extLst>
              <a:ext uri="{FF2B5EF4-FFF2-40B4-BE49-F238E27FC236}">
                <a16:creationId xmlns:a16="http://schemas.microsoft.com/office/drawing/2014/main" id="{66F09B40-9697-6A39-8F38-6DB05A5A2F54}"/>
              </a:ext>
            </a:extLst>
          </p:cNvPr>
          <p:cNvSpPr/>
          <p:nvPr/>
        </p:nvSpPr>
        <p:spPr>
          <a:xfrm>
            <a:off x="574017" y="2699544"/>
            <a:ext cx="11093144" cy="1938992"/>
          </a:xfrm>
          <a:prstGeom prst="rect">
            <a:avLst/>
          </a:prstGeom>
          <a:solidFill>
            <a:schemeClr val="accent2">
              <a:lumMod val="20000"/>
              <a:lumOff val="80000"/>
            </a:schemeClr>
          </a:solidFill>
          <a:ln>
            <a:solidFill>
              <a:schemeClr val="tx1"/>
            </a:solidFill>
          </a:ln>
        </p:spPr>
        <p:txBody>
          <a:bodyPr wrap="square">
            <a:spAutoFit/>
          </a:bodyPr>
          <a:lstStyle/>
          <a:p>
            <a:r>
              <a:rPr lang="fr-FR" sz="2400" b="1" dirty="0" smtClean="0">
                <a:solidFill>
                  <a:srgbClr val="0070C0"/>
                </a:solidFill>
                <a:cs typeface="Calibri" panose="020F0502020204030204" pitchFamily="34" charset="0"/>
              </a:rPr>
              <a:t>Comment</a:t>
            </a:r>
            <a:r>
              <a:rPr lang="fr-FR" sz="2400" b="1" dirty="0" smtClean="0"/>
              <a:t> </a:t>
            </a:r>
            <a:r>
              <a:rPr lang="fr-FR" sz="2400" b="1" dirty="0"/>
              <a:t>… ? </a:t>
            </a:r>
          </a:p>
          <a:p>
            <a:r>
              <a:rPr lang="fr-FR" sz="2400" b="1" dirty="0" smtClean="0"/>
              <a:t>Pour décrire </a:t>
            </a:r>
            <a:r>
              <a:rPr lang="fr-FR" sz="2400" b="1" dirty="0"/>
              <a:t>l’état ou la manière.</a:t>
            </a:r>
          </a:p>
          <a:p>
            <a:r>
              <a:rPr lang="fr-FR" sz="2400" b="1" dirty="0" smtClean="0">
                <a:solidFill>
                  <a:srgbClr val="C00000"/>
                </a:solidFill>
              </a:rPr>
              <a:t>Exemples : </a:t>
            </a:r>
            <a:endParaRPr lang="fr-FR" sz="2400" b="1" dirty="0">
              <a:solidFill>
                <a:srgbClr val="C00000"/>
              </a:solidFill>
            </a:endParaRPr>
          </a:p>
          <a:p>
            <a:pPr marL="1066773" lvl="1" indent="-457189">
              <a:buFont typeface="Wingdings" panose="05000000000000000000" pitchFamily="2" charset="2"/>
              <a:buChar char="Ø"/>
            </a:pPr>
            <a:r>
              <a:rPr lang="fr-FR" sz="2400" b="1" dirty="0"/>
              <a:t>Comment </a:t>
            </a:r>
            <a:r>
              <a:rPr lang="fr-FR" sz="2400" dirty="0" err="1"/>
              <a:t>est ce</a:t>
            </a:r>
            <a:r>
              <a:rPr lang="fr-FR" sz="2400" dirty="0"/>
              <a:t> </a:t>
            </a:r>
            <a:r>
              <a:rPr lang="fr-FR" sz="2400" dirty="0" smtClean="0"/>
              <a:t>vélo ? </a:t>
            </a:r>
            <a:r>
              <a:rPr lang="fr-FR" sz="2400" dirty="0">
                <a:cs typeface="Calibri" panose="020F0502020204030204" pitchFamily="34" charset="0"/>
                <a:sym typeface="Wingdings" panose="05000000000000000000" pitchFamily="2" charset="2"/>
              </a:rPr>
              <a:t> Ce vélo est </a:t>
            </a:r>
            <a:r>
              <a:rPr lang="fr-FR" sz="2400" b="1" u="sng" dirty="0">
                <a:cs typeface="Calibri" panose="020F0502020204030204" pitchFamily="34" charset="0"/>
                <a:sym typeface="Wingdings" panose="05000000000000000000" pitchFamily="2" charset="2"/>
              </a:rPr>
              <a:t>neuf</a:t>
            </a:r>
            <a:r>
              <a:rPr lang="fr-FR" sz="2400" dirty="0">
                <a:cs typeface="Calibri" panose="020F0502020204030204" pitchFamily="34" charset="0"/>
                <a:sym typeface="Wingdings" panose="05000000000000000000" pitchFamily="2" charset="2"/>
              </a:rPr>
              <a:t>.</a:t>
            </a:r>
          </a:p>
          <a:p>
            <a:pPr marL="1066773" lvl="1" indent="-457189">
              <a:buFont typeface="Wingdings" panose="05000000000000000000" pitchFamily="2" charset="2"/>
              <a:buChar char="Ø"/>
            </a:pPr>
            <a:r>
              <a:rPr lang="fr-FR" sz="2400" b="1" dirty="0">
                <a:sym typeface="Wingdings" panose="05000000000000000000" pitchFamily="2" charset="2"/>
              </a:rPr>
              <a:t>Comment</a:t>
            </a:r>
            <a:r>
              <a:rPr lang="fr-FR" sz="2400" dirty="0">
                <a:sym typeface="Wingdings" panose="05000000000000000000" pitchFamily="2" charset="2"/>
              </a:rPr>
              <a:t> se sent-elle ? </a:t>
            </a:r>
            <a:r>
              <a:rPr lang="fr-FR" sz="2400" dirty="0">
                <a:cs typeface="Calibri" panose="020F0502020204030204" pitchFamily="34" charset="0"/>
                <a:sym typeface="Wingdings" panose="05000000000000000000" pitchFamily="2" charset="2"/>
              </a:rPr>
              <a:t> Elle</a:t>
            </a:r>
            <a:r>
              <a:rPr lang="fr-FR" sz="2400" dirty="0">
                <a:sym typeface="Wingdings" panose="05000000000000000000" pitchFamily="2" charset="2"/>
              </a:rPr>
              <a:t> se sent </a:t>
            </a:r>
            <a:r>
              <a:rPr lang="fr-FR" sz="2400" b="1" u="sng" dirty="0">
                <a:sym typeface="Wingdings" panose="05000000000000000000" pitchFamily="2" charset="2"/>
              </a:rPr>
              <a:t>heureuse</a:t>
            </a:r>
            <a:r>
              <a:rPr lang="fr-FR" sz="2400" dirty="0">
                <a:sym typeface="Wingdings" panose="05000000000000000000" pitchFamily="2" charset="2"/>
              </a:rPr>
              <a:t>.</a:t>
            </a:r>
            <a:endParaRPr lang="fr-FR" sz="2400" dirty="0"/>
          </a:p>
        </p:txBody>
      </p:sp>
      <p:sp>
        <p:nvSpPr>
          <p:cNvPr id="14"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286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697481" y="1917753"/>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5">
              <a:lumMod val="50000"/>
            </a:schemeClr>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Fiche de révision</a:t>
            </a:r>
            <a:r>
              <a:rPr lang="fr-FR" sz="1867" b="1" kern="0" dirty="0">
                <a:solidFill>
                  <a:schemeClr val="tx1"/>
                </a:solidFill>
                <a:latin typeface="Calibri"/>
                <a:ea typeface="Calibri"/>
                <a:cs typeface="Calibri"/>
              </a:rPr>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578729" y="1917753"/>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5">
              <a:lumMod val="50000"/>
            </a:schemeClr>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697481" y="2851955"/>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5">
              <a:lumMod val="50000"/>
            </a:schemeClr>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 Test de validation du palier</a:t>
            </a:r>
          </a:p>
        </p:txBody>
      </p:sp>
      <p:sp>
        <p:nvSpPr>
          <p:cNvPr id="6" name="Google Shape;289;p29">
            <a:extLst>
              <a:ext uri="{FF2B5EF4-FFF2-40B4-BE49-F238E27FC236}">
                <a16:creationId xmlns:a16="http://schemas.microsoft.com/office/drawing/2014/main" id="{6483138D-1658-8B74-9ECA-5D9269DF8986}"/>
              </a:ext>
            </a:extLst>
          </p:cNvPr>
          <p:cNvSpPr/>
          <p:nvPr/>
        </p:nvSpPr>
        <p:spPr>
          <a:xfrm>
            <a:off x="578729" y="2851955"/>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5">
              <a:lumMod val="50000"/>
            </a:schemeClr>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697481" y="4720361"/>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12700" cap="flat">
            <a:solidFill>
              <a:schemeClr val="tx2"/>
            </a:solidFill>
            <a:prstDash val="solid"/>
            <a:miter/>
          </a:ln>
        </p:spPr>
        <p:txBody>
          <a:bodyPr vert="horz" wrap="square" lIns="91427" tIns="45695" rIns="91427" bIns="45695" anchor="ctr" anchorCtr="1" compatLnSpc="1">
            <a:noAutofit/>
          </a:bodyPr>
          <a:lstStyle/>
          <a:p>
            <a:r>
              <a:rPr lang="fr-FR" sz="1867" b="1" kern="0" dirty="0">
                <a:latin typeface="Calibri"/>
                <a:ea typeface="Calibri"/>
                <a:cs typeface="Calibri"/>
              </a:rPr>
              <a:t>Fiche de consolidation 2</a:t>
            </a:r>
          </a:p>
        </p:txBody>
      </p:sp>
      <p:sp>
        <p:nvSpPr>
          <p:cNvPr id="8" name="Google Shape;291;p29">
            <a:extLst>
              <a:ext uri="{FF2B5EF4-FFF2-40B4-BE49-F238E27FC236}">
                <a16:creationId xmlns:a16="http://schemas.microsoft.com/office/drawing/2014/main" id="{FEEAEE18-1A5B-C9BD-3916-C019B19E4CFF}"/>
              </a:ext>
            </a:extLst>
          </p:cNvPr>
          <p:cNvSpPr/>
          <p:nvPr/>
        </p:nvSpPr>
        <p:spPr>
          <a:xfrm>
            <a:off x="578729" y="4720361"/>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B0F0"/>
          </a:solidFill>
          <a:ln w="9528" cap="flat">
            <a:solidFill>
              <a:srgbClr val="44546A"/>
            </a:solidFill>
            <a:prstDash val="solid"/>
            <a:miter/>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r>
              <a:rPr lang="fr-FR" sz="1867" b="1" kern="0" dirty="0">
                <a:solidFill>
                  <a:schemeClr val="bg1"/>
                </a:solidFill>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697481" y="3842051"/>
            <a:ext cx="9062399" cy="61635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5">
              <a:lumMod val="50000"/>
            </a:schemeClr>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Fiche de consolidation 1</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578729" y="3786158"/>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5">
              <a:lumMod val="50000"/>
            </a:schemeClr>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Séance 3</a:t>
            </a:r>
          </a:p>
        </p:txBody>
      </p:sp>
      <p:sp>
        <p:nvSpPr>
          <p:cNvPr id="14"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semaine</a:t>
            </a:r>
            <a:endParaRPr lang="fr-FR" sz="32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802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54427" y="923553"/>
            <a:ext cx="12300853" cy="1200329"/>
          </a:xfrm>
          <a:prstGeom prst="rect">
            <a:avLst/>
          </a:prstGeom>
        </p:spPr>
        <p:txBody>
          <a:bodyPr wrap="square">
            <a:spAutoFit/>
          </a:bodyPr>
          <a:lstStyle/>
          <a:p>
            <a:pPr lvl="1" algn="just">
              <a:lnSpc>
                <a:spcPct val="150000"/>
              </a:lnSpc>
            </a:pPr>
            <a:r>
              <a:rPr lang="fr-FR" sz="2400" b="1" dirty="0"/>
              <a:t>Comment </a:t>
            </a:r>
            <a:r>
              <a:rPr lang="fr-FR" sz="2400" dirty="0"/>
              <a:t>est le parc en été?</a:t>
            </a:r>
          </a:p>
          <a:p>
            <a:pPr marL="990575" lvl="1" indent="-380990">
              <a:lnSpc>
                <a:spcPct val="150000"/>
              </a:lnSpc>
              <a:buFont typeface="Wingdings" panose="05000000000000000000" pitchFamily="2" charset="2"/>
              <a:buChar char="Ø"/>
            </a:pPr>
            <a:r>
              <a:rPr lang="fr-FR" sz="2400" dirty="0"/>
              <a:t>……………………………………………………………………………………</a:t>
            </a:r>
          </a:p>
        </p:txBody>
      </p:sp>
      <p:sp>
        <p:nvSpPr>
          <p:cNvPr id="16"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la question suivante :</a:t>
            </a:r>
          </a:p>
        </p:txBody>
      </p:sp>
      <p:sp>
        <p:nvSpPr>
          <p:cNvPr id="17"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8"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20F43CA-2D05-A47E-113D-1C621E0F3550}"/>
              </a:ext>
            </a:extLst>
          </p:cNvPr>
          <p:cNvSpPr/>
          <p:nvPr/>
        </p:nvSpPr>
        <p:spPr>
          <a:xfrm>
            <a:off x="542519" y="2562635"/>
            <a:ext cx="11161389" cy="3416320"/>
          </a:xfrm>
          <a:prstGeom prst="rect">
            <a:avLst/>
          </a:prstGeom>
          <a:solidFill>
            <a:srgbClr val="FFFFCC"/>
          </a:solidFill>
          <a:ln>
            <a:solidFill>
              <a:schemeClr val="tx1"/>
            </a:solidFill>
          </a:ln>
        </p:spPr>
        <p:txBody>
          <a:bodyPr wrap="square">
            <a:spAutoFit/>
          </a:bodyPr>
          <a:lstStyle/>
          <a:p>
            <a:pPr algn="just">
              <a:lnSpc>
                <a:spcPct val="15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435674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p>
        </p:txBody>
      </p:sp>
      <p:sp>
        <p:nvSpPr>
          <p:cNvPr id="14" name="Rectangle 13"/>
          <p:cNvSpPr/>
          <p:nvPr/>
        </p:nvSpPr>
        <p:spPr>
          <a:xfrm>
            <a:off x="-54427" y="923553"/>
            <a:ext cx="12300853" cy="1143070"/>
          </a:xfrm>
          <a:prstGeom prst="rect">
            <a:avLst/>
          </a:prstGeom>
        </p:spPr>
        <p:txBody>
          <a:bodyPr wrap="square">
            <a:spAutoFit/>
          </a:bodyPr>
          <a:lstStyle/>
          <a:p>
            <a:pPr lvl="1" algn="just">
              <a:lnSpc>
                <a:spcPct val="150000"/>
              </a:lnSpc>
            </a:pPr>
            <a:r>
              <a:rPr lang="fr-FR" sz="2400" b="1" dirty="0"/>
              <a:t>Comment </a:t>
            </a:r>
            <a:r>
              <a:rPr lang="fr-FR" sz="2400" dirty="0"/>
              <a:t>est le parc en été ?</a:t>
            </a:r>
          </a:p>
          <a:p>
            <a:pPr marL="990575" lvl="1" indent="-380990">
              <a:lnSpc>
                <a:spcPct val="150000"/>
              </a:lnSpc>
              <a:buFont typeface="Wingdings" panose="05000000000000000000" pitchFamily="2" charset="2"/>
              <a:buChar char="Ø"/>
            </a:pPr>
            <a:r>
              <a:rPr lang="fr-FR" sz="2400" dirty="0"/>
              <a:t>……………………………………………………………………………………</a:t>
            </a:r>
          </a:p>
        </p:txBody>
      </p:sp>
      <p:sp>
        <p:nvSpPr>
          <p:cNvPr id="10" name="Rectangle 9"/>
          <p:cNvSpPr/>
          <p:nvPr/>
        </p:nvSpPr>
        <p:spPr>
          <a:xfrm>
            <a:off x="993209" y="1552347"/>
            <a:ext cx="3904852" cy="461665"/>
          </a:xfrm>
          <a:prstGeom prst="rect">
            <a:avLst/>
          </a:prstGeom>
        </p:spPr>
        <p:txBody>
          <a:bodyPr wrap="none">
            <a:spAutoFit/>
          </a:bodyPr>
          <a:lstStyle/>
          <a:p>
            <a:r>
              <a:rPr lang="fr-FR" sz="2400" dirty="0">
                <a:solidFill>
                  <a:srgbClr val="C00000"/>
                </a:solidFill>
              </a:rPr>
              <a:t>En été, le parc est </a:t>
            </a:r>
            <a:r>
              <a:rPr lang="fr-FR" sz="2400" b="1" u="sng" dirty="0">
                <a:solidFill>
                  <a:srgbClr val="C00000"/>
                </a:solidFill>
              </a:rPr>
              <a:t>très animé.</a:t>
            </a:r>
            <a:endParaRPr lang="fr-FR" sz="2400" dirty="0">
              <a:solidFill>
                <a:srgbClr val="C00000"/>
              </a:solidFill>
            </a:endParaRPr>
          </a:p>
        </p:txBody>
      </p:sp>
      <p:sp>
        <p:nvSpPr>
          <p:cNvPr id="4" name="Rectangle 3">
            <a:extLst>
              <a:ext uri="{FF2B5EF4-FFF2-40B4-BE49-F238E27FC236}">
                <a16:creationId xmlns:a16="http://schemas.microsoft.com/office/drawing/2014/main" id="{527B5773-307D-84A2-955B-C4D9B9A45FCD}"/>
              </a:ext>
            </a:extLst>
          </p:cNvPr>
          <p:cNvSpPr/>
          <p:nvPr/>
        </p:nvSpPr>
        <p:spPr>
          <a:xfrm>
            <a:off x="542519" y="2562635"/>
            <a:ext cx="11161389" cy="3416320"/>
          </a:xfrm>
          <a:prstGeom prst="rect">
            <a:avLst/>
          </a:prstGeom>
          <a:solidFill>
            <a:srgbClr val="FFFFCC"/>
          </a:solidFill>
          <a:ln>
            <a:solidFill>
              <a:schemeClr val="tx1"/>
            </a:solidFill>
          </a:ln>
        </p:spPr>
        <p:txBody>
          <a:bodyPr wrap="square">
            <a:spAutoFit/>
          </a:bodyPr>
          <a:lstStyle/>
          <a:p>
            <a:pPr algn="just">
              <a:lnSpc>
                <a:spcPct val="15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une aire de jeux pour les enfants. </a:t>
            </a:r>
            <a:r>
              <a:rPr lang="fr-FR" sz="2400" dirty="0">
                <a:highlight>
                  <a:srgbClr val="FFFF00"/>
                </a:highlight>
              </a:rPr>
              <a:t>En été, le parc est très animé</a:t>
            </a:r>
            <a:r>
              <a:rPr lang="fr-FR" sz="2400" dirty="0"/>
              <a:t>.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48181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E03BD3B5-8193-24D3-91BB-E75402B1E74E}"/>
            </a:ext>
          </a:extLst>
        </p:cNvPr>
        <p:cNvGrpSpPr/>
        <p:nvPr/>
      </p:nvGrpSpPr>
      <p:grpSpPr>
        <a:xfrm>
          <a:off x="0" y="0"/>
          <a:ext cx="0" cy="0"/>
          <a:chOff x="0" y="0"/>
          <a:chExt cx="0" cy="0"/>
        </a:xfrm>
      </p:grpSpPr>
      <p:sp>
        <p:nvSpPr>
          <p:cNvPr id="3"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4267" dirty="0"/>
              <a:t>Repères</a:t>
            </a:r>
            <a:endParaRPr lang="en-US" sz="4267" dirty="0"/>
          </a:p>
        </p:txBody>
      </p:sp>
    </p:spTree>
    <p:extLst>
      <p:ext uri="{BB962C8B-B14F-4D97-AF65-F5344CB8AC3E}">
        <p14:creationId xmlns:p14="http://schemas.microsoft.com/office/powerpoint/2010/main" val="16325402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39821-1BFA-A8AA-D071-7130FEB1FC4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141F60E-87E4-FA53-EA01-41A0A7554572}"/>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095F653E-CD30-BB83-999E-0979BA6ACB05}"/>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8F8779B-DEF7-0E55-730D-1EC1584A3E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353A6A14-E98F-156C-0E8E-5E0489503C5B}"/>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Un autre petit flash-back sur ce que nous avons appris :</a:t>
            </a:r>
          </a:p>
        </p:txBody>
      </p:sp>
      <p:sp>
        <p:nvSpPr>
          <p:cNvPr id="5" name="ZoneTexte 4">
            <a:extLst>
              <a:ext uri="{FF2B5EF4-FFF2-40B4-BE49-F238E27FC236}">
                <a16:creationId xmlns:a16="http://schemas.microsoft.com/office/drawing/2014/main" id="{5579DEC3-11AE-6A1F-C417-2B93E4AA9AF6}"/>
              </a:ext>
            </a:extLst>
          </p:cNvPr>
          <p:cNvSpPr txBox="1"/>
          <p:nvPr/>
        </p:nvSpPr>
        <p:spPr>
          <a:xfrm>
            <a:off x="561470" y="1798250"/>
            <a:ext cx="11123487"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latin typeface="+mn-lt"/>
              </a:rPr>
              <a:t>Répondre à la question « </a:t>
            </a:r>
            <a:r>
              <a:rPr lang="fr-FR" dirty="0" smtClean="0">
                <a:solidFill>
                  <a:srgbClr val="336FB6"/>
                </a:solidFill>
                <a:latin typeface="+mn-lt"/>
              </a:rPr>
              <a:t>Pourquoi …</a:t>
            </a:r>
            <a:r>
              <a:rPr lang="fr-FR" dirty="0" smtClean="0">
                <a:latin typeface="+mn-lt"/>
              </a:rPr>
              <a:t>?</a:t>
            </a:r>
            <a:r>
              <a:rPr lang="fr-FR" dirty="0">
                <a:latin typeface="+mn-lt"/>
              </a:rPr>
              <a:t> »</a:t>
            </a:r>
          </a:p>
        </p:txBody>
      </p:sp>
      <p:sp>
        <p:nvSpPr>
          <p:cNvPr id="10" name="Rectangle 9">
            <a:extLst>
              <a:ext uri="{FF2B5EF4-FFF2-40B4-BE49-F238E27FC236}">
                <a16:creationId xmlns:a16="http://schemas.microsoft.com/office/drawing/2014/main" id="{BF412DD5-C327-429A-CA1B-1C44744460BA}"/>
              </a:ext>
            </a:extLst>
          </p:cNvPr>
          <p:cNvSpPr/>
          <p:nvPr/>
        </p:nvSpPr>
        <p:spPr>
          <a:xfrm>
            <a:off x="561470" y="2699544"/>
            <a:ext cx="11123487" cy="1569660"/>
          </a:xfrm>
          <a:prstGeom prst="rect">
            <a:avLst/>
          </a:prstGeom>
          <a:solidFill>
            <a:schemeClr val="accent2">
              <a:lumMod val="20000"/>
              <a:lumOff val="80000"/>
            </a:schemeClr>
          </a:solidFill>
          <a:ln>
            <a:solidFill>
              <a:schemeClr val="tx1"/>
            </a:solidFill>
          </a:ln>
        </p:spPr>
        <p:txBody>
          <a:bodyPr wrap="square">
            <a:spAutoFit/>
          </a:bodyPr>
          <a:lstStyle/>
          <a:p>
            <a:r>
              <a:rPr lang="fr-FR" sz="2400" b="1" dirty="0" smtClean="0">
                <a:solidFill>
                  <a:srgbClr val="0070C0"/>
                </a:solidFill>
                <a:cs typeface="Calibri" panose="020F0502020204030204" pitchFamily="34" charset="0"/>
              </a:rPr>
              <a:t>Pourquoi</a:t>
            </a:r>
            <a:r>
              <a:rPr lang="fr-FR" sz="2400" b="1" dirty="0" smtClean="0"/>
              <a:t> </a:t>
            </a:r>
            <a:r>
              <a:rPr lang="fr-FR" sz="2400" b="1" dirty="0"/>
              <a:t>… </a:t>
            </a:r>
            <a:r>
              <a:rPr lang="fr-FR" sz="2400" b="1" dirty="0" smtClean="0"/>
              <a:t>?</a:t>
            </a:r>
          </a:p>
          <a:p>
            <a:r>
              <a:rPr lang="fr-FR" sz="2400" b="1" dirty="0" smtClean="0">
                <a:solidFill>
                  <a:srgbClr val="C00000"/>
                </a:solidFill>
              </a:rPr>
              <a:t>Stratégie : </a:t>
            </a:r>
            <a:r>
              <a:rPr lang="fr-FR" sz="2400" dirty="0" smtClean="0"/>
              <a:t>Chercher</a:t>
            </a:r>
            <a:r>
              <a:rPr lang="fr-FR" sz="2400" b="1" dirty="0" smtClean="0"/>
              <a:t> </a:t>
            </a:r>
            <a:r>
              <a:rPr lang="fr-FR" sz="2400" dirty="0" smtClean="0"/>
              <a:t> </a:t>
            </a:r>
            <a:r>
              <a:rPr lang="fr-FR" sz="2400" b="1" dirty="0"/>
              <a:t>la raison ou la cause</a:t>
            </a:r>
            <a:r>
              <a:rPr lang="fr-FR" sz="2400" dirty="0"/>
              <a:t> d’une action, d’un fait ou d’une situation.</a:t>
            </a:r>
          </a:p>
          <a:p>
            <a:r>
              <a:rPr lang="fr-FR" sz="2400" b="1" dirty="0">
                <a:solidFill>
                  <a:srgbClr val="C00000"/>
                </a:solidFill>
              </a:rPr>
              <a:t>Exemple :</a:t>
            </a:r>
          </a:p>
          <a:p>
            <a:pPr marL="1066773" lvl="1" indent="-457189">
              <a:buFont typeface="Wingdings" panose="05000000000000000000" pitchFamily="2" charset="2"/>
              <a:buChar char="Ø"/>
            </a:pPr>
            <a:r>
              <a:rPr lang="fr-FR" sz="2400" b="1" dirty="0"/>
              <a:t>Pourquoi</a:t>
            </a:r>
            <a:r>
              <a:rPr lang="fr-FR" sz="2400" dirty="0"/>
              <a:t> es-tu en retard ?</a:t>
            </a:r>
            <a:r>
              <a:rPr lang="fr-FR" sz="2400" b="1" dirty="0"/>
              <a:t> </a:t>
            </a:r>
            <a:r>
              <a:rPr lang="fr-FR" sz="2400" dirty="0">
                <a:cs typeface="Calibri" panose="020F0502020204030204" pitchFamily="34" charset="0"/>
                <a:sym typeface="Wingdings" panose="05000000000000000000" pitchFamily="2" charset="2"/>
              </a:rPr>
              <a:t> Je suis en retard </a:t>
            </a:r>
            <a:r>
              <a:rPr lang="fr-FR" sz="2400" b="1" u="sng" dirty="0">
                <a:cs typeface="Calibri" panose="020F0502020204030204" pitchFamily="34" charset="0"/>
                <a:sym typeface="Wingdings" panose="05000000000000000000" pitchFamily="2" charset="2"/>
              </a:rPr>
              <a:t>car j’ai raté le train.</a:t>
            </a:r>
            <a:endParaRPr lang="fr-FR" sz="2400" dirty="0">
              <a:cs typeface="Calibri" panose="020F0502020204030204" pitchFamily="34" charset="0"/>
              <a:sym typeface="Wingdings" panose="05000000000000000000" pitchFamily="2" charset="2"/>
            </a:endParaRPr>
          </a:p>
        </p:txBody>
      </p:sp>
      <p:sp>
        <p:nvSpPr>
          <p:cNvPr id="14" name="Espace réservé du texte 2">
            <a:extLst>
              <a:ext uri="{FF2B5EF4-FFF2-40B4-BE49-F238E27FC236}">
                <a16:creationId xmlns:a16="http://schemas.microsoft.com/office/drawing/2014/main" id="{2E2D781E-00D0-7D5A-DA07-B80A6AA39CF0}"/>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5EF527F9-1869-067D-040D-BC2CBCA66B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7646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A698F-91EB-DD17-45CA-51C8D7565AB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F372F57-8DD9-5D67-55FC-604EF81933BF}"/>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084796B7-75FF-70B9-3D9E-00B2CEC81A22}"/>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F105C23C-DB9E-D2FA-B44F-09459D88293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1861F1D-FB20-17BB-D984-ED17FD2DE869}"/>
              </a:ext>
            </a:extLst>
          </p:cNvPr>
          <p:cNvSpPr/>
          <p:nvPr/>
        </p:nvSpPr>
        <p:spPr>
          <a:xfrm>
            <a:off x="-54427" y="923553"/>
            <a:ext cx="12300853" cy="1200329"/>
          </a:xfrm>
          <a:prstGeom prst="rect">
            <a:avLst/>
          </a:prstGeom>
        </p:spPr>
        <p:txBody>
          <a:bodyPr wrap="square">
            <a:spAutoFit/>
          </a:bodyPr>
          <a:lstStyle/>
          <a:p>
            <a:pPr lvl="1" algn="just">
              <a:lnSpc>
                <a:spcPct val="150000"/>
              </a:lnSpc>
            </a:pPr>
            <a:r>
              <a:rPr lang="fr-FR" sz="2400" b="1" dirty="0"/>
              <a:t>Pourquoi </a:t>
            </a:r>
            <a:r>
              <a:rPr lang="fr-FR" sz="2400" dirty="0"/>
              <a:t>le personnage aime-t-il cet </a:t>
            </a:r>
            <a:r>
              <a:rPr lang="fr-FR" sz="2400" dirty="0" smtClean="0"/>
              <a:t>endroit ?</a:t>
            </a:r>
            <a:endParaRPr lang="fr-FR" sz="2400" dirty="0"/>
          </a:p>
          <a:p>
            <a:pPr marL="990575" lvl="1" indent="-380990">
              <a:lnSpc>
                <a:spcPct val="150000"/>
              </a:lnSpc>
              <a:buFont typeface="Wingdings" panose="05000000000000000000" pitchFamily="2" charset="2"/>
              <a:buChar char="Ø"/>
            </a:pPr>
            <a:r>
              <a:rPr lang="fr-FR" sz="2400" dirty="0"/>
              <a:t>……………………………………………………………………………………</a:t>
            </a:r>
          </a:p>
        </p:txBody>
      </p:sp>
      <p:sp>
        <p:nvSpPr>
          <p:cNvPr id="16" name="ZoneTexte 11">
            <a:extLst>
              <a:ext uri="{FF2B5EF4-FFF2-40B4-BE49-F238E27FC236}">
                <a16:creationId xmlns:a16="http://schemas.microsoft.com/office/drawing/2014/main" id="{EE353A47-F55D-21FB-8468-28B587ACF9E0}"/>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la question suivante :</a:t>
            </a:r>
          </a:p>
        </p:txBody>
      </p:sp>
      <p:sp>
        <p:nvSpPr>
          <p:cNvPr id="17" name="Espace réservé du texte 2">
            <a:extLst>
              <a:ext uri="{FF2B5EF4-FFF2-40B4-BE49-F238E27FC236}">
                <a16:creationId xmlns:a16="http://schemas.microsoft.com/office/drawing/2014/main" id="{07D4CFE4-D4E7-100D-1040-3604E333D83E}"/>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8" name="Picture 2" descr="Lever la main - Icônes mains et gestes gratuites">
            <a:extLst>
              <a:ext uri="{FF2B5EF4-FFF2-40B4-BE49-F238E27FC236}">
                <a16:creationId xmlns:a16="http://schemas.microsoft.com/office/drawing/2014/main" id="{BF328B14-DCEE-45C2-D6C7-C0F44C9BAF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68ACA74-CB05-7195-808D-DF669574E403}"/>
              </a:ext>
            </a:extLst>
          </p:cNvPr>
          <p:cNvSpPr/>
          <p:nvPr/>
        </p:nvSpPr>
        <p:spPr>
          <a:xfrm>
            <a:off x="542519" y="2562635"/>
            <a:ext cx="11161389" cy="3416320"/>
          </a:xfrm>
          <a:prstGeom prst="rect">
            <a:avLst/>
          </a:prstGeom>
          <a:solidFill>
            <a:srgbClr val="FFFFCC"/>
          </a:solidFill>
          <a:ln>
            <a:solidFill>
              <a:schemeClr val="tx1"/>
            </a:solidFill>
          </a:ln>
        </p:spPr>
        <p:txBody>
          <a:bodyPr wrap="square">
            <a:spAutoFit/>
          </a:bodyPr>
          <a:lstStyle/>
          <a:p>
            <a:pPr algn="just">
              <a:lnSpc>
                <a:spcPct val="15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une aire de jeux pour les enfants. En été, le parc est très animé. Les familles s’assoient sur l’herbe et mangent ensemble. J’aime ce parc parce qu’il est calme et beau.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782686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01AC3-BEFE-0A9D-A403-D909AF962DB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F4BC41-0924-B98D-53B1-0149648B7C8E}"/>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D145E867-1D0D-13E0-3E9A-AC89F586F627}"/>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2B61101-69E0-C354-B511-CFC74AFCA4C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000CC936-7D0F-5F30-921A-4332E13083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D16581E4-3B56-984B-B554-99139C353625}"/>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p>
        </p:txBody>
      </p:sp>
      <p:sp>
        <p:nvSpPr>
          <p:cNvPr id="14" name="Rectangle 13">
            <a:extLst>
              <a:ext uri="{FF2B5EF4-FFF2-40B4-BE49-F238E27FC236}">
                <a16:creationId xmlns:a16="http://schemas.microsoft.com/office/drawing/2014/main" id="{A5510467-3E99-26F2-AF4F-528996EFC047}"/>
              </a:ext>
            </a:extLst>
          </p:cNvPr>
          <p:cNvSpPr/>
          <p:nvPr/>
        </p:nvSpPr>
        <p:spPr>
          <a:xfrm>
            <a:off x="-54427" y="923553"/>
            <a:ext cx="12300853" cy="1200329"/>
          </a:xfrm>
          <a:prstGeom prst="rect">
            <a:avLst/>
          </a:prstGeom>
        </p:spPr>
        <p:txBody>
          <a:bodyPr wrap="square">
            <a:spAutoFit/>
          </a:bodyPr>
          <a:lstStyle/>
          <a:p>
            <a:pPr lvl="1" algn="just">
              <a:lnSpc>
                <a:spcPct val="150000"/>
              </a:lnSpc>
            </a:pPr>
            <a:r>
              <a:rPr lang="fr-FR" sz="2400" b="1" dirty="0"/>
              <a:t>Pourquoi </a:t>
            </a:r>
            <a:r>
              <a:rPr lang="fr-FR" sz="2400" dirty="0"/>
              <a:t>le personnage aime-t-il cet </a:t>
            </a:r>
            <a:r>
              <a:rPr lang="fr-FR" sz="2400" dirty="0" smtClean="0"/>
              <a:t>endroit ?</a:t>
            </a:r>
            <a:endParaRPr lang="fr-FR" sz="2400" dirty="0"/>
          </a:p>
          <a:p>
            <a:pPr marL="990575" lvl="1" indent="-380990">
              <a:lnSpc>
                <a:spcPct val="150000"/>
              </a:lnSpc>
              <a:buFont typeface="Wingdings" panose="05000000000000000000" pitchFamily="2" charset="2"/>
              <a:buChar char="Ø"/>
            </a:pPr>
            <a:r>
              <a:rPr lang="fr-FR" sz="2400" dirty="0"/>
              <a:t>……………………………………………………………………………………</a:t>
            </a:r>
          </a:p>
        </p:txBody>
      </p:sp>
      <p:sp>
        <p:nvSpPr>
          <p:cNvPr id="10" name="Rectangle 9">
            <a:extLst>
              <a:ext uri="{FF2B5EF4-FFF2-40B4-BE49-F238E27FC236}">
                <a16:creationId xmlns:a16="http://schemas.microsoft.com/office/drawing/2014/main" id="{FE8AF58A-D32F-557E-27ED-47D1BFC029C4}"/>
              </a:ext>
            </a:extLst>
          </p:cNvPr>
          <p:cNvSpPr/>
          <p:nvPr/>
        </p:nvSpPr>
        <p:spPr>
          <a:xfrm>
            <a:off x="993210" y="1552347"/>
            <a:ext cx="6260112" cy="461665"/>
          </a:xfrm>
          <a:prstGeom prst="rect">
            <a:avLst/>
          </a:prstGeom>
        </p:spPr>
        <p:txBody>
          <a:bodyPr wrap="none">
            <a:spAutoFit/>
          </a:bodyPr>
          <a:lstStyle/>
          <a:p>
            <a:r>
              <a:rPr lang="fr-FR" sz="2400" dirty="0">
                <a:solidFill>
                  <a:srgbClr val="C00000"/>
                </a:solidFill>
              </a:rPr>
              <a:t>Il aime cet endroit </a:t>
            </a:r>
            <a:r>
              <a:rPr lang="fr-FR" sz="2400" b="1" u="sng" dirty="0">
                <a:solidFill>
                  <a:srgbClr val="C00000"/>
                </a:solidFill>
              </a:rPr>
              <a:t>parce qu’il est calme et beau.</a:t>
            </a:r>
            <a:endParaRPr lang="fr-FR" sz="2400" dirty="0">
              <a:solidFill>
                <a:srgbClr val="C00000"/>
              </a:solidFill>
            </a:endParaRPr>
          </a:p>
        </p:txBody>
      </p:sp>
      <p:sp>
        <p:nvSpPr>
          <p:cNvPr id="4" name="Rectangle 3">
            <a:extLst>
              <a:ext uri="{FF2B5EF4-FFF2-40B4-BE49-F238E27FC236}">
                <a16:creationId xmlns:a16="http://schemas.microsoft.com/office/drawing/2014/main" id="{E8E271FF-B8CA-BD61-2F39-8C95A9D2639E}"/>
              </a:ext>
            </a:extLst>
          </p:cNvPr>
          <p:cNvSpPr/>
          <p:nvPr/>
        </p:nvSpPr>
        <p:spPr>
          <a:xfrm>
            <a:off x="542519" y="2562635"/>
            <a:ext cx="11161389" cy="3416320"/>
          </a:xfrm>
          <a:prstGeom prst="rect">
            <a:avLst/>
          </a:prstGeom>
          <a:solidFill>
            <a:srgbClr val="FFFFCC"/>
          </a:solidFill>
          <a:ln>
            <a:solidFill>
              <a:schemeClr val="tx1"/>
            </a:solidFill>
          </a:ln>
        </p:spPr>
        <p:txBody>
          <a:bodyPr wrap="square">
            <a:spAutoFit/>
          </a:bodyPr>
          <a:lstStyle/>
          <a:p>
            <a:pPr algn="just">
              <a:lnSpc>
                <a:spcPct val="150000"/>
              </a:lnSpc>
            </a:pPr>
            <a:r>
              <a:rPr lang="fr-FR" sz="2400" dirty="0"/>
              <a:t>Il y a un parc à la sortie de la ville. C’est un grand parc avec beaucoup d’arbres et de fleurs. Au centre, il y a un petit lac avec des canards. L’eau est claire et brille au soleil. Partout, il y a des allées pour marcher ou faire du vélo. Les gens viennent ici pour se promener, jouer ou pique-niquer. Il y a aussi une aire de jeux pour les enfants. En été, le parc est très animé. Les familles s’assoient sur l’herbe et mangent ensemble. </a:t>
            </a:r>
            <a:r>
              <a:rPr lang="fr-FR" sz="2400" dirty="0">
                <a:highlight>
                  <a:srgbClr val="FFFF00"/>
                </a:highlight>
              </a:rPr>
              <a:t>J’aime ce parc parce qu’il est calme et beau</a:t>
            </a:r>
            <a:r>
              <a:rPr lang="fr-FR" sz="2400" dirty="0"/>
              <a:t>. C’est un endroit parfait pour se reposer.</a:t>
            </a:r>
            <a:endParaRPr lang="fr-FR" sz="2667"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622195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812" y="1186541"/>
            <a:ext cx="4484915" cy="44849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5214786" y="1492036"/>
            <a:ext cx="6212869" cy="3873929"/>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5762910" y="2019640"/>
            <a:ext cx="511373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A98FC3"/>
                </a:solidFill>
                <a:latin typeface="Calibri"/>
              </a:rPr>
              <a:t>Clôture de la séance</a:t>
            </a:r>
            <a:endParaRPr lang="fr-FR" sz="3733"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5 min</a:t>
            </a:r>
            <a:endParaRPr lang="en-US" sz="48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8059972" y="3333780"/>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7224324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1" y="120991"/>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Rituel : Ticket de sortie. </a:t>
            </a:r>
          </a:p>
        </p:txBody>
      </p:sp>
      <p:sp>
        <p:nvSpPr>
          <p:cNvPr id="5" name="Rectangle 4"/>
          <p:cNvSpPr/>
          <p:nvPr/>
        </p:nvSpPr>
        <p:spPr>
          <a:xfrm>
            <a:off x="2850497" y="2965828"/>
            <a:ext cx="6545433" cy="1241237"/>
          </a:xfrm>
          <a:prstGeom prst="rect">
            <a:avLst/>
          </a:prstGeom>
        </p:spPr>
        <p:txBody>
          <a:bodyPr wrap="square">
            <a:spAutoFit/>
          </a:bodyPr>
          <a:lstStyle/>
          <a:p>
            <a:pPr algn="ctr"/>
            <a:r>
              <a:rPr lang="fr-FR" sz="3733" b="1" dirty="0">
                <a:latin typeface="Times New Roman" panose="02020603050405020304" pitchFamily="18" charset="0"/>
                <a:ea typeface="Times New Roman" panose="02020603050405020304" pitchFamily="18" charset="0"/>
              </a:rPr>
              <a:t>Chaque élève dit/écrit une chose qu’il/elle a retenue.</a:t>
            </a:r>
          </a:p>
        </p:txBody>
      </p:sp>
      <p:pic>
        <p:nvPicPr>
          <p:cNvPr id="4" name="Image 3"/>
          <p:cNvPicPr>
            <a:picLocks noChangeAspect="1"/>
          </p:cNvPicPr>
          <p:nvPr/>
        </p:nvPicPr>
        <p:blipFill>
          <a:blip r:embed="rId4"/>
          <a:stretch>
            <a:fillRect/>
          </a:stretch>
        </p:blipFill>
        <p:spPr>
          <a:xfrm>
            <a:off x="971889" y="2149654"/>
            <a:ext cx="2153356" cy="2558693"/>
          </a:xfrm>
          <a:prstGeom prst="rect">
            <a:avLst/>
          </a:prstGeom>
        </p:spPr>
      </p:pic>
      <p:pic>
        <p:nvPicPr>
          <p:cNvPr id="6" name="Image 5"/>
          <p:cNvPicPr>
            <a:picLocks noChangeAspect="1"/>
          </p:cNvPicPr>
          <p:nvPr/>
        </p:nvPicPr>
        <p:blipFill>
          <a:blip r:embed="rId5"/>
          <a:stretch>
            <a:fillRect/>
          </a:stretch>
        </p:blipFill>
        <p:spPr>
          <a:xfrm>
            <a:off x="9505323" y="2585083"/>
            <a:ext cx="1984037" cy="2033636"/>
          </a:xfrm>
          <a:prstGeom prst="rect">
            <a:avLst/>
          </a:prstGeom>
        </p:spPr>
      </p:pic>
    </p:spTree>
    <p:extLst>
      <p:ext uri="{BB962C8B-B14F-4D97-AF65-F5344CB8AC3E}">
        <p14:creationId xmlns:p14="http://schemas.microsoft.com/office/powerpoint/2010/main" val="37453120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sp>
        <p:nvSpPr>
          <p:cNvPr id="4"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5"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3">
            <a:alphaModFix/>
          </a:blip>
          <a:srcRect/>
          <a:stretch>
            <a:fillRect/>
          </a:stretch>
        </p:blipFill>
        <p:spPr>
          <a:xfrm>
            <a:off x="3948855" y="1901086"/>
            <a:ext cx="3711573" cy="3711573"/>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846858" y="83305"/>
            <a:ext cx="1016110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sz="1867" dirty="0"/>
              <a:t>C’est la fin de notre séance. N’oubliez pas de réviser votre leçon et de terminer vos devoirs !</a:t>
            </a:r>
          </a:p>
        </p:txBody>
      </p:sp>
      <p:sp>
        <p:nvSpPr>
          <p:cNvPr id="8" name="Rectangle 7">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spTree>
    <p:extLst>
      <p:ext uri="{BB962C8B-B14F-4D97-AF65-F5344CB8AC3E}">
        <p14:creationId xmlns:p14="http://schemas.microsoft.com/office/powerpoint/2010/main" val="1419128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159301" y="1373038"/>
            <a:ext cx="8127601" cy="3780095"/>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2373297" y="3576263"/>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3</a:t>
            </a:r>
            <a:endParaRPr lang="fr-FR" sz="1467" kern="0">
              <a:solidFill>
                <a:srgbClr val="000000"/>
              </a:solidFill>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2381572" y="4374321"/>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4</a:t>
            </a:r>
            <a:endParaRPr lang="fr-FR" sz="1467" kern="0">
              <a:solidFill>
                <a:srgbClr val="000000"/>
              </a:solidFill>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2381572" y="2724249"/>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2381572" y="1790760"/>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1</a:t>
            </a:r>
            <a:endParaRPr lang="fr-FR" sz="1467" kern="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874520" y="1704868"/>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982631" y="1847369"/>
            <a:ext cx="3922397" cy="615553"/>
          </a:xfrm>
          <a:prstGeom prst="rect">
            <a:avLst/>
          </a:prstGeom>
          <a:noFill/>
          <a:ln cap="flat">
            <a:noFill/>
          </a:ln>
        </p:spPr>
        <p:txBody>
          <a:bodyPr vert="horz" wrap="square" lIns="0" tIns="0" rIns="0" bIns="0"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874520" y="2632739"/>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866475" y="3491906"/>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5" name="Google Shape;276;p28">
            <a:extLst>
              <a:ext uri="{FF2B5EF4-FFF2-40B4-BE49-F238E27FC236}">
                <a16:creationId xmlns:a16="http://schemas.microsoft.com/office/drawing/2014/main" id="{9FA2916A-C462-FF1A-0686-B5DC4ADA7F52}"/>
              </a:ext>
            </a:extLst>
          </p:cNvPr>
          <p:cNvSpPr/>
          <p:nvPr/>
        </p:nvSpPr>
        <p:spPr>
          <a:xfrm>
            <a:off x="2890897" y="4312254"/>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8969336" y="3475707"/>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7883262" y="34981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8968295" y="432645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7883262" y="436289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10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7883262" y="261480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25 min</a:t>
            </a:r>
            <a:endParaRPr lang="fr-FR" sz="1467" kern="0" dirty="0">
              <a:solidFill>
                <a:srgbClr val="000000"/>
              </a:solidFill>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8969336" y="263316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7858695" y="17757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endParaRPr lang="fr-FR" sz="1467"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8973119" y="1729526"/>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3022310" y="4348013"/>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Clôture de la séance</a:t>
            </a:r>
            <a:endParaRPr lang="en-US" sz="20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963607" y="3529219"/>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Compréhension de l’écrit</a:t>
            </a:r>
            <a:endParaRPr lang="en-US" sz="20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963607" y="2673115"/>
            <a:ext cx="2864803"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Lecture fluence</a:t>
            </a:r>
            <a:endParaRPr lang="en-US" sz="20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spTree>
    <p:extLst>
      <p:ext uri="{BB962C8B-B14F-4D97-AF65-F5344CB8AC3E}">
        <p14:creationId xmlns:p14="http://schemas.microsoft.com/office/powerpoint/2010/main" val="3977625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430216" y="1276851"/>
            <a:ext cx="3786688" cy="2807469"/>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Ouverture de la séance</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5 min</a:t>
            </a:r>
            <a:endParaRPr lang="en-US" sz="48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1860952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707014" y="1086161"/>
            <a:ext cx="10655649" cy="5072700"/>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 de répondre.</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Tree>
    <p:extLst>
      <p:ext uri="{BB962C8B-B14F-4D97-AF65-F5344CB8AC3E}">
        <p14:creationId xmlns:p14="http://schemas.microsoft.com/office/powerpoint/2010/main" val="87490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707014" y="1086161"/>
            <a:ext cx="10655649" cy="5072700"/>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3">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4">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5">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6">
            <a:alphaModFix/>
          </a:blip>
          <a:srcRect/>
          <a:stretch>
            <a:fillRect/>
          </a:stretch>
        </p:blipFill>
        <p:spPr>
          <a:xfrm>
            <a:off x="1123481" y="5306248"/>
            <a:ext cx="605088" cy="605088"/>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794291" y="218030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participe activement. Je lève la main pour participer.</a:t>
            </a:r>
            <a:endParaRPr lang="fr-FR" sz="1467" kern="0" dirty="0">
              <a:solidFill>
                <a:srgbClr val="000000"/>
              </a:solidFill>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794291" y="3075083"/>
            <a:ext cx="9354323" cy="707836"/>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l’enseignant parle.</a:t>
            </a:r>
            <a:endParaRPr lang="fr-FR" sz="1467" kern="0" dirty="0">
              <a:solidFill>
                <a:srgbClr val="000000"/>
              </a:solidFill>
              <a:latin typeface="Arial"/>
              <a:ea typeface="Arial"/>
              <a:cs typeface="Arial"/>
            </a:endParaRPr>
          </a:p>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d’autres camarades répondent à l’enseignant.</a:t>
            </a:r>
            <a:endParaRPr lang="fr-FR" sz="1467" kern="0" dirty="0">
              <a:solidFill>
                <a:srgbClr val="000000"/>
              </a:solidFill>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831678" y="435178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Si quelque chose n’est pas clair, je pose des questions.</a:t>
            </a:r>
            <a:endParaRPr lang="fr-FR" sz="1467" kern="0" dirty="0">
              <a:solidFill>
                <a:srgbClr val="000000"/>
              </a:solidFill>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831678" y="540876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fais mes devoirs en classe et à la maison avec sérieux.</a:t>
            </a:r>
            <a:endParaRPr lang="fr-FR" sz="1467" kern="0" dirty="0">
              <a:solidFill>
                <a:srgbClr val="000000"/>
              </a:solidFill>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7">
            <a:alphaModFix/>
          </a:blip>
          <a:srcRect/>
          <a:stretch>
            <a:fillRect/>
          </a:stretch>
        </p:blipFill>
        <p:spPr>
          <a:xfrm>
            <a:off x="232745" y="180212"/>
            <a:ext cx="602723" cy="602723"/>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 de répondre.</a:t>
            </a:r>
          </a:p>
        </p:txBody>
      </p:sp>
    </p:spTree>
    <p:extLst>
      <p:ext uri="{BB962C8B-B14F-4D97-AF65-F5344CB8AC3E}">
        <p14:creationId xmlns:p14="http://schemas.microsoft.com/office/powerpoint/2010/main" val="2807825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l’enseignant</a:t>
            </a:r>
            <a:endParaRPr lang="en-US" sz="1867" kern="0" dirty="0">
              <a:solidFill>
                <a:srgbClr val="000000"/>
              </a:solidFill>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402629" y="5103494"/>
            <a:ext cx="1197428" cy="11811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375397" y="1918038"/>
            <a:ext cx="1264016" cy="10341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414295" y="2952180"/>
            <a:ext cx="1121228" cy="1066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496096" y="3975438"/>
            <a:ext cx="1045029" cy="1077685"/>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502226" y="11990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Pages réservées à l’enseignant.</a:t>
            </a:r>
            <a:endParaRPr lang="fr-FR" sz="1467" kern="0" dirty="0">
              <a:solidFill>
                <a:srgbClr val="000000"/>
              </a:solidFill>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502226" y="219178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Consignes et explications données aux élèves (à dire à haute voix).</a:t>
            </a:r>
            <a:endParaRPr lang="fr-FR" sz="1467" kern="0" dirty="0">
              <a:solidFill>
                <a:srgbClr val="000000"/>
              </a:solidFill>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502226" y="322592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 dans le livret de l’élève.</a:t>
            </a:r>
            <a:endParaRPr lang="fr-FR" sz="1467" kern="0" dirty="0">
              <a:solidFill>
                <a:srgbClr val="000000"/>
              </a:solidFill>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502226" y="43912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prioritaire à réaliser en classe.</a:t>
            </a:r>
            <a:endParaRPr lang="fr-FR" sz="1467" kern="0" dirty="0">
              <a:solidFill>
                <a:srgbClr val="000000"/>
              </a:solidFill>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502226" y="541344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optionnelle à omettre en cas de manque de temps.</a:t>
            </a:r>
            <a:endParaRPr lang="fr-FR" sz="1467" kern="0" dirty="0">
              <a:solidFill>
                <a:srgbClr val="000000"/>
              </a:solidFill>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635711" y="859615"/>
            <a:ext cx="765800" cy="898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523306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3363</Words>
  <Application>Microsoft Office PowerPoint</Application>
  <PresentationFormat>Grand écran</PresentationFormat>
  <Paragraphs>274</Paragraphs>
  <Slides>48</Slides>
  <Notes>4</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48</vt:i4>
      </vt:variant>
    </vt:vector>
  </HeadingPairs>
  <TitlesOfParts>
    <vt:vector size="58" baseType="lpstr">
      <vt:lpstr>Aptos</vt:lpstr>
      <vt:lpstr>Arial</vt:lpstr>
      <vt:lpstr>Calibiri</vt:lpstr>
      <vt:lpstr>Calibri</vt:lpstr>
      <vt:lpstr>Calibri Light</vt:lpstr>
      <vt:lpstr>Dosis</vt:lpstr>
      <vt:lpstr>Poppins ExtraBold</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dc:creator>
  <cp:lastModifiedBy>ADM</cp:lastModifiedBy>
  <cp:revision>8</cp:revision>
  <dcterms:created xsi:type="dcterms:W3CDTF">2025-09-29T09:40:25Z</dcterms:created>
  <dcterms:modified xsi:type="dcterms:W3CDTF">2025-10-06T23:51:08Z</dcterms:modified>
</cp:coreProperties>
</file>