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7" r:id="rId2"/>
    <p:sldId id="258" r:id="rId3"/>
    <p:sldId id="330" r:id="rId4"/>
    <p:sldId id="260"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322" r:id="rId19"/>
    <p:sldId id="276" r:id="rId20"/>
    <p:sldId id="278" r:id="rId21"/>
    <p:sldId id="279" r:id="rId22"/>
    <p:sldId id="280" r:id="rId23"/>
    <p:sldId id="284" r:id="rId24"/>
    <p:sldId id="285" r:id="rId25"/>
    <p:sldId id="286" r:id="rId26"/>
    <p:sldId id="287" r:id="rId27"/>
    <p:sldId id="288" r:id="rId28"/>
    <p:sldId id="323" r:id="rId29"/>
    <p:sldId id="290" r:id="rId30"/>
    <p:sldId id="292" r:id="rId31"/>
    <p:sldId id="293" r:id="rId32"/>
    <p:sldId id="324" r:id="rId33"/>
    <p:sldId id="295" r:id="rId34"/>
    <p:sldId id="297" r:id="rId35"/>
    <p:sldId id="298" r:id="rId36"/>
    <p:sldId id="325" r:id="rId37"/>
    <p:sldId id="300" r:id="rId38"/>
    <p:sldId id="302" r:id="rId39"/>
    <p:sldId id="303" r:id="rId40"/>
    <p:sldId id="326" r:id="rId41"/>
    <p:sldId id="305" r:id="rId42"/>
    <p:sldId id="307" r:id="rId43"/>
    <p:sldId id="308" r:id="rId44"/>
    <p:sldId id="327" r:id="rId45"/>
    <p:sldId id="310" r:id="rId46"/>
    <p:sldId id="312" r:id="rId47"/>
    <p:sldId id="313" r:id="rId48"/>
    <p:sldId id="329" r:id="rId49"/>
    <p:sldId id="315" r:id="rId50"/>
    <p:sldId id="317" r:id="rId51"/>
    <p:sldId id="318" r:id="rId52"/>
    <p:sldId id="319" r:id="rId53"/>
    <p:sldId id="320" r:id="rId54"/>
    <p:sldId id="328"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5" autoAdjust="0"/>
    <p:restoredTop sz="94660"/>
  </p:normalViewPr>
  <p:slideViewPr>
    <p:cSldViewPr snapToGrid="0">
      <p:cViewPr varScale="1">
        <p:scale>
          <a:sx n="75" d="100"/>
          <a:sy n="75" d="100"/>
        </p:scale>
        <p:origin x="2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69164B-D341-462D-99BC-F4AED0FBB6DC}" type="datetimeFigureOut">
              <a:rPr lang="fr-FR" smtClean="0"/>
              <a:t>07/10/2025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F77E2-F036-41D6-A4E3-FB8F167C002F}" type="slidenum">
              <a:rPr lang="fr-FR" smtClean="0"/>
              <a:t>‹N°›</a:t>
            </a:fld>
            <a:endParaRPr lang="fr-FR"/>
          </a:p>
        </p:txBody>
      </p:sp>
    </p:spTree>
    <p:extLst>
      <p:ext uri="{BB962C8B-B14F-4D97-AF65-F5344CB8AC3E}">
        <p14:creationId xmlns:p14="http://schemas.microsoft.com/office/powerpoint/2010/main" val="2535604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04890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1996337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6327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191413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527BABD9-009F-4D4F-911F-2E2F6DC18741}"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3553176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7BABD9-009F-4D4F-911F-2E2F6DC18741}"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1978304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7BABD9-009F-4D4F-911F-2E2F6DC18741}"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4147155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327578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99232463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91221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7BABD9-009F-4D4F-911F-2E2F6DC18741}"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2355613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527BABD9-009F-4D4F-911F-2E2F6DC18741}" type="datetimeFigureOut">
              <a:rPr lang="fr-FR" smtClean="0"/>
              <a:t>07/10/2025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223067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27BABD9-009F-4D4F-911F-2E2F6DC18741}"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164470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27BABD9-009F-4D4F-911F-2E2F6DC18741}" type="datetimeFigureOut">
              <a:rPr lang="fr-FR" smtClean="0"/>
              <a:t>07/10/2025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1942769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27BABD9-009F-4D4F-911F-2E2F6DC18741}" type="datetimeFigureOut">
              <a:rPr lang="fr-FR" smtClean="0"/>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939499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27BABD9-009F-4D4F-911F-2E2F6DC18741}" type="datetimeFigureOut">
              <a:rPr lang="fr-FR" smtClean="0"/>
              <a:t>07/10/2025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2228561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27BABD9-009F-4D4F-911F-2E2F6DC18741}"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82849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527BABD9-009F-4D4F-911F-2E2F6DC18741}" type="datetimeFigureOut">
              <a:rPr lang="fr-FR" smtClean="0"/>
              <a:t>07/10/2025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09BE392-5253-4713-B37F-89FBD2F00EEC}" type="slidenum">
              <a:rPr lang="fr-FR" smtClean="0"/>
              <a:t>‹N°›</a:t>
            </a:fld>
            <a:endParaRPr lang="fr-FR"/>
          </a:p>
        </p:txBody>
      </p:sp>
    </p:spTree>
    <p:extLst>
      <p:ext uri="{BB962C8B-B14F-4D97-AF65-F5344CB8AC3E}">
        <p14:creationId xmlns:p14="http://schemas.microsoft.com/office/powerpoint/2010/main" val="3921747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BABD9-009F-4D4F-911F-2E2F6DC18741}" type="datetimeFigureOut">
              <a:rPr lang="fr-FR" smtClean="0"/>
              <a:t>07/10/2025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9BE392-5253-4713-B37F-89FBD2F00EEC}" type="slidenum">
              <a:rPr lang="fr-FR" smtClean="0"/>
              <a:t>‹N°›</a:t>
            </a:fld>
            <a:endParaRPr lang="fr-FR"/>
          </a:p>
        </p:txBody>
      </p:sp>
    </p:spTree>
    <p:extLst>
      <p:ext uri="{BB962C8B-B14F-4D97-AF65-F5344CB8AC3E}">
        <p14:creationId xmlns:p14="http://schemas.microsoft.com/office/powerpoint/2010/main" val="3825833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22.png"/><Relationship Id="rId5" Type="http://schemas.microsoft.com/office/2007/relationships/hdphoto" Target="../media/hdphoto2.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4.xml"/><Relationship Id="rId1" Type="http://schemas.openxmlformats.org/officeDocument/2006/relationships/themeOverride" Target="../theme/themeOverride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3.png"/><Relationship Id="rId1" Type="http://schemas.openxmlformats.org/officeDocument/2006/relationships/slideLayout" Target="../slideLayouts/slideLayout13.xml"/><Relationship Id="rId4" Type="http://schemas.openxmlformats.org/officeDocument/2006/relationships/image" Target="../media/image10.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gif"/></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4.png"/><Relationship Id="rId1" Type="http://schemas.openxmlformats.org/officeDocument/2006/relationships/slideLayout" Target="../slideLayouts/slideLayout14.xml"/><Relationship Id="rId5" Type="http://schemas.openxmlformats.org/officeDocument/2006/relationships/image" Target="../media/image27.png"/><Relationship Id="rId4" Type="http://schemas.openxmlformats.org/officeDocument/2006/relationships/image" Target="../media/image26.png"/></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 Id="rId5" Type="http://schemas.openxmlformats.org/officeDocument/2006/relationships/image" Target="../media/image10.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509791" y="3954305"/>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Palier                                                 Semaine     </a:t>
            </a:r>
            <a:r>
              <a:rPr lang="fr-FR" sz="2667" b="1" kern="0" dirty="0" smtClean="0">
                <a:solidFill>
                  <a:srgbClr val="FFFFFF"/>
                </a:solidFill>
                <a:latin typeface="Calibri"/>
                <a:ea typeface="Calibri"/>
                <a:cs typeface="Calibri"/>
              </a:rPr>
              <a:t>4 </a:t>
            </a:r>
            <a:endParaRPr lang="fr-FR" sz="2667" b="1" kern="0" dirty="0">
              <a:solidFill>
                <a:srgbClr val="FFFFFF"/>
              </a:solidFill>
              <a:latin typeface="Calibri"/>
              <a:ea typeface="Calibri"/>
              <a:cs typeface="Calibri"/>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654910" y="4054503"/>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536737" y="2444618"/>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641894" y="142016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507902" y="1068898"/>
            <a:ext cx="1704404" cy="52867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414815"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575851" y="1135406"/>
            <a:ext cx="1704404" cy="679545"/>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679250" y="1760342"/>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446860" y="2836961"/>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7021960" y="2241720"/>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913850" y="4097515"/>
            <a:ext cx="310959" cy="41043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3</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515727" y="4079491"/>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224;p26">
            <a:extLst>
              <a:ext uri="{FF2B5EF4-FFF2-40B4-BE49-F238E27FC236}">
                <a16:creationId xmlns:a16="http://schemas.microsoft.com/office/drawing/2014/main" id="{523F5EC1-AEA6-A379-1E26-6B69A01A48C4}"/>
              </a:ext>
            </a:extLst>
          </p:cNvPr>
          <p:cNvSpPr/>
          <p:nvPr/>
        </p:nvSpPr>
        <p:spPr>
          <a:xfrm>
            <a:off x="5202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4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1 </a:t>
            </a:r>
          </a:p>
        </p:txBody>
      </p:sp>
      <p:sp>
        <p:nvSpPr>
          <p:cNvPr id="20" name="Google Shape;741;p98">
            <a:extLst>
              <a:ext uri="{FF2B5EF4-FFF2-40B4-BE49-F238E27FC236}">
                <a16:creationId xmlns:a16="http://schemas.microsoft.com/office/drawing/2014/main" id="{CB0E6087-161E-F7D7-1975-A2A09F956478}"/>
              </a:ext>
            </a:extLst>
          </p:cNvPr>
          <p:cNvSpPr txBox="1"/>
          <p:nvPr/>
        </p:nvSpPr>
        <p:spPr>
          <a:xfrm>
            <a:off x="6060196" y="5090791"/>
            <a:ext cx="4730576" cy="369332"/>
          </a:xfrm>
          <a:prstGeom prst="rect">
            <a:avLst/>
          </a:prstGeom>
          <a:noFill/>
          <a:ln cap="flat">
            <a:noFill/>
          </a:ln>
        </p:spPr>
        <p:txBody>
          <a:bodyPr vert="horz" wrap="square" lIns="0" tIns="0" rIns="0" bIns="0" anchor="t" anchorCtr="0" compatLnSpc="1">
            <a:spAutoFit/>
          </a:bodyPr>
          <a:lstStyle/>
          <a:p>
            <a:pPr marL="380981" indent="-380981" defTabSz="121914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a:t>
            </a:r>
            <a:r>
              <a:rPr lang="fr-FR" sz="2400" b="1" kern="0" dirty="0" smtClean="0">
                <a:solidFill>
                  <a:prstClr val="white"/>
                </a:solidFill>
                <a:latin typeface="Calibri" panose="020F0502020204030204"/>
              </a:rPr>
              <a:t>3</a:t>
            </a:r>
            <a:endParaRPr lang="fr-FR" sz="2400" b="1" kern="0" dirty="0">
              <a:solidFill>
                <a:prstClr val="white"/>
              </a:solidFill>
              <a:latin typeface="Calibri" panose="020F0502020204030204"/>
            </a:endParaRPr>
          </a:p>
        </p:txBody>
      </p:sp>
      <p:sp>
        <p:nvSpPr>
          <p:cNvPr id="21" name="Google Shape;742;p98">
            <a:extLst>
              <a:ext uri="{FF2B5EF4-FFF2-40B4-BE49-F238E27FC236}">
                <a16:creationId xmlns:a16="http://schemas.microsoft.com/office/drawing/2014/main" id="{E20F6010-5958-CCE5-50DA-0596536343DD}"/>
              </a:ext>
            </a:extLst>
          </p:cNvPr>
          <p:cNvSpPr/>
          <p:nvPr/>
        </p:nvSpPr>
        <p:spPr>
          <a:xfrm flipH="1">
            <a:off x="3045317"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22" name="Google Shape;742;p98">
            <a:extLst>
              <a:ext uri="{FF2B5EF4-FFF2-40B4-BE49-F238E27FC236}">
                <a16:creationId xmlns:a16="http://schemas.microsoft.com/office/drawing/2014/main" id="{E20F6010-5958-CCE5-50DA-0596536343DD}"/>
              </a:ext>
            </a:extLst>
          </p:cNvPr>
          <p:cNvSpPr/>
          <p:nvPr/>
        </p:nvSpPr>
        <p:spPr>
          <a:xfrm flipH="1">
            <a:off x="5753297"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1105394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475909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814011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1053175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A0867-60FF-847E-6519-A706EDB7454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C8BBE64-F929-F3FD-665A-D4268B9D540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06EDF82D-F932-5922-D9B5-510D2266C583}"/>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BD3F5001-288E-7E16-7D17-3C9789A6B47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4C2EF0B9-F6CC-D76A-BF5C-F1567B82198F}"/>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867"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a:t>
            </a:r>
          </a:p>
        </p:txBody>
      </p:sp>
      <p:sp>
        <p:nvSpPr>
          <p:cNvPr id="11" name="ZoneTexte 10">
            <a:extLst>
              <a:ext uri="{FF2B5EF4-FFF2-40B4-BE49-F238E27FC236}">
                <a16:creationId xmlns:a16="http://schemas.microsoft.com/office/drawing/2014/main" id="{EA2BB138-87E4-AED3-A878-0A4A3FA0A134}"/>
              </a:ext>
            </a:extLst>
          </p:cNvPr>
          <p:cNvSpPr txBox="1"/>
          <p:nvPr/>
        </p:nvSpPr>
        <p:spPr>
          <a:xfrm>
            <a:off x="765894" y="1086055"/>
            <a:ext cx="10660212"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1067"/>
              </a:spcAft>
            </a:pPr>
            <a:r>
              <a:rPr lang="fr-FR" sz="3200" b="1" dirty="0">
                <a:solidFill>
                  <a:sysClr val="windowText" lastClr="000000"/>
                </a:solidFill>
                <a:latin typeface="Calibri" panose="020F0502020204030204" pitchFamily="34" charset="0"/>
                <a:cs typeface="Calibri" panose="020F0502020204030204" pitchFamily="34" charset="0"/>
              </a:rPr>
              <a:t>Lire avec fluidité et une intonation adaptée.</a:t>
            </a:r>
          </a:p>
        </p:txBody>
      </p:sp>
      <p:sp>
        <p:nvSpPr>
          <p:cNvPr id="10" name="Espace réservé du texte 2">
            <a:extLst>
              <a:ext uri="{FF2B5EF4-FFF2-40B4-BE49-F238E27FC236}">
                <a16:creationId xmlns:a16="http://schemas.microsoft.com/office/drawing/2014/main" id="{F4AD4D10-460B-4ADC-5457-C9BD703D5D55}"/>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E8AC4E1E-FA7C-2B43-79DF-581971103E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507C702-51E8-7122-60A4-A9EBC3E84B20}"/>
              </a:ext>
            </a:extLst>
          </p:cNvPr>
          <p:cNvSpPr/>
          <p:nvPr/>
        </p:nvSpPr>
        <p:spPr>
          <a:xfrm>
            <a:off x="536021" y="1957413"/>
            <a:ext cx="11119956" cy="4196662"/>
          </a:xfrm>
          <a:prstGeom prst="rect">
            <a:avLst/>
          </a:prstGeom>
          <a:solidFill>
            <a:schemeClr val="accent2">
              <a:lumMod val="20000"/>
              <a:lumOff val="80000"/>
            </a:schemeClr>
          </a:solidFill>
          <a:ln>
            <a:solidFill>
              <a:schemeClr val="tx1"/>
            </a:solidFill>
          </a:ln>
        </p:spPr>
        <p:txBody>
          <a:bodyPr wrap="square">
            <a:spAutoFit/>
          </a:bodyPr>
          <a:lstStyle/>
          <a:p>
            <a:pPr marL="457189" indent="-457189" algn="just">
              <a:buFont typeface="Wingdings" panose="05000000000000000000" pitchFamily="2" charset="2"/>
              <a:buChar char="§"/>
            </a:pPr>
            <a:r>
              <a:rPr lang="fr-FR" sz="2667" b="1" dirty="0">
                <a:solidFill>
                  <a:schemeClr val="accent1"/>
                </a:solidFill>
                <a:cs typeface="Calibri" panose="020F0502020204030204" pitchFamily="34" charset="0"/>
              </a:rPr>
              <a:t>Lire</a:t>
            </a:r>
            <a:r>
              <a:rPr lang="fr-FR" sz="2667" dirty="0">
                <a:solidFill>
                  <a:schemeClr val="accent1"/>
                </a:solidFill>
                <a:cs typeface="Calibri" panose="020F0502020204030204" pitchFamily="34" charset="0"/>
              </a:rPr>
              <a:t> </a:t>
            </a:r>
            <a:r>
              <a:rPr lang="fr-FR" sz="2667" b="1" dirty="0">
                <a:solidFill>
                  <a:schemeClr val="accent1"/>
                </a:solidFill>
                <a:cs typeface="Calibri" panose="020F0502020204030204" pitchFamily="34" charset="0"/>
              </a:rPr>
              <a:t>avec</a:t>
            </a:r>
            <a:r>
              <a:rPr lang="fr-FR" sz="2667" dirty="0">
                <a:solidFill>
                  <a:schemeClr val="accent1"/>
                </a:solidFill>
                <a:cs typeface="Calibri" panose="020F0502020204030204" pitchFamily="34" charset="0"/>
              </a:rPr>
              <a:t> </a:t>
            </a:r>
            <a:r>
              <a:rPr lang="fr-FR" sz="2667" b="1" dirty="0">
                <a:solidFill>
                  <a:schemeClr val="accent1"/>
                </a:solidFill>
                <a:cs typeface="Calibri" panose="020F0502020204030204" pitchFamily="34" charset="0"/>
              </a:rPr>
              <a:t>fluidité</a:t>
            </a:r>
            <a:r>
              <a:rPr lang="fr-FR" sz="2667" dirty="0">
                <a:solidFill>
                  <a:schemeClr val="accent1"/>
                </a:solidFill>
                <a:cs typeface="Calibri" panose="020F0502020204030204" pitchFamily="34" charset="0"/>
              </a:rPr>
              <a:t> </a:t>
            </a:r>
            <a:r>
              <a:rPr lang="fr-FR" sz="2667" dirty="0">
                <a:solidFill>
                  <a:sysClr val="windowText" lastClr="000000"/>
                </a:solidFill>
                <a:cs typeface="Calibri" panose="020F0502020204030204" pitchFamily="34" charset="0"/>
              </a:rPr>
              <a:t>veut </a:t>
            </a:r>
            <a:r>
              <a:rPr lang="fr-FR" sz="2667" dirty="0" smtClean="0">
                <a:solidFill>
                  <a:sysClr val="windowText" lastClr="000000"/>
                </a:solidFill>
                <a:cs typeface="Calibri" panose="020F0502020204030204" pitchFamily="34" charset="0"/>
              </a:rPr>
              <a:t>dire :</a:t>
            </a:r>
            <a:endParaRPr lang="fr-FR" sz="2667" dirty="0">
              <a:solidFill>
                <a:sysClr val="windowText" lastClr="000000"/>
              </a:solidFill>
              <a:cs typeface="Calibri" panose="020F0502020204030204" pitchFamily="34" charset="0"/>
            </a:endParaRPr>
          </a:p>
          <a:p>
            <a:pPr marL="457189" indent="-457189" algn="just">
              <a:buFont typeface="Wingdings" panose="05000000000000000000" pitchFamily="2" charset="2"/>
              <a:buChar char="ü"/>
            </a:pPr>
            <a:r>
              <a:rPr lang="fr-FR" sz="2667" dirty="0">
                <a:solidFill>
                  <a:sysClr val="windowText" lastClr="000000"/>
                </a:solidFill>
                <a:cs typeface="Calibri" panose="020F0502020204030204" pitchFamily="34" charset="0"/>
              </a:rPr>
              <a:t>Lire </a:t>
            </a:r>
            <a:r>
              <a:rPr lang="fr-FR" sz="2667" b="1" dirty="0">
                <a:solidFill>
                  <a:sysClr val="windowText" lastClr="000000"/>
                </a:solidFill>
                <a:cs typeface="Calibri" panose="020F0502020204030204" pitchFamily="34" charset="0"/>
              </a:rPr>
              <a:t>sans s’arrêter </a:t>
            </a:r>
            <a:r>
              <a:rPr lang="fr-FR" sz="2667" dirty="0">
                <a:solidFill>
                  <a:sysClr val="windowText" lastClr="000000"/>
                </a:solidFill>
                <a:cs typeface="Calibri" panose="020F0502020204030204" pitchFamily="34" charset="0"/>
              </a:rPr>
              <a:t>inutilement.</a:t>
            </a:r>
          </a:p>
          <a:p>
            <a:pPr marL="457189" indent="-457189" algn="just">
              <a:buFont typeface="Wingdings" panose="05000000000000000000" pitchFamily="2" charset="2"/>
              <a:buChar char="ü"/>
            </a:pPr>
            <a:r>
              <a:rPr lang="fr-FR" sz="2667" dirty="0"/>
              <a:t>Lire en </a:t>
            </a:r>
            <a:r>
              <a:rPr lang="fr-FR" sz="2667" b="1" dirty="0"/>
              <a:t>respectant</a:t>
            </a:r>
            <a:r>
              <a:rPr lang="fr-FR" sz="2667" dirty="0"/>
              <a:t> la </a:t>
            </a:r>
            <a:r>
              <a:rPr lang="fr-FR" sz="2667" b="1" dirty="0"/>
              <a:t>ponctuation</a:t>
            </a:r>
            <a:r>
              <a:rPr lang="fr-FR" sz="2667" dirty="0"/>
              <a:t>.</a:t>
            </a:r>
          </a:p>
          <a:p>
            <a:pPr marL="457189" indent="-457189" algn="just">
              <a:buFont typeface="Wingdings" panose="05000000000000000000" pitchFamily="2" charset="2"/>
              <a:buChar char="ü"/>
            </a:pPr>
            <a:r>
              <a:rPr lang="fr-FR" sz="2667" dirty="0"/>
              <a:t>Lire en </a:t>
            </a:r>
            <a:r>
              <a:rPr lang="fr-FR" sz="2667" b="1" dirty="0"/>
              <a:t>gardant le sens </a:t>
            </a:r>
            <a:r>
              <a:rPr lang="fr-FR" sz="2667" dirty="0"/>
              <a:t>de la phrase.</a:t>
            </a:r>
          </a:p>
          <a:p>
            <a:pPr algn="just"/>
            <a:endParaRPr lang="fr-FR" sz="2667" dirty="0">
              <a:solidFill>
                <a:sysClr val="windowText" lastClr="000000"/>
              </a:solidFill>
              <a:cs typeface="Calibri" panose="020F0502020204030204" pitchFamily="34" charset="0"/>
            </a:endParaRPr>
          </a:p>
          <a:p>
            <a:pPr marL="457189" indent="-457189" algn="just">
              <a:buFont typeface="Wingdings" panose="05000000000000000000" pitchFamily="2" charset="2"/>
              <a:buChar char="§"/>
            </a:pPr>
            <a:r>
              <a:rPr lang="fr-FR" sz="2667" b="1" dirty="0">
                <a:solidFill>
                  <a:schemeClr val="accent1"/>
                </a:solidFill>
                <a:cs typeface="Calibri" panose="020F0502020204030204" pitchFamily="34" charset="0"/>
              </a:rPr>
              <a:t>Varier l’intonation </a:t>
            </a:r>
            <a:r>
              <a:rPr lang="fr-FR" sz="2667" dirty="0">
                <a:solidFill>
                  <a:sysClr val="windowText" lastClr="000000"/>
                </a:solidFill>
                <a:cs typeface="Calibri" panose="020F0502020204030204" pitchFamily="34" charset="0"/>
              </a:rPr>
              <a:t>veut </a:t>
            </a:r>
            <a:r>
              <a:rPr lang="fr-FR" sz="2667" dirty="0" smtClean="0">
                <a:solidFill>
                  <a:sysClr val="windowText" lastClr="000000"/>
                </a:solidFill>
                <a:cs typeface="Calibri" panose="020F0502020204030204" pitchFamily="34" charset="0"/>
              </a:rPr>
              <a:t>dire : </a:t>
            </a:r>
            <a:endParaRPr lang="fr-FR" sz="2667" dirty="0">
              <a:solidFill>
                <a:sysClr val="windowText" lastClr="000000"/>
              </a:solidFill>
              <a:cs typeface="Calibri" panose="020F0502020204030204" pitchFamily="34" charset="0"/>
            </a:endParaRPr>
          </a:p>
          <a:p>
            <a:pPr marL="457189" indent="-457189" algn="just">
              <a:buFont typeface="Wingdings" panose="05000000000000000000" pitchFamily="2" charset="2"/>
              <a:buChar char="ü"/>
            </a:pPr>
            <a:r>
              <a:rPr lang="fr-FR" sz="2667" b="1" dirty="0">
                <a:solidFill>
                  <a:sysClr val="windowText" lastClr="000000"/>
                </a:solidFill>
                <a:cs typeface="Calibri" panose="020F0502020204030204" pitchFamily="34" charset="0"/>
              </a:rPr>
              <a:t>Changer</a:t>
            </a:r>
            <a:r>
              <a:rPr lang="fr-FR" sz="2667" dirty="0">
                <a:solidFill>
                  <a:sysClr val="windowText" lastClr="000000"/>
                </a:solidFill>
                <a:cs typeface="Calibri" panose="020F0502020204030204" pitchFamily="34" charset="0"/>
              </a:rPr>
              <a:t> </a:t>
            </a:r>
            <a:r>
              <a:rPr lang="fr-FR" sz="2667" b="1" dirty="0">
                <a:solidFill>
                  <a:sysClr val="windowText" lastClr="000000"/>
                </a:solidFill>
                <a:cs typeface="Calibri" panose="020F0502020204030204" pitchFamily="34" charset="0"/>
              </a:rPr>
              <a:t>le ton </a:t>
            </a:r>
            <a:r>
              <a:rPr lang="fr-FR" sz="2667" dirty="0">
                <a:solidFill>
                  <a:sysClr val="windowText" lastClr="000000"/>
                </a:solidFill>
                <a:cs typeface="Calibri" panose="020F0502020204030204" pitchFamily="34" charset="0"/>
              </a:rPr>
              <a:t>de la voix selon ce que dit le </a:t>
            </a:r>
            <a:r>
              <a:rPr lang="fr-FR" sz="2667" dirty="0" smtClean="0">
                <a:solidFill>
                  <a:sysClr val="windowText" lastClr="000000"/>
                </a:solidFill>
                <a:cs typeface="Calibri" panose="020F0502020204030204" pitchFamily="34" charset="0"/>
              </a:rPr>
              <a:t>texte.</a:t>
            </a:r>
            <a:endParaRPr lang="fr-FR" sz="2667" dirty="0">
              <a:solidFill>
                <a:sysClr val="windowText" lastClr="000000"/>
              </a:solidFill>
              <a:cs typeface="Calibri" panose="020F0502020204030204" pitchFamily="34" charset="0"/>
            </a:endParaRPr>
          </a:p>
          <a:p>
            <a:pPr marL="457189" indent="-457189" algn="just">
              <a:buFont typeface="Wingdings" panose="05000000000000000000" pitchFamily="2" charset="2"/>
              <a:buChar char="ü"/>
            </a:pPr>
            <a:r>
              <a:rPr lang="fr-FR" sz="2667" b="1" dirty="0">
                <a:solidFill>
                  <a:sysClr val="windowText" lastClr="000000"/>
                </a:solidFill>
                <a:cs typeface="Calibri" panose="020F0502020204030204" pitchFamily="34" charset="0"/>
              </a:rPr>
              <a:t>M</a:t>
            </a:r>
            <a:r>
              <a:rPr lang="fr-FR" sz="2667" b="1" dirty="0">
                <a:cs typeface="Calibri" panose="020F0502020204030204" pitchFamily="34" charset="0"/>
              </a:rPr>
              <a:t>onter</a:t>
            </a:r>
            <a:r>
              <a:rPr lang="fr-FR" sz="2667" dirty="0">
                <a:solidFill>
                  <a:sysClr val="windowText" lastClr="000000"/>
                </a:solidFill>
                <a:cs typeface="Calibri" panose="020F0502020204030204" pitchFamily="34" charset="0"/>
              </a:rPr>
              <a:t> la </a:t>
            </a:r>
            <a:r>
              <a:rPr lang="fr-FR" sz="2667" b="1" dirty="0">
                <a:cs typeface="Calibri" panose="020F0502020204030204" pitchFamily="34" charset="0"/>
              </a:rPr>
              <a:t>voix</a:t>
            </a:r>
            <a:r>
              <a:rPr lang="fr-FR" sz="2667" dirty="0">
                <a:solidFill>
                  <a:sysClr val="windowText" lastClr="000000"/>
                </a:solidFill>
                <a:cs typeface="Calibri" panose="020F0502020204030204" pitchFamily="34" charset="0"/>
              </a:rPr>
              <a:t> pour une </a:t>
            </a:r>
            <a:r>
              <a:rPr lang="fr-FR" sz="2667" b="1" dirty="0">
                <a:solidFill>
                  <a:sysClr val="windowText" lastClr="000000"/>
                </a:solidFill>
                <a:cs typeface="Calibri" panose="020F0502020204030204" pitchFamily="34" charset="0"/>
              </a:rPr>
              <a:t>question</a:t>
            </a:r>
            <a:r>
              <a:rPr lang="fr-FR" sz="2667" dirty="0">
                <a:solidFill>
                  <a:sysClr val="windowText" lastClr="000000"/>
                </a:solidFill>
                <a:cs typeface="Calibri" panose="020F0502020204030204" pitchFamily="34" charset="0"/>
              </a:rPr>
              <a:t>.</a:t>
            </a:r>
          </a:p>
          <a:p>
            <a:pPr marL="457189" indent="-457189" algn="just">
              <a:buFont typeface="Wingdings" panose="05000000000000000000" pitchFamily="2" charset="2"/>
              <a:buChar char="ü"/>
            </a:pPr>
            <a:r>
              <a:rPr lang="fr-FR" sz="2667" dirty="0">
                <a:solidFill>
                  <a:sysClr val="windowText" lastClr="000000"/>
                </a:solidFill>
                <a:cs typeface="Calibri" panose="020F0502020204030204" pitchFamily="34" charset="0"/>
              </a:rPr>
              <a:t>Parler plus </a:t>
            </a:r>
            <a:r>
              <a:rPr lang="fr-FR" sz="2667" b="1" dirty="0">
                <a:solidFill>
                  <a:sysClr val="windowText" lastClr="000000"/>
                </a:solidFill>
                <a:cs typeface="Calibri" panose="020F0502020204030204" pitchFamily="34" charset="0"/>
              </a:rPr>
              <a:t>fort</a:t>
            </a:r>
            <a:r>
              <a:rPr lang="fr-FR" sz="2667" dirty="0">
                <a:solidFill>
                  <a:sysClr val="windowText" lastClr="000000"/>
                </a:solidFill>
                <a:cs typeface="Calibri" panose="020F0502020204030204" pitchFamily="34" charset="0"/>
              </a:rPr>
              <a:t> pour une </a:t>
            </a:r>
            <a:r>
              <a:rPr lang="fr-FR" sz="2667" b="1" dirty="0">
                <a:solidFill>
                  <a:sysClr val="windowText" lastClr="000000"/>
                </a:solidFill>
                <a:cs typeface="Calibri" panose="020F0502020204030204" pitchFamily="34" charset="0"/>
              </a:rPr>
              <a:t>exclamation</a:t>
            </a:r>
            <a:r>
              <a:rPr lang="fr-FR" sz="2667" dirty="0">
                <a:solidFill>
                  <a:sysClr val="windowText" lastClr="000000"/>
                </a:solidFill>
                <a:cs typeface="Calibri" panose="020F0502020204030204" pitchFamily="34" charset="0"/>
              </a:rPr>
              <a:t> ou un passage </a:t>
            </a:r>
            <a:r>
              <a:rPr lang="fr-FR" sz="2667" b="1" dirty="0">
                <a:solidFill>
                  <a:sysClr val="windowText" lastClr="000000"/>
                </a:solidFill>
                <a:cs typeface="Calibri" panose="020F0502020204030204" pitchFamily="34" charset="0"/>
              </a:rPr>
              <a:t>émotionnel</a:t>
            </a:r>
            <a:r>
              <a:rPr lang="fr-FR" sz="2667" dirty="0">
                <a:solidFill>
                  <a:sysClr val="windowText" lastClr="000000"/>
                </a:solidFill>
                <a:cs typeface="Calibri" panose="020F0502020204030204" pitchFamily="34" charset="0"/>
              </a:rPr>
              <a:t>.</a:t>
            </a:r>
          </a:p>
          <a:p>
            <a:pPr marL="457189" indent="-457189" algn="just">
              <a:buFont typeface="Wingdings" panose="05000000000000000000" pitchFamily="2" charset="2"/>
              <a:buChar char="ü"/>
            </a:pPr>
            <a:r>
              <a:rPr lang="fr-FR" sz="2667" b="1" dirty="0">
                <a:solidFill>
                  <a:sysClr val="windowText" lastClr="000000"/>
                </a:solidFill>
                <a:cs typeface="Calibri" panose="020F0502020204030204" pitchFamily="34" charset="0"/>
              </a:rPr>
              <a:t>Baisser</a:t>
            </a:r>
            <a:r>
              <a:rPr lang="fr-FR" sz="2667" dirty="0">
                <a:solidFill>
                  <a:sysClr val="windowText" lastClr="000000"/>
                </a:solidFill>
                <a:cs typeface="Calibri" panose="020F0502020204030204" pitchFamily="34" charset="0"/>
              </a:rPr>
              <a:t> la </a:t>
            </a:r>
            <a:r>
              <a:rPr lang="fr-FR" sz="2667" b="1" dirty="0">
                <a:solidFill>
                  <a:sysClr val="windowText" lastClr="000000"/>
                </a:solidFill>
                <a:cs typeface="Calibri" panose="020F0502020204030204" pitchFamily="34" charset="0"/>
              </a:rPr>
              <a:t>voix</a:t>
            </a:r>
            <a:r>
              <a:rPr lang="fr-FR" sz="2667" dirty="0">
                <a:solidFill>
                  <a:sysClr val="windowText" lastClr="000000"/>
                </a:solidFill>
                <a:cs typeface="Calibri" panose="020F0502020204030204" pitchFamily="34" charset="0"/>
              </a:rPr>
              <a:t> pour une </a:t>
            </a:r>
            <a:r>
              <a:rPr lang="fr-FR" sz="2667" b="1" dirty="0">
                <a:solidFill>
                  <a:sysClr val="windowText" lastClr="000000"/>
                </a:solidFill>
                <a:cs typeface="Calibri" panose="020F0502020204030204" pitchFamily="34" charset="0"/>
              </a:rPr>
              <a:t>fin</a:t>
            </a:r>
            <a:r>
              <a:rPr lang="fr-FR" sz="2667" dirty="0">
                <a:solidFill>
                  <a:sysClr val="windowText" lastClr="000000"/>
                </a:solidFill>
                <a:cs typeface="Calibri" panose="020F0502020204030204" pitchFamily="34" charset="0"/>
              </a:rPr>
              <a:t> de phrase ou un moment </a:t>
            </a:r>
            <a:r>
              <a:rPr lang="fr-FR" sz="2667" b="1" dirty="0">
                <a:solidFill>
                  <a:sysClr val="windowText" lastClr="000000"/>
                </a:solidFill>
                <a:cs typeface="Calibri" panose="020F0502020204030204" pitchFamily="34" charset="0"/>
              </a:rPr>
              <a:t>calme</a:t>
            </a:r>
            <a:r>
              <a:rPr lang="fr-FR" sz="2667" dirty="0">
                <a:solidFill>
                  <a:sysClr val="windowText" lastClr="000000"/>
                </a:solidFill>
                <a:cs typeface="Calibri" panose="020F0502020204030204" pitchFamily="34" charset="0"/>
              </a:rPr>
              <a:t>.</a:t>
            </a:r>
          </a:p>
        </p:txBody>
      </p:sp>
    </p:spTree>
    <p:extLst>
      <p:ext uri="{BB962C8B-B14F-4D97-AF65-F5344CB8AC3E}">
        <p14:creationId xmlns:p14="http://schemas.microsoft.com/office/powerpoint/2010/main" val="3292628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A1D4F-C6EA-A475-522D-9B1EE59F372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5506A89-36C8-8CB8-AF92-F3A03247BD0F}"/>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DFB1C61B-EB6A-94B3-6E11-8B14BDD8CA82}"/>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A3815B0-D390-0001-ACDB-065F5ADA158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FCE355D7-C0E9-DE36-5BA3-CCB610338A7C}"/>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867" b="1">
                <a:solidFill>
                  <a:schemeClr val="bg2">
                    <a:lumMod val="50000"/>
                  </a:schemeClr>
                </a:solidFill>
                <a:latin typeface="Calibri" panose="020F0502020204030204" pitchFamily="34" charset="0"/>
                <a:cs typeface="Calibri" panose="020F0502020204030204" pitchFamily="34" charset="0"/>
              </a:defRPr>
            </a:lvl1pPr>
          </a:lstStyle>
          <a:p>
            <a:r>
              <a:rPr lang="fr-FR" dirty="0"/>
              <a:t>Écoutez ma lecture. Puis relisez les phrases en variant l’intonation, et en respectant les pauses.</a:t>
            </a:r>
          </a:p>
        </p:txBody>
      </p:sp>
      <p:sp>
        <p:nvSpPr>
          <p:cNvPr id="10" name="Espace réservé du texte 2">
            <a:extLst>
              <a:ext uri="{FF2B5EF4-FFF2-40B4-BE49-F238E27FC236}">
                <a16:creationId xmlns:a16="http://schemas.microsoft.com/office/drawing/2014/main" id="{9FDBF81F-0CC6-11D7-2105-DA72230C0333}"/>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Lire le texte à haute voix devant la classe. Faire lire individuellement 5 élèves.</a:t>
            </a:r>
          </a:p>
        </p:txBody>
      </p:sp>
      <p:pic>
        <p:nvPicPr>
          <p:cNvPr id="9" name="Google Shape;656;p54">
            <a:extLst>
              <a:ext uri="{FF2B5EF4-FFF2-40B4-BE49-F238E27FC236}">
                <a16:creationId xmlns:a16="http://schemas.microsoft.com/office/drawing/2014/main" id="{A6459F7B-64FF-8B85-8AF2-D0E0ED638F92}"/>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4" name="Rectangle 3">
            <a:extLst>
              <a:ext uri="{FF2B5EF4-FFF2-40B4-BE49-F238E27FC236}">
                <a16:creationId xmlns:a16="http://schemas.microsoft.com/office/drawing/2014/main" id="{39906D3E-1DEE-248D-6C44-69DD26EDF7B5}"/>
              </a:ext>
            </a:extLst>
          </p:cNvPr>
          <p:cNvSpPr/>
          <p:nvPr/>
        </p:nvSpPr>
        <p:spPr>
          <a:xfrm>
            <a:off x="855001" y="2274838"/>
            <a:ext cx="10536424" cy="2380908"/>
          </a:xfrm>
          <a:prstGeom prst="rect">
            <a:avLst/>
          </a:prstGeom>
          <a:solidFill>
            <a:srgbClr val="FFFFCC"/>
          </a:solidFill>
          <a:ln>
            <a:solidFill>
              <a:schemeClr val="tx1"/>
            </a:solidFill>
          </a:ln>
        </p:spPr>
        <p:txBody>
          <a:bodyPr wrap="square">
            <a:spAutoFit/>
          </a:bodyPr>
          <a:lstStyle/>
          <a:p>
            <a:pPr marL="457200" indent="-457200" algn="just">
              <a:lnSpc>
                <a:spcPct val="200000"/>
              </a:lnSpc>
              <a:buClr>
                <a:srgbClr val="C00000"/>
              </a:buClr>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cs typeface="Calibri" panose="020F0502020204030204" pitchFamily="34" charset="0"/>
              </a:rPr>
              <a:t>C’est </a:t>
            </a:r>
            <a:r>
              <a:rPr lang="fr-FR" sz="2600" dirty="0">
                <a:latin typeface="Calibri" panose="020F0502020204030204" pitchFamily="34" charset="0"/>
                <a:ea typeface="Calibri" panose="020F0502020204030204" pitchFamily="34" charset="0"/>
                <a:cs typeface="Calibri" panose="020F0502020204030204" pitchFamily="34" charset="0"/>
              </a:rPr>
              <a:t>un travail extraordinaire ! Toutes mes félicitations ! </a:t>
            </a:r>
          </a:p>
          <a:p>
            <a:pPr marL="380990" indent="-380990" algn="just">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Quelle belle voix ! Ressemble-t-elle à celle d’un rossignol ? </a:t>
            </a:r>
          </a:p>
          <a:p>
            <a:pPr marL="380990" indent="-380990" algn="just">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Chut ! parle doucement ! </a:t>
            </a:r>
            <a:endParaRPr lang="fr-FR" sz="2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797412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624050" y="-24642"/>
            <a:ext cx="10902465" cy="666977"/>
          </a:xfrm>
          <a:prstGeom prst="rect">
            <a:avLst/>
          </a:prstGeom>
          <a:noFill/>
        </p:spPr>
        <p:txBody>
          <a:bodyPr wrap="square">
            <a:spAutoFit/>
          </a:bodyPr>
          <a:lstStyle>
            <a:defPPr>
              <a:defRPr lang="fr-FR"/>
            </a:defPPr>
            <a:lvl1pPr>
              <a:spcAft>
                <a:spcPts val="600"/>
              </a:spcAft>
              <a:defRPr sz="1867" b="1">
                <a:solidFill>
                  <a:schemeClr val="bg2">
                    <a:lumMod val="50000"/>
                  </a:schemeClr>
                </a:solidFill>
                <a:latin typeface="Calibri" panose="020F0502020204030204" pitchFamily="34" charset="0"/>
                <a:cs typeface="Calibri" panose="020F0502020204030204" pitchFamily="34" charset="0"/>
              </a:defRPr>
            </a:lvl1pPr>
          </a:lstStyle>
          <a:p>
            <a:r>
              <a:rPr lang="fr-FR" dirty="0"/>
              <a:t> Lisez fluidement ces phrases, marquez les pauses et variez l’intonation selon le sens (ex., admiration, colère, joie…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A tour de rôle, demander aux élèves de lire ces phrases et de les exprimer.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39906D3E-1DEE-248D-6C44-69DD26EDF7B5}"/>
              </a:ext>
            </a:extLst>
          </p:cNvPr>
          <p:cNvSpPr/>
          <p:nvPr/>
        </p:nvSpPr>
        <p:spPr>
          <a:xfrm>
            <a:off x="855001" y="2274838"/>
            <a:ext cx="10536424" cy="2380908"/>
          </a:xfrm>
          <a:prstGeom prst="rect">
            <a:avLst/>
          </a:prstGeom>
          <a:solidFill>
            <a:srgbClr val="FFFFCC"/>
          </a:solidFill>
          <a:ln>
            <a:solidFill>
              <a:schemeClr val="tx1"/>
            </a:solidFill>
          </a:ln>
        </p:spPr>
        <p:txBody>
          <a:bodyPr wrap="square">
            <a:spAutoFit/>
          </a:bodyPr>
          <a:lstStyle/>
          <a:p>
            <a:pPr marL="457200" indent="-457200" algn="just">
              <a:lnSpc>
                <a:spcPct val="200000"/>
              </a:lnSpc>
              <a:buClr>
                <a:srgbClr val="C00000"/>
              </a:buClr>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cs typeface="Calibri" panose="020F0502020204030204" pitchFamily="34" charset="0"/>
              </a:rPr>
              <a:t>C’est </a:t>
            </a:r>
            <a:r>
              <a:rPr lang="fr-FR" sz="2600" dirty="0">
                <a:latin typeface="Calibri" panose="020F0502020204030204" pitchFamily="34" charset="0"/>
                <a:ea typeface="Calibri" panose="020F0502020204030204" pitchFamily="34" charset="0"/>
                <a:cs typeface="Calibri" panose="020F0502020204030204" pitchFamily="34" charset="0"/>
              </a:rPr>
              <a:t>un travail extraordinaire ! Toutes mes félicitations ! </a:t>
            </a:r>
          </a:p>
          <a:p>
            <a:pPr marL="380990" indent="-380990" algn="just">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Quelle belle voix ! Ressemble-t-elle à celle d’un rossignol ? </a:t>
            </a:r>
          </a:p>
          <a:p>
            <a:pPr marL="380990" indent="-380990" algn="just">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Chut ! parle doucement ! </a:t>
            </a:r>
            <a:endParaRPr lang="fr-FR" sz="2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36127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2" y="47513"/>
            <a:ext cx="10413251" cy="666977"/>
          </a:xfrm>
          <a:prstGeom prst="rect">
            <a:avLst/>
          </a:prstGeom>
          <a:noFill/>
        </p:spPr>
        <p:txBody>
          <a:bodyPr wrap="square">
            <a:spAutoFit/>
          </a:bodyPr>
          <a:lstStyle>
            <a:defPPr>
              <a:defRPr lang="fr-FR"/>
            </a:defPPr>
            <a:lvl1pPr>
              <a:spcAft>
                <a:spcPts val="600"/>
              </a:spcAft>
              <a:defRPr sz="1867" b="1">
                <a:solidFill>
                  <a:schemeClr val="bg2">
                    <a:lumMod val="50000"/>
                  </a:schemeClr>
                </a:solidFill>
                <a:latin typeface="Calibri" panose="020F0502020204030204" pitchFamily="34" charset="0"/>
                <a:cs typeface="Calibri" panose="020F0502020204030204" pitchFamily="34" charset="0"/>
              </a:defRPr>
            </a:lvl1pPr>
          </a:lstStyle>
          <a:p>
            <a:r>
              <a:rPr lang="fr-FR" dirty="0"/>
              <a:t>Lisez ces phrases à haute voix devant votre camarade. Écoutez-le lire, ensuite donnez-lui un conseil pour améliorer sa fluidité ou son intonation.</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33339" y="59891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Mettre les élèves en binômes. Alterner les rôles (lecteur/observateur).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39906D3E-1DEE-248D-6C44-69DD26EDF7B5}"/>
              </a:ext>
            </a:extLst>
          </p:cNvPr>
          <p:cNvSpPr/>
          <p:nvPr/>
        </p:nvSpPr>
        <p:spPr>
          <a:xfrm>
            <a:off x="855001" y="2274838"/>
            <a:ext cx="10536424" cy="2380908"/>
          </a:xfrm>
          <a:prstGeom prst="rect">
            <a:avLst/>
          </a:prstGeom>
          <a:solidFill>
            <a:srgbClr val="FFFFCC"/>
          </a:solidFill>
          <a:ln>
            <a:solidFill>
              <a:schemeClr val="tx1"/>
            </a:solidFill>
          </a:ln>
        </p:spPr>
        <p:txBody>
          <a:bodyPr wrap="square">
            <a:spAutoFit/>
          </a:bodyPr>
          <a:lstStyle/>
          <a:p>
            <a:pPr marL="457200" indent="-457200" algn="just">
              <a:lnSpc>
                <a:spcPct val="200000"/>
              </a:lnSpc>
              <a:buClr>
                <a:srgbClr val="C00000"/>
              </a:buClr>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cs typeface="Calibri" panose="020F0502020204030204" pitchFamily="34" charset="0"/>
              </a:rPr>
              <a:t>C’est </a:t>
            </a:r>
            <a:r>
              <a:rPr lang="fr-FR" sz="2600" dirty="0">
                <a:latin typeface="Calibri" panose="020F0502020204030204" pitchFamily="34" charset="0"/>
                <a:ea typeface="Calibri" panose="020F0502020204030204" pitchFamily="34" charset="0"/>
                <a:cs typeface="Calibri" panose="020F0502020204030204" pitchFamily="34" charset="0"/>
              </a:rPr>
              <a:t>un travail extraordinaire ! Toutes mes félicitations ! </a:t>
            </a:r>
          </a:p>
          <a:p>
            <a:pPr marL="380990" indent="-380990" algn="just">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Quelle belle voix ! Ressemble-t-elle à celle d’un rossignol ? </a:t>
            </a:r>
          </a:p>
          <a:p>
            <a:pPr marL="380990" indent="-380990" algn="just">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Chut ! parle doucement ! </a:t>
            </a:r>
            <a:endParaRPr lang="fr-FR" sz="26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462926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Lisez tous ensemble, en respectant l’intonation que je vous indique: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Répéter 3 fois pour améliorer la synchronisation.</a:t>
            </a:r>
          </a:p>
        </p:txBody>
      </p:sp>
      <p:sp>
        <p:nvSpPr>
          <p:cNvPr id="5" name="Rectangle 4">
            <a:extLst>
              <a:ext uri="{FF2B5EF4-FFF2-40B4-BE49-F238E27FC236}">
                <a16:creationId xmlns:a16="http://schemas.microsoft.com/office/drawing/2014/main" id="{0DBA57F8-1C0D-5618-5199-C1248133F50D}"/>
              </a:ext>
            </a:extLst>
          </p:cNvPr>
          <p:cNvSpPr/>
          <p:nvPr/>
        </p:nvSpPr>
        <p:spPr>
          <a:xfrm>
            <a:off x="827788" y="2309163"/>
            <a:ext cx="10536424" cy="2380908"/>
          </a:xfrm>
          <a:prstGeom prst="rect">
            <a:avLst/>
          </a:prstGeom>
          <a:solidFill>
            <a:srgbClr val="FFFFCC"/>
          </a:solidFill>
          <a:ln>
            <a:solidFill>
              <a:schemeClr val="tx1"/>
            </a:solidFill>
          </a:ln>
        </p:spPr>
        <p:txBody>
          <a:bodyPr wrap="square">
            <a:spAutoFit/>
          </a:bodyPr>
          <a:lstStyle/>
          <a:p>
            <a:pPr marL="380990" indent="-380990">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Tu veux une pomme </a:t>
            </a:r>
            <a:r>
              <a:rPr lang="fr-FR" sz="2600" b="1" dirty="0">
                <a:latin typeface="Calibri" panose="020F0502020204030204" pitchFamily="34" charset="0"/>
                <a:ea typeface="Calibri" panose="020F0502020204030204" pitchFamily="34" charset="0"/>
                <a:cs typeface="Calibri" panose="020F0502020204030204" pitchFamily="34" charset="0"/>
              </a:rPr>
              <a:t>ou </a:t>
            </a:r>
            <a:r>
              <a:rPr lang="fr-FR" sz="2600" dirty="0">
                <a:latin typeface="Calibri" panose="020F0502020204030204" pitchFamily="34" charset="0"/>
                <a:ea typeface="Calibri" panose="020F0502020204030204" pitchFamily="34" charset="0"/>
                <a:cs typeface="Calibri" panose="020F0502020204030204" pitchFamily="34" charset="0"/>
              </a:rPr>
              <a:t>une banane ? </a:t>
            </a:r>
          </a:p>
          <a:p>
            <a:pPr marL="380990" indent="-380990">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Elle porte une robe, des gants </a:t>
            </a:r>
            <a:r>
              <a:rPr lang="fr-FR" sz="2600" b="1" dirty="0">
                <a:latin typeface="Calibri" panose="020F0502020204030204" pitchFamily="34" charset="0"/>
                <a:ea typeface="Calibri" panose="020F0502020204030204" pitchFamily="34" charset="0"/>
                <a:cs typeface="Calibri" panose="020F0502020204030204" pitchFamily="34" charset="0"/>
              </a:rPr>
              <a:t>et </a:t>
            </a:r>
            <a:r>
              <a:rPr lang="fr-FR" sz="2600" dirty="0">
                <a:latin typeface="Calibri" panose="020F0502020204030204" pitchFamily="34" charset="0"/>
                <a:ea typeface="Calibri" panose="020F0502020204030204" pitchFamily="34" charset="0"/>
                <a:cs typeface="Calibri" panose="020F0502020204030204" pitchFamily="34" charset="0"/>
              </a:rPr>
              <a:t>un chapeau rouge.</a:t>
            </a:r>
          </a:p>
          <a:p>
            <a:pPr marL="380990" indent="-380990">
              <a:lnSpc>
                <a:spcPct val="200000"/>
              </a:lnSpc>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Bravo ! Excellent ! Vous avez fait un très bon travail !</a:t>
            </a:r>
          </a:p>
        </p:txBody>
      </p:sp>
    </p:spTree>
    <p:extLst>
      <p:ext uri="{BB962C8B-B14F-4D97-AF65-F5344CB8AC3E}">
        <p14:creationId xmlns:p14="http://schemas.microsoft.com/office/powerpoint/2010/main" val="3945584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26573342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867" b="1">
                <a:solidFill>
                  <a:schemeClr val="bg2">
                    <a:lumMod val="50000"/>
                  </a:schemeClr>
                </a:solidFill>
                <a:latin typeface="Calibri" panose="020F0502020204030204" pitchFamily="34" charset="0"/>
                <a:cs typeface="Calibri" panose="020F0502020204030204" pitchFamily="34" charset="0"/>
              </a:defRPr>
            </a:lvl1pPr>
          </a:lstStyle>
          <a:p>
            <a:r>
              <a:rPr lang="fr-FR" dirty="0"/>
              <a:t>Faisons un autre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765894" y="1086055"/>
            <a:ext cx="10660212"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1067"/>
              </a:spcAft>
            </a:pPr>
            <a:r>
              <a:rPr lang="fr-FR" sz="3200" b="1" dirty="0">
                <a:solidFill>
                  <a:sysClr val="windowText" lastClr="000000"/>
                </a:solidFill>
                <a:latin typeface="Calibri" panose="020F0502020204030204" pitchFamily="34" charset="0"/>
                <a:cs typeface="Calibri" panose="020F0502020204030204" pitchFamily="34" charset="0"/>
              </a:rPr>
              <a:t>Lire par groupes de mots</a:t>
            </a:r>
          </a:p>
        </p:txBody>
      </p:sp>
      <p:sp>
        <p:nvSpPr>
          <p:cNvPr id="12" name="ZoneTexte 11">
            <a:extLst>
              <a:ext uri="{FF2B5EF4-FFF2-40B4-BE49-F238E27FC236}">
                <a16:creationId xmlns:a16="http://schemas.microsoft.com/office/drawing/2014/main" id="{D26F5D7E-4BD4-4B39-80B4-21E54D890D8C}"/>
              </a:ext>
            </a:extLst>
          </p:cNvPr>
          <p:cNvSpPr txBox="1"/>
          <p:nvPr/>
        </p:nvSpPr>
        <p:spPr>
          <a:xfrm>
            <a:off x="765895" y="2297411"/>
            <a:ext cx="10660211" cy="2308324"/>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pPr marL="609585" indent="-609585">
              <a:buFont typeface="Wingdings" panose="05000000000000000000" pitchFamily="2" charset="2"/>
              <a:buChar char="Ø"/>
            </a:pPr>
            <a:r>
              <a:rPr lang="fr-FR" sz="2400" b="0" dirty="0">
                <a:latin typeface="+mn-lt"/>
                <a:ea typeface="Calibri" panose="020F0502020204030204" pitchFamily="34" charset="0"/>
                <a:cs typeface="Calibri" panose="020F0502020204030204" pitchFamily="34" charset="0"/>
              </a:rPr>
              <a:t>Il ne baisse jamais les bras </a:t>
            </a:r>
            <a:r>
              <a:rPr lang="fr-FR" sz="2400" dirty="0">
                <a:solidFill>
                  <a:srgbClr val="FF0000"/>
                </a:solidFill>
                <a:latin typeface="+mn-lt"/>
                <a:ea typeface="Calibri" panose="020F0502020204030204" pitchFamily="34" charset="0"/>
                <a:cs typeface="Calibri" panose="020F0502020204030204" pitchFamily="34" charset="0"/>
              </a:rPr>
              <a:t>/</a:t>
            </a:r>
            <a:r>
              <a:rPr lang="fr-FR" sz="2400" b="0" dirty="0">
                <a:latin typeface="+mn-lt"/>
                <a:ea typeface="Calibri" panose="020F0502020204030204" pitchFamily="34" charset="0"/>
                <a:cs typeface="Calibri" panose="020F0502020204030204" pitchFamily="34" charset="0"/>
              </a:rPr>
              <a:t> il est fort </a:t>
            </a:r>
            <a:r>
              <a:rPr lang="fr-FR" sz="2400" dirty="0">
                <a:solidFill>
                  <a:srgbClr val="FF0000"/>
                </a:solidFill>
                <a:latin typeface="+mn-lt"/>
                <a:ea typeface="Calibri" panose="020F0502020204030204" pitchFamily="34" charset="0"/>
                <a:cs typeface="Calibri" panose="020F0502020204030204" pitchFamily="34" charset="0"/>
              </a:rPr>
              <a:t>/</a:t>
            </a:r>
            <a:r>
              <a:rPr lang="fr-FR" sz="2400" b="0" dirty="0">
                <a:latin typeface="+mn-lt"/>
                <a:ea typeface="Calibri" panose="020F0502020204030204" pitchFamily="34" charset="0"/>
                <a:cs typeface="Calibri" panose="020F0502020204030204" pitchFamily="34" charset="0"/>
              </a:rPr>
              <a:t> courageux face aux obstacles. </a:t>
            </a:r>
          </a:p>
          <a:p>
            <a:pPr marL="609585" indent="-609585">
              <a:buFont typeface="Wingdings" panose="05000000000000000000" pitchFamily="2" charset="2"/>
              <a:buChar char="Ø"/>
            </a:pPr>
            <a:r>
              <a:rPr lang="fr-FR" sz="2400" b="0" dirty="0">
                <a:latin typeface="+mn-lt"/>
              </a:rPr>
              <a:t>Rapidement </a:t>
            </a:r>
            <a:r>
              <a:rPr lang="fr-FR" sz="2400" dirty="0">
                <a:solidFill>
                  <a:srgbClr val="FF0000"/>
                </a:solidFill>
                <a:latin typeface="+mn-lt"/>
              </a:rPr>
              <a:t>/</a:t>
            </a:r>
            <a:r>
              <a:rPr lang="fr-FR" sz="2400" b="0" dirty="0">
                <a:latin typeface="+mn-lt"/>
              </a:rPr>
              <a:t> j’arrête un taxi </a:t>
            </a:r>
            <a:r>
              <a:rPr lang="fr-FR" sz="2400" dirty="0">
                <a:solidFill>
                  <a:srgbClr val="FF0000"/>
                </a:solidFill>
                <a:latin typeface="+mn-lt"/>
              </a:rPr>
              <a:t>/</a:t>
            </a:r>
            <a:r>
              <a:rPr lang="fr-FR" sz="2400" b="0" dirty="0">
                <a:latin typeface="+mn-lt"/>
              </a:rPr>
              <a:t> je mets la valise dans le coffre à bagages </a:t>
            </a:r>
            <a:r>
              <a:rPr lang="fr-FR" sz="2400" dirty="0">
                <a:solidFill>
                  <a:srgbClr val="FF0000"/>
                </a:solidFill>
                <a:latin typeface="+mn-lt"/>
              </a:rPr>
              <a:t>/</a:t>
            </a:r>
            <a:r>
              <a:rPr lang="fr-FR" sz="2400" b="0" dirty="0">
                <a:latin typeface="+mn-lt"/>
              </a:rPr>
              <a:t> et je prie la dame de monter à bord. </a:t>
            </a:r>
            <a:endParaRPr lang="fr-FR" sz="2400" b="0" dirty="0">
              <a:latin typeface="+mn-lt"/>
              <a:cs typeface="Calibri" panose="020F0502020204030204" pitchFamily="34" charset="0"/>
            </a:endParaRPr>
          </a:p>
          <a:p>
            <a:endParaRPr lang="fr-FR" sz="2400" b="0" dirty="0">
              <a:latin typeface="+mn-lt"/>
              <a:cs typeface="Calibri" panose="020F0502020204030204" pitchFamily="34" charset="0"/>
            </a:endParaRPr>
          </a:p>
          <a:p>
            <a:r>
              <a:rPr lang="fr-FR" sz="2400" b="0" dirty="0">
                <a:latin typeface="+mn-lt"/>
                <a:cs typeface="Calibri" panose="020F0502020204030204" pitchFamily="34" charset="0"/>
              </a:rPr>
              <a:t>► On lit chaque groupe de mots en une seule fois, en marquant une petite pause entre les groupes.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04540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38" y="1828329"/>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67" b="1" dirty="0">
                <a:solidFill>
                  <a:schemeClr val="bg1"/>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89"/>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867" b="1" dirty="0">
                <a:solidFill>
                  <a:schemeClr val="bg1"/>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5"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4"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1" y="1267942"/>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chemeClr val="bg1"/>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5"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4"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0"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3" y="2139532"/>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2" y="2139532"/>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3"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7"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2"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6"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1"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5"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3"/>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1" y="5044623"/>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3"/>
            <a:ext cx="1121565" cy="379656"/>
          </a:xfrm>
          <a:prstGeom prst="rect">
            <a:avLst/>
          </a:prstGeom>
          <a:noFill/>
        </p:spPr>
        <p:txBody>
          <a:bodyPr wrap="square" rtlCol="0">
            <a:spAutoFit/>
          </a:bodyPr>
          <a:lstStyle/>
          <a:p>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5990810" y="2777402"/>
            <a:ext cx="1220581" cy="276999"/>
          </a:xfrm>
          <a:prstGeom prst="rect">
            <a:avLst/>
          </a:prstGeom>
          <a:noFill/>
        </p:spPr>
        <p:txBody>
          <a:bodyPr wrap="square" rtlCol="0">
            <a:spAutoFit/>
          </a:bodyPr>
          <a:lstStyle/>
          <a:p>
            <a:pPr defTabSz="914377">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6183674" y="2105649"/>
            <a:ext cx="798295" cy="740980"/>
          </a:xfrm>
          <a:prstGeom prst="rect">
            <a:avLst/>
          </a:prstGeom>
        </p:spPr>
      </p:pic>
    </p:spTree>
    <p:extLst>
      <p:ext uri="{BB962C8B-B14F-4D97-AF65-F5344CB8AC3E}">
        <p14:creationId xmlns:p14="http://schemas.microsoft.com/office/powerpoint/2010/main" val="11403287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72913"/>
            <a:ext cx="11632451"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Travaillez par binômes. Lisez la phrase à voix haute. Écoutez votre camarade et corrigez-le s’il oublie une pause.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38331" y="4560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 alterner les rôles (lecteur/correcteur).</a:t>
            </a:r>
          </a:p>
          <a:p>
            <a:endParaRPr lang="fr-FR" sz="1867" dirty="0"/>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631F8FD3-DA92-6C1E-2D50-18B6891CBC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5883" y="370841"/>
            <a:ext cx="850293" cy="793828"/>
          </a:xfrm>
          <a:prstGeom prst="rect">
            <a:avLst/>
          </a:prstGeom>
        </p:spPr>
      </p:pic>
      <p:sp>
        <p:nvSpPr>
          <p:cNvPr id="4" name="Rectangle 3">
            <a:extLst>
              <a:ext uri="{FF2B5EF4-FFF2-40B4-BE49-F238E27FC236}">
                <a16:creationId xmlns:a16="http://schemas.microsoft.com/office/drawing/2014/main" id="{06D2EAC9-DFC8-52B1-8B55-08F47EEAF765}"/>
              </a:ext>
            </a:extLst>
          </p:cNvPr>
          <p:cNvSpPr/>
          <p:nvPr/>
        </p:nvSpPr>
        <p:spPr>
          <a:xfrm>
            <a:off x="768762" y="2119143"/>
            <a:ext cx="10746703" cy="2430922"/>
          </a:xfrm>
          <a:prstGeom prst="rect">
            <a:avLst/>
          </a:prstGeom>
          <a:solidFill>
            <a:srgbClr val="FFFFCC"/>
          </a:solidFill>
          <a:ln>
            <a:solidFill>
              <a:schemeClr val="tx1"/>
            </a:solidFill>
          </a:ln>
        </p:spPr>
        <p:txBody>
          <a:bodyPr wrap="square">
            <a:spAutoFit/>
          </a:bodyPr>
          <a:lstStyle/>
          <a:p>
            <a:pPr marL="457189" indent="-457189" algn="just">
              <a:lnSpc>
                <a:spcPct val="150000"/>
              </a:lnSpc>
              <a:buClr>
                <a:srgbClr val="C00000"/>
              </a:buClr>
              <a:buFont typeface="Wingdings" panose="05000000000000000000" pitchFamily="2" charset="2"/>
              <a:buChar char="Ø"/>
            </a:pPr>
            <a:r>
              <a:rPr lang="fr-FR" sz="2600" dirty="0"/>
              <a:t>Il s’assoit dans le fauteuil près de la fenêtre, la télécommande à la main. </a:t>
            </a:r>
          </a:p>
          <a:p>
            <a:pPr marL="457189" indent="-457189" algn="just">
              <a:lnSpc>
                <a:spcPct val="150000"/>
              </a:lnSpc>
              <a:buClr>
                <a:srgbClr val="C00000"/>
              </a:buClr>
              <a:buFont typeface="Wingdings" panose="05000000000000000000" pitchFamily="2" charset="2"/>
              <a:buChar char="Ø"/>
            </a:pPr>
            <a:r>
              <a:rPr lang="fr-FR" sz="2600" dirty="0"/>
              <a:t>Chaque semaine, Hamza va au cinéma avec ses amis.</a:t>
            </a:r>
          </a:p>
          <a:p>
            <a:pPr marL="457189" indent="-457189" algn="just">
              <a:lnSpc>
                <a:spcPct val="150000"/>
              </a:lnSpc>
              <a:buClr>
                <a:srgbClr val="C00000"/>
              </a:buClr>
              <a:buFont typeface="Wingdings" panose="05000000000000000000" pitchFamily="2" charset="2"/>
              <a:buChar char="Ø"/>
            </a:pPr>
            <a:r>
              <a:rPr lang="fr-FR" sz="2600" dirty="0"/>
              <a:t>A mon avis, je pense que lire chaque jour, même quelques minutes, est une excellente habitude. </a:t>
            </a:r>
          </a:p>
        </p:txBody>
      </p:sp>
    </p:spTree>
    <p:extLst>
      <p:ext uri="{BB962C8B-B14F-4D97-AF65-F5344CB8AC3E}">
        <p14:creationId xmlns:p14="http://schemas.microsoft.com/office/powerpoint/2010/main" val="3580907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10"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2" name="Picture 2" descr="Image générée">
            <a:extLst>
              <a:ext uri="{FF2B5EF4-FFF2-40B4-BE49-F238E27FC236}">
                <a16:creationId xmlns:a16="http://schemas.microsoft.com/office/drawing/2014/main" id="{EBD94449-C7B0-4E45-5A20-58B32B0AFB7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6664" y="-61706"/>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Lever la main - Icônes mains et gestes gratuites">
            <a:extLst>
              <a:ext uri="{FF2B5EF4-FFF2-40B4-BE49-F238E27FC236}">
                <a16:creationId xmlns:a16="http://schemas.microsoft.com/office/drawing/2014/main" id="{CC33C530-3754-0728-7D95-4F30067F9B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43877" y="378563"/>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06D2EAC9-DFC8-52B1-8B55-08F47EEAF765}"/>
              </a:ext>
            </a:extLst>
          </p:cNvPr>
          <p:cNvSpPr/>
          <p:nvPr/>
        </p:nvSpPr>
        <p:spPr>
          <a:xfrm>
            <a:off x="792431" y="2485955"/>
            <a:ext cx="10746703" cy="2430922"/>
          </a:xfrm>
          <a:prstGeom prst="rect">
            <a:avLst/>
          </a:prstGeom>
          <a:solidFill>
            <a:srgbClr val="FFFFCC"/>
          </a:solidFill>
          <a:ln>
            <a:solidFill>
              <a:schemeClr val="tx1"/>
            </a:solidFill>
          </a:ln>
        </p:spPr>
        <p:txBody>
          <a:bodyPr wrap="square">
            <a:spAutoFit/>
          </a:bodyPr>
          <a:lstStyle/>
          <a:p>
            <a:pPr marL="457189" indent="-457189" algn="just">
              <a:lnSpc>
                <a:spcPct val="150000"/>
              </a:lnSpc>
              <a:buClr>
                <a:srgbClr val="C00000"/>
              </a:buClr>
              <a:buFont typeface="Wingdings" panose="05000000000000000000" pitchFamily="2" charset="2"/>
              <a:buChar char="Ø"/>
            </a:pPr>
            <a:r>
              <a:rPr lang="fr-FR" sz="2600" dirty="0"/>
              <a:t>Il s’assoit dans le fauteuil près de la fenêtre, la télécommande à la main. </a:t>
            </a:r>
          </a:p>
          <a:p>
            <a:pPr marL="457189" indent="-457189" algn="just">
              <a:lnSpc>
                <a:spcPct val="150000"/>
              </a:lnSpc>
              <a:buClr>
                <a:srgbClr val="C00000"/>
              </a:buClr>
              <a:buFont typeface="Wingdings" panose="05000000000000000000" pitchFamily="2" charset="2"/>
              <a:buChar char="Ø"/>
            </a:pPr>
            <a:r>
              <a:rPr lang="fr-FR" sz="2600" dirty="0"/>
              <a:t>Chaque semaine, Hamza va au cinéma avec ses amis.</a:t>
            </a:r>
          </a:p>
          <a:p>
            <a:pPr marL="457189" indent="-457189" algn="just">
              <a:lnSpc>
                <a:spcPct val="150000"/>
              </a:lnSpc>
              <a:buClr>
                <a:srgbClr val="C00000"/>
              </a:buClr>
              <a:buFont typeface="Wingdings" panose="05000000000000000000" pitchFamily="2" charset="2"/>
              <a:buChar char="Ø"/>
            </a:pPr>
            <a:r>
              <a:rPr lang="fr-FR" sz="2600" dirty="0"/>
              <a:t>A mon avis, je pense que lire chaque jour, même quelques minutes, est une excellente habitude. </a:t>
            </a:r>
          </a:p>
        </p:txBody>
      </p:sp>
      <p:sp>
        <p:nvSpPr>
          <p:cNvPr id="6" name="Rectangle 5"/>
          <p:cNvSpPr/>
          <p:nvPr/>
        </p:nvSpPr>
        <p:spPr>
          <a:xfrm>
            <a:off x="255408" y="10669"/>
            <a:ext cx="11936591" cy="666977"/>
          </a:xfrm>
          <a:prstGeom prst="rect">
            <a:avLst/>
          </a:prstGeom>
          <a:noFill/>
        </p:spPr>
        <p:txBody>
          <a:bodyPr wrap="square">
            <a:spAutoFit/>
          </a:bodyPr>
          <a:lstStyle/>
          <a:p>
            <a:pPr lvl="1"/>
            <a:r>
              <a:rPr lang="fr-FR" sz="1867" b="1" dirty="0">
                <a:solidFill>
                  <a:schemeClr val="bg2">
                    <a:lumMod val="50000"/>
                  </a:schemeClr>
                </a:solidFill>
                <a:latin typeface="Calibri" panose="020F0502020204030204" pitchFamily="34" charset="0"/>
                <a:cs typeface="Calibri" panose="020F0502020204030204" pitchFamily="34" charset="0"/>
              </a:rPr>
              <a:t>Lecture en relais : Un élève lit le 1er groupe de mots, le 2ème lit le groupe de mots qui suit dans la même phrase. Respectez les pauses.</a:t>
            </a:r>
          </a:p>
        </p:txBody>
      </p:sp>
    </p:spTree>
    <p:extLst>
      <p:ext uri="{BB962C8B-B14F-4D97-AF65-F5344CB8AC3E}">
        <p14:creationId xmlns:p14="http://schemas.microsoft.com/office/powerpoint/2010/main" val="947482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1" y="47512"/>
            <a:ext cx="11632451"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Lisez ces phrases ensemble et à haute voix. A la fin d’un groupe de mots, levez la main.</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738331" y="456059"/>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Faire lire collectivement la classe. Inviter ensuite quelques élèves à lire individuellement.</a:t>
            </a:r>
          </a:p>
        </p:txBody>
      </p:sp>
      <p:sp>
        <p:nvSpPr>
          <p:cNvPr id="7" name="Rectangle 6"/>
          <p:cNvSpPr/>
          <p:nvPr/>
        </p:nvSpPr>
        <p:spPr>
          <a:xfrm>
            <a:off x="749861" y="1940362"/>
            <a:ext cx="10746703" cy="3693319"/>
          </a:xfrm>
          <a:prstGeom prst="rect">
            <a:avLst/>
          </a:prstGeom>
          <a:solidFill>
            <a:srgbClr val="FFFFCC"/>
          </a:solidFill>
          <a:ln>
            <a:solidFill>
              <a:schemeClr val="tx1"/>
            </a:solidFill>
          </a:ln>
        </p:spPr>
        <p:txBody>
          <a:bodyPr wrap="square">
            <a:spAutoFit/>
          </a:bodyPr>
          <a:lstStyle/>
          <a:p>
            <a:pPr marL="457200" indent="-457200" algn="just">
              <a:buClr>
                <a:srgbClr val="C00000"/>
              </a:buClr>
              <a:buFont typeface="Wingdings" panose="05000000000000000000" pitchFamily="2" charset="2"/>
              <a:buChar char="Ø"/>
            </a:pPr>
            <a:r>
              <a:rPr lang="fr-FR" sz="2600" dirty="0" smtClean="0">
                <a:latin typeface="Calibri" panose="020F0502020204030204" pitchFamily="34" charset="0"/>
                <a:ea typeface="Calibri" panose="020F0502020204030204" pitchFamily="34" charset="0"/>
                <a:cs typeface="Calibri" panose="020F0502020204030204" pitchFamily="34" charset="0"/>
              </a:rPr>
              <a:t>Aujourd’hui</a:t>
            </a:r>
            <a:r>
              <a:rPr lang="fr-FR" sz="2600" dirty="0">
                <a:latin typeface="Calibri" panose="020F0502020204030204" pitchFamily="34" charset="0"/>
                <a:ea typeface="Calibri" panose="020F0502020204030204" pitchFamily="34" charset="0"/>
                <a:cs typeface="Calibri" panose="020F0502020204030204" pitchFamily="34" charset="0"/>
              </a:rPr>
              <a:t>, c’est le 17 avril. Je suis content et un peu stressé : nous allons réaliser une expérience en SVT. Elle semble difficile.</a:t>
            </a:r>
          </a:p>
          <a:p>
            <a:pPr marL="380990" indent="-380990" algn="just">
              <a:buClr>
                <a:srgbClr val="C00000"/>
              </a:buClr>
              <a:buFont typeface="Wingdings" panose="05000000000000000000" pitchFamily="2" charset="2"/>
              <a:buChar char="Ø"/>
            </a:pPr>
            <a:endParaRPr lang="fr-FR" sz="2600" dirty="0">
              <a:latin typeface="Calibri" panose="020F0502020204030204" pitchFamily="34" charset="0"/>
              <a:ea typeface="Calibri" panose="020F0502020204030204" pitchFamily="34" charset="0"/>
              <a:cs typeface="Calibri" panose="020F0502020204030204" pitchFamily="34" charset="0"/>
            </a:endParaRPr>
          </a:p>
          <a:p>
            <a:pPr marL="380990" indent="-380990" algn="just">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La jeune fille s’avance au milieu de la broussaille, cherche les plus belles pommes, puis les cueille avec soin.</a:t>
            </a:r>
          </a:p>
          <a:p>
            <a:pPr marL="380990" indent="-380990" algn="just">
              <a:buClr>
                <a:srgbClr val="C00000"/>
              </a:buClr>
              <a:buFont typeface="Wingdings" panose="05000000000000000000" pitchFamily="2" charset="2"/>
              <a:buChar char="Ø"/>
            </a:pPr>
            <a:endParaRPr lang="fr-FR" sz="2600" dirty="0">
              <a:latin typeface="Calibri" panose="020F0502020204030204" pitchFamily="34" charset="0"/>
              <a:ea typeface="Calibri" panose="020F0502020204030204" pitchFamily="34" charset="0"/>
              <a:cs typeface="Calibri" panose="020F0502020204030204" pitchFamily="34" charset="0"/>
            </a:endParaRPr>
          </a:p>
          <a:p>
            <a:pPr marL="380990" indent="-380990" algn="just">
              <a:buClr>
                <a:srgbClr val="C00000"/>
              </a:buClr>
              <a:buFont typeface="Wingdings" panose="05000000000000000000" pitchFamily="2" charset="2"/>
              <a:buChar char="Ø"/>
            </a:pPr>
            <a:r>
              <a:rPr lang="fr-FR" sz="2600" dirty="0">
                <a:latin typeface="Calibri" panose="020F0502020204030204" pitchFamily="34" charset="0"/>
                <a:ea typeface="Calibri" panose="020F0502020204030204" pitchFamily="34" charset="0"/>
                <a:cs typeface="Calibri" panose="020F0502020204030204" pitchFamily="34" charset="0"/>
              </a:rPr>
              <a:t>Les campagnes du Moyen Atlas sont magnifiques au mois de mai ! Quel bonheur de voir la beauté de la nature ! Un agneau blanc court près de la montagne</a:t>
            </a:r>
            <a:r>
              <a:rPr lang="fr-FR" sz="2600" dirty="0" smtClean="0">
                <a:latin typeface="Calibri" panose="020F0502020204030204" pitchFamily="34" charset="0"/>
                <a:ea typeface="Calibri" panose="020F0502020204030204" pitchFamily="34" charset="0"/>
                <a:cs typeface="Calibri" panose="020F0502020204030204" pitchFamily="34" charset="0"/>
              </a:rPr>
              <a:t>.</a:t>
            </a:r>
            <a:endParaRPr lang="fr-FR" sz="2600" dirty="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232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Écoutez ma lecture. Puis relisez le texte en imitant le rythme, les pauses et l’intonation.</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Lire le texte à haute voix devant la classe. Faire lire individuellement 5 élèves.</a:t>
            </a:r>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4" name="Rectangle 3"/>
          <p:cNvSpPr/>
          <p:nvPr/>
        </p:nvSpPr>
        <p:spPr>
          <a:xfrm>
            <a:off x="770657" y="1563105"/>
            <a:ext cx="10536424" cy="4231415"/>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1219599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Lisez le texte fluidement, ni trop vite ni lentement. Respectez les pauses.</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Découper le texte en segments. Faire lire une partie à chaque élève.</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770657" y="1563105"/>
            <a:ext cx="10536424" cy="4231415"/>
          </a:xfrm>
          <a:prstGeom prst="rect">
            <a:avLst/>
          </a:prstGeom>
          <a:solidFill>
            <a:srgbClr val="FFFFCC"/>
          </a:solidFill>
          <a:ln>
            <a:solidFill>
              <a:schemeClr val="tx1"/>
            </a:solidFill>
          </a:ln>
        </p:spPr>
        <p:txBody>
          <a:bodyPr wrap="square">
            <a:spAutoFit/>
          </a:bodyPr>
          <a:lstStyle/>
          <a:p>
            <a:pPr algn="just">
              <a:lnSpc>
                <a:spcPct val="150000"/>
              </a:lnSpc>
            </a:pPr>
            <a:r>
              <a:rPr lang="fr-FR" sz="2600"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294819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2" y="47513"/>
            <a:ext cx="10413251" cy="6669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sz="1867" dirty="0"/>
              <a:t>Lisez ces phrases à haute voix devant votre camarade. Écoutez-le lire, ensuite donnez-lui un conseil pour améliorer sa fluidité ou son rythme.</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33339" y="59891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Mettre les élèves en binômes. Alterner les rôles (lecteur/observateur).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63CD4D4-A591-5C64-E400-83C560314874}"/>
              </a:ext>
            </a:extLst>
          </p:cNvPr>
          <p:cNvSpPr/>
          <p:nvPr/>
        </p:nvSpPr>
        <p:spPr>
          <a:xfrm>
            <a:off x="855001" y="1594089"/>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t>
            </a:r>
            <a:r>
              <a:rPr lang="fr-FR" sz="2667"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Avant le film, il achète parfois des bonbons et du pop-corn.</a:t>
            </a:r>
            <a:r>
              <a:rPr lang="fr-FR" sz="2667" dirty="0">
                <a:latin typeface="Calibri" panose="020F0502020204030204" pitchFamily="34" charset="0"/>
                <a:ea typeface="Calibri" panose="020F0502020204030204" pitchFamily="34" charset="0"/>
                <a:cs typeface="Calibri" panose="020F0502020204030204" pitchFamily="34" charset="0"/>
              </a:rPr>
              <a:t> </a:t>
            </a:r>
            <a:r>
              <a:rPr lang="fr-FR" sz="2667"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3341830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solidFill>
                  <a:srgbClr val="336FB6"/>
                </a:solidFill>
              </a:rPr>
              <a:t>Lecture chorale: </a:t>
            </a:r>
            <a:r>
              <a:rPr lang="fr-FR" sz="1867" dirty="0"/>
              <a:t>Lisez fluidement et calmement tous ensemble le paragraphe n° 2.</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Répéter 3 fois pour améliorer la synchronisation.</a:t>
            </a:r>
          </a:p>
        </p:txBody>
      </p:sp>
      <p:sp>
        <p:nvSpPr>
          <p:cNvPr id="5" name="Rectangle 4">
            <a:extLst>
              <a:ext uri="{FF2B5EF4-FFF2-40B4-BE49-F238E27FC236}">
                <a16:creationId xmlns:a16="http://schemas.microsoft.com/office/drawing/2014/main" id="{66F2EE00-FB21-2CB5-014C-9396D09A0DE2}"/>
              </a:ext>
            </a:extLst>
          </p:cNvPr>
          <p:cNvSpPr/>
          <p:nvPr/>
        </p:nvSpPr>
        <p:spPr>
          <a:xfrm>
            <a:off x="855001" y="1670250"/>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t>
            </a:r>
            <a:r>
              <a:rPr lang="fr-FR" sz="2667" dirty="0">
                <a:latin typeface="Calibri" panose="020F0502020204030204" pitchFamily="34" charset="0"/>
                <a:ea typeface="Calibri" panose="020F0502020204030204" pitchFamily="34" charset="0"/>
                <a:cs typeface="Calibri" panose="020F0502020204030204" pitchFamily="34" charset="0"/>
              </a:rPr>
              <a:t>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3722211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1641278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305541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Faisons une révision rapide du mot interrogatif : « Quand ? ».</a:t>
            </a:r>
          </a:p>
        </p:txBody>
      </p:sp>
      <p:sp>
        <p:nvSpPr>
          <p:cNvPr id="5" name="ZoneTexte 4"/>
          <p:cNvSpPr txBox="1"/>
          <p:nvPr/>
        </p:nvSpPr>
        <p:spPr>
          <a:xfrm>
            <a:off x="770657" y="1091799"/>
            <a:ext cx="10718704"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stStyle>
          <a:p>
            <a:r>
              <a:rPr lang="fr-FR" sz="3200" dirty="0"/>
              <a:t>Identifier </a:t>
            </a:r>
            <a:r>
              <a:rPr lang="fr-FR" sz="3200" dirty="0">
                <a:solidFill>
                  <a:srgbClr val="0070C0"/>
                </a:solidFill>
              </a:rPr>
              <a:t>quand </a:t>
            </a:r>
            <a:r>
              <a:rPr lang="fr-FR" sz="3200" dirty="0">
                <a:solidFill>
                  <a:schemeClr val="tx1"/>
                </a:solidFill>
              </a:rPr>
              <a:t>se passe l’action</a:t>
            </a:r>
            <a:r>
              <a:rPr lang="fr-FR" sz="3200" dirty="0"/>
              <a:t>.</a:t>
            </a:r>
          </a:p>
        </p:txBody>
      </p:sp>
      <p:sp>
        <p:nvSpPr>
          <p:cNvPr id="10" name="Rectangle 9">
            <a:extLst>
              <a:ext uri="{FF2B5EF4-FFF2-40B4-BE49-F238E27FC236}">
                <a16:creationId xmlns:a16="http://schemas.microsoft.com/office/drawing/2014/main" id="{66F09B40-9697-6A39-8F38-6DB05A5A2F54}"/>
              </a:ext>
            </a:extLst>
          </p:cNvPr>
          <p:cNvSpPr/>
          <p:nvPr/>
        </p:nvSpPr>
        <p:spPr>
          <a:xfrm>
            <a:off x="792431" y="2776953"/>
            <a:ext cx="10718703" cy="1734064"/>
          </a:xfrm>
          <a:prstGeom prst="rect">
            <a:avLst/>
          </a:prstGeom>
          <a:solidFill>
            <a:schemeClr val="accent2">
              <a:lumMod val="20000"/>
              <a:lumOff val="80000"/>
            </a:schemeClr>
          </a:solidFill>
          <a:ln>
            <a:solidFill>
              <a:schemeClr val="tx1"/>
            </a:solidFill>
          </a:ln>
        </p:spPr>
        <p:txBody>
          <a:bodyPr wrap="square">
            <a:spAutoFit/>
          </a:bodyPr>
          <a:lstStyle/>
          <a:p>
            <a:r>
              <a:rPr lang="fr-FR" sz="2667" b="1" dirty="0" smtClean="0">
                <a:solidFill>
                  <a:schemeClr val="tx2">
                    <a:lumMod val="50000"/>
                    <a:lumOff val="50000"/>
                  </a:schemeClr>
                </a:solidFill>
                <a:latin typeface="Calibri" panose="020F0502020204030204" pitchFamily="34" charset="0"/>
                <a:cs typeface="Calibri" panose="020F0502020204030204" pitchFamily="34" charset="0"/>
              </a:rPr>
              <a:t>Quand</a:t>
            </a:r>
            <a:r>
              <a:rPr lang="fr-FR" sz="2667" b="1" dirty="0" smtClean="0">
                <a:solidFill>
                  <a:srgbClr val="C00000"/>
                </a:solidFill>
                <a:latin typeface="Calibri" panose="020F0502020204030204" pitchFamily="34" charset="0"/>
                <a:cs typeface="Calibri" panose="020F0502020204030204" pitchFamily="34" charset="0"/>
              </a:rPr>
              <a:t> </a:t>
            </a:r>
            <a:r>
              <a:rPr lang="fr-FR" sz="2667" b="1" dirty="0">
                <a:latin typeface="Calibri" panose="020F0502020204030204" pitchFamily="34" charset="0"/>
                <a:cs typeface="Calibri" panose="020F0502020204030204" pitchFamily="34" charset="0"/>
              </a:rPr>
              <a:t>?</a:t>
            </a:r>
            <a:r>
              <a:rPr lang="fr-FR" sz="2667" b="1" dirty="0">
                <a:solidFill>
                  <a:srgbClr val="C00000"/>
                </a:solidFill>
                <a:latin typeface="Calibri" panose="020F0502020204030204" pitchFamily="34" charset="0"/>
                <a:cs typeface="Calibri" panose="020F0502020204030204" pitchFamily="34" charset="0"/>
              </a:rPr>
              <a:t>  </a:t>
            </a:r>
            <a:r>
              <a:rPr lang="fr-FR" sz="2667" dirty="0">
                <a:latin typeface="Calibri" panose="020F0502020204030204" pitchFamily="34" charset="0"/>
                <a:cs typeface="Calibri" panose="020F0502020204030204" pitchFamily="34" charset="0"/>
                <a:sym typeface="Wingdings" panose="05000000000000000000" pitchFamily="2" charset="2"/>
              </a:rPr>
              <a:t> Pour trouver</a:t>
            </a:r>
            <a:r>
              <a:rPr lang="fr-FR" sz="2667" b="1" dirty="0">
                <a:latin typeface="Calibri" panose="020F0502020204030204" pitchFamily="34" charset="0"/>
                <a:cs typeface="Calibri" panose="020F0502020204030204" pitchFamily="34" charset="0"/>
              </a:rPr>
              <a:t> le moment de l’action.</a:t>
            </a:r>
          </a:p>
          <a:p>
            <a:pPr lvl="0"/>
            <a:r>
              <a:rPr lang="fr-FR" sz="2667" dirty="0">
                <a:latin typeface="Calibri" panose="020F0502020204030204" pitchFamily="34" charset="0"/>
                <a:cs typeface="Calibri" panose="020F0502020204030204" pitchFamily="34" charset="0"/>
              </a:rPr>
              <a:t>On peut le repérer avec :</a:t>
            </a:r>
          </a:p>
          <a:p>
            <a:pPr marL="990575" lvl="1" indent="-380990">
              <a:buFont typeface="Wingdings" panose="05000000000000000000" pitchFamily="2" charset="2"/>
              <a:buChar char="§"/>
            </a:pPr>
            <a:r>
              <a:rPr lang="fr-FR" sz="2667" dirty="0">
                <a:latin typeface="Calibri" panose="020F0502020204030204" pitchFamily="34" charset="0"/>
                <a:cs typeface="Calibri" panose="020F0502020204030204" pitchFamily="34" charset="0"/>
              </a:rPr>
              <a:t>Des mots indiquant le temps (hier, aujourd’hui, demain, …).</a:t>
            </a:r>
          </a:p>
          <a:p>
            <a:pPr marL="990575" lvl="1" indent="-380990">
              <a:buFont typeface="Wingdings" panose="05000000000000000000" pitchFamily="2" charset="2"/>
              <a:buChar char="§"/>
            </a:pPr>
            <a:r>
              <a:rPr lang="fr-FR" sz="2667" dirty="0">
                <a:latin typeface="Calibri" panose="020F0502020204030204" pitchFamily="34" charset="0"/>
                <a:cs typeface="Calibri" panose="020F0502020204030204" pitchFamily="34" charset="0"/>
              </a:rPr>
              <a:t>Une indication précise (en été, en hiver, à 8h, lundi</a:t>
            </a:r>
            <a:r>
              <a:rPr lang="fr-FR" sz="2667" dirty="0" smtClean="0">
                <a:latin typeface="Calibri" panose="020F0502020204030204" pitchFamily="34" charset="0"/>
                <a:cs typeface="Calibri" panose="020F0502020204030204" pitchFamily="34" charset="0"/>
              </a:rPr>
              <a:t>…).</a:t>
            </a:r>
            <a:endParaRPr lang="fr-FR" sz="2667" dirty="0">
              <a:latin typeface="Calibri" panose="020F0502020204030204" pitchFamily="34" charset="0"/>
              <a:cs typeface="Calibri" panose="020F0502020204030204" pitchFamily="34" charset="0"/>
            </a:endParaRPr>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871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41"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période de remédiation </a:t>
            </a:r>
            <a:endParaRPr lang="fr-FR" sz="32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2">
            <a:extLst>
              <a:ext uri="{FF2B5EF4-FFF2-40B4-BE49-F238E27FC236}">
                <a16:creationId xmlns:a16="http://schemas.microsoft.com/office/drawing/2014/main" id="{3BEB2FDD-17BB-2732-0C52-3739BF7A9659}"/>
              </a:ext>
            </a:extLst>
          </p:cNvPr>
          <p:cNvSpPr txBox="1"/>
          <p:nvPr/>
        </p:nvSpPr>
        <p:spPr>
          <a:xfrm>
            <a:off x="9474377" y="1337248"/>
            <a:ext cx="934037" cy="338554"/>
          </a:xfrm>
          <a:prstGeom prst="rect">
            <a:avLst/>
          </a:prstGeom>
          <a:noFill/>
        </p:spPr>
        <p:txBody>
          <a:bodyPr wrap="none" rtlCol="0">
            <a:spAutoFit/>
          </a:bodyPr>
          <a:lstStyle/>
          <a:p>
            <a:pPr algn="ctr"/>
            <a:r>
              <a:rPr lang="fr-FR" sz="1600" b="1" dirty="0" err="1">
                <a:solidFill>
                  <a:schemeClr val="accent6"/>
                </a:solidFill>
              </a:rPr>
              <a:t>Post-test</a:t>
            </a:r>
            <a:endParaRPr lang="fr-FR" sz="1600" b="1" dirty="0">
              <a:solidFill>
                <a:schemeClr val="accent6"/>
              </a:solidFill>
            </a:endParaRPr>
          </a:p>
        </p:txBody>
      </p:sp>
      <p:grpSp>
        <p:nvGrpSpPr>
          <p:cNvPr id="31" name="Group 33">
            <a:extLst>
              <a:ext uri="{FF2B5EF4-FFF2-40B4-BE49-F238E27FC236}">
                <a16:creationId xmlns:a16="http://schemas.microsoft.com/office/drawing/2014/main" id="{5FBEA9D3-2E76-1D25-99CE-1F15ABE3CD81}"/>
              </a:ext>
            </a:extLst>
          </p:cNvPr>
          <p:cNvGrpSpPr/>
          <p:nvPr/>
        </p:nvGrpSpPr>
        <p:grpSpPr>
          <a:xfrm>
            <a:off x="8983634" y="1120329"/>
            <a:ext cx="1915525" cy="1831671"/>
            <a:chOff x="1007340" y="1589285"/>
            <a:chExt cx="914400" cy="1831670"/>
          </a:xfrm>
        </p:grpSpPr>
        <p:sp>
          <p:nvSpPr>
            <p:cNvPr id="32"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dirty="0"/>
            </a:p>
          </p:txBody>
        </p:sp>
        <p:cxnSp>
          <p:nvCxnSpPr>
            <p:cNvPr id="37" name="Straight Connector 35">
              <a:extLst>
                <a:ext uri="{FF2B5EF4-FFF2-40B4-BE49-F238E27FC236}">
                  <a16:creationId xmlns:a16="http://schemas.microsoft.com/office/drawing/2014/main" id="{5C15E87B-C7C1-29B0-A8B5-84FE1CC0B840}"/>
                </a:ext>
              </a:extLst>
            </p:cNvPr>
            <p:cNvCxnSpPr>
              <a:stCxn id="32"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38" name="Pentagon 3">
            <a:extLst>
              <a:ext uri="{FF2B5EF4-FFF2-40B4-BE49-F238E27FC236}">
                <a16:creationId xmlns:a16="http://schemas.microsoft.com/office/drawing/2014/main" id="{9DC24E7A-C759-D70C-4B5E-57312B042067}"/>
              </a:ext>
            </a:extLst>
          </p:cNvPr>
          <p:cNvSpPr/>
          <p:nvPr/>
        </p:nvSpPr>
        <p:spPr>
          <a:xfrm>
            <a:off x="1477881" y="3117131"/>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40" name="Chevron 5">
            <a:extLst>
              <a:ext uri="{FF2B5EF4-FFF2-40B4-BE49-F238E27FC236}">
                <a16:creationId xmlns:a16="http://schemas.microsoft.com/office/drawing/2014/main" id="{A328255F-4DC0-ABF4-AE19-90443670F2DD}"/>
              </a:ext>
            </a:extLst>
          </p:cNvPr>
          <p:cNvSpPr/>
          <p:nvPr/>
        </p:nvSpPr>
        <p:spPr>
          <a:xfrm>
            <a:off x="2831800" y="3117131"/>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42" name="Pentagon 3">
            <a:extLst>
              <a:ext uri="{FF2B5EF4-FFF2-40B4-BE49-F238E27FC236}">
                <a16:creationId xmlns:a16="http://schemas.microsoft.com/office/drawing/2014/main" id="{262360AF-516E-0EE4-E95D-2327EB6A5598}"/>
              </a:ext>
            </a:extLst>
          </p:cNvPr>
          <p:cNvSpPr/>
          <p:nvPr/>
        </p:nvSpPr>
        <p:spPr>
          <a:xfrm>
            <a:off x="1970592" y="3117131"/>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3" name="Pentagon 3">
            <a:extLst>
              <a:ext uri="{FF2B5EF4-FFF2-40B4-BE49-F238E27FC236}">
                <a16:creationId xmlns:a16="http://schemas.microsoft.com/office/drawing/2014/main" id="{4C8E540E-290A-517F-09D6-D2F453FC91EF}"/>
              </a:ext>
            </a:extLst>
          </p:cNvPr>
          <p:cNvSpPr/>
          <p:nvPr/>
        </p:nvSpPr>
        <p:spPr>
          <a:xfrm>
            <a:off x="2425533" y="3117131"/>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44" name="Pentagon 3">
            <a:extLst>
              <a:ext uri="{FF2B5EF4-FFF2-40B4-BE49-F238E27FC236}">
                <a16:creationId xmlns:a16="http://schemas.microsoft.com/office/drawing/2014/main" id="{065A1F34-66DD-6B30-B6D6-CC68923B342C}"/>
              </a:ext>
            </a:extLst>
          </p:cNvPr>
          <p:cNvSpPr/>
          <p:nvPr/>
        </p:nvSpPr>
        <p:spPr>
          <a:xfrm>
            <a:off x="3378373" y="3117131"/>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45" name="Chevron 5">
            <a:extLst>
              <a:ext uri="{FF2B5EF4-FFF2-40B4-BE49-F238E27FC236}">
                <a16:creationId xmlns:a16="http://schemas.microsoft.com/office/drawing/2014/main" id="{DC7608AB-D0B9-014D-E349-23C2462A5C3F}"/>
              </a:ext>
            </a:extLst>
          </p:cNvPr>
          <p:cNvSpPr/>
          <p:nvPr/>
        </p:nvSpPr>
        <p:spPr>
          <a:xfrm>
            <a:off x="4784845" y="3117131"/>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46" name="Pentagon 3">
            <a:extLst>
              <a:ext uri="{FF2B5EF4-FFF2-40B4-BE49-F238E27FC236}">
                <a16:creationId xmlns:a16="http://schemas.microsoft.com/office/drawing/2014/main" id="{1151A1B9-CEDF-B322-E1DA-C31D096CF78C}"/>
              </a:ext>
            </a:extLst>
          </p:cNvPr>
          <p:cNvSpPr/>
          <p:nvPr/>
        </p:nvSpPr>
        <p:spPr>
          <a:xfrm>
            <a:off x="3867426" y="3117131"/>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47" name="Pentagon 3">
            <a:extLst>
              <a:ext uri="{FF2B5EF4-FFF2-40B4-BE49-F238E27FC236}">
                <a16:creationId xmlns:a16="http://schemas.microsoft.com/office/drawing/2014/main" id="{B1147BBE-F73D-FC97-C5BB-39A3928FC767}"/>
              </a:ext>
            </a:extLst>
          </p:cNvPr>
          <p:cNvSpPr/>
          <p:nvPr/>
        </p:nvSpPr>
        <p:spPr>
          <a:xfrm>
            <a:off x="4378578" y="3117131"/>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cxnSp>
        <p:nvCxnSpPr>
          <p:cNvPr id="48" name="Straight Connector 35">
            <a:extLst>
              <a:ext uri="{FF2B5EF4-FFF2-40B4-BE49-F238E27FC236}">
                <a16:creationId xmlns:a16="http://schemas.microsoft.com/office/drawing/2014/main" id="{E3D0EE8E-56B7-7EA9-51A4-BCB95DF71898}"/>
              </a:ext>
            </a:extLst>
          </p:cNvPr>
          <p:cNvCxnSpPr/>
          <p:nvPr/>
        </p:nvCxnSpPr>
        <p:spPr>
          <a:xfrm>
            <a:off x="5622279" y="2240183"/>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0" name="Oval 34">
            <a:extLst>
              <a:ext uri="{FF2B5EF4-FFF2-40B4-BE49-F238E27FC236}">
                <a16:creationId xmlns:a16="http://schemas.microsoft.com/office/drawing/2014/main" id="{5A6E13B6-48CF-E828-1CE3-F510889B3475}"/>
              </a:ext>
            </a:extLst>
          </p:cNvPr>
          <p:cNvSpPr/>
          <p:nvPr/>
        </p:nvSpPr>
        <p:spPr>
          <a:xfrm>
            <a:off x="4864889" y="1603650"/>
            <a:ext cx="1514779"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Révision</a:t>
            </a:r>
          </a:p>
        </p:txBody>
      </p:sp>
      <p:sp>
        <p:nvSpPr>
          <p:cNvPr id="51" name="Oval 34">
            <a:extLst>
              <a:ext uri="{FF2B5EF4-FFF2-40B4-BE49-F238E27FC236}">
                <a16:creationId xmlns:a16="http://schemas.microsoft.com/office/drawing/2014/main" id="{8C3AEFF5-D06D-5BD6-9A7E-9B9AB9A03011}"/>
              </a:ext>
            </a:extLst>
          </p:cNvPr>
          <p:cNvSpPr/>
          <p:nvPr/>
        </p:nvSpPr>
        <p:spPr>
          <a:xfrm>
            <a:off x="5421519" y="5504913"/>
            <a:ext cx="1818516"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Test de </a:t>
            </a:r>
          </a:p>
          <a:p>
            <a:pPr algn="ctr"/>
            <a:r>
              <a:rPr lang="fr-FR" sz="1600" b="1" dirty="0">
                <a:solidFill>
                  <a:schemeClr val="accent6"/>
                </a:solidFill>
              </a:rPr>
              <a:t>validation</a:t>
            </a:r>
          </a:p>
        </p:txBody>
      </p:sp>
      <p:cxnSp>
        <p:nvCxnSpPr>
          <p:cNvPr id="52" name="Straight Connector 35">
            <a:extLst>
              <a:ext uri="{FF2B5EF4-FFF2-40B4-BE49-F238E27FC236}">
                <a16:creationId xmlns:a16="http://schemas.microsoft.com/office/drawing/2014/main" id="{9EF23640-7160-6E89-19CE-173D8F1B7F1E}"/>
              </a:ext>
            </a:extLst>
          </p:cNvPr>
          <p:cNvCxnSpPr/>
          <p:nvPr/>
        </p:nvCxnSpPr>
        <p:spPr>
          <a:xfrm>
            <a:off x="6236921" y="4660443"/>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7943240" y="2016323"/>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7" name="Oval 34">
            <a:extLst>
              <a:ext uri="{FF2B5EF4-FFF2-40B4-BE49-F238E27FC236}">
                <a16:creationId xmlns:a16="http://schemas.microsoft.com/office/drawing/2014/main" id="{5A6E13B6-48CF-E828-1CE3-F510889B3475}"/>
              </a:ext>
            </a:extLst>
          </p:cNvPr>
          <p:cNvSpPr/>
          <p:nvPr/>
        </p:nvSpPr>
        <p:spPr>
          <a:xfrm>
            <a:off x="6608402" y="1562009"/>
            <a:ext cx="2351268"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rgbClr val="00B0F0"/>
                </a:solidFill>
              </a:rPr>
              <a:t>Consolidation</a:t>
            </a:r>
          </a:p>
        </p:txBody>
      </p:sp>
      <p:sp>
        <p:nvSpPr>
          <p:cNvPr id="64" name="Oval 34">
            <a:extLst>
              <a:ext uri="{FF2B5EF4-FFF2-40B4-BE49-F238E27FC236}">
                <a16:creationId xmlns:a16="http://schemas.microsoft.com/office/drawing/2014/main" id="{5A6E13B6-48CF-E828-1CE3-F510889B3475}"/>
              </a:ext>
            </a:extLst>
          </p:cNvPr>
          <p:cNvSpPr/>
          <p:nvPr/>
        </p:nvSpPr>
        <p:spPr>
          <a:xfrm>
            <a:off x="7519544" y="5710514"/>
            <a:ext cx="2032859"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600" b="1" dirty="0">
                <a:solidFill>
                  <a:schemeClr val="accent6"/>
                </a:solidFill>
              </a:rPr>
              <a:t>Palier </a:t>
            </a:r>
            <a:r>
              <a:rPr lang="fr-FR" sz="1600" b="1" dirty="0" smtClean="0">
                <a:solidFill>
                  <a:schemeClr val="accent6"/>
                </a:solidFill>
              </a:rPr>
              <a:t>4</a:t>
            </a:r>
            <a:endParaRPr lang="fr-FR" dirty="0"/>
          </a:p>
        </p:txBody>
      </p:sp>
      <p:cxnSp>
        <p:nvCxnSpPr>
          <p:cNvPr id="65" name="Straight Connector 35">
            <a:extLst>
              <a:ext uri="{FF2B5EF4-FFF2-40B4-BE49-F238E27FC236}">
                <a16:creationId xmlns:a16="http://schemas.microsoft.com/office/drawing/2014/main" id="{E3D0EE8E-56B7-7EA9-51A4-BCB95DF71898}"/>
              </a:ext>
            </a:extLst>
          </p:cNvPr>
          <p:cNvCxnSpPr/>
          <p:nvPr/>
        </p:nvCxnSpPr>
        <p:spPr>
          <a:xfrm>
            <a:off x="8528287" y="4867411"/>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6" name="Straight Connector 35">
            <a:extLst>
              <a:ext uri="{FF2B5EF4-FFF2-40B4-BE49-F238E27FC236}">
                <a16:creationId xmlns:a16="http://schemas.microsoft.com/office/drawing/2014/main" id="{9EF23640-7160-6E89-19CE-173D8F1B7F1E}"/>
              </a:ext>
            </a:extLst>
          </p:cNvPr>
          <p:cNvCxnSpPr/>
          <p:nvPr/>
        </p:nvCxnSpPr>
        <p:spPr>
          <a:xfrm>
            <a:off x="6236921" y="4659539"/>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6553819" y="3882305"/>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8" name="ZoneTexte 67"/>
          <p:cNvSpPr txBox="1"/>
          <p:nvPr/>
        </p:nvSpPr>
        <p:spPr>
          <a:xfrm>
            <a:off x="6553819" y="2846914"/>
            <a:ext cx="3070075" cy="461665"/>
          </a:xfrm>
          <a:prstGeom prst="rect">
            <a:avLst/>
          </a:prstGeom>
          <a:noFill/>
          <a:ln w="28575">
            <a:solidFill>
              <a:schemeClr val="tx1"/>
            </a:solidFill>
            <a:prstDash val="sysDash"/>
          </a:ln>
        </p:spPr>
        <p:txBody>
          <a:bodyPr wrap="square" rtlCol="0">
            <a:spAutoFit/>
          </a:bodyPr>
          <a:lstStyle/>
          <a:p>
            <a:endParaRPr lang="fr-FR" sz="2400" dirty="0"/>
          </a:p>
        </p:txBody>
      </p:sp>
      <p:sp>
        <p:nvSpPr>
          <p:cNvPr id="69" name="Pentagon 3">
            <a:extLst>
              <a:ext uri="{FF2B5EF4-FFF2-40B4-BE49-F238E27FC236}">
                <a16:creationId xmlns:a16="http://schemas.microsoft.com/office/drawing/2014/main" id="{61A71121-6E5F-9DE7-AC4F-C06C59D90C4B}"/>
              </a:ext>
            </a:extLst>
          </p:cNvPr>
          <p:cNvSpPr/>
          <p:nvPr/>
        </p:nvSpPr>
        <p:spPr>
          <a:xfrm>
            <a:off x="5421519" y="3070294"/>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71" name="Pentagon 3">
            <a:extLst>
              <a:ext uri="{FF2B5EF4-FFF2-40B4-BE49-F238E27FC236}">
                <a16:creationId xmlns:a16="http://schemas.microsoft.com/office/drawing/2014/main" id="{C0041B30-E4E1-62A7-BB5D-0B2C09D78EE3}"/>
              </a:ext>
            </a:extLst>
          </p:cNvPr>
          <p:cNvSpPr/>
          <p:nvPr/>
        </p:nvSpPr>
        <p:spPr>
          <a:xfrm>
            <a:off x="5970167" y="3070294"/>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72" name="Pentagon 3">
            <a:extLst>
              <a:ext uri="{FF2B5EF4-FFF2-40B4-BE49-F238E27FC236}">
                <a16:creationId xmlns:a16="http://schemas.microsoft.com/office/drawing/2014/main" id="{B143BD8B-D26F-B6FD-21B9-A26BBD94E5E8}"/>
              </a:ext>
            </a:extLst>
          </p:cNvPr>
          <p:cNvSpPr/>
          <p:nvPr/>
        </p:nvSpPr>
        <p:spPr>
          <a:xfrm>
            <a:off x="6589321" y="3049574"/>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79" name="Chevron 5">
            <a:extLst>
              <a:ext uri="{FF2B5EF4-FFF2-40B4-BE49-F238E27FC236}">
                <a16:creationId xmlns:a16="http://schemas.microsoft.com/office/drawing/2014/main" id="{03003983-FDB1-38D5-5625-D434FB1F0FE3}"/>
              </a:ext>
            </a:extLst>
          </p:cNvPr>
          <p:cNvSpPr/>
          <p:nvPr/>
        </p:nvSpPr>
        <p:spPr>
          <a:xfrm>
            <a:off x="7943240" y="3049574"/>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0" name="Pentagon 3">
            <a:extLst>
              <a:ext uri="{FF2B5EF4-FFF2-40B4-BE49-F238E27FC236}">
                <a16:creationId xmlns:a16="http://schemas.microsoft.com/office/drawing/2014/main" id="{1E7C6315-685F-F557-7700-2B1AEDF55C5B}"/>
              </a:ext>
            </a:extLst>
          </p:cNvPr>
          <p:cNvSpPr/>
          <p:nvPr/>
        </p:nvSpPr>
        <p:spPr>
          <a:xfrm>
            <a:off x="7082032" y="3049574"/>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1" name="Pentagon 3">
            <a:extLst>
              <a:ext uri="{FF2B5EF4-FFF2-40B4-BE49-F238E27FC236}">
                <a16:creationId xmlns:a16="http://schemas.microsoft.com/office/drawing/2014/main" id="{9327764B-F8FC-3A3F-747A-4674DDDEB0D1}"/>
              </a:ext>
            </a:extLst>
          </p:cNvPr>
          <p:cNvSpPr/>
          <p:nvPr/>
        </p:nvSpPr>
        <p:spPr>
          <a:xfrm>
            <a:off x="7536973" y="3049574"/>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2" name="Pentagon 3">
            <a:extLst>
              <a:ext uri="{FF2B5EF4-FFF2-40B4-BE49-F238E27FC236}">
                <a16:creationId xmlns:a16="http://schemas.microsoft.com/office/drawing/2014/main" id="{B181AA94-1658-4B6B-C062-B776595739F5}"/>
              </a:ext>
            </a:extLst>
          </p:cNvPr>
          <p:cNvSpPr/>
          <p:nvPr/>
        </p:nvSpPr>
        <p:spPr>
          <a:xfrm>
            <a:off x="8659190" y="3049574"/>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3" name="Pentagon 3">
            <a:extLst>
              <a:ext uri="{FF2B5EF4-FFF2-40B4-BE49-F238E27FC236}">
                <a16:creationId xmlns:a16="http://schemas.microsoft.com/office/drawing/2014/main" id="{8D45F1B3-554F-F572-3F24-B51B0E4827EE}"/>
              </a:ext>
            </a:extLst>
          </p:cNvPr>
          <p:cNvSpPr/>
          <p:nvPr/>
        </p:nvSpPr>
        <p:spPr>
          <a:xfrm>
            <a:off x="9151901" y="3049574"/>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4" name="Pentagon 3">
            <a:extLst>
              <a:ext uri="{FF2B5EF4-FFF2-40B4-BE49-F238E27FC236}">
                <a16:creationId xmlns:a16="http://schemas.microsoft.com/office/drawing/2014/main" id="{B143BD8B-D26F-B6FD-21B9-A26BBD94E5E8}"/>
              </a:ext>
            </a:extLst>
          </p:cNvPr>
          <p:cNvSpPr/>
          <p:nvPr/>
        </p:nvSpPr>
        <p:spPr>
          <a:xfrm>
            <a:off x="6593582" y="3887238"/>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86" name="Chevron 5">
            <a:extLst>
              <a:ext uri="{FF2B5EF4-FFF2-40B4-BE49-F238E27FC236}">
                <a16:creationId xmlns:a16="http://schemas.microsoft.com/office/drawing/2014/main" id="{03003983-FDB1-38D5-5625-D434FB1F0FE3}"/>
              </a:ext>
            </a:extLst>
          </p:cNvPr>
          <p:cNvSpPr/>
          <p:nvPr/>
        </p:nvSpPr>
        <p:spPr>
          <a:xfrm>
            <a:off x="7947501" y="3887238"/>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7" name="Pentagon 3">
            <a:extLst>
              <a:ext uri="{FF2B5EF4-FFF2-40B4-BE49-F238E27FC236}">
                <a16:creationId xmlns:a16="http://schemas.microsoft.com/office/drawing/2014/main" id="{1E7C6315-685F-F557-7700-2B1AEDF55C5B}"/>
              </a:ext>
            </a:extLst>
          </p:cNvPr>
          <p:cNvSpPr/>
          <p:nvPr/>
        </p:nvSpPr>
        <p:spPr>
          <a:xfrm>
            <a:off x="7086293" y="3887238"/>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8" name="Pentagon 3">
            <a:extLst>
              <a:ext uri="{FF2B5EF4-FFF2-40B4-BE49-F238E27FC236}">
                <a16:creationId xmlns:a16="http://schemas.microsoft.com/office/drawing/2014/main" id="{9327764B-F8FC-3A3F-747A-4674DDDEB0D1}"/>
              </a:ext>
            </a:extLst>
          </p:cNvPr>
          <p:cNvSpPr/>
          <p:nvPr/>
        </p:nvSpPr>
        <p:spPr>
          <a:xfrm>
            <a:off x="7541234" y="3887238"/>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9" name="Pentagon 3">
            <a:extLst>
              <a:ext uri="{FF2B5EF4-FFF2-40B4-BE49-F238E27FC236}">
                <a16:creationId xmlns:a16="http://schemas.microsoft.com/office/drawing/2014/main" id="{B181AA94-1658-4B6B-C062-B776595739F5}"/>
              </a:ext>
            </a:extLst>
          </p:cNvPr>
          <p:cNvSpPr/>
          <p:nvPr/>
        </p:nvSpPr>
        <p:spPr>
          <a:xfrm>
            <a:off x="8663452" y="3887238"/>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90" name="Pentagon 3">
            <a:extLst>
              <a:ext uri="{FF2B5EF4-FFF2-40B4-BE49-F238E27FC236}">
                <a16:creationId xmlns:a16="http://schemas.microsoft.com/office/drawing/2014/main" id="{8D45F1B3-554F-F572-3F24-B51B0E4827EE}"/>
              </a:ext>
            </a:extLst>
          </p:cNvPr>
          <p:cNvSpPr/>
          <p:nvPr/>
        </p:nvSpPr>
        <p:spPr>
          <a:xfrm>
            <a:off x="9156162" y="3887238"/>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91" name="Pentagon 3">
            <a:extLst>
              <a:ext uri="{FF2B5EF4-FFF2-40B4-BE49-F238E27FC236}">
                <a16:creationId xmlns:a16="http://schemas.microsoft.com/office/drawing/2014/main" id="{C0041B30-E4E1-62A7-BB5D-0B2C09D78EE3}"/>
              </a:ext>
            </a:extLst>
          </p:cNvPr>
          <p:cNvSpPr/>
          <p:nvPr/>
        </p:nvSpPr>
        <p:spPr>
          <a:xfrm>
            <a:off x="9713248" y="3057721"/>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Tree>
    <p:extLst>
      <p:ext uri="{BB962C8B-B14F-4D97-AF65-F5344CB8AC3E}">
        <p14:creationId xmlns:p14="http://schemas.microsoft.com/office/powerpoint/2010/main" val="19620842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sp>
        <p:nvSpPr>
          <p:cNvPr id="6" name="Rectangle 5"/>
          <p:cNvSpPr/>
          <p:nvPr/>
        </p:nvSpPr>
        <p:spPr>
          <a:xfrm>
            <a:off x="246580" y="923552"/>
            <a:ext cx="11507057" cy="913199"/>
          </a:xfrm>
          <a:prstGeom prst="rect">
            <a:avLst/>
          </a:prstGeom>
        </p:spPr>
        <p:txBody>
          <a:bodyPr wrap="square">
            <a:spAutoFit/>
          </a:bodyPr>
          <a:lstStyle/>
          <a:p>
            <a:pPr lvl="1" algn="just"/>
            <a:r>
              <a:rPr lang="fr-FR" sz="2667" b="1" dirty="0">
                <a:latin typeface="Calibiri"/>
              </a:rPr>
              <a:t>Quand </a:t>
            </a:r>
            <a:r>
              <a:rPr lang="fr-FR" sz="2667" dirty="0">
                <a:latin typeface="Calibiri"/>
              </a:rPr>
              <a:t>Hamza va-t-il au cinéma?</a:t>
            </a:r>
          </a:p>
          <a:p>
            <a:pPr marL="990575" lvl="1" indent="-380990">
              <a:buFont typeface="Wingdings" panose="05000000000000000000" pitchFamily="2" charset="2"/>
              <a:buChar char="Ø"/>
            </a:pPr>
            <a:r>
              <a:rPr lang="fr-FR" sz="2667" dirty="0">
                <a:latin typeface="Calibiri"/>
              </a:rPr>
              <a:t>………………………………………………………………………………</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D4DEFA6-17D9-15F5-7ED9-DDDA69A6BFC1}"/>
              </a:ext>
            </a:extLst>
          </p:cNvPr>
          <p:cNvSpPr/>
          <p:nvPr/>
        </p:nvSpPr>
        <p:spPr>
          <a:xfrm>
            <a:off x="827788" y="217851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1529305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Répéter 3 fois pour améliorer la synchronisation.</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3DFFEFA6-DADF-214A-75A2-5B1F3F9EF389}"/>
              </a:ext>
            </a:extLst>
          </p:cNvPr>
          <p:cNvSpPr/>
          <p:nvPr/>
        </p:nvSpPr>
        <p:spPr>
          <a:xfrm>
            <a:off x="246580" y="923552"/>
            <a:ext cx="11507057" cy="913199"/>
          </a:xfrm>
          <a:prstGeom prst="rect">
            <a:avLst/>
          </a:prstGeom>
        </p:spPr>
        <p:txBody>
          <a:bodyPr wrap="square">
            <a:spAutoFit/>
          </a:bodyPr>
          <a:lstStyle/>
          <a:p>
            <a:pPr lvl="1" algn="just"/>
            <a:r>
              <a:rPr lang="fr-FR" sz="2667" b="1" dirty="0">
                <a:latin typeface="Calibiri"/>
              </a:rPr>
              <a:t>Quand </a:t>
            </a:r>
            <a:r>
              <a:rPr lang="fr-FR" sz="2667" dirty="0">
                <a:latin typeface="Calibiri"/>
              </a:rPr>
              <a:t>Hamza va-t-il au cinéma?</a:t>
            </a:r>
          </a:p>
          <a:p>
            <a:pPr marL="990575" lvl="1" indent="-380990">
              <a:buFont typeface="Wingdings" panose="05000000000000000000" pitchFamily="2" charset="2"/>
              <a:buChar char="Ø"/>
            </a:pPr>
            <a:r>
              <a:rPr lang="fr-FR" sz="2667" dirty="0">
                <a:latin typeface="Calibiri"/>
              </a:rPr>
              <a:t>………………………………………………………………………………</a:t>
            </a:r>
          </a:p>
        </p:txBody>
      </p:sp>
      <p:sp>
        <p:nvSpPr>
          <p:cNvPr id="8" name="Rectangle 7">
            <a:extLst>
              <a:ext uri="{FF2B5EF4-FFF2-40B4-BE49-F238E27FC236}">
                <a16:creationId xmlns:a16="http://schemas.microsoft.com/office/drawing/2014/main" id="{A24AAA3F-34CF-4080-A35F-871A0E4F3803}"/>
              </a:ext>
            </a:extLst>
          </p:cNvPr>
          <p:cNvSpPr/>
          <p:nvPr/>
        </p:nvSpPr>
        <p:spPr>
          <a:xfrm>
            <a:off x="1369191" y="1248901"/>
            <a:ext cx="6348213" cy="502766"/>
          </a:xfrm>
          <a:prstGeom prst="rect">
            <a:avLst/>
          </a:prstGeom>
        </p:spPr>
        <p:txBody>
          <a:bodyPr wrap="none">
            <a:spAutoFit/>
          </a:bodyPr>
          <a:lstStyle/>
          <a:p>
            <a:r>
              <a:rPr lang="fr-FR" sz="2667" dirty="0">
                <a:solidFill>
                  <a:srgbClr val="C00000"/>
                </a:solidFill>
                <a:latin typeface="Calibiri"/>
              </a:rPr>
              <a:t>Hamza va au cinéma </a:t>
            </a:r>
            <a:r>
              <a:rPr lang="fr-FR" sz="2667" b="1" u="sng" dirty="0">
                <a:solidFill>
                  <a:srgbClr val="C00000"/>
                </a:solidFill>
                <a:latin typeface="Calibiri"/>
              </a:rPr>
              <a:t>chaque semaine. </a:t>
            </a:r>
            <a:endParaRPr lang="fr-FR" sz="2667" b="1" u="sng" dirty="0">
              <a:solidFill>
                <a:srgbClr val="C00000"/>
              </a:solidFill>
            </a:endParaRPr>
          </a:p>
        </p:txBody>
      </p:sp>
      <p:sp>
        <p:nvSpPr>
          <p:cNvPr id="4" name="Rectangle 3">
            <a:extLst>
              <a:ext uri="{FF2B5EF4-FFF2-40B4-BE49-F238E27FC236}">
                <a16:creationId xmlns:a16="http://schemas.microsoft.com/office/drawing/2014/main" id="{17A40931-1296-F7A3-3E22-E6630EF3E0C2}"/>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highlight>
                  <a:srgbClr val="FFFF00"/>
                </a:highlight>
                <a:latin typeface="Calibri" panose="020F0502020204030204" pitchFamily="34" charset="0"/>
                <a:ea typeface="Calibri" panose="020F0502020204030204" pitchFamily="34" charset="0"/>
                <a:cs typeface="Calibri" panose="020F0502020204030204" pitchFamily="34" charset="0"/>
              </a:rPr>
              <a:t>Chaque semaine, Hamza va au cinéma </a:t>
            </a:r>
            <a:r>
              <a:rPr lang="fr-FR" sz="2667" dirty="0">
                <a:latin typeface="Calibri" panose="020F0502020204030204" pitchFamily="34" charset="0"/>
                <a:ea typeface="Calibri" panose="020F0502020204030204" pitchFamily="34" charset="0"/>
                <a:cs typeface="Calibri" panose="020F0502020204030204" pitchFamily="34" charset="0"/>
              </a:rPr>
              <a:t>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192253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39003908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Je vais rappeler rapidement un mot-outil: « Quel? ».</a:t>
            </a:r>
          </a:p>
        </p:txBody>
      </p:sp>
      <p:sp>
        <p:nvSpPr>
          <p:cNvPr id="5" name="ZoneTexte 4"/>
          <p:cNvSpPr txBox="1"/>
          <p:nvPr/>
        </p:nvSpPr>
        <p:spPr>
          <a:xfrm>
            <a:off x="643847" y="1091799"/>
            <a:ext cx="10845515"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3200" dirty="0"/>
              <a:t>Répondre à la question « </a:t>
            </a:r>
            <a:r>
              <a:rPr lang="fr-FR" sz="3200" dirty="0">
                <a:solidFill>
                  <a:srgbClr val="336FB6"/>
                </a:solidFill>
              </a:rPr>
              <a:t>Quel </a:t>
            </a:r>
            <a:r>
              <a:rPr lang="fr-FR" sz="3200" dirty="0"/>
              <a:t>? »</a:t>
            </a:r>
          </a:p>
        </p:txBody>
      </p:sp>
      <p:sp>
        <p:nvSpPr>
          <p:cNvPr id="10" name="Rectangle 9">
            <a:extLst>
              <a:ext uri="{FF2B5EF4-FFF2-40B4-BE49-F238E27FC236}">
                <a16:creationId xmlns:a16="http://schemas.microsoft.com/office/drawing/2014/main" id="{66F09B40-9697-6A39-8F38-6DB05A5A2F54}"/>
              </a:ext>
            </a:extLst>
          </p:cNvPr>
          <p:cNvSpPr/>
          <p:nvPr/>
        </p:nvSpPr>
        <p:spPr>
          <a:xfrm>
            <a:off x="643848" y="2255524"/>
            <a:ext cx="10845513" cy="1569660"/>
          </a:xfrm>
          <a:prstGeom prst="rect">
            <a:avLst/>
          </a:prstGeom>
          <a:solidFill>
            <a:schemeClr val="accent2">
              <a:lumMod val="20000"/>
              <a:lumOff val="80000"/>
            </a:schemeClr>
          </a:solidFill>
          <a:ln>
            <a:solidFill>
              <a:schemeClr val="tx1"/>
            </a:solidFill>
          </a:ln>
        </p:spPr>
        <p:txBody>
          <a:bodyPr wrap="square">
            <a:spAutoFit/>
          </a:bodyPr>
          <a:lstStyle/>
          <a:p>
            <a:r>
              <a:rPr lang="fr-FR" sz="2400" b="1" dirty="0" smtClean="0">
                <a:solidFill>
                  <a:srgbClr val="0070C0"/>
                </a:solidFill>
              </a:rPr>
              <a:t>Quel </a:t>
            </a:r>
            <a:r>
              <a:rPr lang="fr-FR" sz="2400" b="1" dirty="0" smtClean="0">
                <a:solidFill>
                  <a:srgbClr val="0070C0"/>
                </a:solidFill>
              </a:rPr>
              <a:t>?, Quels ?, Quelle ?, Quelles ? </a:t>
            </a:r>
            <a:r>
              <a:rPr lang="fr-FR" sz="2400" b="1" dirty="0"/>
              <a:t>: Pour trouver la nature et l’identité d’une chose.</a:t>
            </a:r>
          </a:p>
          <a:p>
            <a:r>
              <a:rPr lang="fr-FR" sz="2400" b="1" dirty="0" smtClean="0">
                <a:solidFill>
                  <a:srgbClr val="C00000"/>
                </a:solidFill>
              </a:rPr>
              <a:t>Exemple </a:t>
            </a:r>
            <a:r>
              <a:rPr lang="fr-FR" sz="2400" b="1" dirty="0" smtClean="0">
                <a:solidFill>
                  <a:srgbClr val="C00000"/>
                </a:solidFill>
              </a:rPr>
              <a:t>: </a:t>
            </a:r>
          </a:p>
          <a:p>
            <a:r>
              <a:rPr lang="fr-FR" sz="2400" b="1" dirty="0" smtClean="0">
                <a:solidFill>
                  <a:srgbClr val="0070C0"/>
                </a:solidFill>
              </a:rPr>
              <a:t>Quel </a:t>
            </a:r>
            <a:r>
              <a:rPr lang="fr-FR" sz="2400" dirty="0"/>
              <a:t>sport préfères-tu ? </a:t>
            </a:r>
            <a:r>
              <a:rPr lang="fr-FR" sz="2400" dirty="0" smtClean="0">
                <a:cs typeface="Calibri" panose="020F0502020204030204" pitchFamily="34" charset="0"/>
                <a:sym typeface="Wingdings" panose="05000000000000000000" pitchFamily="2" charset="2"/>
              </a:rPr>
              <a:t></a:t>
            </a:r>
            <a:r>
              <a:rPr lang="fr-FR" sz="2400" dirty="0" smtClean="0"/>
              <a:t> </a:t>
            </a:r>
            <a:r>
              <a:rPr lang="fr-FR" sz="2400" b="1" dirty="0" smtClean="0"/>
              <a:t>Je préfère </a:t>
            </a:r>
            <a:r>
              <a:rPr lang="fr-FR" sz="2400" b="1" dirty="0"/>
              <a:t>le foot</a:t>
            </a:r>
            <a:r>
              <a:rPr lang="fr-FR" sz="2400" dirty="0" smtClean="0"/>
              <a:t>.</a:t>
            </a:r>
            <a:endParaRPr lang="fr-FR" sz="2400" dirty="0"/>
          </a:p>
          <a:p>
            <a:pPr algn="ctr"/>
            <a:r>
              <a:rPr lang="fr-FR" sz="2400" b="1" dirty="0">
                <a:solidFill>
                  <a:srgbClr val="0070C0"/>
                </a:solidFill>
              </a:rPr>
              <a:t>Quel </a:t>
            </a:r>
            <a:r>
              <a:rPr lang="fr-FR" sz="2400" b="1" dirty="0" smtClean="0">
                <a:solidFill>
                  <a:srgbClr val="0070C0"/>
                </a:solidFill>
              </a:rPr>
              <a:t>sport ? </a:t>
            </a:r>
            <a:r>
              <a:rPr lang="fr-FR" sz="2400" dirty="0">
                <a:cs typeface="Calibri" panose="020F0502020204030204" pitchFamily="34" charset="0"/>
                <a:sym typeface="Wingdings" panose="05000000000000000000" pitchFamily="2" charset="2"/>
              </a:rPr>
              <a:t> </a:t>
            </a:r>
            <a:r>
              <a:rPr lang="fr-FR" sz="2400" b="1" dirty="0">
                <a:solidFill>
                  <a:srgbClr val="0070C0"/>
                </a:solidFill>
              </a:rPr>
              <a:t>Le foot</a:t>
            </a:r>
            <a:r>
              <a:rPr lang="fr-FR" sz="2400" b="1" dirty="0" smtClean="0"/>
              <a:t>.</a:t>
            </a:r>
            <a:endParaRPr lang="fr-FR" sz="2400" b="1" dirty="0"/>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7523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54427" y="923553"/>
            <a:ext cx="12300853" cy="1323696"/>
          </a:xfrm>
          <a:prstGeom prst="rect">
            <a:avLst/>
          </a:prstGeom>
        </p:spPr>
        <p:txBody>
          <a:bodyPr wrap="square">
            <a:spAutoFit/>
          </a:bodyPr>
          <a:lstStyle/>
          <a:p>
            <a:pPr lvl="1" algn="just">
              <a:lnSpc>
                <a:spcPct val="150000"/>
              </a:lnSpc>
            </a:pPr>
            <a:r>
              <a:rPr lang="fr-FR" sz="2667" b="1" dirty="0">
                <a:latin typeface="Calibiri"/>
              </a:rPr>
              <a:t>Quel </a:t>
            </a:r>
            <a:r>
              <a:rPr lang="fr-FR" sz="2667" dirty="0">
                <a:latin typeface="Calibiri"/>
              </a:rPr>
              <a:t>genre de films préfère-t-il ? </a:t>
            </a:r>
          </a:p>
          <a:p>
            <a:pPr marL="990575" lvl="1" indent="-380990">
              <a:lnSpc>
                <a:spcPct val="150000"/>
              </a:lnSpc>
              <a:buFont typeface="Wingdings" panose="05000000000000000000" pitchFamily="2" charset="2"/>
              <a:buChar char="Ø"/>
            </a:pPr>
            <a:r>
              <a:rPr lang="fr-FR" sz="2667" dirty="0">
                <a:latin typeface="Calibiri"/>
              </a:rPr>
              <a:t>……………………………………………………………………………………</a:t>
            </a:r>
          </a:p>
        </p:txBody>
      </p:sp>
      <p:sp>
        <p:nvSpPr>
          <p:cNvPr id="17"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8"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A23C2A9D-8EAB-4A17-EC08-78869E0CDA1C}"/>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29825742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4" name="Rectangle 13"/>
          <p:cNvSpPr/>
          <p:nvPr/>
        </p:nvSpPr>
        <p:spPr>
          <a:xfrm>
            <a:off x="-54427" y="923553"/>
            <a:ext cx="12300853" cy="1323696"/>
          </a:xfrm>
          <a:prstGeom prst="rect">
            <a:avLst/>
          </a:prstGeom>
        </p:spPr>
        <p:txBody>
          <a:bodyPr wrap="square">
            <a:spAutoFit/>
          </a:bodyPr>
          <a:lstStyle/>
          <a:p>
            <a:pPr lvl="1" algn="just">
              <a:lnSpc>
                <a:spcPct val="150000"/>
              </a:lnSpc>
            </a:pPr>
            <a:r>
              <a:rPr lang="fr-FR" sz="2667" b="1" dirty="0">
                <a:latin typeface="Calibiri"/>
              </a:rPr>
              <a:t>Quel </a:t>
            </a:r>
            <a:r>
              <a:rPr lang="fr-FR" sz="2667" dirty="0">
                <a:latin typeface="Calibiri"/>
              </a:rPr>
              <a:t>genre de films préfère-t-il ? </a:t>
            </a:r>
          </a:p>
          <a:p>
            <a:pPr marL="990575" lvl="1" indent="-380990">
              <a:lnSpc>
                <a:spcPct val="150000"/>
              </a:lnSpc>
              <a:buFont typeface="Wingdings" panose="05000000000000000000" pitchFamily="2" charset="2"/>
              <a:buChar char="Ø"/>
            </a:pPr>
            <a:r>
              <a:rPr lang="fr-FR" sz="2667" dirty="0">
                <a:latin typeface="Calibiri"/>
              </a:rPr>
              <a:t>……………………………………………………………………………………</a:t>
            </a:r>
          </a:p>
        </p:txBody>
      </p:sp>
      <p:sp>
        <p:nvSpPr>
          <p:cNvPr id="16" name="Rectangle 15"/>
          <p:cNvSpPr/>
          <p:nvPr/>
        </p:nvSpPr>
        <p:spPr>
          <a:xfrm>
            <a:off x="993210" y="1552347"/>
            <a:ext cx="4591321" cy="502766"/>
          </a:xfrm>
          <a:prstGeom prst="rect">
            <a:avLst/>
          </a:prstGeom>
        </p:spPr>
        <p:txBody>
          <a:bodyPr wrap="none">
            <a:spAutoFit/>
          </a:bodyPr>
          <a:lstStyle/>
          <a:p>
            <a:r>
              <a:rPr lang="fr-FR" sz="2667" dirty="0">
                <a:solidFill>
                  <a:srgbClr val="C00000"/>
                </a:solidFill>
                <a:latin typeface="Calibiri"/>
              </a:rPr>
              <a:t>Il préfère  </a:t>
            </a:r>
            <a:r>
              <a:rPr lang="fr-FR" sz="2667" b="1" u="sng" dirty="0">
                <a:solidFill>
                  <a:srgbClr val="C00000"/>
                </a:solidFill>
                <a:latin typeface="Calibiri"/>
              </a:rPr>
              <a:t>les films d’action.</a:t>
            </a:r>
          </a:p>
        </p:txBody>
      </p:sp>
      <p:pic>
        <p:nvPicPr>
          <p:cNvPr id="17"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403F61E-8F16-1484-166A-02D80890758B}"/>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a:t>
            </a:r>
            <a:r>
              <a:rPr lang="fr-FR" sz="2667" dirty="0">
                <a:highlight>
                  <a:srgbClr val="FFFF00"/>
                </a:highlight>
                <a:latin typeface="Calibri" panose="020F0502020204030204" pitchFamily="34" charset="0"/>
                <a:ea typeface="Calibri" panose="020F0502020204030204" pitchFamily="34" charset="0"/>
                <a:cs typeface="Calibri" panose="020F0502020204030204" pitchFamily="34" charset="0"/>
              </a:rPr>
              <a:t>Il préfère les films d’action</a:t>
            </a:r>
            <a:r>
              <a:rPr lang="fr-FR" sz="2667" dirty="0">
                <a:latin typeface="Calibri" panose="020F0502020204030204" pitchFamily="34" charset="0"/>
                <a:ea typeface="Calibri" panose="020F0502020204030204" pitchFamily="34" charset="0"/>
                <a:cs typeface="Calibri" panose="020F0502020204030204" pitchFamily="34" charset="0"/>
              </a:rPr>
              <a:t>,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3196228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17451349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97E1D-CE10-F818-A0A2-F31216FD427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1AFEE59-6F2C-5EA5-AD91-CAF254D65C3A}"/>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EA25C1CC-4E21-7A7A-BB6D-38F988638C8D}"/>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DBE36E5F-7DEC-0C38-4702-9BE95804314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68B7F3E2-D41E-9CFD-3F48-9B1EBC4D0B3A}"/>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petit flash-back sur le mot-outil : « </a:t>
            </a:r>
            <a:r>
              <a:rPr lang="fr-FR" sz="1867" dirty="0" smtClean="0"/>
              <a:t>Où ?</a:t>
            </a:r>
            <a:r>
              <a:rPr lang="fr-FR" sz="1867" dirty="0"/>
              <a:t> ».</a:t>
            </a:r>
          </a:p>
        </p:txBody>
      </p:sp>
      <p:sp>
        <p:nvSpPr>
          <p:cNvPr id="5" name="ZoneTexte 4">
            <a:extLst>
              <a:ext uri="{FF2B5EF4-FFF2-40B4-BE49-F238E27FC236}">
                <a16:creationId xmlns:a16="http://schemas.microsoft.com/office/drawing/2014/main" id="{201E0344-8ECB-722A-F2A3-09C5A180C845}"/>
              </a:ext>
            </a:extLst>
          </p:cNvPr>
          <p:cNvSpPr txBox="1"/>
          <p:nvPr/>
        </p:nvSpPr>
        <p:spPr>
          <a:xfrm>
            <a:off x="561470" y="1091799"/>
            <a:ext cx="11123487"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3200" dirty="0"/>
              <a:t>Répondre à la question « </a:t>
            </a:r>
            <a:r>
              <a:rPr lang="fr-FR" sz="3200" dirty="0">
                <a:solidFill>
                  <a:srgbClr val="336FB6"/>
                </a:solidFill>
              </a:rPr>
              <a:t>Où</a:t>
            </a:r>
            <a:r>
              <a:rPr lang="fr-FR" sz="3200" dirty="0"/>
              <a:t> ? »</a:t>
            </a:r>
          </a:p>
        </p:txBody>
      </p:sp>
      <p:sp>
        <p:nvSpPr>
          <p:cNvPr id="10" name="Rectangle 9">
            <a:extLst>
              <a:ext uri="{FF2B5EF4-FFF2-40B4-BE49-F238E27FC236}">
                <a16:creationId xmlns:a16="http://schemas.microsoft.com/office/drawing/2014/main" id="{E3976CCA-31E7-FA56-F520-A453A7BA8489}"/>
              </a:ext>
            </a:extLst>
          </p:cNvPr>
          <p:cNvSpPr/>
          <p:nvPr/>
        </p:nvSpPr>
        <p:spPr>
          <a:xfrm>
            <a:off x="561470" y="2699544"/>
            <a:ext cx="11123487" cy="2554930"/>
          </a:xfrm>
          <a:prstGeom prst="rect">
            <a:avLst/>
          </a:prstGeom>
          <a:solidFill>
            <a:schemeClr val="accent2">
              <a:lumMod val="20000"/>
              <a:lumOff val="80000"/>
            </a:schemeClr>
          </a:solidFill>
          <a:ln>
            <a:solidFill>
              <a:schemeClr val="tx1"/>
            </a:solidFill>
          </a:ln>
        </p:spPr>
        <p:txBody>
          <a:bodyPr wrap="square">
            <a:spAutoFit/>
          </a:bodyPr>
          <a:lstStyle/>
          <a:p>
            <a:r>
              <a:rPr lang="fr-FR" sz="2667" b="1" dirty="0" smtClean="0">
                <a:solidFill>
                  <a:srgbClr val="0070C0"/>
                </a:solidFill>
                <a:latin typeface="Calibri" panose="020F0502020204030204" pitchFamily="34" charset="0"/>
                <a:cs typeface="Calibri" panose="020F0502020204030204" pitchFamily="34" charset="0"/>
              </a:rPr>
              <a:t>Où </a:t>
            </a:r>
            <a:r>
              <a:rPr lang="fr-FR" sz="2667" b="1" dirty="0">
                <a:solidFill>
                  <a:srgbClr val="0070C0"/>
                </a:solidFill>
                <a:latin typeface="Calibri" panose="020F0502020204030204" pitchFamily="34" charset="0"/>
                <a:cs typeface="Calibri" panose="020F0502020204030204" pitchFamily="34" charset="0"/>
              </a:rPr>
              <a:t>?</a:t>
            </a:r>
            <a:r>
              <a:rPr lang="fr-FR" sz="2667" dirty="0">
                <a:latin typeface="Calibri" panose="020F0502020204030204" pitchFamily="34" charset="0"/>
                <a:cs typeface="Calibri" panose="020F0502020204030204" pitchFamily="34" charset="0"/>
              </a:rPr>
              <a:t>  </a:t>
            </a:r>
            <a:r>
              <a:rPr lang="fr-FR" sz="2667" dirty="0">
                <a:latin typeface="Calibri" panose="020F0502020204030204" pitchFamily="34" charset="0"/>
                <a:cs typeface="Calibri" panose="020F0502020204030204" pitchFamily="34" charset="0"/>
                <a:sym typeface="Wingdings" panose="05000000000000000000" pitchFamily="2" charset="2"/>
              </a:rPr>
              <a:t> Pour trouver </a:t>
            </a:r>
            <a:r>
              <a:rPr lang="fr-FR" sz="2667" b="1" dirty="0">
                <a:solidFill>
                  <a:srgbClr val="0070C0"/>
                </a:solidFill>
                <a:latin typeface="Calibri" panose="020F0502020204030204" pitchFamily="34" charset="0"/>
                <a:cs typeface="Calibri" panose="020F0502020204030204" pitchFamily="34" charset="0"/>
              </a:rPr>
              <a:t>le lieu de l’action.</a:t>
            </a:r>
          </a:p>
          <a:p>
            <a:pPr marL="514350" indent="-514350">
              <a:buFont typeface="Wingdings" panose="05000000000000000000" pitchFamily="2" charset="2"/>
              <a:buChar char="Ø"/>
            </a:pPr>
            <a:r>
              <a:rPr lang="fr-FR" sz="2667" dirty="0">
                <a:latin typeface="Calibri" panose="020F0502020204030204" pitchFamily="34" charset="0"/>
                <a:cs typeface="Calibri" panose="020F0502020204030204" pitchFamily="34" charset="0"/>
              </a:rPr>
              <a:t>On le repère avec des mots qui indiquent un </a:t>
            </a:r>
            <a:r>
              <a:rPr lang="fr-FR" sz="2667" b="1" dirty="0">
                <a:latin typeface="Calibri" panose="020F0502020204030204" pitchFamily="34" charset="0"/>
                <a:cs typeface="Calibri" panose="020F0502020204030204" pitchFamily="34" charset="0"/>
              </a:rPr>
              <a:t>endroit</a:t>
            </a:r>
            <a:r>
              <a:rPr lang="fr-FR" sz="2667" dirty="0">
                <a:latin typeface="Calibri" panose="020F0502020204030204" pitchFamily="34" charset="0"/>
                <a:cs typeface="Calibri" panose="020F0502020204030204" pitchFamily="34" charset="0"/>
              </a:rPr>
              <a:t> (dans la chambre, au marché, …).</a:t>
            </a:r>
          </a:p>
          <a:p>
            <a:pPr algn="ctr"/>
            <a:r>
              <a:rPr lang="fr-FR" sz="2667" b="1" dirty="0" smtClean="0">
                <a:solidFill>
                  <a:srgbClr val="C00000"/>
                </a:solidFill>
                <a:latin typeface="Calibri" panose="020F0502020204030204" pitchFamily="34" charset="0"/>
                <a:cs typeface="Calibri" panose="020F0502020204030204" pitchFamily="34" charset="0"/>
              </a:rPr>
              <a:t>Exemple : </a:t>
            </a:r>
          </a:p>
          <a:p>
            <a:pPr algn="ctr"/>
            <a:r>
              <a:rPr lang="fr-FR" sz="2667" dirty="0" smtClean="0">
                <a:latin typeface="Calibri" panose="020F0502020204030204" pitchFamily="34" charset="0"/>
                <a:cs typeface="Calibri" panose="020F0502020204030204" pitchFamily="34" charset="0"/>
              </a:rPr>
              <a:t>Kamal </a:t>
            </a:r>
            <a:r>
              <a:rPr lang="fr-FR" sz="2667" dirty="0">
                <a:latin typeface="Calibri" panose="020F0502020204030204" pitchFamily="34" charset="0"/>
                <a:cs typeface="Calibri" panose="020F0502020204030204" pitchFamily="34" charset="0"/>
              </a:rPr>
              <a:t>voyage à Rabat.              </a:t>
            </a:r>
            <a:r>
              <a:rPr lang="fr-FR" sz="2667" dirty="0" smtClean="0">
                <a:latin typeface="Calibri" panose="020F0502020204030204" pitchFamily="34" charset="0"/>
                <a:cs typeface="Calibri" panose="020F0502020204030204" pitchFamily="34" charset="0"/>
              </a:rPr>
              <a:t>                                   </a:t>
            </a:r>
            <a:r>
              <a:rPr lang="fr-FR" sz="2667" b="1" dirty="0">
                <a:solidFill>
                  <a:srgbClr val="0070C0"/>
                </a:solidFill>
                <a:latin typeface="Calibri" panose="020F0502020204030204" pitchFamily="34" charset="0"/>
                <a:cs typeface="Calibri" panose="020F0502020204030204" pitchFamily="34" charset="0"/>
              </a:rPr>
              <a:t>Où</a:t>
            </a:r>
            <a:r>
              <a:rPr lang="fr-FR" sz="2667" b="1" dirty="0">
                <a:latin typeface="Calibri" panose="020F0502020204030204" pitchFamily="34" charset="0"/>
                <a:cs typeface="Calibri" panose="020F0502020204030204" pitchFamily="34" charset="0"/>
              </a:rPr>
              <a:t> ?</a:t>
            </a:r>
            <a:r>
              <a:rPr lang="fr-FR" sz="2667" dirty="0">
                <a:latin typeface="Calibri" panose="020F0502020204030204" pitchFamily="34" charset="0"/>
                <a:cs typeface="Calibri" panose="020F0502020204030204" pitchFamily="34" charset="0"/>
              </a:rPr>
              <a:t>  </a:t>
            </a:r>
            <a:r>
              <a:rPr lang="fr-FR" sz="2667" dirty="0">
                <a:latin typeface="Calibri" panose="020F0502020204030204" pitchFamily="34" charset="0"/>
                <a:cs typeface="Calibri" panose="020F0502020204030204" pitchFamily="34" charset="0"/>
                <a:sym typeface="Wingdings" panose="05000000000000000000" pitchFamily="2" charset="2"/>
              </a:rPr>
              <a:t></a:t>
            </a:r>
            <a:r>
              <a:rPr lang="fr-FR" sz="2667" dirty="0">
                <a:latin typeface="Calibri" panose="020F0502020204030204" pitchFamily="34" charset="0"/>
                <a:cs typeface="Calibri" panose="020F0502020204030204" pitchFamily="34" charset="0"/>
              </a:rPr>
              <a:t> </a:t>
            </a:r>
            <a:r>
              <a:rPr lang="fr-FR" sz="2667" b="1" dirty="0">
                <a:solidFill>
                  <a:srgbClr val="0070C0"/>
                </a:solidFill>
                <a:latin typeface="Calibri" panose="020F0502020204030204" pitchFamily="34" charset="0"/>
                <a:cs typeface="Calibri" panose="020F0502020204030204" pitchFamily="34" charset="0"/>
              </a:rPr>
              <a:t>A Rabat.</a:t>
            </a:r>
          </a:p>
          <a:p>
            <a:pPr algn="ctr"/>
            <a:r>
              <a:rPr lang="fr-FR" sz="2667" dirty="0">
                <a:latin typeface="Calibiri"/>
                <a:cs typeface="Calibri" panose="020F0502020204030204" pitchFamily="34" charset="0"/>
              </a:rPr>
              <a:t>.</a:t>
            </a:r>
            <a:endParaRPr lang="fr-FR" sz="2667" b="1" dirty="0">
              <a:latin typeface="Calibiri"/>
            </a:endParaRPr>
          </a:p>
        </p:txBody>
      </p:sp>
      <p:sp>
        <p:nvSpPr>
          <p:cNvPr id="14" name="Espace réservé du texte 2">
            <a:extLst>
              <a:ext uri="{FF2B5EF4-FFF2-40B4-BE49-F238E27FC236}">
                <a16:creationId xmlns:a16="http://schemas.microsoft.com/office/drawing/2014/main" id="{04B3C91E-8E6F-FBCB-CDFD-B95A5DF7F27B}"/>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F5E01AE-BD29-507A-F775-1312E9E46C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5260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34343-38DB-2FFA-D93F-1C4FA9DC046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F9DC1D5-1FCC-9CFC-20E5-936DD7B50E4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4CA02587-4383-840D-FBD5-4F41413557D2}"/>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96FBF1EA-4249-4738-9055-C99DA5A4399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7CAE9425-F02C-41C0-144C-1C2F1A748531}"/>
              </a:ext>
            </a:extLst>
          </p:cNvPr>
          <p:cNvSpPr/>
          <p:nvPr/>
        </p:nvSpPr>
        <p:spPr>
          <a:xfrm>
            <a:off x="-54427" y="923553"/>
            <a:ext cx="12300853" cy="1118448"/>
          </a:xfrm>
          <a:prstGeom prst="rect">
            <a:avLst/>
          </a:prstGeom>
        </p:spPr>
        <p:txBody>
          <a:bodyPr wrap="square">
            <a:spAutoFit/>
          </a:bodyPr>
          <a:lstStyle/>
          <a:p>
            <a:r>
              <a:rPr lang="fr-FR" sz="2667" dirty="0">
                <a:latin typeface="Calibiri"/>
              </a:rPr>
              <a:t>         </a:t>
            </a:r>
            <a:r>
              <a:rPr lang="fr-FR" sz="2667" b="1" dirty="0"/>
              <a:t>Où </a:t>
            </a:r>
            <a:r>
              <a:rPr lang="fr-FR" sz="2667" dirty="0"/>
              <a:t>s’installe-t-il pour regarder des films ? </a:t>
            </a:r>
            <a:endParaRPr lang="fr-FR" sz="2667" dirty="0">
              <a:latin typeface="Calibiri"/>
            </a:endParaRPr>
          </a:p>
          <a:p>
            <a:pPr marL="990575" lvl="1" indent="-380990">
              <a:lnSpc>
                <a:spcPct val="150000"/>
              </a:lnSpc>
              <a:buFont typeface="Wingdings" panose="05000000000000000000" pitchFamily="2" charset="2"/>
              <a:buChar char="Ø"/>
            </a:pPr>
            <a:r>
              <a:rPr lang="fr-FR" sz="2667" dirty="0">
                <a:latin typeface="Calibiri"/>
              </a:rPr>
              <a:t>……………………………………………………………………………………</a:t>
            </a:r>
          </a:p>
        </p:txBody>
      </p:sp>
      <p:sp>
        <p:nvSpPr>
          <p:cNvPr id="17" name="ZoneTexte 11">
            <a:extLst>
              <a:ext uri="{FF2B5EF4-FFF2-40B4-BE49-F238E27FC236}">
                <a16:creationId xmlns:a16="http://schemas.microsoft.com/office/drawing/2014/main" id="{1AF8E0E7-379B-FFAB-9539-0B99A33FCC28}"/>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8" name="Espace réservé du texte 2">
            <a:extLst>
              <a:ext uri="{FF2B5EF4-FFF2-40B4-BE49-F238E27FC236}">
                <a16:creationId xmlns:a16="http://schemas.microsoft.com/office/drawing/2014/main" id="{3A7D9EAB-916C-0FAB-E25F-E8CBBD929DC6}"/>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08FABDF7-8B51-C76E-1F59-8FB10E756C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BCD6EEF-301D-8691-C2A6-E4933EDFCF56}"/>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834533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3231C-9A5B-C603-AD32-28A6321919C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FDB6B64B-BF54-0777-C5CB-5BE9ED937DE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43D4741C-FE4F-FC9A-7E86-DF5C6164DD4D}"/>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C9ECF58F-35A0-7530-C743-96E1182AF22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FE5F81B1-D788-099A-B9FF-5807D379683A}"/>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8" name="Espace réservé du texte 2">
            <a:extLst>
              <a:ext uri="{FF2B5EF4-FFF2-40B4-BE49-F238E27FC236}">
                <a16:creationId xmlns:a16="http://schemas.microsoft.com/office/drawing/2014/main" id="{FD922425-0871-FD52-21AE-2A2D006FE3BE}"/>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E917E56D-7111-97ED-03D8-163320E3C96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A68D882-3C7A-8E26-5061-CB12028B0E63}"/>
              </a:ext>
            </a:extLst>
          </p:cNvPr>
          <p:cNvSpPr/>
          <p:nvPr/>
        </p:nvSpPr>
        <p:spPr>
          <a:xfrm>
            <a:off x="-54427" y="923553"/>
            <a:ext cx="12300853" cy="1323696"/>
          </a:xfrm>
          <a:prstGeom prst="rect">
            <a:avLst/>
          </a:prstGeom>
        </p:spPr>
        <p:txBody>
          <a:bodyPr wrap="square">
            <a:spAutoFit/>
          </a:bodyPr>
          <a:lstStyle/>
          <a:p>
            <a:pPr lvl="1" algn="just">
              <a:lnSpc>
                <a:spcPct val="150000"/>
              </a:lnSpc>
            </a:pPr>
            <a:r>
              <a:rPr lang="fr-FR" sz="2667" b="1" dirty="0"/>
              <a:t>Où </a:t>
            </a:r>
            <a:r>
              <a:rPr lang="fr-FR" sz="2667" dirty="0"/>
              <a:t>s’installe-t-il pour regarder des films ?</a:t>
            </a:r>
            <a:endParaRPr lang="fr-FR" sz="2667" dirty="0">
              <a:latin typeface="Calibiri"/>
            </a:endParaRPr>
          </a:p>
          <a:p>
            <a:pPr marL="990575" lvl="1" indent="-380990">
              <a:lnSpc>
                <a:spcPct val="150000"/>
              </a:lnSpc>
              <a:buFont typeface="Wingdings" panose="05000000000000000000" pitchFamily="2" charset="2"/>
              <a:buChar char="Ø"/>
            </a:pPr>
            <a:r>
              <a:rPr lang="fr-FR" sz="2667" dirty="0">
                <a:latin typeface="Calibiri"/>
              </a:rPr>
              <a:t>………………</a:t>
            </a:r>
            <a:r>
              <a:rPr lang="fr-FR" sz="2667" b="1" dirty="0">
                <a:latin typeface="Calibiri"/>
              </a:rPr>
              <a:t>………………………</a:t>
            </a:r>
            <a:r>
              <a:rPr lang="fr-FR" sz="2667" dirty="0">
                <a:latin typeface="Calibiri"/>
              </a:rPr>
              <a:t>…………………………</a:t>
            </a:r>
            <a:r>
              <a:rPr lang="fr-FR" sz="2667" b="1" dirty="0">
                <a:latin typeface="Calibiri"/>
              </a:rPr>
              <a:t>…</a:t>
            </a:r>
            <a:r>
              <a:rPr lang="fr-FR" sz="2667" dirty="0">
                <a:latin typeface="Calibiri"/>
              </a:rPr>
              <a:t>………………</a:t>
            </a:r>
          </a:p>
        </p:txBody>
      </p:sp>
      <p:sp>
        <p:nvSpPr>
          <p:cNvPr id="6" name="Rectangle 5">
            <a:extLst>
              <a:ext uri="{FF2B5EF4-FFF2-40B4-BE49-F238E27FC236}">
                <a16:creationId xmlns:a16="http://schemas.microsoft.com/office/drawing/2014/main" id="{DC62DFD6-8778-7A5D-426A-F93F3767160D}"/>
              </a:ext>
            </a:extLst>
          </p:cNvPr>
          <p:cNvSpPr/>
          <p:nvPr/>
        </p:nvSpPr>
        <p:spPr>
          <a:xfrm>
            <a:off x="993209" y="1552347"/>
            <a:ext cx="8371202" cy="502766"/>
          </a:xfrm>
          <a:prstGeom prst="rect">
            <a:avLst/>
          </a:prstGeom>
        </p:spPr>
        <p:txBody>
          <a:bodyPr wrap="none">
            <a:spAutoFit/>
          </a:bodyPr>
          <a:lstStyle/>
          <a:p>
            <a:r>
              <a:rPr lang="fr-FR" sz="2667" dirty="0">
                <a:solidFill>
                  <a:srgbClr val="C00000"/>
                </a:solidFill>
                <a:latin typeface="Calibiri"/>
              </a:rPr>
              <a:t>Pour regarder les films, </a:t>
            </a:r>
            <a:r>
              <a:rPr lang="fr-FR" sz="2667" b="1" u="sng" dirty="0">
                <a:solidFill>
                  <a:srgbClr val="C00000"/>
                </a:solidFill>
                <a:latin typeface="Calibiri"/>
              </a:rPr>
              <a:t>il</a:t>
            </a:r>
            <a:r>
              <a:rPr lang="fr-FR" sz="2667" dirty="0">
                <a:solidFill>
                  <a:srgbClr val="C00000"/>
                </a:solidFill>
                <a:latin typeface="Calibiri"/>
              </a:rPr>
              <a:t> </a:t>
            </a:r>
            <a:r>
              <a:rPr lang="fr-FR" sz="2667" b="1" u="sng" dirty="0">
                <a:solidFill>
                  <a:srgbClr val="C00000"/>
                </a:solidFill>
                <a:latin typeface="Calibiri"/>
              </a:rPr>
              <a:t>s’installe</a:t>
            </a:r>
            <a:r>
              <a:rPr lang="fr-FR" sz="2667" dirty="0">
                <a:solidFill>
                  <a:srgbClr val="C00000"/>
                </a:solidFill>
                <a:latin typeface="Calibiri"/>
              </a:rPr>
              <a:t> </a:t>
            </a:r>
            <a:r>
              <a:rPr lang="fr-FR" sz="2667" b="1" u="sng" dirty="0">
                <a:solidFill>
                  <a:srgbClr val="C00000"/>
                </a:solidFill>
                <a:latin typeface="Calibiri"/>
              </a:rPr>
              <a:t>dans</a:t>
            </a:r>
            <a:r>
              <a:rPr lang="fr-FR" sz="2667" dirty="0">
                <a:solidFill>
                  <a:srgbClr val="C00000"/>
                </a:solidFill>
                <a:latin typeface="Calibiri"/>
              </a:rPr>
              <a:t> </a:t>
            </a:r>
            <a:r>
              <a:rPr lang="fr-FR" sz="2667" b="1" u="sng" dirty="0">
                <a:solidFill>
                  <a:srgbClr val="C00000"/>
                </a:solidFill>
                <a:latin typeface="Calibiri"/>
              </a:rPr>
              <a:t>un</a:t>
            </a:r>
            <a:r>
              <a:rPr lang="fr-FR" sz="2667" dirty="0">
                <a:solidFill>
                  <a:srgbClr val="C00000"/>
                </a:solidFill>
                <a:latin typeface="Calibiri"/>
              </a:rPr>
              <a:t> </a:t>
            </a:r>
            <a:r>
              <a:rPr lang="fr-FR" sz="2667" b="1" u="sng" dirty="0">
                <a:solidFill>
                  <a:srgbClr val="C00000"/>
                </a:solidFill>
                <a:latin typeface="Calibiri"/>
              </a:rPr>
              <a:t>fauteuil</a:t>
            </a:r>
            <a:r>
              <a:rPr lang="fr-FR" sz="2667" dirty="0">
                <a:solidFill>
                  <a:srgbClr val="C00000"/>
                </a:solidFill>
                <a:latin typeface="Calibiri"/>
              </a:rPr>
              <a:t>.</a:t>
            </a:r>
          </a:p>
        </p:txBody>
      </p:sp>
      <p:sp>
        <p:nvSpPr>
          <p:cNvPr id="7" name="Rectangle 6">
            <a:extLst>
              <a:ext uri="{FF2B5EF4-FFF2-40B4-BE49-F238E27FC236}">
                <a16:creationId xmlns:a16="http://schemas.microsoft.com/office/drawing/2014/main" id="{65CAEFCB-0FBC-787B-537B-E9C1859745B2}"/>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a:t>
            </a:r>
            <a:r>
              <a:rPr lang="fr-FR" sz="2667" dirty="0">
                <a:highlight>
                  <a:srgbClr val="FFFF00"/>
                </a:highlight>
                <a:latin typeface="Calibri" panose="020F0502020204030204" pitchFamily="34" charset="0"/>
                <a:ea typeface="Calibri" panose="020F0502020204030204" pitchFamily="34" charset="0"/>
                <a:cs typeface="Calibri" panose="020F0502020204030204" pitchFamily="34" charset="0"/>
              </a:rPr>
              <a:t>il s’installe dans un fauteuil </a:t>
            </a:r>
            <a:r>
              <a:rPr lang="fr-FR" sz="2667" dirty="0">
                <a:latin typeface="Calibri" panose="020F0502020204030204" pitchFamily="34" charset="0"/>
                <a:ea typeface="Calibri" panose="020F0502020204030204" pitchFamily="34" charset="0"/>
                <a:cs typeface="Calibri" panose="020F0502020204030204" pitchFamily="34" charset="0"/>
              </a:rPr>
              <a:t>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2584706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697481" y="1917753"/>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6666"/>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Fiche de révision</a:t>
            </a:r>
            <a:r>
              <a:rPr lang="fr-FR" sz="1867" b="1" kern="0" dirty="0">
                <a:solidFill>
                  <a:schemeClr val="tx1"/>
                </a:solidFill>
                <a:latin typeface="Calibri"/>
                <a:ea typeface="Calibri"/>
                <a:cs typeface="Calibri"/>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578729" y="1917753"/>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6666"/>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2697481" y="2851955"/>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6666"/>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 Test de validation du palier</a:t>
            </a:r>
          </a:p>
        </p:txBody>
      </p:sp>
      <p:sp>
        <p:nvSpPr>
          <p:cNvPr id="6" name="Google Shape;289;p29">
            <a:extLst>
              <a:ext uri="{FF2B5EF4-FFF2-40B4-BE49-F238E27FC236}">
                <a16:creationId xmlns:a16="http://schemas.microsoft.com/office/drawing/2014/main" id="{6483138D-1658-8B74-9ECA-5D9269DF8986}"/>
              </a:ext>
            </a:extLst>
          </p:cNvPr>
          <p:cNvSpPr/>
          <p:nvPr/>
        </p:nvSpPr>
        <p:spPr>
          <a:xfrm>
            <a:off x="578729" y="2851955"/>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6666"/>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Séance 2</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697481" y="4720361"/>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6666"/>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Fiche de consolidation 2</a:t>
            </a:r>
          </a:p>
        </p:txBody>
      </p:sp>
      <p:sp>
        <p:nvSpPr>
          <p:cNvPr id="8" name="Google Shape;291;p29">
            <a:extLst>
              <a:ext uri="{FF2B5EF4-FFF2-40B4-BE49-F238E27FC236}">
                <a16:creationId xmlns:a16="http://schemas.microsoft.com/office/drawing/2014/main" id="{FEEAEE18-1A5B-C9BD-3916-C019B19E4CFF}"/>
              </a:ext>
            </a:extLst>
          </p:cNvPr>
          <p:cNvSpPr/>
          <p:nvPr/>
        </p:nvSpPr>
        <p:spPr>
          <a:xfrm>
            <a:off x="578729" y="4720361"/>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6666"/>
          </a:solidFill>
          <a:ln>
            <a:solidFill>
              <a:schemeClr val="bg1"/>
            </a:solidFill>
          </a:ln>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r>
              <a:rPr lang="fr-FR" sz="1867" b="1" kern="0" dirty="0">
                <a:solidFill>
                  <a:schemeClr val="bg1"/>
                </a:solidFill>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697481" y="3842051"/>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chemeClr val="tx1"/>
            </a:solidFill>
            <a:prstDash val="solid"/>
            <a:miter/>
          </a:ln>
        </p:spPr>
        <p:txBody>
          <a:bodyPr vert="horz" wrap="square" lIns="91427" tIns="45695" rIns="91427" bIns="45695" anchor="ctr" anchorCtr="1" compatLnSpc="1">
            <a:noAutofit/>
          </a:bodyPr>
          <a:lstStyle/>
          <a:p>
            <a:r>
              <a:rPr lang="fr-FR" sz="1867" b="1" kern="0" dirty="0">
                <a:latin typeface="Calibri"/>
                <a:ea typeface="Calibri"/>
                <a:cs typeface="Calibri"/>
              </a:rPr>
              <a:t>Fiche</a:t>
            </a:r>
            <a:r>
              <a:rPr lang="fr-FR" sz="1867" b="1" kern="0" dirty="0">
                <a:solidFill>
                  <a:schemeClr val="bg1"/>
                </a:solidFill>
                <a:latin typeface="Calibri"/>
                <a:ea typeface="Calibri"/>
                <a:cs typeface="Calibri"/>
              </a:rPr>
              <a:t> </a:t>
            </a:r>
            <a:r>
              <a:rPr lang="fr-FR" sz="1867" b="1" kern="0" dirty="0">
                <a:latin typeface="Calibri"/>
                <a:ea typeface="Calibri"/>
                <a:cs typeface="Calibri"/>
              </a:rPr>
              <a:t>de</a:t>
            </a:r>
            <a:r>
              <a:rPr lang="fr-FR" sz="1867" b="1" kern="0" dirty="0">
                <a:solidFill>
                  <a:schemeClr val="bg1"/>
                </a:solidFill>
                <a:latin typeface="Calibri"/>
                <a:ea typeface="Calibri"/>
                <a:cs typeface="Calibri"/>
              </a:rPr>
              <a:t> </a:t>
            </a:r>
            <a:r>
              <a:rPr lang="fr-FR" sz="1867" b="1" kern="0" dirty="0">
                <a:latin typeface="Calibri"/>
                <a:ea typeface="Calibri"/>
                <a:cs typeface="Calibri"/>
              </a:rPr>
              <a:t>consolidation</a:t>
            </a:r>
            <a:r>
              <a:rPr lang="fr-FR" sz="1867" b="1" kern="0" dirty="0">
                <a:solidFill>
                  <a:schemeClr val="bg1"/>
                </a:solidFill>
                <a:latin typeface="Calibri"/>
                <a:ea typeface="Calibri"/>
                <a:cs typeface="Calibri"/>
              </a:rPr>
              <a:t> </a:t>
            </a:r>
            <a:r>
              <a:rPr lang="fr-FR" sz="1867" b="1" kern="0" dirty="0">
                <a:latin typeface="Calibri"/>
                <a:ea typeface="Calibri"/>
                <a:cs typeface="Calibri"/>
              </a:rPr>
              <a:t>1</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578729" y="37861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91427" tIns="45695" rIns="91427" bIns="45695" anchor="ctr" anchorCtr="1" compatLnSpc="1">
            <a:noAutofit/>
          </a:bodyPr>
          <a:lstStyle/>
          <a:p>
            <a:pPr algn="ctr"/>
            <a:r>
              <a:rPr lang="fr-FR" sz="1867" b="1" kern="0" dirty="0">
                <a:solidFill>
                  <a:schemeClr val="bg1"/>
                </a:solidFill>
                <a:latin typeface="Calibri"/>
                <a:ea typeface="Calibri"/>
                <a:cs typeface="Calibri"/>
              </a:rPr>
              <a:t>Séance 3</a:t>
            </a:r>
          </a:p>
        </p:txBody>
      </p:sp>
      <p:sp>
        <p:nvSpPr>
          <p:cNvPr id="14"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482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41551974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4D307-D60C-C466-7D9E-A40D88C485A1}"/>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C595609-19B5-DC98-AE3B-C97ACD005048}"/>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F17F81E-A55C-5E5E-8ACD-6A9458F7A096}"/>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F688322C-8557-6AD5-C7EC-5E6E82D31B9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5EA6FEF5-0D7B-820A-0FB2-C1C97A9E0F5A}"/>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petit flash-back sur le mot-outil suivant: « Que ? ».</a:t>
            </a:r>
          </a:p>
        </p:txBody>
      </p:sp>
      <p:sp>
        <p:nvSpPr>
          <p:cNvPr id="5" name="ZoneTexte 4">
            <a:extLst>
              <a:ext uri="{FF2B5EF4-FFF2-40B4-BE49-F238E27FC236}">
                <a16:creationId xmlns:a16="http://schemas.microsoft.com/office/drawing/2014/main" id="{5920F63E-ADBB-F42A-DE9E-CC27D4809906}"/>
              </a:ext>
            </a:extLst>
          </p:cNvPr>
          <p:cNvSpPr txBox="1"/>
          <p:nvPr/>
        </p:nvSpPr>
        <p:spPr>
          <a:xfrm>
            <a:off x="561470" y="1091799"/>
            <a:ext cx="11123487"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3200" dirty="0"/>
              <a:t>Répondre à la question « </a:t>
            </a:r>
            <a:r>
              <a:rPr lang="fr-FR" sz="3200" dirty="0">
                <a:solidFill>
                  <a:srgbClr val="336FB6"/>
                </a:solidFill>
              </a:rPr>
              <a:t>Que </a:t>
            </a:r>
            <a:r>
              <a:rPr lang="fr-FR" sz="3200" dirty="0" smtClean="0">
                <a:solidFill>
                  <a:srgbClr val="336FB6"/>
                </a:solidFill>
              </a:rPr>
              <a:t>fait …</a:t>
            </a:r>
            <a:r>
              <a:rPr lang="fr-FR" sz="3200" dirty="0" smtClean="0"/>
              <a:t>?</a:t>
            </a:r>
            <a:r>
              <a:rPr lang="fr-FR" sz="3200" dirty="0"/>
              <a:t> »</a:t>
            </a:r>
          </a:p>
        </p:txBody>
      </p:sp>
      <p:sp>
        <p:nvSpPr>
          <p:cNvPr id="10" name="Rectangle 9">
            <a:extLst>
              <a:ext uri="{FF2B5EF4-FFF2-40B4-BE49-F238E27FC236}">
                <a16:creationId xmlns:a16="http://schemas.microsoft.com/office/drawing/2014/main" id="{53803BEE-2A18-9212-4A1E-44B9A0C852AB}"/>
              </a:ext>
            </a:extLst>
          </p:cNvPr>
          <p:cNvSpPr/>
          <p:nvPr/>
        </p:nvSpPr>
        <p:spPr>
          <a:xfrm>
            <a:off x="561470" y="2699544"/>
            <a:ext cx="11123487" cy="1734064"/>
          </a:xfrm>
          <a:prstGeom prst="rect">
            <a:avLst/>
          </a:prstGeom>
          <a:solidFill>
            <a:schemeClr val="accent2">
              <a:lumMod val="20000"/>
              <a:lumOff val="80000"/>
            </a:schemeClr>
          </a:solidFill>
          <a:ln>
            <a:solidFill>
              <a:schemeClr val="tx1"/>
            </a:solidFill>
          </a:ln>
        </p:spPr>
        <p:txBody>
          <a:bodyPr wrap="square">
            <a:spAutoFit/>
          </a:bodyPr>
          <a:lstStyle/>
          <a:p>
            <a:r>
              <a:rPr lang="fr-FR" sz="2667" b="1" dirty="0">
                <a:solidFill>
                  <a:srgbClr val="336FB6"/>
                </a:solidFill>
                <a:latin typeface="Calibri" panose="020F0502020204030204" pitchFamily="34" charset="0"/>
                <a:cs typeface="Calibri" panose="020F0502020204030204" pitchFamily="34" charset="0"/>
              </a:rPr>
              <a:t>Que fait … ? </a:t>
            </a:r>
            <a:r>
              <a:rPr lang="fr-FR" sz="2667" dirty="0">
                <a:latin typeface="Calibri" panose="020F0502020204030204" pitchFamily="34" charset="0"/>
                <a:cs typeface="Calibri" panose="020F0502020204030204" pitchFamily="34" charset="0"/>
                <a:sym typeface="Wingdings" panose="05000000000000000000" pitchFamily="2" charset="2"/>
              </a:rPr>
              <a:t> Pour identifier</a:t>
            </a:r>
            <a:r>
              <a:rPr lang="fr-FR" sz="2667" dirty="0"/>
              <a:t> </a:t>
            </a:r>
            <a:r>
              <a:rPr lang="fr-FR" sz="2667" b="1" dirty="0"/>
              <a:t>une chose</a:t>
            </a:r>
            <a:r>
              <a:rPr lang="fr-FR" sz="2667" dirty="0"/>
              <a:t>, </a:t>
            </a:r>
            <a:r>
              <a:rPr lang="fr-FR" sz="2667" b="1" dirty="0"/>
              <a:t>un fait</a:t>
            </a:r>
            <a:r>
              <a:rPr lang="fr-FR" sz="2667" dirty="0"/>
              <a:t>, </a:t>
            </a:r>
            <a:r>
              <a:rPr lang="fr-FR" sz="2667" b="1" dirty="0"/>
              <a:t>une action</a:t>
            </a:r>
            <a:r>
              <a:rPr lang="fr-FR" sz="2667" dirty="0"/>
              <a:t> ou </a:t>
            </a:r>
            <a:r>
              <a:rPr lang="fr-FR" sz="2667" b="1" dirty="0"/>
              <a:t>un objet</a:t>
            </a:r>
            <a:r>
              <a:rPr lang="fr-FR" sz="2667" dirty="0"/>
              <a:t>, mais pas sur une </a:t>
            </a:r>
            <a:r>
              <a:rPr lang="fr-FR" sz="2667" dirty="0" smtClean="0"/>
              <a:t>personne.</a:t>
            </a:r>
          </a:p>
          <a:p>
            <a:r>
              <a:rPr lang="fr-FR" sz="2667" b="1" dirty="0" smtClean="0">
                <a:solidFill>
                  <a:srgbClr val="C00000"/>
                </a:solidFill>
                <a:latin typeface="Calibri" panose="020F0502020204030204" pitchFamily="34" charset="0"/>
                <a:cs typeface="Calibri" panose="020F0502020204030204" pitchFamily="34" charset="0"/>
              </a:rPr>
              <a:t>Exemple</a:t>
            </a:r>
            <a:r>
              <a:rPr lang="fr-FR" sz="2667" dirty="0" smtClean="0">
                <a:solidFill>
                  <a:srgbClr val="C00000"/>
                </a:solidFill>
                <a:latin typeface="Calibri" panose="020F0502020204030204" pitchFamily="34" charset="0"/>
                <a:cs typeface="Calibri" panose="020F0502020204030204" pitchFamily="34" charset="0"/>
              </a:rPr>
              <a:t> </a:t>
            </a:r>
            <a:r>
              <a:rPr lang="fr-FR" sz="2667" dirty="0">
                <a:solidFill>
                  <a:srgbClr val="C00000"/>
                </a:solidFill>
                <a:latin typeface="Calibri" panose="020F0502020204030204" pitchFamily="34" charset="0"/>
                <a:cs typeface="Calibri" panose="020F0502020204030204" pitchFamily="34" charset="0"/>
              </a:rPr>
              <a:t>: </a:t>
            </a:r>
            <a:r>
              <a:rPr lang="fr-FR" sz="2667" dirty="0">
                <a:latin typeface="Calibri" panose="020F0502020204030204" pitchFamily="34" charset="0"/>
                <a:cs typeface="Calibri" panose="020F0502020204030204" pitchFamily="34" charset="0"/>
              </a:rPr>
              <a:t>M</a:t>
            </a:r>
            <a:r>
              <a:rPr lang="fr-FR" sz="2667" dirty="0" smtClean="0">
                <a:latin typeface="Calibri" panose="020F0502020204030204" pitchFamily="34" charset="0"/>
                <a:cs typeface="Calibri" panose="020F0502020204030204" pitchFamily="34" charset="0"/>
              </a:rPr>
              <a:t>ina </a:t>
            </a:r>
            <a:r>
              <a:rPr lang="fr-FR" sz="2667" dirty="0">
                <a:latin typeface="Calibri" panose="020F0502020204030204" pitchFamily="34" charset="0"/>
                <a:cs typeface="Calibri" panose="020F0502020204030204" pitchFamily="34" charset="0"/>
              </a:rPr>
              <a:t>dessine une fleur.          </a:t>
            </a:r>
            <a:endParaRPr lang="fr-FR" sz="2667" dirty="0" smtClean="0">
              <a:latin typeface="Calibri" panose="020F0502020204030204" pitchFamily="34" charset="0"/>
              <a:cs typeface="Calibri" panose="020F0502020204030204" pitchFamily="34" charset="0"/>
            </a:endParaRPr>
          </a:p>
          <a:p>
            <a:pPr algn="ctr"/>
            <a:r>
              <a:rPr lang="fr-FR" sz="2667" b="1" dirty="0" smtClean="0">
                <a:solidFill>
                  <a:srgbClr val="336FB6"/>
                </a:solidFill>
                <a:latin typeface="Calibri" panose="020F0502020204030204" pitchFamily="34" charset="0"/>
                <a:cs typeface="Calibri" panose="020F0502020204030204" pitchFamily="34" charset="0"/>
              </a:rPr>
              <a:t>Que</a:t>
            </a:r>
            <a:r>
              <a:rPr lang="fr-FR" sz="2667" b="1" dirty="0" smtClean="0">
                <a:solidFill>
                  <a:srgbClr val="0070C0"/>
                </a:solidFill>
                <a:latin typeface="Calibri" panose="020F0502020204030204" pitchFamily="34" charset="0"/>
                <a:cs typeface="Calibri" panose="020F0502020204030204" pitchFamily="34" charset="0"/>
              </a:rPr>
              <a:t> </a:t>
            </a:r>
            <a:r>
              <a:rPr lang="fr-FR" sz="2667" b="1" dirty="0">
                <a:latin typeface="Calibri" panose="020F0502020204030204" pitchFamily="34" charset="0"/>
                <a:cs typeface="Calibri" panose="020F0502020204030204" pitchFamily="34" charset="0"/>
              </a:rPr>
              <a:t>fait </a:t>
            </a:r>
            <a:r>
              <a:rPr lang="fr-FR" sz="2667" b="1" dirty="0" smtClean="0">
                <a:latin typeface="Calibri" panose="020F0502020204030204" pitchFamily="34" charset="0"/>
                <a:cs typeface="Calibri" panose="020F0502020204030204" pitchFamily="34" charset="0"/>
              </a:rPr>
              <a:t>Mina </a:t>
            </a:r>
            <a:r>
              <a:rPr lang="fr-FR" sz="2667" b="1" dirty="0" smtClean="0">
                <a:latin typeface="Calibri" panose="020F0502020204030204" pitchFamily="34" charset="0"/>
                <a:cs typeface="Calibri" panose="020F0502020204030204" pitchFamily="34" charset="0"/>
              </a:rPr>
              <a:t>?</a:t>
            </a:r>
            <a:r>
              <a:rPr lang="fr-FR" sz="2667" dirty="0" smtClean="0">
                <a:latin typeface="Calibri" panose="020F0502020204030204" pitchFamily="34" charset="0"/>
                <a:cs typeface="Calibri" panose="020F0502020204030204" pitchFamily="34" charset="0"/>
              </a:rPr>
              <a:t>  </a:t>
            </a:r>
            <a:r>
              <a:rPr lang="fr-FR" sz="2667" dirty="0">
                <a:latin typeface="Calibri" panose="020F0502020204030204" pitchFamily="34" charset="0"/>
                <a:cs typeface="Calibri" panose="020F0502020204030204" pitchFamily="34" charset="0"/>
                <a:sym typeface="Wingdings" panose="05000000000000000000" pitchFamily="2" charset="2"/>
              </a:rPr>
              <a:t></a:t>
            </a:r>
            <a:r>
              <a:rPr lang="fr-FR" sz="2667" dirty="0">
                <a:latin typeface="Calibri" panose="020F0502020204030204" pitchFamily="34" charset="0"/>
                <a:cs typeface="Calibri" panose="020F0502020204030204" pitchFamily="34" charset="0"/>
              </a:rPr>
              <a:t> Elle </a:t>
            </a:r>
            <a:r>
              <a:rPr lang="fr-FR" sz="2667" b="1" dirty="0">
                <a:solidFill>
                  <a:srgbClr val="336FB6"/>
                </a:solidFill>
                <a:latin typeface="Calibri" panose="020F0502020204030204" pitchFamily="34" charset="0"/>
                <a:cs typeface="Calibri" panose="020F0502020204030204" pitchFamily="34" charset="0"/>
              </a:rPr>
              <a:t>dessine</a:t>
            </a:r>
            <a:r>
              <a:rPr lang="fr-FR" sz="2667" b="1" dirty="0" smtClean="0">
                <a:solidFill>
                  <a:srgbClr val="336FB6"/>
                </a:solidFill>
                <a:latin typeface="Calibri" panose="020F0502020204030204" pitchFamily="34" charset="0"/>
                <a:cs typeface="Calibri" panose="020F0502020204030204" pitchFamily="34" charset="0"/>
              </a:rPr>
              <a:t>.</a:t>
            </a:r>
            <a:endParaRPr lang="fr-FR" sz="2667" b="1" dirty="0">
              <a:solidFill>
                <a:srgbClr val="336FB6"/>
              </a:solidFill>
              <a:latin typeface="Calibri" panose="020F0502020204030204" pitchFamily="34" charset="0"/>
              <a:cs typeface="Calibri" panose="020F0502020204030204" pitchFamily="34" charset="0"/>
            </a:endParaRPr>
          </a:p>
        </p:txBody>
      </p:sp>
      <p:sp>
        <p:nvSpPr>
          <p:cNvPr id="14" name="Espace réservé du texte 2">
            <a:extLst>
              <a:ext uri="{FF2B5EF4-FFF2-40B4-BE49-F238E27FC236}">
                <a16:creationId xmlns:a16="http://schemas.microsoft.com/office/drawing/2014/main" id="{E2754996-0318-88B2-58BC-E7B3A3473477}"/>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82B048E3-22C6-390F-5F1E-E8FDEF754E1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8514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1879A-B2B7-C9A8-4B87-08FF34823D0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4B4314C-5FB7-CFF1-B8B8-90ADDDF1281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C4B6BE13-10F5-FDB1-A344-5FF954830AA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06185AF2-8341-A32A-98F7-6250A94E9FC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E77719E9-3E19-AE42-0271-BA390475D779}"/>
              </a:ext>
            </a:extLst>
          </p:cNvPr>
          <p:cNvSpPr/>
          <p:nvPr/>
        </p:nvSpPr>
        <p:spPr>
          <a:xfrm>
            <a:off x="-54427" y="923553"/>
            <a:ext cx="12300853" cy="1118448"/>
          </a:xfrm>
          <a:prstGeom prst="rect">
            <a:avLst/>
          </a:prstGeom>
        </p:spPr>
        <p:txBody>
          <a:bodyPr wrap="square">
            <a:spAutoFit/>
          </a:bodyPr>
          <a:lstStyle/>
          <a:p>
            <a:r>
              <a:rPr lang="fr-FR" sz="2667" dirty="0">
                <a:latin typeface="Calibiri"/>
              </a:rPr>
              <a:t>         </a:t>
            </a:r>
            <a:r>
              <a:rPr lang="fr-FR" sz="2667" b="1" dirty="0">
                <a:latin typeface="Calibri" panose="020F0502020204030204" pitchFamily="34" charset="0"/>
                <a:ea typeface="Calibri" panose="020F0502020204030204" pitchFamily="34" charset="0"/>
                <a:cs typeface="Calibri" panose="020F0502020204030204" pitchFamily="34" charset="0"/>
              </a:rPr>
              <a:t>Que </a:t>
            </a:r>
            <a:r>
              <a:rPr lang="fr-FR" sz="2667" dirty="0">
                <a:latin typeface="Calibri" panose="020F0502020204030204" pitchFamily="34" charset="0"/>
                <a:ea typeface="Calibri" panose="020F0502020204030204" pitchFamily="34" charset="0"/>
                <a:cs typeface="Calibri" panose="020F0502020204030204" pitchFamily="34" charset="0"/>
              </a:rPr>
              <a:t>fait-il avant le commencement du film ? </a:t>
            </a:r>
          </a:p>
          <a:p>
            <a:pPr marL="990575" lvl="1" indent="-380990">
              <a:lnSpc>
                <a:spcPct val="150000"/>
              </a:lnSpc>
              <a:buFont typeface="Wingdings" panose="05000000000000000000" pitchFamily="2" charset="2"/>
              <a:buChar char="Ø"/>
            </a:pPr>
            <a:r>
              <a:rPr lang="fr-FR" sz="2667" dirty="0">
                <a:latin typeface="Calibiri"/>
              </a:rPr>
              <a:t>……………………………………………………………………………………</a:t>
            </a:r>
          </a:p>
        </p:txBody>
      </p:sp>
      <p:sp>
        <p:nvSpPr>
          <p:cNvPr id="17" name="ZoneTexte 11">
            <a:extLst>
              <a:ext uri="{FF2B5EF4-FFF2-40B4-BE49-F238E27FC236}">
                <a16:creationId xmlns:a16="http://schemas.microsoft.com/office/drawing/2014/main" id="{2677BFA5-D851-8816-A3A2-8B1F3EA7A24F}"/>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8" name="Espace réservé du texte 2">
            <a:extLst>
              <a:ext uri="{FF2B5EF4-FFF2-40B4-BE49-F238E27FC236}">
                <a16:creationId xmlns:a16="http://schemas.microsoft.com/office/drawing/2014/main" id="{5A5E6C58-E98B-F550-BC83-936ABCCABBC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3D5A84AB-EFBF-FB48-A1D6-993ED75F7E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A7FCB51-F05A-549D-ECCF-4EC44C4603D7}"/>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2528584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60973-7544-DC45-18B2-850431C7731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6FEBB49-5A74-B37F-65AB-5964171BCA8F}"/>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0757CD6-ADBB-2E0E-F130-14652EC2420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86CD6F8F-7C0B-96E1-C6FB-0FA4F1D60E5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7A22437D-C9CA-14EC-3843-F783A913D180}"/>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8" name="Espace réservé du texte 2">
            <a:extLst>
              <a:ext uri="{FF2B5EF4-FFF2-40B4-BE49-F238E27FC236}">
                <a16:creationId xmlns:a16="http://schemas.microsoft.com/office/drawing/2014/main" id="{FB97218A-7DBB-DBE9-B7D5-607DF431B325}"/>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EA029187-8A8C-8051-8C62-D37C12A635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2C7A7F9-7517-C998-975A-FE2A0106D0E9}"/>
              </a:ext>
            </a:extLst>
          </p:cNvPr>
          <p:cNvSpPr/>
          <p:nvPr/>
        </p:nvSpPr>
        <p:spPr>
          <a:xfrm>
            <a:off x="-54427" y="923553"/>
            <a:ext cx="12300853" cy="1118448"/>
          </a:xfrm>
          <a:prstGeom prst="rect">
            <a:avLst/>
          </a:prstGeom>
        </p:spPr>
        <p:txBody>
          <a:bodyPr wrap="square">
            <a:spAutoFit/>
          </a:bodyPr>
          <a:lstStyle/>
          <a:p>
            <a:r>
              <a:rPr lang="fr-FR" sz="2400" dirty="0"/>
              <a:t>       </a:t>
            </a:r>
            <a:r>
              <a:rPr lang="fr-FR" sz="2667" dirty="0">
                <a:latin typeface="Calibri" panose="020F0502020204030204" pitchFamily="34" charset="0"/>
                <a:ea typeface="Calibri" panose="020F0502020204030204" pitchFamily="34" charset="0"/>
                <a:cs typeface="Calibri" panose="020F0502020204030204" pitchFamily="34" charset="0"/>
              </a:rPr>
              <a:t>   </a:t>
            </a:r>
            <a:r>
              <a:rPr lang="fr-FR" sz="2667" b="1" dirty="0">
                <a:latin typeface="Calibri" panose="020F0502020204030204" pitchFamily="34" charset="0"/>
                <a:ea typeface="Calibri" panose="020F0502020204030204" pitchFamily="34" charset="0"/>
                <a:cs typeface="Calibri" panose="020F0502020204030204" pitchFamily="34" charset="0"/>
              </a:rPr>
              <a:t>Que </a:t>
            </a:r>
            <a:r>
              <a:rPr lang="fr-FR" sz="2667" dirty="0">
                <a:latin typeface="Calibri" panose="020F0502020204030204" pitchFamily="34" charset="0"/>
                <a:ea typeface="Calibri" panose="020F0502020204030204" pitchFamily="34" charset="0"/>
                <a:cs typeface="Calibri" panose="020F0502020204030204" pitchFamily="34" charset="0"/>
              </a:rPr>
              <a:t>fait-il avant le commencement du film ?</a:t>
            </a:r>
          </a:p>
          <a:p>
            <a:pPr marL="990575" lvl="1" indent="-380990">
              <a:lnSpc>
                <a:spcPct val="150000"/>
              </a:lnSpc>
              <a:buFont typeface="Wingdings" panose="05000000000000000000" pitchFamily="2" charset="2"/>
              <a:buChar char="Ø"/>
            </a:pPr>
            <a:r>
              <a:rPr lang="fr-FR" sz="2667" dirty="0">
                <a:latin typeface="Calibiri"/>
              </a:rPr>
              <a:t>………………</a:t>
            </a:r>
            <a:r>
              <a:rPr lang="fr-FR" sz="2667" b="1" dirty="0">
                <a:latin typeface="Calibiri"/>
              </a:rPr>
              <a:t>………………………</a:t>
            </a:r>
            <a:r>
              <a:rPr lang="fr-FR" sz="2667" dirty="0">
                <a:latin typeface="Calibiri"/>
              </a:rPr>
              <a:t>…………………………</a:t>
            </a:r>
            <a:r>
              <a:rPr lang="fr-FR" sz="2667" b="1" dirty="0">
                <a:latin typeface="Calibiri"/>
              </a:rPr>
              <a:t>…</a:t>
            </a:r>
            <a:r>
              <a:rPr lang="fr-FR" sz="2667" dirty="0">
                <a:latin typeface="Calibiri"/>
              </a:rPr>
              <a:t>………………</a:t>
            </a:r>
          </a:p>
        </p:txBody>
      </p:sp>
      <p:sp>
        <p:nvSpPr>
          <p:cNvPr id="6" name="Rectangle 5">
            <a:extLst>
              <a:ext uri="{FF2B5EF4-FFF2-40B4-BE49-F238E27FC236}">
                <a16:creationId xmlns:a16="http://schemas.microsoft.com/office/drawing/2014/main" id="{613A2744-3F36-5FEF-A4E4-53ABDCF1BFF2}"/>
              </a:ext>
            </a:extLst>
          </p:cNvPr>
          <p:cNvSpPr/>
          <p:nvPr/>
        </p:nvSpPr>
        <p:spPr>
          <a:xfrm>
            <a:off x="1003836" y="1402173"/>
            <a:ext cx="11246156" cy="502766"/>
          </a:xfrm>
          <a:prstGeom prst="rect">
            <a:avLst/>
          </a:prstGeom>
        </p:spPr>
        <p:txBody>
          <a:bodyPr wrap="none">
            <a:spAutoFit/>
          </a:bodyPr>
          <a:lstStyle/>
          <a:p>
            <a:r>
              <a:rPr lang="fr-FR" sz="2667" dirty="0">
                <a:solidFill>
                  <a:srgbClr val="C00000"/>
                </a:solidFill>
                <a:latin typeface="Calibri" panose="020F0502020204030204" pitchFamily="34" charset="0"/>
                <a:ea typeface="Calibri" panose="020F0502020204030204" pitchFamily="34" charset="0"/>
                <a:cs typeface="Calibri" panose="020F0502020204030204" pitchFamily="34" charset="0"/>
              </a:rPr>
              <a:t>Avant le commencement du film, </a:t>
            </a:r>
            <a:r>
              <a:rPr lang="fr-FR" sz="2667" b="1" u="sng" dirty="0">
                <a:solidFill>
                  <a:srgbClr val="C00000"/>
                </a:solidFill>
                <a:latin typeface="Calibri" panose="020F0502020204030204" pitchFamily="34" charset="0"/>
                <a:ea typeface="Calibri" panose="020F0502020204030204" pitchFamily="34" charset="0"/>
                <a:cs typeface="Calibri" panose="020F0502020204030204" pitchFamily="34" charset="0"/>
              </a:rPr>
              <a:t>il achète parfois des bonbons et du pop-corn</a:t>
            </a:r>
            <a:r>
              <a:rPr lang="fr-FR" sz="2667" dirty="0">
                <a:solidFill>
                  <a:srgbClr val="C00000"/>
                </a:solidFill>
                <a:latin typeface="Calibiri"/>
              </a:rPr>
              <a:t>.</a:t>
            </a:r>
          </a:p>
        </p:txBody>
      </p:sp>
      <p:sp>
        <p:nvSpPr>
          <p:cNvPr id="7" name="Rectangle 6">
            <a:extLst>
              <a:ext uri="{FF2B5EF4-FFF2-40B4-BE49-F238E27FC236}">
                <a16:creationId xmlns:a16="http://schemas.microsoft.com/office/drawing/2014/main" id="{1BA34D77-D597-9D0F-F55A-973D7234B9EA}"/>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t>
            </a:r>
            <a:r>
              <a:rPr lang="fr-FR" sz="2667" dirty="0">
                <a:highlight>
                  <a:srgbClr val="FFFF00"/>
                </a:highlight>
                <a:latin typeface="Calibri" panose="020F0502020204030204" pitchFamily="34" charset="0"/>
                <a:ea typeface="Calibri" panose="020F0502020204030204" pitchFamily="34" charset="0"/>
                <a:cs typeface="Calibri" panose="020F0502020204030204" pitchFamily="34" charset="0"/>
              </a:rPr>
              <a:t>Avant le film, il achète parfois des bonbons et du pop-corn. </a:t>
            </a:r>
            <a:r>
              <a:rPr lang="fr-FR" sz="2667" dirty="0">
                <a:latin typeface="Calibri" panose="020F0502020204030204" pitchFamily="34" charset="0"/>
                <a:ea typeface="Calibri" panose="020F0502020204030204" pitchFamily="34" charset="0"/>
                <a:cs typeface="Calibri" panose="020F0502020204030204" pitchFamily="34" charset="0"/>
              </a:rPr>
              <a:t>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2017558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7235469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rappel autour du mot-outil: « Comment? ».</a:t>
            </a:r>
          </a:p>
        </p:txBody>
      </p:sp>
      <p:sp>
        <p:nvSpPr>
          <p:cNvPr id="5" name="ZoneTexte 4"/>
          <p:cNvSpPr txBox="1"/>
          <p:nvPr/>
        </p:nvSpPr>
        <p:spPr>
          <a:xfrm>
            <a:off x="561470" y="1091799"/>
            <a:ext cx="11123487"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3200" dirty="0"/>
              <a:t>Répondre à la question « </a:t>
            </a:r>
            <a:r>
              <a:rPr lang="fr-FR" sz="3200" dirty="0">
                <a:solidFill>
                  <a:srgbClr val="336FB6"/>
                </a:solidFill>
              </a:rPr>
              <a:t>Comment</a:t>
            </a:r>
            <a:r>
              <a:rPr lang="fr-FR" sz="3200" dirty="0"/>
              <a:t> ? »</a:t>
            </a:r>
          </a:p>
        </p:txBody>
      </p:sp>
      <p:sp>
        <p:nvSpPr>
          <p:cNvPr id="10" name="Rectangle 9">
            <a:extLst>
              <a:ext uri="{FF2B5EF4-FFF2-40B4-BE49-F238E27FC236}">
                <a16:creationId xmlns:a16="http://schemas.microsoft.com/office/drawing/2014/main" id="{66F09B40-9697-6A39-8F38-6DB05A5A2F54}"/>
              </a:ext>
            </a:extLst>
          </p:cNvPr>
          <p:cNvSpPr/>
          <p:nvPr/>
        </p:nvSpPr>
        <p:spPr>
          <a:xfrm>
            <a:off x="561470" y="2699544"/>
            <a:ext cx="11123487" cy="1734064"/>
          </a:xfrm>
          <a:prstGeom prst="rect">
            <a:avLst/>
          </a:prstGeom>
          <a:solidFill>
            <a:schemeClr val="accent2">
              <a:lumMod val="20000"/>
              <a:lumOff val="80000"/>
            </a:schemeClr>
          </a:solidFill>
          <a:ln>
            <a:solidFill>
              <a:schemeClr val="tx1"/>
            </a:solidFill>
          </a:ln>
        </p:spPr>
        <p:txBody>
          <a:bodyPr wrap="square">
            <a:spAutoFit/>
          </a:bodyPr>
          <a:lstStyle/>
          <a:p>
            <a:r>
              <a:rPr lang="fr-FR" sz="2667" b="1" dirty="0" smtClean="0">
                <a:solidFill>
                  <a:srgbClr val="0070C0"/>
                </a:solidFill>
                <a:cs typeface="Calibri" panose="020F0502020204030204" pitchFamily="34" charset="0"/>
              </a:rPr>
              <a:t>Comment</a:t>
            </a:r>
            <a:r>
              <a:rPr lang="fr-FR" sz="2667" b="1" dirty="0" smtClean="0"/>
              <a:t> </a:t>
            </a:r>
            <a:r>
              <a:rPr lang="fr-FR" sz="2667" b="1" dirty="0"/>
              <a:t>… ? : décrire l’état ou la manière.</a:t>
            </a:r>
          </a:p>
          <a:p>
            <a:pPr algn="ctr"/>
            <a:endParaRPr lang="fr-FR" sz="2667" dirty="0"/>
          </a:p>
          <a:p>
            <a:pPr marL="1066773" lvl="1" indent="-457189">
              <a:buFont typeface="Wingdings" panose="05000000000000000000" pitchFamily="2" charset="2"/>
              <a:buChar char="Ø"/>
            </a:pPr>
            <a:r>
              <a:rPr lang="fr-FR" sz="2667" b="1" dirty="0"/>
              <a:t>Comment </a:t>
            </a:r>
            <a:r>
              <a:rPr lang="fr-FR" sz="2667" dirty="0"/>
              <a:t>est ce </a:t>
            </a:r>
            <a:r>
              <a:rPr lang="fr-FR" sz="2667" dirty="0" smtClean="0"/>
              <a:t>tableau ? </a:t>
            </a:r>
            <a:r>
              <a:rPr lang="fr-FR" sz="2667" dirty="0">
                <a:cs typeface="Calibri" panose="020F0502020204030204" pitchFamily="34" charset="0"/>
                <a:sym typeface="Wingdings" panose="05000000000000000000" pitchFamily="2" charset="2"/>
              </a:rPr>
              <a:t> Ce tableau est </a:t>
            </a:r>
            <a:r>
              <a:rPr lang="fr-FR" sz="2667" b="1" u="sng" dirty="0">
                <a:cs typeface="Calibri" panose="020F0502020204030204" pitchFamily="34" charset="0"/>
                <a:sym typeface="Wingdings" panose="05000000000000000000" pitchFamily="2" charset="2"/>
              </a:rPr>
              <a:t>noir</a:t>
            </a:r>
            <a:r>
              <a:rPr lang="fr-FR" sz="2667" dirty="0">
                <a:cs typeface="Calibri" panose="020F0502020204030204" pitchFamily="34" charset="0"/>
                <a:sym typeface="Wingdings" panose="05000000000000000000" pitchFamily="2" charset="2"/>
              </a:rPr>
              <a:t>.</a:t>
            </a:r>
          </a:p>
          <a:p>
            <a:pPr marL="1066773" lvl="1" indent="-457189">
              <a:buFont typeface="Wingdings" panose="05000000000000000000" pitchFamily="2" charset="2"/>
              <a:buChar char="Ø"/>
            </a:pPr>
            <a:r>
              <a:rPr lang="fr-FR" sz="2667" b="1" dirty="0">
                <a:sym typeface="Wingdings" panose="05000000000000000000" pitchFamily="2" charset="2"/>
              </a:rPr>
              <a:t>Comment</a:t>
            </a:r>
            <a:r>
              <a:rPr lang="fr-FR" sz="2667" dirty="0">
                <a:sym typeface="Wingdings" panose="05000000000000000000" pitchFamily="2" charset="2"/>
              </a:rPr>
              <a:t> se sent-il ? </a:t>
            </a:r>
            <a:r>
              <a:rPr lang="fr-FR" sz="2667" dirty="0">
                <a:cs typeface="Calibri" panose="020F0502020204030204" pitchFamily="34" charset="0"/>
                <a:sym typeface="Wingdings" panose="05000000000000000000" pitchFamily="2" charset="2"/>
              </a:rPr>
              <a:t> Il</a:t>
            </a:r>
            <a:r>
              <a:rPr lang="fr-FR" sz="2667" dirty="0">
                <a:sym typeface="Wingdings" panose="05000000000000000000" pitchFamily="2" charset="2"/>
              </a:rPr>
              <a:t> se sent </a:t>
            </a:r>
            <a:r>
              <a:rPr lang="fr-FR" sz="2667" b="1" u="sng" dirty="0">
                <a:sym typeface="Wingdings" panose="05000000000000000000" pitchFamily="2" charset="2"/>
              </a:rPr>
              <a:t>malade</a:t>
            </a:r>
            <a:r>
              <a:rPr lang="fr-FR" sz="2667" dirty="0">
                <a:sym typeface="Wingdings" panose="05000000000000000000" pitchFamily="2" charset="2"/>
              </a:rPr>
              <a:t>.</a:t>
            </a:r>
            <a:endParaRPr lang="fr-FR" sz="2667" dirty="0"/>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53177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54427" y="923553"/>
            <a:ext cx="12300853" cy="1118448"/>
          </a:xfrm>
          <a:prstGeom prst="rect">
            <a:avLst/>
          </a:prstGeom>
        </p:spPr>
        <p:txBody>
          <a:bodyPr wrap="square">
            <a:spAutoFit/>
          </a:bodyPr>
          <a:lstStyle/>
          <a:p>
            <a:r>
              <a:rPr lang="fr-FR" sz="2667" b="1" dirty="0">
                <a:latin typeface="RATXSP+Calibri-Bold"/>
              </a:rPr>
              <a:t>        Comment </a:t>
            </a:r>
            <a:r>
              <a:rPr lang="fr-FR" sz="2667" dirty="0">
                <a:latin typeface="Calibri" panose="020F0502020204030204" pitchFamily="34" charset="0"/>
                <a:ea typeface="Calibri" panose="020F0502020204030204" pitchFamily="34" charset="0"/>
                <a:cs typeface="Calibri" panose="020F0502020204030204" pitchFamily="34" charset="0"/>
              </a:rPr>
              <a:t>suit-il les scènes du film ? </a:t>
            </a:r>
          </a:p>
          <a:p>
            <a:pPr marL="990575" lvl="1" indent="-380990">
              <a:lnSpc>
                <a:spcPct val="150000"/>
              </a:lnSpc>
              <a:buFont typeface="Wingdings" panose="05000000000000000000" pitchFamily="2" charset="2"/>
              <a:buChar char="Ø"/>
            </a:pPr>
            <a:r>
              <a:rPr lang="fr-FR" sz="2667" dirty="0">
                <a:latin typeface="Calibiri"/>
              </a:rPr>
              <a:t>……………………………………………………………………………………</a:t>
            </a:r>
          </a:p>
        </p:txBody>
      </p:sp>
      <p:sp>
        <p:nvSpPr>
          <p:cNvPr id="16"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7" name="Espace réservé du texte 2">
            <a:extLst>
              <a:ext uri="{FF2B5EF4-FFF2-40B4-BE49-F238E27FC236}">
                <a16:creationId xmlns:a16="http://schemas.microsoft.com/office/drawing/2014/main" id="{ED2D1B4C-0639-B576-9CA6-AEA0A6A38A1D}"/>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8"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50BA1E8-CD65-378D-D946-4A76C5996626}"/>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6622845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14" name="Rectangle 13"/>
          <p:cNvSpPr/>
          <p:nvPr/>
        </p:nvSpPr>
        <p:spPr>
          <a:xfrm>
            <a:off x="-54427" y="923553"/>
            <a:ext cx="12300853" cy="1323696"/>
          </a:xfrm>
          <a:prstGeom prst="rect">
            <a:avLst/>
          </a:prstGeom>
        </p:spPr>
        <p:txBody>
          <a:bodyPr wrap="square">
            <a:spAutoFit/>
          </a:bodyPr>
          <a:lstStyle/>
          <a:p>
            <a:pPr lvl="1" algn="just">
              <a:lnSpc>
                <a:spcPct val="150000"/>
              </a:lnSpc>
            </a:pPr>
            <a:r>
              <a:rPr lang="fr-FR" sz="2667" b="1" dirty="0">
                <a:latin typeface="RATXSP+Calibri-Bold"/>
              </a:rPr>
              <a:t>Comment </a:t>
            </a:r>
            <a:r>
              <a:rPr lang="fr-FR" sz="2667" dirty="0">
                <a:latin typeface="RATXSP+Calibri"/>
              </a:rPr>
              <a:t>suit-il les scènes du </a:t>
            </a:r>
            <a:r>
              <a:rPr lang="fr-FR" sz="2667" dirty="0" smtClean="0">
                <a:latin typeface="RATXSP+Calibri"/>
              </a:rPr>
              <a:t>film </a:t>
            </a:r>
            <a:r>
              <a:rPr lang="fr-FR" sz="2667" dirty="0" smtClean="0">
                <a:latin typeface="Calibiri"/>
              </a:rPr>
              <a:t>?</a:t>
            </a:r>
            <a:endParaRPr lang="fr-FR" sz="2667" dirty="0">
              <a:latin typeface="Calibiri"/>
            </a:endParaRPr>
          </a:p>
          <a:p>
            <a:pPr marL="990575" lvl="1" indent="-380990">
              <a:lnSpc>
                <a:spcPct val="150000"/>
              </a:lnSpc>
              <a:buFont typeface="Wingdings" panose="05000000000000000000" pitchFamily="2" charset="2"/>
              <a:buChar char="Ø"/>
            </a:pPr>
            <a:r>
              <a:rPr lang="fr-FR" sz="2667" dirty="0">
                <a:latin typeface="Calibiri"/>
              </a:rPr>
              <a:t>……………………………………………………………………………………</a:t>
            </a:r>
          </a:p>
        </p:txBody>
      </p:sp>
      <p:sp>
        <p:nvSpPr>
          <p:cNvPr id="10" name="Rectangle 9"/>
          <p:cNvSpPr/>
          <p:nvPr/>
        </p:nvSpPr>
        <p:spPr>
          <a:xfrm>
            <a:off x="993210" y="1552347"/>
            <a:ext cx="6530955" cy="502766"/>
          </a:xfrm>
          <a:prstGeom prst="rect">
            <a:avLst/>
          </a:prstGeom>
        </p:spPr>
        <p:txBody>
          <a:bodyPr wrap="none">
            <a:spAutoFit/>
          </a:bodyPr>
          <a:lstStyle/>
          <a:p>
            <a:r>
              <a:rPr lang="fr-FR" sz="2667" dirty="0">
                <a:solidFill>
                  <a:srgbClr val="C00000"/>
                </a:solidFill>
                <a:latin typeface="Calibiri"/>
              </a:rPr>
              <a:t>Il suit </a:t>
            </a:r>
            <a:r>
              <a:rPr lang="fr-FR" sz="2667" b="1" u="sng" dirty="0">
                <a:solidFill>
                  <a:srgbClr val="C00000"/>
                </a:solidFill>
                <a:latin typeface="Calibiri"/>
              </a:rPr>
              <a:t>attentivement les scènes du </a:t>
            </a:r>
            <a:r>
              <a:rPr lang="fr-FR" sz="2667" b="1" u="sng" dirty="0" smtClean="0">
                <a:solidFill>
                  <a:srgbClr val="C00000"/>
                </a:solidFill>
                <a:latin typeface="Calibiri"/>
              </a:rPr>
              <a:t>film.</a:t>
            </a:r>
            <a:endParaRPr lang="fr-FR" sz="2667" b="1" u="sng" dirty="0">
              <a:solidFill>
                <a:srgbClr val="C00000"/>
              </a:solidFill>
              <a:latin typeface="Calibiri"/>
            </a:endParaRPr>
          </a:p>
        </p:txBody>
      </p:sp>
      <p:sp>
        <p:nvSpPr>
          <p:cNvPr id="5" name="Rectangle 4">
            <a:extLst>
              <a:ext uri="{FF2B5EF4-FFF2-40B4-BE49-F238E27FC236}">
                <a16:creationId xmlns:a16="http://schemas.microsoft.com/office/drawing/2014/main" id="{C5446B9B-867C-2591-102E-477706D7B014}"/>
              </a:ext>
            </a:extLst>
          </p:cNvPr>
          <p:cNvSpPr/>
          <p:nvPr/>
        </p:nvSpPr>
        <p:spPr>
          <a:xfrm>
            <a:off x="827788" y="2305993"/>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a:t>
            </a:r>
            <a:r>
              <a:rPr lang="fr-FR" sz="2667" dirty="0">
                <a:highlight>
                  <a:srgbClr val="FFFF00"/>
                </a:highlight>
                <a:latin typeface="Calibri" panose="020F0502020204030204" pitchFamily="34" charset="0"/>
                <a:ea typeface="Calibri" panose="020F0502020204030204" pitchFamily="34" charset="0"/>
                <a:cs typeface="Calibri" panose="020F0502020204030204" pitchFamily="34" charset="0"/>
              </a:rPr>
              <a:t>suit attentivement les scènes</a:t>
            </a:r>
            <a:r>
              <a:rPr lang="fr-FR" sz="2667" dirty="0">
                <a:latin typeface="Calibri" panose="020F0502020204030204" pitchFamily="34" charset="0"/>
                <a:ea typeface="Calibri" panose="020F0502020204030204" pitchFamily="34" charset="0"/>
                <a:cs typeface="Calibri" panose="020F0502020204030204" pitchFamily="34" charset="0"/>
              </a:rPr>
              <a:t>.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33180083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35641358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39821-1BFA-A8AA-D071-7130FEB1FC4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141F60E-87E4-FA53-EA01-41A0A755457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095F653E-CD30-BB83-999E-0979BA6ACB05}"/>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8F8779B-DEF7-0E55-730D-1EC1584A3E0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353A6A14-E98F-156C-0E8E-5E0489503C5B}"/>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Un autre petit flash-back sur le mot-outil: « Pourquoi? ».</a:t>
            </a:r>
          </a:p>
        </p:txBody>
      </p:sp>
      <p:sp>
        <p:nvSpPr>
          <p:cNvPr id="5" name="ZoneTexte 4">
            <a:extLst>
              <a:ext uri="{FF2B5EF4-FFF2-40B4-BE49-F238E27FC236}">
                <a16:creationId xmlns:a16="http://schemas.microsoft.com/office/drawing/2014/main" id="{5579DEC3-11AE-6A1F-C417-2B93E4AA9AF6}"/>
              </a:ext>
            </a:extLst>
          </p:cNvPr>
          <p:cNvSpPr txBox="1"/>
          <p:nvPr/>
        </p:nvSpPr>
        <p:spPr>
          <a:xfrm>
            <a:off x="561470" y="1091799"/>
            <a:ext cx="11123487"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sz="3200" dirty="0"/>
              <a:t>Répondre à la question « </a:t>
            </a:r>
            <a:r>
              <a:rPr lang="fr-FR" sz="3200" dirty="0" smtClean="0">
                <a:solidFill>
                  <a:srgbClr val="336FB6"/>
                </a:solidFill>
              </a:rPr>
              <a:t>Pourquoi </a:t>
            </a:r>
            <a:r>
              <a:rPr lang="fr-FR" sz="3200" dirty="0" smtClean="0"/>
              <a:t>?</a:t>
            </a:r>
            <a:r>
              <a:rPr lang="fr-FR" sz="3200" dirty="0"/>
              <a:t> »</a:t>
            </a:r>
          </a:p>
        </p:txBody>
      </p:sp>
      <p:sp>
        <p:nvSpPr>
          <p:cNvPr id="10" name="Rectangle 9">
            <a:extLst>
              <a:ext uri="{FF2B5EF4-FFF2-40B4-BE49-F238E27FC236}">
                <a16:creationId xmlns:a16="http://schemas.microsoft.com/office/drawing/2014/main" id="{BF412DD5-C327-429A-CA1B-1C44744460BA}"/>
              </a:ext>
            </a:extLst>
          </p:cNvPr>
          <p:cNvSpPr/>
          <p:nvPr/>
        </p:nvSpPr>
        <p:spPr>
          <a:xfrm>
            <a:off x="561470" y="2699544"/>
            <a:ext cx="11123487" cy="1734064"/>
          </a:xfrm>
          <a:prstGeom prst="rect">
            <a:avLst/>
          </a:prstGeom>
          <a:solidFill>
            <a:schemeClr val="accent2">
              <a:lumMod val="20000"/>
              <a:lumOff val="80000"/>
            </a:schemeClr>
          </a:solidFill>
          <a:ln>
            <a:solidFill>
              <a:schemeClr val="tx1"/>
            </a:solidFill>
          </a:ln>
        </p:spPr>
        <p:txBody>
          <a:bodyPr wrap="square">
            <a:spAutoFit/>
          </a:bodyPr>
          <a:lstStyle/>
          <a:p>
            <a:r>
              <a:rPr lang="fr-FR" sz="2667" b="1" dirty="0" smtClean="0">
                <a:solidFill>
                  <a:srgbClr val="0070C0"/>
                </a:solidFill>
                <a:latin typeface="Calibiri"/>
                <a:cs typeface="Calibri" panose="020F0502020204030204" pitchFamily="34" charset="0"/>
              </a:rPr>
              <a:t>Pourquoi</a:t>
            </a:r>
            <a:r>
              <a:rPr lang="fr-FR" sz="2667" b="1" dirty="0" smtClean="0">
                <a:latin typeface="Calibiri"/>
              </a:rPr>
              <a:t> </a:t>
            </a:r>
            <a:r>
              <a:rPr lang="fr-FR" sz="2667" b="1" dirty="0">
                <a:latin typeface="Calibiri"/>
              </a:rPr>
              <a:t>… ? : </a:t>
            </a:r>
            <a:r>
              <a:rPr lang="fr-FR" sz="2667" dirty="0">
                <a:latin typeface="Calibiri"/>
              </a:rPr>
              <a:t>Chercher</a:t>
            </a:r>
            <a:r>
              <a:rPr lang="fr-FR" sz="2667" b="1" dirty="0">
                <a:latin typeface="Calibiri"/>
              </a:rPr>
              <a:t> </a:t>
            </a:r>
            <a:r>
              <a:rPr lang="fr-FR" sz="2667" dirty="0"/>
              <a:t> </a:t>
            </a:r>
            <a:r>
              <a:rPr lang="fr-FR" sz="2667" b="1" dirty="0"/>
              <a:t>la raison ou la cause</a:t>
            </a:r>
            <a:r>
              <a:rPr lang="fr-FR" sz="2667" dirty="0"/>
              <a:t> d’une action, d’un fait ou d’une situation.</a:t>
            </a:r>
          </a:p>
          <a:p>
            <a:r>
              <a:rPr lang="fr-FR" sz="2667" b="1" dirty="0" smtClean="0">
                <a:solidFill>
                  <a:srgbClr val="C00000"/>
                </a:solidFill>
                <a:latin typeface="Calibiri"/>
              </a:rPr>
              <a:t>Exemple :</a:t>
            </a:r>
            <a:endParaRPr lang="fr-FR" sz="2667" b="1" dirty="0">
              <a:solidFill>
                <a:srgbClr val="C00000"/>
              </a:solidFill>
              <a:latin typeface="Calibiri"/>
            </a:endParaRPr>
          </a:p>
          <a:p>
            <a:pPr marL="1066773" lvl="1" indent="-457189">
              <a:buFont typeface="Wingdings" panose="05000000000000000000" pitchFamily="2" charset="2"/>
              <a:buChar char="Ø"/>
            </a:pPr>
            <a:r>
              <a:rPr lang="fr-FR" sz="2667" b="1" dirty="0"/>
              <a:t>Pourquoi</a:t>
            </a:r>
            <a:r>
              <a:rPr lang="fr-FR" sz="2667" dirty="0"/>
              <a:t> les fenêtres sont-elles fermées?</a:t>
            </a:r>
            <a:r>
              <a:rPr lang="fr-FR" sz="2667" b="1" dirty="0">
                <a:latin typeface="Calibiri"/>
              </a:rPr>
              <a:t> </a:t>
            </a:r>
            <a:r>
              <a:rPr lang="fr-FR" sz="2667" dirty="0">
                <a:latin typeface="Calibri" panose="020F0502020204030204" pitchFamily="34" charset="0"/>
                <a:cs typeface="Calibri" panose="020F0502020204030204" pitchFamily="34" charset="0"/>
                <a:sym typeface="Wingdings" panose="05000000000000000000" pitchFamily="2" charset="2"/>
              </a:rPr>
              <a:t> </a:t>
            </a:r>
            <a:r>
              <a:rPr lang="fr-FR" sz="2667" b="1" u="sng" dirty="0">
                <a:latin typeface="Calibri" panose="020F0502020204030204" pitchFamily="34" charset="0"/>
                <a:cs typeface="Calibri" panose="020F0502020204030204" pitchFamily="34" charset="0"/>
                <a:sym typeface="Wingdings" panose="05000000000000000000" pitchFamily="2" charset="2"/>
              </a:rPr>
              <a:t>car il fait froid.</a:t>
            </a:r>
            <a:endParaRPr lang="fr-FR" sz="2667" dirty="0">
              <a:latin typeface="Calibri" panose="020F0502020204030204" pitchFamily="34" charset="0"/>
              <a:cs typeface="Calibri" panose="020F0502020204030204" pitchFamily="34" charset="0"/>
              <a:sym typeface="Wingdings" panose="05000000000000000000" pitchFamily="2" charset="2"/>
            </a:endParaRPr>
          </a:p>
        </p:txBody>
      </p:sp>
      <p:sp>
        <p:nvSpPr>
          <p:cNvPr id="14" name="Espace réservé du texte 2">
            <a:extLst>
              <a:ext uri="{FF2B5EF4-FFF2-40B4-BE49-F238E27FC236}">
                <a16:creationId xmlns:a16="http://schemas.microsoft.com/office/drawing/2014/main" id="{2E2D781E-00D0-7D5A-DA07-B80A6AA39CF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5EF527F9-1869-067D-040D-BC2CBCA66B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49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890897" y="4312254"/>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10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40637205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A698F-91EB-DD17-45CA-51C8D7565AB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F372F57-8DD9-5D67-55FC-604EF81933BF}"/>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084796B7-75FF-70B9-3D9E-00B2CEC81A22}"/>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F105C23C-DB9E-D2FA-B44F-09459D88293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61861F1D-FB20-17BB-D984-ED17FD2DE869}"/>
              </a:ext>
            </a:extLst>
          </p:cNvPr>
          <p:cNvSpPr/>
          <p:nvPr/>
        </p:nvSpPr>
        <p:spPr>
          <a:xfrm>
            <a:off x="-54427" y="923553"/>
            <a:ext cx="12300853" cy="1077346"/>
          </a:xfrm>
          <a:prstGeom prst="rect">
            <a:avLst/>
          </a:prstGeom>
        </p:spPr>
        <p:txBody>
          <a:bodyPr wrap="square">
            <a:spAutoFit/>
          </a:bodyPr>
          <a:lstStyle/>
          <a:p>
            <a:r>
              <a:rPr lang="fr-FR" sz="2400" dirty="0"/>
              <a:t>          </a:t>
            </a:r>
            <a:r>
              <a:rPr lang="fr-FR" sz="2400" dirty="0">
                <a:latin typeface="Calibri" panose="020F0502020204030204" pitchFamily="34" charset="0"/>
                <a:ea typeface="Calibri" panose="020F0502020204030204" pitchFamily="34" charset="0"/>
                <a:cs typeface="Calibri" panose="020F0502020204030204" pitchFamily="34" charset="0"/>
              </a:rPr>
              <a:t>Préfère-t-il regarder des films au cinéma ou à la maison ? </a:t>
            </a:r>
            <a:r>
              <a:rPr lang="fr-FR" sz="2400" b="1" dirty="0">
                <a:latin typeface="Calibri" panose="020F0502020204030204" pitchFamily="34" charset="0"/>
                <a:ea typeface="Calibri" panose="020F0502020204030204" pitchFamily="34" charset="0"/>
                <a:cs typeface="Calibri" panose="020F0502020204030204" pitchFamily="34" charset="0"/>
              </a:rPr>
              <a:t>Pourquoi ? </a:t>
            </a:r>
            <a:endParaRPr lang="fr-FR" sz="2400" dirty="0">
              <a:latin typeface="Calibri" panose="020F0502020204030204" pitchFamily="34" charset="0"/>
              <a:ea typeface="Calibri" panose="020F0502020204030204" pitchFamily="34" charset="0"/>
              <a:cs typeface="Calibri" panose="020F0502020204030204" pitchFamily="34" charset="0"/>
            </a:endParaRPr>
          </a:p>
          <a:p>
            <a:pPr marL="990575" lvl="1" indent="-380990">
              <a:lnSpc>
                <a:spcPct val="150000"/>
              </a:lnSpc>
              <a:buFont typeface="Wingdings" panose="05000000000000000000" pitchFamily="2" charset="2"/>
              <a:buChar char="Ø"/>
            </a:pPr>
            <a:r>
              <a:rPr lang="fr-FR" sz="2667" dirty="0">
                <a:latin typeface="Calibiri"/>
              </a:rPr>
              <a:t>……………………………………………………………………………………</a:t>
            </a:r>
          </a:p>
        </p:txBody>
      </p:sp>
      <p:sp>
        <p:nvSpPr>
          <p:cNvPr id="16" name="ZoneTexte 11">
            <a:extLst>
              <a:ext uri="{FF2B5EF4-FFF2-40B4-BE49-F238E27FC236}">
                <a16:creationId xmlns:a16="http://schemas.microsoft.com/office/drawing/2014/main" id="{EE353A47-F55D-21FB-8468-28B587ACF9E0}"/>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Répondez à la question suivante :</a:t>
            </a:r>
          </a:p>
        </p:txBody>
      </p:sp>
      <p:sp>
        <p:nvSpPr>
          <p:cNvPr id="17" name="Espace réservé du texte 2">
            <a:extLst>
              <a:ext uri="{FF2B5EF4-FFF2-40B4-BE49-F238E27FC236}">
                <a16:creationId xmlns:a16="http://schemas.microsoft.com/office/drawing/2014/main" id="{07D4CFE4-D4E7-100D-1040-3604E333D83E}"/>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de travailler individuellement.</a:t>
            </a:r>
          </a:p>
        </p:txBody>
      </p:sp>
      <p:pic>
        <p:nvPicPr>
          <p:cNvPr id="18" name="Picture 2" descr="Lever la main - Icônes mains et gestes gratuites">
            <a:extLst>
              <a:ext uri="{FF2B5EF4-FFF2-40B4-BE49-F238E27FC236}">
                <a16:creationId xmlns:a16="http://schemas.microsoft.com/office/drawing/2014/main" id="{BF328B14-DCEE-45C2-D6C7-C0F44C9BAF4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D6D1E8C-2EAD-9345-1379-65AE8E8524FF}"/>
              </a:ext>
            </a:extLst>
          </p:cNvPr>
          <p:cNvSpPr/>
          <p:nvPr/>
        </p:nvSpPr>
        <p:spPr>
          <a:xfrm>
            <a:off x="770657" y="2048184"/>
            <a:ext cx="10536424" cy="4402103"/>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mais il considère que l’écran du cinéma est plus grand et la qualité du son est meilleure. </a:t>
            </a:r>
          </a:p>
        </p:txBody>
      </p:sp>
    </p:spTree>
    <p:extLst>
      <p:ext uri="{BB962C8B-B14F-4D97-AF65-F5344CB8AC3E}">
        <p14:creationId xmlns:p14="http://schemas.microsoft.com/office/powerpoint/2010/main" val="5649676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01AC3-BEFE-0A9D-A403-D909AF962DBA}"/>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BF4BC41-0924-B98D-53B1-0149648B7C8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D145E867-1D0D-13E0-3E9A-AC89F586F627}"/>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2B61101-69E0-C354-B511-CFC74AFCA4C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000CC936-7D0F-5F30-921A-4332E130837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D16581E4-3B56-984B-B554-99139C353625}"/>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Réponse attendue :</a:t>
            </a:r>
          </a:p>
        </p:txBody>
      </p:sp>
      <p:sp>
        <p:nvSpPr>
          <p:cNvPr id="5" name="Rectangle 4">
            <a:extLst>
              <a:ext uri="{FF2B5EF4-FFF2-40B4-BE49-F238E27FC236}">
                <a16:creationId xmlns:a16="http://schemas.microsoft.com/office/drawing/2014/main" id="{8BB480E9-541E-0B9D-BADE-5081AA60EC1C}"/>
              </a:ext>
            </a:extLst>
          </p:cNvPr>
          <p:cNvSpPr/>
          <p:nvPr/>
        </p:nvSpPr>
        <p:spPr>
          <a:xfrm>
            <a:off x="-54427" y="923553"/>
            <a:ext cx="12300853" cy="1077346"/>
          </a:xfrm>
          <a:prstGeom prst="rect">
            <a:avLst/>
          </a:prstGeom>
        </p:spPr>
        <p:txBody>
          <a:bodyPr wrap="square">
            <a:spAutoFit/>
          </a:bodyPr>
          <a:lstStyle/>
          <a:p>
            <a:r>
              <a:rPr lang="fr-FR" sz="2400" dirty="0"/>
              <a:t>          </a:t>
            </a:r>
            <a:r>
              <a:rPr lang="fr-FR" sz="2400" dirty="0">
                <a:latin typeface="Calibri" panose="020F0502020204030204" pitchFamily="34" charset="0"/>
                <a:ea typeface="Calibri" panose="020F0502020204030204" pitchFamily="34" charset="0"/>
                <a:cs typeface="Calibri" panose="020F0502020204030204" pitchFamily="34" charset="0"/>
              </a:rPr>
              <a:t>Préfère-t-il regarder des films au cinéma ou à la maison ? </a:t>
            </a:r>
            <a:r>
              <a:rPr lang="fr-FR" sz="2400" b="1" dirty="0">
                <a:latin typeface="Calibri" panose="020F0502020204030204" pitchFamily="34" charset="0"/>
                <a:ea typeface="Calibri" panose="020F0502020204030204" pitchFamily="34" charset="0"/>
                <a:cs typeface="Calibri" panose="020F0502020204030204" pitchFamily="34" charset="0"/>
              </a:rPr>
              <a:t>Pourquoi ? </a:t>
            </a:r>
            <a:endParaRPr lang="fr-FR" sz="2400" dirty="0">
              <a:latin typeface="Calibri" panose="020F0502020204030204" pitchFamily="34" charset="0"/>
              <a:ea typeface="Calibri" panose="020F0502020204030204" pitchFamily="34" charset="0"/>
              <a:cs typeface="Calibri" panose="020F0502020204030204" pitchFamily="34" charset="0"/>
            </a:endParaRPr>
          </a:p>
          <a:p>
            <a:pPr marL="990575" lvl="1" indent="-380990">
              <a:lnSpc>
                <a:spcPct val="150000"/>
              </a:lnSpc>
              <a:buFont typeface="Wingdings" panose="05000000000000000000" pitchFamily="2" charset="2"/>
              <a:buChar char="Ø"/>
            </a:pPr>
            <a:r>
              <a:rPr lang="fr-FR" sz="2667" dirty="0">
                <a:latin typeface="Calibiri"/>
              </a:rPr>
              <a:t>……………………………………………………………………………………</a:t>
            </a:r>
          </a:p>
        </p:txBody>
      </p:sp>
      <p:sp>
        <p:nvSpPr>
          <p:cNvPr id="7" name="Rectangle 6">
            <a:extLst>
              <a:ext uri="{FF2B5EF4-FFF2-40B4-BE49-F238E27FC236}">
                <a16:creationId xmlns:a16="http://schemas.microsoft.com/office/drawing/2014/main" id="{ED2C53AF-A40A-82F8-36C7-2597A14C8BD7}"/>
              </a:ext>
            </a:extLst>
          </p:cNvPr>
          <p:cNvSpPr/>
          <p:nvPr/>
        </p:nvSpPr>
        <p:spPr>
          <a:xfrm>
            <a:off x="901700" y="1322489"/>
            <a:ext cx="10388599" cy="707886"/>
          </a:xfrm>
          <a:prstGeom prst="rect">
            <a:avLst/>
          </a:prstGeom>
        </p:spPr>
        <p:txBody>
          <a:bodyPr wrap="square">
            <a:spAutoFit/>
          </a:bodyPr>
          <a:lstStyle/>
          <a:p>
            <a:pPr algn="just"/>
            <a:r>
              <a:rPr lang="fr-FR" sz="2000" dirty="0">
                <a:solidFill>
                  <a:srgbClr val="C00000"/>
                </a:solidFill>
                <a:latin typeface="Calibiri"/>
              </a:rPr>
              <a:t>Il préfère regarder des films au cinéma parce qu’il considère que l’écran du cinéma est plus grand et la qualité du son est meilleure.</a:t>
            </a:r>
          </a:p>
        </p:txBody>
      </p:sp>
      <p:sp>
        <p:nvSpPr>
          <p:cNvPr id="8" name="Rectangle 7">
            <a:extLst>
              <a:ext uri="{FF2B5EF4-FFF2-40B4-BE49-F238E27FC236}">
                <a16:creationId xmlns:a16="http://schemas.microsoft.com/office/drawing/2014/main" id="{10809E65-29A0-FD3C-082F-8F2FAD52F598}"/>
              </a:ext>
            </a:extLst>
          </p:cNvPr>
          <p:cNvSpPr/>
          <p:nvPr/>
        </p:nvSpPr>
        <p:spPr>
          <a:xfrm>
            <a:off x="396215" y="2665272"/>
            <a:ext cx="11237877" cy="3786421"/>
          </a:xfrm>
          <a:prstGeom prst="rect">
            <a:avLst/>
          </a:prstGeom>
          <a:solidFill>
            <a:srgbClr val="FFFFCC"/>
          </a:solidFill>
          <a:ln>
            <a:solidFill>
              <a:schemeClr val="tx1"/>
            </a:solidFill>
          </a:ln>
        </p:spPr>
        <p:txBody>
          <a:bodyPr wrap="square">
            <a:spAutoFit/>
          </a:bodyPr>
          <a:lstStyle/>
          <a:p>
            <a:pPr algn="just">
              <a:lnSpc>
                <a:spcPct val="150000"/>
              </a:lnSpc>
            </a:pPr>
            <a:r>
              <a:rPr lang="fr-FR" sz="2667" dirty="0">
                <a:latin typeface="Calibri" panose="020F0502020204030204" pitchFamily="34" charset="0"/>
                <a:ea typeface="Calibri" panose="020F0502020204030204" pitchFamily="34" charset="0"/>
                <a:cs typeface="Calibri" panose="020F0502020204030204" pitchFamily="34" charset="0"/>
              </a:rPr>
              <a:t>Chaque semaine, Hamza va au cinéma avec ses amis. Il aime regarder des films sur le grand écran. Il préfère les films d’action, car ils sont plus intéressants que les films romantiques. Avant le film, il achète parfois des bonbons et du pop-corn. Ensuite, il s’installe dans un fauteuil et suit attentivement les scènes. Parfois, il regarde aussi des films à la maison, </a:t>
            </a:r>
            <a:r>
              <a:rPr lang="fr-FR" sz="2667" dirty="0">
                <a:highlight>
                  <a:srgbClr val="FFFF00"/>
                </a:highlight>
                <a:latin typeface="Calibri" panose="020F0502020204030204" pitchFamily="34" charset="0"/>
                <a:ea typeface="Calibri" panose="020F0502020204030204" pitchFamily="34" charset="0"/>
                <a:cs typeface="Calibri" panose="020F0502020204030204" pitchFamily="34" charset="0"/>
              </a:rPr>
              <a:t>mais il considère que l’écran du cinéma est plus grand et la qualité du son est meilleure.</a:t>
            </a:r>
            <a:r>
              <a:rPr lang="fr-FR" sz="2667"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9875838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59805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397911"/>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Rituel : Ticket de sortie. </a:t>
            </a:r>
          </a:p>
        </p:txBody>
      </p:sp>
      <p:sp>
        <p:nvSpPr>
          <p:cNvPr id="5" name="Rectangle 4"/>
          <p:cNvSpPr/>
          <p:nvPr/>
        </p:nvSpPr>
        <p:spPr>
          <a:xfrm>
            <a:off x="2850497" y="2965828"/>
            <a:ext cx="6545433" cy="1241237"/>
          </a:xfrm>
          <a:prstGeom prst="rect">
            <a:avLst/>
          </a:prstGeom>
        </p:spPr>
        <p:txBody>
          <a:bodyPr wrap="square">
            <a:spAutoFit/>
          </a:bodyPr>
          <a:lstStyle/>
          <a:p>
            <a:pPr algn="ctr"/>
            <a:r>
              <a:rPr lang="fr-FR" sz="3733" b="1" dirty="0">
                <a:latin typeface="Times New Roman" panose="02020603050405020304" pitchFamily="18" charset="0"/>
                <a:ea typeface="Times New Roman" panose="02020603050405020304" pitchFamily="18" charset="0"/>
              </a:rPr>
              <a:t>Chaque élève dit/écrit une chose qu’il/elle a retenue.</a:t>
            </a:r>
          </a:p>
        </p:txBody>
      </p:sp>
      <p:pic>
        <p:nvPicPr>
          <p:cNvPr id="4" name="Image 3"/>
          <p:cNvPicPr>
            <a:picLocks noChangeAspect="1"/>
          </p:cNvPicPr>
          <p:nvPr/>
        </p:nvPicPr>
        <p:blipFill>
          <a:blip r:embed="rId4"/>
          <a:stretch>
            <a:fillRect/>
          </a:stretch>
        </p:blipFill>
        <p:spPr>
          <a:xfrm>
            <a:off x="971889" y="2149654"/>
            <a:ext cx="2153356" cy="2558693"/>
          </a:xfrm>
          <a:prstGeom prst="rect">
            <a:avLst/>
          </a:prstGeom>
        </p:spPr>
      </p:pic>
      <p:pic>
        <p:nvPicPr>
          <p:cNvPr id="6" name="Image 5"/>
          <p:cNvPicPr>
            <a:picLocks noChangeAspect="1"/>
          </p:cNvPicPr>
          <p:nvPr/>
        </p:nvPicPr>
        <p:blipFill>
          <a:blip r:embed="rId5"/>
          <a:stretch>
            <a:fillRect/>
          </a:stretch>
        </p:blipFill>
        <p:spPr>
          <a:xfrm>
            <a:off x="9505323" y="2585083"/>
            <a:ext cx="1984037" cy="2033636"/>
          </a:xfrm>
          <a:prstGeom prst="rect">
            <a:avLst/>
          </a:prstGeom>
        </p:spPr>
      </p:pic>
    </p:spTree>
    <p:extLst>
      <p:ext uri="{BB962C8B-B14F-4D97-AF65-F5344CB8AC3E}">
        <p14:creationId xmlns:p14="http://schemas.microsoft.com/office/powerpoint/2010/main" val="36268927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3">
            <a:alphaModFix/>
          </a:blip>
          <a:srcRect/>
          <a:stretch>
            <a:fillRect/>
          </a:stretch>
        </p:blipFill>
        <p:spPr>
          <a:xfrm>
            <a:off x="3948855" y="1901086"/>
            <a:ext cx="3711573" cy="3711573"/>
          </a:xfrm>
          <a:prstGeom prst="rect">
            <a:avLst/>
          </a:prstGeom>
          <a:noFill/>
          <a:ln cap="flat">
            <a:noFill/>
          </a:ln>
        </p:spPr>
      </p:pic>
      <p:sp>
        <p:nvSpPr>
          <p:cNvPr id="13" name="Titre 6">
            <a:extLst>
              <a:ext uri="{FF2B5EF4-FFF2-40B4-BE49-F238E27FC236}">
                <a16:creationId xmlns:a16="http://schemas.microsoft.com/office/drawing/2014/main" id="{692F1B43-DF4C-93B1-38A5-2B7FCE286261}"/>
              </a:ext>
            </a:extLst>
          </p:cNvPr>
          <p:cNvSpPr txBox="1">
            <a:spLocks/>
          </p:cNvSpPr>
          <p:nvPr/>
        </p:nvSpPr>
        <p:spPr>
          <a:xfrm>
            <a:off x="792432" y="83305"/>
            <a:ext cx="1016110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C’est la fin de notre séance. N’oubliez pas de réviser votre leçon et de terminer vos devoirs !</a:t>
            </a:r>
          </a:p>
        </p:txBody>
      </p:sp>
    </p:spTree>
    <p:extLst>
      <p:ext uri="{BB962C8B-B14F-4D97-AF65-F5344CB8AC3E}">
        <p14:creationId xmlns:p14="http://schemas.microsoft.com/office/powerpoint/2010/main" val="325299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169326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 de répondre.</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3913450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3">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4">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5">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6">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7">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 de répondre.</a:t>
            </a:r>
          </a:p>
        </p:txBody>
      </p:sp>
    </p:spTree>
    <p:extLst>
      <p:ext uri="{BB962C8B-B14F-4D97-AF65-F5344CB8AC3E}">
        <p14:creationId xmlns:p14="http://schemas.microsoft.com/office/powerpoint/2010/main" val="721086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96223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TotalTime>
  <Words>3358</Words>
  <Application>Microsoft Office PowerPoint</Application>
  <PresentationFormat>Grand écran</PresentationFormat>
  <Paragraphs>293</Paragraphs>
  <Slides>54</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54</vt:i4>
      </vt:variant>
    </vt:vector>
  </HeadingPairs>
  <TitlesOfParts>
    <vt:vector size="66" baseType="lpstr">
      <vt:lpstr>Aptos</vt:lpstr>
      <vt:lpstr>Arial</vt:lpstr>
      <vt:lpstr>Calibiri</vt:lpstr>
      <vt:lpstr>Calibri</vt:lpstr>
      <vt:lpstr>Calibri Light</vt:lpstr>
      <vt:lpstr>Dosis</vt:lpstr>
      <vt:lpstr>Poppins ExtraBold</vt:lpstr>
      <vt:lpstr>RATXSP+Calibri</vt:lpstr>
      <vt:lpstr>RATXSP+Calibri-Bold</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7</cp:revision>
  <dcterms:created xsi:type="dcterms:W3CDTF">2025-09-28T22:38:21Z</dcterms:created>
  <dcterms:modified xsi:type="dcterms:W3CDTF">2025-10-06T23:49:32Z</dcterms:modified>
</cp:coreProperties>
</file>