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5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5"/>
  </p:notesMasterIdLst>
  <p:sldIdLst>
    <p:sldId id="2147483567" r:id="rId9"/>
    <p:sldId id="2147483503" r:id="rId10"/>
    <p:sldId id="2147483616" r:id="rId11"/>
    <p:sldId id="2147483568" r:id="rId12"/>
    <p:sldId id="258" r:id="rId13"/>
    <p:sldId id="2147483580" r:id="rId14"/>
    <p:sldId id="2147483411" r:id="rId15"/>
    <p:sldId id="2147483413" r:id="rId16"/>
    <p:sldId id="2147483414" r:id="rId17"/>
    <p:sldId id="2147483485" r:id="rId18"/>
    <p:sldId id="2147483486" r:id="rId19"/>
    <p:sldId id="2147483505" r:id="rId20"/>
    <p:sldId id="2147483471" r:id="rId21"/>
    <p:sldId id="2147483436" r:id="rId22"/>
    <p:sldId id="2147483521" r:id="rId23"/>
    <p:sldId id="2147483630" r:id="rId24"/>
    <p:sldId id="262" r:id="rId25"/>
    <p:sldId id="263" r:id="rId26"/>
    <p:sldId id="2147483571" r:id="rId27"/>
    <p:sldId id="264" r:id="rId28"/>
    <p:sldId id="266" r:id="rId29"/>
    <p:sldId id="2147483540" r:id="rId30"/>
    <p:sldId id="2147483576" r:id="rId31"/>
    <p:sldId id="2147483578" r:id="rId32"/>
    <p:sldId id="2147483551" r:id="rId33"/>
    <p:sldId id="268" r:id="rId34"/>
    <p:sldId id="269" r:id="rId35"/>
    <p:sldId id="257" r:id="rId36"/>
    <p:sldId id="2147483627" r:id="rId37"/>
    <p:sldId id="2147483628" r:id="rId38"/>
    <p:sldId id="2147483629" r:id="rId39"/>
    <p:sldId id="261" r:id="rId40"/>
    <p:sldId id="320" r:id="rId41"/>
    <p:sldId id="2147483610" r:id="rId42"/>
    <p:sldId id="2147483538" r:id="rId43"/>
    <p:sldId id="2147483539" r:id="rId44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FB6"/>
    <a:srgbClr val="FFFFCC"/>
    <a:srgbClr val="3FB2CB"/>
    <a:srgbClr val="0070C0"/>
    <a:srgbClr val="A98FC3"/>
    <a:srgbClr val="44546A"/>
    <a:srgbClr val="E3EEF2"/>
    <a:srgbClr val="54AFE9"/>
    <a:srgbClr val="CFE3F0"/>
    <a:srgbClr val="8BC1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commentAuthors" Target="commentAuthor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modSld">
      <pc:chgData name="ABDELAZIZ.ASSEBBANE" userId="af44cbbb-d77c-45ae-bf3f-17cd253b121b" providerId="ADAL" clId="{9124E342-7500-48D5-BF5B-0920EAD0209E}" dt="2025-09-27T21:22:38.736" v="4" actId="20577"/>
      <pc:docMkLst>
        <pc:docMk/>
      </pc:docMkLst>
      <pc:sldChg chg="modSp mod">
        <pc:chgData name="ABDELAZIZ.ASSEBBANE" userId="af44cbbb-d77c-45ae-bf3f-17cd253b121b" providerId="ADAL" clId="{9124E342-7500-48D5-BF5B-0920EAD0209E}" dt="2025-09-27T21:22:38.736" v="4" actId="20577"/>
        <pc:sldMkLst>
          <pc:docMk/>
          <pc:sldMk cId="1025972370" sldId="2147483538"/>
        </pc:sldMkLst>
        <pc:spChg chg="mod">
          <ac:chgData name="ABDELAZIZ.ASSEBBANE" userId="af44cbbb-d77c-45ae-bf3f-17cd253b121b" providerId="ADAL" clId="{9124E342-7500-48D5-BF5B-0920EAD0209E}" dt="2025-09-27T21:22:38.736" v="4" actId="20577"/>
          <ac:spMkLst>
            <pc:docMk/>
            <pc:sldMk cId="1025972370" sldId="2147483538"/>
            <ac:spMk id="3" creationId="{3A9336B3-2696-19E4-0E3B-C90D6B70401C}"/>
          </ac:spMkLst>
        </pc:spChg>
      </pc:sldChg>
      <pc:sldChg chg="modSp mod">
        <pc:chgData name="ABDELAZIZ.ASSEBBANE" userId="af44cbbb-d77c-45ae-bf3f-17cd253b121b" providerId="ADAL" clId="{9124E342-7500-48D5-BF5B-0920EAD0209E}" dt="2025-09-27T21:20:01.143" v="2" actId="20577"/>
        <pc:sldMkLst>
          <pc:docMk/>
          <pc:sldMk cId="3567832040" sldId="2147483567"/>
        </pc:sldMkLst>
        <pc:spChg chg="mod">
          <ac:chgData name="ABDELAZIZ.ASSEBBANE" userId="af44cbbb-d77c-45ae-bf3f-17cd253b121b" providerId="ADAL" clId="{9124E342-7500-48D5-BF5B-0920EAD0209E}" dt="2025-09-27T21:18:36.337" v="1" actId="20577"/>
          <ac:spMkLst>
            <pc:docMk/>
            <pc:sldMk cId="3567832040" sldId="2147483567"/>
            <ac:spMk id="16" creationId="{46746A8E-17B0-82BF-AA2A-E3A6E80172F6}"/>
          </ac:spMkLst>
        </pc:spChg>
        <pc:spChg chg="mod">
          <ac:chgData name="ABDELAZIZ.ASSEBBANE" userId="af44cbbb-d77c-45ae-bf3f-17cd253b121b" providerId="ADAL" clId="{9124E342-7500-48D5-BF5B-0920EAD0209E}" dt="2025-09-27T21:20:01.143" v="2" actId="20577"/>
          <ac:spMkLst>
            <pc:docMk/>
            <pc:sldMk cId="3567832040" sldId="2147483567"/>
            <ac:spMk id="18" creationId="{E0FF8D5D-C824-FEA6-FAD4-EC41BEFD634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F934263-305F-81CF-6495-247751822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CAD2B02-3C5E-DBD3-7758-06E93821C68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3C3C548A-73D1-ECD8-1F5F-33C92A0231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890575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643925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2E1426B-C66C-B43A-3773-5B70BE6B2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3B3C60F5-FA52-612F-F03E-8F4FD6FF8F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32F30821-788B-DFCF-8D1A-354AACF0E4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906805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8416671-3A9F-1612-0A3B-579868AF7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9ACBF883-F08C-631F-5D51-E2341AAC27D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E881C775-A7EC-92B1-41C4-5E57C4A745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441679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3EF1CFB-37C4-09FB-4F25-0BAC6C1FA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007FA67A-5B6B-EFC3-5FAF-9A312A22D8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6C3ED2CD-4EA3-BA05-C2D7-5F7C62BBB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763213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EE695DE-4E13-BF0A-5CBC-FD1C681E7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3FA2C10D-BDBB-70CF-54BD-4624152589D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94F9CFB5-F8AA-FE9F-B0B9-BFB7D2DF7A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956433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1064DD7-11E0-63F7-F25D-A6E2E0297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5A774A40-73B5-2083-9CF0-F05425B0AC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02924A93-1F5A-341A-CBEB-F94DF8252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0944233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3E4B2A1-11E4-C205-2E6A-BB7DFC65D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5988D08E-B7D6-8FA9-63B9-867FF59A783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B85CEABF-D15B-3B54-DABB-9DFDE9B939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62931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2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0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19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6.png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emf"/><Relationship Id="rId5" Type="http://schemas.openxmlformats.org/officeDocument/2006/relationships/image" Target="../media/image42.png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6.png"/><Relationship Id="rId4" Type="http://schemas.openxmlformats.org/officeDocument/2006/relationships/image" Target="../media/image39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3.png"/><Relationship Id="rId5" Type="http://schemas.openxmlformats.org/officeDocument/2006/relationships/image" Target="../media/image39.emf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3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9.emf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4.gi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g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4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843309"/>
            <a:ext cx="6208858" cy="24622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chemeClr val="bg1"/>
                </a:solidFill>
              </a:rPr>
              <a:t>Rebrassage : réviser les acquis des trois séances de remédiation.</a:t>
            </a: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359" y="1681290"/>
            <a:ext cx="3536149" cy="1792076"/>
          </a:xfrm>
          <a:prstGeom prst="rect">
            <a:avLst/>
          </a:prstGeom>
        </p:spPr>
      </p:pic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</a:t>
            </a:r>
            <a:r>
              <a:rPr lang="ar-MA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   </a:t>
            </a: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                                             Semaine   3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85023" y="305299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739212" y="3055775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7832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18F9-6958-071B-2EC9-5E1A5FE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687636AC-B22C-F664-41D5-C135209347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146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id="{0493BF71-6AA9-53B4-992B-1C40DB14F634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/>
              <a:t>Dans cette séance de rebrassage, nous allons réviser les sons suivants :</a:t>
            </a:r>
            <a:endParaRPr dirty="0"/>
          </a:p>
        </p:txBody>
      </p:sp>
      <p:sp>
        <p:nvSpPr>
          <p:cNvPr id="15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868365" y="1894492"/>
            <a:ext cx="7829551" cy="1488659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/>
              <a:t>Lire par groupes de mots.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/>
              <a:t>Lire avec une voix forte et claire.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/>
              <a:t>Adapter l’intonation au temps verbal.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86" y="2336742"/>
            <a:ext cx="604158" cy="60415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1602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3D2BE-6F3F-EBF5-BA5D-11B2C5608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Lisez ces phrases à haute voix. Respectez les indications ci-dessous. Travaillez en binômes.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Apporter un feedback immédiat. Donner un modèle de lecture.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7B03CF1-85B1-4086-4990-CD3469F2ABC1}"/>
              </a:ext>
            </a:extLst>
          </p:cNvPr>
          <p:cNvSpPr txBox="1"/>
          <p:nvPr/>
        </p:nvSpPr>
        <p:spPr>
          <a:xfrm>
            <a:off x="1196068" y="855752"/>
            <a:ext cx="45964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Lisez par groupes de mots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Lisez avec une voix forte et claire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Adaptez l’intonation au temps verbal</a:t>
            </a:r>
          </a:p>
        </p:txBody>
      </p:sp>
      <p:pic>
        <p:nvPicPr>
          <p:cNvPr id="22" name="Picture 9">
            <a:extLst>
              <a:ext uri="{FF2B5EF4-FFF2-40B4-BE49-F238E27FC236}">
                <a16:creationId xmlns:a16="http://schemas.microsoft.com/office/drawing/2014/main" id="{67EF3E0B-3DB5-1B35-849A-9D167C2070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3E4A34AD-55DA-8C67-2946-976562A1F2EC}"/>
              </a:ext>
            </a:extLst>
          </p:cNvPr>
          <p:cNvSpPr txBox="1"/>
          <p:nvPr/>
        </p:nvSpPr>
        <p:spPr>
          <a:xfrm>
            <a:off x="807139" y="1794646"/>
            <a:ext cx="7405555" cy="281718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b="0" i="0" strike="noStrike" baseline="0" dirty="0">
                <a:latin typeface="RATXSP+Calibri"/>
              </a:rPr>
              <a:t>A mon avis, je pense que travailler à la maison est important pour réussir.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RATXSP+Calibri"/>
              </a:rPr>
              <a:t>Pendant mon enfance, j’étudiais tous les jours et je posais beaucoup de questions à mes professeurs.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RATXSP+Calibri"/>
              </a:rPr>
              <a:t>L’année prochaine, je travaillerai avec plus de sérieux, et je lirai encore plus de romans.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54846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F3FC2-4991-AFEA-655B-EC64EA9B7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C1550DC6-7BE7-4333-4943-612636325960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attendues.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89F3D4A-F33F-56E9-2E62-F4631E220A94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Apporter un feedback immédiat. Donner un modèle de lecture.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E2B2AAD-8DF1-8708-03BB-34C4FAAE0A1F}"/>
              </a:ext>
            </a:extLst>
          </p:cNvPr>
          <p:cNvSpPr txBox="1"/>
          <p:nvPr/>
        </p:nvSpPr>
        <p:spPr>
          <a:xfrm>
            <a:off x="1196068" y="855752"/>
            <a:ext cx="45964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Lisez par groupes de mots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Lisez avec une voix forte et claire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Adaptez l’intonation au temps verbal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C2745A3-C5C2-DBA3-F770-820B15C0153F}"/>
              </a:ext>
            </a:extLst>
          </p:cNvPr>
          <p:cNvSpPr txBox="1"/>
          <p:nvPr/>
        </p:nvSpPr>
        <p:spPr>
          <a:xfrm>
            <a:off x="807139" y="1794646"/>
            <a:ext cx="7405555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b="0" i="0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A mon avis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r-FR" sz="2000" b="0" i="0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je pense que travailler à la maison / est important pour réussir. </a:t>
            </a:r>
            <a:r>
              <a:rPr lang="fr-FR" sz="2000" b="1" i="1" strike="noStrike" baseline="0" dirty="0">
                <a:solidFill>
                  <a:srgbClr val="336F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Voix forte, confiante</a:t>
            </a:r>
            <a:r>
              <a:rPr lang="fr-FR" sz="2000" b="1" i="1" strike="noStrike" baseline="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2000" b="0" i="0" strike="noStrik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Pendant mon enfance / j’étudiais tous les jours / et je posais beaucoup de questions à mes professeurs. </a:t>
            </a:r>
            <a:r>
              <a:rPr lang="fr-FR" sz="2000" b="1" i="1" dirty="0">
                <a:solidFill>
                  <a:srgbClr val="336F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Voix nostalgique.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L’année prochaine / je travaillerai avec plus de sérieux / et je lirai encore plus de romans. </a:t>
            </a:r>
            <a:r>
              <a:rPr lang="fr-FR" sz="2000" b="1" i="1" dirty="0">
                <a:solidFill>
                  <a:srgbClr val="336F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Voix enthousiaste</a:t>
            </a:r>
            <a:r>
              <a:rPr lang="fr-FR" sz="2000" b="1" i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Google Shape;656;p54">
            <a:extLst>
              <a:ext uri="{FF2B5EF4-FFF2-40B4-BE49-F238E27FC236}">
                <a16:creationId xmlns:a16="http://schemas.microsoft.com/office/drawing/2014/main" id="{203651C9-3F65-A6EA-0F0E-A32D4B3C3A7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616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D8C1E-CC7B-F096-0D85-B541A3CF5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6C1035C4-5538-F336-0D0D-1A9D1D83A39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Maintenant, cherchez les indicateurs de temps dans ces phrases, puis remplacez-les par d’autres.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BA1BFB7D-BB9E-56FC-0A8F-C955670DB34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Désigner quelques élèves au hasard. Demander de justifier les réponses.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E793BB62-4FDC-F042-AB85-138498F53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C33CBBA-E91D-15A3-ABD4-D37ACFEC8E61}"/>
              </a:ext>
            </a:extLst>
          </p:cNvPr>
          <p:cNvSpPr txBox="1"/>
          <p:nvPr/>
        </p:nvSpPr>
        <p:spPr>
          <a:xfrm>
            <a:off x="807139" y="1794646"/>
            <a:ext cx="7405555" cy="281718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b="0" i="0" strike="noStrike" baseline="0" dirty="0">
                <a:latin typeface="RATXSP+Calibri"/>
              </a:rPr>
              <a:t>A mon avis, je pense que travailler à la maison est important pour réussir.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RATXSP+Calibri"/>
              </a:rPr>
              <a:t>Pendant mon enfance, j’étudiais tous les jours et je posais beaucoup de questions à mes professeurs.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RATXSP+Calibri"/>
              </a:rPr>
              <a:t>L’année prochaine, je travaillerai avec plus de sérieux, et je lirai encore plus de romans. </a:t>
            </a:r>
            <a:endParaRPr lang="fr-FR" sz="2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9A792F-1FEB-710E-EFAF-BDD1873EBE0F}"/>
              </a:ext>
            </a:extLst>
          </p:cNvPr>
          <p:cNvSpPr txBox="1"/>
          <p:nvPr/>
        </p:nvSpPr>
        <p:spPr>
          <a:xfrm>
            <a:off x="1196068" y="855752"/>
            <a:ext cx="45964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Soulignez tous les indicateurs de temps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Soulignez les expressions d’opinion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Replacez-les par d’autres.</a:t>
            </a:r>
          </a:p>
        </p:txBody>
      </p:sp>
    </p:spTree>
    <p:extLst>
      <p:ext uri="{BB962C8B-B14F-4D97-AF65-F5344CB8AC3E}">
        <p14:creationId xmlns:p14="http://schemas.microsoft.com/office/powerpoint/2010/main" val="1001555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41F1C-AACE-BABF-39A8-9A62391DC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8C618438-AA3E-D062-25D7-67EEDC1C337B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attendues.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F5E76640-61EE-3389-6756-0FD545B116D1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verbaliser leur raisonnement. Apporter un feedback immédiat.</a:t>
            </a:r>
          </a:p>
        </p:txBody>
      </p:sp>
      <p:pic>
        <p:nvPicPr>
          <p:cNvPr id="5" name="Google Shape;656;p54">
            <a:extLst>
              <a:ext uri="{FF2B5EF4-FFF2-40B4-BE49-F238E27FC236}">
                <a16:creationId xmlns:a16="http://schemas.microsoft.com/office/drawing/2014/main" id="{460BDD92-5274-B4DD-1A5E-C9B2DBCE1EC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2FABB43-FFA1-6C32-CB7B-57FAAF65FE40}"/>
              </a:ext>
            </a:extLst>
          </p:cNvPr>
          <p:cNvSpPr txBox="1"/>
          <p:nvPr/>
        </p:nvSpPr>
        <p:spPr>
          <a:xfrm>
            <a:off x="807139" y="1794646"/>
            <a:ext cx="7405555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b="0" i="0" u="sng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A mon avis, je pense que</a:t>
            </a:r>
            <a:r>
              <a:rPr lang="fr-FR" sz="20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 travailler à la maison est important pour réussir. </a:t>
            </a:r>
            <a:r>
              <a:rPr lang="fr-FR" sz="2000" b="1" i="1" u="none" strike="noStrike" baseline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D’après-moi, selon moi, je crois que, …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Pendant mon enfance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, j’étudiais tous les jours et je posais beaucoup de questions à mes professeurs. </a:t>
            </a:r>
            <a:r>
              <a:rPr lang="fr-FR" sz="2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Quand j’étais jeune, …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L’année prochaine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, je travaillerai avec plus de sérieux, et je lirai encore plus de romans. </a:t>
            </a:r>
            <a:r>
              <a:rPr lang="fr-FR" sz="2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 tard, dans l’avenir, 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6DB67B-9156-AB19-BB22-23EF8F7E706A}"/>
              </a:ext>
            </a:extLst>
          </p:cNvPr>
          <p:cNvSpPr txBox="1"/>
          <p:nvPr/>
        </p:nvSpPr>
        <p:spPr>
          <a:xfrm>
            <a:off x="1196068" y="855752"/>
            <a:ext cx="45964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Soulignez tous les indicateurs de temps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Soulignez les expressions d’opinion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Replacez-les par d’autres.</a:t>
            </a:r>
          </a:p>
        </p:txBody>
      </p:sp>
    </p:spTree>
    <p:extLst>
      <p:ext uri="{BB962C8B-B14F-4D97-AF65-F5344CB8AC3E}">
        <p14:creationId xmlns:p14="http://schemas.microsoft.com/office/powerpoint/2010/main" val="818989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9329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Maintenant, lisez individuellement ces phrases à haute voix..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Désigner quelques élèves au hasard. Apporter un feedback immédiat. Donner un modèle de lecture.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595E953-D3CE-9A4D-5147-9BE20E0BE3CB}"/>
              </a:ext>
            </a:extLst>
          </p:cNvPr>
          <p:cNvSpPr txBox="1"/>
          <p:nvPr/>
        </p:nvSpPr>
        <p:spPr>
          <a:xfrm>
            <a:off x="999562" y="1135628"/>
            <a:ext cx="7144875" cy="327628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tard, quand je serai grand, je voyagerai autour du monde.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avis, je trouve que c’est important de découvrir d’autres pays et d’autres cultures.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convaincue que je voyagerai avec plaisir et avec passion pour profiter de chaque moment. 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crois que voyager, c’est aussi apprendre à mieux connaître les autres et soi-même. </a:t>
            </a:r>
          </a:p>
        </p:txBody>
      </p:sp>
    </p:spTree>
    <p:extLst>
      <p:ext uri="{BB962C8B-B14F-4D97-AF65-F5344CB8AC3E}">
        <p14:creationId xmlns:p14="http://schemas.microsoft.com/office/powerpoint/2010/main" val="2326707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paliers du niveau 1AC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1</a:t>
            </a:r>
          </a:p>
        </p:txBody>
      </p:sp>
      <p:sp>
        <p:nvSpPr>
          <p:cNvPr id="40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4490870" y="2086747"/>
            <a:ext cx="91543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Arial"/>
              </a:rPr>
              <a:t>Vous êtes ici</a:t>
            </a:r>
          </a:p>
        </p:txBody>
      </p:sp>
      <p:pic>
        <p:nvPicPr>
          <p:cNvPr id="41" name="Picture 4" descr="Pin ">
            <a:extLst>
              <a:ext uri="{FF2B5EF4-FFF2-40B4-BE49-F238E27FC236}">
                <a16:creationId xmlns:a16="http://schemas.microsoft.com/office/drawing/2014/main" id="{930EC4D2-4684-3349-15AE-6849EDF3F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413" y="1650695"/>
            <a:ext cx="374245" cy="37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09AA3-F423-B9B5-8642-049D8B361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2996DEF0-7E31-4D61-AB51-1FE2A28405C6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2C0591A5-A3E6-A862-8F41-E8D9FFF8F020}"/>
              </a:ext>
            </a:extLst>
          </p:cNvPr>
          <p:cNvSpPr txBox="1"/>
          <p:nvPr/>
        </p:nvSpPr>
        <p:spPr>
          <a:xfrm>
            <a:off x="865396" y="9329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Soulignez les indicateurs de temps et les expressions d’opinion et remplacez-les par d’autres.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BF3221F-9FB1-7E06-F0B8-BCCC3091C15F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Accorder aux élèves 2 min  pour effectuer la tâche. Circuler dans les rangs.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C1A80503-E561-7F84-B54A-7D5CAA1F9A9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0D3A995-9C20-44F7-E010-19F9A06BA460}"/>
              </a:ext>
            </a:extLst>
          </p:cNvPr>
          <p:cNvSpPr txBox="1"/>
          <p:nvPr/>
        </p:nvSpPr>
        <p:spPr>
          <a:xfrm>
            <a:off x="999562" y="1135628"/>
            <a:ext cx="7144875" cy="327628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tard, quand je serai grand, je voyagerai autour du monde.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avis, je trouve que c’est important de découvrir d’autres pays et d’autres cultures.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convaincue que je voyagerai avec plaisir et avec passion pour profiter de chaque moment. 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crois que voyager, c’est aussi apprendre à mieux connaître les autres et soi-même. </a:t>
            </a:r>
          </a:p>
        </p:txBody>
      </p:sp>
    </p:spTree>
    <p:extLst>
      <p:ext uri="{BB962C8B-B14F-4D97-AF65-F5344CB8AC3E}">
        <p14:creationId xmlns:p14="http://schemas.microsoft.com/office/powerpoint/2010/main" val="604359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D0E97-D4F0-65D6-B24F-E88609DC9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057B0CE8-1750-2262-D206-BD8EFB812B29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D9FE310C-9E25-FB98-87C9-72E3252E5E44}"/>
              </a:ext>
            </a:extLst>
          </p:cNvPr>
          <p:cNvSpPr txBox="1"/>
          <p:nvPr/>
        </p:nvSpPr>
        <p:spPr>
          <a:xfrm>
            <a:off x="865396" y="9329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45F2CEE-F362-0792-1DC8-13241A5811CA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Identifiez les élèves en difficulté et leur apporter des explications supplémentaires si nécessaire.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E6AF5E2E-16F2-C21C-2E07-641780BADFB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D7931A0F-938C-4C21-6D61-95662FF30102}"/>
              </a:ext>
            </a:extLst>
          </p:cNvPr>
          <p:cNvSpPr txBox="1"/>
          <p:nvPr/>
        </p:nvSpPr>
        <p:spPr>
          <a:xfrm>
            <a:off x="999562" y="1127465"/>
            <a:ext cx="7144875" cy="327628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tard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je serai grand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je voyagerai autour du monde.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avis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trouve que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c’est important de découvrir d’autres pays et d’autres cultures. </a:t>
            </a:r>
            <a:r>
              <a:rPr lang="fr-FR" sz="20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D’après moi, je pense que …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convaincue que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 voyagerai avec plaisir et avec passion pour profiter de chaque moment. </a:t>
            </a:r>
            <a:r>
              <a:rPr lang="fr-FR" sz="20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persuadée que …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crois que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voyager, c’est aussi apprendre à mieux connaître les autres et soi-même. </a:t>
            </a:r>
            <a:r>
              <a:rPr lang="fr-FR" sz="20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pense que, je trouve que …</a:t>
            </a:r>
          </a:p>
        </p:txBody>
      </p:sp>
    </p:spTree>
    <p:extLst>
      <p:ext uri="{BB962C8B-B14F-4D97-AF65-F5344CB8AC3E}">
        <p14:creationId xmlns:p14="http://schemas.microsoft.com/office/powerpoint/2010/main" val="37205597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444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1057749" y="1862154"/>
            <a:ext cx="7548087" cy="156568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Repérer l’ordre des actions dans un récit.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Repérer des actions passées et futures.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Identifier ce que pense un personnage et les raisons qu’il donne.</a:t>
            </a:r>
          </a:p>
        </p:txBody>
      </p:sp>
      <p:pic>
        <p:nvPicPr>
          <p:cNvPr id="13" name="Image 15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23" y="2365404"/>
            <a:ext cx="604158" cy="604158"/>
          </a:xfrm>
          <a:prstGeom prst="rect">
            <a:avLst/>
          </a:prstGeom>
          <a:ln>
            <a:noFill/>
          </a:ln>
        </p:spPr>
      </p:pic>
      <p:pic>
        <p:nvPicPr>
          <p:cNvPr id="11" name="Google Shape;656;p54">
            <a:extLst>
              <a:ext uri="{FF2B5EF4-FFF2-40B4-BE49-F238E27FC236}">
                <a16:creationId xmlns:a16="http://schemas.microsoft.com/office/drawing/2014/main" id="{CD58448C-3513-D66B-126D-E87A69A1531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EF88D77-1B47-3305-FA0A-ED758F2E88D3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/>
              <a:t>Dans cette séance de rebrassage, nous allons réviser les idées suivantes 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3550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9B900-4E3D-A5D4-387A-52AF4A1E1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19CD60C5-6537-739C-E019-1FF5E165D96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relever dans le texte les actions passées et les actions futures.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A743DD5-6207-EB54-3616-13739BFE5AAC}"/>
              </a:ext>
            </a:extLst>
          </p:cNvPr>
          <p:cNvSpPr txBox="1"/>
          <p:nvPr/>
        </p:nvSpPr>
        <p:spPr>
          <a:xfrm>
            <a:off x="435067" y="1329598"/>
            <a:ext cx="6010321" cy="347787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classe, j’écoute attentivement mes professeurs. Le soir, quand je rentre chez moi, je fais mes devoirs dans ma chambre. A mon avis, travailler à la maison est important pour réussir. </a:t>
            </a:r>
          </a:p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Même pendant mon enfance, j’aimais apprendre de nouvelles choses. J’étudiais tous les jours à la maison avec mes parents. Je posais aussi beaucoup de questions à mes professeurs. </a:t>
            </a:r>
          </a:p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L’année prochaine, je travaillerai encore avec plus de sérieux, et je lirai encore plus de romans, car je veux devenir encore meilleur.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EF660F-0F28-7BC8-A5E9-2E4492FFC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710" y="2024742"/>
            <a:ext cx="2377242" cy="2135116"/>
          </a:xfrm>
          <a:prstGeom prst="rect">
            <a:avLst/>
          </a:prstGeom>
        </p:spPr>
      </p:pic>
      <p:sp>
        <p:nvSpPr>
          <p:cNvPr id="5" name="ZoneTexte 11">
            <a:extLst>
              <a:ext uri="{FF2B5EF4-FFF2-40B4-BE49-F238E27FC236}">
                <a16:creationId xmlns:a16="http://schemas.microsoft.com/office/drawing/2014/main" id="{8A6E538F-DD5F-67F9-2C6A-7CF6F4FA8CFA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Regardez l’image puis lisez silencieusement le texte.</a:t>
            </a:r>
            <a:endParaRPr lang="fr-FR" altLang="fr-FR" dirty="0"/>
          </a:p>
        </p:txBody>
      </p:sp>
      <p:pic>
        <p:nvPicPr>
          <p:cNvPr id="6" name="Picture 4" descr="Image générée">
            <a:extLst>
              <a:ext uri="{FF2B5EF4-FFF2-40B4-BE49-F238E27FC236}">
                <a16:creationId xmlns:a16="http://schemas.microsoft.com/office/drawing/2014/main" id="{BCFB24D8-8265-1AF1-C06D-1C9AD6F519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3626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0DF51-A5F4-6CCD-A5CC-FB4155C36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F46297EE-D853-E432-BFB7-4E41A35B2DC4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Circulez dans les rangs. Apportez de l’aide aux élèves en difficulté. Demander aux élèves de verbaliser.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2923273-867B-2DB2-9719-3D080EE29BCE}"/>
              </a:ext>
            </a:extLst>
          </p:cNvPr>
          <p:cNvSpPr txBox="1"/>
          <p:nvPr/>
        </p:nvSpPr>
        <p:spPr>
          <a:xfrm>
            <a:off x="377917" y="2026268"/>
            <a:ext cx="6512740" cy="272382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classe, j’écoute attentivement mes professeurs. Le soir, quand je rentre chez moi, je fais mes devoirs dans ma chambre. A mon avis, travailler à la maison est important pour réussir. 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Même pendant mon enfance, j’aimais apprendre de nouvelles choses. J’étudiais tous les jours à la maison avec mes parents. Je posais aussi beaucoup de questions à mes professeurs. 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L’année prochaine, je travaillerai encore avec plus de sérieux, et je lirai encore plus de romans, car je veux devenir encore meilleur.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F9185B-7A67-1C62-708C-BE7FC9580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1029" y="2481943"/>
            <a:ext cx="2039802" cy="1812471"/>
          </a:xfrm>
          <a:prstGeom prst="rect">
            <a:avLst/>
          </a:prstGeom>
        </p:spPr>
      </p:pic>
      <p:sp>
        <p:nvSpPr>
          <p:cNvPr id="5" name="ZoneTexte 11">
            <a:extLst>
              <a:ext uri="{FF2B5EF4-FFF2-40B4-BE49-F238E27FC236}">
                <a16:creationId xmlns:a16="http://schemas.microsoft.com/office/drawing/2014/main" id="{A11EA984-3035-C449-D4A4-A390E667F59A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à la question suivante. Travaillez en binômes.</a:t>
            </a:r>
            <a:endParaRPr lang="fr-FR" altLang="fr-FR" dirty="0"/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9586D7E6-16B5-1403-FD07-94419A4F58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C1CE434-2B12-129E-3A9B-721A1FFDE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22" y="660132"/>
            <a:ext cx="6786191" cy="109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524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E61A3-2BB9-F9A1-DF4F-6F40E4901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48CD0751-15BA-1AA3-B919-69CCE9C63EF5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Expliquer que la question avec « comment » porte sur la manière, « où » porte sur le lieu.</a:t>
            </a:r>
          </a:p>
        </p:txBody>
      </p:sp>
      <p:sp>
        <p:nvSpPr>
          <p:cNvPr id="5" name="ZoneTexte 11">
            <a:extLst>
              <a:ext uri="{FF2B5EF4-FFF2-40B4-BE49-F238E27FC236}">
                <a16:creationId xmlns:a16="http://schemas.microsoft.com/office/drawing/2014/main" id="{853BB605-3A36-7776-46F6-97C5C51AA2C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 attendue.</a:t>
            </a:r>
            <a:endParaRPr lang="fr-FR" alt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B74700-0BFC-8EB6-A863-A47DF9CFA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22" y="660132"/>
            <a:ext cx="6786191" cy="109518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0135208-364D-7AC9-4043-8A8B703ABD24}"/>
              </a:ext>
            </a:extLst>
          </p:cNvPr>
          <p:cNvSpPr txBox="1"/>
          <p:nvPr/>
        </p:nvSpPr>
        <p:spPr>
          <a:xfrm>
            <a:off x="1063666" y="826306"/>
            <a:ext cx="4596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L’élève est très attentif en classe.</a:t>
            </a:r>
            <a:endParaRPr lang="fr-FR" b="1" i="1" dirty="0">
              <a:solidFill>
                <a:srgbClr val="336FB6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C9B8D74-155F-FC03-11D6-125DA5E7FDA1}"/>
              </a:ext>
            </a:extLst>
          </p:cNvPr>
          <p:cNvSpPr txBox="1"/>
          <p:nvPr/>
        </p:nvSpPr>
        <p:spPr>
          <a:xfrm>
            <a:off x="1063666" y="1444988"/>
            <a:ext cx="4596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Après les cours, il travaille dans sa chambre.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BEF5E61-D756-B9EB-B76D-7974CE637D3F}"/>
              </a:ext>
            </a:extLst>
          </p:cNvPr>
          <p:cNvSpPr txBox="1"/>
          <p:nvPr/>
        </p:nvSpPr>
        <p:spPr>
          <a:xfrm>
            <a:off x="377917" y="2026268"/>
            <a:ext cx="6512740" cy="272382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classe, </a:t>
            </a:r>
            <a:r>
              <a:rPr lang="fr-FR" sz="19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j’écoute attentivement mes professeurs</a:t>
            </a:r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Le soir, quand je rentre chez moi, </a:t>
            </a:r>
            <a:r>
              <a:rPr lang="fr-FR" sz="19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fais mes devoirs dans ma chambre</a:t>
            </a:r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 mon avis, travailler à la maison est important pour réussir. 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Même pendant mon enfance, j’aimais apprendre de nouvelles choses. J’étudiais tous les jours à la maison avec mes parents. Je posais aussi beaucoup de questions à mes professeurs. 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L’année prochaine, je travaillerai encore avec plus de sérieux, et je lirai encore plus de romans, car je veux devenir encore meilleur.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9D73F08-454D-24C5-0518-99B9AAA17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029" y="2481943"/>
            <a:ext cx="2039802" cy="1812471"/>
          </a:xfrm>
          <a:prstGeom prst="rect">
            <a:avLst/>
          </a:prstGeom>
        </p:spPr>
      </p:pic>
      <p:pic>
        <p:nvPicPr>
          <p:cNvPr id="15" name="Google Shape;656;p54">
            <a:extLst>
              <a:ext uri="{FF2B5EF4-FFF2-40B4-BE49-F238E27FC236}">
                <a16:creationId xmlns:a16="http://schemas.microsoft.com/office/drawing/2014/main" id="{9664D0EE-C7E0-4CAF-F3E5-3DF04B4DBAF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8041399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CB2D3-54C8-BE12-416E-76BD60239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4D718844-491C-B2DB-0D1B-763720DC7B55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à ces deux questions. Travaillez individuellement. 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8FFD4F2C-469B-5DB1-73ED-A927C9D28C69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Circuler dans les rangs. Choisir des élèves pour dire leurs réponses. Demander de justifier les réponses. 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7BD8EE73-8D8F-DC07-E6C4-C1D106D0A86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8A353D7-D4E6-6D10-4B0B-1EB1132E4A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49" y="911332"/>
            <a:ext cx="6947807" cy="111493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3310663-86F5-C4D4-28E6-454BA35D91CD}"/>
              </a:ext>
            </a:extLst>
          </p:cNvPr>
          <p:cNvSpPr txBox="1"/>
          <p:nvPr/>
        </p:nvSpPr>
        <p:spPr>
          <a:xfrm>
            <a:off x="368190" y="2162455"/>
            <a:ext cx="6512740" cy="272382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classe, j’écoute attentivement mes professeurs. Le soir, quand je rentre chez moi, je fais mes devoirs dans ma chambre. A mon avis, travailler à la maison est important pour réussir. 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Même pendant mon enfance, j’aimais apprendre de nouvelles choses. J’étudiais tous les jours à la maison avec mes parents. Je posais aussi beaucoup de questions à mes professeurs. 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L’année prochaine, je travaillerai encore avec plus de sérieux, et je lirai encore plus de romans, car je veux devenir encore meilleur.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FAD4816-B08E-603D-9A1C-55AEF9811C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1029" y="2481943"/>
            <a:ext cx="2039802" cy="181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529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4FD13-4E67-6EEC-CD5D-3CAEDAF53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55309303-B793-C6E9-EAB2-C471D9305E69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attendues.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BFA691C6-1452-F16D-A703-62C0D3AEF999}"/>
              </a:ext>
            </a:extLst>
          </p:cNvPr>
          <p:cNvSpPr txBox="1">
            <a:spLocks/>
          </p:cNvSpPr>
          <p:nvPr/>
        </p:nvSpPr>
        <p:spPr>
          <a:xfrm>
            <a:off x="861939" y="321076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Q1 : Expliquer que l’auteur exprime ce qu’il pense et donne des raisons.</a:t>
            </a:r>
          </a:p>
          <a:p>
            <a:r>
              <a:rPr lang="fr-FR" dirty="0"/>
              <a:t>Q2 : Expliquer que l’auteur parle de ce qu’il va faire dans l’avenir (actions futures).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D1667B-2F43-3C66-55D6-BDFBC2F8F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49" y="911332"/>
            <a:ext cx="6947807" cy="111493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CF78EDA-5725-5667-91BC-EF8E4B6BDA5F}"/>
              </a:ext>
            </a:extLst>
          </p:cNvPr>
          <p:cNvSpPr txBox="1"/>
          <p:nvPr/>
        </p:nvSpPr>
        <p:spPr>
          <a:xfrm>
            <a:off x="339006" y="2121514"/>
            <a:ext cx="6512740" cy="272382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classe, j’écoute attentivement mes professeurs. Le soir, quand je rentre chez moi, je fais mes devoirs dans ma chambre. </a:t>
            </a:r>
            <a:r>
              <a:rPr lang="fr-FR" sz="19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avis, travailler à la maison est important pour réussir</a:t>
            </a:r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Même pendant mon enfance, j’aimais apprendre de nouvelles choses. J’étudiais tous les jours à la maison avec mes parents. Je posais aussi beaucoup de questions à mes professeurs. 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L’année prochaine, </a:t>
            </a:r>
            <a:r>
              <a:rPr lang="fr-FR" sz="19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travaillerai encore avec plus de sérieux</a:t>
            </a:r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et </a:t>
            </a:r>
            <a:r>
              <a:rPr lang="fr-FR" sz="19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lirai encore plus de romans</a:t>
            </a:r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car je veux devenir encore meilleur.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83AEB85-0F22-FA14-A6C8-B087AB155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1029" y="2481943"/>
            <a:ext cx="2039802" cy="181247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01857E0-903E-797A-47F6-977B90DBD695}"/>
              </a:ext>
            </a:extLst>
          </p:cNvPr>
          <p:cNvSpPr txBox="1"/>
          <p:nvPr/>
        </p:nvSpPr>
        <p:spPr>
          <a:xfrm>
            <a:off x="1205411" y="1130246"/>
            <a:ext cx="68199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Travailler à la maison est important pour réussir.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C6D9D0-5FA9-C26D-FBD6-E294591B30BD}"/>
              </a:ext>
            </a:extLst>
          </p:cNvPr>
          <p:cNvSpPr txBox="1"/>
          <p:nvPr/>
        </p:nvSpPr>
        <p:spPr>
          <a:xfrm>
            <a:off x="1205411" y="1722046"/>
            <a:ext cx="65280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Travailler avec sérieux, lire plus de livres, …</a:t>
            </a: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4868DB2E-DA65-DEAE-027A-FD73F5963F4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7631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7910657" y="1420801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Arial"/>
                <a:sym typeface="Arial"/>
              </a:rPr>
              <a:t>Post-test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grpSp>
        <p:nvGrpSpPr>
          <p:cNvPr id="2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86653" y="1308473"/>
            <a:ext cx="1184200" cy="1214540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>
            <a:cxnSpLocks/>
          </p:cNvCxnSpPr>
          <p:nvPr/>
        </p:nvCxnSpPr>
        <p:spPr>
          <a:xfrm>
            <a:off x="5134310" y="1933768"/>
            <a:ext cx="1803" cy="375988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780501" y="1437101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Révision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846535" y="4047374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Test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34679" y="3406132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Repérage dans la période de remédiation 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400144" y="149430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534679" y="1023047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Consolidation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200657" y="4282224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Palier 2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924948" y="365964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H="1" flipV="1">
            <a:off x="4708124" y="1940575"/>
            <a:ext cx="679" cy="4612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entagon 3">
            <a:extLst>
              <a:ext uri="{FF2B5EF4-FFF2-40B4-BE49-F238E27FC236}">
                <a16:creationId xmlns:a16="http://schemas.microsoft.com/office/drawing/2014/main" id="{13D6C607-4D82-E50B-BC98-965EB1DD6DAF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</a:t>
            </a:r>
          </a:p>
        </p:txBody>
      </p:sp>
      <p:sp>
        <p:nvSpPr>
          <p:cNvPr id="4" name="Chevron 5">
            <a:extLst>
              <a:ext uri="{FF2B5EF4-FFF2-40B4-BE49-F238E27FC236}">
                <a16:creationId xmlns:a16="http://schemas.microsoft.com/office/drawing/2014/main" id="{BC677F04-93F7-F751-3C15-2078B53CA34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S4</a:t>
            </a:r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BE15704F-E023-83BC-BF65-ADC82DB881F3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264C05D4-DDE6-D39D-FDD4-ED18714F24BA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S3</a:t>
            </a:r>
          </a:p>
        </p:txBody>
      </p:sp>
      <p:sp>
        <p:nvSpPr>
          <p:cNvPr id="7" name="Pentagon 3">
            <a:extLst>
              <a:ext uri="{FF2B5EF4-FFF2-40B4-BE49-F238E27FC236}">
                <a16:creationId xmlns:a16="http://schemas.microsoft.com/office/drawing/2014/main" id="{72B84116-C0CB-3D21-CD5A-FCF4448B5EA4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S5</a:t>
            </a:r>
          </a:p>
        </p:txBody>
      </p:sp>
      <p:sp>
        <p:nvSpPr>
          <p:cNvPr id="8" name="Chevron 5">
            <a:extLst>
              <a:ext uri="{FF2B5EF4-FFF2-40B4-BE49-F238E27FC236}">
                <a16:creationId xmlns:a16="http://schemas.microsoft.com/office/drawing/2014/main" id="{25D00418-6E47-02D3-ACB4-1D29BFC8EAE1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S8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015098E9-A641-672A-239A-1D3FE46C98C6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S6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0109EF3C-3B3C-DA42-4F3C-F85C25B0DC06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S7</a:t>
            </a:r>
          </a:p>
        </p:txBody>
      </p:sp>
      <p:sp>
        <p:nvSpPr>
          <p:cNvPr id="11" name="Pentagon 3">
            <a:extLst>
              <a:ext uri="{FF2B5EF4-FFF2-40B4-BE49-F238E27FC236}">
                <a16:creationId xmlns:a16="http://schemas.microsoft.com/office/drawing/2014/main" id="{E9C13B41-D397-5855-CB8A-62B7F3052782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S9</a:t>
            </a:r>
          </a:p>
        </p:txBody>
      </p:sp>
      <p:sp>
        <p:nvSpPr>
          <p:cNvPr id="12" name="Chevron 5">
            <a:extLst>
              <a:ext uri="{FF2B5EF4-FFF2-40B4-BE49-F238E27FC236}">
                <a16:creationId xmlns:a16="http://schemas.microsoft.com/office/drawing/2014/main" id="{23B3B159-E424-910E-8370-5725C1A7E9E2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S12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B44D13D5-9E25-9C18-2176-A059BD5EACA0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S10</a:t>
            </a:r>
          </a:p>
        </p:txBody>
      </p:sp>
      <p:sp>
        <p:nvSpPr>
          <p:cNvPr id="14" name="Pentagon 3">
            <a:extLst>
              <a:ext uri="{FF2B5EF4-FFF2-40B4-BE49-F238E27FC236}">
                <a16:creationId xmlns:a16="http://schemas.microsoft.com/office/drawing/2014/main" id="{037C712D-37BC-B44B-2306-CA272EBE6FFB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S11</a:t>
            </a:r>
          </a:p>
        </p:txBody>
      </p:sp>
      <p:sp>
        <p:nvSpPr>
          <p:cNvPr id="15" name="Pentagon 3">
            <a:extLst>
              <a:ext uri="{FF2B5EF4-FFF2-40B4-BE49-F238E27FC236}">
                <a16:creationId xmlns:a16="http://schemas.microsoft.com/office/drawing/2014/main" id="{3EEB8F42-09D0-EF19-0515-9681440724C8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S13</a:t>
            </a:r>
          </a:p>
        </p:txBody>
      </p:sp>
      <p:sp>
        <p:nvSpPr>
          <p:cNvPr id="16" name="Pentagon 3">
            <a:extLst>
              <a:ext uri="{FF2B5EF4-FFF2-40B4-BE49-F238E27FC236}">
                <a16:creationId xmlns:a16="http://schemas.microsoft.com/office/drawing/2014/main" id="{04910E91-F4F1-8602-8CF2-553859100E9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S14</a:t>
            </a:r>
          </a:p>
        </p:txBody>
      </p:sp>
      <p:sp>
        <p:nvSpPr>
          <p:cNvPr id="17" name="Pentagon 3">
            <a:extLst>
              <a:ext uri="{FF2B5EF4-FFF2-40B4-BE49-F238E27FC236}">
                <a16:creationId xmlns:a16="http://schemas.microsoft.com/office/drawing/2014/main" id="{A1D43F58-429F-C914-BC32-A650CE9B68E6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18" name="Chevron 5">
            <a:extLst>
              <a:ext uri="{FF2B5EF4-FFF2-40B4-BE49-F238E27FC236}">
                <a16:creationId xmlns:a16="http://schemas.microsoft.com/office/drawing/2014/main" id="{868ACC27-7020-CE74-4D37-FDF03758579A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19" name="Pentagon 3">
            <a:extLst>
              <a:ext uri="{FF2B5EF4-FFF2-40B4-BE49-F238E27FC236}">
                <a16:creationId xmlns:a16="http://schemas.microsoft.com/office/drawing/2014/main" id="{A27DD9FC-C5DB-EC4C-AC78-89B921C27742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0" name="Pentagon 3">
            <a:extLst>
              <a:ext uri="{FF2B5EF4-FFF2-40B4-BE49-F238E27FC236}">
                <a16:creationId xmlns:a16="http://schemas.microsoft.com/office/drawing/2014/main" id="{B79E125F-FC68-A682-026E-FEDBCB3EF25E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1" name="Pentagon 3">
            <a:extLst>
              <a:ext uri="{FF2B5EF4-FFF2-40B4-BE49-F238E27FC236}">
                <a16:creationId xmlns:a16="http://schemas.microsoft.com/office/drawing/2014/main" id="{7FEED6B9-FC3F-BDCF-7C9D-4778B662CDAF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22" name="Pentagon 3">
            <a:extLst>
              <a:ext uri="{FF2B5EF4-FFF2-40B4-BE49-F238E27FC236}">
                <a16:creationId xmlns:a16="http://schemas.microsoft.com/office/drawing/2014/main" id="{840A022D-514F-FFC8-0E61-2C1E9BEC2EC8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24" name="Pentagon 3">
            <a:extLst>
              <a:ext uri="{FF2B5EF4-FFF2-40B4-BE49-F238E27FC236}">
                <a16:creationId xmlns:a16="http://schemas.microsoft.com/office/drawing/2014/main" id="{84C047E0-2442-7767-D0F3-C9B0C79E5543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25" name="Chevron 5">
            <a:extLst>
              <a:ext uri="{FF2B5EF4-FFF2-40B4-BE49-F238E27FC236}">
                <a16:creationId xmlns:a16="http://schemas.microsoft.com/office/drawing/2014/main" id="{B3BE09CF-6F13-E2FB-3559-7FA4DF580445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27" name="Pentagon 3">
            <a:extLst>
              <a:ext uri="{FF2B5EF4-FFF2-40B4-BE49-F238E27FC236}">
                <a16:creationId xmlns:a16="http://schemas.microsoft.com/office/drawing/2014/main" id="{D7CEF92D-8923-E6B6-677E-86DF162E1210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8" name="Pentagon 3">
            <a:extLst>
              <a:ext uri="{FF2B5EF4-FFF2-40B4-BE49-F238E27FC236}">
                <a16:creationId xmlns:a16="http://schemas.microsoft.com/office/drawing/2014/main" id="{4D926693-61A3-A96C-9ECE-A5EAB0023AD6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9" name="Pentagon 3">
            <a:extLst>
              <a:ext uri="{FF2B5EF4-FFF2-40B4-BE49-F238E27FC236}">
                <a16:creationId xmlns:a16="http://schemas.microsoft.com/office/drawing/2014/main" id="{EB8C8787-84B3-5B3D-8A1E-EEBBD1FAB33E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30" name="Pentagon 3">
            <a:extLst>
              <a:ext uri="{FF2B5EF4-FFF2-40B4-BE49-F238E27FC236}">
                <a16:creationId xmlns:a16="http://schemas.microsoft.com/office/drawing/2014/main" id="{CEA129B7-37FE-4286-EFBB-C9BB0FD59CF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870053D-2FBC-271A-838E-4FB3183626BE}"/>
              </a:ext>
            </a:extLst>
          </p:cNvPr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AA8DB4-2BEF-A246-6DC1-9C03E4DDA2EC}"/>
              </a:ext>
            </a:extLst>
          </p:cNvPr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4" name="Pentagon 3">
            <a:extLst>
              <a:ext uri="{FF2B5EF4-FFF2-40B4-BE49-F238E27FC236}">
                <a16:creationId xmlns:a16="http://schemas.microsoft.com/office/drawing/2014/main" id="{8186D61F-8C6C-AF95-B178-54CF541DC022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S21</a:t>
            </a:r>
          </a:p>
        </p:txBody>
      </p:sp>
      <p:sp>
        <p:nvSpPr>
          <p:cNvPr id="37" name="Oval 34">
            <a:extLst>
              <a:ext uri="{FF2B5EF4-FFF2-40B4-BE49-F238E27FC236}">
                <a16:creationId xmlns:a16="http://schemas.microsoft.com/office/drawing/2014/main" id="{A8B38169-C51D-EBD1-5626-523F2584CF73}"/>
              </a:ext>
            </a:extLst>
          </p:cNvPr>
          <p:cNvSpPr/>
          <p:nvPr/>
        </p:nvSpPr>
        <p:spPr>
          <a:xfrm>
            <a:off x="2106555" y="1467832"/>
            <a:ext cx="2650666" cy="729458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Rebrassage : réviser les acquis des trois séances de remédiation.</a:t>
            </a:r>
          </a:p>
        </p:txBody>
      </p:sp>
    </p:spTree>
    <p:extLst>
      <p:ext uri="{BB962C8B-B14F-4D97-AF65-F5344CB8AC3E}">
        <p14:creationId xmlns:p14="http://schemas.microsoft.com/office/powerpoint/2010/main" val="31559181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E97F1-476E-AE4C-86FB-F6EC96D1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5B4B4CF1-9737-5E08-FE5E-A11D7FE1B1FB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à cette question. Travaillez individuellement. 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2C79791-D4B0-9B36-3F1F-58EB6A3F4A56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Circuler dans les rangs. Choisir des élèves pour dire leurs réponses. Demander de justifier les réponses. 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E8D9200A-4A8E-9EDC-FEDB-927E932552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0D3D92D-4889-22FB-55C9-D52FD00C7A2E}"/>
              </a:ext>
            </a:extLst>
          </p:cNvPr>
          <p:cNvSpPr txBox="1"/>
          <p:nvPr/>
        </p:nvSpPr>
        <p:spPr>
          <a:xfrm>
            <a:off x="377917" y="2026268"/>
            <a:ext cx="6512740" cy="272382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classe, j’écoute attentivement mes professeurs. Le soir, quand je rentre chez moi, je fais mes devoirs dans ma chambre. A mon avis, travailler à la maison est important pour réussir. 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Même pendant mon enfance, j’aimais apprendre de nouvelles choses. J’étudiais tous les jours à la maison avec mes parents. Je posais aussi beaucoup de questions à mes professeurs. 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L’année prochaine, je travaillerai encore avec plus de sérieux, et je lirai encore plus de romans, car je veux devenir encore meilleur.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765ECAC-B549-FFE7-06E1-499D8B255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1029" y="2481943"/>
            <a:ext cx="2039802" cy="18124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7A215D4-85EE-C5BB-5C9F-34D4FA32F8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237" y="1499170"/>
            <a:ext cx="7151148" cy="52072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EA024D5-30AC-83C0-C482-95FDC19FF7D7}"/>
              </a:ext>
            </a:extLst>
          </p:cNvPr>
          <p:cNvSpPr txBox="1"/>
          <p:nvPr/>
        </p:nvSpPr>
        <p:spPr>
          <a:xfrm>
            <a:off x="894926" y="943592"/>
            <a:ext cx="76736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Pourquoi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l’élève veut-il faire plus d’efforts et travailler encore plus ?</a:t>
            </a:r>
          </a:p>
          <a:p>
            <a:r>
              <a:rPr lang="fr-F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………………………………………………………………………………………………………………………………..</a:t>
            </a:r>
            <a:endParaRPr lang="fr-FR" sz="1600" b="1" i="1" dirty="0"/>
          </a:p>
        </p:txBody>
      </p:sp>
    </p:spTree>
    <p:extLst>
      <p:ext uri="{BB962C8B-B14F-4D97-AF65-F5344CB8AC3E}">
        <p14:creationId xmlns:p14="http://schemas.microsoft.com/office/powerpoint/2010/main" val="160732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011B6-E440-7A35-1EF2-F69CC3751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CB754BE2-8CA9-0903-81B8-B2AF4EF89E0B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attendues.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3B113FE-DF09-FBDC-96CE-C7CD6F008DD3}"/>
              </a:ext>
            </a:extLst>
          </p:cNvPr>
          <p:cNvSpPr txBox="1">
            <a:spLocks/>
          </p:cNvSpPr>
          <p:nvPr/>
        </p:nvSpPr>
        <p:spPr>
          <a:xfrm>
            <a:off x="861939" y="321076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Q1 : Expliquer que l’auteur exprime ce qu’il pense et donne des raisons (des arguments).</a:t>
            </a:r>
          </a:p>
          <a:p>
            <a:r>
              <a:rPr lang="fr-FR" dirty="0"/>
              <a:t>Q2 : Expliquer que la 2</a:t>
            </a:r>
            <a:r>
              <a:rPr lang="fr-FR" baseline="30000" dirty="0"/>
              <a:t>ème</a:t>
            </a:r>
            <a:r>
              <a:rPr lang="fr-FR" dirty="0"/>
              <a:t> question nécessite de faire une inférence à partir du contexte.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0CDC3FF-00BA-8787-D3B5-0BF7344110A0}"/>
              </a:ext>
            </a:extLst>
          </p:cNvPr>
          <p:cNvSpPr txBox="1"/>
          <p:nvPr/>
        </p:nvSpPr>
        <p:spPr>
          <a:xfrm>
            <a:off x="377917" y="2026268"/>
            <a:ext cx="6512740" cy="272382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classe, j’écoute attentivement mes professeurs. Le soir, quand je rentre chez moi, je fais mes devoirs dans ma chambre. A mon avis, travailler à la maison est important pour réussir. 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Même pendant mon enfance, j’aimais apprendre de nouvelles choses. J’étudiais tous les jours à la maison avec mes parents. Je posais aussi beaucoup de questions à mes professeurs. 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L’année prochaine, je travaillerai encore avec plus de sérieux, et je lirai encore plus de romans, </a:t>
            </a:r>
            <a:r>
              <a:rPr lang="fr-FR" sz="19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 je veux devenir encore meilleur</a:t>
            </a:r>
            <a:r>
              <a:rPr lang="fr-FR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A9CCCF6-0435-038C-D6DE-547571466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029" y="2481943"/>
            <a:ext cx="2039802" cy="18124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D8B72F7-75A2-08E7-BE4E-130BC35704AB}"/>
              </a:ext>
            </a:extLst>
          </p:cNvPr>
          <p:cNvSpPr txBox="1"/>
          <p:nvPr/>
        </p:nvSpPr>
        <p:spPr>
          <a:xfrm>
            <a:off x="861939" y="1154245"/>
            <a:ext cx="45964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L’élève travaille plus car il veut devenir meilleur.</a:t>
            </a: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70DF3ABC-E61E-5259-97FD-35EB8EF9F4E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0E0B47-5A36-E9E5-9AA5-02378E6600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237" y="1499170"/>
            <a:ext cx="7151148" cy="52072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1AAB822-A678-9647-F8BE-3D5F5D0CA355}"/>
              </a:ext>
            </a:extLst>
          </p:cNvPr>
          <p:cNvSpPr txBox="1"/>
          <p:nvPr/>
        </p:nvSpPr>
        <p:spPr>
          <a:xfrm>
            <a:off x="822980" y="900185"/>
            <a:ext cx="76736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Pourquoi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l’élève veut-il faire plus d’efforts et travailler encore plus 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EE3B12-D8E5-2F02-0011-72E7C45EE552}"/>
              </a:ext>
            </a:extLst>
          </p:cNvPr>
          <p:cNvSpPr txBox="1"/>
          <p:nvPr/>
        </p:nvSpPr>
        <p:spPr>
          <a:xfrm>
            <a:off x="861938" y="1682903"/>
            <a:ext cx="70165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C’est un bon élève, il est motivé et déterminé à réussir.</a:t>
            </a:r>
          </a:p>
        </p:txBody>
      </p:sp>
    </p:spTree>
    <p:extLst>
      <p:ext uri="{BB962C8B-B14F-4D97-AF65-F5344CB8AC3E}">
        <p14:creationId xmlns:p14="http://schemas.microsoft.com/office/powerpoint/2010/main" val="549239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B34AB-41BF-680D-B1BF-17492C228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A847D9E1-F85B-1C50-7946-41B14FFF766C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Lisez le texte suivant à haute voix.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CECD39C7-57C5-E4CF-CC73-E3475A4EA46E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Corriger systématiquement les erreurs. Apporter un feedback immédiat.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ACC460C8-7D9C-A02A-BDEA-F2ECDBA688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3BCECDD-3064-D9D1-8059-7128267A729A}"/>
              </a:ext>
            </a:extLst>
          </p:cNvPr>
          <p:cNvSpPr txBox="1"/>
          <p:nvPr/>
        </p:nvSpPr>
        <p:spPr>
          <a:xfrm>
            <a:off x="435067" y="1329598"/>
            <a:ext cx="6010321" cy="347787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classe, j’écoute attentivement mes professeurs. Le soir, quand je rentre chez moi, je fais mes devoirs dans ma chambre. A mon avis, travailler à la maison est important pour réussir. </a:t>
            </a:r>
          </a:p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Même pendant mon enfance, j’aimais apprendre de nouvelles choses. J’étudiais tous les jours à la maison avec mes parents. Je posais aussi beaucoup de questions à mes professeurs. </a:t>
            </a:r>
          </a:p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L’année prochaine, je travaillerai encore avec plus de sérieux, et je lirai encore plus de romans, car je veux devenir encore meilleur.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B44FCE-4BA1-2950-22BC-553C6F1A70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7710" y="2024742"/>
            <a:ext cx="2377242" cy="213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124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5AAD5-7941-677A-85F3-FE939573F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56;p54">
            <a:extLst>
              <a:ext uri="{FF2B5EF4-FFF2-40B4-BE49-F238E27FC236}">
                <a16:creationId xmlns:a16="http://schemas.microsoft.com/office/drawing/2014/main" id="{4AEDB5AC-5C55-526C-7A84-CA0D9046B4B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233C98B-0E9E-9BF2-1169-D986B5E948DF}"/>
              </a:ext>
            </a:extLst>
          </p:cNvPr>
          <p:cNvSpPr/>
          <p:nvPr/>
        </p:nvSpPr>
        <p:spPr>
          <a:xfrm>
            <a:off x="377309" y="1058329"/>
            <a:ext cx="8434915" cy="3785652"/>
          </a:xfrm>
          <a:prstGeom prst="rect">
            <a:avLst/>
          </a:prstGeom>
          <a:solidFill>
            <a:srgbClr val="E3F6FD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vous propose un texte narratif court avec plusieurs actions et des phrases qui expriment les pensées et les paroles des personnages.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Vous lisez à haute voix par groupes de mots en articulant clairement et changez le ton de votre voix lorsqu’il le faut.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Après la lecture, vous répondez à des questions :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Quelles sont les actions dans l’ordre ?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Quelles actions sont passées ?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Que pense le personnage ? Pourquoi ?</a:t>
            </a:r>
          </a:p>
        </p:txBody>
      </p:sp>
      <p:sp>
        <p:nvSpPr>
          <p:cNvPr id="4" name="Rectangle 3"/>
          <p:cNvSpPr/>
          <p:nvPr/>
        </p:nvSpPr>
        <p:spPr>
          <a:xfrm>
            <a:off x="281067" y="688997"/>
            <a:ext cx="1500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Déroulement</a:t>
            </a:r>
          </a:p>
        </p:txBody>
      </p:sp>
      <p:sp>
        <p:nvSpPr>
          <p:cNvPr id="13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679437" y="8256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la séance.</a:t>
            </a:r>
            <a:r>
              <a:rPr lang="fr-FR" dirty="0"/>
              <a:t> Nous allons jouer au </a:t>
            </a:r>
            <a:r>
              <a:rPr lang="fr-FR" i="1" dirty="0">
                <a:solidFill>
                  <a:srgbClr val="C00000"/>
                </a:solidFill>
              </a:rPr>
              <a:t>Théâtre de la Lecture</a:t>
            </a:r>
            <a:r>
              <a:rPr lang="fr-FR" dirty="0"/>
              <a:t>. Ecoutez l’explication du jeu : </a:t>
            </a:r>
          </a:p>
        </p:txBody>
      </p:sp>
    </p:spTree>
    <p:extLst>
      <p:ext uri="{BB962C8B-B14F-4D97-AF65-F5344CB8AC3E}">
        <p14:creationId xmlns:p14="http://schemas.microsoft.com/office/powerpoint/2010/main" val="17411149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N’oubliez pas de faire ces activités à la maison.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D52C2F-17F5-9A9E-0CB9-7DD2E919B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534" y="1621069"/>
            <a:ext cx="2953861" cy="106605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9336B3-2696-19E4-0E3B-C90D6B70401C}"/>
              </a:ext>
            </a:extLst>
          </p:cNvPr>
          <p:cNvSpPr txBox="1"/>
          <p:nvPr/>
        </p:nvSpPr>
        <p:spPr>
          <a:xfrm>
            <a:off x="728918" y="3220954"/>
            <a:ext cx="75586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à lire à haute voix le texte p. </a:t>
            </a:r>
            <a:r>
              <a:rPr lang="fr-FR" sz="2000" b="1" kern="100">
                <a:latin typeface="Calibri" panose="020F0502020204030204" pitchFamily="34" charset="0"/>
                <a:cs typeface="Calibri" panose="020F0502020204030204" pitchFamily="34" charset="0"/>
              </a:rPr>
              <a:t>65 </a:t>
            </a: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du livret.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:a16="http://schemas.microsoft.com/office/drawing/2014/main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6716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84445" y="204112"/>
            <a:ext cx="76208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1 : Lire par groupes de mots</a:t>
            </a:r>
          </a:p>
          <a:p>
            <a:r>
              <a:rPr lang="fr-FR" sz="12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2 : Repérer l’ordre des actions dans un récit. </a:t>
            </a:r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	</a:t>
            </a:r>
            <a:r>
              <a:rPr lang="fr-FR" sz="1400" dirty="0"/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1 : Lire avec une intonation adaptée au temps verbal. </a:t>
            </a:r>
          </a:p>
          <a:p>
            <a:r>
              <a:rPr lang="fr-FR" sz="12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2 : Comprendre ce qu’un personnage a fait et ce qu’il prépare à faire.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latin typeface="Calibri"/>
                <a:ea typeface="Calibri"/>
                <a:cs typeface="Calibri"/>
              </a:rPr>
              <a:t>Rebrassage : réviser les acquis des trois séances de remédiation.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B0F0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uFillTx/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718808"/>
            <a:ext cx="6796799" cy="62499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1 : Lire avec une voix forte et claire.</a:t>
            </a:r>
          </a:p>
          <a:p>
            <a:r>
              <a:rPr lang="fr-FR" sz="12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2 : Identifier ce que pense un personnage et les raisons qu’il donne.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3539F8-A00F-BC5E-4838-0740E7F50060}"/>
              </a:ext>
            </a:extLst>
          </p:cNvPr>
          <p:cNvSpPr/>
          <p:nvPr/>
        </p:nvSpPr>
        <p:spPr>
          <a:xfrm>
            <a:off x="324091" y="1387879"/>
            <a:ext cx="8619612" cy="605062"/>
          </a:xfrm>
          <a:prstGeom prst="roundRect">
            <a:avLst/>
          </a:prstGeom>
          <a:noFill/>
          <a:ln w="127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168173" y="3234190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918464" y="1087637"/>
            <a:ext cx="6894690" cy="95542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215898" indent="-215898" algn="just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par groupes de mots, l</a:t>
            </a:r>
            <a:r>
              <a:rPr lang="fr-FR" sz="1400" dirty="0"/>
              <a:t>ire avec une voix forte et claire, adapter l’intonation au temps verbal</a:t>
            </a: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15898" indent="-215898" algn="just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latin typeface="Calibri"/>
                <a:ea typeface="Calibri"/>
                <a:cs typeface="Calibri"/>
              </a:rPr>
              <a:t>Repérer l’ordre des actions dans un récit, repérer des actions passées et futures, </a:t>
            </a: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ce que pense un personnage et les raisons qu’il donne. 	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29400" y="1087637"/>
            <a:ext cx="1523911" cy="93659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Tache 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4" y="2199525"/>
            <a:ext cx="6901508" cy="105802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stratégie enseignée pendant le modelage et pratiquée pendant le reste de la séance est : </a:t>
            </a:r>
          </a:p>
          <a:p>
            <a:pPr marL="215898" indent="-215898" algn="just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avec une voix forte et claire, b</a:t>
            </a:r>
            <a:r>
              <a:rPr lang="fr-FR" alt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ien articuler les mots, m</a:t>
            </a: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arquer des pauses, adapter l’intonation au temps verbal.</a:t>
            </a:r>
          </a:p>
          <a:p>
            <a:pPr marL="215898" indent="-215898" algn="just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Situer des actions dans le récit, repérer les temps verbaux, les indicateurs de temps, les expressions d’opinion.</a:t>
            </a:r>
          </a:p>
        </p:txBody>
      </p:sp>
      <p:sp>
        <p:nvSpPr>
          <p:cNvPr id="18" name="Google Shape;293;p29">
            <a:extLst>
              <a:ext uri="{FF2B5EF4-FFF2-40B4-BE49-F238E27FC236}">
                <a16:creationId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199525"/>
            <a:ext cx="1523911" cy="105802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8464" y="3463952"/>
            <a:ext cx="6894690" cy="113254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le feedback, attirer l’attention des élèves sur les erreurs fréquentes suivantes : </a:t>
            </a:r>
            <a:endParaRPr lang="fr-FR" sz="1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5898" indent="-215898" algn="just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mot par mot et non par groupes de mots, l</a:t>
            </a:r>
            <a:r>
              <a:rPr lang="fr-FR" alt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ire de manière monocorde sans intonation dans la voix, ne pas marquer les pauses aux ponctuations.</a:t>
            </a:r>
          </a:p>
          <a:p>
            <a:pPr marL="215898" indent="-215898" algn="just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alt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sans se poser des questions, lire sans stratégie, lire sans demander un feedback à son camarade ou au professeur.</a:t>
            </a:r>
          </a:p>
        </p:txBody>
      </p:sp>
      <p:sp>
        <p:nvSpPr>
          <p:cNvPr id="21" name="Google Shape;289;p29">
            <a:extLst>
              <a:ext uri="{FF2B5EF4-FFF2-40B4-BE49-F238E27FC236}">
                <a16:creationId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29401" y="3432842"/>
            <a:ext cx="1523911" cy="116365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Orientations didactiques pour cette séance</a:t>
            </a:r>
            <a:endParaRPr lang="en-US" sz="14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4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80553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7892115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7448</TotalTime>
  <Words>2564</Words>
  <Application>Microsoft Office PowerPoint</Application>
  <PresentationFormat>Affichage à l'écran (16:9)</PresentationFormat>
  <Paragraphs>252</Paragraphs>
  <Slides>36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36</vt:i4>
      </vt:variant>
    </vt:vector>
  </HeadingPairs>
  <TitlesOfParts>
    <vt:vector size="54" baseType="lpstr">
      <vt:lpstr>Aptos</vt:lpstr>
      <vt:lpstr>Arial</vt:lpstr>
      <vt:lpstr>Calibri</vt:lpstr>
      <vt:lpstr>Calibri (En-têtes)</vt:lpstr>
      <vt:lpstr>Calibri Light</vt:lpstr>
      <vt:lpstr>Dosis</vt:lpstr>
      <vt:lpstr>Poppins ExtraBold</vt:lpstr>
      <vt:lpstr>RATXSP+Calibri</vt:lpstr>
      <vt:lpstr>Simplified Arabic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ABDELAZIZ.ASSEBBANE</cp:lastModifiedBy>
  <cp:revision>438</cp:revision>
  <dcterms:modified xsi:type="dcterms:W3CDTF">2025-09-27T21:22:43Z</dcterms:modified>
</cp:coreProperties>
</file>