
<file path=[Content_Types].xml><?xml version="1.0" encoding="utf-8"?>
<Types xmlns="http://schemas.openxmlformats.org/package/2006/content-types">
  <Default Extension="emf" ContentType="image/x-emf"/>
  <Default Extension="gif" ContentType="image/gi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3"/>
  </p:notesMasterIdLst>
  <p:sldIdLst>
    <p:sldId id="2147483567" r:id="rId9"/>
    <p:sldId id="2147483503" r:id="rId10"/>
    <p:sldId id="2147483616" r:id="rId11"/>
    <p:sldId id="2147483568" r:id="rId12"/>
    <p:sldId id="258" r:id="rId13"/>
    <p:sldId id="2147483580" r:id="rId14"/>
    <p:sldId id="2147483411" r:id="rId15"/>
    <p:sldId id="2147483413" r:id="rId16"/>
    <p:sldId id="2147483414" r:id="rId17"/>
    <p:sldId id="2147483485" r:id="rId18"/>
    <p:sldId id="2147483486" r:id="rId19"/>
    <p:sldId id="2147483505" r:id="rId20"/>
    <p:sldId id="2147483471" r:id="rId21"/>
    <p:sldId id="2147483436" r:id="rId22"/>
    <p:sldId id="2147483600" r:id="rId23"/>
    <p:sldId id="2147483634" r:id="rId24"/>
    <p:sldId id="2147483536" r:id="rId25"/>
    <p:sldId id="2147483635" r:id="rId26"/>
    <p:sldId id="2147483638" r:id="rId27"/>
    <p:sldId id="2147483639" r:id="rId28"/>
    <p:sldId id="2147483513" r:id="rId29"/>
    <p:sldId id="2147483620" r:id="rId30"/>
    <p:sldId id="2147483521" r:id="rId31"/>
    <p:sldId id="2147483582" r:id="rId32"/>
    <p:sldId id="2147483571" r:id="rId33"/>
    <p:sldId id="2147483540" r:id="rId34"/>
    <p:sldId id="2147483576" r:id="rId35"/>
    <p:sldId id="2147483578" r:id="rId36"/>
    <p:sldId id="2147483623" r:id="rId37"/>
    <p:sldId id="2147483624" r:id="rId38"/>
    <p:sldId id="2147483646" r:id="rId39"/>
    <p:sldId id="2147483551" r:id="rId40"/>
    <p:sldId id="2147483643" r:id="rId41"/>
    <p:sldId id="2147483647" r:id="rId42"/>
    <p:sldId id="256" r:id="rId43"/>
    <p:sldId id="257" r:id="rId44"/>
    <p:sldId id="260" r:id="rId45"/>
    <p:sldId id="2147483626" r:id="rId46"/>
    <p:sldId id="261" r:id="rId47"/>
    <p:sldId id="320" r:id="rId48"/>
    <p:sldId id="2147483614" r:id="rId49"/>
    <p:sldId id="259" r:id="rId50"/>
    <p:sldId id="2147483538" r:id="rId51"/>
    <p:sldId id="2147483539" r:id="rId5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FFFFCC"/>
    <a:srgbClr val="FFFFFF"/>
    <a:srgbClr val="3FB2CB"/>
    <a:srgbClr val="0070C0"/>
    <a:srgbClr val="A98FC3"/>
    <a:srgbClr val="44546A"/>
    <a:srgbClr val="E3EEF2"/>
    <a:srgbClr val="54AFE9"/>
    <a:srgbClr val="CFE3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04C4B-11E4-475A-9834-B74B2EB32571}" v="4" dt="2025-09-27T20:45:07.021"/>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3" d="100"/>
          <a:sy n="103" d="100"/>
        </p:scale>
        <p:origin x="902"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microsoft.com/office/2016/11/relationships/changesInfo" Target="changesInfos/changesInfo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addSld delSld modSld">
      <pc:chgData name="ABDELAZIZ.ASSEBBANE" userId="af44cbbb-d77c-45ae-bf3f-17cd253b121b" providerId="ADAL" clId="{9124E342-7500-48D5-BF5B-0920EAD0209E}" dt="2025-09-27T20:45:48.976" v="18" actId="20577"/>
      <pc:docMkLst>
        <pc:docMk/>
      </pc:docMkLst>
      <pc:sldChg chg="add del">
        <pc:chgData name="ABDELAZIZ.ASSEBBANE" userId="af44cbbb-d77c-45ae-bf3f-17cd253b121b" providerId="ADAL" clId="{9124E342-7500-48D5-BF5B-0920EAD0209E}" dt="2025-09-27T20:43:57.176" v="4" actId="2696"/>
        <pc:sldMkLst>
          <pc:docMk/>
          <pc:sldMk cId="2336367122" sldId="262"/>
        </pc:sldMkLst>
      </pc:sldChg>
      <pc:sldChg chg="modSp mod">
        <pc:chgData name="ABDELAZIZ.ASSEBBANE" userId="af44cbbb-d77c-45ae-bf3f-17cd253b121b" providerId="ADAL" clId="{9124E342-7500-48D5-BF5B-0920EAD0209E}" dt="2025-09-27T20:45:48.976" v="18" actId="20577"/>
        <pc:sldMkLst>
          <pc:docMk/>
          <pc:sldMk cId="1025972370" sldId="2147483538"/>
        </pc:sldMkLst>
        <pc:spChg chg="mod">
          <ac:chgData name="ABDELAZIZ.ASSEBBANE" userId="af44cbbb-d77c-45ae-bf3f-17cd253b121b" providerId="ADAL" clId="{9124E342-7500-48D5-BF5B-0920EAD0209E}" dt="2025-09-27T20:45:48.976" v="18" actId="20577"/>
          <ac:spMkLst>
            <pc:docMk/>
            <pc:sldMk cId="1025972370" sldId="2147483538"/>
            <ac:spMk id="3" creationId="{3A9336B3-2696-19E4-0E3B-C90D6B70401C}"/>
          </ac:spMkLst>
        </pc:spChg>
      </pc:sldChg>
      <pc:sldChg chg="modSp mod">
        <pc:chgData name="ABDELAZIZ.ASSEBBANE" userId="af44cbbb-d77c-45ae-bf3f-17cd253b121b" providerId="ADAL" clId="{9124E342-7500-48D5-BF5B-0920EAD0209E}" dt="2025-09-27T20:43:49.871" v="2" actId="20577"/>
        <pc:sldMkLst>
          <pc:docMk/>
          <pc:sldMk cId="3567832040" sldId="2147483567"/>
        </pc:sldMkLst>
        <pc:spChg chg="mod">
          <ac:chgData name="ABDELAZIZ.ASSEBBANE" userId="af44cbbb-d77c-45ae-bf3f-17cd253b121b" providerId="ADAL" clId="{9124E342-7500-48D5-BF5B-0920EAD0209E}" dt="2025-09-27T20:43:45.354" v="1" actId="20577"/>
          <ac:spMkLst>
            <pc:docMk/>
            <pc:sldMk cId="3567832040" sldId="2147483567"/>
            <ac:spMk id="16" creationId="{46746A8E-17B0-82BF-AA2A-E3A6E80172F6}"/>
          </ac:spMkLst>
        </pc:spChg>
        <pc:spChg chg="mod">
          <ac:chgData name="ABDELAZIZ.ASSEBBANE" userId="af44cbbb-d77c-45ae-bf3f-17cd253b121b" providerId="ADAL" clId="{9124E342-7500-48D5-BF5B-0920EAD0209E}" dt="2025-09-27T20:43:49.871" v="2" actId="20577"/>
          <ac:spMkLst>
            <pc:docMk/>
            <pc:sldMk cId="3567832040" sldId="2147483567"/>
            <ac:spMk id="18" creationId="{E0FF8D5D-C824-FEA6-FAD4-EC41BEFD6341}"/>
          </ac:spMkLst>
        </pc:spChg>
      </pc:sldChg>
      <pc:sldChg chg="del">
        <pc:chgData name="ABDELAZIZ.ASSEBBANE" userId="af44cbbb-d77c-45ae-bf3f-17cd253b121b" providerId="ADAL" clId="{9124E342-7500-48D5-BF5B-0920EAD0209E}" dt="2025-09-27T20:45:13.399" v="14" actId="2696"/>
        <pc:sldMkLst>
          <pc:docMk/>
          <pc:sldMk cId="3654356905" sldId="2147483596"/>
        </pc:sldMkLst>
      </pc:sldChg>
      <pc:sldChg chg="addSp delSp modSp add mod">
        <pc:chgData name="ABDELAZIZ.ASSEBBANE" userId="af44cbbb-d77c-45ae-bf3f-17cd253b121b" providerId="ADAL" clId="{9124E342-7500-48D5-BF5B-0920EAD0209E}" dt="2025-09-27T20:45:09.739" v="13" actId="1076"/>
        <pc:sldMkLst>
          <pc:docMk/>
          <pc:sldMk cId="3155918117" sldId="2147483616"/>
        </pc:sldMkLst>
        <pc:spChg chg="add mod">
          <ac:chgData name="ABDELAZIZ.ASSEBBANE" userId="af44cbbb-d77c-45ae-bf3f-17cd253b121b" providerId="ADAL" clId="{9124E342-7500-48D5-BF5B-0920EAD0209E}" dt="2025-09-27T20:44:56.990" v="11" actId="1076"/>
          <ac:spMkLst>
            <pc:docMk/>
            <pc:sldMk cId="3155918117" sldId="2147483616"/>
            <ac:spMk id="37" creationId="{5854AD82-E2DC-A12E-0418-DB10E4547CC7}"/>
          </ac:spMkLst>
        </pc:spChg>
        <pc:spChg chg="add mod">
          <ac:chgData name="ABDELAZIZ.ASSEBBANE" userId="af44cbbb-d77c-45ae-bf3f-17cd253b121b" providerId="ADAL" clId="{9124E342-7500-48D5-BF5B-0920EAD0209E}" dt="2025-09-27T20:45:09.739" v="13" actId="1076"/>
          <ac:spMkLst>
            <pc:docMk/>
            <pc:sldMk cId="3155918117" sldId="2147483616"/>
            <ac:spMk id="38" creationId="{9726C50E-0B11-095F-69BC-FCC1334F5B85}"/>
          </ac:spMkLst>
        </pc:spChg>
        <pc:spChg chg="del">
          <ac:chgData name="ABDELAZIZ.ASSEBBANE" userId="af44cbbb-d77c-45ae-bf3f-17cd253b121b" providerId="ADAL" clId="{9124E342-7500-48D5-BF5B-0920EAD0209E}" dt="2025-09-27T20:44:46.375" v="8" actId="478"/>
          <ac:spMkLst>
            <pc:docMk/>
            <pc:sldMk cId="3155918117" sldId="2147483616"/>
            <ac:spMk id="40" creationId="{B33CB1CE-471E-1264-07B9-9FDF185DE08C}"/>
          </ac:spMkLst>
        </pc:spChg>
        <pc:spChg chg="del">
          <ac:chgData name="ABDELAZIZ.ASSEBBANE" userId="af44cbbb-d77c-45ae-bf3f-17cd253b121b" providerId="ADAL" clId="{9124E342-7500-48D5-BF5B-0920EAD0209E}" dt="2025-09-27T20:44:47.689" v="9" actId="478"/>
          <ac:spMkLst>
            <pc:docMk/>
            <pc:sldMk cId="3155918117" sldId="2147483616"/>
            <ac:spMk id="42" creationId="{2D513BBD-BB13-296D-C037-5F25DDC2468A}"/>
          </ac:spMkLst>
        </pc:spChg>
        <pc:cxnChg chg="mod">
          <ac:chgData name="ABDELAZIZ.ASSEBBANE" userId="af44cbbb-d77c-45ae-bf3f-17cd253b121b" providerId="ADAL" clId="{9124E342-7500-48D5-BF5B-0920EAD0209E}" dt="2025-09-27T20:44:44.714" v="7" actId="1076"/>
          <ac:cxnSpMkLst>
            <pc:docMk/>
            <pc:sldMk cId="3155918117" sldId="2147483616"/>
            <ac:cxnSpMk id="52" creationId="{F4034310-1B9D-C2F7-39B0-8DB765CB65EE}"/>
          </ac:cxnSpMkLst>
        </pc:cxnChg>
        <pc:cxnChg chg="mod">
          <ac:chgData name="ABDELAZIZ.ASSEBBANE" userId="af44cbbb-d77c-45ae-bf3f-17cd253b121b" providerId="ADAL" clId="{9124E342-7500-48D5-BF5B-0920EAD0209E}" dt="2025-09-27T20:44:42.411" v="6" actId="1076"/>
          <ac:cxnSpMkLst>
            <pc:docMk/>
            <pc:sldMk cId="3155918117" sldId="2147483616"/>
            <ac:cxnSpMk id="65" creationId="{F4034310-1B9D-C2F7-39B0-8DB765CB65EE}"/>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EF1CFB-37C4-09FB-4F25-0BAC6C1FA0E2}"/>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007FA67A-5B6B-EFC3-5FAF-9A312A22D8E0}"/>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6C3ED2CD-4EA3-BA05-C2D7-5F7C62BBBCBA}"/>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763213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CE00F52-C673-B428-574C-BF37EDF2C25E}"/>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C33FCB54-EEF9-4C39-270D-E2BD849C9DC4}"/>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29AB0EE7-6D1D-DB8E-C333-6D96C00CF0C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171573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F934263-305F-81CF-6495-24775182257A}"/>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CAD2B02-3C5E-DBD3-7758-06E93821C687}"/>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3C3C548A-73D1-ECD8-1F5F-33C92A02313F}"/>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890575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27/09/2025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27/09/2025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27/09/2025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27/09/2025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27/09/2025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27/09/2025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27/09/2025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27/09/2025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27/09/2025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27/09/2025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27/09/2025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27/09/2025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27/09/2025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27/09/2025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27/09/2025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27/09/2025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27/09/2025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27/09/2025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27/09/2025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27/09/2025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27/09/2025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27/09/2025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0.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90.xml"/><Relationship Id="rId6" Type="http://schemas.openxmlformats.org/officeDocument/2006/relationships/image" Target="../media/image36.png"/><Relationship Id="rId5" Type="http://schemas.microsoft.com/office/2007/relationships/hdphoto" Target="../media/hdphoto2.wdp"/><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24.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1.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24.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3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e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2.emf"/><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e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42.emf"/><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42.emf"/><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image" Target="../media/image24.gif"/></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Layout" Target="../slideLayouts/slideLayout133.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4.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3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pPr>
            <a:r>
              <a:rPr lang="fr-FR" sz="1600" b="1" kern="0" dirty="0">
                <a:solidFill>
                  <a:schemeClr val="bg1"/>
                </a:solidFill>
              </a:rPr>
              <a:t>Lire avec une voix forte et claire. </a:t>
            </a:r>
          </a:p>
          <a:p>
            <a:pPr marL="285750" indent="-285750">
              <a:buFont typeface="Wingdings" panose="05000000000000000000" pitchFamily="2" charset="2"/>
              <a:buChar char="Ø"/>
            </a:pPr>
            <a:r>
              <a:rPr lang="fr-FR" sz="1600" b="1" kern="0" dirty="0">
                <a:solidFill>
                  <a:schemeClr val="bg1"/>
                </a:solidFill>
              </a:rPr>
              <a:t>Identifier ce que pense un personnage et les raisons qu’il donne.</a:t>
            </a: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 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a:t>
            </a:r>
            <a:r>
              <a:rPr lang="ar-MA" sz="2000" b="1" kern="0" dirty="0">
                <a:solidFill>
                  <a:srgbClr val="FFFFFF"/>
                </a:solidFill>
                <a:latin typeface="Calibri"/>
                <a:ea typeface="Calibri"/>
                <a:cs typeface="Calibri"/>
              </a:rPr>
              <a:t>    </a:t>
            </a:r>
            <a:r>
              <a:rPr lang="fr-FR" sz="2000" b="1" kern="0" dirty="0">
                <a:solidFill>
                  <a:srgbClr val="FFFFFF"/>
                </a:solidFill>
                <a:latin typeface="Calibri"/>
                <a:ea typeface="Calibri"/>
                <a:cs typeface="Calibri"/>
              </a:rPr>
              <a:t>                                              Semaine   3</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739212" y="3055775"/>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5" name="Google Shape;2054;p38">
            <a:extLst>
              <a:ext uri="{FF2B5EF4-FFF2-40B4-BE49-F238E27FC236}">
                <a16:creationId xmlns:a16="http://schemas.microsoft.com/office/drawing/2014/main" id="{140D1579-E32D-3589-A75A-8F96C5DF0E80}"/>
              </a:ext>
            </a:extLst>
          </p:cNvPr>
          <p:cNvSpPr/>
          <p:nvPr/>
        </p:nvSpPr>
        <p:spPr>
          <a:xfrm>
            <a:off x="1065541" y="1846621"/>
            <a:ext cx="7535636"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t>Lire avec une voix forte et claire.</a:t>
            </a:r>
          </a:p>
        </p:txBody>
      </p:sp>
      <p:pic>
        <p:nvPicPr>
          <p:cNvPr id="16" name="Image 15">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94323" y="1810928"/>
            <a:ext cx="604158" cy="604158"/>
          </a:xfrm>
          <a:prstGeom prst="rect">
            <a:avLst/>
          </a:prstGeom>
          <a:ln>
            <a:noFill/>
          </a:ln>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1B7028A-7BAB-F23A-F20E-172991FBBE54}"/>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AE4880C4-8C5F-EF9E-7832-CF262323B39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03523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BD254-F014-4642-F007-0F414FA9148A}"/>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85003DCC-5E56-DCA8-E4E6-F97152FDBE84}"/>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Nous allons réviser rapidement ce que nous avons appris pendant la dernière séance. </a:t>
            </a:r>
            <a:endParaRPr lang="fr-FR" sz="1400" b="1" dirty="0">
              <a:solidFill>
                <a:schemeClr val="bg2">
                  <a:lumMod val="50000"/>
                </a:schemeClr>
              </a:solidFill>
            </a:endParaRPr>
          </a:p>
        </p:txBody>
      </p:sp>
      <p:pic>
        <p:nvPicPr>
          <p:cNvPr id="19" name="Picture 2" descr="Lever la main - Icônes mains et gestes gratuites">
            <a:extLst>
              <a:ext uri="{FF2B5EF4-FFF2-40B4-BE49-F238E27FC236}">
                <a16:creationId xmlns:a16="http://schemas.microsoft.com/office/drawing/2014/main" id="{3B5E68C7-D6D7-5ED2-7D36-693D01B4B0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43C6FC93-0B78-19D6-2020-6ED508C2C7C3}"/>
              </a:ext>
            </a:extLst>
          </p:cNvPr>
          <p:cNvSpPr txBox="1"/>
          <p:nvPr/>
        </p:nvSpPr>
        <p:spPr>
          <a:xfrm>
            <a:off x="769483" y="1342231"/>
            <a:ext cx="7634702" cy="2860783"/>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à haute voix les phrases suivantes en adaptant le ton de votre voix au temps verbal (nostalgique ou enthousiaste) :</a:t>
            </a:r>
          </a:p>
          <a:p>
            <a:pPr>
              <a:lnSpc>
                <a:spcPct val="150000"/>
              </a:lnSpc>
            </a:pPr>
            <a:endParaRPr lang="fr-FR"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Quand j’étais petit, je rêvais de voyager autour du monde.</a:t>
            </a:r>
          </a:p>
          <a:p>
            <a:pPr marL="342900" indent="-3429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Aujourd’hui, je prépare mon premier grand voyage à l’étranger.</a:t>
            </a:r>
          </a:p>
          <a:p>
            <a:pPr marL="342900" indent="-3429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Plus tard, je découvrirai de nouveaux pays et je rencontrerai de nouvelles personnes.</a:t>
            </a:r>
          </a:p>
        </p:txBody>
      </p:sp>
      <p:sp>
        <p:nvSpPr>
          <p:cNvPr id="2" name="Espace réservé du texte 2">
            <a:extLst>
              <a:ext uri="{FF2B5EF4-FFF2-40B4-BE49-F238E27FC236}">
                <a16:creationId xmlns:a16="http://schemas.microsoft.com/office/drawing/2014/main" id="{81B8C571-2053-7FE2-259C-B8E8A1E821A6}"/>
              </a:ext>
            </a:extLst>
          </p:cNvPr>
          <p:cNvSpPr txBox="1">
            <a:spLocks/>
          </p:cNvSpPr>
          <p:nvPr/>
        </p:nvSpPr>
        <p:spPr>
          <a:xfrm>
            <a:off x="865396" y="44858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Cibler les élèves qui hésitent. Leur demander de justifier leurs réponses. </a:t>
            </a:r>
          </a:p>
        </p:txBody>
      </p:sp>
    </p:spTree>
    <p:extLst>
      <p:ext uri="{BB962C8B-B14F-4D97-AF65-F5344CB8AC3E}">
        <p14:creationId xmlns:p14="http://schemas.microsoft.com/office/powerpoint/2010/main" val="4019398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EB6A-85FB-F27D-0397-7431BB7E8073}"/>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7C156552-71F9-42CE-77E8-5194D45C38A3}"/>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Nous allons réviser rapidement ce que nous avons appris pendant la dernière séance. </a:t>
            </a:r>
            <a:endParaRPr lang="fr-FR" sz="1400" b="1" dirty="0">
              <a:solidFill>
                <a:schemeClr val="bg2">
                  <a:lumMod val="50000"/>
                </a:schemeClr>
              </a:solidFill>
            </a:endParaRPr>
          </a:p>
        </p:txBody>
      </p:sp>
      <p:sp>
        <p:nvSpPr>
          <p:cNvPr id="20" name="Espace réservé du texte 2">
            <a:extLst>
              <a:ext uri="{FF2B5EF4-FFF2-40B4-BE49-F238E27FC236}">
                <a16:creationId xmlns:a16="http://schemas.microsoft.com/office/drawing/2014/main" id="{C743C3B2-5845-B0DC-4B98-86DA6B925548}"/>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a:t>
            </a:r>
            <a:endParaRPr lang="fr-FR" sz="1400" dirty="0"/>
          </a:p>
        </p:txBody>
      </p:sp>
      <p:sp>
        <p:nvSpPr>
          <p:cNvPr id="23" name="ZoneTexte 22">
            <a:extLst>
              <a:ext uri="{FF2B5EF4-FFF2-40B4-BE49-F238E27FC236}">
                <a16:creationId xmlns:a16="http://schemas.microsoft.com/office/drawing/2014/main" id="{65C2CD52-2BF5-B04F-889D-96F24F9746A6}"/>
              </a:ext>
            </a:extLst>
          </p:cNvPr>
          <p:cNvSpPr txBox="1"/>
          <p:nvPr/>
        </p:nvSpPr>
        <p:spPr>
          <a:xfrm>
            <a:off x="754648" y="1485713"/>
            <a:ext cx="7634702" cy="2957861"/>
          </a:xfrm>
          <a:prstGeom prst="rect">
            <a:avLst/>
          </a:prstGeom>
          <a:noFill/>
        </p:spPr>
        <p:txBody>
          <a:bodyPr wrap="square">
            <a:spAutoFit/>
          </a:bodyPr>
          <a:lstStyle/>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Quand j’étais petit</a:t>
            </a:r>
            <a:r>
              <a:rPr lang="fr-FR" dirty="0">
                <a:latin typeface="Calibri" panose="020F0502020204030204" pitchFamily="34" charset="0"/>
                <a:ea typeface="Calibri" panose="020F0502020204030204" pitchFamily="34" charset="0"/>
                <a:cs typeface="Calibri" panose="020F0502020204030204" pitchFamily="34" charset="0"/>
              </a:rPr>
              <a:t>, je rêvais de voyager autour du monde.</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Aujourd’hui</a:t>
            </a:r>
            <a:r>
              <a:rPr lang="fr-FR" dirty="0">
                <a:latin typeface="Calibri" panose="020F0502020204030204" pitchFamily="34" charset="0"/>
                <a:ea typeface="Calibri" panose="020F0502020204030204" pitchFamily="34" charset="0"/>
                <a:cs typeface="Calibri" panose="020F0502020204030204" pitchFamily="34" charset="0"/>
              </a:rPr>
              <a:t>, je prépare mon premier grand voyage à l’étranger.</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Plus tard</a:t>
            </a:r>
            <a:r>
              <a:rPr lang="fr-FR" dirty="0">
                <a:latin typeface="Calibri" panose="020F0502020204030204" pitchFamily="34" charset="0"/>
                <a:ea typeface="Calibri" panose="020F0502020204030204" pitchFamily="34" charset="0"/>
                <a:cs typeface="Calibri" panose="020F0502020204030204" pitchFamily="34" charset="0"/>
              </a:rPr>
              <a:t>, je découvrirai de nouveaux pays et je rencontrerai de nouvelles personnes.</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5" name="ZoneTexte 4">
            <a:extLst>
              <a:ext uri="{FF2B5EF4-FFF2-40B4-BE49-F238E27FC236}">
                <a16:creationId xmlns:a16="http://schemas.microsoft.com/office/drawing/2014/main" id="{A5495CB3-AA74-EDA2-C035-762311A60F6A}"/>
              </a:ext>
            </a:extLst>
          </p:cNvPr>
          <p:cNvSpPr txBox="1"/>
          <p:nvPr/>
        </p:nvSpPr>
        <p:spPr>
          <a:xfrm>
            <a:off x="845228" y="948050"/>
            <a:ext cx="7453543"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Dans le paragraphe suivant, remplacez les indications de temps par d’autres :</a:t>
            </a:r>
          </a:p>
        </p:txBody>
      </p:sp>
      <p:pic>
        <p:nvPicPr>
          <p:cNvPr id="11" name="Picture 2" descr="Lever la main - Icônes mains et gestes gratuites">
            <a:extLst>
              <a:ext uri="{FF2B5EF4-FFF2-40B4-BE49-F238E27FC236}">
                <a16:creationId xmlns:a16="http://schemas.microsoft.com/office/drawing/2014/main" id="{25CDEA1A-B6B0-87A0-3FA4-A0544A6100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3" name="Espace réservé du texte 2">
            <a:extLst>
              <a:ext uri="{FF2B5EF4-FFF2-40B4-BE49-F238E27FC236}">
                <a16:creationId xmlns:a16="http://schemas.microsoft.com/office/drawing/2014/main" id="{38AEB297-EF72-8654-CD83-0565C0554158}"/>
              </a:ext>
            </a:extLst>
          </p:cNvPr>
          <p:cNvSpPr txBox="1">
            <a:spLocks/>
          </p:cNvSpPr>
          <p:nvPr/>
        </p:nvSpPr>
        <p:spPr>
          <a:xfrm>
            <a:off x="865396" y="44858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Cibler les élèves qui hésitent. Leur demander de justifier leurs réponses. </a:t>
            </a:r>
          </a:p>
        </p:txBody>
      </p:sp>
    </p:spTree>
    <p:extLst>
      <p:ext uri="{BB962C8B-B14F-4D97-AF65-F5344CB8AC3E}">
        <p14:creationId xmlns:p14="http://schemas.microsoft.com/office/powerpoint/2010/main" val="2957984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5119-0E65-3E94-CCF4-90A626FC0976}"/>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8D509C97-350C-6CF8-4F8E-B1EB01075C63}"/>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Nous allons réviser rapidement ce que nous avons appris pendant la dernière séance. </a:t>
            </a:r>
            <a:endParaRPr lang="fr-FR" sz="1400" b="1" dirty="0">
              <a:solidFill>
                <a:schemeClr val="bg2">
                  <a:lumMod val="50000"/>
                </a:schemeClr>
              </a:solidFill>
            </a:endParaRPr>
          </a:p>
        </p:txBody>
      </p:sp>
      <p:sp>
        <p:nvSpPr>
          <p:cNvPr id="23" name="ZoneTexte 22">
            <a:extLst>
              <a:ext uri="{FF2B5EF4-FFF2-40B4-BE49-F238E27FC236}">
                <a16:creationId xmlns:a16="http://schemas.microsoft.com/office/drawing/2014/main" id="{5ABD0FAC-5C68-FA61-F6CE-9903FB92162A}"/>
              </a:ext>
            </a:extLst>
          </p:cNvPr>
          <p:cNvSpPr txBox="1"/>
          <p:nvPr/>
        </p:nvSpPr>
        <p:spPr>
          <a:xfrm>
            <a:off x="754648" y="1485713"/>
            <a:ext cx="7634702" cy="2957861"/>
          </a:xfrm>
          <a:prstGeom prst="rect">
            <a:avLst/>
          </a:prstGeom>
          <a:noFill/>
        </p:spPr>
        <p:txBody>
          <a:bodyPr wrap="square">
            <a:spAutoFit/>
          </a:bodyPr>
          <a:lstStyle/>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Quand j’étais petit</a:t>
            </a:r>
            <a:r>
              <a:rPr lang="fr-FR" dirty="0">
                <a:latin typeface="Calibri" panose="020F0502020204030204" pitchFamily="34" charset="0"/>
                <a:ea typeface="Calibri" panose="020F0502020204030204" pitchFamily="34" charset="0"/>
                <a:cs typeface="Calibri" panose="020F0502020204030204" pitchFamily="34" charset="0"/>
              </a:rPr>
              <a:t>, je rêvais de voyager autour du monde.</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Aujourd’hui</a:t>
            </a:r>
            <a:r>
              <a:rPr lang="fr-FR" dirty="0">
                <a:latin typeface="Calibri" panose="020F0502020204030204" pitchFamily="34" charset="0"/>
                <a:ea typeface="Calibri" panose="020F0502020204030204" pitchFamily="34" charset="0"/>
                <a:cs typeface="Calibri" panose="020F0502020204030204" pitchFamily="34" charset="0"/>
              </a:rPr>
              <a:t>, je prépare mon premier grand voyage à l’étranger.</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b="1" dirty="0">
                <a:latin typeface="Calibri" panose="020F0502020204030204" pitchFamily="34" charset="0"/>
                <a:ea typeface="Calibri" panose="020F0502020204030204" pitchFamily="34" charset="0"/>
                <a:cs typeface="Calibri" panose="020F0502020204030204" pitchFamily="34" charset="0"/>
              </a:rPr>
              <a:t>Plus tard</a:t>
            </a:r>
            <a:r>
              <a:rPr lang="fr-FR" dirty="0">
                <a:latin typeface="Calibri" panose="020F0502020204030204" pitchFamily="34" charset="0"/>
                <a:ea typeface="Calibri" panose="020F0502020204030204" pitchFamily="34" charset="0"/>
                <a:cs typeface="Calibri" panose="020F0502020204030204" pitchFamily="34" charset="0"/>
              </a:rPr>
              <a:t>, je découvrirai de nouveaux pays et je rencontrerai de nouvelles personnes.</a:t>
            </a:r>
          </a:p>
          <a:p>
            <a:pPr lvl="1" algn="just">
              <a:lnSpc>
                <a:spcPct val="150000"/>
              </a:lnSpc>
            </a:pPr>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5" name="ZoneTexte 4">
            <a:extLst>
              <a:ext uri="{FF2B5EF4-FFF2-40B4-BE49-F238E27FC236}">
                <a16:creationId xmlns:a16="http://schemas.microsoft.com/office/drawing/2014/main" id="{E4D684DA-A1A3-D45A-06E1-ABB67AC7B5BC}"/>
              </a:ext>
            </a:extLst>
          </p:cNvPr>
          <p:cNvSpPr txBox="1"/>
          <p:nvPr/>
        </p:nvSpPr>
        <p:spPr>
          <a:xfrm>
            <a:off x="845228" y="948050"/>
            <a:ext cx="7453543"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Dans le paragraphe suivant, remplacez les indications de temps par d’autres :</a:t>
            </a:r>
          </a:p>
        </p:txBody>
      </p:sp>
      <p:sp>
        <p:nvSpPr>
          <p:cNvPr id="7" name="ZoneTexte 6">
            <a:extLst>
              <a:ext uri="{FF2B5EF4-FFF2-40B4-BE49-F238E27FC236}">
                <a16:creationId xmlns:a16="http://schemas.microsoft.com/office/drawing/2014/main" id="{58737CB6-4862-676E-656C-8A7A02D79755}"/>
              </a:ext>
            </a:extLst>
          </p:cNvPr>
          <p:cNvSpPr txBox="1"/>
          <p:nvPr/>
        </p:nvSpPr>
        <p:spPr>
          <a:xfrm>
            <a:off x="1283835" y="1921512"/>
            <a:ext cx="6521221" cy="369332"/>
          </a:xfrm>
          <a:prstGeom prst="rect">
            <a:avLst/>
          </a:prstGeom>
          <a:noFill/>
        </p:spPr>
        <p:txBody>
          <a:bodyPr wrap="square">
            <a:spAutoFit/>
          </a:bodyPr>
          <a:lstStyle/>
          <a:p>
            <a:r>
              <a:rPr lang="fr-FR" b="1" dirty="0">
                <a:solidFill>
                  <a:srgbClr val="336FB6"/>
                </a:solidFill>
                <a:latin typeface="Calibri" panose="020F0502020204030204" pitchFamily="34" charset="0"/>
                <a:cs typeface="Calibri" panose="020F0502020204030204" pitchFamily="34" charset="0"/>
              </a:rPr>
              <a:t>Autrefois, Dans le passé, Dans mon enfance, …</a:t>
            </a:r>
          </a:p>
        </p:txBody>
      </p:sp>
      <p:sp>
        <p:nvSpPr>
          <p:cNvPr id="8" name="ZoneTexte 7">
            <a:extLst>
              <a:ext uri="{FF2B5EF4-FFF2-40B4-BE49-F238E27FC236}">
                <a16:creationId xmlns:a16="http://schemas.microsoft.com/office/drawing/2014/main" id="{92B4AF89-DD70-DCCB-2CBE-ACD5D81B57E2}"/>
              </a:ext>
            </a:extLst>
          </p:cNvPr>
          <p:cNvSpPr txBox="1"/>
          <p:nvPr/>
        </p:nvSpPr>
        <p:spPr>
          <a:xfrm>
            <a:off x="1283834" y="2770874"/>
            <a:ext cx="6521221"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Maintenant, Actuellement, De nos jours, …</a:t>
            </a:r>
          </a:p>
        </p:txBody>
      </p:sp>
      <p:sp>
        <p:nvSpPr>
          <p:cNvPr id="9" name="ZoneTexte 8">
            <a:extLst>
              <a:ext uri="{FF2B5EF4-FFF2-40B4-BE49-F238E27FC236}">
                <a16:creationId xmlns:a16="http://schemas.microsoft.com/office/drawing/2014/main" id="{6FA59764-48FC-1573-B59B-5043D01761D4}"/>
              </a:ext>
            </a:extLst>
          </p:cNvPr>
          <p:cNvSpPr txBox="1"/>
          <p:nvPr/>
        </p:nvSpPr>
        <p:spPr>
          <a:xfrm>
            <a:off x="1283834" y="3988031"/>
            <a:ext cx="6521221"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Dans l’avenir, Quand je serai grand, </a:t>
            </a:r>
          </a:p>
        </p:txBody>
      </p:sp>
      <p:pic>
        <p:nvPicPr>
          <p:cNvPr id="10" name="Google Shape;656;p54">
            <a:extLst>
              <a:ext uri="{FF2B5EF4-FFF2-40B4-BE49-F238E27FC236}">
                <a16:creationId xmlns:a16="http://schemas.microsoft.com/office/drawing/2014/main" id="{038A7B34-5B08-1CE2-5551-DE258409A372}"/>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2" name="Espace réservé du texte 2">
            <a:extLst>
              <a:ext uri="{FF2B5EF4-FFF2-40B4-BE49-F238E27FC236}">
                <a16:creationId xmlns:a16="http://schemas.microsoft.com/office/drawing/2014/main" id="{79E1663D-FF54-5475-7513-E470C7FB31C5}"/>
              </a:ext>
            </a:extLst>
          </p:cNvPr>
          <p:cNvSpPr txBox="1">
            <a:spLocks/>
          </p:cNvSpPr>
          <p:nvPr/>
        </p:nvSpPr>
        <p:spPr>
          <a:xfrm>
            <a:off x="865396" y="44858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Fournir des explications supplémentaires. Rappeler les règles déjà vues si nécessaires. </a:t>
            </a:r>
          </a:p>
        </p:txBody>
      </p:sp>
    </p:spTree>
    <p:extLst>
      <p:ext uri="{BB962C8B-B14F-4D97-AF65-F5344CB8AC3E}">
        <p14:creationId xmlns:p14="http://schemas.microsoft.com/office/powerpoint/2010/main" val="296765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A859AE4B-ACE7-F35E-41D0-0C280A5830FE}"/>
            </a:ext>
          </a:extLst>
        </p:cNvPr>
        <p:cNvGrpSpPr/>
        <p:nvPr/>
      </p:nvGrpSpPr>
      <p:grpSpPr>
        <a:xfrm>
          <a:off x="0" y="0"/>
          <a:ext cx="0" cy="0"/>
          <a:chOff x="0" y="0"/>
          <a:chExt cx="0" cy="0"/>
        </a:xfrm>
      </p:grpSpPr>
      <p:sp>
        <p:nvSpPr>
          <p:cNvPr id="2" name="Oval 35">
            <a:extLst>
              <a:ext uri="{FF2B5EF4-FFF2-40B4-BE49-F238E27FC236}">
                <a16:creationId xmlns:a16="http://schemas.microsoft.com/office/drawing/2014/main" id="{0E2931D4-CCDC-93C6-C11C-4ECDDC409A08}"/>
              </a:ext>
            </a:extLst>
          </p:cNvPr>
          <p:cNvSpPr/>
          <p:nvPr/>
        </p:nvSpPr>
        <p:spPr>
          <a:xfrm>
            <a:off x="1652298" y="1584244"/>
            <a:ext cx="3171162" cy="224345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B74919"/>
          </a:solidFill>
          <a:ln w="12700" cap="flat" cmpd="sng" algn="ctr">
            <a:noFill/>
            <a:prstDash val="solid"/>
            <a:miter lim="800000"/>
          </a:ln>
          <a:effectLst/>
        </p:spPr>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ko-KR" altLang="en-US" sz="1350" b="0" i="0" u="none" strike="noStrike" kern="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ZoneTexte 4">
            <a:extLst>
              <a:ext uri="{FF2B5EF4-FFF2-40B4-BE49-F238E27FC236}">
                <a16:creationId xmlns:a16="http://schemas.microsoft.com/office/drawing/2014/main" id="{EA9E1C2E-798B-80C6-2776-602599C4415C}"/>
              </a:ext>
            </a:extLst>
          </p:cNvPr>
          <p:cNvSpPr txBox="1"/>
          <p:nvPr/>
        </p:nvSpPr>
        <p:spPr>
          <a:xfrm>
            <a:off x="2714578" y="1664254"/>
            <a:ext cx="5382862" cy="1546577"/>
          </a:xfrm>
          <a:prstGeom prst="rect">
            <a:avLst/>
          </a:prstGeom>
          <a:noFill/>
        </p:spPr>
        <p:txBody>
          <a:bodyPr wrap="square" rtlCol="0">
            <a:spAutoFit/>
          </a:bodyPr>
          <a:lstStyle/>
          <a:p>
            <a:pPr marL="0" marR="0" lvl="0" indent="0" algn="just" defTabSz="342900" rtl="0" eaLnBrk="1" fontAlgn="auto" latinLnBrk="0" hangingPunct="1">
              <a:lnSpc>
                <a:spcPct val="100000"/>
              </a:lnSpc>
              <a:spcBef>
                <a:spcPts val="0"/>
              </a:spcBef>
              <a:spcAft>
                <a:spcPts val="0"/>
              </a:spcAft>
              <a:buClrTx/>
              <a:buSzTx/>
              <a:buFontTx/>
              <a:buNone/>
              <a:tabLst/>
              <a:defRPr/>
            </a:pPr>
            <a:r>
              <a:rPr kumimoji="0" lang="fr-FR" sz="5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fr-FR" sz="405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M</a:t>
            </a:r>
            <a:r>
              <a:rPr kumimoji="0" lang="fr-FR" sz="45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ots</a:t>
            </a:r>
            <a:r>
              <a:rPr kumimoji="0" lang="fr-FR" sz="45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fr-FR" sz="405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à lire </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405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avec attention </a:t>
            </a:r>
            <a:endParaRPr kumimoji="0" lang="fr-FR" sz="45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92958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4490870" y="2086747"/>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1413" y="1650695"/>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ACC3-DA8F-BA68-2E0F-462868B420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6C03F4-57E0-AB64-34AC-89E95880DCE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9F00E49-2078-3085-A8F6-E7ACE95C264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67AF1C34-DD0C-6F1B-FFA1-34C0887D045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6816F543-90B1-445C-ACD2-277C8CB7C4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DE33D1-48DC-C815-DC19-08216299EAD9}"/>
              </a:ext>
            </a:extLst>
          </p:cNvPr>
          <p:cNvSpPr/>
          <p:nvPr/>
        </p:nvSpPr>
        <p:spPr>
          <a:xfrm>
            <a:off x="704776" y="2595911"/>
            <a:ext cx="2046588" cy="461665"/>
          </a:xfrm>
          <a:prstGeom prst="rect">
            <a:avLst/>
          </a:prstGeom>
          <a:solidFill>
            <a:schemeClr val="accent3">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Couramment </a:t>
            </a:r>
          </a:p>
        </p:txBody>
      </p:sp>
      <p:sp>
        <p:nvSpPr>
          <p:cNvPr id="5" name="Rectangle 4">
            <a:extLst>
              <a:ext uri="{FF2B5EF4-FFF2-40B4-BE49-F238E27FC236}">
                <a16:creationId xmlns:a16="http://schemas.microsoft.com/office/drawing/2014/main" id="{84479CF6-A877-5209-5919-B3CF30DBCBD1}"/>
              </a:ext>
            </a:extLst>
          </p:cNvPr>
          <p:cNvSpPr/>
          <p:nvPr/>
        </p:nvSpPr>
        <p:spPr>
          <a:xfrm>
            <a:off x="715287" y="1480349"/>
            <a:ext cx="2683946" cy="470000"/>
          </a:xfrm>
          <a:prstGeom prst="rect">
            <a:avLst/>
          </a:prstGeom>
          <a:solidFill>
            <a:schemeClr val="accent3">
              <a:lumMod val="20000"/>
              <a:lumOff val="80000"/>
            </a:schemeClr>
          </a:solidFill>
        </p:spPr>
        <p:txBody>
          <a:bodyPr wrap="square">
            <a:spAutoFit/>
          </a:bodyPr>
          <a:lstStyle/>
          <a:p>
            <a:pPr lvl="0" algn="ctr" defTabSz="342900">
              <a:lnSpc>
                <a:spcPct val="107000"/>
              </a:lnSpc>
              <a:spcAft>
                <a:spcPts val="600"/>
              </a:spcAft>
              <a:defRPr/>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Excellente habitude</a:t>
            </a:r>
          </a:p>
        </p:txBody>
      </p:sp>
      <p:sp>
        <p:nvSpPr>
          <p:cNvPr id="8" name="Rectangle 7">
            <a:extLst>
              <a:ext uri="{FF2B5EF4-FFF2-40B4-BE49-F238E27FC236}">
                <a16:creationId xmlns:a16="http://schemas.microsoft.com/office/drawing/2014/main" id="{8D6E935F-BD3E-0DB1-3358-D44E7404145E}"/>
              </a:ext>
            </a:extLst>
          </p:cNvPr>
          <p:cNvSpPr/>
          <p:nvPr/>
        </p:nvSpPr>
        <p:spPr>
          <a:xfrm>
            <a:off x="6624870" y="1480349"/>
            <a:ext cx="2001916" cy="470000"/>
          </a:xfrm>
          <a:prstGeom prst="rect">
            <a:avLst/>
          </a:prstGeom>
          <a:solidFill>
            <a:schemeClr val="accent3">
              <a:lumMod val="20000"/>
              <a:lumOff val="80000"/>
            </a:schemeClr>
          </a:solidFill>
        </p:spPr>
        <p:txBody>
          <a:bodyPr wrap="square">
            <a:spAutoFit/>
          </a:bodyPr>
          <a:lstStyle/>
          <a:p>
            <a:pPr lvl="0" algn="ctr">
              <a:defRPr/>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Petit à petit</a:t>
            </a:r>
          </a:p>
        </p:txBody>
      </p:sp>
      <p:sp>
        <p:nvSpPr>
          <p:cNvPr id="12" name="Rectangle 11">
            <a:extLst>
              <a:ext uri="{FF2B5EF4-FFF2-40B4-BE49-F238E27FC236}">
                <a16:creationId xmlns:a16="http://schemas.microsoft.com/office/drawing/2014/main" id="{EBCA4940-0535-E283-DE18-DD8808A2CD8C}"/>
              </a:ext>
            </a:extLst>
          </p:cNvPr>
          <p:cNvSpPr/>
          <p:nvPr/>
        </p:nvSpPr>
        <p:spPr>
          <a:xfrm>
            <a:off x="3224784" y="2571750"/>
            <a:ext cx="2881993" cy="461665"/>
          </a:xfrm>
          <a:prstGeom prst="rect">
            <a:avLst/>
          </a:prstGeom>
          <a:solidFill>
            <a:schemeClr val="accent3">
              <a:lumMod val="20000"/>
              <a:lumOff val="80000"/>
            </a:schemeClr>
          </a:solidFill>
        </p:spPr>
        <p:txBody>
          <a:bodyPr wrap="square">
            <a:spAutoFit/>
          </a:bodyPr>
          <a:lstStyle/>
          <a:p>
            <a:pPr lvl="0" algn="ct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Régulièrement</a:t>
            </a:r>
            <a:endPar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75AADB2-27F4-EFFC-E942-AFB87683DA8D}"/>
              </a:ext>
            </a:extLst>
          </p:cNvPr>
          <p:cNvSpPr/>
          <p:nvPr/>
        </p:nvSpPr>
        <p:spPr>
          <a:xfrm>
            <a:off x="3556083" y="1480349"/>
            <a:ext cx="2882018" cy="470000"/>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Nouvelles rencontres</a:t>
            </a:r>
          </a:p>
        </p:txBody>
      </p:sp>
      <p:sp>
        <p:nvSpPr>
          <p:cNvPr id="21" name="Rectangle 20">
            <a:extLst>
              <a:ext uri="{FF2B5EF4-FFF2-40B4-BE49-F238E27FC236}">
                <a16:creationId xmlns:a16="http://schemas.microsoft.com/office/drawing/2014/main" id="{1D125866-D187-0F9B-221F-4E3641E5D20C}"/>
              </a:ext>
            </a:extLst>
          </p:cNvPr>
          <p:cNvSpPr/>
          <p:nvPr/>
        </p:nvSpPr>
        <p:spPr>
          <a:xfrm>
            <a:off x="635143" y="78744"/>
            <a:ext cx="8167449" cy="307777"/>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450"/>
              </a:spcAft>
              <a:buClrTx/>
              <a:buSzTx/>
              <a:buFontTx/>
              <a:buNone/>
              <a:tabLst/>
              <a:defRPr/>
            </a:pPr>
            <a:r>
              <a:rPr kumimoji="0" lang="fr-FR" sz="1400" b="1" i="0" u="none" strike="noStrike" kern="1200" cap="none" spc="0" normalizeH="0" baseline="0" noProof="0" dirty="0">
                <a:ln>
                  <a:noFill/>
                </a:ln>
                <a:solidFill>
                  <a:srgbClr val="E8E8E8">
                    <a:lumMod val="50000"/>
                  </a:srgbClr>
                </a:solidFill>
                <a:effectLst/>
                <a:uLnTx/>
                <a:uFillTx/>
                <a:latin typeface="Calibri" panose="020F0502020204030204"/>
                <a:ea typeface="+mn-ea"/>
                <a:cs typeface="+mn-cs"/>
              </a:rPr>
              <a:t>Je vais lire à haute voix ces mots. Nous allons les utiliser par la suite. Ecoutez bien.</a:t>
            </a:r>
          </a:p>
        </p:txBody>
      </p:sp>
      <p:sp>
        <p:nvSpPr>
          <p:cNvPr id="22" name="Espace réservé du texte 2">
            <a:extLst>
              <a:ext uri="{FF2B5EF4-FFF2-40B4-BE49-F238E27FC236}">
                <a16:creationId xmlns:a16="http://schemas.microsoft.com/office/drawing/2014/main" id="{F8CA70E9-0BD1-9E22-E240-D3D172A9ECBA}"/>
              </a:ext>
            </a:extLst>
          </p:cNvPr>
          <p:cNvSpPr txBox="1">
            <a:spLocks/>
          </p:cNvSpPr>
          <p:nvPr/>
        </p:nvSpPr>
        <p:spPr>
          <a:xfrm>
            <a:off x="589779" y="369311"/>
            <a:ext cx="7824788" cy="246102"/>
          </a:xfrm>
          <a:prstGeom prst="rect">
            <a:avLst/>
          </a:prstGeom>
        </p:spPr>
        <p:txBody>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4" marR="0" lvl="0" indent="0" algn="l" defTabSz="914400" rtl="0" eaLnBrk="1" fontAlgn="auto" latinLnBrk="0" hangingPunct="1">
              <a:lnSpc>
                <a:spcPct val="90000"/>
              </a:lnSpc>
              <a:spcBef>
                <a:spcPts val="800"/>
              </a:spcBef>
              <a:spcAft>
                <a:spcPts val="0"/>
              </a:spcAft>
              <a:buClr>
                <a:srgbClr val="000000"/>
              </a:buClr>
              <a:buSzPts val="2100"/>
              <a:buFont typeface="Arial"/>
              <a:buNone/>
              <a:tabLst/>
              <a:defRPr/>
            </a:pPr>
            <a:r>
              <a:rPr kumimoji="0" lang="fr-MA" sz="1400" b="0" i="1" u="none" strike="noStrike" kern="1200" cap="none" spc="0" normalizeH="0" baseline="0" noProof="0" dirty="0">
                <a:ln>
                  <a:noFill/>
                </a:ln>
                <a:solidFill>
                  <a:srgbClr val="E7E6E6">
                    <a:lumMod val="75000"/>
                  </a:srgbClr>
                </a:solidFill>
                <a:effectLst/>
                <a:uLnTx/>
                <a:uFillTx/>
                <a:latin typeface="Calibri"/>
                <a:ea typeface="Calibri"/>
                <a:cs typeface="Calibri"/>
              </a:rPr>
              <a:t>Demander à quelques élèves de se lever et de lire les mots à haute voix.</a:t>
            </a:r>
          </a:p>
          <a:p>
            <a:pPr marL="457200" marR="0" lvl="0" indent="-361946" algn="l" defTabSz="914400" rtl="0" eaLnBrk="1" fontAlgn="auto" latinLnBrk="0" hangingPunct="1">
              <a:lnSpc>
                <a:spcPct val="90000"/>
              </a:lnSpc>
              <a:spcBef>
                <a:spcPts val="800"/>
              </a:spcBef>
              <a:spcAft>
                <a:spcPts val="0"/>
              </a:spcAft>
              <a:buClr>
                <a:srgbClr val="000000"/>
              </a:buClr>
              <a:buSzPts val="2100"/>
              <a:buFont typeface="Arial"/>
              <a:buChar char="•"/>
              <a:tabLst/>
              <a:defRPr/>
            </a:pPr>
            <a:endParaRPr kumimoji="0" lang="fr-MA" sz="1400" b="0" i="0" u="none" strike="noStrike" kern="0" cap="none" spc="0" normalizeH="0" baseline="0" noProof="0" dirty="0">
              <a:ln>
                <a:noFill/>
              </a:ln>
              <a:solidFill>
                <a:srgbClr val="E8E8E8">
                  <a:lumMod val="50000"/>
                </a:srgbClr>
              </a:solidFill>
              <a:effectLst/>
              <a:uLnTx/>
              <a:uFillTx/>
              <a:latin typeface="Calibri"/>
              <a:ea typeface="Calibri"/>
              <a:cs typeface="Calibri"/>
            </a:endParaRPr>
          </a:p>
        </p:txBody>
      </p:sp>
      <p:sp>
        <p:nvSpPr>
          <p:cNvPr id="9" name="Rectangle 8">
            <a:extLst>
              <a:ext uri="{FF2B5EF4-FFF2-40B4-BE49-F238E27FC236}">
                <a16:creationId xmlns:a16="http://schemas.microsoft.com/office/drawing/2014/main" id="{DEAC1A0D-542D-80CB-80E6-2CC28D85C99F}"/>
              </a:ext>
            </a:extLst>
          </p:cNvPr>
          <p:cNvSpPr/>
          <p:nvPr/>
        </p:nvSpPr>
        <p:spPr>
          <a:xfrm>
            <a:off x="6580198" y="2571750"/>
            <a:ext cx="2046588" cy="461665"/>
          </a:xfrm>
          <a:prstGeom prst="rect">
            <a:avLst/>
          </a:prstGeom>
          <a:solidFill>
            <a:schemeClr val="accent3">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C’est très utile  </a:t>
            </a:r>
          </a:p>
        </p:txBody>
      </p:sp>
    </p:spTree>
    <p:extLst>
      <p:ext uri="{BB962C8B-B14F-4D97-AF65-F5344CB8AC3E}">
        <p14:creationId xmlns:p14="http://schemas.microsoft.com/office/powerpoint/2010/main" val="3986196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phrases à haute voix. Faites attention à l’intonation (au ton de ma voix).</a:t>
            </a:r>
            <a:endParaRPr lang="fr-FR" altLang="fr-FR" dirty="0"/>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phrases : lire avec assurance et confiance.</a:t>
            </a: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2C3B3A2B-1C3B-9838-41B0-AF48EC013D94}"/>
              </a:ext>
            </a:extLst>
          </p:cNvPr>
          <p:cNvSpPr txBox="1"/>
          <p:nvPr/>
        </p:nvSpPr>
        <p:spPr>
          <a:xfrm>
            <a:off x="857147" y="850090"/>
            <a:ext cx="7076394" cy="1429622"/>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Je pense que cette idée est très intéressante.</a:t>
            </a:r>
          </a:p>
          <a:p>
            <a:pPr marL="285750" indent="-28575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Je suis tout à fait d’accord avec vous.</a:t>
            </a:r>
          </a:p>
          <a:p>
            <a:pPr marL="285750" indent="-285750" algn="just">
              <a:lnSpc>
                <a:spcPct val="150000"/>
              </a:lnSpc>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Je partage votre point de vue. C’est une très bonne idée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3345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25C15-ECD8-ECC8-689D-62174E0AF3B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B38F86C-9C23-94EF-B20A-34A39E03E02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DF9E8D0-6D96-C25F-60D6-DAC1343C4861}"/>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D67CF84-DB19-76C3-0B4D-66B65E294E0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9984628B-F77C-0C65-9F44-EC3AC429B956}"/>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Vous avez remarqué que je lis avec assurance et confiance.</a:t>
            </a:r>
            <a:endParaRPr lang="fr-FR" altLang="fr-FR" dirty="0"/>
          </a:p>
        </p:txBody>
      </p:sp>
      <p:sp>
        <p:nvSpPr>
          <p:cNvPr id="10" name="Espace réservé du texte 2">
            <a:extLst>
              <a:ext uri="{FF2B5EF4-FFF2-40B4-BE49-F238E27FC236}">
                <a16:creationId xmlns:a16="http://schemas.microsoft.com/office/drawing/2014/main" id="{B85E9CBE-9914-85FE-95A5-9B69873196D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pour convaincre les autres, il faut parler avec assurance et confiance.</a:t>
            </a:r>
          </a:p>
        </p:txBody>
      </p:sp>
      <p:pic>
        <p:nvPicPr>
          <p:cNvPr id="9" name="Google Shape;656;p54">
            <a:extLst>
              <a:ext uri="{FF2B5EF4-FFF2-40B4-BE49-F238E27FC236}">
                <a16:creationId xmlns:a16="http://schemas.microsoft.com/office/drawing/2014/main" id="{BB7F29E1-FBD5-F861-91C8-B72716A33217}"/>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2" name="Rectangle 1">
            <a:extLst>
              <a:ext uri="{FF2B5EF4-FFF2-40B4-BE49-F238E27FC236}">
                <a16:creationId xmlns:a16="http://schemas.microsoft.com/office/drawing/2014/main" id="{35081D10-35DE-6C8C-8EFD-FBFA5E9DDF6F}"/>
              </a:ext>
            </a:extLst>
          </p:cNvPr>
          <p:cNvSpPr>
            <a:spLocks noChangeArrowheads="1"/>
          </p:cNvSpPr>
          <p:nvPr/>
        </p:nvSpPr>
        <p:spPr bwMode="auto">
          <a:xfrm>
            <a:off x="857147" y="2571750"/>
            <a:ext cx="732245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Règles à retenir</a:t>
            </a:r>
            <a:r>
              <a:rPr kumimoji="0" lang="fr-FR" altLang="fr-FR" b="0"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1D6FA9"/>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eaLnBrk="0" fontAlgn="base" hangingPunct="0">
              <a:spcBef>
                <a:spcPct val="0"/>
              </a:spcBef>
              <a:spcAft>
                <a:spcPct val="0"/>
              </a:spcAft>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Lire avec une voix forte et claire</a:t>
            </a:r>
            <a:r>
              <a:rPr lang="fr-FR" altLang="fr-FR" sz="2000" dirty="0">
                <a:latin typeface="Calibri" panose="020F0502020204030204" pitchFamily="34" charset="0"/>
                <a:ea typeface="Calibri" panose="020F0502020204030204" pitchFamily="34" charset="0"/>
                <a:cs typeface="Calibri" panose="020F0502020204030204" pitchFamily="34" charset="0"/>
              </a:rPr>
              <a:t>.</a:t>
            </a:r>
          </a:p>
          <a:p>
            <a:pPr marL="342900" lvl="0" indent="-342900" algn="just" eaLnBrk="0" fontAlgn="base" hangingPunct="0">
              <a:spcBef>
                <a:spcPct val="0"/>
              </a:spcBef>
              <a:spcAft>
                <a:spcPct val="0"/>
              </a:spcAft>
              <a:buFont typeface="Wingdings" panose="05000000000000000000" pitchFamily="2" charset="2"/>
              <a:buChar char="§"/>
            </a:pPr>
            <a:r>
              <a:rPr lang="fr-FR" altLang="fr-FR" sz="2000" dirty="0">
                <a:latin typeface="Calibri" panose="020F0502020204030204" pitchFamily="34" charset="0"/>
                <a:ea typeface="Calibri" panose="020F0502020204030204" pitchFamily="34" charset="0"/>
                <a:cs typeface="Calibri" panose="020F0502020204030204" pitchFamily="34" charset="0"/>
              </a:rPr>
              <a:t>Bien articuler les mots.</a:t>
            </a:r>
          </a:p>
          <a:p>
            <a:pPr marL="342900" lvl="0" indent="-342900" algn="just" eaLnBrk="0" fontAlgn="base" hangingPunct="0">
              <a:spcBef>
                <a:spcPct val="0"/>
              </a:spcBef>
              <a:spcAft>
                <a:spcPct val="0"/>
              </a:spcAft>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Marquer des pauses aux ponctuations.</a:t>
            </a:r>
            <a:endParaRPr lang="fr-FR" altLang="fr-FR"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4AD98B4-9D7E-C79B-5F76-012158256669}"/>
              </a:ext>
            </a:extLst>
          </p:cNvPr>
          <p:cNvSpPr txBox="1"/>
          <p:nvPr/>
        </p:nvSpPr>
        <p:spPr>
          <a:xfrm>
            <a:off x="857147" y="850090"/>
            <a:ext cx="7076394" cy="1429622"/>
          </a:xfrm>
          <a:prstGeom prst="rect">
            <a:avLst/>
          </a:prstGeom>
          <a:noFill/>
        </p:spPr>
        <p:txBody>
          <a:bodyPr wrap="square">
            <a:spAutoFit/>
          </a:bodyPr>
          <a:lstStyle/>
          <a:p>
            <a:pPr marL="285750" indent="-285750" algn="just">
              <a:lnSpc>
                <a:spcPct val="150000"/>
              </a:lnSpc>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Je pense que cette idée est très intéressante.</a:t>
            </a:r>
          </a:p>
          <a:p>
            <a:pPr marL="285750" indent="-28575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Je suis tout à fait d’accord avec vous.</a:t>
            </a:r>
          </a:p>
          <a:p>
            <a:pPr marL="285750" indent="-285750" algn="just">
              <a:lnSpc>
                <a:spcPct val="150000"/>
              </a:lnSpc>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Je partage votre point de vue. C’est une très bonne idée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55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passer au tableau pour lire ces phrases avec assurance et confiance.</a:t>
            </a:r>
            <a:endParaRPr lang="fr-FR" alt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Rappeler les règles déjà vues. Apporter un feedback immédiat. Donner un modèle de lecture .  </a:t>
            </a:r>
          </a:p>
        </p:txBody>
      </p:sp>
      <p:sp>
        <p:nvSpPr>
          <p:cNvPr id="2" name="ZoneTexte 1">
            <a:extLst>
              <a:ext uri="{FF2B5EF4-FFF2-40B4-BE49-F238E27FC236}">
                <a16:creationId xmlns:a16="http://schemas.microsoft.com/office/drawing/2014/main" id="{8742086E-B23D-156D-214A-E6D03A136DB8}"/>
              </a:ext>
            </a:extLst>
          </p:cNvPr>
          <p:cNvSpPr txBox="1"/>
          <p:nvPr/>
        </p:nvSpPr>
        <p:spPr>
          <a:xfrm>
            <a:off x="852141" y="653145"/>
            <a:ext cx="7140695" cy="2352952"/>
          </a:xfrm>
          <a:prstGeom prst="rect">
            <a:avLst/>
          </a:prstGeom>
          <a:noFill/>
        </p:spPr>
        <p:txBody>
          <a:bodyPr wrap="square">
            <a:spAutoFit/>
          </a:bodyPr>
          <a:lstStyle/>
          <a:p>
            <a:endParaRPr lang="fr-FR" dirty="0"/>
          </a:p>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faire de nouvelles rencontres.</a:t>
            </a:r>
          </a:p>
          <a:p>
            <a:pPr marL="457200" indent="-457200" algn="just">
              <a:lnSpc>
                <a:spcPct val="150000"/>
              </a:lnSpc>
              <a:buFont typeface="+mj-lt"/>
              <a:buAutoNum type="arabicPeriod"/>
            </a:pPr>
            <a:endParaRPr lang="fr-FR" sz="800" dirty="0"/>
          </a:p>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Je suis convaincu que, petit à petit, on peut parler une langue étrangère couramment.</a:t>
            </a:r>
          </a:p>
        </p:txBody>
      </p:sp>
    </p:spTree>
    <p:extLst>
      <p:ext uri="{BB962C8B-B14F-4D97-AF65-F5344CB8AC3E}">
        <p14:creationId xmlns:p14="http://schemas.microsoft.com/office/powerpoint/2010/main" val="754846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en binôme : un élève lit les phrases, l’autre écoute et corrige si nécessaire.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36027"/>
            <a:ext cx="7725086" cy="307776"/>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Apporter un feedback immédiat. Donner un modèle de lecture. .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ZoneTexte 2">
            <a:extLst>
              <a:ext uri="{FF2B5EF4-FFF2-40B4-BE49-F238E27FC236}">
                <a16:creationId xmlns:a16="http://schemas.microsoft.com/office/drawing/2014/main" id="{B75FBDD1-5F67-2E8D-BDEB-ABEFFB03F0F2}"/>
              </a:ext>
            </a:extLst>
          </p:cNvPr>
          <p:cNvSpPr txBox="1"/>
          <p:nvPr/>
        </p:nvSpPr>
        <p:spPr>
          <a:xfrm>
            <a:off x="852141" y="653145"/>
            <a:ext cx="7140695" cy="2168286"/>
          </a:xfrm>
          <a:prstGeom prst="rect">
            <a:avLst/>
          </a:prstGeom>
          <a:noFill/>
        </p:spPr>
        <p:txBody>
          <a:bodyPr wrap="square">
            <a:spAutoFit/>
          </a:bodyPr>
          <a:lstStyle/>
          <a:p>
            <a:endParaRPr lang="fr-FR" dirty="0"/>
          </a:p>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Il est vrai qu’apprendre une langue prend du temps, mais c’est très utile. </a:t>
            </a:r>
          </a:p>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A mon avis, pour progresser, il faut écouter des podcasts, regarder des films et lire des histoires. </a:t>
            </a:r>
          </a:p>
        </p:txBody>
      </p:sp>
    </p:spTree>
    <p:extLst>
      <p:ext uri="{BB962C8B-B14F-4D97-AF65-F5344CB8AC3E}">
        <p14:creationId xmlns:p14="http://schemas.microsoft.com/office/powerpoint/2010/main" val="2097844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lisez individuellement ces phrases à haute voix..</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 Donner un modèle de lecture.</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3" name="ZoneTexte 2">
            <a:extLst>
              <a:ext uri="{FF2B5EF4-FFF2-40B4-BE49-F238E27FC236}">
                <a16:creationId xmlns:a16="http://schemas.microsoft.com/office/drawing/2014/main" id="{C962316E-F0B8-AF1C-6727-3274D4838DF1}"/>
              </a:ext>
            </a:extLst>
          </p:cNvPr>
          <p:cNvSpPr txBox="1"/>
          <p:nvPr/>
        </p:nvSpPr>
        <p:spPr>
          <a:xfrm>
            <a:off x="747436" y="933609"/>
            <a:ext cx="7295816" cy="3276282"/>
          </a:xfrm>
          <a:prstGeom prst="rect">
            <a:avLst/>
          </a:prstGeom>
          <a:noFill/>
        </p:spPr>
        <p:txBody>
          <a:bodyPr wrap="square">
            <a:spAutoFit/>
          </a:bodyPr>
          <a:lstStyle/>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Lire chaque jour est une excellente habitude. </a:t>
            </a:r>
          </a:p>
          <a:p>
            <a:pPr marL="457200" indent="-457200" algn="just">
              <a:lnSpc>
                <a:spcPct val="150000"/>
              </a:lnSpc>
              <a:buFont typeface="+mj-lt"/>
              <a:buAutoNum type="arabicPeriod"/>
            </a:pPr>
            <a:r>
              <a:rPr lang="fr-FR" sz="2000" dirty="0">
                <a:latin typeface="Calibri" panose="020F0502020204030204" pitchFamily="34" charset="0"/>
                <a:ea typeface="Calibri" panose="020F0502020204030204" pitchFamily="34" charset="0"/>
                <a:cs typeface="Calibri" panose="020F0502020204030204" pitchFamily="34" charset="0"/>
              </a:rPr>
              <a:t>Lire chaque jour, </a:t>
            </a:r>
            <a:r>
              <a:rPr lang="fr-FR" sz="2000" b="1" dirty="0">
                <a:latin typeface="Calibri" panose="020F0502020204030204" pitchFamily="34" charset="0"/>
                <a:ea typeface="Calibri" panose="020F0502020204030204" pitchFamily="34" charset="0"/>
                <a:cs typeface="Calibri" panose="020F0502020204030204" pitchFamily="34" charset="0"/>
              </a:rPr>
              <a:t>même quelques minutes</a:t>
            </a:r>
            <a:r>
              <a:rPr lang="fr-FR" sz="2000" dirty="0">
                <a:latin typeface="Calibri" panose="020F0502020204030204" pitchFamily="34" charset="0"/>
                <a:ea typeface="Calibri" panose="020F0502020204030204" pitchFamily="34" charset="0"/>
                <a:cs typeface="Calibri" panose="020F0502020204030204" pitchFamily="34" charset="0"/>
              </a:rPr>
              <a:t>, est une excellente habitude. </a:t>
            </a:r>
          </a:p>
          <a:p>
            <a:pPr marL="457200" indent="-457200" algn="just">
              <a:lnSpc>
                <a:spcPct val="150000"/>
              </a:lnSpc>
              <a:buFont typeface="+mj-lt"/>
              <a:buAutoNum type="arabicPeriod"/>
            </a:pPr>
            <a:r>
              <a:rPr lang="fr-FR" sz="2000" b="1" dirty="0">
                <a:latin typeface="Calibri" panose="020F0502020204030204" pitchFamily="34" charset="0"/>
                <a:ea typeface="Calibri" panose="020F0502020204030204" pitchFamily="34" charset="0"/>
                <a:cs typeface="Calibri" panose="020F0502020204030204" pitchFamily="34" charset="0"/>
              </a:rPr>
              <a:t>Je pense que </a:t>
            </a:r>
            <a:r>
              <a:rPr lang="fr-FR" sz="2000" dirty="0">
                <a:latin typeface="Calibri" panose="020F0502020204030204" pitchFamily="34" charset="0"/>
                <a:ea typeface="Calibri" panose="020F0502020204030204" pitchFamily="34" charset="0"/>
                <a:cs typeface="Calibri" panose="020F0502020204030204" pitchFamily="34" charset="0"/>
              </a:rPr>
              <a:t>lire chaque jour, même quelques minutes, est une excellente habitude. </a:t>
            </a:r>
          </a:p>
          <a:p>
            <a:pPr marL="457200" indent="-457200" algn="just">
              <a:lnSpc>
                <a:spcPct val="150000"/>
              </a:lnSpc>
              <a:buFont typeface="+mj-lt"/>
              <a:buAutoNum type="arabicPeriod"/>
            </a:pPr>
            <a:r>
              <a:rPr lang="fr-FR" sz="2000" b="1" dirty="0">
                <a:latin typeface="Calibri" panose="020F0502020204030204" pitchFamily="34" charset="0"/>
                <a:ea typeface="Calibri" panose="020F0502020204030204" pitchFamily="34" charset="0"/>
                <a:cs typeface="Calibri" panose="020F0502020204030204" pitchFamily="34" charset="0"/>
              </a:rPr>
              <a:t>A mon avis</a:t>
            </a:r>
            <a:r>
              <a:rPr lang="fr-FR" sz="2000" dirty="0">
                <a:latin typeface="Calibri" panose="020F0502020204030204" pitchFamily="34" charset="0"/>
                <a:ea typeface="Calibri" panose="020F0502020204030204" pitchFamily="34" charset="0"/>
                <a:cs typeface="Calibri" panose="020F0502020204030204" pitchFamily="34" charset="0"/>
              </a:rPr>
              <a:t>, je pense que lire chaque jour, même quelques minutes, est une excellente habitude. </a:t>
            </a:r>
          </a:p>
        </p:txBody>
      </p:sp>
    </p:spTree>
    <p:extLst>
      <p:ext uri="{BB962C8B-B14F-4D97-AF65-F5344CB8AC3E}">
        <p14:creationId xmlns:p14="http://schemas.microsoft.com/office/powerpoint/2010/main" val="2326707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10" name="Google Shape;2054;p38">
            <a:extLst>
              <a:ext uri="{FF2B5EF4-FFF2-40B4-BE49-F238E27FC236}">
                <a16:creationId xmlns:a16="http://schemas.microsoft.com/office/drawing/2014/main" id="{140D1579-E32D-3589-A75A-8F96C5DF0E80}"/>
              </a:ext>
            </a:extLst>
          </p:cNvPr>
          <p:cNvSpPr/>
          <p:nvPr/>
        </p:nvSpPr>
        <p:spPr>
          <a:xfrm>
            <a:off x="916712" y="1331055"/>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sz="2000" dirty="0">
                <a:latin typeface="Calibri" panose="020F0502020204030204" pitchFamily="34" charset="0"/>
                <a:cs typeface="Calibri" panose="020F0502020204030204" pitchFamily="34" charset="0"/>
              </a:rPr>
              <a:t>Identifier ce que pense un personnage et les raisons qu’il donne. </a:t>
            </a:r>
          </a:p>
        </p:txBody>
      </p:sp>
      <p:pic>
        <p:nvPicPr>
          <p:cNvPr id="13" name="Image 15">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4001" y="1295361"/>
            <a:ext cx="604158" cy="604158"/>
          </a:xfrm>
          <a:prstGeom prst="rect">
            <a:avLst/>
          </a:prstGeom>
          <a:ln>
            <a:noFill/>
          </a:ln>
        </p:spPr>
      </p:pic>
      <p:sp>
        <p:nvSpPr>
          <p:cNvPr id="8" name="ZoneTexte 7">
            <a:extLst>
              <a:ext uri="{FF2B5EF4-FFF2-40B4-BE49-F238E27FC236}">
                <a16:creationId xmlns:a16="http://schemas.microsoft.com/office/drawing/2014/main" id="{B78A1E90-10EB-BD00-315E-55F460B64610}"/>
              </a:ext>
            </a:extLst>
          </p:cNvPr>
          <p:cNvSpPr txBox="1"/>
          <p:nvPr/>
        </p:nvSpPr>
        <p:spPr>
          <a:xfrm>
            <a:off x="3665765" y="2286812"/>
            <a:ext cx="5105407" cy="1938992"/>
          </a:xfrm>
          <a:prstGeom prst="rect">
            <a:avLst/>
          </a:prstGeom>
          <a:noFill/>
        </p:spPr>
        <p:txBody>
          <a:bodyPr wrap="square">
            <a:spAutoFit/>
          </a:bodyPr>
          <a:lstStyle/>
          <a:p>
            <a:pPr marL="457200" indent="-457200" algn="just">
              <a:lnSpc>
                <a:spcPct val="150000"/>
              </a:lnSpc>
              <a:buFont typeface="+mj-lt"/>
              <a:buAutoNum type="arabicPeriod"/>
            </a:pPr>
            <a:r>
              <a:rPr lang="fr-FR" sz="2000" b="0" i="0" u="none" strike="noStrike" baseline="0" dirty="0">
                <a:latin typeface="Calibri" panose="020F0502020204030204" pitchFamily="34" charset="0"/>
                <a:cs typeface="Calibri" panose="020F0502020204030204" pitchFamily="34" charset="0"/>
              </a:rPr>
              <a:t>Je suis tout à fait d’accord avec toi.</a:t>
            </a:r>
          </a:p>
          <a:p>
            <a:pPr marL="457200" indent="-457200" algn="just">
              <a:lnSpc>
                <a:spcPct val="150000"/>
              </a:lnSpc>
              <a:buFont typeface="+mj-lt"/>
              <a:buAutoNum type="arabicPeriod"/>
            </a:pPr>
            <a:r>
              <a:rPr lang="fr-FR" sz="2000" dirty="0">
                <a:latin typeface="Calibri" panose="020F0502020204030204" pitchFamily="34" charset="0"/>
                <a:cs typeface="Calibri" panose="020F0502020204030204" pitchFamily="34" charset="0"/>
              </a:rPr>
              <a:t>Non, je ne partage pas ce point de vue.</a:t>
            </a:r>
          </a:p>
          <a:p>
            <a:pPr marL="457200" indent="-457200" algn="just">
              <a:lnSpc>
                <a:spcPct val="150000"/>
              </a:lnSpc>
              <a:buFont typeface="+mj-lt"/>
              <a:buAutoNum type="arabicPeriod"/>
            </a:pPr>
            <a:r>
              <a:rPr lang="fr-FR" sz="2000" dirty="0">
                <a:latin typeface="Calibri" panose="020F0502020204030204" pitchFamily="34" charset="0"/>
                <a:cs typeface="Calibri" panose="020F0502020204030204" pitchFamily="34" charset="0"/>
              </a:rPr>
              <a:t>A mon avis, je pense qu’on peut monter ce projet.</a:t>
            </a:r>
          </a:p>
        </p:txBody>
      </p:sp>
      <p:pic>
        <p:nvPicPr>
          <p:cNvPr id="11" name="Google Shape;656;p54">
            <a:extLst>
              <a:ext uri="{FF2B5EF4-FFF2-40B4-BE49-F238E27FC236}">
                <a16:creationId xmlns:a16="http://schemas.microsoft.com/office/drawing/2014/main" id="{CD58448C-3513-D66B-126D-E87A69A15317}"/>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pic>
        <p:nvPicPr>
          <p:cNvPr id="4" name="Picture 2" descr="Image générée">
            <a:extLst>
              <a:ext uri="{FF2B5EF4-FFF2-40B4-BE49-F238E27FC236}">
                <a16:creationId xmlns:a16="http://schemas.microsoft.com/office/drawing/2014/main" id="{88934F48-F3B2-10CB-3705-0DDC5B65045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6080" y="2090057"/>
            <a:ext cx="2401906" cy="2401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550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084FA-00F8-191A-A42B-4D8F2ABFF63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1F0EB2-AAEE-F138-0DB4-7EAAEFA8C1F6}"/>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8AAA104-099B-B7CE-B1B3-E7B2ED22ABFC}"/>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F413494E-7485-7664-8F7E-DF2DFA0EDDA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60A39189-4990-0649-8F83-53C1DE27BCC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EE87C1D7-DC63-3E50-CC24-9192385993DB}"/>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relever dans le texte les différentes opinions du personnage.</a:t>
            </a:r>
          </a:p>
        </p:txBody>
      </p:sp>
      <p:pic>
        <p:nvPicPr>
          <p:cNvPr id="12" name="Picture 4" descr="Image générée">
            <a:extLst>
              <a:ext uri="{FF2B5EF4-FFF2-40B4-BE49-F238E27FC236}">
                <a16:creationId xmlns:a16="http://schemas.microsoft.com/office/drawing/2014/main" id="{AB423AC6-AA6F-E27D-3F93-8D3848C7222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C1FA942A-9427-EA58-3DF6-7A1E93B43620}"/>
              </a:ext>
            </a:extLst>
          </p:cNvPr>
          <p:cNvSpPr txBox="1"/>
          <p:nvPr/>
        </p:nvSpPr>
        <p:spPr>
          <a:xfrm>
            <a:off x="435067" y="1816989"/>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10" name="Image 9">
            <a:extLst>
              <a:ext uri="{FF2B5EF4-FFF2-40B4-BE49-F238E27FC236}">
                <a16:creationId xmlns:a16="http://schemas.microsoft.com/office/drawing/2014/main" id="{531FBCDB-3039-9997-4D6C-8172602A1071}"/>
              </a:ext>
            </a:extLst>
          </p:cNvPr>
          <p:cNvPicPr>
            <a:picLocks noChangeAspect="1"/>
          </p:cNvPicPr>
          <p:nvPr/>
        </p:nvPicPr>
        <p:blipFill>
          <a:blip r:embed="rId4"/>
          <a:stretch>
            <a:fillRect/>
          </a:stretch>
        </p:blipFill>
        <p:spPr>
          <a:xfrm>
            <a:off x="6588062" y="2329506"/>
            <a:ext cx="2343116" cy="1842444"/>
          </a:xfrm>
          <a:prstGeom prst="rect">
            <a:avLst/>
          </a:prstGeom>
        </p:spPr>
      </p:pic>
    </p:spTree>
    <p:extLst>
      <p:ext uri="{BB962C8B-B14F-4D97-AF65-F5344CB8AC3E}">
        <p14:creationId xmlns:p14="http://schemas.microsoft.com/office/powerpoint/2010/main" val="270963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780501" y="143710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Palier 2</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0">
            <a:extLst>
              <a:ext uri="{FF2B5EF4-FFF2-40B4-BE49-F238E27FC236}">
                <a16:creationId xmlns:a16="http://schemas.microsoft.com/office/drawing/2014/main" id="{F4034310-1B9D-C2F7-39B0-8DB765CB65EE}"/>
              </a:ext>
            </a:extLst>
          </p:cNvPr>
          <p:cNvCxnSpPr>
            <a:cxnSpLocks/>
          </p:cNvCxnSpPr>
          <p:nvPr/>
        </p:nvCxnSpPr>
        <p:spPr>
          <a:xfrm flipH="1" flipV="1">
            <a:off x="4305982" y="1933768"/>
            <a:ext cx="679" cy="4612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5" name="Straight Connector 50">
            <a:extLst>
              <a:ext uri="{FF2B5EF4-FFF2-40B4-BE49-F238E27FC236}">
                <a16:creationId xmlns:a16="http://schemas.microsoft.com/office/drawing/2014/main" id="{F4034310-1B9D-C2F7-39B0-8DB765CB65EE}"/>
              </a:ext>
            </a:extLst>
          </p:cNvPr>
          <p:cNvCxnSpPr>
            <a:cxnSpLocks/>
          </p:cNvCxnSpPr>
          <p:nvPr/>
        </p:nvCxnSpPr>
        <p:spPr>
          <a:xfrm flipV="1">
            <a:off x="4314438" y="3406132"/>
            <a:ext cx="2789" cy="43073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
        <p:nvSpPr>
          <p:cNvPr id="37" name="Oval 34">
            <a:extLst>
              <a:ext uri="{FF2B5EF4-FFF2-40B4-BE49-F238E27FC236}">
                <a16:creationId xmlns:a16="http://schemas.microsoft.com/office/drawing/2014/main" id="{5854AD82-E2DC-A12E-0418-DB10E4547CC7}"/>
              </a:ext>
            </a:extLst>
          </p:cNvPr>
          <p:cNvSpPr/>
          <p:nvPr/>
        </p:nvSpPr>
        <p:spPr>
          <a:xfrm>
            <a:off x="2841434" y="1277188"/>
            <a:ext cx="1683179" cy="778627"/>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Lire avec une voix forte et claire.</a:t>
            </a:r>
          </a:p>
        </p:txBody>
      </p:sp>
      <p:sp>
        <p:nvSpPr>
          <p:cNvPr id="38" name="Oval 34">
            <a:extLst>
              <a:ext uri="{FF2B5EF4-FFF2-40B4-BE49-F238E27FC236}">
                <a16:creationId xmlns:a16="http://schemas.microsoft.com/office/drawing/2014/main" id="{9726C50E-0B11-095F-69BC-FCC1334F5B85}"/>
              </a:ext>
            </a:extLst>
          </p:cNvPr>
          <p:cNvSpPr/>
          <p:nvPr/>
        </p:nvSpPr>
        <p:spPr>
          <a:xfrm>
            <a:off x="2707510" y="3802063"/>
            <a:ext cx="2133574"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Identifier ce que pense un personnage et les raisons qu’il donne.</a:t>
            </a:r>
          </a:p>
        </p:txBody>
      </p:sp>
    </p:spTree>
    <p:extLst>
      <p:ext uri="{BB962C8B-B14F-4D97-AF65-F5344CB8AC3E}">
        <p14:creationId xmlns:p14="http://schemas.microsoft.com/office/powerpoint/2010/main" val="3155918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8372C-E63F-B9F2-3C86-C6AD6DD60DB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22AFBA-7EBB-3AE1-7C57-D77D3E3C9663}"/>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9792F969-D10D-215A-990F-171035F9A960}"/>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E57B24B0-E5ED-94FD-1FF5-2F4FC9A089A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C23AEC41-36D7-E586-D0A3-9134706E539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latin typeface="RATXSP+Calibri"/>
              </a:rPr>
              <a:t>A partir de cette question, je vais chercher ce que pense le personnage et les raisons qu’il donne</a:t>
            </a:r>
            <a:r>
              <a:rPr lang="fr-FR" dirty="0"/>
              <a:t>.</a:t>
            </a:r>
            <a:endParaRPr lang="fr-FR" altLang="fr-FR" dirty="0"/>
          </a:p>
        </p:txBody>
      </p:sp>
      <p:sp>
        <p:nvSpPr>
          <p:cNvPr id="38" name="Espace réservé du texte 2">
            <a:extLst>
              <a:ext uri="{FF2B5EF4-FFF2-40B4-BE49-F238E27FC236}">
                <a16:creationId xmlns:a16="http://schemas.microsoft.com/office/drawing/2014/main" id="{C56C62FD-27E2-B940-43CF-7D29AA99F154}"/>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Lire la question à haute voix et montrer qu’on utilise le mot « pourquoi » pour chercher la cause.</a:t>
            </a:r>
          </a:p>
        </p:txBody>
      </p:sp>
      <p:sp>
        <p:nvSpPr>
          <p:cNvPr id="7" name="ZoneTexte 6">
            <a:extLst>
              <a:ext uri="{FF2B5EF4-FFF2-40B4-BE49-F238E27FC236}">
                <a16:creationId xmlns:a16="http://schemas.microsoft.com/office/drawing/2014/main" id="{8811B7F1-1DA8-200C-2B8F-52F60310C52C}"/>
              </a:ext>
            </a:extLst>
          </p:cNvPr>
          <p:cNvSpPr txBox="1"/>
          <p:nvPr/>
        </p:nvSpPr>
        <p:spPr>
          <a:xfrm>
            <a:off x="435067" y="1975940"/>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9" name="Image 8">
            <a:extLst>
              <a:ext uri="{FF2B5EF4-FFF2-40B4-BE49-F238E27FC236}">
                <a16:creationId xmlns:a16="http://schemas.microsoft.com/office/drawing/2014/main" id="{BD93AEC5-7299-A7C6-E4F3-6B8531E68DDA}"/>
              </a:ext>
            </a:extLst>
          </p:cNvPr>
          <p:cNvPicPr>
            <a:picLocks noChangeAspect="1"/>
          </p:cNvPicPr>
          <p:nvPr/>
        </p:nvPicPr>
        <p:blipFill>
          <a:blip r:embed="rId3"/>
          <a:stretch>
            <a:fillRect/>
          </a:stretch>
        </p:blipFill>
        <p:spPr>
          <a:xfrm>
            <a:off x="6623136" y="2572698"/>
            <a:ext cx="2343116" cy="1842444"/>
          </a:xfrm>
          <a:prstGeom prst="rect">
            <a:avLst/>
          </a:prstGeom>
        </p:spPr>
      </p:pic>
      <p:sp>
        <p:nvSpPr>
          <p:cNvPr id="14" name="ZoneTexte 13">
            <a:extLst>
              <a:ext uri="{FF2B5EF4-FFF2-40B4-BE49-F238E27FC236}">
                <a16:creationId xmlns:a16="http://schemas.microsoft.com/office/drawing/2014/main" id="{B3207B72-36FE-529F-2CC2-D373B59839A4}"/>
              </a:ext>
            </a:extLst>
          </p:cNvPr>
          <p:cNvSpPr txBox="1"/>
          <p:nvPr/>
        </p:nvSpPr>
        <p:spPr>
          <a:xfrm>
            <a:off x="791613" y="1372082"/>
            <a:ext cx="7782267" cy="338554"/>
          </a:xfrm>
          <a:prstGeom prst="rect">
            <a:avLst/>
          </a:prstGeom>
          <a:noFill/>
        </p:spPr>
        <p:txBody>
          <a:bodyPr wrap="square">
            <a:spAutoFit/>
          </a:bodyPr>
          <a:lstStyle/>
          <a:p>
            <a:r>
              <a:rPr lang="fr-FR" sz="1600" b="1" dirty="0">
                <a:latin typeface="RATXSP+Calibri"/>
              </a:rPr>
              <a:t>Quel est le mot ou l’expression qui montre ce que l’auteur pense ?      </a:t>
            </a:r>
            <a:r>
              <a:rPr lang="fr-FR" sz="1600" dirty="0">
                <a:latin typeface="RATXSP+Calibri"/>
              </a:rPr>
              <a:t>……………………………..</a:t>
            </a:r>
            <a:endParaRPr lang="fr-FR" sz="1600" dirty="0">
              <a:solidFill>
                <a:srgbClr val="00B0F0"/>
              </a:solidFill>
              <a:latin typeface="RATXSP+Calibri"/>
            </a:endParaRPr>
          </a:p>
        </p:txBody>
      </p:sp>
      <p:sp>
        <p:nvSpPr>
          <p:cNvPr id="16" name="ZoneTexte 15">
            <a:extLst>
              <a:ext uri="{FF2B5EF4-FFF2-40B4-BE49-F238E27FC236}">
                <a16:creationId xmlns:a16="http://schemas.microsoft.com/office/drawing/2014/main" id="{55D1F902-55AA-FDF9-F0DB-A9D598AA1A07}"/>
              </a:ext>
            </a:extLst>
          </p:cNvPr>
          <p:cNvSpPr txBox="1"/>
          <p:nvPr/>
        </p:nvSpPr>
        <p:spPr>
          <a:xfrm>
            <a:off x="791613" y="698208"/>
            <a:ext cx="7782267" cy="615553"/>
          </a:xfrm>
          <a:prstGeom prst="rect">
            <a:avLst/>
          </a:prstGeom>
          <a:noFill/>
        </p:spPr>
        <p:txBody>
          <a:bodyPr wrap="square">
            <a:spAutoFit/>
          </a:bodyPr>
          <a:lstStyle/>
          <a:p>
            <a:r>
              <a:rPr lang="fr-FR" sz="1600" b="1" dirty="0">
                <a:latin typeface="RATXSP+Calibri"/>
              </a:rPr>
              <a:t>Pourquoi l’auteur recommande-t-il d’apprendre une langue étrangère ? </a:t>
            </a:r>
          </a:p>
          <a:p>
            <a:r>
              <a:rPr lang="fr-FR" dirty="0">
                <a:latin typeface="RATXSP+Calibri"/>
              </a:rPr>
              <a:t>………………………………………………………………………………………</a:t>
            </a:r>
            <a:endParaRPr lang="fr-FR" dirty="0">
              <a:solidFill>
                <a:srgbClr val="00B0F0"/>
              </a:solidFill>
              <a:latin typeface="RATXSP+Calibri"/>
            </a:endParaRPr>
          </a:p>
        </p:txBody>
      </p:sp>
      <p:pic>
        <p:nvPicPr>
          <p:cNvPr id="17" name="Picture 2" descr="Lever la main - Icônes mains et gestes gratuites">
            <a:extLst>
              <a:ext uri="{FF2B5EF4-FFF2-40B4-BE49-F238E27FC236}">
                <a16:creationId xmlns:a16="http://schemas.microsoft.com/office/drawing/2014/main" id="{4ABBD75E-5722-40D1-37D8-ACEA26430F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462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3CFF6-521C-7CA6-ABA3-5696F040F66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E39D6E3-C1DC-FB7E-2EC0-EE4B17D9A93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91C40F69-60D2-9E47-1ECD-A5B7D557982B}"/>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3E082D30-BA17-7F49-674A-F93282B6F80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0E1CE4FF-2832-D873-E1F0-4C4896A4C09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latin typeface="RATXSP+Calibri"/>
              </a:rPr>
              <a:t>Vous voyez bien que l’auteur exprime ce qu’il pense et donne des raisons (ou des arguments)</a:t>
            </a:r>
            <a:r>
              <a:rPr lang="fr-FR" dirty="0"/>
              <a:t>.</a:t>
            </a:r>
            <a:endParaRPr lang="fr-FR" altLang="fr-FR" dirty="0"/>
          </a:p>
        </p:txBody>
      </p:sp>
      <p:sp>
        <p:nvSpPr>
          <p:cNvPr id="38" name="Espace réservé du texte 2">
            <a:extLst>
              <a:ext uri="{FF2B5EF4-FFF2-40B4-BE49-F238E27FC236}">
                <a16:creationId xmlns:a16="http://schemas.microsoft.com/office/drawing/2014/main" id="{00B9299B-EF63-7888-9E42-4E60372C8B7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donner des raisons c’est dire pourquoi on pense de telle manière : donner des arguments.</a:t>
            </a:r>
          </a:p>
        </p:txBody>
      </p:sp>
      <p:pic>
        <p:nvPicPr>
          <p:cNvPr id="4" name="Google Shape;656;p54">
            <a:extLst>
              <a:ext uri="{FF2B5EF4-FFF2-40B4-BE49-F238E27FC236}">
                <a16:creationId xmlns:a16="http://schemas.microsoft.com/office/drawing/2014/main" id="{D44E9AAE-E684-D7B4-60B2-AECFA119A361}"/>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7" name="ZoneTexte 6">
            <a:extLst>
              <a:ext uri="{FF2B5EF4-FFF2-40B4-BE49-F238E27FC236}">
                <a16:creationId xmlns:a16="http://schemas.microsoft.com/office/drawing/2014/main" id="{827FF03A-A762-2E8F-9E24-E1163FE1160D}"/>
              </a:ext>
            </a:extLst>
          </p:cNvPr>
          <p:cNvSpPr txBox="1"/>
          <p:nvPr/>
        </p:nvSpPr>
        <p:spPr>
          <a:xfrm>
            <a:off x="503161" y="2050452"/>
            <a:ext cx="6010321" cy="2862322"/>
          </a:xfrm>
          <a:prstGeom prst="rect">
            <a:avLst/>
          </a:prstGeom>
          <a:solidFill>
            <a:srgbClr val="FFFFCC"/>
          </a:solidFill>
          <a:ln>
            <a:solidFill>
              <a:schemeClr val="tx1"/>
            </a:solidFill>
          </a:ln>
        </p:spPr>
        <p:txBody>
          <a:bodyPr wrap="square">
            <a:spAutoFit/>
          </a:bodyPr>
          <a:lstStyle/>
          <a:p>
            <a:pPr algn="just"/>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À mon avis</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apprendre une langue est une belle aventure qui permet de découvrir d’autres cultures et de faire de nouvelles rencontres</a:t>
            </a:r>
            <a:r>
              <a:rPr lang="fr-FR" sz="2000" dirty="0">
                <a:latin typeface="Calibri" panose="020F0502020204030204" pitchFamily="34" charset="0"/>
                <a:ea typeface="Calibri" panose="020F0502020204030204" pitchFamily="34" charset="0"/>
                <a:cs typeface="Calibri" panose="020F0502020204030204" pitchFamily="34" charset="0"/>
              </a:rPr>
              <a:t>.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9" name="Image 8">
            <a:extLst>
              <a:ext uri="{FF2B5EF4-FFF2-40B4-BE49-F238E27FC236}">
                <a16:creationId xmlns:a16="http://schemas.microsoft.com/office/drawing/2014/main" id="{CC55A69F-51CA-342B-6381-56E2F8DB1779}"/>
              </a:ext>
            </a:extLst>
          </p:cNvPr>
          <p:cNvPicPr>
            <a:picLocks noChangeAspect="1"/>
          </p:cNvPicPr>
          <p:nvPr/>
        </p:nvPicPr>
        <p:blipFill>
          <a:blip r:embed="rId4"/>
          <a:stretch>
            <a:fillRect/>
          </a:stretch>
        </p:blipFill>
        <p:spPr>
          <a:xfrm>
            <a:off x="6588062" y="2329506"/>
            <a:ext cx="2343116" cy="1842444"/>
          </a:xfrm>
          <a:prstGeom prst="rect">
            <a:avLst/>
          </a:prstGeom>
        </p:spPr>
      </p:pic>
      <p:sp>
        <p:nvSpPr>
          <p:cNvPr id="14" name="ZoneTexte 13">
            <a:extLst>
              <a:ext uri="{FF2B5EF4-FFF2-40B4-BE49-F238E27FC236}">
                <a16:creationId xmlns:a16="http://schemas.microsoft.com/office/drawing/2014/main" id="{3287183C-F20A-61E3-CF61-8C8D9905385B}"/>
              </a:ext>
            </a:extLst>
          </p:cNvPr>
          <p:cNvSpPr txBox="1"/>
          <p:nvPr/>
        </p:nvSpPr>
        <p:spPr>
          <a:xfrm>
            <a:off x="380375" y="1360442"/>
            <a:ext cx="7782267" cy="338554"/>
          </a:xfrm>
          <a:prstGeom prst="rect">
            <a:avLst/>
          </a:prstGeom>
          <a:noFill/>
        </p:spPr>
        <p:txBody>
          <a:bodyPr wrap="square">
            <a:spAutoFit/>
          </a:bodyPr>
          <a:lstStyle/>
          <a:p>
            <a:r>
              <a:rPr lang="fr-FR" sz="1600" b="1" dirty="0">
                <a:latin typeface="RATXSP+Calibri"/>
              </a:rPr>
              <a:t>Quel est le mot ou l’expression qui montre ce que l’auteur pense ?      </a:t>
            </a:r>
            <a:r>
              <a:rPr lang="fr-FR" sz="1600" dirty="0">
                <a:latin typeface="RATXSP+Calibri"/>
              </a:rPr>
              <a:t>……………………………..</a:t>
            </a:r>
            <a:endParaRPr lang="fr-FR" sz="1600" dirty="0">
              <a:solidFill>
                <a:srgbClr val="00B0F0"/>
              </a:solidFill>
              <a:latin typeface="RATXSP+Calibri"/>
            </a:endParaRPr>
          </a:p>
        </p:txBody>
      </p:sp>
      <p:sp>
        <p:nvSpPr>
          <p:cNvPr id="16" name="ZoneTexte 15">
            <a:extLst>
              <a:ext uri="{FF2B5EF4-FFF2-40B4-BE49-F238E27FC236}">
                <a16:creationId xmlns:a16="http://schemas.microsoft.com/office/drawing/2014/main" id="{8D1B2A10-D8A6-34D3-6FE9-0ABF55301EFD}"/>
              </a:ext>
            </a:extLst>
          </p:cNvPr>
          <p:cNvSpPr txBox="1"/>
          <p:nvPr/>
        </p:nvSpPr>
        <p:spPr>
          <a:xfrm>
            <a:off x="383053" y="698208"/>
            <a:ext cx="8190828" cy="615553"/>
          </a:xfrm>
          <a:prstGeom prst="rect">
            <a:avLst/>
          </a:prstGeom>
          <a:noFill/>
        </p:spPr>
        <p:txBody>
          <a:bodyPr wrap="square">
            <a:spAutoFit/>
          </a:bodyPr>
          <a:lstStyle/>
          <a:p>
            <a:r>
              <a:rPr lang="fr-FR" sz="1600" b="1" dirty="0">
                <a:latin typeface="RATXSP+Calibri"/>
              </a:rPr>
              <a:t>Pourquoi l’auteur recommande-t-il d’apprendre une langue étrangère ? </a:t>
            </a:r>
          </a:p>
          <a:p>
            <a:r>
              <a:rPr lang="fr-FR" dirty="0">
                <a:latin typeface="RATXSP+Calibri"/>
              </a:rPr>
              <a:t>……………………………………………………………………………………………</a:t>
            </a:r>
            <a:endParaRPr lang="fr-FR" dirty="0">
              <a:solidFill>
                <a:srgbClr val="00B0F0"/>
              </a:solidFill>
              <a:latin typeface="RATXSP+Calibri"/>
            </a:endParaRPr>
          </a:p>
        </p:txBody>
      </p:sp>
      <p:sp>
        <p:nvSpPr>
          <p:cNvPr id="8" name="ZoneTexte 7">
            <a:extLst>
              <a:ext uri="{FF2B5EF4-FFF2-40B4-BE49-F238E27FC236}">
                <a16:creationId xmlns:a16="http://schemas.microsoft.com/office/drawing/2014/main" id="{2EA29E14-62EF-B5DB-F95C-131BF45F5C7F}"/>
              </a:ext>
            </a:extLst>
          </p:cNvPr>
          <p:cNvSpPr txBox="1"/>
          <p:nvPr/>
        </p:nvSpPr>
        <p:spPr>
          <a:xfrm>
            <a:off x="383052" y="982307"/>
            <a:ext cx="9081960" cy="338554"/>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sz="1600" dirty="0"/>
              <a:t>C’est une belle aventure qui permet de découvrir d’autres cultures et de faire de nouvelles rencontres.</a:t>
            </a:r>
          </a:p>
        </p:txBody>
      </p:sp>
      <p:sp>
        <p:nvSpPr>
          <p:cNvPr id="10" name="ZoneTexte 9">
            <a:extLst>
              <a:ext uri="{FF2B5EF4-FFF2-40B4-BE49-F238E27FC236}">
                <a16:creationId xmlns:a16="http://schemas.microsoft.com/office/drawing/2014/main" id="{3814E1FE-4A11-2E01-35C2-BDE1AA33F590}"/>
              </a:ext>
            </a:extLst>
          </p:cNvPr>
          <p:cNvSpPr txBox="1"/>
          <p:nvPr/>
        </p:nvSpPr>
        <p:spPr>
          <a:xfrm>
            <a:off x="380375" y="1595403"/>
            <a:ext cx="1622653"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A mon avis</a:t>
            </a:r>
          </a:p>
        </p:txBody>
      </p:sp>
    </p:spTree>
    <p:extLst>
      <p:ext uri="{BB962C8B-B14F-4D97-AF65-F5344CB8AC3E}">
        <p14:creationId xmlns:p14="http://schemas.microsoft.com/office/powerpoint/2010/main" val="3581165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1">
            <a:extLst>
              <a:ext uri="{FF2B5EF4-FFF2-40B4-BE49-F238E27FC236}">
                <a16:creationId xmlns:a16="http://schemas.microsoft.com/office/drawing/2014/main" id="{08927485-14B0-79A8-BDBA-AFE51CF5E700}"/>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latin typeface="RATXSP+Calibri"/>
              </a:rPr>
              <a:t>Maintenant, nous allons chercher ensemble ce que pense le personnage et les raisons qu’il donne</a:t>
            </a:r>
            <a:r>
              <a:rPr lang="fr-FR" dirty="0"/>
              <a:t>.</a:t>
            </a:r>
            <a:endParaRPr lang="fr-FR" altLang="fr-FR" dirty="0"/>
          </a:p>
        </p:txBody>
      </p:sp>
      <p:sp>
        <p:nvSpPr>
          <p:cNvPr id="19" name="ZoneTexte 18">
            <a:extLst>
              <a:ext uri="{FF2B5EF4-FFF2-40B4-BE49-F238E27FC236}">
                <a16:creationId xmlns:a16="http://schemas.microsoft.com/office/drawing/2014/main" id="{046E0C8D-83F6-B01C-BEC8-F813B4B2EDFC}"/>
              </a:ext>
            </a:extLst>
          </p:cNvPr>
          <p:cNvSpPr txBox="1"/>
          <p:nvPr/>
        </p:nvSpPr>
        <p:spPr>
          <a:xfrm>
            <a:off x="435067" y="1816989"/>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20" name="Image 19">
            <a:extLst>
              <a:ext uri="{FF2B5EF4-FFF2-40B4-BE49-F238E27FC236}">
                <a16:creationId xmlns:a16="http://schemas.microsoft.com/office/drawing/2014/main" id="{65C865BD-EC8B-ACF6-05BC-16C5E0AE661E}"/>
              </a:ext>
            </a:extLst>
          </p:cNvPr>
          <p:cNvPicPr>
            <a:picLocks noChangeAspect="1"/>
          </p:cNvPicPr>
          <p:nvPr/>
        </p:nvPicPr>
        <p:blipFill>
          <a:blip r:embed="rId3"/>
          <a:stretch>
            <a:fillRect/>
          </a:stretch>
        </p:blipFill>
        <p:spPr>
          <a:xfrm>
            <a:off x="6588062" y="2329506"/>
            <a:ext cx="2343116" cy="1842444"/>
          </a:xfrm>
          <a:prstGeom prst="rect">
            <a:avLst/>
          </a:prstGeom>
        </p:spPr>
      </p:pic>
      <p:pic>
        <p:nvPicPr>
          <p:cNvPr id="21" name="Image 20">
            <a:extLst>
              <a:ext uri="{FF2B5EF4-FFF2-40B4-BE49-F238E27FC236}">
                <a16:creationId xmlns:a16="http://schemas.microsoft.com/office/drawing/2014/main" id="{6B2DD59C-2F9B-735A-F1E8-7B93CE25A541}"/>
              </a:ext>
            </a:extLst>
          </p:cNvPr>
          <p:cNvPicPr>
            <a:picLocks noChangeAspect="1"/>
          </p:cNvPicPr>
          <p:nvPr/>
        </p:nvPicPr>
        <p:blipFill>
          <a:blip r:embed="rId4"/>
          <a:stretch>
            <a:fillRect/>
          </a:stretch>
        </p:blipFill>
        <p:spPr>
          <a:xfrm>
            <a:off x="539583" y="732900"/>
            <a:ext cx="7396103" cy="639944"/>
          </a:xfrm>
          <a:prstGeom prst="rect">
            <a:avLst/>
          </a:prstGeom>
        </p:spPr>
      </p:pic>
      <p:sp>
        <p:nvSpPr>
          <p:cNvPr id="22" name="Espace réservé du texte 2">
            <a:extLst>
              <a:ext uri="{FF2B5EF4-FFF2-40B4-BE49-F238E27FC236}">
                <a16:creationId xmlns:a16="http://schemas.microsoft.com/office/drawing/2014/main" id="{19CD60C5-6537-739C-E019-1FF5E165D96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Impliquer le maximum d’élèves. Demander aux élèves de justifier systématiquement leurs réponses.</a:t>
            </a:r>
          </a:p>
        </p:txBody>
      </p:sp>
    </p:spTree>
    <p:extLst>
      <p:ext uri="{BB962C8B-B14F-4D97-AF65-F5344CB8AC3E}">
        <p14:creationId xmlns:p14="http://schemas.microsoft.com/office/powerpoint/2010/main" val="2022362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E4AB1-6945-B9D7-F961-A4D53E38C32C}"/>
            </a:ext>
          </a:extLst>
        </p:cNvPr>
        <p:cNvGrpSpPr/>
        <p:nvPr/>
      </p:nvGrpSpPr>
      <p:grpSpPr>
        <a:xfrm>
          <a:off x="0" y="0"/>
          <a:ext cx="0" cy="0"/>
          <a:chOff x="0" y="0"/>
          <a:chExt cx="0" cy="0"/>
        </a:xfrm>
      </p:grpSpPr>
      <p:sp>
        <p:nvSpPr>
          <p:cNvPr id="19" name="ZoneTexte 18">
            <a:extLst>
              <a:ext uri="{FF2B5EF4-FFF2-40B4-BE49-F238E27FC236}">
                <a16:creationId xmlns:a16="http://schemas.microsoft.com/office/drawing/2014/main" id="{9ACC5ABF-82E8-B11D-C461-C2C4B10A48F9}"/>
              </a:ext>
            </a:extLst>
          </p:cNvPr>
          <p:cNvSpPr txBox="1"/>
          <p:nvPr/>
        </p:nvSpPr>
        <p:spPr>
          <a:xfrm>
            <a:off x="435067" y="1816989"/>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Pour progresser, il faut écouter des podcasts, regarder des films et lire des histoires</a:t>
            </a:r>
            <a:r>
              <a:rPr lang="fr-FR" sz="2000" dirty="0">
                <a:latin typeface="Calibri" panose="020F0502020204030204" pitchFamily="34" charset="0"/>
                <a:ea typeface="Calibri" panose="020F0502020204030204" pitchFamily="34" charset="0"/>
                <a:cs typeface="Calibri" panose="020F0502020204030204" pitchFamily="34" charset="0"/>
              </a:rPr>
              <a:t>. D’après moi, faire des erreurs est normal. Je suis convaincu que, petit à petit, on peut parler une langue étrangère couramment. L’essentiel est de rester motivé et de pratiquer régulièrement.</a:t>
            </a:r>
          </a:p>
        </p:txBody>
      </p:sp>
      <p:pic>
        <p:nvPicPr>
          <p:cNvPr id="20" name="Image 19">
            <a:extLst>
              <a:ext uri="{FF2B5EF4-FFF2-40B4-BE49-F238E27FC236}">
                <a16:creationId xmlns:a16="http://schemas.microsoft.com/office/drawing/2014/main" id="{CDEB3ABD-9971-E108-F445-EB9B4251DBCC}"/>
              </a:ext>
            </a:extLst>
          </p:cNvPr>
          <p:cNvPicPr>
            <a:picLocks noChangeAspect="1"/>
          </p:cNvPicPr>
          <p:nvPr/>
        </p:nvPicPr>
        <p:blipFill>
          <a:blip r:embed="rId2"/>
          <a:stretch>
            <a:fillRect/>
          </a:stretch>
        </p:blipFill>
        <p:spPr>
          <a:xfrm>
            <a:off x="6588062" y="2329506"/>
            <a:ext cx="2343116" cy="1842444"/>
          </a:xfrm>
          <a:prstGeom prst="rect">
            <a:avLst/>
          </a:prstGeom>
        </p:spPr>
      </p:pic>
      <p:sp>
        <p:nvSpPr>
          <p:cNvPr id="2" name="ZoneTexte 11">
            <a:extLst>
              <a:ext uri="{FF2B5EF4-FFF2-40B4-BE49-F238E27FC236}">
                <a16:creationId xmlns:a16="http://schemas.microsoft.com/office/drawing/2014/main" id="{0D5C9FBC-099E-B4F3-1596-29BA9AD1345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 « pour progresser » ou « pour s’améliorer ».</a:t>
            </a:r>
            <a:endParaRPr lang="fr-FR" altLang="fr-FR" dirty="0"/>
          </a:p>
        </p:txBody>
      </p:sp>
      <p:sp>
        <p:nvSpPr>
          <p:cNvPr id="3" name="Espace réservé du texte 2">
            <a:extLst>
              <a:ext uri="{FF2B5EF4-FFF2-40B4-BE49-F238E27FC236}">
                <a16:creationId xmlns:a16="http://schemas.microsoft.com/office/drawing/2014/main" id="{68FF8E6C-8488-2543-B521-FC6F739D476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l’auteur exprime un point de vue personnel : il dit ce qu’il pense et donne des raisons.</a:t>
            </a:r>
          </a:p>
        </p:txBody>
      </p:sp>
      <p:pic>
        <p:nvPicPr>
          <p:cNvPr id="4" name="Image 3">
            <a:extLst>
              <a:ext uri="{FF2B5EF4-FFF2-40B4-BE49-F238E27FC236}">
                <a16:creationId xmlns:a16="http://schemas.microsoft.com/office/drawing/2014/main" id="{2CAEDB86-7DC7-58EE-C58D-94E2980B56F8}"/>
              </a:ext>
            </a:extLst>
          </p:cNvPr>
          <p:cNvPicPr>
            <a:picLocks noChangeAspect="1"/>
          </p:cNvPicPr>
          <p:nvPr/>
        </p:nvPicPr>
        <p:blipFill>
          <a:blip r:embed="rId3"/>
          <a:stretch>
            <a:fillRect/>
          </a:stretch>
        </p:blipFill>
        <p:spPr>
          <a:xfrm>
            <a:off x="539583" y="732900"/>
            <a:ext cx="7396103" cy="639944"/>
          </a:xfrm>
          <a:prstGeom prst="rect">
            <a:avLst/>
          </a:prstGeom>
        </p:spPr>
      </p:pic>
      <p:sp>
        <p:nvSpPr>
          <p:cNvPr id="5" name="ZoneTexte 4">
            <a:extLst>
              <a:ext uri="{FF2B5EF4-FFF2-40B4-BE49-F238E27FC236}">
                <a16:creationId xmlns:a16="http://schemas.microsoft.com/office/drawing/2014/main" id="{40A8C9B2-1A77-2409-3019-D92E4FF472CE}"/>
              </a:ext>
            </a:extLst>
          </p:cNvPr>
          <p:cNvSpPr txBox="1"/>
          <p:nvPr/>
        </p:nvSpPr>
        <p:spPr>
          <a:xfrm>
            <a:off x="1032781" y="1062817"/>
            <a:ext cx="8111219"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Il faut écouter des podcasts et lire des histoires pour progresser (s’améliorer).</a:t>
            </a:r>
          </a:p>
        </p:txBody>
      </p:sp>
      <p:pic>
        <p:nvPicPr>
          <p:cNvPr id="6" name="Google Shape;656;p54">
            <a:extLst>
              <a:ext uri="{FF2B5EF4-FFF2-40B4-BE49-F238E27FC236}">
                <a16:creationId xmlns:a16="http://schemas.microsoft.com/office/drawing/2014/main" id="{4CAFA9E6-0150-5ACD-34CF-6A89B51C207C}"/>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864135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6DA8ED6-A503-4F2C-F31B-70FDB71DBC80}"/>
              </a:ext>
            </a:extLst>
          </p:cNvPr>
          <p:cNvSpPr txBox="1"/>
          <p:nvPr/>
        </p:nvSpPr>
        <p:spPr>
          <a:xfrm>
            <a:off x="444795" y="1990952"/>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9" name="Image 8">
            <a:extLst>
              <a:ext uri="{FF2B5EF4-FFF2-40B4-BE49-F238E27FC236}">
                <a16:creationId xmlns:a16="http://schemas.microsoft.com/office/drawing/2014/main" id="{27B8E021-6020-C11A-1554-397ACCB857B0}"/>
              </a:ext>
            </a:extLst>
          </p:cNvPr>
          <p:cNvPicPr>
            <a:picLocks noChangeAspect="1"/>
          </p:cNvPicPr>
          <p:nvPr/>
        </p:nvPicPr>
        <p:blipFill>
          <a:blip r:embed="rId2"/>
          <a:stretch>
            <a:fillRect/>
          </a:stretch>
        </p:blipFill>
        <p:spPr>
          <a:xfrm>
            <a:off x="6588062" y="2329506"/>
            <a:ext cx="2343116" cy="1842444"/>
          </a:xfrm>
          <a:prstGeom prst="rect">
            <a:avLst/>
          </a:prstGeom>
        </p:spPr>
      </p:pic>
      <p:sp>
        <p:nvSpPr>
          <p:cNvPr id="2" name="ZoneTexte 11">
            <a:extLst>
              <a:ext uri="{FF2B5EF4-FFF2-40B4-BE49-F238E27FC236}">
                <a16:creationId xmlns:a16="http://schemas.microsoft.com/office/drawing/2014/main" id="{DC1C7E0E-4B15-57C6-47F2-B4C29A42C6F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deux questions. Travaillez en binômes. </a:t>
            </a:r>
            <a:endParaRPr lang="fr-FR" altLang="fr-FR" dirty="0"/>
          </a:p>
        </p:txBody>
      </p:sp>
      <p:sp>
        <p:nvSpPr>
          <p:cNvPr id="3" name="Espace réservé du texte 2">
            <a:extLst>
              <a:ext uri="{FF2B5EF4-FFF2-40B4-BE49-F238E27FC236}">
                <a16:creationId xmlns:a16="http://schemas.microsoft.com/office/drawing/2014/main" id="{991E15BB-2014-8A80-5C0B-51C87BA2441B}"/>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classe. </a:t>
            </a:r>
          </a:p>
        </p:txBody>
      </p:sp>
      <p:pic>
        <p:nvPicPr>
          <p:cNvPr id="4" name="Picture 9">
            <a:extLst>
              <a:ext uri="{FF2B5EF4-FFF2-40B4-BE49-F238E27FC236}">
                <a16:creationId xmlns:a16="http://schemas.microsoft.com/office/drawing/2014/main" id="{76FC916E-C071-60CD-E212-F6F8D990EB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pic>
        <p:nvPicPr>
          <p:cNvPr id="5" name="Image 4">
            <a:extLst>
              <a:ext uri="{FF2B5EF4-FFF2-40B4-BE49-F238E27FC236}">
                <a16:creationId xmlns:a16="http://schemas.microsoft.com/office/drawing/2014/main" id="{C2792CD6-2369-ACFD-5BF0-6FEF5D642DFC}"/>
              </a:ext>
            </a:extLst>
          </p:cNvPr>
          <p:cNvPicPr>
            <a:picLocks noChangeAspect="1"/>
          </p:cNvPicPr>
          <p:nvPr/>
        </p:nvPicPr>
        <p:blipFill>
          <a:blip r:embed="rId4"/>
          <a:stretch>
            <a:fillRect/>
          </a:stretch>
        </p:blipFill>
        <p:spPr>
          <a:xfrm>
            <a:off x="594323" y="622022"/>
            <a:ext cx="7071941" cy="647261"/>
          </a:xfrm>
          <a:prstGeom prst="rect">
            <a:avLst/>
          </a:prstGeom>
        </p:spPr>
      </p:pic>
      <p:sp>
        <p:nvSpPr>
          <p:cNvPr id="6" name="ZoneTexte 5">
            <a:extLst>
              <a:ext uri="{FF2B5EF4-FFF2-40B4-BE49-F238E27FC236}">
                <a16:creationId xmlns:a16="http://schemas.microsoft.com/office/drawing/2014/main" id="{7A0B971D-EA66-69D4-108B-800A4628BF6D}"/>
              </a:ext>
            </a:extLst>
          </p:cNvPr>
          <p:cNvSpPr txBox="1"/>
          <p:nvPr/>
        </p:nvSpPr>
        <p:spPr>
          <a:xfrm>
            <a:off x="738867" y="1277028"/>
            <a:ext cx="8032305" cy="338554"/>
          </a:xfrm>
          <a:prstGeom prst="rect">
            <a:avLst/>
          </a:prstGeom>
          <a:noFill/>
        </p:spPr>
        <p:txBody>
          <a:bodyPr wrap="square">
            <a:spAutoFit/>
          </a:bodyPr>
          <a:lstStyle/>
          <a:p>
            <a:r>
              <a:rPr lang="fr-FR" sz="1600" b="1" dirty="0">
                <a:latin typeface="RATXSP+Calibri"/>
              </a:rPr>
              <a:t>Quelle est l’expression qui montre une opinion personnelle ?</a:t>
            </a:r>
            <a:endParaRPr lang="fr-FR" sz="1600" b="1" i="1" dirty="0">
              <a:solidFill>
                <a:srgbClr val="00B0F0"/>
              </a:solidFill>
              <a:latin typeface="RATXSP+Calibri"/>
            </a:endParaRPr>
          </a:p>
        </p:txBody>
      </p:sp>
    </p:spTree>
    <p:extLst>
      <p:ext uri="{BB962C8B-B14F-4D97-AF65-F5344CB8AC3E}">
        <p14:creationId xmlns:p14="http://schemas.microsoft.com/office/powerpoint/2010/main" val="1151559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32D41-6AEA-D331-06CF-D9CC71A48DFF}"/>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2B8F79CB-C148-B2C3-08F2-1DAE461BAFC8}"/>
              </a:ext>
            </a:extLst>
          </p:cNvPr>
          <p:cNvSpPr txBox="1"/>
          <p:nvPr/>
        </p:nvSpPr>
        <p:spPr>
          <a:xfrm>
            <a:off x="425340" y="2055931"/>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D’après moi, faire des erreurs est normal</a:t>
            </a:r>
            <a:r>
              <a:rPr lang="fr-FR" sz="2000" dirty="0">
                <a:latin typeface="Calibri" panose="020F0502020204030204" pitchFamily="34" charset="0"/>
                <a:ea typeface="Calibri" panose="020F0502020204030204" pitchFamily="34" charset="0"/>
                <a:cs typeface="Calibri" panose="020F0502020204030204" pitchFamily="34" charset="0"/>
              </a:rPr>
              <a:t>. Je suis convaincu que, petit à petit, on peut parler une langue étrangère couramment. L’essentiel est de rester motivé et de pratiquer régulièrement.</a:t>
            </a:r>
          </a:p>
        </p:txBody>
      </p:sp>
      <p:pic>
        <p:nvPicPr>
          <p:cNvPr id="9" name="Image 8">
            <a:extLst>
              <a:ext uri="{FF2B5EF4-FFF2-40B4-BE49-F238E27FC236}">
                <a16:creationId xmlns:a16="http://schemas.microsoft.com/office/drawing/2014/main" id="{C9AC7C37-75DD-CBC8-57C9-BD56FF7C7EA6}"/>
              </a:ext>
            </a:extLst>
          </p:cNvPr>
          <p:cNvPicPr>
            <a:picLocks noChangeAspect="1"/>
          </p:cNvPicPr>
          <p:nvPr/>
        </p:nvPicPr>
        <p:blipFill>
          <a:blip r:embed="rId2"/>
          <a:stretch>
            <a:fillRect/>
          </a:stretch>
        </p:blipFill>
        <p:spPr>
          <a:xfrm>
            <a:off x="6588062" y="2329506"/>
            <a:ext cx="2343116" cy="1842444"/>
          </a:xfrm>
          <a:prstGeom prst="rect">
            <a:avLst/>
          </a:prstGeom>
        </p:spPr>
      </p:pic>
      <p:pic>
        <p:nvPicPr>
          <p:cNvPr id="15" name="Image 14">
            <a:extLst>
              <a:ext uri="{FF2B5EF4-FFF2-40B4-BE49-F238E27FC236}">
                <a16:creationId xmlns:a16="http://schemas.microsoft.com/office/drawing/2014/main" id="{B8B44E40-8785-3DD3-0B90-3B129D5D50A3}"/>
              </a:ext>
            </a:extLst>
          </p:cNvPr>
          <p:cNvPicPr>
            <a:picLocks noChangeAspect="1"/>
          </p:cNvPicPr>
          <p:nvPr/>
        </p:nvPicPr>
        <p:blipFill>
          <a:blip r:embed="rId3"/>
          <a:stretch>
            <a:fillRect/>
          </a:stretch>
        </p:blipFill>
        <p:spPr>
          <a:xfrm>
            <a:off x="594323" y="622022"/>
            <a:ext cx="7071941" cy="647261"/>
          </a:xfrm>
          <a:prstGeom prst="rect">
            <a:avLst/>
          </a:prstGeom>
        </p:spPr>
      </p:pic>
      <p:sp>
        <p:nvSpPr>
          <p:cNvPr id="2" name="ZoneTexte 11">
            <a:extLst>
              <a:ext uri="{FF2B5EF4-FFF2-40B4-BE49-F238E27FC236}">
                <a16:creationId xmlns:a16="http://schemas.microsoft.com/office/drawing/2014/main" id="{39472ED1-A1A0-F5F1-E953-6759F812CE8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3" name="Espace réservé du texte 2">
            <a:extLst>
              <a:ext uri="{FF2B5EF4-FFF2-40B4-BE49-F238E27FC236}">
                <a16:creationId xmlns:a16="http://schemas.microsoft.com/office/drawing/2014/main" id="{490343B6-17EA-88C2-AB6A-8A4AF0A077A4}"/>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classe. </a:t>
            </a:r>
          </a:p>
        </p:txBody>
      </p:sp>
      <p:sp>
        <p:nvSpPr>
          <p:cNvPr id="5" name="ZoneTexte 4">
            <a:extLst>
              <a:ext uri="{FF2B5EF4-FFF2-40B4-BE49-F238E27FC236}">
                <a16:creationId xmlns:a16="http://schemas.microsoft.com/office/drawing/2014/main" id="{1BADBD02-430F-7673-A922-4785C5DFDC06}"/>
              </a:ext>
            </a:extLst>
          </p:cNvPr>
          <p:cNvSpPr txBox="1"/>
          <p:nvPr/>
        </p:nvSpPr>
        <p:spPr>
          <a:xfrm>
            <a:off x="1064414" y="956192"/>
            <a:ext cx="6902905"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Faire des erreurs est tout à fait normal.</a:t>
            </a:r>
          </a:p>
        </p:txBody>
      </p:sp>
      <p:sp>
        <p:nvSpPr>
          <p:cNvPr id="6" name="ZoneTexte 5">
            <a:extLst>
              <a:ext uri="{FF2B5EF4-FFF2-40B4-BE49-F238E27FC236}">
                <a16:creationId xmlns:a16="http://schemas.microsoft.com/office/drawing/2014/main" id="{FE3FC669-40AB-2123-6214-FF53078D8813}"/>
              </a:ext>
            </a:extLst>
          </p:cNvPr>
          <p:cNvSpPr txBox="1"/>
          <p:nvPr/>
        </p:nvSpPr>
        <p:spPr>
          <a:xfrm>
            <a:off x="905608" y="1534588"/>
            <a:ext cx="1622653" cy="369332"/>
          </a:xfrm>
          <a:prstGeom prst="rect">
            <a:avLst/>
          </a:prstGeom>
          <a:noFill/>
        </p:spPr>
        <p:txBody>
          <a:bodyPr wrap="square">
            <a:spAutoFit/>
          </a:bodyPr>
          <a:lstStyle/>
          <a:p>
            <a:pPr algn="ctr"/>
            <a:r>
              <a:rPr lang="fr-FR" b="1" dirty="0">
                <a:solidFill>
                  <a:srgbClr val="336FB6"/>
                </a:solidFill>
                <a:latin typeface="Calibri" panose="020F0502020204030204" pitchFamily="34" charset="0"/>
                <a:cs typeface="Calibri" panose="020F0502020204030204" pitchFamily="34" charset="0"/>
              </a:rPr>
              <a:t>D’après moi</a:t>
            </a:r>
          </a:p>
        </p:txBody>
      </p:sp>
      <p:sp>
        <p:nvSpPr>
          <p:cNvPr id="8" name="ZoneTexte 7">
            <a:extLst>
              <a:ext uri="{FF2B5EF4-FFF2-40B4-BE49-F238E27FC236}">
                <a16:creationId xmlns:a16="http://schemas.microsoft.com/office/drawing/2014/main" id="{3460F9B7-333F-F38C-0059-E79F81715ACE}"/>
              </a:ext>
            </a:extLst>
          </p:cNvPr>
          <p:cNvSpPr txBox="1"/>
          <p:nvPr/>
        </p:nvSpPr>
        <p:spPr>
          <a:xfrm>
            <a:off x="778646" y="1267406"/>
            <a:ext cx="7004350" cy="338554"/>
          </a:xfrm>
          <a:prstGeom prst="rect">
            <a:avLst/>
          </a:prstGeom>
          <a:noFill/>
        </p:spPr>
        <p:txBody>
          <a:bodyPr wrap="square">
            <a:spAutoFit/>
          </a:bodyPr>
          <a:lstStyle/>
          <a:p>
            <a:r>
              <a:rPr lang="fr-FR" sz="1600" b="1" dirty="0">
                <a:latin typeface="RATXSP+Calibri"/>
              </a:rPr>
              <a:t>Quelle est l’expression qui montre une opinion personnelle ?</a:t>
            </a:r>
            <a:endParaRPr lang="fr-FR" sz="1600" b="1" i="1" dirty="0">
              <a:solidFill>
                <a:srgbClr val="00B0F0"/>
              </a:solidFill>
              <a:latin typeface="RATXSP+Calibri"/>
            </a:endParaRPr>
          </a:p>
        </p:txBody>
      </p:sp>
      <p:pic>
        <p:nvPicPr>
          <p:cNvPr id="10" name="Google Shape;656;p54">
            <a:extLst>
              <a:ext uri="{FF2B5EF4-FFF2-40B4-BE49-F238E27FC236}">
                <a16:creationId xmlns:a16="http://schemas.microsoft.com/office/drawing/2014/main" id="{06A4850D-298D-8484-ED83-642C3B275999}"/>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3538397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CB2D3-54C8-BE12-416E-76BD60239CD5}"/>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4D718844-491C-B2DB-0D1B-763720DC7B55}"/>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deux questions. Travaillez individuellement. </a:t>
            </a:r>
            <a:endParaRPr lang="fr-FR" altLang="fr-FR" dirty="0"/>
          </a:p>
        </p:txBody>
      </p:sp>
      <p:sp>
        <p:nvSpPr>
          <p:cNvPr id="6" name="Espace réservé du texte 2">
            <a:extLst>
              <a:ext uri="{FF2B5EF4-FFF2-40B4-BE49-F238E27FC236}">
                <a16:creationId xmlns:a16="http://schemas.microsoft.com/office/drawing/2014/main" id="{8FFD4F2C-469B-5DB1-73ED-A927C9D28C69}"/>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pic>
        <p:nvPicPr>
          <p:cNvPr id="9" name="Picture 14">
            <a:extLst>
              <a:ext uri="{FF2B5EF4-FFF2-40B4-BE49-F238E27FC236}">
                <a16:creationId xmlns:a16="http://schemas.microsoft.com/office/drawing/2014/main" id="{7BD8EE73-8D8F-DC07-E6C4-C1D106D0A86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0" name="ZoneTexte 9">
            <a:extLst>
              <a:ext uri="{FF2B5EF4-FFF2-40B4-BE49-F238E27FC236}">
                <a16:creationId xmlns:a16="http://schemas.microsoft.com/office/drawing/2014/main" id="{20E06EDE-0DE9-029E-21DD-FC502D95128F}"/>
              </a:ext>
            </a:extLst>
          </p:cNvPr>
          <p:cNvSpPr txBox="1"/>
          <p:nvPr/>
        </p:nvSpPr>
        <p:spPr>
          <a:xfrm>
            <a:off x="734480" y="1456022"/>
            <a:ext cx="7896534" cy="584775"/>
          </a:xfrm>
          <a:prstGeom prst="rect">
            <a:avLst/>
          </a:prstGeom>
          <a:noFill/>
        </p:spPr>
        <p:txBody>
          <a:bodyPr wrap="square">
            <a:spAutoFit/>
          </a:bodyPr>
          <a:lstStyle/>
          <a:p>
            <a:r>
              <a:rPr lang="fr-FR" sz="1400" b="1" dirty="0">
                <a:latin typeface="RATXSP+Calibri"/>
              </a:rPr>
              <a:t>D’après l’auteur, peut-on apprendre une langue étrangère rapidement ?</a:t>
            </a:r>
          </a:p>
          <a:p>
            <a:r>
              <a:rPr lang="fr-FR" i="1" dirty="0">
                <a:latin typeface="RATXSP+Calibri"/>
              </a:rPr>
              <a:t>………………………………………………………………………………………</a:t>
            </a:r>
            <a:endParaRPr lang="fr-FR" i="1" dirty="0"/>
          </a:p>
        </p:txBody>
      </p:sp>
      <p:sp>
        <p:nvSpPr>
          <p:cNvPr id="3" name="ZoneTexte 2">
            <a:extLst>
              <a:ext uri="{FF2B5EF4-FFF2-40B4-BE49-F238E27FC236}">
                <a16:creationId xmlns:a16="http://schemas.microsoft.com/office/drawing/2014/main" id="{BE2F4CE3-DCDA-40D6-5309-F8D9FB4F7067}"/>
              </a:ext>
            </a:extLst>
          </p:cNvPr>
          <p:cNvSpPr txBox="1"/>
          <p:nvPr/>
        </p:nvSpPr>
        <p:spPr>
          <a:xfrm>
            <a:off x="366973" y="2116933"/>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7" name="Image 6">
            <a:extLst>
              <a:ext uri="{FF2B5EF4-FFF2-40B4-BE49-F238E27FC236}">
                <a16:creationId xmlns:a16="http://schemas.microsoft.com/office/drawing/2014/main" id="{7F18A550-AF8E-2C28-2B50-0B46F571BDED}"/>
              </a:ext>
            </a:extLst>
          </p:cNvPr>
          <p:cNvPicPr>
            <a:picLocks noChangeAspect="1"/>
          </p:cNvPicPr>
          <p:nvPr/>
        </p:nvPicPr>
        <p:blipFill>
          <a:blip r:embed="rId5"/>
          <a:stretch>
            <a:fillRect/>
          </a:stretch>
        </p:blipFill>
        <p:spPr>
          <a:xfrm>
            <a:off x="6510241" y="2401765"/>
            <a:ext cx="2343116" cy="1842444"/>
          </a:xfrm>
          <a:prstGeom prst="rect">
            <a:avLst/>
          </a:prstGeom>
        </p:spPr>
      </p:pic>
      <p:sp>
        <p:nvSpPr>
          <p:cNvPr id="8" name="ZoneTexte 7">
            <a:extLst>
              <a:ext uri="{FF2B5EF4-FFF2-40B4-BE49-F238E27FC236}">
                <a16:creationId xmlns:a16="http://schemas.microsoft.com/office/drawing/2014/main" id="{5ACD2F75-30B3-BC78-AFAF-4A3FFC2E062B}"/>
              </a:ext>
            </a:extLst>
          </p:cNvPr>
          <p:cNvSpPr txBox="1"/>
          <p:nvPr/>
        </p:nvSpPr>
        <p:spPr>
          <a:xfrm>
            <a:off x="734480" y="860218"/>
            <a:ext cx="7896534" cy="584775"/>
          </a:xfrm>
          <a:prstGeom prst="rect">
            <a:avLst/>
          </a:prstGeom>
          <a:noFill/>
        </p:spPr>
        <p:txBody>
          <a:bodyPr wrap="square">
            <a:spAutoFit/>
          </a:bodyPr>
          <a:lstStyle/>
          <a:p>
            <a:r>
              <a:rPr lang="fr-FR" sz="1400" b="1" dirty="0">
                <a:latin typeface="RATXSP+Calibri"/>
              </a:rPr>
              <a:t>D’après l’auteur, peut-on apprendre une langue étrangère facilement ?</a:t>
            </a:r>
          </a:p>
          <a:p>
            <a:r>
              <a:rPr lang="fr-FR" i="1" dirty="0">
                <a:latin typeface="RATXSP+Calibri"/>
              </a:rPr>
              <a:t>……………………………………………………………………………………………………………………………..</a:t>
            </a:r>
            <a:endParaRPr lang="fr-FR" i="1" dirty="0"/>
          </a:p>
        </p:txBody>
      </p:sp>
    </p:spTree>
    <p:extLst>
      <p:ext uri="{BB962C8B-B14F-4D97-AF65-F5344CB8AC3E}">
        <p14:creationId xmlns:p14="http://schemas.microsoft.com/office/powerpoint/2010/main" val="781852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3BBA8-335D-53FD-E821-9094030E1D81}"/>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852A7F2B-F74D-33C0-E712-EE2F12D17056}"/>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6" name="Espace réservé du texte 2">
            <a:extLst>
              <a:ext uri="{FF2B5EF4-FFF2-40B4-BE49-F238E27FC236}">
                <a16:creationId xmlns:a16="http://schemas.microsoft.com/office/drawing/2014/main" id="{CD8B302A-F529-0CAE-1B2C-5115CB65D059}"/>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sp>
        <p:nvSpPr>
          <p:cNvPr id="10" name="ZoneTexte 9">
            <a:extLst>
              <a:ext uri="{FF2B5EF4-FFF2-40B4-BE49-F238E27FC236}">
                <a16:creationId xmlns:a16="http://schemas.microsoft.com/office/drawing/2014/main" id="{F74212BF-1F6B-70BE-20F2-9A6AB99FC90A}"/>
              </a:ext>
            </a:extLst>
          </p:cNvPr>
          <p:cNvSpPr txBox="1"/>
          <p:nvPr/>
        </p:nvSpPr>
        <p:spPr>
          <a:xfrm>
            <a:off x="734480" y="1384680"/>
            <a:ext cx="7896534" cy="307777"/>
          </a:xfrm>
          <a:prstGeom prst="rect">
            <a:avLst/>
          </a:prstGeom>
          <a:noFill/>
        </p:spPr>
        <p:txBody>
          <a:bodyPr wrap="square">
            <a:spAutoFit/>
          </a:bodyPr>
          <a:lstStyle/>
          <a:p>
            <a:r>
              <a:rPr lang="fr-FR" sz="1400" b="1" dirty="0">
                <a:latin typeface="RATXSP+Calibri"/>
              </a:rPr>
              <a:t>D’après l’auteur, comment peut-on apprendre une langue étrangère ?</a:t>
            </a:r>
          </a:p>
        </p:txBody>
      </p:sp>
      <p:sp>
        <p:nvSpPr>
          <p:cNvPr id="3" name="ZoneTexte 2">
            <a:extLst>
              <a:ext uri="{FF2B5EF4-FFF2-40B4-BE49-F238E27FC236}">
                <a16:creationId xmlns:a16="http://schemas.microsoft.com/office/drawing/2014/main" id="{B179A600-5304-B9EE-3B3E-B1ECA56CE907}"/>
              </a:ext>
            </a:extLst>
          </p:cNvPr>
          <p:cNvSpPr txBox="1"/>
          <p:nvPr/>
        </p:nvSpPr>
        <p:spPr>
          <a:xfrm>
            <a:off x="435067" y="2030213"/>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une langue prend du temps</a:t>
            </a:r>
            <a:r>
              <a:rPr lang="fr-FR" sz="2000" dirty="0">
                <a:latin typeface="Calibri" panose="020F0502020204030204" pitchFamily="34" charset="0"/>
                <a:ea typeface="Calibri" panose="020F0502020204030204" pitchFamily="34" charset="0"/>
                <a:cs typeface="Calibri" panose="020F0502020204030204" pitchFamily="34" charset="0"/>
              </a:rPr>
              <a:t>, mais c’est très utile. Pour progresser, il faut écouter des podcasts, regarder des films et lire des histoires. D’après moi, faire des erreurs est normal. Je suis convaincu que,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petit à petit</a:t>
            </a:r>
            <a:r>
              <a:rPr lang="fr-FR" sz="2000" dirty="0">
                <a:latin typeface="Calibri" panose="020F0502020204030204" pitchFamily="34" charset="0"/>
                <a:ea typeface="Calibri" panose="020F0502020204030204" pitchFamily="34" charset="0"/>
                <a:cs typeface="Calibri" panose="020F0502020204030204" pitchFamily="34" charset="0"/>
              </a:rPr>
              <a:t>, on peut parler une langue étrangère couramment. L’essentiel est de rester motivé et de pratiquer régulièrement.</a:t>
            </a:r>
          </a:p>
        </p:txBody>
      </p:sp>
      <p:pic>
        <p:nvPicPr>
          <p:cNvPr id="7" name="Image 6">
            <a:extLst>
              <a:ext uri="{FF2B5EF4-FFF2-40B4-BE49-F238E27FC236}">
                <a16:creationId xmlns:a16="http://schemas.microsoft.com/office/drawing/2014/main" id="{584DC7BC-BE72-AB5A-F2F8-FA6469E8BFEA}"/>
              </a:ext>
            </a:extLst>
          </p:cNvPr>
          <p:cNvPicPr>
            <a:picLocks noChangeAspect="1"/>
          </p:cNvPicPr>
          <p:nvPr/>
        </p:nvPicPr>
        <p:blipFill>
          <a:blip r:embed="rId3"/>
          <a:stretch>
            <a:fillRect/>
          </a:stretch>
        </p:blipFill>
        <p:spPr>
          <a:xfrm>
            <a:off x="6588062" y="2329506"/>
            <a:ext cx="2343116" cy="1842444"/>
          </a:xfrm>
          <a:prstGeom prst="rect">
            <a:avLst/>
          </a:prstGeom>
        </p:spPr>
      </p:pic>
      <p:sp>
        <p:nvSpPr>
          <p:cNvPr id="8" name="ZoneTexte 7">
            <a:extLst>
              <a:ext uri="{FF2B5EF4-FFF2-40B4-BE49-F238E27FC236}">
                <a16:creationId xmlns:a16="http://schemas.microsoft.com/office/drawing/2014/main" id="{1B470247-7C1D-7ECE-FB83-14D3A03F7F10}"/>
              </a:ext>
            </a:extLst>
          </p:cNvPr>
          <p:cNvSpPr txBox="1"/>
          <p:nvPr/>
        </p:nvSpPr>
        <p:spPr>
          <a:xfrm>
            <a:off x="734480" y="835793"/>
            <a:ext cx="7896534" cy="307777"/>
          </a:xfrm>
          <a:prstGeom prst="rect">
            <a:avLst/>
          </a:prstGeom>
          <a:noFill/>
        </p:spPr>
        <p:txBody>
          <a:bodyPr wrap="square">
            <a:spAutoFit/>
          </a:bodyPr>
          <a:lstStyle/>
          <a:p>
            <a:r>
              <a:rPr lang="fr-FR" sz="1400" b="1" dirty="0">
                <a:latin typeface="RATXSP+Calibri"/>
              </a:rPr>
              <a:t>D’après l’auteur, peut-on apprendre une langue étrangère rapidement ?</a:t>
            </a:r>
          </a:p>
        </p:txBody>
      </p:sp>
      <p:pic>
        <p:nvPicPr>
          <p:cNvPr id="2" name="Google Shape;656;p54">
            <a:extLst>
              <a:ext uri="{FF2B5EF4-FFF2-40B4-BE49-F238E27FC236}">
                <a16:creationId xmlns:a16="http://schemas.microsoft.com/office/drawing/2014/main" id="{88516014-F143-0099-2336-ACC78DA7FA3A}"/>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
        <p:nvSpPr>
          <p:cNvPr id="4" name="ZoneTexte 3">
            <a:extLst>
              <a:ext uri="{FF2B5EF4-FFF2-40B4-BE49-F238E27FC236}">
                <a16:creationId xmlns:a16="http://schemas.microsoft.com/office/drawing/2014/main" id="{6A78F596-3C7A-6F78-983E-408512718ED9}"/>
              </a:ext>
            </a:extLst>
          </p:cNvPr>
          <p:cNvSpPr txBox="1"/>
          <p:nvPr/>
        </p:nvSpPr>
        <p:spPr>
          <a:xfrm>
            <a:off x="734480" y="1635443"/>
            <a:ext cx="6580720" cy="338554"/>
          </a:xfrm>
          <a:prstGeom prst="rect">
            <a:avLst/>
          </a:prstGeom>
          <a:noFill/>
        </p:spPr>
        <p:txBody>
          <a:bodyPr wrap="square">
            <a:spAutoFit/>
          </a:bodyPr>
          <a:lstStyle>
            <a:defPPr>
              <a:defRPr lang="fr-FR"/>
            </a:defPPr>
            <a:lvl1pPr>
              <a:defRPr sz="1600" b="1">
                <a:solidFill>
                  <a:srgbClr val="336FB6"/>
                </a:solidFill>
                <a:latin typeface="Calibri" panose="020F0502020204030204" pitchFamily="34" charset="0"/>
                <a:cs typeface="Calibri" panose="020F0502020204030204" pitchFamily="34" charset="0"/>
              </a:defRPr>
            </a:lvl1pPr>
          </a:lstStyle>
          <a:p>
            <a:r>
              <a:rPr lang="fr-FR" dirty="0"/>
              <a:t>Petit à petit (proverbe : petit à petit, l’oiseau fait son nid).</a:t>
            </a:r>
          </a:p>
        </p:txBody>
      </p:sp>
      <p:sp>
        <p:nvSpPr>
          <p:cNvPr id="11" name="ZoneTexte 10">
            <a:extLst>
              <a:ext uri="{FF2B5EF4-FFF2-40B4-BE49-F238E27FC236}">
                <a16:creationId xmlns:a16="http://schemas.microsoft.com/office/drawing/2014/main" id="{C2779C32-4B38-5937-E4C5-DEA0410FC9DB}"/>
              </a:ext>
            </a:extLst>
          </p:cNvPr>
          <p:cNvSpPr txBox="1"/>
          <p:nvPr/>
        </p:nvSpPr>
        <p:spPr>
          <a:xfrm>
            <a:off x="734480" y="1062883"/>
            <a:ext cx="5710908" cy="338554"/>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sz="1600" dirty="0"/>
              <a:t>Non, une langue prend du temps.</a:t>
            </a:r>
          </a:p>
        </p:txBody>
      </p:sp>
    </p:spTree>
    <p:extLst>
      <p:ext uri="{BB962C8B-B14F-4D97-AF65-F5344CB8AC3E}">
        <p14:creationId xmlns:p14="http://schemas.microsoft.com/office/powerpoint/2010/main" val="913080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B59AD-653C-7F7F-9FF6-5037CAEA06D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9405093-6DE1-0DE3-D946-F6D2570671F8}"/>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54A2478-9C1E-D0BE-6B18-F179676E9C15}"/>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E12F3884-CD71-A79C-827A-EA65C3677F4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E5CB24F1-E1EE-F026-7986-AF2B429BEB5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un tableau pour résumer ce que nous avons dit.</a:t>
            </a:r>
            <a:endParaRPr lang="fr-FR" altLang="fr-FR" dirty="0"/>
          </a:p>
        </p:txBody>
      </p:sp>
      <p:sp>
        <p:nvSpPr>
          <p:cNvPr id="38" name="Espace réservé du texte 2">
            <a:extLst>
              <a:ext uri="{FF2B5EF4-FFF2-40B4-BE49-F238E27FC236}">
                <a16:creationId xmlns:a16="http://schemas.microsoft.com/office/drawing/2014/main" id="{4626F7FC-07CE-F087-0DAC-DC7CB489D998}"/>
              </a:ext>
            </a:extLst>
          </p:cNvPr>
          <p:cNvSpPr txBox="1">
            <a:spLocks/>
          </p:cNvSpPr>
          <p:nvPr/>
        </p:nvSpPr>
        <p:spPr>
          <a:xfrm>
            <a:off x="577993" y="336027"/>
            <a:ext cx="7918648" cy="24814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Apporter des explications supplémentaires. Faire répéter les mots-clés.</a:t>
            </a:r>
          </a:p>
        </p:txBody>
      </p:sp>
      <p:pic>
        <p:nvPicPr>
          <p:cNvPr id="4" name="Google Shape;656;p54">
            <a:extLst>
              <a:ext uri="{FF2B5EF4-FFF2-40B4-BE49-F238E27FC236}">
                <a16:creationId xmlns:a16="http://schemas.microsoft.com/office/drawing/2014/main" id="{5168C047-FE45-E815-37F8-2E785DA161E5}"/>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graphicFrame>
        <p:nvGraphicFramePr>
          <p:cNvPr id="7" name="Tableau 6">
            <a:extLst>
              <a:ext uri="{FF2B5EF4-FFF2-40B4-BE49-F238E27FC236}">
                <a16:creationId xmlns:a16="http://schemas.microsoft.com/office/drawing/2014/main" id="{8C79B008-F9F4-CB23-2447-CAFEB9CEBB39}"/>
              </a:ext>
            </a:extLst>
          </p:cNvPr>
          <p:cNvGraphicFramePr>
            <a:graphicFrameLocks noGrp="1"/>
          </p:cNvGraphicFramePr>
          <p:nvPr>
            <p:extLst>
              <p:ext uri="{D42A27DB-BD31-4B8C-83A1-F6EECF244321}">
                <p14:modId xmlns:p14="http://schemas.microsoft.com/office/powerpoint/2010/main" val="3666244392"/>
              </p:ext>
            </p:extLst>
          </p:nvPr>
        </p:nvGraphicFramePr>
        <p:xfrm>
          <a:off x="955220" y="1519118"/>
          <a:ext cx="7102930" cy="1559560"/>
        </p:xfrm>
        <a:graphic>
          <a:graphicData uri="http://schemas.openxmlformats.org/drawingml/2006/table">
            <a:tbl>
              <a:tblPr firstRow="1" bandRow="1">
                <a:tableStyleId>{2D5ABB26-0587-4C30-8999-92F81FD0307C}</a:tableStyleId>
              </a:tblPr>
              <a:tblGrid>
                <a:gridCol w="3551465">
                  <a:extLst>
                    <a:ext uri="{9D8B030D-6E8A-4147-A177-3AD203B41FA5}">
                      <a16:colId xmlns:a16="http://schemas.microsoft.com/office/drawing/2014/main" val="3381437005"/>
                    </a:ext>
                  </a:extLst>
                </a:gridCol>
                <a:gridCol w="3551465">
                  <a:extLst>
                    <a:ext uri="{9D8B030D-6E8A-4147-A177-3AD203B41FA5}">
                      <a16:colId xmlns:a16="http://schemas.microsoft.com/office/drawing/2014/main" val="3111203857"/>
                    </a:ext>
                  </a:extLst>
                </a:gridCol>
              </a:tblGrid>
              <a:tr h="370840">
                <a:tc>
                  <a:txBody>
                    <a:bodyPr/>
                    <a:lstStyle/>
                    <a:p>
                      <a:pPr algn="ctr"/>
                      <a:r>
                        <a:rPr lang="fr-FR" dirty="0">
                          <a:latin typeface="Calibri" panose="020F0502020204030204" pitchFamily="34" charset="0"/>
                          <a:ea typeface="Calibri" panose="020F0502020204030204" pitchFamily="34" charset="0"/>
                          <a:cs typeface="Calibri" panose="020F0502020204030204" pitchFamily="34" charset="0"/>
                        </a:rPr>
                        <a:t>Ce que pense un personnage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latin typeface="Calibri" panose="020F0502020204030204" pitchFamily="34" charset="0"/>
                          <a:ea typeface="Calibri" panose="020F0502020204030204" pitchFamily="34" charset="0"/>
                          <a:cs typeface="Calibri" panose="020F0502020204030204" pitchFamily="34" charset="0"/>
                        </a:rPr>
                        <a:t>Les raisons qu’il donne</a:t>
                      </a:r>
                    </a:p>
                  </a:txBody>
                  <a:tcPr/>
                </a:tc>
                <a:extLst>
                  <a:ext uri="{0D108BD9-81ED-4DB2-BD59-A6C34878D82A}">
                    <a16:rowId xmlns:a16="http://schemas.microsoft.com/office/drawing/2014/main" val="2782718231"/>
                  </a:ext>
                </a:extLst>
              </a:tr>
              <a:tr h="370840">
                <a:tc>
                  <a:txBody>
                    <a:bodyPr/>
                    <a:lstStyle/>
                    <a:p>
                      <a:pPr marL="285750" indent="-285750" algn="just">
                        <a:buFont typeface="Wingdings" panose="05000000000000000000" pitchFamily="2" charset="2"/>
                        <a:buChar char="§"/>
                      </a:pPr>
                      <a:r>
                        <a:rPr lang="fr-FR" sz="1800" dirty="0">
                          <a:latin typeface="RATXSP+Calibri"/>
                        </a:rPr>
                        <a:t>A mon avis, d’après moi, selon moi, …</a:t>
                      </a:r>
                    </a:p>
                    <a:p>
                      <a:pPr marL="285750" indent="-285750" algn="just">
                        <a:buFont typeface="Wingdings" panose="05000000000000000000" pitchFamily="2" charset="2"/>
                        <a:buChar char="§"/>
                      </a:pPr>
                      <a:r>
                        <a:rPr lang="fr-FR" sz="1800" dirty="0">
                          <a:latin typeface="RATXSP+Calibri"/>
                        </a:rPr>
                        <a:t>Je pense que, je crois que, je suis convaincue que …</a:t>
                      </a:r>
                      <a:endParaRPr lang="fr-FR" dirty="0"/>
                    </a:p>
                  </a:txBody>
                  <a:tcPr/>
                </a:tc>
                <a:tc>
                  <a:txBody>
                    <a:bodyPr/>
                    <a:lstStyle/>
                    <a:p>
                      <a:pPr marL="285750" indent="-285750" algn="just">
                        <a:buFont typeface="Wingdings" panose="05000000000000000000" pitchFamily="2" charset="2"/>
                        <a:buChar char="§"/>
                      </a:pPr>
                      <a:r>
                        <a:rPr lang="fr-FR" sz="1800" dirty="0">
                          <a:latin typeface="Calibri" panose="020F0502020204030204" pitchFamily="34" charset="0"/>
                          <a:ea typeface="Calibri" panose="020F0502020204030204" pitchFamily="34" charset="0"/>
                          <a:cs typeface="Calibri" panose="020F0502020204030204" pitchFamily="34" charset="0"/>
                        </a:rPr>
                        <a:t>Lire permet de découvrir d’autres cultures</a:t>
                      </a:r>
                      <a:r>
                        <a:rPr lang="fr-FR" sz="1800" dirty="0">
                          <a:latin typeface="RATXSP+Calibri"/>
                        </a:rPr>
                        <a:t>. </a:t>
                      </a:r>
                    </a:p>
                    <a:p>
                      <a:pPr marL="285750" indent="-285750" algn="just">
                        <a:buFont typeface="Wingdings" panose="05000000000000000000" pitchFamily="2" charset="2"/>
                        <a:buChar char="§"/>
                      </a:pPr>
                      <a:r>
                        <a:rPr lang="fr-FR" sz="1800" dirty="0">
                          <a:latin typeface="RATXSP+Calibri"/>
                        </a:rPr>
                        <a:t>Il faut faire du sport pour rester en forme.</a:t>
                      </a:r>
                      <a:endParaRPr lang="fr-FR" dirty="0"/>
                    </a:p>
                  </a:txBody>
                  <a:tcPr/>
                </a:tc>
                <a:extLst>
                  <a:ext uri="{0D108BD9-81ED-4DB2-BD59-A6C34878D82A}">
                    <a16:rowId xmlns:a16="http://schemas.microsoft.com/office/drawing/2014/main" val="3236159499"/>
                  </a:ext>
                </a:extLst>
              </a:tr>
            </a:tbl>
          </a:graphicData>
        </a:graphic>
      </p:graphicFrame>
      <p:sp>
        <p:nvSpPr>
          <p:cNvPr id="10" name="ZoneTexte 9">
            <a:extLst>
              <a:ext uri="{FF2B5EF4-FFF2-40B4-BE49-F238E27FC236}">
                <a16:creationId xmlns:a16="http://schemas.microsoft.com/office/drawing/2014/main" id="{D27764D8-ABBA-9250-590E-957DB3DB98A9}"/>
              </a:ext>
            </a:extLst>
          </p:cNvPr>
          <p:cNvSpPr txBox="1"/>
          <p:nvPr/>
        </p:nvSpPr>
        <p:spPr>
          <a:xfrm>
            <a:off x="987876" y="3303192"/>
            <a:ext cx="3535137" cy="646331"/>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pPr algn="ctr"/>
            <a:r>
              <a:rPr lang="fr-FR" dirty="0"/>
              <a:t>Le personnage exprime une idée, une opinion, un point de vue, …</a:t>
            </a:r>
          </a:p>
        </p:txBody>
      </p:sp>
      <p:sp>
        <p:nvSpPr>
          <p:cNvPr id="11" name="ZoneTexte 10">
            <a:extLst>
              <a:ext uri="{FF2B5EF4-FFF2-40B4-BE49-F238E27FC236}">
                <a16:creationId xmlns:a16="http://schemas.microsoft.com/office/drawing/2014/main" id="{EE6AD1B0-6BA0-DF43-AC93-C042C6D7D366}"/>
              </a:ext>
            </a:extLst>
          </p:cNvPr>
          <p:cNvSpPr txBox="1"/>
          <p:nvPr/>
        </p:nvSpPr>
        <p:spPr>
          <a:xfrm>
            <a:off x="4523013" y="3303192"/>
            <a:ext cx="3535137" cy="646331"/>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pPr algn="ctr"/>
            <a:r>
              <a:rPr lang="fr-FR" dirty="0"/>
              <a:t>Il donne des arguments pour défendre ses idées ou ses opinions. </a:t>
            </a:r>
          </a:p>
        </p:txBody>
      </p:sp>
    </p:spTree>
    <p:extLst>
      <p:ext uri="{BB962C8B-B14F-4D97-AF65-F5344CB8AC3E}">
        <p14:creationId xmlns:p14="http://schemas.microsoft.com/office/powerpoint/2010/main" val="2768629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B34AB-41BF-680D-B1BF-17492C228044}"/>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A847D9E1-F85B-1C50-7946-41B14FFF766C}"/>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suivant à haute voix, avec assurance et confiance.</a:t>
            </a:r>
            <a:endParaRPr lang="fr-FR" altLang="fr-FR" dirty="0"/>
          </a:p>
        </p:txBody>
      </p:sp>
      <p:sp>
        <p:nvSpPr>
          <p:cNvPr id="6" name="Espace réservé du texte 2">
            <a:extLst>
              <a:ext uri="{FF2B5EF4-FFF2-40B4-BE49-F238E27FC236}">
                <a16:creationId xmlns:a16="http://schemas.microsoft.com/office/drawing/2014/main" id="{CECD39C7-57C5-E4CF-CC73-E3475A4EA46E}"/>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Corriger systématiquement les erreurs. Apporter un feedback immédiat.</a:t>
            </a:r>
          </a:p>
        </p:txBody>
      </p:sp>
      <p:pic>
        <p:nvPicPr>
          <p:cNvPr id="9" name="Picture 14">
            <a:extLst>
              <a:ext uri="{FF2B5EF4-FFF2-40B4-BE49-F238E27FC236}">
                <a16:creationId xmlns:a16="http://schemas.microsoft.com/office/drawing/2014/main" id="{ACC460C8-7D9C-A02A-BDEA-F2ECDBA6886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3" name="ZoneTexte 2">
            <a:extLst>
              <a:ext uri="{FF2B5EF4-FFF2-40B4-BE49-F238E27FC236}">
                <a16:creationId xmlns:a16="http://schemas.microsoft.com/office/drawing/2014/main" id="{C5F87507-3B89-7819-4906-75A7EEFD1F56}"/>
              </a:ext>
            </a:extLst>
          </p:cNvPr>
          <p:cNvSpPr txBox="1"/>
          <p:nvPr/>
        </p:nvSpPr>
        <p:spPr>
          <a:xfrm>
            <a:off x="435067" y="1816989"/>
            <a:ext cx="6010321" cy="2862322"/>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À mon avis, apprendre une langue est une belle aventure qui permet de découvrir d’autres cultures et de faire de nouvelles rencontres. Il est vrai qu’apprendre une langue prend du temps, mais c’est très utile. Pour progresser, il faut écouter des podcasts, regarder des films et lire des histoires. D’après moi, faire des erreurs est normal. Je suis convaincu que, petit à petit, on peut parler une langue étrangère couramment. L’essentiel est de rester motivé et de pratiquer régulièrement.</a:t>
            </a:r>
          </a:p>
        </p:txBody>
      </p:sp>
      <p:pic>
        <p:nvPicPr>
          <p:cNvPr id="7" name="Image 6">
            <a:extLst>
              <a:ext uri="{FF2B5EF4-FFF2-40B4-BE49-F238E27FC236}">
                <a16:creationId xmlns:a16="http://schemas.microsoft.com/office/drawing/2014/main" id="{0C5786A0-DEA3-8A49-B403-46F4DBB79FC1}"/>
              </a:ext>
            </a:extLst>
          </p:cNvPr>
          <p:cNvPicPr>
            <a:picLocks noChangeAspect="1"/>
          </p:cNvPicPr>
          <p:nvPr/>
        </p:nvPicPr>
        <p:blipFill>
          <a:blip r:embed="rId5"/>
          <a:stretch>
            <a:fillRect/>
          </a:stretch>
        </p:blipFill>
        <p:spPr>
          <a:xfrm>
            <a:off x="6588062" y="2329506"/>
            <a:ext cx="2343116" cy="1842444"/>
          </a:xfrm>
          <a:prstGeom prst="rect">
            <a:avLst/>
          </a:prstGeom>
        </p:spPr>
      </p:pic>
    </p:spTree>
    <p:extLst>
      <p:ext uri="{BB962C8B-B14F-4D97-AF65-F5344CB8AC3E}">
        <p14:creationId xmlns:p14="http://schemas.microsoft.com/office/powerpoint/2010/main" val="343621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 Lire par groupes de mots</a:t>
            </a:r>
          </a:p>
          <a:p>
            <a:r>
              <a:rPr lang="fr-FR" sz="1400" kern="0" dirty="0">
                <a:solidFill>
                  <a:schemeClr val="bg1"/>
                </a:solidFill>
                <a:latin typeface="Calibri"/>
                <a:ea typeface="Calibri"/>
                <a:cs typeface="Calibri"/>
              </a:rPr>
              <a:t>Tâche 2 : Repérer l’ordre des actions dans un récit. 	</a:t>
            </a:r>
            <a:r>
              <a:rPr lang="fr-FR" sz="1400" dirty="0"/>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avec une intonation adaptée au temps verbal. </a:t>
            </a:r>
          </a:p>
          <a:p>
            <a:r>
              <a:rPr lang="fr-FR" sz="1200" kern="0" dirty="0">
                <a:solidFill>
                  <a:schemeClr val="bg1"/>
                </a:solidFill>
                <a:latin typeface="Calibri"/>
                <a:ea typeface="Calibri"/>
                <a:cs typeface="Calibri"/>
              </a:rPr>
              <a:t>Tâche 2 : Comprendre ce qu’un personnage a fait et ce qu’il prépare à faire.</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718808"/>
            <a:ext cx="6796799" cy="6249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t>Tâche 1 : Lire avec une voix forte et claire.</a:t>
            </a:r>
          </a:p>
          <a:p>
            <a:r>
              <a:rPr lang="fr-FR" sz="1200" dirty="0"/>
              <a:t>Tâche 2 : Identifier ce que pense un personnage et les raisons qu’il donne.</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6EFC-CC3C-F36B-7BEF-4F1EFE583FB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58AD6D2-EADF-F7E5-6E40-A861323F307F}"/>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2B820D77-A0CF-13FD-06AE-4DFC88B50BD3}"/>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B32CBC94-9ED7-5915-A09C-9B3086B270C8}"/>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73543F11-A5F0-20B1-14A9-C333EF285E81}"/>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F7E7E1E0-7848-F0F2-1F4C-1FD9C9E6C97B}"/>
              </a:ext>
            </a:extLst>
          </p:cNvPr>
          <p:cNvSpPr/>
          <p:nvPr/>
        </p:nvSpPr>
        <p:spPr>
          <a:xfrm>
            <a:off x="943335" y="1505720"/>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1F759D93-A76D-E0E3-8D49-D01FA03B615E}"/>
              </a:ext>
            </a:extLst>
          </p:cNvPr>
          <p:cNvSpPr/>
          <p:nvPr/>
        </p:nvSpPr>
        <p:spPr>
          <a:xfrm>
            <a:off x="865396" y="3226190"/>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75612725-62A8-5D30-86C0-4DC0F487D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82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9C9AF-F096-E631-C6E2-935FB82DCDCA}"/>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F78BBF97-C010-46BF-F695-6CE403807A75}"/>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Voici ce que nous avons appris aujourd’hui : </a:t>
            </a:r>
            <a:endParaRPr lang="fr-FR" dirty="0"/>
          </a:p>
        </p:txBody>
      </p:sp>
      <p:sp>
        <p:nvSpPr>
          <p:cNvPr id="8" name="Espace réservé du texte 2">
            <a:extLst>
              <a:ext uri="{FF2B5EF4-FFF2-40B4-BE49-F238E27FC236}">
                <a16:creationId xmlns:a16="http://schemas.microsoft.com/office/drawing/2014/main" id="{FAD4BBB0-56E7-B7D2-C2A2-D8E473368260}"/>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Demander aux élèves de recopier cette synthèse dans les cahiers.</a:t>
            </a:r>
            <a:endParaRPr lang="fr-FR" sz="1400" dirty="0"/>
          </a:p>
        </p:txBody>
      </p:sp>
      <p:sp>
        <p:nvSpPr>
          <p:cNvPr id="10" name="ZoneTexte 9">
            <a:extLst>
              <a:ext uri="{FF2B5EF4-FFF2-40B4-BE49-F238E27FC236}">
                <a16:creationId xmlns:a16="http://schemas.microsoft.com/office/drawing/2014/main" id="{C8CFEC38-6FA7-F09D-2957-5116E8296AF1}"/>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Identifier ce que pense un personnage et les raisons qu’il donne :</a:t>
            </a:r>
          </a:p>
        </p:txBody>
      </p:sp>
      <p:sp>
        <p:nvSpPr>
          <p:cNvPr id="11" name="ZoneTexte 10">
            <a:extLst>
              <a:ext uri="{FF2B5EF4-FFF2-40B4-BE49-F238E27FC236}">
                <a16:creationId xmlns:a16="http://schemas.microsoft.com/office/drawing/2014/main" id="{07A94AA5-B66F-BF95-9C33-C40F57B39A3A}"/>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Pour lire avec assurance et confiance :</a:t>
            </a:r>
          </a:p>
        </p:txBody>
      </p:sp>
      <p:sp>
        <p:nvSpPr>
          <p:cNvPr id="12" name="Rectangle 11">
            <a:extLst>
              <a:ext uri="{FF2B5EF4-FFF2-40B4-BE49-F238E27FC236}">
                <a16:creationId xmlns:a16="http://schemas.microsoft.com/office/drawing/2014/main" id="{122CF069-902C-D7C4-E291-455CED685735}"/>
              </a:ext>
            </a:extLst>
          </p:cNvPr>
          <p:cNvSpPr/>
          <p:nvPr/>
        </p:nvSpPr>
        <p:spPr>
          <a:xfrm>
            <a:off x="943335" y="1621793"/>
            <a:ext cx="7387404" cy="923330"/>
          </a:xfrm>
          <a:prstGeom prst="rect">
            <a:avLst/>
          </a:prstGeom>
          <a:solidFill>
            <a:schemeClr val="accent2">
              <a:lumMod val="20000"/>
              <a:lumOff val="80000"/>
            </a:schemeClr>
          </a:solidFill>
          <a:ln>
            <a:solidFill>
              <a:schemeClr val="tx1"/>
            </a:solidFill>
          </a:ln>
        </p:spPr>
        <p:txBody>
          <a:bodyPr wrap="square">
            <a:spAutoFit/>
          </a:bodyPr>
          <a:lstStyle/>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Je dois lire avec une voix forte et claire.</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Je dois bien articuler les mots. </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Je dois marquer les pauses au bon moment.</a:t>
            </a:r>
            <a:endPar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2" descr="Lever la main - Icônes mains et gestes gratuites">
            <a:extLst>
              <a:ext uri="{FF2B5EF4-FFF2-40B4-BE49-F238E27FC236}">
                <a16:creationId xmlns:a16="http://schemas.microsoft.com/office/drawing/2014/main" id="{2622C483-7082-ED3A-28C6-69E552FC4B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B6E2683-C978-B3F2-56AF-DA250C375607}"/>
              </a:ext>
            </a:extLst>
          </p:cNvPr>
          <p:cNvSpPr/>
          <p:nvPr/>
        </p:nvSpPr>
        <p:spPr>
          <a:xfrm>
            <a:off x="943335" y="3375093"/>
            <a:ext cx="7387404" cy="1200329"/>
          </a:xfrm>
          <a:prstGeom prst="rect">
            <a:avLst/>
          </a:prstGeom>
          <a:solidFill>
            <a:schemeClr val="accent2">
              <a:lumMod val="20000"/>
              <a:lumOff val="80000"/>
            </a:schemeClr>
          </a:solidFill>
          <a:ln>
            <a:solidFill>
              <a:schemeClr val="tx1"/>
            </a:solidFill>
          </a:ln>
        </p:spPr>
        <p:txBody>
          <a:bodyPr wrap="square">
            <a:spAutoFit/>
          </a:bodyPr>
          <a:lstStyle/>
          <a:p>
            <a:pPr marL="215898" indent="-215898" algn="just"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Exprimer une idée ou une opinion : </a:t>
            </a:r>
            <a:r>
              <a:rPr lang="fr-FR" b="1" kern="0" dirty="0">
                <a:solidFill>
                  <a:srgbClr val="336FB6"/>
                </a:solidFill>
                <a:latin typeface="Calibri" panose="020F0502020204030204" pitchFamily="34" charset="0"/>
                <a:ea typeface="Calibri" panose="020F0502020204030204" pitchFamily="34" charset="0"/>
                <a:cs typeface="Calibri" panose="020F0502020204030204" pitchFamily="34" charset="0"/>
              </a:rPr>
              <a:t>à mon avis, d’après moi, je pense que, je crois que …</a:t>
            </a:r>
          </a:p>
          <a:p>
            <a:pPr marL="215898" indent="-215898" algn="just"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Donner des arguments pour défendre son point de vue : </a:t>
            </a:r>
            <a:r>
              <a:rPr lang="fr-FR" b="1" kern="0" dirty="0">
                <a:solidFill>
                  <a:srgbClr val="336FB6"/>
                </a:solidFill>
                <a:latin typeface="Calibri" panose="020F0502020204030204" pitchFamily="34" charset="0"/>
                <a:ea typeface="Calibri" panose="020F0502020204030204" pitchFamily="34" charset="0"/>
                <a:cs typeface="Calibri" panose="020F0502020204030204" pitchFamily="34" charset="0"/>
              </a:rPr>
              <a:t>Voyager permet de découvrir d’autres cultures. </a:t>
            </a:r>
            <a:r>
              <a:rPr lang="fr-FR"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94716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810478"/>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64 du livret.</a:t>
            </a:r>
          </a:p>
          <a:p>
            <a:pPr marL="514350" indent="-514350" algn="just">
              <a:spcAft>
                <a:spcPts val="800"/>
              </a:spcAft>
              <a:buFontTx/>
              <a:buAutoNum type="arabicPeriod"/>
            </a:pPr>
            <a:r>
              <a:rPr lang="fr-FR" sz="2000" b="1" kern="100" dirty="0">
                <a:latin typeface="Calibri" panose="020F0502020204030204" pitchFamily="34" charset="0"/>
                <a:cs typeface="Calibri" panose="020F0502020204030204" pitchFamily="34" charset="0"/>
              </a:rPr>
              <a:t>Réalisez la tâche proposée dans le défi p. </a:t>
            </a:r>
            <a:r>
              <a:rPr lang="fr-FR" sz="2000" b="1" kern="100">
                <a:latin typeface="Calibri" panose="020F0502020204030204" pitchFamily="34" charset="0"/>
                <a:cs typeface="Calibri" panose="020F0502020204030204" pitchFamily="34" charset="0"/>
              </a:rPr>
              <a:t>64 </a:t>
            </a:r>
            <a:r>
              <a:rPr lang="fr-FR" sz="2000" b="1" kern="100" dirty="0">
                <a:latin typeface="Calibri" panose="020F0502020204030204" pitchFamily="34" charset="0"/>
                <a:cs typeface="Calibri" panose="020F0502020204030204" pitchFamily="34" charset="0"/>
              </a:rPr>
              <a:t>du livret.</a:t>
            </a: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Tâche 1 : </a:t>
            </a:r>
            <a:r>
              <a:rPr lang="fr-FR" sz="1400" dirty="0"/>
              <a:t>Lire avec une voix forte et claire</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Tâche 2 : </a:t>
            </a:r>
            <a:r>
              <a:rPr lang="fr-FR" sz="1400" dirty="0"/>
              <a:t>Identifier ce que pense un personnage et les raisons qu’il donne.</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lire avec assurance et confiance.</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Lire avec une voix forte et claire, b</a:t>
            </a: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ien articuler les mots, m</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arquer des pauses.</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2"/>
            <a:ext cx="6894690"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Lire mot par mot et non pas par groupes de sens.</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Lire avec une voix faible.</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Ne pas marquer les pauses aux ponctuations.</a:t>
            </a: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2A949716-7984-CEBE-0FCF-7C8F53854655}"/>
              </a:ext>
            </a:extLst>
          </p:cNvPr>
          <p:cNvSpPr txBox="1"/>
          <p:nvPr/>
        </p:nvSpPr>
        <p:spPr>
          <a:xfrm>
            <a:off x="-1020536" y="612888"/>
            <a:ext cx="4572000" cy="369332"/>
          </a:xfrm>
          <a:prstGeom prst="rect">
            <a:avLst/>
          </a:prstGeom>
          <a:noFill/>
        </p:spPr>
        <p:txBody>
          <a:bodyPr wrap="square">
            <a:spAutoFit/>
          </a:bodyPr>
          <a:lstStyle/>
          <a:p>
            <a:r>
              <a:rPr lang="fr-FR" dirty="0"/>
              <a:t>l’intonation change selon le temps verbal : </a:t>
            </a:r>
          </a:p>
        </p:txBody>
      </p:sp>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7215</TotalTime>
  <Words>3026</Words>
  <Application>Microsoft Office PowerPoint</Application>
  <PresentationFormat>Affichage à l'écran (16:9)</PresentationFormat>
  <Paragraphs>294</Paragraphs>
  <Slides>44</Slides>
  <Notes>7</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44</vt:i4>
      </vt:variant>
    </vt:vector>
  </HeadingPairs>
  <TitlesOfParts>
    <vt:vector size="63" baseType="lpstr">
      <vt:lpstr>Aptos</vt:lpstr>
      <vt:lpstr>Arial</vt:lpstr>
      <vt:lpstr>Arial Black</vt:lpstr>
      <vt:lpstr>Calibri</vt:lpstr>
      <vt:lpstr>Calibri (En-têtes)</vt:lpstr>
      <vt:lpstr>Calibri Light</vt:lpstr>
      <vt:lpstr>Dosis</vt:lpstr>
      <vt:lpstr>Poppins ExtraBold</vt:lpstr>
      <vt:lpstr>RATXSP+Calibri</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ABDELAZIZ.ASSEBBANE</cp:lastModifiedBy>
  <cp:revision>432</cp:revision>
  <dcterms:modified xsi:type="dcterms:W3CDTF">2025-09-27T20:45:52Z</dcterms:modified>
</cp:coreProperties>
</file>