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5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7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57"/>
  </p:notesMasterIdLst>
  <p:sldIdLst>
    <p:sldId id="2147483567" r:id="rId9"/>
    <p:sldId id="2147483503" r:id="rId10"/>
    <p:sldId id="2147483616" r:id="rId11"/>
    <p:sldId id="2147483568" r:id="rId12"/>
    <p:sldId id="258" r:id="rId13"/>
    <p:sldId id="2147483580" r:id="rId14"/>
    <p:sldId id="2147483411" r:id="rId15"/>
    <p:sldId id="2147483413" r:id="rId16"/>
    <p:sldId id="2147483414" r:id="rId17"/>
    <p:sldId id="2147483485" r:id="rId18"/>
    <p:sldId id="2147483486" r:id="rId19"/>
    <p:sldId id="2147483505" r:id="rId20"/>
    <p:sldId id="2147483471" r:id="rId21"/>
    <p:sldId id="2147483436" r:id="rId22"/>
    <p:sldId id="2147483600" r:id="rId23"/>
    <p:sldId id="2147483536" r:id="rId24"/>
    <p:sldId id="2147483613" r:id="rId25"/>
    <p:sldId id="2147483512" r:id="rId26"/>
    <p:sldId id="2147483513" r:id="rId27"/>
    <p:sldId id="2147483581" r:id="rId28"/>
    <p:sldId id="2147483521" r:id="rId29"/>
    <p:sldId id="2147483602" r:id="rId30"/>
    <p:sldId id="2147483582" r:id="rId31"/>
    <p:sldId id="2147483603" r:id="rId32"/>
    <p:sldId id="2147483571" r:id="rId33"/>
    <p:sldId id="2147483604" r:id="rId34"/>
    <p:sldId id="2147483540" r:id="rId35"/>
    <p:sldId id="2147483576" r:id="rId36"/>
    <p:sldId id="2147483597" r:id="rId37"/>
    <p:sldId id="2147483578" r:id="rId38"/>
    <p:sldId id="2147483605" r:id="rId39"/>
    <p:sldId id="2147483610" r:id="rId40"/>
    <p:sldId id="2147483543" r:id="rId41"/>
    <p:sldId id="2147483606" r:id="rId42"/>
    <p:sldId id="2147483551" r:id="rId43"/>
    <p:sldId id="2147483607" r:id="rId44"/>
    <p:sldId id="2147483591" r:id="rId45"/>
    <p:sldId id="2147483608" r:id="rId46"/>
    <p:sldId id="311" r:id="rId47"/>
    <p:sldId id="2147483612" r:id="rId48"/>
    <p:sldId id="2147483615" r:id="rId49"/>
    <p:sldId id="2147483558" r:id="rId50"/>
    <p:sldId id="2147483559" r:id="rId51"/>
    <p:sldId id="320" r:id="rId52"/>
    <p:sldId id="2147483614" r:id="rId53"/>
    <p:sldId id="2147483595" r:id="rId54"/>
    <p:sldId id="2147483538" r:id="rId55"/>
    <p:sldId id="2147483539" r:id="rId5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FB6"/>
    <a:srgbClr val="FFFFCC"/>
    <a:srgbClr val="3FB2CB"/>
    <a:srgbClr val="0070C0"/>
    <a:srgbClr val="A98FC3"/>
    <a:srgbClr val="44546A"/>
    <a:srgbClr val="E3EEF2"/>
    <a:srgbClr val="54AFE9"/>
    <a:srgbClr val="CFE3F0"/>
    <a:srgbClr val="8BC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ACBFF2-BCCD-4F8D-9CEB-E2E04E327C3D}" v="4" dt="2025-09-27T20:34:05.269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02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microsoft.com/office/2015/10/relationships/revisionInfo" Target="revisionInfo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custSel addSld delSld modSld">
      <pc:chgData name="ABDELAZIZ.ASSEBBANE" userId="af44cbbb-d77c-45ae-bf3f-17cd253b121b" providerId="ADAL" clId="{9124E342-7500-48D5-BF5B-0920EAD0209E}" dt="2025-09-27T20:36:18.905" v="25"/>
      <pc:docMkLst>
        <pc:docMk/>
      </pc:docMkLst>
      <pc:sldChg chg="add del">
        <pc:chgData name="ABDELAZIZ.ASSEBBANE" userId="af44cbbb-d77c-45ae-bf3f-17cd253b121b" providerId="ADAL" clId="{9124E342-7500-48D5-BF5B-0920EAD0209E}" dt="2025-09-27T20:32:49.636" v="4" actId="2696"/>
        <pc:sldMkLst>
          <pc:docMk/>
          <pc:sldMk cId="2621237464" sldId="256"/>
        </pc:sldMkLst>
      </pc:sldChg>
      <pc:sldChg chg="modSp mod">
        <pc:chgData name="ABDELAZIZ.ASSEBBANE" userId="af44cbbb-d77c-45ae-bf3f-17cd253b121b" providerId="ADAL" clId="{9124E342-7500-48D5-BF5B-0920EAD0209E}" dt="2025-09-27T20:36:18.905" v="25"/>
        <pc:sldMkLst>
          <pc:docMk/>
          <pc:sldMk cId="1025972370" sldId="2147483538"/>
        </pc:sldMkLst>
        <pc:spChg chg="mod">
          <ac:chgData name="ABDELAZIZ.ASSEBBANE" userId="af44cbbb-d77c-45ae-bf3f-17cd253b121b" providerId="ADAL" clId="{9124E342-7500-48D5-BF5B-0920EAD0209E}" dt="2025-09-27T20:36:18.905" v="25"/>
          <ac:spMkLst>
            <pc:docMk/>
            <pc:sldMk cId="1025972370" sldId="2147483538"/>
            <ac:spMk id="3" creationId="{3A9336B3-2696-19E4-0E3B-C90D6B70401C}"/>
          </ac:spMkLst>
        </pc:spChg>
      </pc:sldChg>
      <pc:sldChg chg="modSp mod">
        <pc:chgData name="ABDELAZIZ.ASSEBBANE" userId="af44cbbb-d77c-45ae-bf3f-17cd253b121b" providerId="ADAL" clId="{9124E342-7500-48D5-BF5B-0920EAD0209E}" dt="2025-09-27T20:32:35.012" v="2" actId="20577"/>
        <pc:sldMkLst>
          <pc:docMk/>
          <pc:sldMk cId="3567832040" sldId="2147483567"/>
        </pc:sldMkLst>
        <pc:spChg chg="mod">
          <ac:chgData name="ABDELAZIZ.ASSEBBANE" userId="af44cbbb-d77c-45ae-bf3f-17cd253b121b" providerId="ADAL" clId="{9124E342-7500-48D5-BF5B-0920EAD0209E}" dt="2025-09-27T20:32:35.012" v="2" actId="20577"/>
          <ac:spMkLst>
            <pc:docMk/>
            <pc:sldMk cId="3567832040" sldId="2147483567"/>
            <ac:spMk id="4" creationId="{E0FF8D5D-C824-FEA6-FAD4-EC41BEFD6341}"/>
          </ac:spMkLst>
        </pc:spChg>
        <pc:spChg chg="mod">
          <ac:chgData name="ABDELAZIZ.ASSEBBANE" userId="af44cbbb-d77c-45ae-bf3f-17cd253b121b" providerId="ADAL" clId="{9124E342-7500-48D5-BF5B-0920EAD0209E}" dt="2025-09-27T20:32:30.962" v="1" actId="20577"/>
          <ac:spMkLst>
            <pc:docMk/>
            <pc:sldMk cId="3567832040" sldId="2147483567"/>
            <ac:spMk id="16" creationId="{46746A8E-17B0-82BF-AA2A-E3A6E80172F6}"/>
          </ac:spMkLst>
        </pc:spChg>
      </pc:sldChg>
      <pc:sldChg chg="modSp mod">
        <pc:chgData name="ABDELAZIZ.ASSEBBANE" userId="af44cbbb-d77c-45ae-bf3f-17cd253b121b" providerId="ADAL" clId="{9124E342-7500-48D5-BF5B-0920EAD0209E}" dt="2025-09-27T20:34:28.249" v="23" actId="20577"/>
        <pc:sldMkLst>
          <pc:docMk/>
          <pc:sldMk cId="242846611" sldId="2147483580"/>
        </pc:sldMkLst>
        <pc:spChg chg="mod">
          <ac:chgData name="ABDELAZIZ.ASSEBBANE" userId="af44cbbb-d77c-45ae-bf3f-17cd253b121b" providerId="ADAL" clId="{9124E342-7500-48D5-BF5B-0920EAD0209E}" dt="2025-09-27T20:34:28.249" v="23" actId="20577"/>
          <ac:spMkLst>
            <pc:docMk/>
            <pc:sldMk cId="242846611" sldId="2147483580"/>
            <ac:spMk id="15" creationId="{8CCFADBE-426F-1BD1-0052-CF95DF424457}"/>
          </ac:spMkLst>
        </pc:spChg>
      </pc:sldChg>
      <pc:sldChg chg="del">
        <pc:chgData name="ABDELAZIZ.ASSEBBANE" userId="af44cbbb-d77c-45ae-bf3f-17cd253b121b" providerId="ADAL" clId="{9124E342-7500-48D5-BF5B-0920EAD0209E}" dt="2025-09-27T20:34:10.342" v="12" actId="2696"/>
        <pc:sldMkLst>
          <pc:docMk/>
          <pc:sldMk cId="3654356905" sldId="2147483596"/>
        </pc:sldMkLst>
      </pc:sldChg>
      <pc:sldChg chg="addSp delSp modSp add mod">
        <pc:chgData name="ABDELAZIZ.ASSEBBANE" userId="af44cbbb-d77c-45ae-bf3f-17cd253b121b" providerId="ADAL" clId="{9124E342-7500-48D5-BF5B-0920EAD0209E}" dt="2025-09-27T20:34:07.189" v="11" actId="1076"/>
        <pc:sldMkLst>
          <pc:docMk/>
          <pc:sldMk cId="3155918117" sldId="2147483616"/>
        </pc:sldMkLst>
        <pc:spChg chg="del">
          <ac:chgData name="ABDELAZIZ.ASSEBBANE" userId="af44cbbb-d77c-45ae-bf3f-17cd253b121b" providerId="ADAL" clId="{9124E342-7500-48D5-BF5B-0920EAD0209E}" dt="2025-09-27T20:33:49.112" v="7" actId="478"/>
          <ac:spMkLst>
            <pc:docMk/>
            <pc:sldMk cId="3155918117" sldId="2147483616"/>
            <ac:spMk id="37" creationId="{8BE6575F-ED88-0FE4-F9F8-5EF49CC16AA7}"/>
          </ac:spMkLst>
        </pc:spChg>
        <pc:spChg chg="del">
          <ac:chgData name="ABDELAZIZ.ASSEBBANE" userId="af44cbbb-d77c-45ae-bf3f-17cd253b121b" providerId="ADAL" clId="{9124E342-7500-48D5-BF5B-0920EAD0209E}" dt="2025-09-27T20:33:47.347" v="6" actId="478"/>
          <ac:spMkLst>
            <pc:docMk/>
            <pc:sldMk cId="3155918117" sldId="2147483616"/>
            <ac:spMk id="38" creationId="{1050B009-464D-14F1-B0AC-FC779375A0D1}"/>
          </ac:spMkLst>
        </pc:spChg>
        <pc:spChg chg="add mod">
          <ac:chgData name="ABDELAZIZ.ASSEBBANE" userId="af44cbbb-d77c-45ae-bf3f-17cd253b121b" providerId="ADAL" clId="{9124E342-7500-48D5-BF5B-0920EAD0209E}" dt="2025-09-27T20:33:57.302" v="9" actId="1076"/>
          <ac:spMkLst>
            <pc:docMk/>
            <pc:sldMk cId="3155918117" sldId="2147483616"/>
            <ac:spMk id="40" creationId="{B33CB1CE-471E-1264-07B9-9FDF185DE08C}"/>
          </ac:spMkLst>
        </pc:spChg>
        <pc:spChg chg="add mod">
          <ac:chgData name="ABDELAZIZ.ASSEBBANE" userId="af44cbbb-d77c-45ae-bf3f-17cd253b121b" providerId="ADAL" clId="{9124E342-7500-48D5-BF5B-0920EAD0209E}" dt="2025-09-27T20:34:07.189" v="11" actId="1076"/>
          <ac:spMkLst>
            <pc:docMk/>
            <pc:sldMk cId="3155918117" sldId="2147483616"/>
            <ac:spMk id="42" creationId="{2D513BBD-BB13-296D-C037-5F25DDC2468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832E9AA-4B53-614A-6439-0063D55D8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D9530F02-4E3A-607E-C713-4816717F1D8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728688B1-5875-172F-7657-01BE0624CC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869332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6EABC2-ED91-429D-A353-770FF7E88A14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56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F6C15D-959D-1722-451F-CD891002E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F5394164-B2EA-A317-33A2-461B81FAF6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37C8BEE8-42E1-7A04-2709-2E328C0C17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349418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71D7F0F-4024-8877-C73A-5469E12B6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091A47F0-1C6D-2B78-033A-AB7A1631F6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1D8CEA47-3024-BBB6-B636-999F792D8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836275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39761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39807" y="223444"/>
            <a:ext cx="274568" cy="1685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197120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3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  <p:sldLayoutId id="2147484075" r:id="rId28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8.png"/><Relationship Id="rId5" Type="http://schemas.openxmlformats.org/officeDocument/2006/relationships/image" Target="../media/image54.em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8.png"/><Relationship Id="rId5" Type="http://schemas.openxmlformats.org/officeDocument/2006/relationships/image" Target="../media/image54.emf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4.emf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7.gi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</a:t>
            </a:r>
            <a:r>
              <a:rPr lang="ar-MA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                                             Semaine   3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1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734242"/>
            <a:ext cx="6208858" cy="4924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kern="0" dirty="0">
                <a:solidFill>
                  <a:schemeClr val="bg1"/>
                </a:solidFill>
              </a:rPr>
              <a:t>Lire par groupes de mots.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kern="0" dirty="0">
                <a:solidFill>
                  <a:schemeClr val="bg1"/>
                </a:solidFill>
              </a:rPr>
              <a:t>Repérer l’ordre des étapes et des actions.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739212" y="3055775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A la fin de cette séance, vous serez capables de :</a:t>
            </a:r>
            <a:endParaRPr dirty="0"/>
          </a:p>
        </p:txBody>
      </p:sp>
      <p:sp>
        <p:nvSpPr>
          <p:cNvPr id="15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916712" y="2157320"/>
            <a:ext cx="7896839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sz="2000" b="1" dirty="0">
                <a:latin typeface="Calibri" pitchFamily="34" charset="0"/>
                <a:cs typeface="Calibri" pitchFamily="34" charset="0"/>
              </a:rPr>
              <a:t>Lire par groupes de mots.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33" y="2121627"/>
            <a:ext cx="604158" cy="60415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B7028A-7BAB-F23A-F20E-172991FB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40;p112">
            <a:extLst>
              <a:ext uri="{FF2B5EF4-FFF2-40B4-BE49-F238E27FC236}">
                <a16:creationId xmlns:a16="http://schemas.microsoft.com/office/drawing/2014/main" id="{AE4880C4-8C5F-EF9E-7832-CF262323B390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Discussion informelle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5236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AEB6A-85FB-F27D-0397-7431BB7E8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EA44934-8451-C55A-7673-4155CF011819}"/>
              </a:ext>
            </a:extLst>
          </p:cNvPr>
          <p:cNvSpPr txBox="1"/>
          <p:nvPr/>
        </p:nvSpPr>
        <p:spPr>
          <a:xfrm>
            <a:off x="1200150" y="1008486"/>
            <a:ext cx="63191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Calibri" pitchFamily="34" charset="0"/>
                <a:cs typeface="Calibri" pitchFamily="34" charset="0"/>
              </a:rPr>
              <a:t>Quel métier aimeriez-vous exercer plus tard ? Pourquoi ?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:a16="http://schemas.microsoft.com/office/drawing/2014/main" id="{EB047F02-DEBD-1203-6B53-FBFC6C74FC18}"/>
              </a:ext>
            </a:extLst>
          </p:cNvPr>
          <p:cNvSpPr txBox="1"/>
          <p:nvPr/>
        </p:nvSpPr>
        <p:spPr>
          <a:xfrm>
            <a:off x="770979" y="115312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Pour commencer, nous allons engager une discussion autour de cette question.</a:t>
            </a:r>
            <a:endParaRPr lang="fr-FR" altLang="fr-FR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58CE29E7-ADEF-880E-5098-35781FF42385}"/>
              </a:ext>
            </a:extLst>
          </p:cNvPr>
          <p:cNvSpPr txBox="1">
            <a:spLocks/>
          </p:cNvSpPr>
          <p:nvPr/>
        </p:nvSpPr>
        <p:spPr>
          <a:xfrm>
            <a:off x="754649" y="415705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Encourager la prise de parole. Faire participer le maximum d’élèves.</a:t>
            </a: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9B666164-71F5-2187-66C6-5CC77346C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04" y="1455211"/>
            <a:ext cx="4851306" cy="288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16DC82-4A8C-BFCE-E462-7AA3303DBD93}"/>
              </a:ext>
            </a:extLst>
          </p:cNvPr>
          <p:cNvSpPr txBox="1"/>
          <p:nvPr/>
        </p:nvSpPr>
        <p:spPr>
          <a:xfrm>
            <a:off x="1567543" y="4389241"/>
            <a:ext cx="55843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Calibri" pitchFamily="34" charset="0"/>
                <a:cs typeface="Calibri" pitchFamily="34" charset="0"/>
              </a:rPr>
              <a:t>Médecin ? Policier ? Ingénieur ? Journaliste ? Enseignant ? </a:t>
            </a:r>
          </a:p>
        </p:txBody>
      </p:sp>
    </p:spTree>
    <p:extLst>
      <p:ext uri="{BB962C8B-B14F-4D97-AF65-F5344CB8AC3E}">
        <p14:creationId xmlns:p14="http://schemas.microsoft.com/office/powerpoint/2010/main" val="2957984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59AE4B-ACE7-F35E-41D0-0C280A58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5">
            <a:extLst>
              <a:ext uri="{FF2B5EF4-FFF2-40B4-BE49-F238E27FC236}">
                <a16:creationId xmlns:a16="http://schemas.microsoft.com/office/drawing/2014/main" id="{0E2931D4-CCDC-93C6-C11C-4ECDDC409A08}"/>
              </a:ext>
            </a:extLst>
          </p:cNvPr>
          <p:cNvSpPr/>
          <p:nvPr/>
        </p:nvSpPr>
        <p:spPr>
          <a:xfrm>
            <a:off x="1652298" y="1584244"/>
            <a:ext cx="3171162" cy="22434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B7491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9E1C2E-798B-80C6-2776-602599C4415C}"/>
              </a:ext>
            </a:extLst>
          </p:cNvPr>
          <p:cNvSpPr txBox="1"/>
          <p:nvPr/>
        </p:nvSpPr>
        <p:spPr>
          <a:xfrm>
            <a:off x="2714578" y="1664254"/>
            <a:ext cx="538286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900"/>
            <a:r>
              <a:rPr lang="fr-FR" sz="5400" b="1" dirty="0">
                <a:solidFill>
                  <a:prstClr val="black"/>
                </a:solidFill>
                <a:latin typeface="Arial Black" panose="020B0A04020102020204" pitchFamily="34" charset="0"/>
              </a:rPr>
              <a:t>  </a:t>
            </a:r>
            <a:r>
              <a:rPr lang="fr-FR" sz="4050" b="1" dirty="0">
                <a:solidFill>
                  <a:prstClr val="white"/>
                </a:solidFill>
                <a:latin typeface="Arial Black" panose="020B0A04020102020204" pitchFamily="34" charset="0"/>
              </a:rPr>
              <a:t>M</a:t>
            </a:r>
            <a:r>
              <a:rPr lang="fr-FR" sz="4500" b="1" dirty="0">
                <a:solidFill>
                  <a:prstClr val="white"/>
                </a:solidFill>
                <a:latin typeface="Arial Black" panose="020B0A04020102020204" pitchFamily="34" charset="0"/>
              </a:rPr>
              <a:t>ots</a:t>
            </a:r>
            <a:r>
              <a:rPr lang="fr-FR" sz="4500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fr-FR" sz="4050" b="1" dirty="0">
                <a:solidFill>
                  <a:prstClr val="black"/>
                </a:solidFill>
                <a:latin typeface="Arial Black" panose="020B0A04020102020204" pitchFamily="34" charset="0"/>
              </a:rPr>
              <a:t>à lire </a:t>
            </a:r>
          </a:p>
          <a:p>
            <a:pPr defTabSz="342900"/>
            <a:r>
              <a:rPr lang="fr-FR" sz="4050" b="1" dirty="0">
                <a:solidFill>
                  <a:prstClr val="black"/>
                </a:solidFill>
                <a:latin typeface="Arial Black" panose="020B0A04020102020204" pitchFamily="34" charset="0"/>
              </a:rPr>
              <a:t>  avec attention </a:t>
            </a:r>
            <a:endParaRPr lang="fr-FR" sz="45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45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7ACC3-DA8F-BA68-2E0F-462868B42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6C03F4-57E0-AB64-34AC-89E95880DCED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F00E49-2078-3085-A8F6-E7ACE95C264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7AF1C34-DD0C-6F1B-FFA1-34C0887D0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816F543-90B1-445C-ACD2-277C8CB7C4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DE33D1-48DC-C815-DC19-08216299EAD9}"/>
              </a:ext>
            </a:extLst>
          </p:cNvPr>
          <p:cNvSpPr/>
          <p:nvPr/>
        </p:nvSpPr>
        <p:spPr>
          <a:xfrm>
            <a:off x="1132489" y="2607104"/>
            <a:ext cx="1803506" cy="47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Papier blanc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479CF6-A877-5209-5919-B3CF30DBCBD1}"/>
              </a:ext>
            </a:extLst>
          </p:cNvPr>
          <p:cNvSpPr/>
          <p:nvPr/>
        </p:nvSpPr>
        <p:spPr>
          <a:xfrm>
            <a:off x="1132488" y="1480349"/>
            <a:ext cx="1803507" cy="5171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Crayon</a:t>
            </a:r>
            <a:r>
              <a:rPr lang="fr-FR" sz="27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6E935F-BD3E-0DB1-3358-D44E7404145E}"/>
              </a:ext>
            </a:extLst>
          </p:cNvPr>
          <p:cNvSpPr/>
          <p:nvPr/>
        </p:nvSpPr>
        <p:spPr>
          <a:xfrm>
            <a:off x="6248825" y="2585503"/>
            <a:ext cx="1637324" cy="5171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Surveillant</a:t>
            </a:r>
            <a:r>
              <a:rPr lang="fr-FR" sz="27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CA4940-0535-E283-DE18-DD8808A2CD8C}"/>
              </a:ext>
            </a:extLst>
          </p:cNvPr>
          <p:cNvSpPr/>
          <p:nvPr/>
        </p:nvSpPr>
        <p:spPr>
          <a:xfrm>
            <a:off x="3558442" y="2610573"/>
            <a:ext cx="2067936" cy="47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Vieille cloche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034397-86B2-88DE-21A7-165B8B5FF6B8}"/>
              </a:ext>
            </a:extLst>
          </p:cNvPr>
          <p:cNvSpPr/>
          <p:nvPr/>
        </p:nvSpPr>
        <p:spPr>
          <a:xfrm>
            <a:off x="3558441" y="1480349"/>
            <a:ext cx="2067937" cy="5171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Attentivement</a:t>
            </a:r>
            <a:r>
              <a:rPr lang="fr-FR" sz="27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5AADB2-27F4-EFFC-E942-AFB87683DA8D}"/>
              </a:ext>
            </a:extLst>
          </p:cNvPr>
          <p:cNvSpPr/>
          <p:nvPr/>
        </p:nvSpPr>
        <p:spPr>
          <a:xfrm>
            <a:off x="6248825" y="1510298"/>
            <a:ext cx="1637324" cy="47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silence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125866-D187-0F9B-221F-4E3641E5D20C}"/>
              </a:ext>
            </a:extLst>
          </p:cNvPr>
          <p:cNvSpPr/>
          <p:nvPr/>
        </p:nvSpPr>
        <p:spPr>
          <a:xfrm>
            <a:off x="635143" y="78744"/>
            <a:ext cx="81674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Ecoutez bien: je vais lire ces mots à haute voix. Nous allons les utiliser par la suite. 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F8CA70E9-0BD1-9E22-E240-D3D172A9ECBA}"/>
              </a:ext>
            </a:extLst>
          </p:cNvPr>
          <p:cNvSpPr txBox="1">
            <a:spLocks/>
          </p:cNvSpPr>
          <p:nvPr/>
        </p:nvSpPr>
        <p:spPr>
          <a:xfrm>
            <a:off x="589779" y="369311"/>
            <a:ext cx="7824788" cy="246102"/>
          </a:xfrm>
          <a:prstGeom prst="rect">
            <a:avLst/>
          </a:prstGeom>
        </p:spPr>
        <p:txBody>
          <a:bodyPr/>
          <a:lstStyle>
            <a:lvl1pPr marL="457200" marR="0" lvl="0" indent="-361946" algn="l" defTabSz="914400" rtl="0" fontAlgn="auto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tabLst/>
              <a:defRPr lang="fr-FR" sz="2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4" indent="0">
              <a:buNone/>
            </a:pPr>
            <a:r>
              <a:rPr lang="fr-MA" sz="1400" i="1" kern="1200" dirty="0">
                <a:solidFill>
                  <a:srgbClr val="E7E6E6">
                    <a:lumMod val="75000"/>
                  </a:srgbClr>
                </a:solidFill>
                <a:ea typeface="+mn-ea"/>
                <a:cs typeface="+mn-cs"/>
              </a:rPr>
              <a:t>Demander à quelques élèves de se lever et de lire les mots à haute voix.</a:t>
            </a:r>
          </a:p>
          <a:p>
            <a:endParaRPr lang="fr-MA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538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E4908-86B9-CF2C-0800-1842A407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95BFFF-FA4F-026C-F90E-F55E56C69AB2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868A6D-005D-6822-0641-E4ACC8006A5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A5F12FC2-41C1-E250-1DFE-B49F26F21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vais lire cette phrase de deux manières différentes. Dites quelle est la bonne lecture à votre avis.</a:t>
            </a:r>
            <a:endParaRPr lang="fr-FR" alt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Faire une lecture de ces phrases en respectant les barres obliques.</a:t>
            </a:r>
          </a:p>
        </p:txBody>
      </p:sp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26ED099-F613-C529-D52D-59A7688EC642}"/>
              </a:ext>
            </a:extLst>
          </p:cNvPr>
          <p:cNvSpPr txBox="1"/>
          <p:nvPr/>
        </p:nvSpPr>
        <p:spPr>
          <a:xfrm>
            <a:off x="620965" y="1534137"/>
            <a:ext cx="8020279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tous les élèves attendent en silence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dans la cour du collège.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matin tous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élèves attendent en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silence dans la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cour du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collège.</a:t>
            </a:r>
          </a:p>
        </p:txBody>
      </p:sp>
    </p:spTree>
    <p:extLst>
      <p:ext uri="{BB962C8B-B14F-4D97-AF65-F5344CB8AC3E}">
        <p14:creationId xmlns:p14="http://schemas.microsoft.com/office/powerpoint/2010/main" val="95334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 du niveau 1AC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050795" y="950956"/>
            <a:ext cx="1459147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4490870" y="2086747"/>
            <a:ext cx="91543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Arial"/>
              </a:rPr>
              <a:t>Vous êtes ici</a:t>
            </a:r>
          </a:p>
        </p:txBody>
      </p:sp>
      <p:pic>
        <p:nvPicPr>
          <p:cNvPr id="41" name="Picture 4" descr="Pin ">
            <a:extLst>
              <a:ext uri="{FF2B5EF4-FFF2-40B4-BE49-F238E27FC236}">
                <a16:creationId xmlns:a16="http://schemas.microsoft.com/office/drawing/2014/main" id="{930EC4D2-4684-3349-15AE-6849EDF3F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413" y="1650695"/>
            <a:ext cx="374245" cy="3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AFE270-6D35-4FE4-9548-248D77EA6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Bien sûr, la première lecture est la bonne. Voici quelques règles à retenir :</a:t>
            </a:r>
            <a:endParaRPr lang="fr-FR" alt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Fournir des explications claires aux élèves.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A26E0C1-8B8D-1F56-00B8-8267BB12C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23" y="3359725"/>
            <a:ext cx="7961263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1D6FA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Règles à retenir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1D6FA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</a:t>
            </a:r>
            <a:endParaRPr lang="fr-FR" altLang="fr-FR" dirty="0">
              <a:solidFill>
                <a:srgbClr val="1D6FA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ne lit pas mot par mot, mais des groupes de mots.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ponctuation aide à identifier les groupes de mots.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Marquer une petite pause après chaque groupe de mots.</a:t>
            </a:r>
          </a:p>
        </p:txBody>
      </p:sp>
      <p:pic>
        <p:nvPicPr>
          <p:cNvPr id="11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26ED099-F613-C529-D52D-59A7688EC642}"/>
              </a:ext>
            </a:extLst>
          </p:cNvPr>
          <p:cNvSpPr txBox="1"/>
          <p:nvPr/>
        </p:nvSpPr>
        <p:spPr>
          <a:xfrm>
            <a:off x="1015596" y="604461"/>
            <a:ext cx="753999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tous les élèves attendent en silence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dans la cour du collège.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endParaRPr lang="fr-FR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matin tous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élèves attendent en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silence dans la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cour du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collège.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993" y="2190926"/>
            <a:ext cx="506155" cy="46912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441" y="814290"/>
            <a:ext cx="506155" cy="55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06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D2BE-6F3F-EBF5-BA5D-11B2C560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passez au tableau et lisez ces phrases à haute voix. Marquez les groupes de mots avec des barres obliques.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424163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quelques élèves au hasard. Apporter un feedback immédiat.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CD25521-4256-6B3C-981D-59F7F04BB920}"/>
              </a:ext>
            </a:extLst>
          </p:cNvPr>
          <p:cNvSpPr txBox="1"/>
          <p:nvPr/>
        </p:nvSpPr>
        <p:spPr>
          <a:xfrm>
            <a:off x="860698" y="1500085"/>
            <a:ext cx="7295816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huit heures, les professeurs distribuent les sujets.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élèves lisent attentivement les questions.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Après deux heures, les surveillants demandent aux élèves de poser leurs stylos. </a:t>
            </a:r>
          </a:p>
        </p:txBody>
      </p:sp>
    </p:spTree>
    <p:extLst>
      <p:ext uri="{BB962C8B-B14F-4D97-AF65-F5344CB8AC3E}">
        <p14:creationId xmlns:p14="http://schemas.microsoft.com/office/powerpoint/2010/main" val="754846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DB2AD-A73A-55A8-87B4-A4BBBADD9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8132C93-5376-0D4B-81BA-21CAE5C21AAF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attendues: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11747224-2D28-0A5E-E5DA-34DEBDD6E77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Fournir des explications claires aux élèves.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3234607-ABFE-9FC6-AE97-9535E7A8C2F9}"/>
              </a:ext>
            </a:extLst>
          </p:cNvPr>
          <p:cNvSpPr txBox="1"/>
          <p:nvPr/>
        </p:nvSpPr>
        <p:spPr>
          <a:xfrm>
            <a:off x="827648" y="1467042"/>
            <a:ext cx="7295816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huit heures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professeurs distribuent les sujets.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élèves lisent attentivement les questions.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Après deux heures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surveillants demandent aux élèves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poser leurs stylos. </a:t>
            </a:r>
          </a:p>
        </p:txBody>
      </p:sp>
      <p:pic>
        <p:nvPicPr>
          <p:cNvPr id="2" name="Google Shape;656;p54">
            <a:extLst>
              <a:ext uri="{FF2B5EF4-FFF2-40B4-BE49-F238E27FC236}">
                <a16:creationId xmlns:a16="http://schemas.microsoft.com/office/drawing/2014/main" id="{8F79D9FD-21D1-BA0D-242E-AC5B540302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09695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Travail en binôme : un élève lit les phrases, l’autre écoute et corrige si nécessaire.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d’inverser les rôles après la première lecture.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5E1CD13-FCE3-9CB6-D236-990062B0931B}"/>
              </a:ext>
            </a:extLst>
          </p:cNvPr>
          <p:cNvSpPr txBox="1"/>
          <p:nvPr/>
        </p:nvSpPr>
        <p:spPr>
          <a:xfrm>
            <a:off x="852141" y="1397752"/>
            <a:ext cx="7295816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petit chat dort sur le canapé.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Hier matin je suis allé au parc avec mes amis.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soleil brillait et le ciel était bleu.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J’ai joué au ballon puis j’ai fait du vélo.</a:t>
            </a:r>
          </a:p>
        </p:txBody>
      </p:sp>
    </p:spTree>
    <p:extLst>
      <p:ext uri="{BB962C8B-B14F-4D97-AF65-F5344CB8AC3E}">
        <p14:creationId xmlns:p14="http://schemas.microsoft.com/office/powerpoint/2010/main" val="2097844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F9BCB-46E5-D599-CAA6-2A1DAAC8B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41AEBA64-9CCE-B6DF-0B40-BE049382773A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971684" cy="210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quelques élèves de lire les phrases et de marquer une courte  pause après les barres obliques.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A7802DB-F6AA-2FD9-B392-BC9CD34D60DC}"/>
              </a:ext>
            </a:extLst>
          </p:cNvPr>
          <p:cNvSpPr txBox="1"/>
          <p:nvPr/>
        </p:nvSpPr>
        <p:spPr>
          <a:xfrm>
            <a:off x="852141" y="1419786"/>
            <a:ext cx="7295816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petit chat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dort sur le canapé.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Hier matin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suis allé au parc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avec mes amis.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soleil brillait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le ciel était bleu.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J’ai joué au ballon 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puis j’ai fait du vélo.</a:t>
            </a:r>
          </a:p>
        </p:txBody>
      </p:sp>
      <p:pic>
        <p:nvPicPr>
          <p:cNvPr id="2" name="Google Shape;656;p54">
            <a:extLst>
              <a:ext uri="{FF2B5EF4-FFF2-40B4-BE49-F238E27FC236}">
                <a16:creationId xmlns:a16="http://schemas.microsoft.com/office/drawing/2014/main" id="{DCE31393-8AED-DE97-018B-7AD9C72409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72937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lisez individuellement ces phrases à haute voix.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quelques élèves au hasard. Apporter un feedback immédiat.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654B304-9F21-5502-C420-49EAE54FE4CD}"/>
              </a:ext>
            </a:extLst>
          </p:cNvPr>
          <p:cNvSpPr txBox="1"/>
          <p:nvPr/>
        </p:nvSpPr>
        <p:spPr>
          <a:xfrm>
            <a:off x="589009" y="1206401"/>
            <a:ext cx="797109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Le professeur demande aux élèves de poser leurs stylos.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1" i="0" u="none" strike="noStrike" baseline="0" dirty="0">
                <a:latin typeface="Calibri" pitchFamily="34" charset="0"/>
                <a:cs typeface="Calibri" pitchFamily="34" charset="0"/>
              </a:rPr>
              <a:t>À la fin de l’évaluation, après deux heures de travail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le professeur demande aux élèves de poser leurs stylos.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À la fin de l’évaluation, après deux heures de travail, le professeur demande aux élèves de poser leurs stylos, </a:t>
            </a:r>
            <a:r>
              <a:rPr lang="fr-FR" sz="2000" b="1" i="0" u="none" strike="noStrike" baseline="0" dirty="0">
                <a:latin typeface="Calibri" pitchFamily="34" charset="0"/>
                <a:cs typeface="Calibri" pitchFamily="34" charset="0"/>
              </a:rPr>
              <a:t>ensuite il passe entre les rangs pour ramasser les copies.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707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7D73B-5C6C-29CD-0B14-80C6BF429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E3361541-1FA3-6C3A-38CD-FEBE39873AEE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F473766F-601C-56FE-8396-4DD5B4FD57E4}"/>
              </a:ext>
            </a:extLst>
          </p:cNvPr>
          <p:cNvSpPr txBox="1">
            <a:spLocks/>
          </p:cNvSpPr>
          <p:nvPr/>
        </p:nvSpPr>
        <p:spPr>
          <a:xfrm>
            <a:off x="777259" y="387777"/>
            <a:ext cx="8033675" cy="224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quelques élèves de lire les phrases et de marquer une courte pause après les barres obliques.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B201164C-4B17-C4B9-1300-59A24945D0E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68A29DB-0252-8A4C-3C69-B9ACDF22CC31}"/>
              </a:ext>
            </a:extLst>
          </p:cNvPr>
          <p:cNvSpPr txBox="1"/>
          <p:nvPr/>
        </p:nvSpPr>
        <p:spPr>
          <a:xfrm>
            <a:off x="489856" y="1272503"/>
            <a:ext cx="8125334" cy="2836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Le professeur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demande aux élèves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de poser leurs stylos.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1" i="0" u="none" strike="noStrike" baseline="0" dirty="0">
                <a:latin typeface="Calibri" pitchFamily="34" charset="0"/>
                <a:cs typeface="Calibri" pitchFamily="34" charset="0"/>
              </a:rPr>
              <a:t>À la fin de l’évaluation, </a:t>
            </a:r>
            <a:r>
              <a:rPr lang="fr-FR" sz="2000" b="1" i="0" u="none" strike="noStrike" baseline="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fr-FR" sz="2000" b="1" i="0" u="none" strike="noStrike" baseline="0" dirty="0">
                <a:latin typeface="Calibri" pitchFamily="34" charset="0"/>
                <a:cs typeface="Calibri" pitchFamily="34" charset="0"/>
              </a:rPr>
              <a:t> après deux heures de travail,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 le professeur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demande aux élèves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de poser leurs stylos.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À la fin de l’évaluation,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 après deux heures de travail,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 le professeur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/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 demande aux élèves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de poser leurs stylos,</a:t>
            </a:r>
            <a:r>
              <a:rPr lang="fr-FR" sz="2000" b="0" i="0" u="none" strike="noStrike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i="0" u="none" strike="noStrike" baseline="0" dirty="0">
                <a:latin typeface="Calibri" pitchFamily="34" charset="0"/>
                <a:cs typeface="Calibri" pitchFamily="34" charset="0"/>
              </a:rPr>
              <a:t>ensuite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fr-FR" sz="2000" b="1" i="0" u="none" strike="noStrike" baseline="0" dirty="0">
                <a:latin typeface="Calibri" pitchFamily="34" charset="0"/>
                <a:cs typeface="Calibri" pitchFamily="34" charset="0"/>
              </a:rPr>
              <a:t> il passe entre les rangs </a:t>
            </a:r>
            <a:r>
              <a:rPr lang="fr-F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fr-FR" sz="2000" b="1" i="0" u="none" strike="noStrike" baseline="0" dirty="0">
                <a:latin typeface="Calibri" pitchFamily="34" charset="0"/>
                <a:cs typeface="Calibri" pitchFamily="34" charset="0"/>
              </a:rPr>
              <a:t>pour ramasser les copies.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089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766098" y="171354"/>
            <a:ext cx="82231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 la fin de cette séance, vous serez capables de :</a:t>
            </a:r>
          </a:p>
        </p:txBody>
      </p:sp>
      <p:sp>
        <p:nvSpPr>
          <p:cNvPr id="10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sz="2000" b="1" dirty="0">
                <a:latin typeface="Calibri" pitchFamily="34" charset="0"/>
                <a:cs typeface="Calibri" pitchFamily="34" charset="0"/>
              </a:rPr>
              <a:t>Repérer l’ordre des actions dans un récit. </a:t>
            </a:r>
          </a:p>
        </p:txBody>
      </p:sp>
      <p:pic>
        <p:nvPicPr>
          <p:cNvPr id="13" name="Image 15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01" y="1295361"/>
            <a:ext cx="604158" cy="604158"/>
          </a:xfrm>
          <a:prstGeom prst="rect">
            <a:avLst/>
          </a:prstGeom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48D182B-B7D7-9124-B05E-CC5D283858E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b="13393"/>
          <a:stretch/>
        </p:blipFill>
        <p:spPr>
          <a:xfrm>
            <a:off x="3030680" y="2078004"/>
            <a:ext cx="1589302" cy="120166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AE0152D-6507-73A2-F9A8-2AF2BEA1890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b="12664"/>
          <a:stretch/>
        </p:blipFill>
        <p:spPr>
          <a:xfrm>
            <a:off x="4683200" y="2078005"/>
            <a:ext cx="1589303" cy="12016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BC10D6F-06EF-AAA0-66A0-53FD2CFF130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13393"/>
          <a:stretch/>
        </p:blipFill>
        <p:spPr>
          <a:xfrm>
            <a:off x="6335721" y="2078004"/>
            <a:ext cx="1589303" cy="1201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659B02-8E09-5DBA-192A-205840CA393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t="-1" b="12570"/>
          <a:stretch/>
        </p:blipFill>
        <p:spPr>
          <a:xfrm>
            <a:off x="1378159" y="2078004"/>
            <a:ext cx="1589302" cy="120166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7297FC6-1C2C-C4FC-8A0D-DDA796498CB0}"/>
              </a:ext>
            </a:extLst>
          </p:cNvPr>
          <p:cNvSpPr txBox="1"/>
          <p:nvPr/>
        </p:nvSpPr>
        <p:spPr>
          <a:xfrm>
            <a:off x="1378160" y="3493850"/>
            <a:ext cx="65468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L’élève </a:t>
            </a:r>
            <a:r>
              <a:rPr lang="fr-FR" sz="2000" b="1" i="0" u="none" strike="noStrike" baseline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se lève 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à 7 heures du matin, </a:t>
            </a:r>
            <a:r>
              <a:rPr lang="fr-FR" sz="2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s’habille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</a:t>
            </a:r>
            <a:r>
              <a:rPr lang="fr-FR" sz="2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prend son petit déjeuner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 et </a:t>
            </a:r>
            <a:r>
              <a:rPr lang="fr-FR" sz="2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va à l’école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.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98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10657" y="1420801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Arial"/>
                <a:sym typeface="Arial"/>
              </a:rPr>
              <a:t>Post-test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86653" y="1308473"/>
            <a:ext cx="1184200" cy="1214540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>
            <a:off x="5134310" y="1933768"/>
            <a:ext cx="1803" cy="375988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780501" y="1437101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Révision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34679" y="340613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0144" y="149430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Consolidation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Palier 2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924948" y="365964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H="1" flipV="1">
            <a:off x="3623361" y="1910150"/>
            <a:ext cx="679" cy="4612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V="1">
            <a:off x="3630125" y="3454601"/>
            <a:ext cx="2789" cy="430737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agon 3">
            <a:extLst>
              <a:ext uri="{FF2B5EF4-FFF2-40B4-BE49-F238E27FC236}">
                <a16:creationId xmlns:a16="http://schemas.microsoft.com/office/drawing/2014/main" id="{13D6C607-4D82-E50B-BC98-965EB1DD6DAF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</a:t>
            </a:r>
          </a:p>
        </p:txBody>
      </p:sp>
      <p:sp>
        <p:nvSpPr>
          <p:cNvPr id="4" name="Chevron 5">
            <a:extLst>
              <a:ext uri="{FF2B5EF4-FFF2-40B4-BE49-F238E27FC236}">
                <a16:creationId xmlns:a16="http://schemas.microsoft.com/office/drawing/2014/main" id="{BC677F04-93F7-F751-3C15-2078B53CA34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S4</a:t>
            </a: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BE15704F-E023-83BC-BF65-ADC82DB881F3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264C05D4-DDE6-D39D-FDD4-ED18714F24BA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S3</a:t>
            </a:r>
          </a:p>
        </p:txBody>
      </p:sp>
      <p:sp>
        <p:nvSpPr>
          <p:cNvPr id="7" name="Pentagon 3">
            <a:extLst>
              <a:ext uri="{FF2B5EF4-FFF2-40B4-BE49-F238E27FC236}">
                <a16:creationId xmlns:a16="http://schemas.microsoft.com/office/drawing/2014/main" id="{72B84116-C0CB-3D21-CD5A-FCF4448B5EA4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S5</a:t>
            </a:r>
          </a:p>
        </p:txBody>
      </p:sp>
      <p:sp>
        <p:nvSpPr>
          <p:cNvPr id="8" name="Chevron 5">
            <a:extLst>
              <a:ext uri="{FF2B5EF4-FFF2-40B4-BE49-F238E27FC236}">
                <a16:creationId xmlns:a16="http://schemas.microsoft.com/office/drawing/2014/main" id="{25D00418-6E47-02D3-ACB4-1D29BFC8EAE1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S8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015098E9-A641-672A-239A-1D3FE46C98C6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S6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0109EF3C-3B3C-DA42-4F3C-F85C25B0DC06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S7</a:t>
            </a:r>
          </a:p>
        </p:txBody>
      </p:sp>
      <p:sp>
        <p:nvSpPr>
          <p:cNvPr id="11" name="Pentagon 3">
            <a:extLst>
              <a:ext uri="{FF2B5EF4-FFF2-40B4-BE49-F238E27FC236}">
                <a16:creationId xmlns:a16="http://schemas.microsoft.com/office/drawing/2014/main" id="{E9C13B41-D397-5855-CB8A-62B7F3052782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S9</a:t>
            </a:r>
          </a:p>
        </p:txBody>
      </p:sp>
      <p:sp>
        <p:nvSpPr>
          <p:cNvPr id="12" name="Chevron 5">
            <a:extLst>
              <a:ext uri="{FF2B5EF4-FFF2-40B4-BE49-F238E27FC236}">
                <a16:creationId xmlns:a16="http://schemas.microsoft.com/office/drawing/2014/main" id="{23B3B159-E424-910E-8370-5725C1A7E9E2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S12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B44D13D5-9E25-9C18-2176-A059BD5EACA0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S10</a:t>
            </a:r>
          </a:p>
        </p:txBody>
      </p:sp>
      <p:sp>
        <p:nvSpPr>
          <p:cNvPr id="14" name="Pentagon 3">
            <a:extLst>
              <a:ext uri="{FF2B5EF4-FFF2-40B4-BE49-F238E27FC236}">
                <a16:creationId xmlns:a16="http://schemas.microsoft.com/office/drawing/2014/main" id="{037C712D-37BC-B44B-2306-CA272EBE6FFB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S11</a:t>
            </a:r>
          </a:p>
        </p:txBody>
      </p:sp>
      <p:sp>
        <p:nvSpPr>
          <p:cNvPr id="15" name="Pentagon 3">
            <a:extLst>
              <a:ext uri="{FF2B5EF4-FFF2-40B4-BE49-F238E27FC236}">
                <a16:creationId xmlns:a16="http://schemas.microsoft.com/office/drawing/2014/main" id="{3EEB8F42-09D0-EF19-0515-9681440724C8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S13</a:t>
            </a:r>
          </a:p>
        </p:txBody>
      </p:sp>
      <p:sp>
        <p:nvSpPr>
          <p:cNvPr id="16" name="Pentagon 3">
            <a:extLst>
              <a:ext uri="{FF2B5EF4-FFF2-40B4-BE49-F238E27FC236}">
                <a16:creationId xmlns:a16="http://schemas.microsoft.com/office/drawing/2014/main" id="{04910E91-F4F1-8602-8CF2-553859100E9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S14</a:t>
            </a:r>
          </a:p>
        </p:txBody>
      </p:sp>
      <p:sp>
        <p:nvSpPr>
          <p:cNvPr id="17" name="Pentagon 3">
            <a:extLst>
              <a:ext uri="{FF2B5EF4-FFF2-40B4-BE49-F238E27FC236}">
                <a16:creationId xmlns:a16="http://schemas.microsoft.com/office/drawing/2014/main" id="{A1D43F58-429F-C914-BC32-A650CE9B68E6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18" name="Chevron 5">
            <a:extLst>
              <a:ext uri="{FF2B5EF4-FFF2-40B4-BE49-F238E27FC236}">
                <a16:creationId xmlns:a16="http://schemas.microsoft.com/office/drawing/2014/main" id="{868ACC27-7020-CE74-4D37-FDF03758579A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19" name="Pentagon 3">
            <a:extLst>
              <a:ext uri="{FF2B5EF4-FFF2-40B4-BE49-F238E27FC236}">
                <a16:creationId xmlns:a16="http://schemas.microsoft.com/office/drawing/2014/main" id="{A27DD9FC-C5DB-EC4C-AC78-89B921C27742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0" name="Pentagon 3">
            <a:extLst>
              <a:ext uri="{FF2B5EF4-FFF2-40B4-BE49-F238E27FC236}">
                <a16:creationId xmlns:a16="http://schemas.microsoft.com/office/drawing/2014/main" id="{B79E125F-FC68-A682-026E-FEDBCB3EF25E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1" name="Pentagon 3">
            <a:extLst>
              <a:ext uri="{FF2B5EF4-FFF2-40B4-BE49-F238E27FC236}">
                <a16:creationId xmlns:a16="http://schemas.microsoft.com/office/drawing/2014/main" id="{7FEED6B9-FC3F-BDCF-7C9D-4778B662CDAF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22" name="Pentagon 3">
            <a:extLst>
              <a:ext uri="{FF2B5EF4-FFF2-40B4-BE49-F238E27FC236}">
                <a16:creationId xmlns:a16="http://schemas.microsoft.com/office/drawing/2014/main" id="{840A022D-514F-FFC8-0E61-2C1E9BEC2EC8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24" name="Pentagon 3">
            <a:extLst>
              <a:ext uri="{FF2B5EF4-FFF2-40B4-BE49-F238E27FC236}">
                <a16:creationId xmlns:a16="http://schemas.microsoft.com/office/drawing/2014/main" id="{84C047E0-2442-7767-D0F3-C9B0C79E5543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25" name="Chevron 5">
            <a:extLst>
              <a:ext uri="{FF2B5EF4-FFF2-40B4-BE49-F238E27FC236}">
                <a16:creationId xmlns:a16="http://schemas.microsoft.com/office/drawing/2014/main" id="{B3BE09CF-6F13-E2FB-3559-7FA4DF580445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27" name="Pentagon 3">
            <a:extLst>
              <a:ext uri="{FF2B5EF4-FFF2-40B4-BE49-F238E27FC236}">
                <a16:creationId xmlns:a16="http://schemas.microsoft.com/office/drawing/2014/main" id="{D7CEF92D-8923-E6B6-677E-86DF162E1210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8" name="Pentagon 3">
            <a:extLst>
              <a:ext uri="{FF2B5EF4-FFF2-40B4-BE49-F238E27FC236}">
                <a16:creationId xmlns:a16="http://schemas.microsoft.com/office/drawing/2014/main" id="{4D926693-61A3-A96C-9ECE-A5EAB0023AD6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9" name="Pentagon 3">
            <a:extLst>
              <a:ext uri="{FF2B5EF4-FFF2-40B4-BE49-F238E27FC236}">
                <a16:creationId xmlns:a16="http://schemas.microsoft.com/office/drawing/2014/main" id="{EB8C8787-84B3-5B3D-8A1E-EEBBD1FAB33E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30" name="Pentagon 3">
            <a:extLst>
              <a:ext uri="{FF2B5EF4-FFF2-40B4-BE49-F238E27FC236}">
                <a16:creationId xmlns:a16="http://schemas.microsoft.com/office/drawing/2014/main" id="{CEA129B7-37FE-4286-EFBB-C9BB0FD59CF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70053D-2FBC-271A-838E-4FB3183626BE}"/>
              </a:ext>
            </a:extLst>
          </p:cNvPr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AA8DB4-2BEF-A246-6DC1-9C03E4DDA2EC}"/>
              </a:ext>
            </a:extLst>
          </p:cNvPr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4" name="Pentagon 3">
            <a:extLst>
              <a:ext uri="{FF2B5EF4-FFF2-40B4-BE49-F238E27FC236}">
                <a16:creationId xmlns:a16="http://schemas.microsoft.com/office/drawing/2014/main" id="{8186D61F-8C6C-AF95-B178-54CF541DC022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S21</a:t>
            </a:r>
          </a:p>
        </p:txBody>
      </p:sp>
      <p:sp>
        <p:nvSpPr>
          <p:cNvPr id="40" name="Oval 34">
            <a:extLst>
              <a:ext uri="{FF2B5EF4-FFF2-40B4-BE49-F238E27FC236}">
                <a16:creationId xmlns:a16="http://schemas.microsoft.com/office/drawing/2014/main" id="{B33CB1CE-471E-1264-07B9-9FDF185DE08C}"/>
              </a:ext>
            </a:extLst>
          </p:cNvPr>
          <p:cNvSpPr/>
          <p:nvPr/>
        </p:nvSpPr>
        <p:spPr>
          <a:xfrm>
            <a:off x="2261090" y="1351116"/>
            <a:ext cx="1702269" cy="72945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par groupes de mots.</a:t>
            </a:r>
          </a:p>
        </p:txBody>
      </p:sp>
      <p:sp>
        <p:nvSpPr>
          <p:cNvPr id="42" name="Oval 34">
            <a:extLst>
              <a:ext uri="{FF2B5EF4-FFF2-40B4-BE49-F238E27FC236}">
                <a16:creationId xmlns:a16="http://schemas.microsoft.com/office/drawing/2014/main" id="{2D513BBD-BB13-296D-C037-5F25DDC2468A}"/>
              </a:ext>
            </a:extLst>
          </p:cNvPr>
          <p:cNvSpPr/>
          <p:nvPr/>
        </p:nvSpPr>
        <p:spPr>
          <a:xfrm>
            <a:off x="1915686" y="3711140"/>
            <a:ext cx="2133574" cy="778627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2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Repérer l’ordre des actions dans un récit. </a:t>
            </a:r>
          </a:p>
        </p:txBody>
      </p:sp>
    </p:spTree>
    <p:extLst>
      <p:ext uri="{BB962C8B-B14F-4D97-AF65-F5344CB8AC3E}">
        <p14:creationId xmlns:p14="http://schemas.microsoft.com/office/powerpoint/2010/main" val="31559181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Observez bien l’image, puis lisez silencieusement le texte.</a:t>
            </a:r>
            <a:endParaRPr lang="fr-FR" altLang="fr-FR" dirty="0"/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relever dans le texte toutes les indications de temps.</a:t>
            </a:r>
          </a:p>
        </p:txBody>
      </p:sp>
      <p:pic>
        <p:nvPicPr>
          <p:cNvPr id="12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A2E2BF-6B60-616C-39A0-38C1C83D7D0E}"/>
              </a:ext>
            </a:extLst>
          </p:cNvPr>
          <p:cNvSpPr txBox="1"/>
          <p:nvPr/>
        </p:nvSpPr>
        <p:spPr>
          <a:xfrm>
            <a:off x="253388" y="1118209"/>
            <a:ext cx="6131083" cy="34778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tous les élèves attendent en silence. Quand la vieille cloche sonne, ils avancent rapidement vers les salles de classe.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 huit heures,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ramassent les copies avec soin. Enfin, ils demandent aux élèves de quitter la salle en silence.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52192F-B26C-C370-CB5E-D8AB86616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672" y="1652530"/>
            <a:ext cx="2429863" cy="244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5506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1F20B-71C6-EA76-A123-F69F5A4EE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8BBB24-D063-35EE-FE10-D3AF7C092ABC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1E4B7B-95D9-AFC5-AB7E-DBCDBAB0EBF7}"/>
              </a:ext>
            </a:extLst>
          </p:cNvPr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EBFDF64-8C93-AA94-B8E1-64B4BAA681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BBB2B1F3-E936-DC94-0125-68D000379A9C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Voici les indications de temps dans le texte :</a:t>
            </a:r>
            <a:endParaRPr lang="fr-FR" altLang="fr-FR" dirty="0"/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567ACF89-38CD-A487-7922-A67A47A0191B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Montrer aux élèves que ces indications de temps désignent l’ordre des actions ou des événements.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85AEEB-64D2-5E75-D32B-485B50D5CA8B}"/>
              </a:ext>
            </a:extLst>
          </p:cNvPr>
          <p:cNvSpPr txBox="1"/>
          <p:nvPr/>
        </p:nvSpPr>
        <p:spPr>
          <a:xfrm>
            <a:off x="242372" y="1118209"/>
            <a:ext cx="6142100" cy="34778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Ce matin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dans la cour du collège, tous les élèves attendent en silence. </a:t>
            </a:r>
            <a:r>
              <a:rPr lang="fr-FR" sz="20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Quand la vieille cloche sonne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ils avancent rapidement vers les salles de classe. </a:t>
            </a:r>
          </a:p>
          <a:p>
            <a:pPr algn="just"/>
            <a:r>
              <a:rPr lang="fr-FR" sz="20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A huit heures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20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Après deux heures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les surveillants demandent aux élèves de poser leurs stylos. </a:t>
            </a:r>
            <a:r>
              <a:rPr lang="fr-FR" sz="20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Ensuite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ils ramassent les copies avec soin. </a:t>
            </a:r>
            <a:r>
              <a:rPr lang="fr-FR" sz="20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Enfin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ils demandent aux élèves de quitter la salle en silence.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D99D7C-B94D-AA8D-90BC-5FDBDEB35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672" y="1542361"/>
            <a:ext cx="2429863" cy="2533880"/>
          </a:xfrm>
          <a:prstGeom prst="rect">
            <a:avLst/>
          </a:prstGeom>
        </p:spPr>
      </p:pic>
      <p:pic>
        <p:nvPicPr>
          <p:cNvPr id="4" name="Google Shape;656;p54">
            <a:extLst>
              <a:ext uri="{FF2B5EF4-FFF2-40B4-BE49-F238E27FC236}">
                <a16:creationId xmlns:a16="http://schemas.microsoft.com/office/drawing/2014/main" id="{B38AD980-3129-5E83-06AC-B3D3F7917B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656362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5D0D2-158B-1A34-8B0C-D3ED446AE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2B1384-481D-B49B-E69C-0BCFF8F79C2C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0FD7CB-31F5-E4ED-606E-896296AD4766}"/>
              </a:ext>
            </a:extLst>
          </p:cNvPr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A06B5DEE-66B5-1CD6-57E3-BB9DB7BF7E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9F073D5C-E940-5DB4-8439-02BD71922B24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voici les actions et les événements du texte dans l’ordre. </a:t>
            </a:r>
            <a:endParaRPr lang="fr-FR" altLang="fr-FR" dirty="0"/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467958DD-4D6A-DF8D-0801-FA2CC81DBE31}"/>
              </a:ext>
            </a:extLst>
          </p:cNvPr>
          <p:cNvSpPr txBox="1">
            <a:spLocks/>
          </p:cNvSpPr>
          <p:nvPr/>
        </p:nvSpPr>
        <p:spPr>
          <a:xfrm>
            <a:off x="577993" y="269925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Montrer que ces actions ou ces événements se passent dans un ordre chronologique.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1A8AE7-A16A-53EF-78B1-5E390A4C7320}"/>
              </a:ext>
            </a:extLst>
          </p:cNvPr>
          <p:cNvSpPr txBox="1"/>
          <p:nvPr/>
        </p:nvSpPr>
        <p:spPr>
          <a:xfrm>
            <a:off x="429658" y="778089"/>
            <a:ext cx="8251634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b="0" i="0" u="none" strike="noStrike" baseline="0" dirty="0">
                <a:latin typeface="Calibri" pitchFamily="34" charset="0"/>
                <a:cs typeface="Calibri" pitchFamily="34" charset="0"/>
              </a:rPr>
              <a:t>Tous les élèves se mettent en rang et attendent en silence.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Les élèves </a:t>
            </a:r>
            <a:r>
              <a:rPr lang="fr-FR" sz="2400" b="0" i="0" u="none" strike="noStrike" baseline="0" dirty="0">
                <a:latin typeface="Calibri" pitchFamily="34" charset="0"/>
                <a:cs typeface="Calibri" pitchFamily="34" charset="0"/>
              </a:rPr>
              <a:t>avancent vers les salles de classe.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b="0" i="0" u="none" strike="noStrike" baseline="0" dirty="0">
                <a:latin typeface="Calibri" pitchFamily="34" charset="0"/>
                <a:cs typeface="Calibri" pitchFamily="34" charset="0"/>
              </a:rPr>
              <a:t>Les professeurs distribuent les sujets.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b="0" i="0" u="none" strike="noStrike" baseline="0" dirty="0">
                <a:latin typeface="Calibri" pitchFamily="34" charset="0"/>
                <a:cs typeface="Calibri" pitchFamily="34" charset="0"/>
              </a:rPr>
              <a:t>Les élèves travaillent en silence.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b="0" i="0" u="none" strike="noStrike" baseline="0" dirty="0">
                <a:latin typeface="Calibri" pitchFamily="34" charset="0"/>
                <a:cs typeface="Calibri" pitchFamily="34" charset="0"/>
              </a:rPr>
              <a:t>Les surveillants demandent aux élèves de poser leurs stylos.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Les surveillants </a:t>
            </a:r>
            <a:r>
              <a:rPr lang="fr-FR" sz="2400" b="0" i="0" u="none" strike="noStrike" baseline="0" dirty="0">
                <a:latin typeface="Calibri" pitchFamily="34" charset="0"/>
                <a:cs typeface="Calibri" pitchFamily="34" charset="0"/>
              </a:rPr>
              <a:t>ramassent les copies.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Les surveillants </a:t>
            </a:r>
            <a:r>
              <a:rPr lang="fr-FR" sz="2400" b="0" i="0" u="none" strike="noStrike" baseline="0" dirty="0">
                <a:latin typeface="Calibri" pitchFamily="34" charset="0"/>
                <a:cs typeface="Calibri" pitchFamily="34" charset="0"/>
              </a:rPr>
              <a:t>demandent aux élèves de quitter la salle. 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Google Shape;656;p54">
            <a:extLst>
              <a:ext uri="{FF2B5EF4-FFF2-40B4-BE49-F238E27FC236}">
                <a16:creationId xmlns:a16="http://schemas.microsoft.com/office/drawing/2014/main" id="{56976C33-611E-5455-3D05-1395874A6E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03434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3456E-A79B-56CA-ECCA-6E356DFA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Pour trouver la première action, je pose la question « que se passe-t-il en premier ? ». </a:t>
            </a:r>
            <a:endParaRPr lang="fr-FR" altLang="fr-FR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Montrer qu’il y a plusieurs actions dans un récit, la 1</a:t>
            </a:r>
            <a:r>
              <a:rPr lang="fr-FR" baseline="30000" dirty="0"/>
              <a:t>ère</a:t>
            </a:r>
            <a:r>
              <a:rPr lang="fr-FR" dirty="0"/>
              <a:t>, la 2</a:t>
            </a:r>
            <a:r>
              <a:rPr lang="fr-FR" baseline="30000" dirty="0"/>
              <a:t>ème</a:t>
            </a:r>
            <a:r>
              <a:rPr lang="fr-FR" dirty="0"/>
              <a:t>, la 3</a:t>
            </a:r>
            <a:r>
              <a:rPr lang="fr-FR" baseline="30000" dirty="0"/>
              <a:t>ème</a:t>
            </a:r>
            <a:r>
              <a:rPr lang="fr-FR" dirty="0"/>
              <a:t>, …</a:t>
            </a:r>
          </a:p>
        </p:txBody>
      </p:sp>
      <p:pic>
        <p:nvPicPr>
          <p:cNvPr id="13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BB9C196-27D8-2A2D-B28D-BE09BEE6255C}"/>
              </a:ext>
            </a:extLst>
          </p:cNvPr>
          <p:cNvSpPr txBox="1"/>
          <p:nvPr/>
        </p:nvSpPr>
        <p:spPr>
          <a:xfrm>
            <a:off x="231354" y="1527402"/>
            <a:ext cx="6153118" cy="34778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tous les élèves attendent en silence. Quand la vieille cloche sonne, ils avancent rapidement vers les salles de classe.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 huit heures,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ramassent les copies avec soin. Enfin, ils demandent aux élèves de quitter la salle en silence.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EC429F-5BFE-B3CC-E7E9-DE48760EA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508" y="2223599"/>
            <a:ext cx="2429863" cy="20302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B47169D-6C7B-7DB6-307C-8DA2D5498D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871" y="820651"/>
            <a:ext cx="8467499" cy="61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907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076E0-E5F0-B109-8591-777DCFF8A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87F014-3BA0-574B-C3B0-3FE65FB27B10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7169C6-EE91-E8DA-2A45-BE48941CDC8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F621F3CA-D76F-7997-8784-F4D29AE02D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7B9CC7E5-4ED4-DA36-DA56-28F277112B8F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Voici la première action du texte :</a:t>
            </a:r>
            <a:endParaRPr lang="fr-FR" altLang="fr-FR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7E35428B-AC27-510D-CDF1-C96E6C402BE5}"/>
              </a:ext>
            </a:extLst>
          </p:cNvPr>
          <p:cNvSpPr txBox="1">
            <a:spLocks/>
          </p:cNvSpPr>
          <p:nvPr/>
        </p:nvSpPr>
        <p:spPr>
          <a:xfrm>
            <a:off x="577993" y="30297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Fournir des explications claires aux élèves.</a:t>
            </a:r>
          </a:p>
        </p:txBody>
      </p:sp>
      <p:pic>
        <p:nvPicPr>
          <p:cNvPr id="13" name="Google Shape;656;p54">
            <a:extLst>
              <a:ext uri="{FF2B5EF4-FFF2-40B4-BE49-F238E27FC236}">
                <a16:creationId xmlns:a16="http://schemas.microsoft.com/office/drawing/2014/main" id="{FA461B66-504C-A960-C5CA-37959DD03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090614-5465-D80F-977D-411C079C4B3D}"/>
              </a:ext>
            </a:extLst>
          </p:cNvPr>
          <p:cNvSpPr txBox="1"/>
          <p:nvPr/>
        </p:nvSpPr>
        <p:spPr>
          <a:xfrm>
            <a:off x="209320" y="1549436"/>
            <a:ext cx="6175152" cy="34778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</a:t>
            </a:r>
            <a:r>
              <a:rPr lang="fr-FR" sz="20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tous les élèves attendent en silence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. Quand la vieille cloche sonne, ils avancent rapidement vers les salles de classe.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 huit heures,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ramassent les copies avec soin. Enfin, ils demandent aux élèves de quitter la salle en silence.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2D507C5-E4B7-7A58-4D2D-CC721DBCE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508" y="2201565"/>
            <a:ext cx="2429863" cy="20302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3DE96B7-3A0D-49BB-1823-AD2CE2DFAF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871" y="820651"/>
            <a:ext cx="8467499" cy="61184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4B803C7-5F1B-1CB7-5F94-307478C98AEF}"/>
              </a:ext>
            </a:extLst>
          </p:cNvPr>
          <p:cNvSpPr txBox="1"/>
          <p:nvPr/>
        </p:nvSpPr>
        <p:spPr>
          <a:xfrm>
            <a:off x="1038905" y="986049"/>
            <a:ext cx="62212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Tous les élèves attendent en silence.</a:t>
            </a:r>
          </a:p>
        </p:txBody>
      </p:sp>
    </p:spTree>
    <p:extLst>
      <p:ext uri="{BB962C8B-B14F-4D97-AF65-F5344CB8AC3E}">
        <p14:creationId xmlns:p14="http://schemas.microsoft.com/office/powerpoint/2010/main" val="664805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cherchons ensemble une autre action ou un autre événement.</a:t>
            </a:r>
            <a:endParaRPr lang="fr-FR" alt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d’appliquer la même stratégie pour répondre à cette question.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B2EF48E-062F-02A8-2F9D-479E9EA41EC4}"/>
              </a:ext>
            </a:extLst>
          </p:cNvPr>
          <p:cNvSpPr txBox="1"/>
          <p:nvPr/>
        </p:nvSpPr>
        <p:spPr>
          <a:xfrm>
            <a:off x="209320" y="1516385"/>
            <a:ext cx="6175152" cy="34778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tous les élèves attendent en silence. Quand la vieille cloche sonne, ils avancent rapidement vers les salles de classe.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 huit heures,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ramassent les copies avec soin. Enfin, ils demandent aux élèves de quitter la salle en silence.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595557A-4735-9598-2933-C2FDAD4AF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508" y="2168514"/>
            <a:ext cx="2429863" cy="203022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48639" y="845820"/>
            <a:ext cx="81546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/>
              <a:t>  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Quelle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 action annonce le début de la journée ?</a:t>
            </a:r>
          </a:p>
          <a:p>
            <a:r>
              <a:rPr lang="fr-FR" dirty="0"/>
              <a:t>…………………………………………………………………………………………...</a:t>
            </a:r>
          </a:p>
        </p:txBody>
      </p:sp>
    </p:spTree>
    <p:extLst>
      <p:ext uri="{BB962C8B-B14F-4D97-AF65-F5344CB8AC3E}">
        <p14:creationId xmlns:p14="http://schemas.microsoft.com/office/powerpoint/2010/main" val="38553629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204FE-6867-B568-A5A5-01DF73263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743EB010-73A9-A8BE-3CDB-A6EA0F46B99F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 attendue :</a:t>
            </a:r>
            <a:endParaRPr lang="fr-FR" alt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CB9ACAA8-CFA5-9847-F758-7868E2F2D7A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Expliquer que la sonnerie de la cloche indique le début de la journée au collège.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6189F3D-4837-3A15-9F86-8ABA83AEA2FF}"/>
              </a:ext>
            </a:extLst>
          </p:cNvPr>
          <p:cNvSpPr txBox="1"/>
          <p:nvPr/>
        </p:nvSpPr>
        <p:spPr>
          <a:xfrm>
            <a:off x="187287" y="1483334"/>
            <a:ext cx="6230236" cy="34778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tous les élèves attendent en silence. </a:t>
            </a:r>
            <a:r>
              <a:rPr lang="fr-FR" sz="20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Quand la vieille cloche sonne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ils avancent rapidement vers les salles de classe.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 huit heures,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ramassent les copies avec soin. Enfin, ils demandent aux élèves de quitter la salle en silence.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894CDC9-4D32-E34B-E9A6-6F846D66E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508" y="2168514"/>
            <a:ext cx="2429863" cy="2030220"/>
          </a:xfrm>
          <a:prstGeom prst="rect">
            <a:avLst/>
          </a:prstGeom>
        </p:spPr>
      </p:pic>
      <p:pic>
        <p:nvPicPr>
          <p:cNvPr id="3" name="Google Shape;656;p54">
            <a:extLst>
              <a:ext uri="{FF2B5EF4-FFF2-40B4-BE49-F238E27FC236}">
                <a16:creationId xmlns:a16="http://schemas.microsoft.com/office/drawing/2014/main" id="{5B6C10E4-680B-B5EE-E3B2-35623E58C6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548639" y="845820"/>
            <a:ext cx="81546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/>
              <a:t>  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Quelle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 action annonce le début de la journée ?</a:t>
            </a:r>
          </a:p>
          <a:p>
            <a:r>
              <a:rPr lang="fr-FR" dirty="0"/>
              <a:t>…………………………………………………………………………………………...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61B580-92EE-450A-8C7C-D003286A4DCB}"/>
              </a:ext>
            </a:extLst>
          </p:cNvPr>
          <p:cNvSpPr txBox="1"/>
          <p:nvPr/>
        </p:nvSpPr>
        <p:spPr>
          <a:xfrm>
            <a:off x="755764" y="1080850"/>
            <a:ext cx="46087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La vieille cloche sonne</a:t>
            </a:r>
            <a:r>
              <a:rPr lang="fr-FR" sz="2000" b="1" i="1" u="none" strike="noStrike" baseline="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fr-F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2805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8E88A-2140-0E44-78E1-5DA6D14E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BB9C2509-BE5F-BCF3-2381-72077AC44F39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 ces questions. Travaillez en binômes. </a:t>
            </a:r>
            <a:endParaRPr lang="fr-FR" alt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F2CA8CA-1C8D-1A49-5D4E-1997867D16D0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Choisir 2 binômes pour donner leurs réponses à la classe. 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A642BC0-5B13-5ADB-2F4B-CE1244D35647}"/>
              </a:ext>
            </a:extLst>
          </p:cNvPr>
          <p:cNvSpPr txBox="1"/>
          <p:nvPr/>
        </p:nvSpPr>
        <p:spPr>
          <a:xfrm>
            <a:off x="231354" y="1879946"/>
            <a:ext cx="6153118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tous les élèves attendent en silence. Quand la vieille cloche sonne, ils avancent rapidement vers les salles de classe. </a:t>
            </a:r>
          </a:p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A huit heures,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ramassent les copies avec soin. Enfin, ils demandent aux élèves de quitter la salle en silence. </a:t>
            </a:r>
            <a:endParaRPr lang="fr-FR" sz="19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0EA954F-BDCB-346C-ADE9-918FC260A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508" y="2179531"/>
            <a:ext cx="2429863" cy="20302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E9519C2-0E1A-71F2-4629-AECCC0FC08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23" y="643804"/>
            <a:ext cx="7896534" cy="67913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0BBDBAE-AFAA-C8BD-C0C2-82D779734B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22" y="1333052"/>
            <a:ext cx="8176849" cy="58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034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1B2A9-8A9E-E600-8801-98F1296CF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1F64B3E6-F76A-87DD-1F7E-A2E9E956E181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 :</a:t>
            </a:r>
            <a:endParaRPr lang="fr-FR" alt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41893A05-3A25-DB2F-833E-8E63309F6403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Choisir 2 binômes pour donner leurs réponses à la classe.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F6DE54-BE81-AB37-61A2-88551302349A}"/>
              </a:ext>
            </a:extLst>
          </p:cNvPr>
          <p:cNvSpPr txBox="1"/>
          <p:nvPr/>
        </p:nvSpPr>
        <p:spPr>
          <a:xfrm>
            <a:off x="176270" y="1890963"/>
            <a:ext cx="6208202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tous les élèves attendent en silence. Quand la vieille cloche sonne, </a:t>
            </a:r>
            <a:r>
              <a:rPr lang="fr-FR" sz="19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ils avancent rapidement vers les salles de classe</a:t>
            </a:r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/>
            <a:r>
              <a:rPr lang="fr-FR" sz="19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A huit heures</a:t>
            </a:r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ramassent les copies avec soin. Enfin, ils demandent aux élèves de quitter la salle en silence. </a:t>
            </a:r>
            <a:endParaRPr lang="fr-FR" sz="19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1515DF6-B596-78D6-ECDE-67AC3EDCF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508" y="2179531"/>
            <a:ext cx="2429863" cy="2030220"/>
          </a:xfrm>
          <a:prstGeom prst="rect">
            <a:avLst/>
          </a:prstGeom>
        </p:spPr>
      </p:pic>
      <p:pic>
        <p:nvPicPr>
          <p:cNvPr id="6" name="Google Shape;656;p54">
            <a:extLst>
              <a:ext uri="{FF2B5EF4-FFF2-40B4-BE49-F238E27FC236}">
                <a16:creationId xmlns:a16="http://schemas.microsoft.com/office/drawing/2014/main" id="{E7883185-9C85-E0D6-68CC-0F9F960522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5265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45F5FE3-E376-D5E9-E664-CF5EF877E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23" y="643804"/>
            <a:ext cx="7896534" cy="67913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6E58A3A-E1AC-7A6B-75CB-DF46EAE07B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22" y="1333052"/>
            <a:ext cx="8176849" cy="58055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84BC9F8-0E84-41C4-099B-125F933F0ED8}"/>
              </a:ext>
            </a:extLst>
          </p:cNvPr>
          <p:cNvSpPr txBox="1"/>
          <p:nvPr/>
        </p:nvSpPr>
        <p:spPr>
          <a:xfrm>
            <a:off x="1042988" y="888771"/>
            <a:ext cx="70874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Ils avancent rapidement vers les salles de classe.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74B56BD-F00F-1F7F-1B2C-7EB943D9495F}"/>
              </a:ext>
            </a:extLst>
          </p:cNvPr>
          <p:cNvSpPr txBox="1"/>
          <p:nvPr/>
        </p:nvSpPr>
        <p:spPr>
          <a:xfrm>
            <a:off x="1108303" y="1529651"/>
            <a:ext cx="63170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Les professeurs distribuent les sujets à huit heures.</a:t>
            </a:r>
          </a:p>
        </p:txBody>
      </p:sp>
    </p:spTree>
    <p:extLst>
      <p:ext uri="{BB962C8B-B14F-4D97-AF65-F5344CB8AC3E}">
        <p14:creationId xmlns:p14="http://schemas.microsoft.com/office/powerpoint/2010/main" val="39973449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ces deux questions. Travaillez individuellement. 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Choisir quelques élèves pour donner leurs réponses à la classe. 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14AB4F2-1398-C2D1-C906-BC7D102CDA16}"/>
              </a:ext>
            </a:extLst>
          </p:cNvPr>
          <p:cNvSpPr txBox="1"/>
          <p:nvPr/>
        </p:nvSpPr>
        <p:spPr>
          <a:xfrm>
            <a:off x="220337" y="1868929"/>
            <a:ext cx="6164135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tous les élèves attendent en silence. Quand la vieille cloche sonne, ils avancent rapidement vers les salles de classe. </a:t>
            </a:r>
          </a:p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A huit heures,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ramassent les copies avec soin. Enfin, ils demandent aux élèves de quitter la salle en silence. </a:t>
            </a:r>
            <a:endParaRPr lang="fr-FR" sz="19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A376D6-2C06-F2C9-6EBA-CF4A7636A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8508" y="2179531"/>
            <a:ext cx="2429863" cy="203022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1C7CC0B-6539-3D40-39CC-26AC4A052FA3}"/>
              </a:ext>
            </a:extLst>
          </p:cNvPr>
          <p:cNvSpPr txBox="1"/>
          <p:nvPr/>
        </p:nvSpPr>
        <p:spPr>
          <a:xfrm>
            <a:off x="865396" y="1364983"/>
            <a:ext cx="78965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latin typeface="RATXSP+Calibri"/>
              </a:rPr>
              <a:t>De quelle </a:t>
            </a:r>
            <a:r>
              <a:rPr lang="fr-FR" sz="1400" dirty="0">
                <a:latin typeface="RATXSP+Calibri"/>
              </a:rPr>
              <a:t>épreuve s’agit-il dans le texte ?</a:t>
            </a:r>
          </a:p>
          <a:p>
            <a:r>
              <a:rPr lang="fr-FR" i="1" dirty="0">
                <a:latin typeface="RATXSP+Calibri"/>
              </a:rPr>
              <a:t>……………………………………………………………………………………</a:t>
            </a:r>
            <a:endParaRPr lang="fr-FR" i="1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85D9BC7-A4BB-92DC-549C-43D186CC37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238" y="788857"/>
            <a:ext cx="7807097" cy="5397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latin typeface="Calibri"/>
                <a:ea typeface="Calibri"/>
                <a:cs typeface="Calibri"/>
              </a:rPr>
              <a:t>Tâche 1 : Lire par groupes de mots.</a:t>
            </a:r>
          </a:p>
          <a:p>
            <a:r>
              <a:rPr lang="fr-FR" sz="1400" kern="0" dirty="0">
                <a:latin typeface="Calibri"/>
                <a:ea typeface="Calibri"/>
                <a:cs typeface="Calibri"/>
              </a:rPr>
              <a:t>Tâche 2 : Repérer l’ordre des actions dans un récit. 	</a:t>
            </a:r>
            <a:r>
              <a:rPr lang="fr-FR" sz="1400" dirty="0"/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Tâche 1 : Lire avec une intonation adaptée au temps verbal. </a:t>
            </a:r>
          </a:p>
          <a:p>
            <a:r>
              <a:rPr lang="fr-FR" sz="12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2 : Comprendre ce qu’un personnage a fait et ce qu’il se prépare à faire.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Rebrassage : consolider et réviser les acquis des trois séances de remédiation.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39618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Tâche 1 : Lire avec une voix forte et claire.</a:t>
            </a:r>
          </a:p>
          <a:p>
            <a:r>
              <a:rPr lang="fr-FR" sz="1200" dirty="0">
                <a:solidFill>
                  <a:schemeClr val="bg1"/>
                </a:solidFill>
              </a:rPr>
              <a:t>Tâche 2 : Identifier ce que pense un personnage et les raisons qu’il donne.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324091" y="1387879"/>
            <a:ext cx="8619612" cy="605062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FDFF1-C497-0968-CC0E-41EDF455C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86CC359B-E0D4-9A73-BFD3-0991612161CF}"/>
              </a:ext>
            </a:extLst>
          </p:cNvPr>
          <p:cNvSpPr txBox="1"/>
          <p:nvPr/>
        </p:nvSpPr>
        <p:spPr>
          <a:xfrm>
            <a:off x="865396" y="8478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 :</a:t>
            </a:r>
            <a:endParaRPr lang="fr-FR" altLang="fr-FR" dirty="0"/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69F6EBF7-E7AB-CBBA-CE08-319433BBFEB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9439C38-149E-E9BF-63BE-E88E4C735004}"/>
              </a:ext>
            </a:extLst>
          </p:cNvPr>
          <p:cNvSpPr txBox="1"/>
          <p:nvPr/>
        </p:nvSpPr>
        <p:spPr>
          <a:xfrm>
            <a:off x="209320" y="1901980"/>
            <a:ext cx="6175152" cy="272382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tous les élèves attendent en silence. Quand la vieille cloche sonne, ils avancent rapidement vers les salles de classe. </a:t>
            </a:r>
          </a:p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A huit heures,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</a:t>
            </a:r>
            <a:r>
              <a:rPr lang="fr-FR" sz="1900" b="0" i="0" u="none" strike="noStrike" baseline="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ramassent les copies</a:t>
            </a:r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 avec soin. Enfin, ils </a:t>
            </a:r>
            <a:r>
              <a:rPr lang="fr-FR" sz="1900" dirty="0">
                <a:latin typeface="Calibri" pitchFamily="34" charset="0"/>
                <a:cs typeface="Calibri" pitchFamily="34" charset="0"/>
              </a:rPr>
              <a:t>demandent aux élèves de quitter la salle en </a:t>
            </a:r>
            <a:r>
              <a:rPr lang="fr-FR" sz="1900" b="0" i="0" u="none" strike="noStrike" baseline="0" dirty="0">
                <a:latin typeface="Calibri" pitchFamily="34" charset="0"/>
                <a:cs typeface="Calibri" pitchFamily="34" charset="0"/>
              </a:rPr>
              <a:t>silence. </a:t>
            </a:r>
            <a:endParaRPr lang="fr-FR" sz="19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3F8E97-A607-943E-B072-4627301E54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8508" y="2179531"/>
            <a:ext cx="2429863" cy="203022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8BF2A4D-C97A-7BBA-181F-09D8FBE0C0FF}"/>
              </a:ext>
            </a:extLst>
          </p:cNvPr>
          <p:cNvSpPr txBox="1"/>
          <p:nvPr/>
        </p:nvSpPr>
        <p:spPr>
          <a:xfrm>
            <a:off x="865396" y="1364983"/>
            <a:ext cx="78965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latin typeface="RATXSP+Calibri"/>
              </a:rPr>
              <a:t>De quelle </a:t>
            </a:r>
            <a:r>
              <a:rPr lang="fr-FR" sz="1400" dirty="0">
                <a:latin typeface="RATXSP+Calibri"/>
              </a:rPr>
              <a:t>épreuve s’agit-il dans le texte ?</a:t>
            </a:r>
          </a:p>
          <a:p>
            <a:r>
              <a:rPr lang="fr-FR" i="1" dirty="0">
                <a:latin typeface="RATXSP+Calibri"/>
              </a:rPr>
              <a:t>………………………………………………………………………………………..</a:t>
            </a:r>
            <a:endParaRPr lang="fr-FR" i="1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A658784-E9E8-A22E-C2B1-A3F6D69DBF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238" y="788857"/>
            <a:ext cx="7807097" cy="539778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0050C18-BBF6-5FFD-6763-E2B395EC8B2E}"/>
              </a:ext>
            </a:extLst>
          </p:cNvPr>
          <p:cNvSpPr txBox="1"/>
          <p:nvPr/>
        </p:nvSpPr>
        <p:spPr>
          <a:xfrm>
            <a:off x="1214437" y="954083"/>
            <a:ext cx="72905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Les surveillants ramassent les copies des élèves.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3352510-5461-26E1-48C2-8CA4468BDDAE}"/>
              </a:ext>
            </a:extLst>
          </p:cNvPr>
          <p:cNvSpPr txBox="1"/>
          <p:nvPr/>
        </p:nvSpPr>
        <p:spPr>
          <a:xfrm>
            <a:off x="1214437" y="1541699"/>
            <a:ext cx="65416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C’est une épreuve d’examen.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F684C803-3D53-19EF-41FA-6767C452CFAC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Montrer que la 2</a:t>
            </a:r>
            <a:r>
              <a:rPr lang="fr-FR" baseline="30000" dirty="0"/>
              <a:t>ème</a:t>
            </a:r>
            <a:r>
              <a:rPr lang="fr-FR" dirty="0"/>
              <a:t> question demande une inférence à partir du contexte. </a:t>
            </a:r>
          </a:p>
        </p:txBody>
      </p:sp>
    </p:spTree>
    <p:extLst>
      <p:ext uri="{BB962C8B-B14F-4D97-AF65-F5344CB8AC3E}">
        <p14:creationId xmlns:p14="http://schemas.microsoft.com/office/powerpoint/2010/main" val="539811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7DD61-A973-A37C-DFE6-BCFB4A404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75416B6-E4E6-B3D7-FD9B-7AF03360671D}"/>
              </a:ext>
            </a:extLst>
          </p:cNvPr>
          <p:cNvSpPr txBox="1"/>
          <p:nvPr/>
        </p:nvSpPr>
        <p:spPr>
          <a:xfrm>
            <a:off x="865396" y="8478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le texte suivant à haute voix. Marquez les pauses après chaque groupe de mots.</a:t>
            </a:r>
            <a:endParaRPr lang="fr-FR" altLang="fr-FR" dirty="0"/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751D5889-3A20-BEDC-6460-9269304C45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2442A9AC-EE96-DA82-954C-D63585FCF3C8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Corriger systématiquement les erreurs. Apporter un feedback immédiat.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F8D5E1-0030-E76D-A518-91F878FE8992}"/>
              </a:ext>
            </a:extLst>
          </p:cNvPr>
          <p:cNvSpPr txBox="1"/>
          <p:nvPr/>
        </p:nvSpPr>
        <p:spPr>
          <a:xfrm>
            <a:off x="275422" y="1118209"/>
            <a:ext cx="6109049" cy="34778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Ce matin, dans la cour du collège, tous les élèves attendent en silence. Quand la vieille cloche sonne, ils avancent rapidement vers les salles de classe.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 huit heures, les professeurs distribuent les sujets. Les élèves lisent attentivement les questions. Personne ne parle, seuls les crayons bougent doucement sur le papier blanc. </a:t>
            </a:r>
          </a:p>
          <a:p>
            <a:pPr algn="just"/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Après deux heures, les surveillants demandent aux élèves de poser leurs stylos. Ensuite, ils ramassent les copies avec soin. Enfin, ils demandent aux élèves de quitter la salle en silence.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1345D3E-6E50-0D45-340B-D330C67965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6672" y="1665515"/>
            <a:ext cx="2429863" cy="203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939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1990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Défi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620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85509" y="125951"/>
            <a:ext cx="76347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Votre défi: lisez ces phrases rapidement et à haute voix.</a:t>
            </a:r>
            <a:endParaRPr lang="fr-FR" altLang="fr-FR" dirty="0"/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97FBA8EF-45C7-7966-D865-58682B4045FD}"/>
              </a:ext>
            </a:extLst>
          </p:cNvPr>
          <p:cNvSpPr txBox="1">
            <a:spLocks/>
          </p:cNvSpPr>
          <p:nvPr/>
        </p:nvSpPr>
        <p:spPr>
          <a:xfrm>
            <a:off x="967151" y="21439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D20BB34-3571-D555-A89B-983189EC7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06" y="884951"/>
            <a:ext cx="8176847" cy="127683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E5EB2B-F1C6-F027-BF18-41AD24C0BD6B}"/>
              </a:ext>
            </a:extLst>
          </p:cNvPr>
          <p:cNvSpPr txBox="1"/>
          <p:nvPr/>
        </p:nvSpPr>
        <p:spPr>
          <a:xfrm>
            <a:off x="559540" y="2463778"/>
            <a:ext cx="8042313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Le professeur demande aux élèves de poser leurs stylos.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2000" b="1" i="0" u="none" strike="noStrike" baseline="0" dirty="0">
                <a:latin typeface="Calibri" pitchFamily="34" charset="0"/>
                <a:cs typeface="Calibri" pitchFamily="34" charset="0"/>
              </a:rPr>
              <a:t>À la fin de l’évaluation, après deux heures de travail</a:t>
            </a: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, le professeur demande aux élèves de poser leurs stylos.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2000" b="0" i="0" u="none" strike="noStrike" baseline="0" dirty="0">
                <a:latin typeface="Calibri" pitchFamily="34" charset="0"/>
                <a:cs typeface="Calibri" pitchFamily="34" charset="0"/>
              </a:rPr>
              <a:t>À la fin de l’évaluation, après deux heures de travail, le professeur demande aux élèves de poser leurs stylos, </a:t>
            </a:r>
            <a:r>
              <a:rPr lang="fr-FR" sz="2000" b="1" i="0" u="none" strike="noStrike" baseline="0" dirty="0">
                <a:latin typeface="Calibri" pitchFamily="34" charset="0"/>
                <a:cs typeface="Calibri" pitchFamily="34" charset="0"/>
              </a:rPr>
              <a:t>ensuite il passe entre les rangs pour ramasser les copies.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1560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E6EFC-CC3C-F36B-7BEF-4F1EFE583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C58AD6D2-EADF-F7E5-6E40-A861323F307F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 Qui peut me rappeler ce que nous avons appris aujourd’hui ?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B820D77-A0CF-13FD-06AE-4DFC88B50BD3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 pour répondre.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2CBC94-9ED7-5915-A09C-9B3086B270C8}"/>
              </a:ext>
            </a:extLst>
          </p:cNvPr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2. Nous avons aussi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543F11-A5F0-20B1-14A9-C333EF285E81}"/>
              </a:ext>
            </a:extLst>
          </p:cNvPr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1. Aujourd’hui, nous avons appris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E7E1E0-7848-F0F2-1F4C-1FD9C9E6C97B}"/>
              </a:ext>
            </a:extLst>
          </p:cNvPr>
          <p:cNvSpPr/>
          <p:nvPr/>
        </p:nvSpPr>
        <p:spPr>
          <a:xfrm>
            <a:off x="943335" y="1621793"/>
            <a:ext cx="73874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759D93-A76D-E0E3-8D49-D01FA03B615E}"/>
              </a:ext>
            </a:extLst>
          </p:cNvPr>
          <p:cNvSpPr/>
          <p:nvPr/>
        </p:nvSpPr>
        <p:spPr>
          <a:xfrm>
            <a:off x="943336" y="3335964"/>
            <a:ext cx="738740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75612725-62A8-5D30-86C0-4DC0F487D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9821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AADD6-0F11-E68C-4E64-C2AA724F6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B5701506-F5A4-CF05-A8D4-501DBCE9EAAB}"/>
              </a:ext>
            </a:extLst>
          </p:cNvPr>
          <p:cNvSpPr txBox="1"/>
          <p:nvPr/>
        </p:nvSpPr>
        <p:spPr>
          <a:xfrm>
            <a:off x="865396" y="13901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Voici ce que nous avons appris aujourd’hui : 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16FBBDB-2C15-5F7C-FE74-535313574519}"/>
              </a:ext>
            </a:extLst>
          </p:cNvPr>
          <p:cNvSpPr txBox="1"/>
          <p:nvPr/>
        </p:nvSpPr>
        <p:spPr>
          <a:xfrm>
            <a:off x="501483" y="2732294"/>
            <a:ext cx="7634702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15000"/>
              </a:lnSpc>
              <a:spcAft>
                <a:spcPts val="800"/>
              </a:spcAft>
              <a:defRPr sz="2800" kern="100">
                <a:cs typeface="Arial" panose="020B0604020202020204" pitchFamily="34" charset="0"/>
              </a:defRPr>
            </a:lvl1pPr>
          </a:lstStyle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sz="2000" kern="0" dirty="0">
                <a:latin typeface="Calibri"/>
                <a:cs typeface="Calibri"/>
              </a:rPr>
              <a:t>L’o</a:t>
            </a:r>
            <a:r>
              <a:rPr lang="fr-FR" sz="2000" kern="0" dirty="0">
                <a:latin typeface="Calibri"/>
                <a:ea typeface="Calibri"/>
                <a:cs typeface="Calibri"/>
              </a:rPr>
              <a:t>rdre des actions dans un récit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501483" y="814541"/>
            <a:ext cx="7634702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2000" kern="100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groupes de mots </a:t>
            </a:r>
            <a:r>
              <a:rPr lang="fr-FR" sz="2000" kern="1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3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2E200480-2A94-448F-2E78-7303EA22FD0B}"/>
              </a:ext>
            </a:extLst>
          </p:cNvPr>
          <p:cNvSpPr txBox="1">
            <a:spLocks/>
          </p:cNvSpPr>
          <p:nvPr/>
        </p:nvSpPr>
        <p:spPr>
          <a:xfrm>
            <a:off x="861939" y="501033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/>
              <a:t>Demander aux élèves de recopier cette synthèse dans les cahiers.</a:t>
            </a:r>
            <a:endParaRPr lang="fr-FR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BC250E-86C5-FC50-B4B5-F024FBF1E215}"/>
              </a:ext>
            </a:extLst>
          </p:cNvPr>
          <p:cNvSpPr/>
          <p:nvPr/>
        </p:nvSpPr>
        <p:spPr>
          <a:xfrm>
            <a:off x="589601" y="3157795"/>
            <a:ext cx="7907040" cy="15542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900" b="1" dirty="0">
                <a:latin typeface="Calibri" panose="020F0502020204030204" pitchFamily="34" charset="0"/>
                <a:cs typeface="Calibri" panose="020F0502020204030204" pitchFamily="34" charset="0"/>
              </a:rPr>
              <a:t>Comment le repérer ?</a:t>
            </a:r>
            <a:endParaRPr lang="fr-FR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Observez </a:t>
            </a:r>
            <a:r>
              <a:rPr lang="fr-FR" sz="1900" b="1" dirty="0">
                <a:latin typeface="Calibri" panose="020F0502020204030204" pitchFamily="34" charset="0"/>
                <a:cs typeface="Calibri" panose="020F0502020204030204" pitchFamily="34" charset="0"/>
              </a:rPr>
              <a:t>les indicateurs de temps</a:t>
            </a:r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 : ce matin, hier, la semaine dernière…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Regarde </a:t>
            </a:r>
            <a:r>
              <a:rPr lang="fr-FR" sz="1900" b="1" dirty="0">
                <a:latin typeface="Calibri" panose="020F0502020204030204" pitchFamily="34" charset="0"/>
                <a:cs typeface="Calibri" panose="020F0502020204030204" pitchFamily="34" charset="0"/>
              </a:rPr>
              <a:t>ce que fait le personnage</a:t>
            </a:r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 : les actions principales.</a:t>
            </a:r>
          </a:p>
          <a:p>
            <a:pPr algn="just"/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Exemple : L’élève </a:t>
            </a:r>
            <a:r>
              <a:rPr lang="fr-FR" sz="1900" b="1" dirty="0">
                <a:solidFill>
                  <a:srgbClr val="336FB6"/>
                </a:solidFill>
                <a:latin typeface="Calibri" pitchFamily="34" charset="0"/>
                <a:cs typeface="Calibri" pitchFamily="34" charset="0"/>
              </a:rPr>
              <a:t>se lève </a:t>
            </a:r>
            <a:r>
              <a:rPr lang="fr-FR" sz="1900" dirty="0">
                <a:latin typeface="Calibri" pitchFamily="34" charset="0"/>
                <a:cs typeface="Calibri" pitchFamily="34" charset="0"/>
              </a:rPr>
              <a:t>à </a:t>
            </a:r>
            <a:r>
              <a:rPr lang="fr-FR" sz="19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7 h du matin</a:t>
            </a:r>
            <a:r>
              <a:rPr lang="fr-FR" sz="1900" dirty="0">
                <a:latin typeface="Calibri" pitchFamily="34" charset="0"/>
                <a:cs typeface="Calibri" pitchFamily="34" charset="0"/>
              </a:rPr>
              <a:t>, </a:t>
            </a:r>
            <a:r>
              <a:rPr lang="fr-FR" sz="19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puis</a:t>
            </a:r>
            <a:r>
              <a:rPr lang="fr-FR" sz="1900" dirty="0">
                <a:latin typeface="Calibri" pitchFamily="34" charset="0"/>
                <a:cs typeface="Calibri" pitchFamily="34" charset="0"/>
              </a:rPr>
              <a:t> il </a:t>
            </a:r>
            <a:r>
              <a:rPr lang="fr-FR" sz="1900" b="1" dirty="0">
                <a:solidFill>
                  <a:srgbClr val="336FB6"/>
                </a:solidFill>
                <a:latin typeface="Calibri" pitchFamily="34" charset="0"/>
                <a:cs typeface="Calibri" pitchFamily="34" charset="0"/>
              </a:rPr>
              <a:t>s’habille</a:t>
            </a:r>
            <a:r>
              <a:rPr lang="fr-FR" sz="1900" dirty="0">
                <a:latin typeface="Calibri" pitchFamily="34" charset="0"/>
                <a:cs typeface="Calibri" pitchFamily="34" charset="0"/>
              </a:rPr>
              <a:t>, </a:t>
            </a:r>
            <a:r>
              <a:rPr lang="fr-FR" sz="19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ensuite</a:t>
            </a:r>
            <a:r>
              <a:rPr lang="fr-FR" sz="1900" dirty="0">
                <a:latin typeface="Calibri" pitchFamily="34" charset="0"/>
                <a:cs typeface="Calibri" pitchFamily="34" charset="0"/>
              </a:rPr>
              <a:t> il </a:t>
            </a:r>
            <a:r>
              <a:rPr lang="fr-FR" sz="1900" b="1" dirty="0">
                <a:solidFill>
                  <a:srgbClr val="336FB6"/>
                </a:solidFill>
                <a:latin typeface="Calibri" pitchFamily="34" charset="0"/>
                <a:cs typeface="Calibri" pitchFamily="34" charset="0"/>
              </a:rPr>
              <a:t>prend</a:t>
            </a:r>
            <a:r>
              <a:rPr lang="fr-FR" sz="1900" dirty="0">
                <a:latin typeface="Calibri" pitchFamily="34" charset="0"/>
                <a:cs typeface="Calibri" pitchFamily="34" charset="0"/>
              </a:rPr>
              <a:t> son petit déjeuner, et </a:t>
            </a:r>
            <a:r>
              <a:rPr lang="fr-FR" sz="19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enfin</a:t>
            </a:r>
            <a:r>
              <a:rPr lang="fr-FR" sz="1900" dirty="0">
                <a:latin typeface="Calibri" pitchFamily="34" charset="0"/>
                <a:cs typeface="Calibri" pitchFamily="34" charset="0"/>
              </a:rPr>
              <a:t> il </a:t>
            </a:r>
            <a:r>
              <a:rPr lang="fr-FR" sz="1900" b="1" dirty="0">
                <a:solidFill>
                  <a:srgbClr val="336FB6"/>
                </a:solidFill>
                <a:latin typeface="Calibri" pitchFamily="34" charset="0"/>
                <a:cs typeface="Calibri" pitchFamily="34" charset="0"/>
              </a:rPr>
              <a:t>va</a:t>
            </a:r>
            <a:r>
              <a:rPr lang="fr-FR" sz="1900" dirty="0">
                <a:latin typeface="Calibri" pitchFamily="34" charset="0"/>
                <a:cs typeface="Calibri" pitchFamily="34" charset="0"/>
              </a:rPr>
              <a:t> à l’école.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26F5D7E-4BD4-4B39-80B4-21E54D890D8C}"/>
              </a:ext>
            </a:extLst>
          </p:cNvPr>
          <p:cNvSpPr txBox="1"/>
          <p:nvPr/>
        </p:nvSpPr>
        <p:spPr>
          <a:xfrm>
            <a:off x="589601" y="1308138"/>
            <a:ext cx="7907040" cy="1261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3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z="1900" b="0" dirty="0">
                <a:latin typeface="Calibri" panose="020F0502020204030204" pitchFamily="34" charset="0"/>
                <a:cs typeface="Calibri" panose="020F0502020204030204" pitchFamily="34" charset="0"/>
              </a:rPr>
              <a:t>Ce matin </a:t>
            </a:r>
            <a:r>
              <a:rPr lang="fr-FR" sz="19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fr-FR" sz="1900" b="0" dirty="0">
                <a:latin typeface="Calibri" panose="020F0502020204030204" pitchFamily="34" charset="0"/>
                <a:cs typeface="Calibri" panose="020F0502020204030204" pitchFamily="34" charset="0"/>
              </a:rPr>
              <a:t>dans la cour du collège</a:t>
            </a:r>
            <a:r>
              <a:rPr lang="fr-FR" sz="19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r-FR" sz="1900" b="0" dirty="0">
                <a:latin typeface="Calibri" panose="020F0502020204030204" pitchFamily="34" charset="0"/>
                <a:cs typeface="Calibri" panose="020F0502020204030204" pitchFamily="34" charset="0"/>
              </a:rPr>
              <a:t>tous les élèves attendent en silence.</a:t>
            </a:r>
          </a:p>
          <a:p>
            <a:r>
              <a:rPr lang="fr-FR" sz="1900" b="0" dirty="0">
                <a:latin typeface="Calibri" panose="020F0502020204030204" pitchFamily="34" charset="0"/>
                <a:cs typeface="Calibri" panose="020F0502020204030204" pitchFamily="34" charset="0"/>
              </a:rPr>
              <a:t>La semaine dernière</a:t>
            </a:r>
            <a:r>
              <a:rPr lang="fr-FR" sz="19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r-FR" sz="1900" b="0" dirty="0">
                <a:latin typeface="Calibri" panose="020F0502020204030204" pitchFamily="34" charset="0"/>
                <a:cs typeface="Calibri" panose="020F0502020204030204" pitchFamily="34" charset="0"/>
              </a:rPr>
              <a:t>je me suis promené dans le parc </a:t>
            </a:r>
            <a:r>
              <a:rPr lang="fr-FR" sz="19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fr-FR" sz="1900" b="0" dirty="0">
                <a:latin typeface="Calibri" panose="020F0502020204030204" pitchFamily="34" charset="0"/>
                <a:cs typeface="Calibri" panose="020F0502020204030204" pitchFamily="34" charset="0"/>
              </a:rPr>
              <a:t>puis j’ai fait du vélo.</a:t>
            </a:r>
          </a:p>
          <a:p>
            <a:r>
              <a:rPr lang="fr-FR" sz="1900" b="0" dirty="0">
                <a:latin typeface="Calibri" panose="020F0502020204030204" pitchFamily="34" charset="0"/>
                <a:cs typeface="Calibri" panose="020F0502020204030204" pitchFamily="34" charset="0"/>
              </a:rPr>
              <a:t>► On lit chaque groupe de mots en une seule fois, en marquant une petite pause entre les groupes.</a:t>
            </a:r>
          </a:p>
        </p:txBody>
      </p:sp>
    </p:spTree>
    <p:extLst>
      <p:ext uri="{BB962C8B-B14F-4D97-AF65-F5344CB8AC3E}">
        <p14:creationId xmlns:p14="http://schemas.microsoft.com/office/powerpoint/2010/main" val="27346283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N’oubliez pas de faire ces activités à la maison.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D52C2F-17F5-9A9E-0CB9-7DD2E919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534" y="1621069"/>
            <a:ext cx="2953861" cy="10660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9336B3-2696-19E4-0E3B-C90D6B70401C}"/>
              </a:ext>
            </a:extLst>
          </p:cNvPr>
          <p:cNvSpPr txBox="1"/>
          <p:nvPr/>
        </p:nvSpPr>
        <p:spPr>
          <a:xfrm>
            <a:off x="728918" y="3220954"/>
            <a:ext cx="7558605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de la page 62 du livret.</a:t>
            </a:r>
          </a:p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au défi proposé à la page 62 du livret.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898292" y="1238468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la fin de cette séance, les élèves </a:t>
            </a: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seront </a:t>
            </a: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capables de :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par groupes de mots.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latin typeface="Calibri"/>
                <a:ea typeface="Calibri"/>
                <a:cs typeface="Calibri"/>
              </a:rPr>
              <a:t>Repérer l’ordre des actions dans un récit. 	</a:t>
            </a: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238468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fr-FR" sz="1400" b="1" i="0" u="none" strike="noStrike" kern="0" cap="none" spc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337905"/>
            <a:ext cx="6901508" cy="936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Appliquer les règles pour lire par groupes de mots</a:t>
            </a:r>
            <a:r>
              <a:rPr lang="fr-FR" sz="1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ponctuation aide à identifier les groupes de mots.</a:t>
            </a:r>
            <a:endParaRPr 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Poser la question avec « quelle action ? », « quel événement ? », «  que se passe-t-il? ».</a:t>
            </a: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5"/>
            <a:ext cx="1523911" cy="9365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2"/>
            <a:ext cx="6894690" cy="936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des mots séparés et non par groupes de mots.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pas marquer de courtes pauses après chaque groupe de mots.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d’une seule traite, sans prendre le temps de respirer au bon moment.</a:t>
            </a: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93659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Orientations didactiques pour cette séance</a:t>
            </a:r>
            <a:endParaRPr lang="en-US" sz="1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à 3 élèves au hasard.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4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à 3 élèves au hasard.</a:t>
            </a:r>
          </a:p>
        </p:txBody>
      </p:sp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5044</TotalTime>
  <Words>3155</Words>
  <Application>Microsoft Office PowerPoint</Application>
  <PresentationFormat>Affichage à l'écran (16:9)</PresentationFormat>
  <Paragraphs>303</Paragraphs>
  <Slides>48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48</vt:i4>
      </vt:variant>
    </vt:vector>
  </HeadingPairs>
  <TitlesOfParts>
    <vt:vector size="67" baseType="lpstr">
      <vt:lpstr>Aptos</vt:lpstr>
      <vt:lpstr>Arial</vt:lpstr>
      <vt:lpstr>Arial Black</vt:lpstr>
      <vt:lpstr>Calibri</vt:lpstr>
      <vt:lpstr>Calibri (En-têtes)</vt:lpstr>
      <vt:lpstr>Calibri Light</vt:lpstr>
      <vt:lpstr>Dosis</vt:lpstr>
      <vt:lpstr>Poppins ExtraBold</vt:lpstr>
      <vt:lpstr>RATXSP+Calibri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ABDELAZIZ.ASSEBBANE</cp:lastModifiedBy>
  <cp:revision>438</cp:revision>
  <dcterms:modified xsi:type="dcterms:W3CDTF">2025-09-27T20:36:23Z</dcterms:modified>
</cp:coreProperties>
</file>