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43"/>
  </p:notesMasterIdLst>
  <p:sldIdLst>
    <p:sldId id="2147483567" r:id="rId9"/>
    <p:sldId id="2147483503" r:id="rId10"/>
    <p:sldId id="2147483596" r:id="rId11"/>
    <p:sldId id="2147483568" r:id="rId12"/>
    <p:sldId id="258" r:id="rId13"/>
    <p:sldId id="2147483580" r:id="rId14"/>
    <p:sldId id="2147483411" r:id="rId15"/>
    <p:sldId id="2147483615" r:id="rId16"/>
    <p:sldId id="2147483616" r:id="rId17"/>
    <p:sldId id="2147483485" r:id="rId18"/>
    <p:sldId id="2147483486" r:id="rId19"/>
    <p:sldId id="2147483505" r:id="rId20"/>
    <p:sldId id="2147483471" r:id="rId21"/>
    <p:sldId id="2147483436" r:id="rId22"/>
    <p:sldId id="2147483582" r:id="rId23"/>
    <p:sldId id="2147483611" r:id="rId24"/>
    <p:sldId id="2147483597" r:id="rId25"/>
    <p:sldId id="2147483612" r:id="rId26"/>
    <p:sldId id="2147483613" r:id="rId27"/>
    <p:sldId id="2147483571" r:id="rId28"/>
    <p:sldId id="2147483540" r:id="rId29"/>
    <p:sldId id="2147483576" r:id="rId30"/>
    <p:sldId id="2147483605" r:id="rId31"/>
    <p:sldId id="2147483614" r:id="rId32"/>
    <p:sldId id="2147483606" r:id="rId33"/>
    <p:sldId id="2147483607" r:id="rId34"/>
    <p:sldId id="2147483551" r:id="rId35"/>
    <p:sldId id="2147483608" r:id="rId36"/>
    <p:sldId id="311" r:id="rId37"/>
    <p:sldId id="2147483609" r:id="rId38"/>
    <p:sldId id="320" r:id="rId39"/>
    <p:sldId id="2147483617" r:id="rId40"/>
    <p:sldId id="2147483538" r:id="rId41"/>
    <p:sldId id="2147483539" r:id="rId42"/>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FFFD5"/>
    <a:srgbClr val="54AFE9"/>
    <a:srgbClr val="A98FC3"/>
    <a:srgbClr val="3FB2CB"/>
    <a:srgbClr val="44546A"/>
    <a:srgbClr val="E3EEF2"/>
    <a:srgbClr val="CFE3F0"/>
    <a:srgbClr val="8BC145"/>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0" d="100"/>
          <a:sy n="90" d="100"/>
        </p:scale>
        <p:origin x="558"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rPr/>
              <a:pPr lvl="0" algn="r"/>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65770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rPr/>
              <a:pPr lvl="0" algn="r"/>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AB11183D-87C1-0C8E-B5E7-5E8C4F65C1BA}"/>
            </a:ext>
          </a:extLst>
        </p:cNvPr>
        <p:cNvGrpSpPr/>
        <p:nvPr/>
      </p:nvGrpSpPr>
      <p:grpSpPr>
        <a:xfrm>
          <a:off x="0" y="0"/>
          <a:ext cx="0" cy="0"/>
          <a:chOff x="0" y="0"/>
          <a:chExt cx="0" cy="0"/>
        </a:xfrm>
      </p:grpSpPr>
      <p:sp>
        <p:nvSpPr>
          <p:cNvPr id="2" name="Google Shape;1842;g370de7b9910_0_1540:notes">
            <a:extLst>
              <a:ext uri="{FF2B5EF4-FFF2-40B4-BE49-F238E27FC236}">
                <a16:creationId xmlns="" xmlns:a16="http://schemas.microsoft.com/office/drawing/2014/main" id="{F659F6A1-E7DC-D614-AFE5-E184BA30619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 xmlns:a16="http://schemas.microsoft.com/office/drawing/2014/main" id="{9A4CC1C3-192A-B068-5F03-37297618499F}"/>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251366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2;g370de7b9910_0_1540:notes">
            <a:extLst>
              <a:ext uri="{FF2B5EF4-FFF2-40B4-BE49-F238E27FC236}">
                <a16:creationId xmlns="" xmlns:a16="http://schemas.microsoft.com/office/drawing/2014/main" id="{76FE3C33-25AE-AE3F-2986-5AD5EC8F170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 xmlns:a16="http://schemas.microsoft.com/office/drawing/2014/main" id="{51DCE21C-A7FB-E238-0F8D-D0C9B1BAEB0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273373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6438A04C-B41F-7838-78B3-3D96951EF220}"/>
            </a:ext>
          </a:extLst>
        </p:cNvPr>
        <p:cNvGrpSpPr/>
        <p:nvPr/>
      </p:nvGrpSpPr>
      <p:grpSpPr>
        <a:xfrm>
          <a:off x="0" y="0"/>
          <a:ext cx="0" cy="0"/>
          <a:chOff x="0" y="0"/>
          <a:chExt cx="0" cy="0"/>
        </a:xfrm>
      </p:grpSpPr>
      <p:sp>
        <p:nvSpPr>
          <p:cNvPr id="2" name="Google Shape;1842;g370de7b9910_0_1540:notes">
            <a:extLst>
              <a:ext uri="{FF2B5EF4-FFF2-40B4-BE49-F238E27FC236}">
                <a16:creationId xmlns="" xmlns:a16="http://schemas.microsoft.com/office/drawing/2014/main" id="{0B62CB5A-859C-B563-D729-79EC62450BAC}"/>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 xmlns:a16="http://schemas.microsoft.com/office/drawing/2014/main" id="{202CCB74-E705-99DB-6E14-4DAD822342E1}"/>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916761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rPr/>
              <a:pPr lvl="0"/>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rPr/>
              <a:pPr lvl="0"/>
              <a:t>‹N°›</a:t>
            </a:fld>
            <a:endParaRPr lang="fr-FR"/>
          </a:p>
        </p:txBody>
      </p:sp>
      <p:grpSp>
        <p:nvGrpSpPr>
          <p:cNvPr id="6" name="Google Shape;54;p64">
            <a:extLst>
              <a:ext uri="{FF2B5EF4-FFF2-40B4-BE49-F238E27FC236}">
                <a16:creationId xmlns=""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13/09/2025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13/09/2025</a:t>
            </a:fld>
            <a:endParaRPr lang="fr-FR"/>
          </a:p>
        </p:txBody>
      </p:sp>
      <p:sp>
        <p:nvSpPr>
          <p:cNvPr id="4" name="Footer Placeholder 3">
            <a:extLst>
              <a:ext uri="{FF2B5EF4-FFF2-40B4-BE49-F238E27FC236}">
                <a16:creationId xmlns=""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13/09/2025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rPr/>
              <a:pPr lvl="0"/>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13/09/2025</a:t>
            </a:fld>
            <a:endParaRPr lang="fr-FR"/>
          </a:p>
        </p:txBody>
      </p:sp>
      <p:sp>
        <p:nvSpPr>
          <p:cNvPr id="5" name="Espace réservé du pied de page 4">
            <a:extLst>
              <a:ext uri="{FF2B5EF4-FFF2-40B4-BE49-F238E27FC236}">
                <a16:creationId xmlns=""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rPr/>
              <a:pPr lvl="0"/>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13/09/2025</a:t>
            </a:fld>
            <a:endParaRPr lang="fr-FR"/>
          </a:p>
        </p:txBody>
      </p:sp>
      <p:sp>
        <p:nvSpPr>
          <p:cNvPr id="5" name="Espace réservé du pied de page 4">
            <a:extLst>
              <a:ext uri="{FF2B5EF4-FFF2-40B4-BE49-F238E27FC236}">
                <a16:creationId xmlns=""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rPr/>
              <a:pPr lvl="0"/>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13/09/2025</a:t>
            </a:fld>
            <a:endParaRPr lang="fr-FR"/>
          </a:p>
        </p:txBody>
      </p:sp>
      <p:sp>
        <p:nvSpPr>
          <p:cNvPr id="5" name="Espace réservé du pied de page 4">
            <a:extLst>
              <a:ext uri="{FF2B5EF4-FFF2-40B4-BE49-F238E27FC236}">
                <a16:creationId xmlns=""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rPr/>
              <a:pPr lvl="0"/>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13/09/2025</a:t>
            </a:fld>
            <a:endParaRPr lang="fr-FR"/>
          </a:p>
        </p:txBody>
      </p:sp>
      <p:sp>
        <p:nvSpPr>
          <p:cNvPr id="6" name="Espace réservé du pied de page 5">
            <a:extLst>
              <a:ext uri="{FF2B5EF4-FFF2-40B4-BE49-F238E27FC236}">
                <a16:creationId xmlns=""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rPr/>
              <a:pPr lvl="0"/>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13/09/2025</a:t>
            </a:fld>
            <a:endParaRPr lang="fr-FR"/>
          </a:p>
        </p:txBody>
      </p:sp>
      <p:sp>
        <p:nvSpPr>
          <p:cNvPr id="8" name="Espace réservé du pied de page 7">
            <a:extLst>
              <a:ext uri="{FF2B5EF4-FFF2-40B4-BE49-F238E27FC236}">
                <a16:creationId xmlns=""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rPr/>
              <a:pPr lvl="0"/>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13/09/2025</a:t>
            </a:fld>
            <a:endParaRPr lang="fr-FR"/>
          </a:p>
        </p:txBody>
      </p:sp>
      <p:sp>
        <p:nvSpPr>
          <p:cNvPr id="4" name="Espace réservé du pied de page 3">
            <a:extLst>
              <a:ext uri="{FF2B5EF4-FFF2-40B4-BE49-F238E27FC236}">
                <a16:creationId xmlns=""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rPr/>
              <a:pPr lvl="0"/>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13/09/2025</a:t>
            </a:fld>
            <a:endParaRPr lang="fr-FR"/>
          </a:p>
        </p:txBody>
      </p:sp>
      <p:sp>
        <p:nvSpPr>
          <p:cNvPr id="3" name="Espace réservé du pied de page 2">
            <a:extLst>
              <a:ext uri="{FF2B5EF4-FFF2-40B4-BE49-F238E27FC236}">
                <a16:creationId xmlns=""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rPr/>
              <a:pPr lvl="0"/>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13/09/2025</a:t>
            </a:fld>
            <a:endParaRPr lang="fr-FR"/>
          </a:p>
        </p:txBody>
      </p:sp>
      <p:sp>
        <p:nvSpPr>
          <p:cNvPr id="6" name="Espace réservé du pied de page 5">
            <a:extLst>
              <a:ext uri="{FF2B5EF4-FFF2-40B4-BE49-F238E27FC236}">
                <a16:creationId xmlns=""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rPr/>
              <a:pPr lvl="0"/>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rPr/>
              <a:pPr lvl="0"/>
              <a:t>‹N°›</a:t>
            </a:fld>
            <a:endParaRPr lang="fr-FR"/>
          </a:p>
        </p:txBody>
      </p:sp>
      <p:sp>
        <p:nvSpPr>
          <p:cNvPr id="6" name="Google Shape;578;p77">
            <a:extLst>
              <a:ext uri="{FF2B5EF4-FFF2-40B4-BE49-F238E27FC236}">
                <a16:creationId xmlns=""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13/09/2025</a:t>
            </a:fld>
            <a:endParaRPr lang="fr-FR"/>
          </a:p>
        </p:txBody>
      </p:sp>
      <p:sp>
        <p:nvSpPr>
          <p:cNvPr id="6" name="Espace réservé du pied de page 5">
            <a:extLst>
              <a:ext uri="{FF2B5EF4-FFF2-40B4-BE49-F238E27FC236}">
                <a16:creationId xmlns=""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rPr/>
              <a:pPr lvl="0"/>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13/09/2025</a:t>
            </a:fld>
            <a:endParaRPr lang="fr-FR"/>
          </a:p>
        </p:txBody>
      </p:sp>
      <p:sp>
        <p:nvSpPr>
          <p:cNvPr id="5" name="Espace réservé du pied de page 4">
            <a:extLst>
              <a:ext uri="{FF2B5EF4-FFF2-40B4-BE49-F238E27FC236}">
                <a16:creationId xmlns=""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rPr/>
              <a:pPr lvl="0"/>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13/09/2025</a:t>
            </a:fld>
            <a:endParaRPr lang="fr-FR"/>
          </a:p>
        </p:txBody>
      </p:sp>
      <p:sp>
        <p:nvSpPr>
          <p:cNvPr id="5" name="Espace réservé du pied de page 4">
            <a:extLst>
              <a:ext uri="{FF2B5EF4-FFF2-40B4-BE49-F238E27FC236}">
                <a16:creationId xmlns=""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rPr/>
              <a:pPr lvl="0"/>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rPr/>
              <a:pPr lvl="0"/>
              <a:t>‹N°›</a:t>
            </a:fld>
            <a:endParaRPr lang="fr-FR"/>
          </a:p>
        </p:txBody>
      </p:sp>
      <p:grpSp>
        <p:nvGrpSpPr>
          <p:cNvPr id="6" name="Google Shape;52;p79">
            <a:extLst>
              <a:ext uri="{FF2B5EF4-FFF2-40B4-BE49-F238E27FC236}">
                <a16:creationId xmlns=""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13/09/2025</a:t>
            </a:fld>
            <a:endParaRPr lang="fr-FR"/>
          </a:p>
        </p:txBody>
      </p:sp>
      <p:sp>
        <p:nvSpPr>
          <p:cNvPr id="4" name="Footer Placeholder 3">
            <a:extLst>
              <a:ext uri="{FF2B5EF4-FFF2-40B4-BE49-F238E27FC236}">
                <a16:creationId xmlns=""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13/09/2025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13/09/2025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13/09/2025</a:t>
            </a:fld>
            <a:endParaRPr lang="fr-FR"/>
          </a:p>
        </p:txBody>
      </p:sp>
      <p:sp>
        <p:nvSpPr>
          <p:cNvPr id="4" name="Footer Placeholder 3">
            <a:extLst>
              <a:ext uri="{FF2B5EF4-FFF2-40B4-BE49-F238E27FC236}">
                <a16:creationId xmlns=""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rPr/>
              <a:pPr lvl="0"/>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13/09/2025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13/09/2025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13/09/2025</a:t>
            </a:fld>
            <a:endParaRPr lang="fr-FR"/>
          </a:p>
        </p:txBody>
      </p:sp>
      <p:sp>
        <p:nvSpPr>
          <p:cNvPr id="4" name="Footer Placeholder 3">
            <a:extLst>
              <a:ext uri="{FF2B5EF4-FFF2-40B4-BE49-F238E27FC236}">
                <a16:creationId xmlns=""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13/09/2025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pPr/>
              <a:t>13/09/2025</a:t>
            </a:fld>
            <a:endParaRPr lang="fr-FR"/>
          </a:p>
        </p:txBody>
      </p:sp>
      <p:sp>
        <p:nvSpPr>
          <p:cNvPr id="5" name="Espace réservé du pied de page 4">
            <a:extLst>
              <a:ext uri="{FF2B5EF4-FFF2-40B4-BE49-F238E27FC236}">
                <a16:creationId xmlns=""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pPr/>
              <a:t>13/09/2025</a:t>
            </a:fld>
            <a:endParaRPr lang="fr-FR"/>
          </a:p>
        </p:txBody>
      </p:sp>
      <p:sp>
        <p:nvSpPr>
          <p:cNvPr id="5" name="Espace réservé du pied de page 4">
            <a:extLst>
              <a:ext uri="{FF2B5EF4-FFF2-40B4-BE49-F238E27FC236}">
                <a16:creationId xmlns=""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rPr/>
              <a:pPr lvl="0"/>
              <a:t>‹N°›</a:t>
            </a:fld>
            <a:endParaRPr lang="fr-FR"/>
          </a:p>
        </p:txBody>
      </p:sp>
      <p:sp>
        <p:nvSpPr>
          <p:cNvPr id="6" name="Google Shape;169;p19">
            <a:extLst>
              <a:ext uri="{FF2B5EF4-FFF2-40B4-BE49-F238E27FC236}">
                <a16:creationId xmlns=""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pPr/>
              <a:t>13/09/2025</a:t>
            </a:fld>
            <a:endParaRPr lang="fr-FR"/>
          </a:p>
        </p:txBody>
      </p:sp>
      <p:sp>
        <p:nvSpPr>
          <p:cNvPr id="5" name="Espace réservé du pied de page 4">
            <a:extLst>
              <a:ext uri="{FF2B5EF4-FFF2-40B4-BE49-F238E27FC236}">
                <a16:creationId xmlns=""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pPr/>
              <a:t>13/09/2025</a:t>
            </a:fld>
            <a:endParaRPr lang="fr-FR"/>
          </a:p>
        </p:txBody>
      </p:sp>
      <p:sp>
        <p:nvSpPr>
          <p:cNvPr id="6" name="Espace réservé du pied de page 5">
            <a:extLst>
              <a:ext uri="{FF2B5EF4-FFF2-40B4-BE49-F238E27FC236}">
                <a16:creationId xmlns=""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pPr/>
              <a:t>13/09/2025</a:t>
            </a:fld>
            <a:endParaRPr lang="fr-FR"/>
          </a:p>
        </p:txBody>
      </p:sp>
      <p:sp>
        <p:nvSpPr>
          <p:cNvPr id="8" name="Espace réservé du pied de page 7">
            <a:extLst>
              <a:ext uri="{FF2B5EF4-FFF2-40B4-BE49-F238E27FC236}">
                <a16:creationId xmlns=""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pPr/>
              <a:t>13/09/2025</a:t>
            </a:fld>
            <a:endParaRPr lang="fr-FR"/>
          </a:p>
        </p:txBody>
      </p:sp>
      <p:sp>
        <p:nvSpPr>
          <p:cNvPr id="4" name="Espace réservé du pied de page 3">
            <a:extLst>
              <a:ext uri="{FF2B5EF4-FFF2-40B4-BE49-F238E27FC236}">
                <a16:creationId xmlns=""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pPr/>
              <a:t>13/09/2025</a:t>
            </a:fld>
            <a:endParaRPr lang="fr-FR"/>
          </a:p>
        </p:txBody>
      </p:sp>
      <p:sp>
        <p:nvSpPr>
          <p:cNvPr id="3" name="Espace réservé du pied de page 2">
            <a:extLst>
              <a:ext uri="{FF2B5EF4-FFF2-40B4-BE49-F238E27FC236}">
                <a16:creationId xmlns=""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pPr/>
              <a:t>13/09/2025</a:t>
            </a:fld>
            <a:endParaRPr lang="fr-FR"/>
          </a:p>
        </p:txBody>
      </p:sp>
      <p:sp>
        <p:nvSpPr>
          <p:cNvPr id="6" name="Espace réservé du pied de page 5">
            <a:extLst>
              <a:ext uri="{FF2B5EF4-FFF2-40B4-BE49-F238E27FC236}">
                <a16:creationId xmlns=""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pPr/>
              <a:t>13/09/2025</a:t>
            </a:fld>
            <a:endParaRPr lang="fr-FR"/>
          </a:p>
        </p:txBody>
      </p:sp>
      <p:sp>
        <p:nvSpPr>
          <p:cNvPr id="6" name="Espace réservé du pied de page 5">
            <a:extLst>
              <a:ext uri="{FF2B5EF4-FFF2-40B4-BE49-F238E27FC236}">
                <a16:creationId xmlns=""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pPr/>
              <a:t>13/09/2025</a:t>
            </a:fld>
            <a:endParaRPr lang="fr-FR"/>
          </a:p>
        </p:txBody>
      </p:sp>
      <p:sp>
        <p:nvSpPr>
          <p:cNvPr id="5" name="Espace réservé du pied de page 4">
            <a:extLst>
              <a:ext uri="{FF2B5EF4-FFF2-40B4-BE49-F238E27FC236}">
                <a16:creationId xmlns=""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pPr/>
              <a:t>13/09/2025</a:t>
            </a:fld>
            <a:endParaRPr lang="fr-FR"/>
          </a:p>
        </p:txBody>
      </p:sp>
      <p:sp>
        <p:nvSpPr>
          <p:cNvPr id="5" name="Espace réservé du pied de page 4">
            <a:extLst>
              <a:ext uri="{FF2B5EF4-FFF2-40B4-BE49-F238E27FC236}">
                <a16:creationId xmlns=""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rPr/>
              <a:pPr lvl="0"/>
              <a:t>‹N°›</a:t>
            </a:fld>
            <a:endParaRPr lang="fr-FR"/>
          </a:p>
        </p:txBody>
      </p:sp>
      <p:sp>
        <p:nvSpPr>
          <p:cNvPr id="6" name="Google Shape;179;p20">
            <a:extLst>
              <a:ext uri="{FF2B5EF4-FFF2-40B4-BE49-F238E27FC236}">
                <a16:creationId xmlns=""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13/09/2025</a:t>
            </a:fld>
            <a:endParaRPr lang="fr-FR"/>
          </a:p>
        </p:txBody>
      </p:sp>
      <p:sp>
        <p:nvSpPr>
          <p:cNvPr id="5" name="Espace réservé du pied de page 4">
            <a:extLst>
              <a:ext uri="{FF2B5EF4-FFF2-40B4-BE49-F238E27FC236}">
                <a16:creationId xmlns=""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rPr/>
              <a:pPr lvl="0"/>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13/09/2025</a:t>
            </a:fld>
            <a:endParaRPr lang="fr-FR"/>
          </a:p>
        </p:txBody>
      </p:sp>
      <p:sp>
        <p:nvSpPr>
          <p:cNvPr id="5" name="Espace réservé du pied de page 4">
            <a:extLst>
              <a:ext uri="{FF2B5EF4-FFF2-40B4-BE49-F238E27FC236}">
                <a16:creationId xmlns=""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rPr/>
              <a:pPr lvl="0"/>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13/09/2025</a:t>
            </a:fld>
            <a:endParaRPr lang="fr-FR"/>
          </a:p>
        </p:txBody>
      </p:sp>
      <p:sp>
        <p:nvSpPr>
          <p:cNvPr id="5" name="Espace réservé du pied de page 4">
            <a:extLst>
              <a:ext uri="{FF2B5EF4-FFF2-40B4-BE49-F238E27FC236}">
                <a16:creationId xmlns=""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rPr/>
              <a:pPr lvl="0"/>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13/09/2025</a:t>
            </a:fld>
            <a:endParaRPr lang="fr-FR"/>
          </a:p>
        </p:txBody>
      </p:sp>
      <p:sp>
        <p:nvSpPr>
          <p:cNvPr id="6" name="Espace réservé du pied de page 5">
            <a:extLst>
              <a:ext uri="{FF2B5EF4-FFF2-40B4-BE49-F238E27FC236}">
                <a16:creationId xmlns=""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rPr/>
              <a:pPr lvl="0"/>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13/09/2025</a:t>
            </a:fld>
            <a:endParaRPr lang="fr-FR"/>
          </a:p>
        </p:txBody>
      </p:sp>
      <p:sp>
        <p:nvSpPr>
          <p:cNvPr id="8" name="Espace réservé du pied de page 7">
            <a:extLst>
              <a:ext uri="{FF2B5EF4-FFF2-40B4-BE49-F238E27FC236}">
                <a16:creationId xmlns=""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rPr/>
              <a:pPr lvl="0"/>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13/09/2025</a:t>
            </a:fld>
            <a:endParaRPr lang="fr-FR"/>
          </a:p>
        </p:txBody>
      </p:sp>
      <p:sp>
        <p:nvSpPr>
          <p:cNvPr id="4" name="Espace réservé du pied de page 3">
            <a:extLst>
              <a:ext uri="{FF2B5EF4-FFF2-40B4-BE49-F238E27FC236}">
                <a16:creationId xmlns=""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rPr/>
              <a:pPr lvl="0"/>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13/09/2025</a:t>
            </a:fld>
            <a:endParaRPr lang="fr-FR"/>
          </a:p>
        </p:txBody>
      </p:sp>
      <p:sp>
        <p:nvSpPr>
          <p:cNvPr id="3" name="Espace réservé du pied de page 2">
            <a:extLst>
              <a:ext uri="{FF2B5EF4-FFF2-40B4-BE49-F238E27FC236}">
                <a16:creationId xmlns=""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rPr/>
              <a:pPr lvl="0"/>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13/09/2025</a:t>
            </a:fld>
            <a:endParaRPr lang="fr-FR"/>
          </a:p>
        </p:txBody>
      </p:sp>
      <p:sp>
        <p:nvSpPr>
          <p:cNvPr id="6" name="Espace réservé du pied de page 5">
            <a:extLst>
              <a:ext uri="{FF2B5EF4-FFF2-40B4-BE49-F238E27FC236}">
                <a16:creationId xmlns=""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rPr/>
              <a:pPr lvl="0"/>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13/09/2025</a:t>
            </a:fld>
            <a:endParaRPr lang="fr-FR"/>
          </a:p>
        </p:txBody>
      </p:sp>
      <p:sp>
        <p:nvSpPr>
          <p:cNvPr id="6" name="Espace réservé du pied de page 5">
            <a:extLst>
              <a:ext uri="{FF2B5EF4-FFF2-40B4-BE49-F238E27FC236}">
                <a16:creationId xmlns=""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rPr/>
              <a:pPr lvl="0"/>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13/09/2025</a:t>
            </a:fld>
            <a:endParaRPr lang="fr-FR"/>
          </a:p>
        </p:txBody>
      </p:sp>
      <p:sp>
        <p:nvSpPr>
          <p:cNvPr id="5" name="Espace réservé du pied de page 4">
            <a:extLst>
              <a:ext uri="{FF2B5EF4-FFF2-40B4-BE49-F238E27FC236}">
                <a16:creationId xmlns=""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rPr/>
              <a:pPr lvl="0"/>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13/09/2025</a:t>
            </a:fld>
            <a:endParaRPr lang="fr-FR"/>
          </a:p>
        </p:txBody>
      </p:sp>
      <p:sp>
        <p:nvSpPr>
          <p:cNvPr id="5" name="Espace réservé du pied de page 4">
            <a:extLst>
              <a:ext uri="{FF2B5EF4-FFF2-40B4-BE49-F238E27FC236}">
                <a16:creationId xmlns=""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rPr/>
              <a:pPr lvl="0"/>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rPr/>
              <a:pPr lvl="0"/>
              <a:t>‹N°›</a:t>
            </a:fld>
            <a:endParaRPr lang="fr-FR"/>
          </a:p>
        </p:txBody>
      </p:sp>
      <p:grpSp>
        <p:nvGrpSpPr>
          <p:cNvPr id="6" name="Google Shape;52;p79">
            <a:extLst>
              <a:ext uri="{FF2B5EF4-FFF2-40B4-BE49-F238E27FC236}">
                <a16:creationId xmlns=""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rPr/>
              <a:pPr lvl="0"/>
              <a:t>‹N°›</a:t>
            </a:fld>
            <a:endParaRPr lang="fr-FR"/>
          </a:p>
        </p:txBody>
      </p:sp>
      <p:sp>
        <p:nvSpPr>
          <p:cNvPr id="6" name="Google Shape;515;p68">
            <a:extLst>
              <a:ext uri="{FF2B5EF4-FFF2-40B4-BE49-F238E27FC236}">
                <a16:creationId xmlns=""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rPr/>
              <a:pPr lvl="0"/>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13/09/2025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13/09/2025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pPr/>
              <a:t>13/09/2025</a:t>
            </a:fld>
            <a:endParaRPr lang="fr-FR"/>
          </a:p>
        </p:txBody>
      </p:sp>
      <p:sp>
        <p:nvSpPr>
          <p:cNvPr id="5" name="Espace réservé du pied de page 4">
            <a:extLst>
              <a:ext uri="{FF2B5EF4-FFF2-40B4-BE49-F238E27FC236}">
                <a16:creationId xmlns=""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pPr/>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rPr/>
              <a:pPr lvl="0"/>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13/09/2025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9.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90.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0.xml"/><Relationship Id="rId6" Type="http://schemas.openxmlformats.org/officeDocument/2006/relationships/image" Target="../media/image39.png"/><Relationship Id="rId5" Type="http://schemas.microsoft.com/office/2007/relationships/hdphoto" Target="../media/hdphoto2.wdp"/><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0.png"/><Relationship Id="rId1" Type="http://schemas.openxmlformats.org/officeDocument/2006/relationships/slideLayout" Target="../slideLayouts/slideLayout4.xml"/><Relationship Id="rId4" Type="http://schemas.openxmlformats.org/officeDocument/2006/relationships/image" Target="../media/image26.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27.xml"/><Relationship Id="rId6" Type="http://schemas.microsoft.com/office/2007/relationships/hdphoto" Target="../media/hdphoto2.wdp"/><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4.xml"/><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0.png"/><Relationship Id="rId1" Type="http://schemas.openxmlformats.org/officeDocument/2006/relationships/slideLayout" Target="../slideLayouts/slideLayout4.xml"/><Relationship Id="rId4" Type="http://schemas.openxmlformats.org/officeDocument/2006/relationships/image" Target="../media/image26.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emf"/><Relationship Id="rId1" Type="http://schemas.openxmlformats.org/officeDocument/2006/relationships/slideLayout" Target="../slideLayouts/slideLayout133.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0.emf"/><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0.emf"/><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0.emf"/><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0.emf"/><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5.xml"/><Relationship Id="rId1" Type="http://schemas.openxmlformats.org/officeDocument/2006/relationships/slideLayout" Target="../slideLayouts/slideLayout27.xml"/><Relationship Id="rId5" Type="http://schemas.microsoft.com/office/2007/relationships/hdphoto" Target="../media/hdphoto2.wdp"/><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4.xml"/></Relationships>
</file>

<file path=ppt/slides/_rels/slide30.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71.xml"/><Relationship Id="rId4" Type="http://schemas.openxmlformats.org/officeDocument/2006/relationships/image" Target="../media/image26.gif"/></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3.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6.png"/><Relationship Id="rId1" Type="http://schemas.openxmlformats.org/officeDocument/2006/relationships/slideLayout" Target="../slideLayouts/slideLayout133.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3.xml"/></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26.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3" y="137909"/>
            <a:ext cx="3279733" cy="497323"/>
          </a:xfrm>
          <a:prstGeom prst="rect">
            <a:avLst/>
          </a:prstGeom>
          <a:noFill/>
          <a:ln cap="flat">
            <a:noFill/>
          </a:ln>
        </p:spPr>
      </p:pic>
      <p:sp>
        <p:nvSpPr>
          <p:cNvPr id="4" name="Google Shape;223;p26">
            <a:extLst>
              <a:ext uri="{FF2B5EF4-FFF2-40B4-BE49-F238E27FC236}">
                <a16:creationId xmlns="" xmlns:a16="http://schemas.microsoft.com/office/drawing/2014/main" id="{E0FF8D5D-C824-FEA6-FAD4-EC41BEFD6341}"/>
              </a:ext>
            </a:extLst>
          </p:cNvPr>
          <p:cNvSpPr/>
          <p:nvPr/>
        </p:nvSpPr>
        <p:spPr>
          <a:xfrm>
            <a:off x="228233" y="2965728"/>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Palier</a:t>
            </a:r>
            <a:endParaRPr lang="fr-FR" sz="2000" b="1" i="0" u="none" strike="noStrike" kern="0" cap="none" spc="0" baseline="0" dirty="0">
              <a:solidFill>
                <a:srgbClr val="FFFFFF"/>
              </a:solidFill>
              <a:uFillTx/>
              <a:latin typeface="Calibri"/>
              <a:ea typeface="Calibri"/>
              <a:cs typeface="Calibri"/>
            </a:endParaRPr>
          </a:p>
        </p:txBody>
      </p:sp>
      <p:sp>
        <p:nvSpPr>
          <p:cNvPr id="5" name="Google Shape;224;p26">
            <a:extLst>
              <a:ext uri="{FF2B5EF4-FFF2-40B4-BE49-F238E27FC236}">
                <a16:creationId xmlns="" xmlns:a16="http://schemas.microsoft.com/office/drawing/2014/main" id="{523F5EC1-AEA6-A379-1E26-6B69A01A48C4}"/>
              </a:ext>
            </a:extLst>
          </p:cNvPr>
          <p:cNvSpPr/>
          <p:nvPr/>
        </p:nvSpPr>
        <p:spPr>
          <a:xfrm>
            <a:off x="228234" y="3647022"/>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Séance 4 </a:t>
            </a:r>
          </a:p>
        </p:txBody>
      </p:sp>
      <p:sp>
        <p:nvSpPr>
          <p:cNvPr id="8" name="Google Shape;741;p98">
            <a:extLst>
              <a:ext uri="{FF2B5EF4-FFF2-40B4-BE49-F238E27FC236}">
                <a16:creationId xmlns="" xmlns:a16="http://schemas.microsoft.com/office/drawing/2014/main" id="{CB0E6087-161E-F7D7-1975-A2A09F956478}"/>
              </a:ext>
            </a:extLst>
          </p:cNvPr>
          <p:cNvSpPr txBox="1"/>
          <p:nvPr/>
        </p:nvSpPr>
        <p:spPr>
          <a:xfrm>
            <a:off x="1564426" y="3843309"/>
            <a:ext cx="6803967" cy="246221"/>
          </a:xfrm>
          <a:prstGeom prst="rect">
            <a:avLst/>
          </a:prstGeom>
          <a:noFill/>
          <a:ln cap="flat">
            <a:noFill/>
          </a:ln>
        </p:spPr>
        <p:txBody>
          <a:bodyPr vert="horz" wrap="square" lIns="0" tIns="0" rIns="0" bIns="0" anchor="t" anchorCtr="0" compatLnSpc="1">
            <a:spAutoFit/>
          </a:bodyPr>
          <a:lstStyle/>
          <a:p>
            <a:pPr marL="285750" indent="-285750">
              <a:buFont typeface="Wingdings" panose="05000000000000000000" pitchFamily="2" charset="2"/>
              <a:buChar char="Ø"/>
              <a:defRPr sz="1800" b="0" i="0" u="none" strike="noStrike" kern="0" cap="none" spc="0" baseline="0">
                <a:solidFill>
                  <a:srgbClr val="000000"/>
                </a:solidFill>
                <a:uFillTx/>
              </a:defRPr>
            </a:pPr>
            <a:r>
              <a:rPr lang="fr-FR" sz="1600" b="1" kern="0" dirty="0">
                <a:solidFill>
                  <a:schemeClr val="bg1"/>
                </a:solidFill>
              </a:rPr>
              <a:t>Rebrassage : </a:t>
            </a:r>
            <a:r>
              <a:rPr lang="fr-FR" sz="1600" b="1" kern="0" dirty="0" smtClean="0">
                <a:solidFill>
                  <a:schemeClr val="bg1"/>
                </a:solidFill>
              </a:rPr>
              <a:t>consolider réviser </a:t>
            </a:r>
            <a:r>
              <a:rPr lang="fr-FR" sz="1600" b="1" kern="0" dirty="0">
                <a:solidFill>
                  <a:schemeClr val="bg1"/>
                </a:solidFill>
              </a:rPr>
              <a:t>les acquis des trois séances de remédiation.</a:t>
            </a:r>
          </a:p>
        </p:txBody>
      </p:sp>
      <p:sp>
        <p:nvSpPr>
          <p:cNvPr id="9" name="Google Shape;735;p98">
            <a:extLst>
              <a:ext uri="{FF2B5EF4-FFF2-40B4-BE49-F238E27FC236}">
                <a16:creationId xmlns="" xmlns:a16="http://schemas.microsoft.com/office/drawing/2014/main" id="{F8C53EBC-F327-F687-DA37-526990EB91DF}"/>
              </a:ext>
            </a:extLst>
          </p:cNvPr>
          <p:cNvSpPr/>
          <p:nvPr/>
        </p:nvSpPr>
        <p:spPr>
          <a:xfrm>
            <a:off x="1385023"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0" name="Google Shape;742;p98">
            <a:extLst>
              <a:ext uri="{FF2B5EF4-FFF2-40B4-BE49-F238E27FC236}">
                <a16:creationId xmlns="" xmlns:a16="http://schemas.microsoft.com/office/drawing/2014/main" id="{E20F6010-5958-CCE5-50DA-0596536343DD}"/>
              </a:ext>
            </a:extLst>
          </p:cNvPr>
          <p:cNvSpPr/>
          <p:nvPr/>
        </p:nvSpPr>
        <p:spPr>
          <a:xfrm flipH="1">
            <a:off x="1385033" y="373601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1" name="Google Shape;742;p98">
            <a:extLst>
              <a:ext uri="{FF2B5EF4-FFF2-40B4-BE49-F238E27FC236}">
                <a16:creationId xmlns="" xmlns:a16="http://schemas.microsoft.com/office/drawing/2014/main" id="{9039775E-25CB-5C8B-4309-9EC4BDC9F608}"/>
              </a:ext>
            </a:extLst>
          </p:cNvPr>
          <p:cNvSpPr/>
          <p:nvPr/>
        </p:nvSpPr>
        <p:spPr>
          <a:xfrm>
            <a:off x="1748442" y="1833463"/>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2" name="Google Shape;731;p98">
            <a:extLst>
              <a:ext uri="{FF2B5EF4-FFF2-40B4-BE49-F238E27FC236}">
                <a16:creationId xmlns="" xmlns:a16="http://schemas.microsoft.com/office/drawing/2014/main" id="{C8167791-6C21-ACFF-666C-CFBE10BF97F7}"/>
              </a:ext>
            </a:extLst>
          </p:cNvPr>
          <p:cNvSpPr txBox="1"/>
          <p:nvPr/>
        </p:nvSpPr>
        <p:spPr>
          <a:xfrm>
            <a:off x="327310"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b="0" i="0" u="none" strike="noStrike" kern="0" cap="none" spc="0" baseline="0" dirty="0">
              <a:solidFill>
                <a:srgbClr val="3FB2CB"/>
              </a:solidFill>
              <a:uFillTx/>
              <a:latin typeface="Arial"/>
              <a:ea typeface="Arial"/>
              <a:cs typeface="Arial"/>
            </a:endParaRPr>
          </a:p>
        </p:txBody>
      </p:sp>
      <p:sp>
        <p:nvSpPr>
          <p:cNvPr id="13" name="Google Shape;738;p98">
            <a:extLst>
              <a:ext uri="{FF2B5EF4-FFF2-40B4-BE49-F238E27FC236}">
                <a16:creationId xmlns="" xmlns:a16="http://schemas.microsoft.com/office/drawing/2014/main" id="{65144499-8D01-A9D1-C61B-029059C4644C}"/>
              </a:ext>
            </a:extLst>
          </p:cNvPr>
          <p:cNvSpPr txBox="1"/>
          <p:nvPr/>
        </p:nvSpPr>
        <p:spPr>
          <a:xfrm>
            <a:off x="6226816" y="801673"/>
            <a:ext cx="1278303" cy="2153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rgbClr val="FFFFFF"/>
                </a:solidFill>
                <a:uFillTx/>
                <a:latin typeface="Calibri"/>
                <a:ea typeface="Calibri"/>
                <a:cs typeface="Calibri"/>
              </a:rPr>
              <a:t>Niveau</a:t>
            </a:r>
            <a:r>
              <a:rPr lang="fr-FR" sz="1200" b="1" i="0" u="none" strike="noStrike" kern="0" cap="none" spc="0" baseline="0">
                <a:solidFill>
                  <a:srgbClr val="FFFFFF"/>
                </a:solidFill>
                <a:uFillTx/>
                <a:latin typeface="Dosis"/>
                <a:ea typeface="Dosis"/>
                <a:cs typeface="Dosis"/>
              </a:rPr>
              <a:t>    </a:t>
            </a:r>
            <a:r>
              <a:rPr lang="fr-FR" sz="1000" b="1" i="0" u="none" strike="noStrike" kern="0" cap="none" spc="0" baseline="0">
                <a:solidFill>
                  <a:srgbClr val="FFFFFF"/>
                </a:solidFill>
                <a:uFillTx/>
                <a:latin typeface="Dosis"/>
                <a:ea typeface="Dosis"/>
                <a:cs typeface="Dosis"/>
              </a:rPr>
              <a:t>            </a:t>
            </a:r>
            <a:r>
              <a:rPr lang="fr-FR" sz="1200" b="1" i="0" u="none" strike="noStrike" kern="0" cap="none" spc="0" baseline="0">
                <a:solidFill>
                  <a:srgbClr val="FFFFFF"/>
                </a:solidFill>
                <a:uFillTx/>
                <a:latin typeface="Dosis"/>
                <a:ea typeface="Dosis"/>
                <a:cs typeface="Dosis"/>
              </a:rPr>
              <a:t>             </a:t>
            </a:r>
            <a:endParaRPr lang="fr-FR" sz="1100" b="0" i="0" u="none" strike="noStrike" kern="0" cap="none" spc="0" baseline="0">
              <a:solidFill>
                <a:srgbClr val="000000"/>
              </a:solidFill>
              <a:uFillTx/>
              <a:latin typeface="Arial"/>
              <a:ea typeface="Arial"/>
              <a:cs typeface="Arial"/>
            </a:endParaRPr>
          </a:p>
        </p:txBody>
      </p:sp>
      <p:pic>
        <p:nvPicPr>
          <p:cNvPr id="14" name="Google Shape;743;p98">
            <a:extLst>
              <a:ext uri="{FF2B5EF4-FFF2-40B4-BE49-F238E27FC236}">
                <a16:creationId xmlns=""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1" y="711358"/>
            <a:ext cx="1519859" cy="1217796"/>
          </a:xfrm>
          <a:prstGeom prst="rect">
            <a:avLst/>
          </a:prstGeom>
          <a:noFill/>
          <a:ln cap="flat">
            <a:noFill/>
          </a:ln>
        </p:spPr>
      </p:pic>
      <p:sp>
        <p:nvSpPr>
          <p:cNvPr id="15" name="Google Shape;744;p98">
            <a:extLst>
              <a:ext uri="{FF2B5EF4-FFF2-40B4-BE49-F238E27FC236}">
                <a16:creationId xmlns="" xmlns:a16="http://schemas.microsoft.com/office/drawing/2014/main" id="{63FD0B00-58C1-E387-3548-3A58CB102D08}"/>
              </a:ext>
            </a:extLst>
          </p:cNvPr>
          <p:cNvSpPr txBox="1"/>
          <p:nvPr/>
        </p:nvSpPr>
        <p:spPr>
          <a:xfrm>
            <a:off x="6277778" y="851554"/>
            <a:ext cx="1278303" cy="44319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Niveau</a:t>
            </a:r>
            <a:r>
              <a:rPr lang="fr-FR" sz="1600"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         </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 xmlns:a16="http://schemas.microsoft.com/office/drawing/2014/main" id="{46746A8E-17B0-82BF-AA2A-E3A6E80172F6}"/>
              </a:ext>
            </a:extLst>
          </p:cNvPr>
          <p:cNvSpPr txBox="1"/>
          <p:nvPr/>
        </p:nvSpPr>
        <p:spPr>
          <a:xfrm>
            <a:off x="6355327" y="1320256"/>
            <a:ext cx="1123203" cy="346200"/>
          </a:xfrm>
          <a:prstGeom prst="rect">
            <a:avLst/>
          </a:prstGeom>
          <a:noFill/>
          <a:ln cap="flat">
            <a:noFill/>
          </a:ln>
        </p:spPr>
        <p:txBody>
          <a:bodyPr vert="horz" wrap="square" lIns="68570" tIns="34271" rIns="68570" bIns="3427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rPr>
              <a:t>1AC</a:t>
            </a:r>
          </a:p>
        </p:txBody>
      </p:sp>
      <p:sp>
        <p:nvSpPr>
          <p:cNvPr id="23" name="Google Shape;223;p26">
            <a:extLst>
              <a:ext uri="{FF2B5EF4-FFF2-40B4-BE49-F238E27FC236}">
                <a16:creationId xmlns="" xmlns:a16="http://schemas.microsoft.com/office/drawing/2014/main" id="{D258681E-15E4-E90D-7486-E7468319E5A3}"/>
              </a:ext>
            </a:extLst>
          </p:cNvPr>
          <p:cNvSpPr/>
          <p:nvPr/>
        </p:nvSpPr>
        <p:spPr>
          <a:xfrm>
            <a:off x="1681035" y="2127720"/>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i="0" strike="noStrike" kern="0" cap="none" spc="0" baseline="0" dirty="0">
              <a:solidFill>
                <a:srgbClr val="0070C0"/>
              </a:solidFill>
              <a:uFillTx/>
              <a:latin typeface="Calibri"/>
              <a:ea typeface="Calibri"/>
              <a:cs typeface="Calibri"/>
            </a:endParaRPr>
          </a:p>
        </p:txBody>
      </p:sp>
      <p:pic>
        <p:nvPicPr>
          <p:cNvPr id="7" name="Image 6">
            <a:extLst>
              <a:ext uri="{FF2B5EF4-FFF2-40B4-BE49-F238E27FC236}">
                <a16:creationId xmlns="" xmlns:a16="http://schemas.microsoft.com/office/drawing/2014/main" id="{4FD3E781-974A-3370-2ECE-8FFD42C5FE06}"/>
              </a:ext>
            </a:extLst>
          </p:cNvPr>
          <p:cNvPicPr>
            <a:picLocks noChangeAspect="1"/>
          </p:cNvPicPr>
          <p:nvPr/>
        </p:nvPicPr>
        <p:blipFill>
          <a:blip r:embed="rId5"/>
          <a:stretch>
            <a:fillRect/>
          </a:stretch>
        </p:blipFill>
        <p:spPr>
          <a:xfrm>
            <a:off x="5112359" y="1681290"/>
            <a:ext cx="3536149" cy="1792076"/>
          </a:xfrm>
          <a:prstGeom prst="rect">
            <a:avLst/>
          </a:prstGeom>
        </p:spPr>
      </p:pic>
      <p:sp>
        <p:nvSpPr>
          <p:cNvPr id="17" name="Google Shape;741;p98">
            <a:extLst>
              <a:ext uri="{FF2B5EF4-FFF2-40B4-BE49-F238E27FC236}">
                <a16:creationId xmlns="" xmlns:a16="http://schemas.microsoft.com/office/drawing/2014/main" id="{CB0E6087-161E-F7D7-1975-A2A09F956478}"/>
              </a:ext>
            </a:extLst>
          </p:cNvPr>
          <p:cNvSpPr txBox="1"/>
          <p:nvPr/>
        </p:nvSpPr>
        <p:spPr>
          <a:xfrm>
            <a:off x="1564426" y="3088863"/>
            <a:ext cx="233219"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3</a:t>
            </a:r>
            <a:endParaRPr lang="fr-FR" sz="2000" b="0" i="0" u="none" strike="noStrike" kern="0" cap="none" spc="0" baseline="0" dirty="0">
              <a:solidFill>
                <a:srgbClr val="000000"/>
              </a:solidFill>
              <a:uFillTx/>
              <a:latin typeface="Calibri"/>
              <a:ea typeface="Calibri"/>
              <a:cs typeface="Calibri"/>
            </a:endParaRPr>
          </a:p>
        </p:txBody>
      </p:sp>
    </p:spTree>
    <p:extLst>
      <p:ext uri="{BB962C8B-B14F-4D97-AF65-F5344CB8AC3E}">
        <p14:creationId xmlns:p14="http://schemas.microsoft.com/office/powerpoint/2010/main" val="3567832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a:t>
            </a:r>
            <a:r>
              <a:rPr lang="fr-FR" sz="1500" b="1" i="0" u="none" strike="noStrike" kern="0" cap="none" spc="0" baseline="0" dirty="0" smtClean="0">
                <a:solidFill>
                  <a:srgbClr val="44546A"/>
                </a:solidFill>
                <a:uFillTx/>
                <a:latin typeface="Calibri"/>
                <a:ea typeface="Calibri"/>
                <a:cs typeface="Calibri"/>
              </a:rPr>
              <a:t>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r>
              <a:rPr lang="fr-FR" sz="1500" b="1" i="0" u="none" strike="noStrike" kern="0" cap="none" spc="0" baseline="0" dirty="0" smtClean="0">
                <a:solidFill>
                  <a:srgbClr val="44546A"/>
                </a:solidFill>
                <a:uFillTx/>
                <a:latin typeface="Calibri"/>
                <a:ea typeface="Calibri"/>
                <a:cs typeface="Calibri"/>
              </a:rPr>
              <a:t>).</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a:t>
            </a:r>
            <a:r>
              <a:rPr lang="fr-FR" sz="1500" b="1" i="0" u="none" strike="noStrike" kern="0" cap="none" spc="0" baseline="0" dirty="0" smtClean="0">
                <a:solidFill>
                  <a:srgbClr val="44546A"/>
                </a:solidFill>
                <a:uFillTx/>
                <a:latin typeface="Calibri"/>
                <a:ea typeface="Calibri"/>
                <a:cs typeface="Calibri"/>
              </a:rPr>
              <a:t>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a:t>
            </a:r>
            <a:r>
              <a:rPr lang="fr-FR" sz="1500" b="1" i="0" u="none" strike="noStrike" kern="0" cap="none" spc="0" baseline="0" dirty="0" smtClean="0">
                <a:solidFill>
                  <a:srgbClr val="44546A"/>
                </a:solidFill>
                <a:uFillTx/>
                <a:latin typeface="Calibri"/>
                <a:ea typeface="Calibri"/>
                <a:cs typeface="Calibri"/>
              </a:rPr>
              <a:t>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a:t>
            </a:r>
            <a:r>
              <a:rPr lang="fr-FR" sz="1500" b="1" i="0" u="none" strike="noStrike" kern="0" cap="none" spc="0" baseline="0" dirty="0" smtClean="0">
                <a:solidFill>
                  <a:srgbClr val="44546A"/>
                </a:solidFill>
                <a:uFillTx/>
                <a:latin typeface="Calibri"/>
                <a:ea typeface="Calibri"/>
                <a:cs typeface="Calibri"/>
              </a:rPr>
              <a:t>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72018F9-6958-071B-2EC9-5E1A5FEC91A9}"/>
            </a:ext>
          </a:extLst>
        </p:cNvPr>
        <p:cNvGrpSpPr/>
        <p:nvPr/>
      </p:nvGrpSpPr>
      <p:grpSpPr>
        <a:xfrm>
          <a:off x="0" y="0"/>
          <a:ext cx="0" cy="0"/>
          <a:chOff x="0" y="0"/>
          <a:chExt cx="0" cy="0"/>
        </a:xfrm>
      </p:grpSpPr>
      <p:grpSp>
        <p:nvGrpSpPr>
          <p:cNvPr id="2" name="Group 14">
            <a:extLst>
              <a:ext uri="{FF2B5EF4-FFF2-40B4-BE49-F238E27FC236}">
                <a16:creationId xmlns=""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 xmlns:a16="http://schemas.microsoft.com/office/drawing/2014/main" id="{687636AC-B22C-F664-41D5-C1352093478D}"/>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323146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 xmlns:a16="http://schemas.microsoft.com/office/drawing/2014/main" id="{7AEA2973-8F7D-E6B3-A35C-615B04EFA6EB}"/>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839569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6A615365-0546-B1B2-24DA-EB1FCE69B77F}"/>
            </a:ext>
          </a:extLst>
        </p:cNvPr>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A4387CC0-A0EF-FB69-FFD6-2A5B1CC004C9}"/>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 xmlns:a16="http://schemas.microsoft.com/office/drawing/2014/main" id="{3B23B7A0-D3E8-10E6-B4B2-7C03C81EAD4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6" name="Picture 2" descr="Image générée">
            <a:extLst>
              <a:ext uri="{FF2B5EF4-FFF2-40B4-BE49-F238E27FC236}">
                <a16:creationId xmlns=""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4">
            <a:extLst>
              <a:ext uri="{FF2B5EF4-FFF2-40B4-BE49-F238E27FC236}">
                <a16:creationId xmlns="" xmlns:a16="http://schemas.microsoft.com/office/drawing/2014/main" id="{0493BF71-6AA9-53B4-992B-1C40DB14F634}"/>
              </a:ext>
            </a:extLst>
          </p:cNvPr>
          <p:cNvSpPr txBox="1"/>
          <p:nvPr/>
        </p:nvSpPr>
        <p:spPr>
          <a:xfrm>
            <a:off x="566286" y="68064"/>
            <a:ext cx="8223185" cy="307777"/>
          </a:xfrm>
          <a:prstGeom prst="rect">
            <a:avLst/>
          </a:prstGeom>
          <a:noFill/>
        </p:spPr>
        <p:txBody>
          <a:bodyPr wrap="square" rtlCol="0">
            <a:spAutoFit/>
          </a:bodyPr>
          <a:lstStyle/>
          <a:p>
            <a:pPr defTabSz="342900"/>
            <a:r>
              <a:rPr lang="fr-MA" sz="1400" b="1" dirty="0">
                <a:solidFill>
                  <a:srgbClr val="E7E6E6">
                    <a:lumMod val="50000"/>
                  </a:srgbClr>
                </a:solidFill>
                <a:latin typeface="Calibri"/>
              </a:rPr>
              <a:t> </a:t>
            </a:r>
            <a:r>
              <a:rPr lang="fr-FR" sz="1400" b="1" dirty="0">
                <a:solidFill>
                  <a:schemeClr val="bg2">
                    <a:lumMod val="50000"/>
                  </a:schemeClr>
                </a:solidFill>
              </a:rPr>
              <a:t>Dans cette </a:t>
            </a:r>
            <a:r>
              <a:rPr lang="fr-FR" sz="1400" b="1" dirty="0" smtClean="0">
                <a:solidFill>
                  <a:schemeClr val="bg2">
                    <a:lumMod val="50000"/>
                  </a:schemeClr>
                </a:solidFill>
              </a:rPr>
              <a:t>séance, </a:t>
            </a:r>
            <a:r>
              <a:rPr lang="fr-FR" sz="1400" b="1" dirty="0">
                <a:solidFill>
                  <a:schemeClr val="bg2">
                    <a:lumMod val="50000"/>
                  </a:schemeClr>
                </a:solidFill>
              </a:rPr>
              <a:t>nous allons réviser les sons suivants :</a:t>
            </a:r>
            <a:endParaRPr sz="1400" b="1" dirty="0">
              <a:solidFill>
                <a:srgbClr val="E7E6E6">
                  <a:lumMod val="50000"/>
                </a:srgbClr>
              </a:solidFill>
              <a:latin typeface="Calibri"/>
            </a:endParaRPr>
          </a:p>
        </p:txBody>
      </p:sp>
      <p:sp>
        <p:nvSpPr>
          <p:cNvPr id="5" name="Google Shape;2054;p38">
            <a:extLst>
              <a:ext uri="{FF2B5EF4-FFF2-40B4-BE49-F238E27FC236}">
                <a16:creationId xmlns="" xmlns:a16="http://schemas.microsoft.com/office/drawing/2014/main" id="{609899CE-F99E-F746-A9BE-2F7FA09A8C19}"/>
              </a:ext>
            </a:extLst>
          </p:cNvPr>
          <p:cNvSpPr/>
          <p:nvPr/>
        </p:nvSpPr>
        <p:spPr>
          <a:xfrm>
            <a:off x="1208314" y="1629177"/>
            <a:ext cx="6866165" cy="1432430"/>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marL="800100" lvl="1" indent="-342900">
              <a:lnSpc>
                <a:spcPct val="150000"/>
              </a:lnSpc>
              <a:buFont typeface="Wingdings" panose="05000000000000000000" pitchFamily="2" charset="2"/>
              <a:buChar char="§"/>
            </a:pPr>
            <a:r>
              <a:rPr lang="fr-FR" dirty="0">
                <a:latin typeface="Calibri" panose="020F0502020204030204" pitchFamily="34" charset="0"/>
                <a:cs typeface="Calibri" panose="020F0502020204030204" pitchFamily="34" charset="0"/>
              </a:rPr>
              <a:t>Lire correctement les mots avec « </a:t>
            </a:r>
            <a:r>
              <a:rPr lang="fr-FR" dirty="0" err="1">
                <a:latin typeface="Calibri" panose="020F0502020204030204" pitchFamily="34" charset="0"/>
                <a:cs typeface="Calibri" panose="020F0502020204030204" pitchFamily="34" charset="0"/>
              </a:rPr>
              <a:t>gn</a:t>
            </a:r>
            <a:r>
              <a:rPr lang="fr-FR" dirty="0">
                <a:latin typeface="Calibri" panose="020F0502020204030204" pitchFamily="34" charset="0"/>
                <a:cs typeface="Calibri" panose="020F0502020204030204" pitchFamily="34" charset="0"/>
              </a:rPr>
              <a:t> » et « </a:t>
            </a:r>
            <a:r>
              <a:rPr lang="fr-FR" dirty="0" err="1">
                <a:latin typeface="Calibri" panose="020F0502020204030204" pitchFamily="34" charset="0"/>
                <a:cs typeface="Calibri" panose="020F0502020204030204" pitchFamily="34" charset="0"/>
              </a:rPr>
              <a:t>qu</a:t>
            </a:r>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a:t>
            </a:r>
            <a:endParaRPr lang="fr-FR" dirty="0">
              <a:latin typeface="Calibri" panose="020F0502020204030204" pitchFamily="34" charset="0"/>
              <a:cs typeface="Calibri" panose="020F0502020204030204" pitchFamily="34" charset="0"/>
            </a:endParaRPr>
          </a:p>
          <a:p>
            <a:pPr marL="800100" lvl="1" indent="-342900">
              <a:lnSpc>
                <a:spcPct val="150000"/>
              </a:lnSpc>
              <a:buFont typeface="Wingdings" panose="05000000000000000000" pitchFamily="2" charset="2"/>
              <a:buChar char="§"/>
            </a:pPr>
            <a:r>
              <a:rPr lang="fr-FR" dirty="0">
                <a:latin typeface="Calibri" panose="020F0502020204030204" pitchFamily="34" charset="0"/>
                <a:cs typeface="Calibri" panose="020F0502020204030204" pitchFamily="34" charset="0"/>
              </a:rPr>
              <a:t>Lire correctement les mots avec « </a:t>
            </a:r>
            <a:r>
              <a:rPr lang="fr-FR" dirty="0" err="1">
                <a:latin typeface="Calibri" panose="020F0502020204030204" pitchFamily="34" charset="0"/>
                <a:cs typeface="Calibri" panose="020F0502020204030204" pitchFamily="34" charset="0"/>
              </a:rPr>
              <a:t>ill</a:t>
            </a:r>
            <a:r>
              <a:rPr lang="fr-FR" dirty="0">
                <a:latin typeface="Calibri" panose="020F0502020204030204" pitchFamily="34" charset="0"/>
                <a:cs typeface="Calibri" panose="020F0502020204030204" pitchFamily="34" charset="0"/>
              </a:rPr>
              <a:t> », « </a:t>
            </a:r>
            <a:r>
              <a:rPr lang="fr-FR" dirty="0" err="1">
                <a:latin typeface="Calibri" panose="020F0502020204030204" pitchFamily="34" charset="0"/>
                <a:cs typeface="Calibri" panose="020F0502020204030204" pitchFamily="34" charset="0"/>
              </a:rPr>
              <a:t>eil</a:t>
            </a:r>
            <a:r>
              <a:rPr lang="fr-FR" dirty="0">
                <a:latin typeface="Calibri" panose="020F0502020204030204" pitchFamily="34" charset="0"/>
                <a:cs typeface="Calibri" panose="020F0502020204030204" pitchFamily="34" charset="0"/>
              </a:rPr>
              <a:t> », « ail </a:t>
            </a:r>
            <a:r>
              <a:rPr lang="fr-FR" dirty="0" smtClean="0">
                <a:latin typeface="Calibri" panose="020F0502020204030204" pitchFamily="34" charset="0"/>
                <a:cs typeface="Calibri" panose="020F0502020204030204" pitchFamily="34" charset="0"/>
              </a:rPr>
              <a:t>».</a:t>
            </a:r>
            <a:endParaRPr lang="fr-FR" dirty="0">
              <a:latin typeface="Calibri" panose="020F0502020204030204" pitchFamily="34" charset="0"/>
              <a:cs typeface="Calibri" panose="020F0502020204030204" pitchFamily="34" charset="0"/>
            </a:endParaRPr>
          </a:p>
          <a:p>
            <a:pPr marL="800100" lvl="1" indent="-342900">
              <a:lnSpc>
                <a:spcPct val="150000"/>
              </a:lnSpc>
              <a:buFont typeface="Wingdings" panose="05000000000000000000" pitchFamily="2" charset="2"/>
              <a:buChar char="§"/>
            </a:pPr>
            <a:r>
              <a:rPr lang="fr-FR" dirty="0">
                <a:latin typeface="Calibri" panose="020F0502020204030204" pitchFamily="34" charset="0"/>
                <a:cs typeface="Calibri" panose="020F0502020204030204" pitchFamily="34" charset="0"/>
              </a:rPr>
              <a:t>Lire correctement les mots avec « x </a:t>
            </a:r>
            <a:r>
              <a:rPr lang="fr-FR" dirty="0" smtClean="0">
                <a:latin typeface="Calibri" panose="020F0502020204030204" pitchFamily="34" charset="0"/>
                <a:cs typeface="Calibri" panose="020F0502020204030204" pitchFamily="34" charset="0"/>
              </a:rPr>
              <a:t>».</a:t>
            </a:r>
            <a:endParaRPr lang="fr-FR" dirty="0">
              <a:latin typeface="Calibri" panose="020F0502020204030204" pitchFamily="34" charset="0"/>
              <a:cs typeface="Calibri" panose="020F0502020204030204" pitchFamily="34" charset="0"/>
            </a:endParaRPr>
          </a:p>
        </p:txBody>
      </p:sp>
      <p:pic>
        <p:nvPicPr>
          <p:cNvPr id="10" name="Image 9">
            <a:extLst>
              <a:ext uri="{FF2B5EF4-FFF2-40B4-BE49-F238E27FC236}">
                <a16:creationId xmlns="" xmlns:a16="http://schemas.microsoft.com/office/drawing/2014/main" id="{FAEDD162-E6BB-F426-E579-E88A97981E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333" y="1942620"/>
            <a:ext cx="805544" cy="805544"/>
          </a:xfrm>
          <a:prstGeom prst="rect">
            <a:avLst/>
          </a:prstGeom>
          <a:ln>
            <a:noFill/>
          </a:ln>
        </p:spPr>
      </p:pic>
      <p:pic>
        <p:nvPicPr>
          <p:cNvPr id="9" name="Google Shape;656;p54">
            <a:extLst>
              <a:ext uri="{FF2B5EF4-FFF2-40B4-BE49-F238E27FC236}">
                <a16:creationId xmlns:a16="http://schemas.microsoft.com/office/drawing/2014/main" xmlns="" id="{6E9EFBC9-927D-63C2-3029-CBAFE604412A}"/>
              </a:ext>
            </a:extLst>
          </p:cNvPr>
          <p:cNvPicPr>
            <a:picLocks noChangeAspect="1"/>
          </p:cNvPicPr>
          <p:nvPr/>
        </p:nvPicPr>
        <p:blipFill>
          <a:blip r:embed="rId4" cstate="print">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1091602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06EE245-6070-C707-0223-15A94841BF65}"/>
            </a:ext>
          </a:extLst>
        </p:cNvPr>
        <p:cNvGrpSpPr/>
        <p:nvPr/>
      </p:nvGrpSpPr>
      <p:grpSpPr>
        <a:xfrm>
          <a:off x="0" y="0"/>
          <a:ext cx="0" cy="0"/>
          <a:chOff x="0" y="0"/>
          <a:chExt cx="0" cy="0"/>
        </a:xfrm>
      </p:grpSpPr>
      <p:sp>
        <p:nvSpPr>
          <p:cNvPr id="7" name="ZoneTexte 11">
            <a:extLst>
              <a:ext uri="{FF2B5EF4-FFF2-40B4-BE49-F238E27FC236}">
                <a16:creationId xmlns="" xmlns:a16="http://schemas.microsoft.com/office/drawing/2014/main" id="{A3326C2E-C15E-6AE8-32C2-95D0EC76203E}"/>
              </a:ext>
            </a:extLst>
          </p:cNvPr>
          <p:cNvSpPr txBox="1"/>
          <p:nvPr/>
        </p:nvSpPr>
        <p:spPr>
          <a:xfrm>
            <a:off x="594323" y="35634"/>
            <a:ext cx="8176849" cy="307777"/>
          </a:xfrm>
          <a:prstGeom prst="rect">
            <a:avLst/>
          </a:prstGeom>
          <a:noFill/>
        </p:spPr>
        <p:txBody>
          <a:bodyPr wrap="square">
            <a:spAutoFit/>
          </a:bodyPr>
          <a:lstStyle/>
          <a:p>
            <a:r>
              <a:rPr lang="fr-FR" sz="1400" b="1" dirty="0" smtClean="0">
                <a:solidFill>
                  <a:schemeClr val="bg2">
                    <a:lumMod val="50000"/>
                  </a:schemeClr>
                </a:solidFill>
              </a:rPr>
              <a:t>A tour de rôle, passez </a:t>
            </a:r>
            <a:r>
              <a:rPr lang="fr-FR" sz="1400" b="1" dirty="0">
                <a:solidFill>
                  <a:schemeClr val="bg2">
                    <a:lumMod val="50000"/>
                  </a:schemeClr>
                </a:solidFill>
              </a:rPr>
              <a:t>au </a:t>
            </a:r>
            <a:r>
              <a:rPr lang="fr-FR" sz="1400" b="1" dirty="0" smtClean="0">
                <a:solidFill>
                  <a:schemeClr val="bg2">
                    <a:lumMod val="50000"/>
                  </a:schemeClr>
                </a:solidFill>
              </a:rPr>
              <a:t>tableau et lisez </a:t>
            </a:r>
            <a:r>
              <a:rPr lang="fr-FR" sz="1400" b="1" dirty="0">
                <a:solidFill>
                  <a:schemeClr val="bg2">
                    <a:lumMod val="50000"/>
                  </a:schemeClr>
                </a:solidFill>
              </a:rPr>
              <a:t>ces mots à haute voix.</a:t>
            </a:r>
            <a:endParaRPr lang="fr-FR" altLang="fr-FR" sz="1400" b="1" dirty="0">
              <a:solidFill>
                <a:schemeClr val="bg2">
                  <a:lumMod val="50000"/>
                </a:schemeClr>
              </a:solidFill>
            </a:endParaRPr>
          </a:p>
        </p:txBody>
      </p:sp>
      <p:sp>
        <p:nvSpPr>
          <p:cNvPr id="8" name="Espace réservé du texte 2">
            <a:extLst>
              <a:ext uri="{FF2B5EF4-FFF2-40B4-BE49-F238E27FC236}">
                <a16:creationId xmlns="" xmlns:a16="http://schemas.microsoft.com/office/drawing/2014/main" id="{9822B8D9-AB1B-3667-50D6-EDBC8871E269}"/>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En cas de difficulté, apporter un feedback immédiat et rappeler les règles déjà </a:t>
            </a:r>
            <a:r>
              <a:rPr lang="fr-FR" sz="1400" dirty="0" smtClean="0"/>
              <a:t>vues.</a:t>
            </a:r>
            <a:endParaRPr lang="fr-FR" sz="1400" dirty="0"/>
          </a:p>
        </p:txBody>
      </p:sp>
      <p:pic>
        <p:nvPicPr>
          <p:cNvPr id="4" name="Image 3">
            <a:extLst>
              <a:ext uri="{FF2B5EF4-FFF2-40B4-BE49-F238E27FC236}">
                <a16:creationId xmlns="" xmlns:a16="http://schemas.microsoft.com/office/drawing/2014/main" id="{52480EF9-EC8D-AD1A-BAA1-1C0F438954F4}"/>
              </a:ext>
            </a:extLst>
          </p:cNvPr>
          <p:cNvPicPr>
            <a:picLocks noChangeAspect="1"/>
          </p:cNvPicPr>
          <p:nvPr/>
        </p:nvPicPr>
        <p:blipFill>
          <a:blip r:embed="rId2"/>
          <a:stretch>
            <a:fillRect/>
          </a:stretch>
        </p:blipFill>
        <p:spPr>
          <a:xfrm>
            <a:off x="1338943" y="1261492"/>
            <a:ext cx="5965548" cy="1337471"/>
          </a:xfrm>
          <a:prstGeom prst="rect">
            <a:avLst/>
          </a:prstGeom>
        </p:spPr>
      </p:pic>
      <p:pic>
        <p:nvPicPr>
          <p:cNvPr id="3" name="Image 2">
            <a:extLst>
              <a:ext uri="{FF2B5EF4-FFF2-40B4-BE49-F238E27FC236}">
                <a16:creationId xmlns="" xmlns:a16="http://schemas.microsoft.com/office/drawing/2014/main" id="{104FEF06-8618-C107-464C-C6D26688925F}"/>
              </a:ext>
            </a:extLst>
          </p:cNvPr>
          <p:cNvPicPr>
            <a:picLocks noChangeAspect="1"/>
          </p:cNvPicPr>
          <p:nvPr/>
        </p:nvPicPr>
        <p:blipFill>
          <a:blip r:embed="rId3"/>
          <a:stretch>
            <a:fillRect/>
          </a:stretch>
        </p:blipFill>
        <p:spPr>
          <a:xfrm>
            <a:off x="1338943" y="2717453"/>
            <a:ext cx="6033408" cy="1337471"/>
          </a:xfrm>
          <a:prstGeom prst="rect">
            <a:avLst/>
          </a:prstGeom>
        </p:spPr>
      </p:pic>
      <p:pic>
        <p:nvPicPr>
          <p:cNvPr id="10" name="Picture 2" descr="Lever la main - Icônes mains et gestes gratuites">
            <a:extLst>
              <a:ext uri="{FF2B5EF4-FFF2-40B4-BE49-F238E27FC236}">
                <a16:creationId xmlns:a16="http://schemas.microsoft.com/office/drawing/2014/main" xmlns="" id="{0F64FA8B-8556-9F64-81BA-ADD5AB3CA1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7844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57BDF41-0C20-BC4B-9A62-5BA945F91708}"/>
            </a:ext>
          </a:extLst>
        </p:cNvPr>
        <p:cNvGrpSpPr/>
        <p:nvPr/>
      </p:nvGrpSpPr>
      <p:grpSpPr>
        <a:xfrm>
          <a:off x="0" y="0"/>
          <a:ext cx="0" cy="0"/>
          <a:chOff x="0" y="0"/>
          <a:chExt cx="0" cy="0"/>
        </a:xfrm>
      </p:grpSpPr>
      <p:sp>
        <p:nvSpPr>
          <p:cNvPr id="7" name="ZoneTexte 11">
            <a:extLst>
              <a:ext uri="{FF2B5EF4-FFF2-40B4-BE49-F238E27FC236}">
                <a16:creationId xmlns="" xmlns:a16="http://schemas.microsoft.com/office/drawing/2014/main" id="{1E3A2182-0366-3C81-221C-968F24A94A6E}"/>
              </a:ext>
            </a:extLst>
          </p:cNvPr>
          <p:cNvSpPr txBox="1"/>
          <p:nvPr/>
        </p:nvSpPr>
        <p:spPr>
          <a:xfrm>
            <a:off x="594323" y="35634"/>
            <a:ext cx="8176849" cy="307777"/>
          </a:xfrm>
          <a:prstGeom prst="rect">
            <a:avLst/>
          </a:prstGeom>
          <a:noFill/>
        </p:spPr>
        <p:txBody>
          <a:bodyPr wrap="square">
            <a:spAutoFit/>
          </a:bodyPr>
          <a:lstStyle/>
          <a:p>
            <a:r>
              <a:rPr lang="fr-FR" sz="1400" b="1" dirty="0">
                <a:solidFill>
                  <a:schemeClr val="bg2">
                    <a:lumMod val="50000"/>
                  </a:schemeClr>
                </a:solidFill>
              </a:rPr>
              <a:t>Travail en binôme : Mettez les phrases en ordre puis lisez-les à haute voix.</a:t>
            </a:r>
          </a:p>
        </p:txBody>
      </p:sp>
      <p:sp>
        <p:nvSpPr>
          <p:cNvPr id="8" name="Espace réservé du texte 2">
            <a:extLst>
              <a:ext uri="{FF2B5EF4-FFF2-40B4-BE49-F238E27FC236}">
                <a16:creationId xmlns="" xmlns:a16="http://schemas.microsoft.com/office/drawing/2014/main" id="{F442E715-1E46-D0EF-DA9A-0DF8E1A8CFB2}"/>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Encourager les élèves à se corriger mutuellement. Inverser les rôles. </a:t>
            </a:r>
          </a:p>
        </p:txBody>
      </p:sp>
      <p:pic>
        <p:nvPicPr>
          <p:cNvPr id="2" name="Image 1">
            <a:extLst>
              <a:ext uri="{FF2B5EF4-FFF2-40B4-BE49-F238E27FC236}">
                <a16:creationId xmlns="" xmlns:a16="http://schemas.microsoft.com/office/drawing/2014/main" id="{3C976B5C-F01D-DA27-5D4B-AC4556DAED06}"/>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644213" y="1553759"/>
            <a:ext cx="7890755" cy="1940871"/>
          </a:xfrm>
          <a:prstGeom prst="rect">
            <a:avLst/>
          </a:prstGeom>
          <a:ln>
            <a:solidFill>
              <a:schemeClr val="accent1"/>
            </a:solidFill>
          </a:ln>
        </p:spPr>
      </p:pic>
      <p:pic>
        <p:nvPicPr>
          <p:cNvPr id="6" name="Picture 9">
            <a:extLst>
              <a:ext uri="{FF2B5EF4-FFF2-40B4-BE49-F238E27FC236}">
                <a16:creationId xmlns:a16="http://schemas.microsoft.com/office/drawing/2014/main" xmlns="" id="{631F8FD3-DA92-6C1E-2D50-18B6891CBC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Tree>
    <p:extLst>
      <p:ext uri="{BB962C8B-B14F-4D97-AF65-F5344CB8AC3E}">
        <p14:creationId xmlns:p14="http://schemas.microsoft.com/office/powerpoint/2010/main" val="3808725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0FDA0BE-2047-3413-0F67-21C6D2545936}"/>
            </a:ext>
          </a:extLst>
        </p:cNvPr>
        <p:cNvGrpSpPr/>
        <p:nvPr/>
      </p:nvGrpSpPr>
      <p:grpSpPr>
        <a:xfrm>
          <a:off x="0" y="0"/>
          <a:ext cx="0" cy="0"/>
          <a:chOff x="0" y="0"/>
          <a:chExt cx="0" cy="0"/>
        </a:xfrm>
      </p:grpSpPr>
      <p:sp>
        <p:nvSpPr>
          <p:cNvPr id="5" name="Google Shape;1848;p163">
            <a:extLst>
              <a:ext uri="{FF2B5EF4-FFF2-40B4-BE49-F238E27FC236}">
                <a16:creationId xmlns="" xmlns:a16="http://schemas.microsoft.com/office/drawing/2014/main" id="{D4502F26-7A17-ADCA-30CB-2C00740BC030}"/>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 xmlns:a16="http://schemas.microsoft.com/office/drawing/2014/main" id="{55949F89-3F13-72D2-C9A0-35B61ACE3327}"/>
              </a:ext>
            </a:extLst>
          </p:cNvPr>
          <p:cNvSpPr txBox="1"/>
          <p:nvPr/>
        </p:nvSpPr>
        <p:spPr>
          <a:xfrm>
            <a:off x="865396" y="36143"/>
            <a:ext cx="8176849" cy="307777"/>
          </a:xfrm>
          <a:prstGeom prst="rect">
            <a:avLst/>
          </a:prstGeom>
          <a:noFill/>
        </p:spPr>
        <p:txBody>
          <a:bodyPr wrap="square">
            <a:spAutoFit/>
          </a:bodyPr>
          <a:lstStyle/>
          <a:p>
            <a:r>
              <a:rPr lang="fr-FR" sz="1400" b="1" dirty="0">
                <a:solidFill>
                  <a:schemeClr val="bg2">
                    <a:lumMod val="50000"/>
                  </a:schemeClr>
                </a:solidFill>
              </a:rPr>
              <a:t>Lisez ces groupes de mots à haute voix. Travaillez individuellement.</a:t>
            </a:r>
          </a:p>
        </p:txBody>
      </p:sp>
      <p:sp>
        <p:nvSpPr>
          <p:cNvPr id="8" name="Espace réservé du texte 2">
            <a:extLst>
              <a:ext uri="{FF2B5EF4-FFF2-40B4-BE49-F238E27FC236}">
                <a16:creationId xmlns="" xmlns:a16="http://schemas.microsoft.com/office/drawing/2014/main" id="{C57B0EE0-DD5D-09C7-D6F7-46AE0389FABF}"/>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Désigner quelques élèves au hasard. Apporter un feedback immédiat.</a:t>
            </a:r>
          </a:p>
        </p:txBody>
      </p:sp>
      <p:pic>
        <p:nvPicPr>
          <p:cNvPr id="3" name="Image 2">
            <a:extLst>
              <a:ext uri="{FF2B5EF4-FFF2-40B4-BE49-F238E27FC236}">
                <a16:creationId xmlns="" xmlns:a16="http://schemas.microsoft.com/office/drawing/2014/main" id="{7D51DAC8-0DAC-AAE9-F3B8-11F6C3AC24A4}"/>
              </a:ext>
            </a:extLst>
          </p:cNvPr>
          <p:cNvPicPr>
            <a:picLocks noChangeAspect="1"/>
          </p:cNvPicPr>
          <p:nvPr/>
        </p:nvPicPr>
        <p:blipFill>
          <a:blip r:embed="rId3"/>
          <a:stretch>
            <a:fillRect/>
          </a:stretch>
        </p:blipFill>
        <p:spPr>
          <a:xfrm>
            <a:off x="2261508" y="924785"/>
            <a:ext cx="4313528" cy="1152389"/>
          </a:xfrm>
          <a:prstGeom prst="rect">
            <a:avLst/>
          </a:prstGeom>
        </p:spPr>
      </p:pic>
      <p:pic>
        <p:nvPicPr>
          <p:cNvPr id="4" name="Image 3">
            <a:extLst>
              <a:ext uri="{FF2B5EF4-FFF2-40B4-BE49-F238E27FC236}">
                <a16:creationId xmlns="" xmlns:a16="http://schemas.microsoft.com/office/drawing/2014/main" id="{CF038AD8-5AD2-93C3-92C7-0BBD94E22DFF}"/>
              </a:ext>
            </a:extLst>
          </p:cNvPr>
          <p:cNvPicPr>
            <a:picLocks noChangeAspect="1"/>
          </p:cNvPicPr>
          <p:nvPr/>
        </p:nvPicPr>
        <p:blipFill>
          <a:blip r:embed="rId4"/>
          <a:stretch>
            <a:fillRect/>
          </a:stretch>
        </p:blipFill>
        <p:spPr>
          <a:xfrm>
            <a:off x="2320888" y="2170970"/>
            <a:ext cx="4254148" cy="1095425"/>
          </a:xfrm>
          <a:prstGeom prst="rect">
            <a:avLst/>
          </a:prstGeom>
        </p:spPr>
      </p:pic>
      <p:pic>
        <p:nvPicPr>
          <p:cNvPr id="10" name="Picture 14">
            <a:extLst>
              <a:ext uri="{FF2B5EF4-FFF2-40B4-BE49-F238E27FC236}">
                <a16:creationId xmlns:a16="http://schemas.microsoft.com/office/drawing/2014/main" xmlns="" id="{3FC39882-D2D2-C95E-B6D0-B245A07952E4}"/>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pic>
        <p:nvPicPr>
          <p:cNvPr id="1026" name="Picture 2"/>
          <p:cNvPicPr>
            <a:picLocks noChangeAspect="1" noChangeArrowheads="1"/>
          </p:cNvPicPr>
          <p:nvPr/>
        </p:nvPicPr>
        <p:blipFill>
          <a:blip r:embed="rId7"/>
          <a:srcRect/>
          <a:stretch>
            <a:fillRect/>
          </a:stretch>
        </p:blipFill>
        <p:spPr bwMode="auto">
          <a:xfrm>
            <a:off x="2919470" y="3388859"/>
            <a:ext cx="3227942" cy="1079543"/>
          </a:xfrm>
          <a:prstGeom prst="rect">
            <a:avLst/>
          </a:prstGeom>
          <a:noFill/>
          <a:ln w="9525">
            <a:noFill/>
            <a:miter lim="800000"/>
            <a:headEnd/>
            <a:tailEnd/>
          </a:ln>
          <a:effectLst/>
        </p:spPr>
      </p:pic>
    </p:spTree>
    <p:extLst>
      <p:ext uri="{BB962C8B-B14F-4D97-AF65-F5344CB8AC3E}">
        <p14:creationId xmlns:p14="http://schemas.microsoft.com/office/powerpoint/2010/main" val="2792267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CF399BC-B63F-ABAA-AE0A-2F65651F554F}"/>
            </a:ext>
          </a:extLst>
        </p:cNvPr>
        <p:cNvGrpSpPr/>
        <p:nvPr/>
      </p:nvGrpSpPr>
      <p:grpSpPr>
        <a:xfrm>
          <a:off x="0" y="0"/>
          <a:ext cx="0" cy="0"/>
          <a:chOff x="0" y="0"/>
          <a:chExt cx="0" cy="0"/>
        </a:xfrm>
      </p:grpSpPr>
      <p:sp>
        <p:nvSpPr>
          <p:cNvPr id="7" name="ZoneTexte 11">
            <a:extLst>
              <a:ext uri="{FF2B5EF4-FFF2-40B4-BE49-F238E27FC236}">
                <a16:creationId xmlns="" xmlns:a16="http://schemas.microsoft.com/office/drawing/2014/main" id="{D4D75316-FA0F-7690-69C7-D807380B686C}"/>
              </a:ext>
            </a:extLst>
          </p:cNvPr>
          <p:cNvSpPr txBox="1"/>
          <p:nvPr/>
        </p:nvSpPr>
        <p:spPr>
          <a:xfrm>
            <a:off x="594323" y="35634"/>
            <a:ext cx="8176849" cy="307777"/>
          </a:xfrm>
          <a:prstGeom prst="rect">
            <a:avLst/>
          </a:prstGeom>
          <a:noFill/>
        </p:spPr>
        <p:txBody>
          <a:bodyPr wrap="square">
            <a:spAutoFit/>
          </a:bodyPr>
          <a:lstStyle/>
          <a:p>
            <a:r>
              <a:rPr lang="fr-FR" sz="1400" b="1" dirty="0">
                <a:solidFill>
                  <a:schemeClr val="bg2">
                    <a:lumMod val="50000"/>
                  </a:schemeClr>
                </a:solidFill>
              </a:rPr>
              <a:t>Nous allons lire </a:t>
            </a:r>
            <a:r>
              <a:rPr lang="fr-FR" sz="1400" b="1" dirty="0" smtClean="0">
                <a:solidFill>
                  <a:schemeClr val="bg2">
                    <a:lumMod val="50000"/>
                  </a:schemeClr>
                </a:solidFill>
              </a:rPr>
              <a:t>ensemble les </a:t>
            </a:r>
            <a:r>
              <a:rPr lang="fr-FR" sz="1400" b="1" dirty="0">
                <a:solidFill>
                  <a:schemeClr val="bg2">
                    <a:lumMod val="50000"/>
                  </a:schemeClr>
                </a:solidFill>
              </a:rPr>
              <a:t>phrases </a:t>
            </a:r>
            <a:r>
              <a:rPr lang="fr-FR" sz="1400" b="1" dirty="0" smtClean="0">
                <a:solidFill>
                  <a:schemeClr val="bg2">
                    <a:lumMod val="50000"/>
                  </a:schemeClr>
                </a:solidFill>
              </a:rPr>
              <a:t>suivantes:</a:t>
            </a:r>
            <a:endParaRPr lang="fr-FR" altLang="fr-FR" sz="1400" b="1" dirty="0">
              <a:solidFill>
                <a:schemeClr val="bg2">
                  <a:lumMod val="50000"/>
                </a:schemeClr>
              </a:solidFill>
            </a:endParaRPr>
          </a:p>
        </p:txBody>
      </p:sp>
      <p:sp>
        <p:nvSpPr>
          <p:cNvPr id="8" name="Espace réservé du texte 2">
            <a:extLst>
              <a:ext uri="{FF2B5EF4-FFF2-40B4-BE49-F238E27FC236}">
                <a16:creationId xmlns="" xmlns:a16="http://schemas.microsoft.com/office/drawing/2014/main" id="{74DB7723-BED8-1BA8-6946-963B3161727C}"/>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Demander aux élèves de marquer une courte pause après la virgule.</a:t>
            </a:r>
          </a:p>
        </p:txBody>
      </p:sp>
      <p:sp>
        <p:nvSpPr>
          <p:cNvPr id="2" name="ZoneTexte 1">
            <a:extLst>
              <a:ext uri="{FF2B5EF4-FFF2-40B4-BE49-F238E27FC236}">
                <a16:creationId xmlns="" xmlns:a16="http://schemas.microsoft.com/office/drawing/2014/main" id="{9A6EFC00-0119-2992-A5E4-9DA5615218DF}"/>
              </a:ext>
            </a:extLst>
          </p:cNvPr>
          <p:cNvSpPr txBox="1"/>
          <p:nvPr/>
        </p:nvSpPr>
        <p:spPr>
          <a:xfrm>
            <a:off x="425302" y="1294347"/>
            <a:ext cx="8233956" cy="2936130"/>
          </a:xfrm>
          <a:prstGeom prst="rect">
            <a:avLst/>
          </a:prstGeom>
          <a:solidFill>
            <a:srgbClr val="FFFFD5"/>
          </a:solidFill>
          <a:ln>
            <a:solidFill>
              <a:schemeClr val="accent1"/>
            </a:solidFill>
          </a:ln>
        </p:spPr>
        <p:txBody>
          <a:bodyPr wrap="square">
            <a:spAutoFit/>
          </a:bodyPr>
          <a:lstStyle/>
          <a:p>
            <a:pPr marL="342900" indent="-342900" algn="just">
              <a:lnSpc>
                <a:spcPct val="150000"/>
              </a:lnSpc>
              <a:buFont typeface="Wingdings" panose="05000000000000000000" pitchFamily="2" charset="2"/>
              <a:buChar char="§"/>
            </a:pPr>
            <a:r>
              <a:rPr lang="fr-FR" sz="2000" b="0" i="0" u="none" strike="noStrike" baseline="0" dirty="0">
                <a:latin typeface="RATXSP+Calibri"/>
              </a:rPr>
              <a:t>Xavier réalise une expérience en SVT. </a:t>
            </a:r>
          </a:p>
          <a:p>
            <a:pPr marL="342900" indent="-342900" algn="just">
              <a:lnSpc>
                <a:spcPct val="150000"/>
              </a:lnSpc>
              <a:buFont typeface="Wingdings" panose="05000000000000000000" pitchFamily="2" charset="2"/>
              <a:buChar char="§"/>
            </a:pPr>
            <a:r>
              <a:rPr lang="fr-FR" sz="2000" b="0" i="0" u="none" strike="noStrike" baseline="0" dirty="0">
                <a:latin typeface="YZOJMB+Calibri"/>
              </a:rPr>
              <a:t>Xavier, </a:t>
            </a:r>
            <a:r>
              <a:rPr lang="fr-FR" sz="2000" b="1" i="0" u="none" strike="noStrike" baseline="0" dirty="0">
                <a:latin typeface="RATXSP+Calibri-Bold"/>
              </a:rPr>
              <a:t>un élève excellent et appliqué</a:t>
            </a:r>
            <a:r>
              <a:rPr lang="fr-FR" sz="2000" b="0" i="0" u="none" strike="noStrike" baseline="0" dirty="0">
                <a:latin typeface="RATXSP+Calibri"/>
              </a:rPr>
              <a:t>, réalise </a:t>
            </a:r>
            <a:r>
              <a:rPr lang="fr-FR" sz="2000" b="1" i="0" u="none" strike="noStrike" baseline="0" dirty="0">
                <a:latin typeface="RATXSP+Calibri-Bold"/>
              </a:rPr>
              <a:t>avec soin </a:t>
            </a:r>
            <a:r>
              <a:rPr lang="fr-FR" sz="2000" b="0" i="0" u="none" strike="noStrike" baseline="0" dirty="0">
                <a:latin typeface="RATXSP+Calibri"/>
              </a:rPr>
              <a:t>une expérience </a:t>
            </a:r>
            <a:r>
              <a:rPr lang="fr-FR" sz="2000" b="1" i="0" u="none" strike="noStrike" baseline="0" dirty="0">
                <a:latin typeface="RATXSP+Calibri-Bold"/>
              </a:rPr>
              <a:t>complexe </a:t>
            </a:r>
            <a:r>
              <a:rPr lang="fr-FR" sz="2000" b="0" i="0" u="none" strike="noStrike" baseline="0" dirty="0">
                <a:latin typeface="RATXSP+Calibri"/>
              </a:rPr>
              <a:t>en SVT. </a:t>
            </a:r>
          </a:p>
          <a:p>
            <a:pPr marL="342900" indent="-342900" algn="just">
              <a:lnSpc>
                <a:spcPct val="150000"/>
              </a:lnSpc>
              <a:buFont typeface="Wingdings" panose="05000000000000000000" pitchFamily="2" charset="2"/>
              <a:buChar char="§"/>
            </a:pPr>
            <a:r>
              <a:rPr lang="fr-FR" sz="2000" b="0" i="0" u="none" strike="noStrike" baseline="0" dirty="0">
                <a:latin typeface="RATXSP+Calibri"/>
              </a:rPr>
              <a:t>Xavier, un élève excellent et appliqué, réalise avec soin une expérience complexe en SVT </a:t>
            </a:r>
            <a:r>
              <a:rPr lang="fr-FR" sz="2000" b="1" i="0" u="none" strike="noStrike" baseline="0" dirty="0">
                <a:latin typeface="RATXSP+Calibri-Bold"/>
              </a:rPr>
              <a:t>en suivant les conseils précis de son professeur. </a:t>
            </a:r>
            <a:endParaRPr lang="fr-FR" sz="2000" dirty="0"/>
          </a:p>
        </p:txBody>
      </p:sp>
      <p:pic>
        <p:nvPicPr>
          <p:cNvPr id="6" name="Picture 2" descr="Lever la main - Icônes mains et gestes gratuites">
            <a:extLst>
              <a:ext uri="{FF2B5EF4-FFF2-40B4-BE49-F238E27FC236}">
                <a16:creationId xmlns:a16="http://schemas.microsoft.com/office/drawing/2014/main" xmlns=""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585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E8596AD-A386-C778-9191-BE68026B6AD2}"/>
            </a:ext>
          </a:extLst>
        </p:cNvPr>
        <p:cNvGrpSpPr/>
        <p:nvPr/>
      </p:nvGrpSpPr>
      <p:grpSpPr>
        <a:xfrm>
          <a:off x="0" y="0"/>
          <a:ext cx="0" cy="0"/>
          <a:chOff x="0" y="0"/>
          <a:chExt cx="0" cy="0"/>
        </a:xfrm>
      </p:grpSpPr>
      <p:sp>
        <p:nvSpPr>
          <p:cNvPr id="7" name="ZoneTexte 11">
            <a:extLst>
              <a:ext uri="{FF2B5EF4-FFF2-40B4-BE49-F238E27FC236}">
                <a16:creationId xmlns="" xmlns:a16="http://schemas.microsoft.com/office/drawing/2014/main" id="{B00A70EC-5276-6433-20DC-A1642543A972}"/>
              </a:ext>
            </a:extLst>
          </p:cNvPr>
          <p:cNvSpPr txBox="1"/>
          <p:nvPr/>
        </p:nvSpPr>
        <p:spPr>
          <a:xfrm>
            <a:off x="594323" y="35634"/>
            <a:ext cx="8176849" cy="307777"/>
          </a:xfrm>
          <a:prstGeom prst="rect">
            <a:avLst/>
          </a:prstGeom>
          <a:noFill/>
        </p:spPr>
        <p:txBody>
          <a:bodyPr wrap="square">
            <a:spAutoFit/>
          </a:bodyPr>
          <a:lstStyle/>
          <a:p>
            <a:r>
              <a:rPr lang="fr-FR" sz="1400" b="1" dirty="0">
                <a:solidFill>
                  <a:schemeClr val="bg2">
                    <a:lumMod val="50000"/>
                  </a:schemeClr>
                </a:solidFill>
              </a:rPr>
              <a:t>Nous allons lire </a:t>
            </a:r>
            <a:r>
              <a:rPr lang="fr-FR" sz="1400" b="1" dirty="0" smtClean="0">
                <a:solidFill>
                  <a:schemeClr val="bg2">
                    <a:lumMod val="50000"/>
                  </a:schemeClr>
                </a:solidFill>
              </a:rPr>
              <a:t>ensemble les </a:t>
            </a:r>
            <a:r>
              <a:rPr lang="fr-FR" sz="1400" b="1" dirty="0">
                <a:solidFill>
                  <a:schemeClr val="bg2">
                    <a:lumMod val="50000"/>
                  </a:schemeClr>
                </a:solidFill>
              </a:rPr>
              <a:t>phrases </a:t>
            </a:r>
            <a:r>
              <a:rPr lang="fr-FR" sz="1400" b="1" dirty="0" smtClean="0">
                <a:solidFill>
                  <a:schemeClr val="bg2">
                    <a:lumMod val="50000"/>
                  </a:schemeClr>
                </a:solidFill>
              </a:rPr>
              <a:t>suivantes:</a:t>
            </a:r>
            <a:endParaRPr lang="fr-FR" altLang="fr-FR" sz="1400" b="1" dirty="0">
              <a:solidFill>
                <a:schemeClr val="bg2">
                  <a:lumMod val="50000"/>
                </a:schemeClr>
              </a:solidFill>
            </a:endParaRPr>
          </a:p>
        </p:txBody>
      </p:sp>
      <p:sp>
        <p:nvSpPr>
          <p:cNvPr id="8" name="Espace réservé du texte 2">
            <a:extLst>
              <a:ext uri="{FF2B5EF4-FFF2-40B4-BE49-F238E27FC236}">
                <a16:creationId xmlns="" xmlns:a16="http://schemas.microsoft.com/office/drawing/2014/main" id="{D36C8489-D068-3FEB-522A-621258B33EDB}"/>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Demander aux élèves de marquer une courte pause après la virgule.</a:t>
            </a:r>
          </a:p>
        </p:txBody>
      </p:sp>
      <p:pic>
        <p:nvPicPr>
          <p:cNvPr id="6" name="Picture 2" descr="Lever la main - Icônes mains et gestes gratuites">
            <a:extLst>
              <a:ext uri="{FF2B5EF4-FFF2-40B4-BE49-F238E27FC236}">
                <a16:creationId xmlns:a16="http://schemas.microsoft.com/office/drawing/2014/main" xmlns=""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 xmlns:a16="http://schemas.microsoft.com/office/drawing/2014/main" id="{9A6EFC00-0119-2992-A5E4-9DA5615218DF}"/>
              </a:ext>
            </a:extLst>
          </p:cNvPr>
          <p:cNvSpPr txBox="1"/>
          <p:nvPr/>
        </p:nvSpPr>
        <p:spPr>
          <a:xfrm>
            <a:off x="425302" y="1294347"/>
            <a:ext cx="8233956" cy="2936130"/>
          </a:xfrm>
          <a:prstGeom prst="rect">
            <a:avLst/>
          </a:prstGeom>
          <a:solidFill>
            <a:srgbClr val="FFFFD5"/>
          </a:solidFill>
          <a:ln>
            <a:solidFill>
              <a:schemeClr val="accent1"/>
            </a:solidFill>
          </a:ln>
        </p:spPr>
        <p:txBody>
          <a:bodyPr wrap="square">
            <a:spAutoFit/>
          </a:bodyPr>
          <a:lstStyle/>
          <a:p>
            <a:pPr marL="342900" indent="-342900" algn="just">
              <a:lnSpc>
                <a:spcPct val="150000"/>
              </a:lnSpc>
              <a:buFont typeface="Wingdings" panose="05000000000000000000" pitchFamily="2" charset="2"/>
              <a:buChar char="§"/>
            </a:pPr>
            <a:r>
              <a:rPr lang="fr-FR" sz="2000" b="0" i="0" u="none" strike="noStrike" baseline="0" dirty="0">
                <a:latin typeface="RATXSP+Calibri"/>
              </a:rPr>
              <a:t>Xavier réalise une expérience en SVT. </a:t>
            </a:r>
          </a:p>
          <a:p>
            <a:pPr marL="342900" indent="-342900" algn="just">
              <a:lnSpc>
                <a:spcPct val="150000"/>
              </a:lnSpc>
              <a:buFont typeface="Wingdings" panose="05000000000000000000" pitchFamily="2" charset="2"/>
              <a:buChar char="§"/>
            </a:pPr>
            <a:r>
              <a:rPr lang="fr-FR" sz="2000" b="0" i="0" u="none" strike="noStrike" baseline="0" dirty="0">
                <a:latin typeface="YZOJMB+Calibri"/>
              </a:rPr>
              <a:t>Xavier, </a:t>
            </a:r>
            <a:r>
              <a:rPr lang="fr-FR" sz="2000" b="1" i="0" u="none" strike="noStrike" baseline="0" dirty="0">
                <a:latin typeface="RATXSP+Calibri-Bold"/>
              </a:rPr>
              <a:t>un élève excellent et appliqué</a:t>
            </a:r>
            <a:r>
              <a:rPr lang="fr-FR" sz="2000" b="0" i="0" u="none" strike="noStrike" baseline="0" dirty="0">
                <a:latin typeface="RATXSP+Calibri"/>
              </a:rPr>
              <a:t>, réalise </a:t>
            </a:r>
            <a:r>
              <a:rPr lang="fr-FR" sz="2000" b="1" i="0" u="none" strike="noStrike" baseline="0" dirty="0">
                <a:latin typeface="RATXSP+Calibri-Bold"/>
              </a:rPr>
              <a:t>avec soin </a:t>
            </a:r>
            <a:r>
              <a:rPr lang="fr-FR" sz="2000" b="0" i="0" u="none" strike="noStrike" baseline="0" dirty="0">
                <a:latin typeface="RATXSP+Calibri"/>
              </a:rPr>
              <a:t>une expérience </a:t>
            </a:r>
            <a:r>
              <a:rPr lang="fr-FR" sz="2000" b="1" i="0" u="none" strike="noStrike" baseline="0" dirty="0">
                <a:latin typeface="RATXSP+Calibri-Bold"/>
              </a:rPr>
              <a:t>complexe </a:t>
            </a:r>
            <a:r>
              <a:rPr lang="fr-FR" sz="2000" b="0" i="0" u="none" strike="noStrike" baseline="0" dirty="0">
                <a:latin typeface="RATXSP+Calibri"/>
              </a:rPr>
              <a:t>en SVT. </a:t>
            </a:r>
          </a:p>
          <a:p>
            <a:pPr marL="342900" indent="-342900" algn="just">
              <a:lnSpc>
                <a:spcPct val="150000"/>
              </a:lnSpc>
              <a:buFont typeface="Wingdings" panose="05000000000000000000" pitchFamily="2" charset="2"/>
              <a:buChar char="§"/>
            </a:pPr>
            <a:r>
              <a:rPr lang="fr-FR" sz="2000" b="0" i="0" u="none" strike="noStrike" baseline="0" dirty="0">
                <a:latin typeface="RATXSP+Calibri"/>
              </a:rPr>
              <a:t>Xavier, un élève excellent et appliqué, réalise avec soin une expérience complexe en SVT </a:t>
            </a:r>
            <a:r>
              <a:rPr lang="fr-FR" sz="2000" b="1" i="0" u="none" strike="noStrike" baseline="0" dirty="0">
                <a:latin typeface="RATXSP+Calibri-Bold"/>
              </a:rPr>
              <a:t>en suivant les conseils précis de son professeur. </a:t>
            </a:r>
            <a:endParaRPr lang="fr-FR" sz="2000" dirty="0"/>
          </a:p>
        </p:txBody>
      </p:sp>
    </p:spTree>
    <p:extLst>
      <p:ext uri="{BB962C8B-B14F-4D97-AF65-F5344CB8AC3E}">
        <p14:creationId xmlns:p14="http://schemas.microsoft.com/office/powerpoint/2010/main" val="1588499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paliers du niveau 1AC</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608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 xmlns:a16="http://schemas.microsoft.com/office/drawing/2014/main" id="{2AFA4ECC-BBD6-59C1-CAFF-DECAF76040DD}"/>
              </a:ext>
            </a:extLst>
          </p:cNvPr>
          <p:cNvSpPr txBox="1"/>
          <p:nvPr/>
        </p:nvSpPr>
        <p:spPr>
          <a:xfrm>
            <a:off x="4490870" y="2086747"/>
            <a:ext cx="915436" cy="230832"/>
          </a:xfrm>
          <a:prstGeom prst="rect">
            <a:avLst/>
          </a:prstGeom>
          <a:solidFill>
            <a:schemeClr val="bg1"/>
          </a:solidFill>
        </p:spPr>
        <p:txBody>
          <a:bodyPr wrap="square" rtlCol="0">
            <a:spAutoFit/>
          </a:bodyPr>
          <a:lstStyle/>
          <a:p>
            <a:pPr defTabSz="685800">
              <a:defRPr/>
            </a:pPr>
            <a:r>
              <a:rPr lang="fr-FR" sz="900" b="1" i="1" dirty="0">
                <a:solidFill>
                  <a:srgbClr val="C00000"/>
                </a:solidFill>
                <a:latin typeface="Arial"/>
              </a:rPr>
              <a:t>Vous êtes ici</a:t>
            </a:r>
          </a:p>
        </p:txBody>
      </p:sp>
      <p:pic>
        <p:nvPicPr>
          <p:cNvPr id="41" name="Picture 4" descr="Pin ">
            <a:extLst>
              <a:ext uri="{FF2B5EF4-FFF2-40B4-BE49-F238E27FC236}">
                <a16:creationId xmlns="" xmlns:a16="http://schemas.microsoft.com/office/drawing/2014/main" id="{930EC4D2-4684-3349-15AE-6849EDF3F9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1413" y="1650695"/>
            <a:ext cx="374245" cy="3742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générée">
            <a:extLst>
              <a:ext uri="{FF2B5EF4-FFF2-40B4-BE49-F238E27FC236}">
                <a16:creationId xmlns="" xmlns:a16="http://schemas.microsoft.com/office/drawing/2014/main" id="{CB4B1285-D992-EF45-4014-F73DD8BE9B1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 xmlns:a16="http://schemas.microsoft.com/office/drawing/2014/main" id="{A8768FD6-2C51-1D8B-99B9-2C0B84F03AEE}"/>
              </a:ext>
            </a:extLst>
          </p:cNvPr>
          <p:cNvSpPr txBox="1"/>
          <p:nvPr/>
        </p:nvSpPr>
        <p:spPr>
          <a:xfrm>
            <a:off x="865396" y="36143"/>
            <a:ext cx="8176849" cy="307777"/>
          </a:xfrm>
          <a:prstGeom prst="rect">
            <a:avLst/>
          </a:prstGeom>
          <a:noFill/>
        </p:spPr>
        <p:txBody>
          <a:bodyPr wrap="square">
            <a:spAutoFit/>
          </a:bodyPr>
          <a:lstStyle/>
          <a:p>
            <a:r>
              <a:rPr lang="fr-FR" sz="1400" b="1" dirty="0">
                <a:solidFill>
                  <a:schemeClr val="bg2">
                    <a:lumMod val="50000"/>
                  </a:schemeClr>
                </a:solidFill>
              </a:rPr>
              <a:t>Maintenant, lisez individuellement ces phrases à haute voix.</a:t>
            </a:r>
          </a:p>
        </p:txBody>
      </p:sp>
      <p:sp>
        <p:nvSpPr>
          <p:cNvPr id="8" name="Espace réservé du texte 2">
            <a:extLst>
              <a:ext uri="{FF2B5EF4-FFF2-40B4-BE49-F238E27FC236}">
                <a16:creationId xmlns=""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Désigner quelques élèves au hasard. Apporter un feedback immédiat.</a:t>
            </a:r>
          </a:p>
        </p:txBody>
      </p:sp>
      <p:pic>
        <p:nvPicPr>
          <p:cNvPr id="10" name="Picture 14">
            <a:extLst>
              <a:ext uri="{FF2B5EF4-FFF2-40B4-BE49-F238E27FC236}">
                <a16:creationId xmlns:a16="http://schemas.microsoft.com/office/drawing/2014/main" xmlns="" id="{3FC39882-D2D2-C95E-B6D0-B245A07952E4}"/>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1" name="ZoneTexte 10">
            <a:extLst>
              <a:ext uri="{FF2B5EF4-FFF2-40B4-BE49-F238E27FC236}">
                <a16:creationId xmlns="" xmlns:a16="http://schemas.microsoft.com/office/drawing/2014/main" id="{9A6EFC00-0119-2992-A5E4-9DA5615218DF}"/>
              </a:ext>
            </a:extLst>
          </p:cNvPr>
          <p:cNvSpPr txBox="1"/>
          <p:nvPr/>
        </p:nvSpPr>
        <p:spPr>
          <a:xfrm>
            <a:off x="425302" y="1294347"/>
            <a:ext cx="8233956" cy="2936130"/>
          </a:xfrm>
          <a:prstGeom prst="rect">
            <a:avLst/>
          </a:prstGeom>
          <a:solidFill>
            <a:srgbClr val="FFFFD5"/>
          </a:solidFill>
          <a:ln>
            <a:solidFill>
              <a:schemeClr val="accent1"/>
            </a:solidFill>
          </a:ln>
        </p:spPr>
        <p:txBody>
          <a:bodyPr wrap="square">
            <a:spAutoFit/>
          </a:bodyPr>
          <a:lstStyle/>
          <a:p>
            <a:pPr marL="342900" indent="-342900" algn="just">
              <a:lnSpc>
                <a:spcPct val="150000"/>
              </a:lnSpc>
              <a:buFont typeface="Wingdings" panose="05000000000000000000" pitchFamily="2" charset="2"/>
              <a:buChar char="§"/>
            </a:pPr>
            <a:r>
              <a:rPr lang="fr-FR" sz="2000" b="0" i="0" u="none" strike="noStrike" baseline="0" dirty="0">
                <a:latin typeface="RATXSP+Calibri"/>
              </a:rPr>
              <a:t>Xavier réalise une expérience en SVT. </a:t>
            </a:r>
          </a:p>
          <a:p>
            <a:pPr marL="342900" indent="-342900" algn="just">
              <a:lnSpc>
                <a:spcPct val="150000"/>
              </a:lnSpc>
              <a:buFont typeface="Wingdings" panose="05000000000000000000" pitchFamily="2" charset="2"/>
              <a:buChar char="§"/>
            </a:pPr>
            <a:r>
              <a:rPr lang="fr-FR" sz="2000" b="0" i="0" u="none" strike="noStrike" baseline="0" dirty="0">
                <a:latin typeface="YZOJMB+Calibri"/>
              </a:rPr>
              <a:t>Xavier, </a:t>
            </a:r>
            <a:r>
              <a:rPr lang="fr-FR" sz="2000" b="1" i="0" u="none" strike="noStrike" baseline="0" dirty="0">
                <a:latin typeface="RATXSP+Calibri-Bold"/>
              </a:rPr>
              <a:t>un élève excellent et appliqué</a:t>
            </a:r>
            <a:r>
              <a:rPr lang="fr-FR" sz="2000" b="0" i="0" u="none" strike="noStrike" baseline="0" dirty="0">
                <a:latin typeface="RATXSP+Calibri"/>
              </a:rPr>
              <a:t>, réalise </a:t>
            </a:r>
            <a:r>
              <a:rPr lang="fr-FR" sz="2000" b="1" i="0" u="none" strike="noStrike" baseline="0" dirty="0">
                <a:latin typeface="RATXSP+Calibri-Bold"/>
              </a:rPr>
              <a:t>avec soin </a:t>
            </a:r>
            <a:r>
              <a:rPr lang="fr-FR" sz="2000" b="0" i="0" u="none" strike="noStrike" baseline="0" dirty="0">
                <a:latin typeface="RATXSP+Calibri"/>
              </a:rPr>
              <a:t>une expérience </a:t>
            </a:r>
            <a:r>
              <a:rPr lang="fr-FR" sz="2000" b="1" i="0" u="none" strike="noStrike" baseline="0" dirty="0">
                <a:latin typeface="RATXSP+Calibri-Bold"/>
              </a:rPr>
              <a:t>complexe </a:t>
            </a:r>
            <a:r>
              <a:rPr lang="fr-FR" sz="2000" b="0" i="0" u="none" strike="noStrike" baseline="0" dirty="0">
                <a:latin typeface="RATXSP+Calibri"/>
              </a:rPr>
              <a:t>en SVT. </a:t>
            </a:r>
          </a:p>
          <a:p>
            <a:pPr marL="342900" indent="-342900" algn="just">
              <a:lnSpc>
                <a:spcPct val="150000"/>
              </a:lnSpc>
              <a:buFont typeface="Wingdings" panose="05000000000000000000" pitchFamily="2" charset="2"/>
              <a:buChar char="§"/>
            </a:pPr>
            <a:r>
              <a:rPr lang="fr-FR" sz="2000" b="0" i="0" u="none" strike="noStrike" baseline="0" dirty="0">
                <a:latin typeface="RATXSP+Calibri"/>
              </a:rPr>
              <a:t>Xavier, un élève excellent et appliqué, réalise avec soin une expérience complexe en SVT </a:t>
            </a:r>
            <a:r>
              <a:rPr lang="fr-FR" sz="2000" b="1" i="0" u="none" strike="noStrike" baseline="0" dirty="0">
                <a:latin typeface="RATXSP+Calibri-Bold"/>
              </a:rPr>
              <a:t>en suivant les conseils précis de son professeur. </a:t>
            </a:r>
            <a:endParaRPr lang="fr-FR" sz="2000" dirty="0"/>
          </a:p>
        </p:txBody>
      </p:sp>
    </p:spTree>
    <p:extLst>
      <p:ext uri="{BB962C8B-B14F-4D97-AF65-F5344CB8AC3E}">
        <p14:creationId xmlns:p14="http://schemas.microsoft.com/office/powerpoint/2010/main" val="2326707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 xmlns:a16="http://schemas.microsoft.com/office/drawing/2014/main" id="{DAF67BF0-CDB4-F531-AB15-C6FFDAD4B41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 xmlns:a16="http://schemas.microsoft.com/office/drawing/2014/main" id="{37919C6C-7394-4079-2CD8-1FFD16D72BE1}"/>
              </a:ext>
            </a:extLst>
          </p:cNvPr>
          <p:cNvSpPr txBox="1"/>
          <p:nvPr/>
        </p:nvSpPr>
        <p:spPr>
          <a:xfrm>
            <a:off x="0" y="214276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798444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BFD08B7-1D82-57FF-BA44-38D103AF1DB0}"/>
            </a:ext>
          </a:extLst>
        </p:cNvPr>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FD808B09-7AAA-D393-ABEA-D2C48EA3246F}"/>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 xmlns:a16="http://schemas.microsoft.com/office/drawing/2014/main" id="{0A093C35-E476-0C4E-F5EA-C158CD01716E}"/>
              </a:ext>
            </a:extLst>
          </p:cNvPr>
          <p:cNvSpPr/>
          <p:nvPr/>
        </p:nvSpPr>
        <p:spPr>
          <a:xfrm>
            <a:off x="0" y="2286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6" name="Picture 2" descr="Image générée">
            <a:extLst>
              <a:ext uri="{FF2B5EF4-FFF2-40B4-BE49-F238E27FC236}">
                <a16:creationId xmlns="" xmlns:a16="http://schemas.microsoft.com/office/drawing/2014/main" id="{833A384D-12A6-564E-6183-72C48DB6B0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4">
            <a:extLst>
              <a:ext uri="{FF2B5EF4-FFF2-40B4-BE49-F238E27FC236}">
                <a16:creationId xmlns="" xmlns:a16="http://schemas.microsoft.com/office/drawing/2014/main" id="{5813BC51-4705-8AD6-3422-AF023D852BD5}"/>
              </a:ext>
            </a:extLst>
          </p:cNvPr>
          <p:cNvSpPr txBox="1"/>
          <p:nvPr/>
        </p:nvSpPr>
        <p:spPr>
          <a:xfrm>
            <a:off x="566286" y="68064"/>
            <a:ext cx="8223185" cy="307777"/>
          </a:xfrm>
          <a:prstGeom prst="rect">
            <a:avLst/>
          </a:prstGeom>
          <a:noFill/>
        </p:spPr>
        <p:txBody>
          <a:bodyPr wrap="square" rtlCol="0">
            <a:spAutoFit/>
          </a:bodyPr>
          <a:lstStyle/>
          <a:p>
            <a:pPr defTabSz="342900"/>
            <a:r>
              <a:rPr lang="fr-MA" sz="1400" b="1" dirty="0">
                <a:solidFill>
                  <a:srgbClr val="E7E6E6">
                    <a:lumMod val="50000"/>
                  </a:srgbClr>
                </a:solidFill>
                <a:latin typeface="Calibri"/>
              </a:rPr>
              <a:t> </a:t>
            </a:r>
            <a:r>
              <a:rPr lang="fr-FR" sz="1400" b="1" dirty="0">
                <a:solidFill>
                  <a:schemeClr val="bg2">
                    <a:lumMod val="50000"/>
                  </a:schemeClr>
                </a:solidFill>
              </a:rPr>
              <a:t>Dans cette </a:t>
            </a:r>
            <a:r>
              <a:rPr lang="fr-FR" sz="1400" b="1" dirty="0" smtClean="0">
                <a:solidFill>
                  <a:schemeClr val="bg2">
                    <a:lumMod val="50000"/>
                  </a:schemeClr>
                </a:solidFill>
              </a:rPr>
              <a:t>séance, nous </a:t>
            </a:r>
            <a:r>
              <a:rPr lang="fr-FR" sz="1400" b="1" dirty="0">
                <a:solidFill>
                  <a:schemeClr val="bg2">
                    <a:lumMod val="50000"/>
                  </a:schemeClr>
                </a:solidFill>
              </a:rPr>
              <a:t>allons réviser les </a:t>
            </a:r>
            <a:r>
              <a:rPr lang="fr-FR" sz="1400" b="1" dirty="0" smtClean="0">
                <a:solidFill>
                  <a:schemeClr val="bg2">
                    <a:lumMod val="50000"/>
                  </a:schemeClr>
                </a:solidFill>
              </a:rPr>
              <a:t>éléments suivants </a:t>
            </a:r>
            <a:r>
              <a:rPr lang="fr-FR" sz="1400" b="1" dirty="0">
                <a:solidFill>
                  <a:schemeClr val="bg2">
                    <a:lumMod val="50000"/>
                  </a:schemeClr>
                </a:solidFill>
              </a:rPr>
              <a:t>:</a:t>
            </a:r>
            <a:endParaRPr sz="1400" b="1" dirty="0">
              <a:solidFill>
                <a:srgbClr val="E7E6E6">
                  <a:lumMod val="50000"/>
                </a:srgbClr>
              </a:solidFill>
              <a:latin typeface="Calibri"/>
            </a:endParaRPr>
          </a:p>
        </p:txBody>
      </p:sp>
      <p:sp>
        <p:nvSpPr>
          <p:cNvPr id="5" name="Google Shape;2054;p38">
            <a:extLst>
              <a:ext uri="{FF2B5EF4-FFF2-40B4-BE49-F238E27FC236}">
                <a16:creationId xmlns="" xmlns:a16="http://schemas.microsoft.com/office/drawing/2014/main" id="{2BBC63ED-C258-8863-E7C5-985275FEC15D}"/>
              </a:ext>
            </a:extLst>
          </p:cNvPr>
          <p:cNvSpPr/>
          <p:nvPr/>
        </p:nvSpPr>
        <p:spPr>
          <a:xfrm>
            <a:off x="1208314" y="1629177"/>
            <a:ext cx="6866165" cy="1432430"/>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marL="800100" lvl="1" indent="-342900">
              <a:lnSpc>
                <a:spcPct val="150000"/>
              </a:lnSpc>
              <a:buFont typeface="Wingdings" panose="05000000000000000000" pitchFamily="2" charset="2"/>
              <a:buChar char="§"/>
            </a:pPr>
            <a:r>
              <a:rPr lang="fr-FR" dirty="0">
                <a:latin typeface="Calibri" panose="020F0502020204030204" pitchFamily="34" charset="0"/>
                <a:cs typeface="Calibri" panose="020F0502020204030204" pitchFamily="34" charset="0"/>
              </a:rPr>
              <a:t>Identifier qui fait une action dans un récit. </a:t>
            </a:r>
          </a:p>
          <a:p>
            <a:pPr marL="800100" lvl="1" indent="-342900">
              <a:lnSpc>
                <a:spcPct val="150000"/>
              </a:lnSpc>
              <a:buFont typeface="Wingdings" panose="05000000000000000000" pitchFamily="2" charset="2"/>
              <a:buChar char="§"/>
            </a:pPr>
            <a:r>
              <a:rPr lang="fr-FR" dirty="0">
                <a:latin typeface="Calibri" panose="020F0502020204030204" pitchFamily="34" charset="0"/>
                <a:cs typeface="Calibri" panose="020F0502020204030204" pitchFamily="34" charset="0"/>
              </a:rPr>
              <a:t>Comprendre où et quand se passe l’histoire. </a:t>
            </a:r>
          </a:p>
          <a:p>
            <a:pPr marL="800100" lvl="1" indent="-342900">
              <a:lnSpc>
                <a:spcPct val="150000"/>
              </a:lnSpc>
              <a:buFont typeface="Wingdings" panose="05000000000000000000" pitchFamily="2" charset="2"/>
              <a:buChar char="§"/>
            </a:pPr>
            <a:r>
              <a:rPr lang="fr-FR" dirty="0">
                <a:latin typeface="Calibri" panose="020F0502020204030204" pitchFamily="34" charset="0"/>
                <a:cs typeface="Calibri" panose="020F0502020204030204" pitchFamily="34" charset="0"/>
              </a:rPr>
              <a:t>Identifier le sentiment d’un personnage dans un récit.</a:t>
            </a:r>
          </a:p>
        </p:txBody>
      </p:sp>
      <p:pic>
        <p:nvPicPr>
          <p:cNvPr id="10" name="Image 9">
            <a:extLst>
              <a:ext uri="{FF2B5EF4-FFF2-40B4-BE49-F238E27FC236}">
                <a16:creationId xmlns="" xmlns:a16="http://schemas.microsoft.com/office/drawing/2014/main" id="{A0C7388A-7A95-9DE8-7B5B-CACCA69DD5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323" y="1942620"/>
            <a:ext cx="805544" cy="805544"/>
          </a:xfrm>
          <a:prstGeom prst="rect">
            <a:avLst/>
          </a:prstGeom>
          <a:ln>
            <a:noFill/>
          </a:ln>
        </p:spPr>
      </p:pic>
      <p:pic>
        <p:nvPicPr>
          <p:cNvPr id="9" name="Google Shape;656;p54">
            <a:extLst>
              <a:ext uri="{FF2B5EF4-FFF2-40B4-BE49-F238E27FC236}">
                <a16:creationId xmlns:a16="http://schemas.microsoft.com/office/drawing/2014/main" xmlns="" id="{6E9EFBC9-927D-63C2-3029-CBAFE604412A}"/>
              </a:ext>
            </a:extLst>
          </p:cNvPr>
          <p:cNvPicPr>
            <a:picLocks noChangeAspect="1"/>
          </p:cNvPicPr>
          <p:nvPr/>
        </p:nvPicPr>
        <p:blipFill>
          <a:blip r:embed="rId4" cstate="print">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1960580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71C4C15-50A3-521F-D168-AAF18A0DC48C}"/>
            </a:ext>
          </a:extLst>
        </p:cNvPr>
        <p:cNvGrpSpPr/>
        <p:nvPr/>
      </p:nvGrpSpPr>
      <p:grpSpPr>
        <a:xfrm>
          <a:off x="0" y="0"/>
          <a:ext cx="0" cy="0"/>
          <a:chOff x="0" y="0"/>
          <a:chExt cx="0" cy="0"/>
        </a:xfrm>
      </p:grpSpPr>
      <p:sp>
        <p:nvSpPr>
          <p:cNvPr id="7" name="ZoneTexte 11">
            <a:extLst>
              <a:ext uri="{FF2B5EF4-FFF2-40B4-BE49-F238E27FC236}">
                <a16:creationId xmlns="" xmlns:a16="http://schemas.microsoft.com/office/drawing/2014/main" id="{E7D62BDC-2F97-6567-625E-89BFBAEB4F07}"/>
              </a:ext>
            </a:extLst>
          </p:cNvPr>
          <p:cNvSpPr txBox="1"/>
          <p:nvPr/>
        </p:nvSpPr>
        <p:spPr>
          <a:xfrm>
            <a:off x="865396" y="36143"/>
            <a:ext cx="8176849" cy="307777"/>
          </a:xfrm>
          <a:prstGeom prst="rect">
            <a:avLst/>
          </a:prstGeom>
          <a:noFill/>
        </p:spPr>
        <p:txBody>
          <a:bodyPr wrap="square">
            <a:spAutoFit/>
          </a:bodyPr>
          <a:lstStyle/>
          <a:p>
            <a:pPr>
              <a:spcAft>
                <a:spcPts val="600"/>
              </a:spcAft>
            </a:pPr>
            <a:r>
              <a:rPr lang="fr-FR" sz="1400" b="1" dirty="0" smtClean="0">
                <a:solidFill>
                  <a:schemeClr val="bg2">
                    <a:lumMod val="50000"/>
                  </a:schemeClr>
                </a:solidFill>
              </a:rPr>
              <a:t>Observez bien l’image, </a:t>
            </a:r>
            <a:r>
              <a:rPr lang="fr-FR" sz="1400" b="1" dirty="0">
                <a:solidFill>
                  <a:schemeClr val="bg2">
                    <a:lumMod val="50000"/>
                  </a:schemeClr>
                </a:solidFill>
              </a:rPr>
              <a:t>puis lisez silencieusement le texte.</a:t>
            </a:r>
            <a:endParaRPr lang="fr-FR" altLang="fr-FR" sz="1400" b="1" dirty="0">
              <a:solidFill>
                <a:schemeClr val="bg2">
                  <a:lumMod val="50000"/>
                </a:schemeClr>
              </a:solidFill>
            </a:endParaRPr>
          </a:p>
        </p:txBody>
      </p:sp>
      <p:sp>
        <p:nvSpPr>
          <p:cNvPr id="8" name="Espace réservé du texte 2">
            <a:extLst>
              <a:ext uri="{FF2B5EF4-FFF2-40B4-BE49-F238E27FC236}">
                <a16:creationId xmlns="" xmlns:a16="http://schemas.microsoft.com/office/drawing/2014/main" id="{2731F3E3-5E4E-0864-DB34-F6B770EEE200}"/>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Demander aux élèves </a:t>
            </a:r>
            <a:r>
              <a:rPr lang="fr-FR" sz="1400" dirty="0" smtClean="0"/>
              <a:t>d’identifier les </a:t>
            </a:r>
            <a:r>
              <a:rPr lang="fr-FR" sz="1400" dirty="0"/>
              <a:t>personnages, les lieux et le temps.</a:t>
            </a:r>
          </a:p>
        </p:txBody>
      </p:sp>
      <p:sp>
        <p:nvSpPr>
          <p:cNvPr id="4" name="ZoneTexte 3">
            <a:extLst>
              <a:ext uri="{FF2B5EF4-FFF2-40B4-BE49-F238E27FC236}">
                <a16:creationId xmlns="" xmlns:a16="http://schemas.microsoft.com/office/drawing/2014/main" id="{31B14357-586C-7E6A-5632-2DD72B26F45B}"/>
              </a:ext>
            </a:extLst>
          </p:cNvPr>
          <p:cNvSpPr txBox="1"/>
          <p:nvPr/>
        </p:nvSpPr>
        <p:spPr>
          <a:xfrm>
            <a:off x="415603" y="1586562"/>
            <a:ext cx="6109658" cy="2554545"/>
          </a:xfrm>
          <a:prstGeom prst="rect">
            <a:avLst/>
          </a:prstGeom>
          <a:solidFill>
            <a:srgbClr val="FFFFD5"/>
          </a:solidFill>
          <a:ln>
            <a:solidFill>
              <a:schemeClr val="accent1"/>
            </a:solidFill>
          </a:ln>
        </p:spPr>
        <p:txBody>
          <a:bodyPr wrap="square">
            <a:spAutoFit/>
          </a:bodyPr>
          <a:lstStyle/>
          <a:p>
            <a:pPr algn="just"/>
            <a:r>
              <a:rPr lang="fr-FR" sz="2000" dirty="0">
                <a:latin typeface="Calibri" panose="020F0502020204030204" pitchFamily="34" charset="0"/>
                <a:cs typeface="Calibri" panose="020F0502020204030204" pitchFamily="34" charset="0"/>
              </a:rPr>
              <a:t>Dalal recueille une petite graine et la plante dans le jardin. Chaque jour, elle arrose soigneusement la fleur. Sous le soleil, la plante grandit petit à petit. Un matin, une abeille se pose sur la fleur. La jeune fille prend son appareil photo et capture cette scène magnifique. Ravie, elle court exposer sa photo dans le salon. Son petit frère Imrane regarde la photo et s’exclame : c’est une excellente idée ! </a:t>
            </a:r>
          </a:p>
        </p:txBody>
      </p:sp>
      <p:pic>
        <p:nvPicPr>
          <p:cNvPr id="3" name="Image 2">
            <a:extLst>
              <a:ext uri="{FF2B5EF4-FFF2-40B4-BE49-F238E27FC236}">
                <a16:creationId xmlns="" xmlns:a16="http://schemas.microsoft.com/office/drawing/2014/main" id="{787A5E4F-47B7-C767-6BF2-33A811562924}"/>
              </a:ext>
            </a:extLst>
          </p:cNvPr>
          <p:cNvPicPr>
            <a:picLocks noChangeAspect="1"/>
          </p:cNvPicPr>
          <p:nvPr/>
        </p:nvPicPr>
        <p:blipFill>
          <a:blip r:embed="rId2"/>
          <a:stretch>
            <a:fillRect/>
          </a:stretch>
        </p:blipFill>
        <p:spPr>
          <a:xfrm>
            <a:off x="6719505" y="1618923"/>
            <a:ext cx="2165491" cy="2490367"/>
          </a:xfrm>
          <a:prstGeom prst="rect">
            <a:avLst/>
          </a:prstGeom>
        </p:spPr>
      </p:pic>
      <p:pic>
        <p:nvPicPr>
          <p:cNvPr id="9" name="Picture 4" descr="Image générée">
            <a:extLst>
              <a:ext uri="{FF2B5EF4-FFF2-40B4-BE49-F238E27FC236}">
                <a16:creationId xmlns:a16="http://schemas.microsoft.com/office/drawing/2014/main" xmlns=""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10017"/>
            <a:ext cx="594736" cy="56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453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3C4FACA-547E-8BD3-EAC0-8ED6AE58E85A}"/>
            </a:ext>
          </a:extLst>
        </p:cNvPr>
        <p:cNvGrpSpPr/>
        <p:nvPr/>
      </p:nvGrpSpPr>
      <p:grpSpPr>
        <a:xfrm>
          <a:off x="0" y="0"/>
          <a:ext cx="0" cy="0"/>
          <a:chOff x="0" y="0"/>
          <a:chExt cx="0" cy="0"/>
        </a:xfrm>
      </p:grpSpPr>
      <p:sp>
        <p:nvSpPr>
          <p:cNvPr id="10" name="ZoneTexte 11">
            <a:extLst>
              <a:ext uri="{FF2B5EF4-FFF2-40B4-BE49-F238E27FC236}">
                <a16:creationId xmlns="" xmlns:a16="http://schemas.microsoft.com/office/drawing/2014/main" id="{A38A98EF-5B13-8C82-A68D-DABDC0992474}"/>
              </a:ext>
            </a:extLst>
          </p:cNvPr>
          <p:cNvSpPr txBox="1"/>
          <p:nvPr/>
        </p:nvSpPr>
        <p:spPr>
          <a:xfrm>
            <a:off x="594323" y="35634"/>
            <a:ext cx="8421531" cy="307777"/>
          </a:xfrm>
          <a:prstGeom prst="rect">
            <a:avLst/>
          </a:prstGeom>
          <a:noFill/>
        </p:spPr>
        <p:txBody>
          <a:bodyPr wrap="square">
            <a:spAutoFit/>
          </a:bodyPr>
          <a:lstStyle/>
          <a:p>
            <a:r>
              <a:rPr lang="fr-FR" sz="1400" b="1" dirty="0">
                <a:solidFill>
                  <a:schemeClr val="bg2">
                    <a:lumMod val="50000"/>
                  </a:schemeClr>
                </a:solidFill>
              </a:rPr>
              <a:t>Répondez à la question suivante.</a:t>
            </a:r>
            <a:endParaRPr lang="fr-FR" altLang="fr-FR" sz="1400" b="1" dirty="0">
              <a:solidFill>
                <a:schemeClr val="bg2">
                  <a:lumMod val="50000"/>
                </a:schemeClr>
              </a:solidFill>
            </a:endParaRPr>
          </a:p>
        </p:txBody>
      </p:sp>
      <p:sp>
        <p:nvSpPr>
          <p:cNvPr id="11" name="ZoneTexte 10">
            <a:extLst>
              <a:ext uri="{FF2B5EF4-FFF2-40B4-BE49-F238E27FC236}">
                <a16:creationId xmlns="" xmlns:a16="http://schemas.microsoft.com/office/drawing/2014/main" id="{7C772420-8685-4D44-B367-BC1905441125}"/>
              </a:ext>
            </a:extLst>
          </p:cNvPr>
          <p:cNvSpPr txBox="1"/>
          <p:nvPr/>
        </p:nvSpPr>
        <p:spPr>
          <a:xfrm>
            <a:off x="493012" y="2164574"/>
            <a:ext cx="6109658" cy="2677656"/>
          </a:xfrm>
          <a:prstGeom prst="rect">
            <a:avLst/>
          </a:prstGeom>
          <a:solidFill>
            <a:srgbClr val="FFFFD5"/>
          </a:solidFill>
          <a:ln>
            <a:solidFill>
              <a:schemeClr val="accent1"/>
            </a:solidFill>
          </a:ln>
        </p:spPr>
        <p:txBody>
          <a:bodyPr wrap="square">
            <a:spAutoFit/>
          </a:bodyPr>
          <a:lstStyle>
            <a:defPPr>
              <a:defRPr lang="fr-FR"/>
            </a:defPPr>
            <a:lvl1pPr algn="just">
              <a:defRPr sz="2000">
                <a:latin typeface="Calibri" panose="020F0502020204030204" pitchFamily="34" charset="0"/>
                <a:cs typeface="Calibri" panose="020F0502020204030204" pitchFamily="34" charset="0"/>
              </a:defRPr>
            </a:lvl1pPr>
          </a:lstStyle>
          <a:p>
            <a:r>
              <a:rPr lang="fr-FR" dirty="0"/>
              <a:t>Dalal</a:t>
            </a:r>
            <a:r>
              <a:rPr lang="fr-FR" sz="2800" dirty="0"/>
              <a:t> </a:t>
            </a:r>
            <a:r>
              <a:rPr lang="fr-FR" dirty="0"/>
              <a:t>recueille une petite graine et la plante dans le jardin. Chaque jour, elle arrose soigneusement la fleur. Sous le soleil, la plante grandit petit à petit. Un matin, une abeille se pose sur la fleur. La jeune fille prend son appareil photo et capture cette scène magnifique. Ravie, elle court exposer sa photo dans le salon. Son petit frère Imrane regarde la photo et s’exclame : c’est une excellente idée ! </a:t>
            </a:r>
          </a:p>
        </p:txBody>
      </p:sp>
      <p:pic>
        <p:nvPicPr>
          <p:cNvPr id="13" name="Image 12">
            <a:extLst>
              <a:ext uri="{FF2B5EF4-FFF2-40B4-BE49-F238E27FC236}">
                <a16:creationId xmlns="" xmlns:a16="http://schemas.microsoft.com/office/drawing/2014/main" id="{31273DE4-6673-996F-7FF1-409282DC87D6}"/>
              </a:ext>
            </a:extLst>
          </p:cNvPr>
          <p:cNvPicPr>
            <a:picLocks noChangeAspect="1"/>
          </p:cNvPicPr>
          <p:nvPr/>
        </p:nvPicPr>
        <p:blipFill>
          <a:blip r:embed="rId2"/>
          <a:stretch>
            <a:fillRect/>
          </a:stretch>
        </p:blipFill>
        <p:spPr>
          <a:xfrm>
            <a:off x="6735043" y="2211355"/>
            <a:ext cx="2033399" cy="2507764"/>
          </a:xfrm>
          <a:prstGeom prst="rect">
            <a:avLst/>
          </a:prstGeom>
        </p:spPr>
      </p:pic>
      <p:sp>
        <p:nvSpPr>
          <p:cNvPr id="14" name="ZoneTexte 13">
            <a:extLst>
              <a:ext uri="{FF2B5EF4-FFF2-40B4-BE49-F238E27FC236}">
                <a16:creationId xmlns="" xmlns:a16="http://schemas.microsoft.com/office/drawing/2014/main" id="{F8C70A28-8C68-1D06-A128-0FD582568E42}"/>
              </a:ext>
            </a:extLst>
          </p:cNvPr>
          <p:cNvSpPr txBox="1"/>
          <p:nvPr/>
        </p:nvSpPr>
        <p:spPr>
          <a:xfrm>
            <a:off x="680901" y="1436914"/>
            <a:ext cx="4720437" cy="400110"/>
          </a:xfrm>
          <a:prstGeom prst="rect">
            <a:avLst/>
          </a:prstGeom>
          <a:noFill/>
        </p:spPr>
        <p:txBody>
          <a:bodyPr wrap="square">
            <a:spAutoFit/>
          </a:bodyPr>
          <a:lstStyle>
            <a:defPPr>
              <a:defRPr lang="fr-FR"/>
            </a:defPPr>
            <a:lvl1pPr>
              <a:defRPr>
                <a:latin typeface="Calibri" panose="020F0502020204030204" pitchFamily="34" charset="0"/>
                <a:ea typeface="Calibri" panose="020F0502020204030204" pitchFamily="34" charset="0"/>
                <a:cs typeface="Arial" panose="020B0604020202020204" pitchFamily="34" charset="0"/>
              </a:defRPr>
            </a:lvl1pPr>
          </a:lstStyle>
          <a:p>
            <a:pPr>
              <a:buFont typeface="Arial" pitchFamily="34" charset="0"/>
              <a:buChar char="•"/>
            </a:pPr>
            <a:r>
              <a:rPr lang="fr-FR" sz="2000" b="1" dirty="0" smtClean="0">
                <a:highlight>
                  <a:srgbClr val="FFFF00"/>
                </a:highlight>
              </a:rPr>
              <a:t> Qui</a:t>
            </a:r>
            <a:r>
              <a:rPr lang="fr-FR" b="1" dirty="0" smtClean="0"/>
              <a:t> </a:t>
            </a:r>
            <a:r>
              <a:rPr lang="fr-FR" dirty="0"/>
              <a:t>est le personnage principal </a:t>
            </a:r>
            <a:r>
              <a:rPr lang="fr-FR" dirty="0" smtClean="0"/>
              <a:t>du texte </a:t>
            </a:r>
            <a:r>
              <a:rPr lang="fr-FR" dirty="0"/>
              <a:t>? </a:t>
            </a:r>
          </a:p>
        </p:txBody>
      </p:sp>
      <p:sp>
        <p:nvSpPr>
          <p:cNvPr id="16" name="Espace réservé du texte 2">
            <a:extLst>
              <a:ext uri="{FF2B5EF4-FFF2-40B4-BE49-F238E27FC236}">
                <a16:creationId xmlns="" xmlns:a16="http://schemas.microsoft.com/office/drawing/2014/main" id="{A5AAA2AE-F5C8-22F0-CD9E-A2D566720CE3}"/>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Lire la question à </a:t>
            </a:r>
            <a:r>
              <a:rPr lang="fr-FR" sz="1400" dirty="0" smtClean="0"/>
              <a:t>haute voix, repérer les </a:t>
            </a:r>
            <a:r>
              <a:rPr lang="fr-FR" sz="1400" dirty="0"/>
              <a:t>mots </a:t>
            </a:r>
            <a:r>
              <a:rPr lang="fr-FR" sz="1400" dirty="0" smtClean="0"/>
              <a:t>clés de la </a:t>
            </a:r>
            <a:r>
              <a:rPr lang="fr-FR" sz="1400" dirty="0"/>
              <a:t>question. </a:t>
            </a:r>
          </a:p>
        </p:txBody>
      </p:sp>
      <p:pic>
        <p:nvPicPr>
          <p:cNvPr id="18" name="Image 17">
            <a:extLst>
              <a:ext uri="{FF2B5EF4-FFF2-40B4-BE49-F238E27FC236}">
                <a16:creationId xmlns="" xmlns:a16="http://schemas.microsoft.com/office/drawing/2014/main" id="{C89D4A20-8A70-E927-72AE-FF5C40CA1632}"/>
              </a:ext>
            </a:extLst>
          </p:cNvPr>
          <p:cNvPicPr>
            <a:picLocks noChangeAspect="1"/>
          </p:cNvPicPr>
          <p:nvPr/>
        </p:nvPicPr>
        <p:blipFill>
          <a:blip r:embed="rId3"/>
          <a:stretch>
            <a:fillRect/>
          </a:stretch>
        </p:blipFill>
        <p:spPr>
          <a:xfrm>
            <a:off x="594322" y="671773"/>
            <a:ext cx="7863877" cy="765141"/>
          </a:xfrm>
          <a:prstGeom prst="rect">
            <a:avLst/>
          </a:prstGeom>
        </p:spPr>
      </p:pic>
      <p:pic>
        <p:nvPicPr>
          <p:cNvPr id="9" name="Picture 2" descr="Lever la main - Icônes mains et gestes gratuites">
            <a:extLst>
              <a:ext uri="{FF2B5EF4-FFF2-40B4-BE49-F238E27FC236}">
                <a16:creationId xmlns:a16="http://schemas.microsoft.com/office/drawing/2014/main" xmlns="" id="{0F64FA8B-8556-9F64-81BA-ADD5AB3CA1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3962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DA32925-9ECD-B1E5-39DF-5EEFB655570C}"/>
            </a:ext>
          </a:extLst>
        </p:cNvPr>
        <p:cNvGrpSpPr/>
        <p:nvPr/>
      </p:nvGrpSpPr>
      <p:grpSpPr>
        <a:xfrm>
          <a:off x="0" y="0"/>
          <a:ext cx="0" cy="0"/>
          <a:chOff x="0" y="0"/>
          <a:chExt cx="0" cy="0"/>
        </a:xfrm>
      </p:grpSpPr>
      <p:sp>
        <p:nvSpPr>
          <p:cNvPr id="10" name="ZoneTexte 11">
            <a:extLst>
              <a:ext uri="{FF2B5EF4-FFF2-40B4-BE49-F238E27FC236}">
                <a16:creationId xmlns="" xmlns:a16="http://schemas.microsoft.com/office/drawing/2014/main" id="{983833B7-E326-4E09-3C2D-5DFEBF0DDF1C}"/>
              </a:ext>
            </a:extLst>
          </p:cNvPr>
          <p:cNvSpPr txBox="1"/>
          <p:nvPr/>
        </p:nvSpPr>
        <p:spPr>
          <a:xfrm>
            <a:off x="594323" y="35634"/>
            <a:ext cx="8421531" cy="307777"/>
          </a:xfrm>
          <a:prstGeom prst="rect">
            <a:avLst/>
          </a:prstGeom>
          <a:noFill/>
        </p:spPr>
        <p:txBody>
          <a:bodyPr wrap="square">
            <a:spAutoFit/>
          </a:bodyPr>
          <a:lstStyle/>
          <a:p>
            <a:r>
              <a:rPr lang="fr-FR" sz="1400" b="1" dirty="0">
                <a:solidFill>
                  <a:schemeClr val="bg2">
                    <a:lumMod val="50000"/>
                  </a:schemeClr>
                </a:solidFill>
              </a:rPr>
              <a:t>Réponse </a:t>
            </a:r>
            <a:r>
              <a:rPr lang="fr-FR" sz="1400" b="1" dirty="0" smtClean="0">
                <a:solidFill>
                  <a:schemeClr val="bg2">
                    <a:lumMod val="50000"/>
                  </a:schemeClr>
                </a:solidFill>
              </a:rPr>
              <a:t>attendue :</a:t>
            </a:r>
            <a:endParaRPr lang="fr-FR" altLang="fr-FR" sz="1400" b="1" dirty="0">
              <a:solidFill>
                <a:schemeClr val="bg2">
                  <a:lumMod val="50000"/>
                </a:schemeClr>
              </a:solidFill>
            </a:endParaRPr>
          </a:p>
        </p:txBody>
      </p:sp>
      <p:sp>
        <p:nvSpPr>
          <p:cNvPr id="11" name="ZoneTexte 10">
            <a:extLst>
              <a:ext uri="{FF2B5EF4-FFF2-40B4-BE49-F238E27FC236}">
                <a16:creationId xmlns="" xmlns:a16="http://schemas.microsoft.com/office/drawing/2014/main" id="{7C2105E0-F572-B1CD-9A21-3950A9C6CB26}"/>
              </a:ext>
            </a:extLst>
          </p:cNvPr>
          <p:cNvSpPr txBox="1"/>
          <p:nvPr/>
        </p:nvSpPr>
        <p:spPr>
          <a:xfrm>
            <a:off x="493012" y="2211355"/>
            <a:ext cx="6109658" cy="2554545"/>
          </a:xfrm>
          <a:prstGeom prst="rect">
            <a:avLst/>
          </a:prstGeom>
          <a:solidFill>
            <a:srgbClr val="FFFFD5"/>
          </a:solidFill>
          <a:ln>
            <a:solidFill>
              <a:schemeClr val="accent1"/>
            </a:solidFill>
          </a:ln>
        </p:spPr>
        <p:txBody>
          <a:bodyPr wrap="square">
            <a:spAutoFit/>
          </a:bodyPr>
          <a:lstStyle>
            <a:defPPr>
              <a:defRPr lang="fr-FR"/>
            </a:defPPr>
            <a:lvl1pPr algn="just">
              <a:defRPr sz="2000">
                <a:latin typeface="Calibri" panose="020F0502020204030204" pitchFamily="34" charset="0"/>
                <a:cs typeface="Calibri" panose="020F0502020204030204" pitchFamily="34" charset="0"/>
              </a:defRPr>
            </a:lvl1pPr>
          </a:lstStyle>
          <a:p>
            <a:r>
              <a:rPr lang="fr-FR" dirty="0">
                <a:highlight>
                  <a:srgbClr val="FFFF00"/>
                </a:highlight>
                <a:ea typeface="Calibri" panose="020F0502020204030204" pitchFamily="34" charset="0"/>
                <a:cs typeface="Arial" panose="020B0604020202020204" pitchFamily="34" charset="0"/>
              </a:rPr>
              <a:t>Dalal</a:t>
            </a:r>
            <a:r>
              <a:rPr lang="fr-FR" dirty="0"/>
              <a:t> recueille une petite graine et la plante dans le jardin. Chaque jour, elle arrose soigneusement la fleur. Sous le soleil, la plante grandit petit à petit. Un matin, une abeille se pose sur la fleur. La jeune fille prend son appareil photo et capture cette scène magnifique. Ravie, elle court exposer sa photo dans le salon. Son petit frère Imrane regarde la photo et s’exclame : c’est une excellente idée ! </a:t>
            </a:r>
          </a:p>
        </p:txBody>
      </p:sp>
      <p:pic>
        <p:nvPicPr>
          <p:cNvPr id="13" name="Image 12">
            <a:extLst>
              <a:ext uri="{FF2B5EF4-FFF2-40B4-BE49-F238E27FC236}">
                <a16:creationId xmlns="" xmlns:a16="http://schemas.microsoft.com/office/drawing/2014/main" id="{18FBE15C-0797-278A-F65B-1E225E9BADF0}"/>
              </a:ext>
            </a:extLst>
          </p:cNvPr>
          <p:cNvPicPr>
            <a:picLocks noChangeAspect="1"/>
          </p:cNvPicPr>
          <p:nvPr/>
        </p:nvPicPr>
        <p:blipFill>
          <a:blip r:embed="rId2"/>
          <a:stretch>
            <a:fillRect/>
          </a:stretch>
        </p:blipFill>
        <p:spPr>
          <a:xfrm>
            <a:off x="6735043" y="2211355"/>
            <a:ext cx="2033399" cy="2507764"/>
          </a:xfrm>
          <a:prstGeom prst="rect">
            <a:avLst/>
          </a:prstGeom>
        </p:spPr>
      </p:pic>
      <p:sp>
        <p:nvSpPr>
          <p:cNvPr id="16" name="Espace réservé du texte 2">
            <a:extLst>
              <a:ext uri="{FF2B5EF4-FFF2-40B4-BE49-F238E27FC236}">
                <a16:creationId xmlns="" xmlns:a16="http://schemas.microsoft.com/office/drawing/2014/main" id="{CA824474-02F6-3539-502A-BD72B32E58B6}"/>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Expliquer aux élèves que Dalal est le personnage principal du texte.</a:t>
            </a:r>
          </a:p>
        </p:txBody>
      </p:sp>
      <p:pic>
        <p:nvPicPr>
          <p:cNvPr id="18" name="Image 17">
            <a:extLst>
              <a:ext uri="{FF2B5EF4-FFF2-40B4-BE49-F238E27FC236}">
                <a16:creationId xmlns="" xmlns:a16="http://schemas.microsoft.com/office/drawing/2014/main" id="{CF9BBE21-2F9E-AB78-8D33-34E45290F001}"/>
              </a:ext>
            </a:extLst>
          </p:cNvPr>
          <p:cNvPicPr>
            <a:picLocks noChangeAspect="1"/>
          </p:cNvPicPr>
          <p:nvPr/>
        </p:nvPicPr>
        <p:blipFill>
          <a:blip r:embed="rId3"/>
          <a:stretch>
            <a:fillRect/>
          </a:stretch>
        </p:blipFill>
        <p:spPr>
          <a:xfrm>
            <a:off x="594322" y="671773"/>
            <a:ext cx="7863877" cy="765141"/>
          </a:xfrm>
          <a:prstGeom prst="rect">
            <a:avLst/>
          </a:prstGeom>
        </p:spPr>
      </p:pic>
      <p:sp>
        <p:nvSpPr>
          <p:cNvPr id="19" name="ZoneTexte 18">
            <a:extLst>
              <a:ext uri="{FF2B5EF4-FFF2-40B4-BE49-F238E27FC236}">
                <a16:creationId xmlns="" xmlns:a16="http://schemas.microsoft.com/office/drawing/2014/main" id="{0E453280-5772-E46A-6B38-E769ADB9E40C}"/>
              </a:ext>
            </a:extLst>
          </p:cNvPr>
          <p:cNvSpPr txBox="1"/>
          <p:nvPr/>
        </p:nvSpPr>
        <p:spPr>
          <a:xfrm>
            <a:off x="1056966" y="1012082"/>
            <a:ext cx="5545704" cy="400110"/>
          </a:xfrm>
          <a:prstGeom prst="rect">
            <a:avLst/>
          </a:prstGeom>
          <a:noFill/>
        </p:spPr>
        <p:txBody>
          <a:bodyPr wrap="square">
            <a:spAutoFit/>
          </a:bodyPr>
          <a:lstStyle>
            <a:defPPr>
              <a:defRPr lang="fr-FR"/>
            </a:defPPr>
            <a:lvl1pPr>
              <a:defRPr>
                <a:solidFill>
                  <a:srgbClr val="0070C0"/>
                </a:solidFill>
                <a:latin typeface="Calibri" panose="020F0502020204030204" pitchFamily="34" charset="0"/>
                <a:cs typeface="Calibri" panose="020F0502020204030204" pitchFamily="34" charset="0"/>
              </a:defRPr>
            </a:lvl1pPr>
          </a:lstStyle>
          <a:p>
            <a:r>
              <a:rPr lang="fr-FR" sz="2000" i="1" dirty="0">
                <a:solidFill>
                  <a:srgbClr val="FF0000"/>
                </a:solidFill>
              </a:rPr>
              <a:t>Le personnage principal de ce texte </a:t>
            </a:r>
            <a:r>
              <a:rPr lang="fr-FR" sz="2000" i="1" dirty="0" smtClean="0">
                <a:solidFill>
                  <a:srgbClr val="FF0000"/>
                </a:solidFill>
              </a:rPr>
              <a:t> est </a:t>
            </a:r>
            <a:r>
              <a:rPr lang="fr-FR" sz="2000" i="1" dirty="0">
                <a:solidFill>
                  <a:srgbClr val="FF0000"/>
                </a:solidFill>
              </a:rPr>
              <a:t>Dalal. </a:t>
            </a:r>
          </a:p>
        </p:txBody>
      </p:sp>
      <p:pic>
        <p:nvPicPr>
          <p:cNvPr id="12" name="Google Shape;656;p54">
            <a:extLst>
              <a:ext uri="{FF2B5EF4-FFF2-40B4-BE49-F238E27FC236}">
                <a16:creationId xmlns:a16="http://schemas.microsoft.com/office/drawing/2014/main" xmlns="" id="{6E9EFBC9-927D-63C2-3029-CBAFE604412A}"/>
              </a:ext>
            </a:extLst>
          </p:cNvPr>
          <p:cNvPicPr>
            <a:picLocks noChangeAspect="1"/>
          </p:cNvPicPr>
          <p:nvPr/>
        </p:nvPicPr>
        <p:blipFill>
          <a:blip r:embed="rId4" cstate="print">
            <a:alphaModFix/>
          </a:blip>
          <a:srcRect/>
          <a:stretch>
            <a:fillRect/>
          </a:stretch>
        </p:blipFill>
        <p:spPr>
          <a:xfrm>
            <a:off x="8496641" y="64081"/>
            <a:ext cx="558661" cy="558661"/>
          </a:xfrm>
          <a:prstGeom prst="rect">
            <a:avLst/>
          </a:prstGeom>
          <a:noFill/>
          <a:ln cap="flat">
            <a:noFill/>
          </a:ln>
        </p:spPr>
      </p:pic>
      <p:sp>
        <p:nvSpPr>
          <p:cNvPr id="14" name="ZoneTexte 13">
            <a:extLst>
              <a:ext uri="{FF2B5EF4-FFF2-40B4-BE49-F238E27FC236}">
                <a16:creationId xmlns="" xmlns:a16="http://schemas.microsoft.com/office/drawing/2014/main" id="{F8C70A28-8C68-1D06-A128-0FD582568E42}"/>
              </a:ext>
            </a:extLst>
          </p:cNvPr>
          <p:cNvSpPr txBox="1"/>
          <p:nvPr/>
        </p:nvSpPr>
        <p:spPr>
          <a:xfrm>
            <a:off x="680901" y="1436914"/>
            <a:ext cx="4720437" cy="400110"/>
          </a:xfrm>
          <a:prstGeom prst="rect">
            <a:avLst/>
          </a:prstGeom>
          <a:noFill/>
        </p:spPr>
        <p:txBody>
          <a:bodyPr wrap="square">
            <a:spAutoFit/>
          </a:bodyPr>
          <a:lstStyle>
            <a:defPPr>
              <a:defRPr lang="fr-FR"/>
            </a:defPPr>
            <a:lvl1pPr>
              <a:defRPr>
                <a:latin typeface="Calibri" panose="020F0502020204030204" pitchFamily="34" charset="0"/>
                <a:ea typeface="Calibri" panose="020F0502020204030204" pitchFamily="34" charset="0"/>
                <a:cs typeface="Arial" panose="020B0604020202020204" pitchFamily="34" charset="0"/>
              </a:defRPr>
            </a:lvl1pPr>
          </a:lstStyle>
          <a:p>
            <a:pPr>
              <a:buFont typeface="Arial" pitchFamily="34" charset="0"/>
              <a:buChar char="•"/>
            </a:pPr>
            <a:r>
              <a:rPr lang="fr-FR" sz="2000" b="1" dirty="0" smtClean="0">
                <a:highlight>
                  <a:srgbClr val="FFFF00"/>
                </a:highlight>
              </a:rPr>
              <a:t> Qui</a:t>
            </a:r>
            <a:r>
              <a:rPr lang="fr-FR" b="1" dirty="0" smtClean="0"/>
              <a:t> </a:t>
            </a:r>
            <a:r>
              <a:rPr lang="fr-FR" dirty="0"/>
              <a:t>est le personnage principal </a:t>
            </a:r>
            <a:r>
              <a:rPr lang="fr-FR" dirty="0" smtClean="0"/>
              <a:t>du texte </a:t>
            </a:r>
            <a:r>
              <a:rPr lang="fr-FR" dirty="0"/>
              <a:t>? </a:t>
            </a:r>
          </a:p>
        </p:txBody>
      </p:sp>
    </p:spTree>
    <p:extLst>
      <p:ext uri="{BB962C8B-B14F-4D97-AF65-F5344CB8AC3E}">
        <p14:creationId xmlns:p14="http://schemas.microsoft.com/office/powerpoint/2010/main" val="2759238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579B900-4E3D-A5D4-387A-52AF4A1E16A2}"/>
            </a:ext>
          </a:extLst>
        </p:cNvPr>
        <p:cNvGrpSpPr/>
        <p:nvPr/>
      </p:nvGrpSpPr>
      <p:grpSpPr>
        <a:xfrm>
          <a:off x="0" y="0"/>
          <a:ext cx="0" cy="0"/>
          <a:chOff x="0" y="0"/>
          <a:chExt cx="0" cy="0"/>
        </a:xfrm>
      </p:grpSpPr>
      <p:sp>
        <p:nvSpPr>
          <p:cNvPr id="4" name="ZoneTexte 11">
            <a:extLst>
              <a:ext uri="{FF2B5EF4-FFF2-40B4-BE49-F238E27FC236}">
                <a16:creationId xmlns=""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p>
            <a:r>
              <a:rPr lang="fr-FR" sz="1400" b="1" dirty="0">
                <a:solidFill>
                  <a:schemeClr val="bg2">
                    <a:lumMod val="50000"/>
                  </a:schemeClr>
                </a:solidFill>
              </a:rPr>
              <a:t>Répondez aux questions </a:t>
            </a:r>
            <a:r>
              <a:rPr lang="fr-FR" sz="1400" b="1" dirty="0" smtClean="0">
                <a:solidFill>
                  <a:schemeClr val="bg2">
                    <a:lumMod val="50000"/>
                  </a:schemeClr>
                </a:solidFill>
              </a:rPr>
              <a:t>suivantes:</a:t>
            </a:r>
            <a:endParaRPr lang="fr-FR" altLang="fr-FR" sz="1400" b="1" dirty="0">
              <a:solidFill>
                <a:schemeClr val="bg2">
                  <a:lumMod val="50000"/>
                </a:schemeClr>
              </a:solidFill>
            </a:endParaRPr>
          </a:p>
        </p:txBody>
      </p:sp>
      <p:sp>
        <p:nvSpPr>
          <p:cNvPr id="5" name="Espace réservé du texte 2">
            <a:extLst>
              <a:ext uri="{FF2B5EF4-FFF2-40B4-BE49-F238E27FC236}">
                <a16:creationId xmlns=""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Demander aux élèves d’appliquer </a:t>
            </a:r>
            <a:r>
              <a:rPr lang="fr-FR" sz="1400" dirty="0" smtClean="0"/>
              <a:t>la même stratégie </a:t>
            </a:r>
            <a:r>
              <a:rPr lang="fr-FR" sz="1400" dirty="0"/>
              <a:t>pour répondre </a:t>
            </a:r>
            <a:r>
              <a:rPr lang="fr-FR" sz="1400" dirty="0" smtClean="0"/>
              <a:t>à ces questions.</a:t>
            </a:r>
            <a:endParaRPr lang="fr-FR" sz="1400" dirty="0"/>
          </a:p>
        </p:txBody>
      </p:sp>
      <p:sp>
        <p:nvSpPr>
          <p:cNvPr id="14" name="ZoneTexte 13">
            <a:extLst>
              <a:ext uri="{FF2B5EF4-FFF2-40B4-BE49-F238E27FC236}">
                <a16:creationId xmlns="" xmlns:a16="http://schemas.microsoft.com/office/drawing/2014/main" id="{AB16F786-8A53-1F6D-EC70-DC050E42C14F}"/>
              </a:ext>
            </a:extLst>
          </p:cNvPr>
          <p:cNvSpPr txBox="1"/>
          <p:nvPr/>
        </p:nvSpPr>
        <p:spPr>
          <a:xfrm>
            <a:off x="493012" y="2197625"/>
            <a:ext cx="6109658" cy="2554545"/>
          </a:xfrm>
          <a:prstGeom prst="rect">
            <a:avLst/>
          </a:prstGeom>
          <a:solidFill>
            <a:srgbClr val="FFFFD5"/>
          </a:solidFill>
          <a:ln>
            <a:solidFill>
              <a:schemeClr val="accent1"/>
            </a:solidFill>
          </a:ln>
        </p:spPr>
        <p:txBody>
          <a:bodyPr wrap="square">
            <a:spAutoFit/>
          </a:bodyPr>
          <a:lstStyle>
            <a:defPPr>
              <a:defRPr lang="fr-FR"/>
            </a:defPPr>
            <a:lvl1pPr algn="just">
              <a:defRPr sz="2000">
                <a:latin typeface="Calibri" panose="020F0502020204030204" pitchFamily="34" charset="0"/>
                <a:cs typeface="Calibri" panose="020F0502020204030204" pitchFamily="34" charset="0"/>
              </a:defRPr>
            </a:lvl1pPr>
          </a:lstStyle>
          <a:p>
            <a:r>
              <a:rPr lang="fr-FR" dirty="0"/>
              <a:t>Dalal recueille une petite graine et la plante dans le jardin. Chaque jour, elle arrose soigneusement la fleur. Sous le soleil, la plante grandit petit à petit. Un matin, une abeille se pose sur la fleur. La jeune fille prend son appareil photo et capture cette scène magnifique. Ravie, elle court exposer sa photo dans le salon. Son petit frère Imrane regarde la photo et s’exclame : c’est une excellente idée ! </a:t>
            </a:r>
          </a:p>
        </p:txBody>
      </p:sp>
      <p:pic>
        <p:nvPicPr>
          <p:cNvPr id="15" name="Image 14">
            <a:extLst>
              <a:ext uri="{FF2B5EF4-FFF2-40B4-BE49-F238E27FC236}">
                <a16:creationId xmlns="" xmlns:a16="http://schemas.microsoft.com/office/drawing/2014/main" id="{2C1BB27A-9F96-3C81-11F0-9D0933881E05}"/>
              </a:ext>
            </a:extLst>
          </p:cNvPr>
          <p:cNvPicPr>
            <a:picLocks noChangeAspect="1"/>
          </p:cNvPicPr>
          <p:nvPr/>
        </p:nvPicPr>
        <p:blipFill>
          <a:blip r:embed="rId2"/>
          <a:stretch>
            <a:fillRect/>
          </a:stretch>
        </p:blipFill>
        <p:spPr>
          <a:xfrm>
            <a:off x="6735043" y="2244406"/>
            <a:ext cx="2033399" cy="2507764"/>
          </a:xfrm>
          <a:prstGeom prst="rect">
            <a:avLst/>
          </a:prstGeom>
        </p:spPr>
      </p:pic>
      <p:pic>
        <p:nvPicPr>
          <p:cNvPr id="17" name="Image 16">
            <a:extLst>
              <a:ext uri="{FF2B5EF4-FFF2-40B4-BE49-F238E27FC236}">
                <a16:creationId xmlns="" xmlns:a16="http://schemas.microsoft.com/office/drawing/2014/main" id="{5248F0F6-189C-4569-0EE2-5FE5600B7AAF}"/>
              </a:ext>
            </a:extLst>
          </p:cNvPr>
          <p:cNvPicPr>
            <a:picLocks noChangeAspect="1"/>
          </p:cNvPicPr>
          <p:nvPr/>
        </p:nvPicPr>
        <p:blipFill>
          <a:blip r:embed="rId3"/>
          <a:stretch>
            <a:fillRect/>
          </a:stretch>
        </p:blipFill>
        <p:spPr>
          <a:xfrm>
            <a:off x="493011" y="674812"/>
            <a:ext cx="8054995" cy="704952"/>
          </a:xfrm>
          <a:prstGeom prst="rect">
            <a:avLst/>
          </a:prstGeom>
        </p:spPr>
      </p:pic>
      <p:pic>
        <p:nvPicPr>
          <p:cNvPr id="20" name="Image 19">
            <a:extLst>
              <a:ext uri="{FF2B5EF4-FFF2-40B4-BE49-F238E27FC236}">
                <a16:creationId xmlns="" xmlns:a16="http://schemas.microsoft.com/office/drawing/2014/main" id="{DA9BD383-0F55-65F5-3318-7D98E779DF64}"/>
              </a:ext>
            </a:extLst>
          </p:cNvPr>
          <p:cNvPicPr>
            <a:picLocks noChangeAspect="1"/>
          </p:cNvPicPr>
          <p:nvPr/>
        </p:nvPicPr>
        <p:blipFill>
          <a:blip r:embed="rId4"/>
          <a:stretch>
            <a:fillRect/>
          </a:stretch>
        </p:blipFill>
        <p:spPr>
          <a:xfrm>
            <a:off x="544656" y="1458249"/>
            <a:ext cx="8054688" cy="753106"/>
          </a:xfrm>
          <a:prstGeom prst="rect">
            <a:avLst/>
          </a:prstGeom>
        </p:spPr>
      </p:pic>
      <p:pic>
        <p:nvPicPr>
          <p:cNvPr id="11" name="Picture 2" descr="Lever la main - Icônes mains et gestes gratuites">
            <a:extLst>
              <a:ext uri="{FF2B5EF4-FFF2-40B4-BE49-F238E27FC236}">
                <a16:creationId xmlns:a16="http://schemas.microsoft.com/office/drawing/2014/main" xmlns="" id="{0F64FA8B-8556-9F64-81BA-ADD5AB3CA13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362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31145B6A-3C14-8886-9496-37529648AF21}"/>
            </a:ext>
          </a:extLst>
        </p:cNvPr>
        <p:cNvGrpSpPr/>
        <p:nvPr/>
      </p:nvGrpSpPr>
      <p:grpSpPr>
        <a:xfrm>
          <a:off x="0" y="0"/>
          <a:ext cx="0" cy="0"/>
          <a:chOff x="0" y="0"/>
          <a:chExt cx="0" cy="0"/>
        </a:xfrm>
      </p:grpSpPr>
      <p:sp>
        <p:nvSpPr>
          <p:cNvPr id="4" name="ZoneTexte 11">
            <a:extLst>
              <a:ext uri="{FF2B5EF4-FFF2-40B4-BE49-F238E27FC236}">
                <a16:creationId xmlns="" xmlns:a16="http://schemas.microsoft.com/office/drawing/2014/main" id="{1A41B901-3610-3B66-4D75-0924F1B3CFA0}"/>
              </a:ext>
            </a:extLst>
          </p:cNvPr>
          <p:cNvSpPr txBox="1"/>
          <p:nvPr/>
        </p:nvSpPr>
        <p:spPr>
          <a:xfrm>
            <a:off x="594323" y="35634"/>
            <a:ext cx="8176849" cy="307777"/>
          </a:xfrm>
          <a:prstGeom prst="rect">
            <a:avLst/>
          </a:prstGeom>
          <a:noFill/>
        </p:spPr>
        <p:txBody>
          <a:bodyPr wrap="square">
            <a:spAutoFit/>
          </a:bodyPr>
          <a:lstStyle/>
          <a:p>
            <a:r>
              <a:rPr lang="fr-FR" sz="1400" b="1" dirty="0" smtClean="0">
                <a:solidFill>
                  <a:schemeClr val="bg2">
                    <a:lumMod val="50000"/>
                  </a:schemeClr>
                </a:solidFill>
              </a:rPr>
              <a:t>Réponses attendues:</a:t>
            </a:r>
            <a:endParaRPr lang="fr-FR" altLang="fr-FR" sz="1400" b="1" dirty="0">
              <a:solidFill>
                <a:schemeClr val="bg2">
                  <a:lumMod val="50000"/>
                </a:schemeClr>
              </a:solidFill>
            </a:endParaRPr>
          </a:p>
        </p:txBody>
      </p:sp>
      <p:sp>
        <p:nvSpPr>
          <p:cNvPr id="5" name="Espace réservé du texte 2">
            <a:extLst>
              <a:ext uri="{FF2B5EF4-FFF2-40B4-BE49-F238E27FC236}">
                <a16:creationId xmlns="" xmlns:a16="http://schemas.microsoft.com/office/drawing/2014/main" id="{B0F9C8E7-CF1C-0491-4186-B0CFB0BF1337}"/>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Montrer que la 1</a:t>
            </a:r>
            <a:r>
              <a:rPr lang="fr-FR" sz="1400" baseline="30000" dirty="0"/>
              <a:t>ère</a:t>
            </a:r>
            <a:r>
              <a:rPr lang="fr-FR" sz="1400" dirty="0"/>
              <a:t> question porte sur le lieu et la 2</a:t>
            </a:r>
            <a:r>
              <a:rPr lang="fr-FR" sz="1400" baseline="30000" dirty="0"/>
              <a:t>ème</a:t>
            </a:r>
            <a:r>
              <a:rPr lang="fr-FR" sz="1400" dirty="0"/>
              <a:t> sur le temps.</a:t>
            </a:r>
          </a:p>
        </p:txBody>
      </p:sp>
      <p:sp>
        <p:nvSpPr>
          <p:cNvPr id="14" name="ZoneTexte 13">
            <a:extLst>
              <a:ext uri="{FF2B5EF4-FFF2-40B4-BE49-F238E27FC236}">
                <a16:creationId xmlns="" xmlns:a16="http://schemas.microsoft.com/office/drawing/2014/main" id="{193E9A61-8E06-8041-3A22-6521A10E7E09}"/>
              </a:ext>
            </a:extLst>
          </p:cNvPr>
          <p:cNvSpPr txBox="1"/>
          <p:nvPr/>
        </p:nvSpPr>
        <p:spPr>
          <a:xfrm>
            <a:off x="493012" y="2219659"/>
            <a:ext cx="6109658" cy="2554545"/>
          </a:xfrm>
          <a:prstGeom prst="rect">
            <a:avLst/>
          </a:prstGeom>
          <a:solidFill>
            <a:srgbClr val="FFFFD5"/>
          </a:solidFill>
          <a:ln>
            <a:solidFill>
              <a:schemeClr val="accent1"/>
            </a:solidFill>
          </a:ln>
        </p:spPr>
        <p:txBody>
          <a:bodyPr wrap="square">
            <a:spAutoFit/>
          </a:bodyPr>
          <a:lstStyle>
            <a:defPPr>
              <a:defRPr lang="fr-FR"/>
            </a:defPPr>
            <a:lvl1pPr algn="just">
              <a:defRPr sz="2000">
                <a:latin typeface="Calibri" panose="020F0502020204030204" pitchFamily="34" charset="0"/>
                <a:cs typeface="Calibri" panose="020F0502020204030204" pitchFamily="34" charset="0"/>
              </a:defRPr>
            </a:lvl1pPr>
          </a:lstStyle>
          <a:p>
            <a:r>
              <a:rPr lang="fr-FR" dirty="0"/>
              <a:t>Dalal recueille une petite graine et la plante </a:t>
            </a:r>
            <a:r>
              <a:rPr lang="fr-FR" dirty="0">
                <a:highlight>
                  <a:srgbClr val="FFFF00"/>
                </a:highlight>
                <a:ea typeface="Calibri" panose="020F0502020204030204" pitchFamily="34" charset="0"/>
                <a:cs typeface="Arial" panose="020B0604020202020204" pitchFamily="34" charset="0"/>
              </a:rPr>
              <a:t>dans le jardin</a:t>
            </a:r>
            <a:r>
              <a:rPr lang="fr-FR" dirty="0"/>
              <a:t>. </a:t>
            </a:r>
            <a:r>
              <a:rPr lang="fr-FR" dirty="0">
                <a:highlight>
                  <a:srgbClr val="FFFF00"/>
                </a:highlight>
                <a:ea typeface="Calibri" panose="020F0502020204030204" pitchFamily="34" charset="0"/>
                <a:cs typeface="Arial" panose="020B0604020202020204" pitchFamily="34" charset="0"/>
              </a:rPr>
              <a:t>Chaque jour</a:t>
            </a:r>
            <a:r>
              <a:rPr lang="fr-FR" dirty="0"/>
              <a:t>, elle arrose soigneusement la fleur. Sous le soleil, la plante grandit petit à petit. Un matin, une abeille se pose sur la fleur. La jeune fille prend son appareil photo et capture cette scène magnifique. Ravie, elle court exposer sa photo dans le salon. Son petit frère Imrane regarde la photo et s’exclame : c’est une excellente idée ! </a:t>
            </a:r>
          </a:p>
        </p:txBody>
      </p:sp>
      <p:pic>
        <p:nvPicPr>
          <p:cNvPr id="15" name="Image 14">
            <a:extLst>
              <a:ext uri="{FF2B5EF4-FFF2-40B4-BE49-F238E27FC236}">
                <a16:creationId xmlns="" xmlns:a16="http://schemas.microsoft.com/office/drawing/2014/main" id="{5F4DCAEF-F096-4BC2-A0E1-718DB2C7BF28}"/>
              </a:ext>
            </a:extLst>
          </p:cNvPr>
          <p:cNvPicPr>
            <a:picLocks noChangeAspect="1"/>
          </p:cNvPicPr>
          <p:nvPr/>
        </p:nvPicPr>
        <p:blipFill>
          <a:blip r:embed="rId2"/>
          <a:stretch>
            <a:fillRect/>
          </a:stretch>
        </p:blipFill>
        <p:spPr>
          <a:xfrm>
            <a:off x="6735043" y="2266440"/>
            <a:ext cx="2033399" cy="2507764"/>
          </a:xfrm>
          <a:prstGeom prst="rect">
            <a:avLst/>
          </a:prstGeom>
        </p:spPr>
      </p:pic>
      <p:pic>
        <p:nvPicPr>
          <p:cNvPr id="2" name="Image 1">
            <a:extLst>
              <a:ext uri="{FF2B5EF4-FFF2-40B4-BE49-F238E27FC236}">
                <a16:creationId xmlns="" xmlns:a16="http://schemas.microsoft.com/office/drawing/2014/main" id="{22C9D617-295A-DB4B-471F-3A58BA8A5442}"/>
              </a:ext>
            </a:extLst>
          </p:cNvPr>
          <p:cNvPicPr>
            <a:picLocks noChangeAspect="1"/>
          </p:cNvPicPr>
          <p:nvPr/>
        </p:nvPicPr>
        <p:blipFill>
          <a:blip r:embed="rId3"/>
          <a:stretch>
            <a:fillRect/>
          </a:stretch>
        </p:blipFill>
        <p:spPr>
          <a:xfrm>
            <a:off x="493011" y="652778"/>
            <a:ext cx="8054995" cy="704952"/>
          </a:xfrm>
          <a:prstGeom prst="rect">
            <a:avLst/>
          </a:prstGeom>
        </p:spPr>
      </p:pic>
      <p:pic>
        <p:nvPicPr>
          <p:cNvPr id="7" name="Image 6">
            <a:extLst>
              <a:ext uri="{FF2B5EF4-FFF2-40B4-BE49-F238E27FC236}">
                <a16:creationId xmlns="" xmlns:a16="http://schemas.microsoft.com/office/drawing/2014/main" id="{024D1353-7023-BF84-BA30-DF12A08FA1F0}"/>
              </a:ext>
            </a:extLst>
          </p:cNvPr>
          <p:cNvPicPr>
            <a:picLocks noChangeAspect="1"/>
          </p:cNvPicPr>
          <p:nvPr/>
        </p:nvPicPr>
        <p:blipFill>
          <a:blip r:embed="rId4"/>
          <a:stretch>
            <a:fillRect/>
          </a:stretch>
        </p:blipFill>
        <p:spPr>
          <a:xfrm>
            <a:off x="544656" y="1458249"/>
            <a:ext cx="8054688" cy="753106"/>
          </a:xfrm>
          <a:prstGeom prst="rect">
            <a:avLst/>
          </a:prstGeom>
        </p:spPr>
      </p:pic>
      <p:sp>
        <p:nvSpPr>
          <p:cNvPr id="9" name="ZoneTexte 8">
            <a:extLst>
              <a:ext uri="{FF2B5EF4-FFF2-40B4-BE49-F238E27FC236}">
                <a16:creationId xmlns="" xmlns:a16="http://schemas.microsoft.com/office/drawing/2014/main" id="{B6BD8474-25F8-49B5-1D53-431EADFCDCD4}"/>
              </a:ext>
            </a:extLst>
          </p:cNvPr>
          <p:cNvSpPr txBox="1"/>
          <p:nvPr/>
        </p:nvSpPr>
        <p:spPr>
          <a:xfrm>
            <a:off x="979366" y="951970"/>
            <a:ext cx="5090927" cy="400110"/>
          </a:xfrm>
          <a:prstGeom prst="rect">
            <a:avLst/>
          </a:prstGeom>
          <a:noFill/>
        </p:spPr>
        <p:txBody>
          <a:bodyPr wrap="square">
            <a:spAutoFit/>
          </a:bodyPr>
          <a:lstStyle>
            <a:defPPr>
              <a:defRPr lang="fr-FR"/>
            </a:defPPr>
            <a:lvl1pPr>
              <a:defRPr>
                <a:solidFill>
                  <a:srgbClr val="0070C0"/>
                </a:solidFill>
                <a:latin typeface="Calibri" panose="020F0502020204030204" pitchFamily="34" charset="0"/>
                <a:cs typeface="Calibri" panose="020F0502020204030204" pitchFamily="34" charset="0"/>
              </a:defRPr>
            </a:lvl1pPr>
          </a:lstStyle>
          <a:p>
            <a:r>
              <a:rPr lang="fr-FR" sz="2000" i="1" dirty="0">
                <a:solidFill>
                  <a:srgbClr val="FF0000"/>
                </a:solidFill>
              </a:rPr>
              <a:t>La jeune fille plante la graine dans le jardin. </a:t>
            </a:r>
          </a:p>
        </p:txBody>
      </p:sp>
      <p:sp>
        <p:nvSpPr>
          <p:cNvPr id="10" name="ZoneTexte 9">
            <a:extLst>
              <a:ext uri="{FF2B5EF4-FFF2-40B4-BE49-F238E27FC236}">
                <a16:creationId xmlns="" xmlns:a16="http://schemas.microsoft.com/office/drawing/2014/main" id="{A06E7142-FEBA-82FF-8BE7-2E011CADB7ED}"/>
              </a:ext>
            </a:extLst>
          </p:cNvPr>
          <p:cNvSpPr txBox="1"/>
          <p:nvPr/>
        </p:nvSpPr>
        <p:spPr>
          <a:xfrm>
            <a:off x="979367" y="1778733"/>
            <a:ext cx="4881606" cy="400110"/>
          </a:xfrm>
          <a:prstGeom prst="rect">
            <a:avLst/>
          </a:prstGeom>
          <a:noFill/>
        </p:spPr>
        <p:txBody>
          <a:bodyPr wrap="square">
            <a:spAutoFit/>
          </a:bodyPr>
          <a:lstStyle>
            <a:defPPr>
              <a:defRPr lang="fr-FR"/>
            </a:defPPr>
            <a:lvl1pPr>
              <a:defRPr>
                <a:solidFill>
                  <a:srgbClr val="0070C0"/>
                </a:solidFill>
                <a:latin typeface="Calibri" panose="020F0502020204030204" pitchFamily="34" charset="0"/>
                <a:cs typeface="Calibri" panose="020F0502020204030204" pitchFamily="34" charset="0"/>
              </a:defRPr>
            </a:lvl1pPr>
          </a:lstStyle>
          <a:p>
            <a:r>
              <a:rPr lang="fr-FR" sz="2000" i="1" dirty="0">
                <a:solidFill>
                  <a:srgbClr val="FF0000"/>
                </a:solidFill>
              </a:rPr>
              <a:t>La jeune fille arrose la plante chaque jour. </a:t>
            </a:r>
          </a:p>
        </p:txBody>
      </p:sp>
      <p:pic>
        <p:nvPicPr>
          <p:cNvPr id="13" name="Google Shape;656;p54">
            <a:extLst>
              <a:ext uri="{FF2B5EF4-FFF2-40B4-BE49-F238E27FC236}">
                <a16:creationId xmlns:a16="http://schemas.microsoft.com/office/drawing/2014/main" xmlns="" id="{6E9EFBC9-927D-63C2-3029-CBAFE604412A}"/>
              </a:ext>
            </a:extLst>
          </p:cNvPr>
          <p:cNvPicPr>
            <a:picLocks noChangeAspect="1"/>
          </p:cNvPicPr>
          <p:nvPr/>
        </p:nvPicPr>
        <p:blipFill>
          <a:blip r:embed="rId5" cstate="print">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31023404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1">
            <a:extLst>
              <a:ext uri="{FF2B5EF4-FFF2-40B4-BE49-F238E27FC236}">
                <a16:creationId xmlns="" xmlns:a16="http://schemas.microsoft.com/office/drawing/2014/main" id="{A8768FD6-2C51-1D8B-99B9-2C0B84F03AEE}"/>
              </a:ext>
            </a:extLst>
          </p:cNvPr>
          <p:cNvSpPr txBox="1"/>
          <p:nvPr/>
        </p:nvSpPr>
        <p:spPr>
          <a:xfrm>
            <a:off x="865396" y="36143"/>
            <a:ext cx="8176849" cy="307777"/>
          </a:xfrm>
          <a:prstGeom prst="rect">
            <a:avLst/>
          </a:prstGeom>
          <a:noFill/>
        </p:spPr>
        <p:txBody>
          <a:bodyPr wrap="square">
            <a:spAutoFit/>
          </a:bodyPr>
          <a:lstStyle/>
          <a:p>
            <a:pPr>
              <a:spcAft>
                <a:spcPts val="600"/>
              </a:spcAft>
            </a:pPr>
            <a:r>
              <a:rPr lang="fr-FR" sz="1400" b="1" dirty="0">
                <a:solidFill>
                  <a:schemeClr val="bg2">
                    <a:lumMod val="50000"/>
                  </a:schemeClr>
                </a:solidFill>
              </a:rPr>
              <a:t>Répondez à </a:t>
            </a:r>
            <a:r>
              <a:rPr lang="fr-FR" sz="1400" b="1" dirty="0" smtClean="0">
                <a:solidFill>
                  <a:schemeClr val="bg2">
                    <a:lumMod val="50000"/>
                  </a:schemeClr>
                </a:solidFill>
              </a:rPr>
              <a:t>ces questions. </a:t>
            </a:r>
            <a:r>
              <a:rPr lang="fr-FR" sz="1400" b="1" dirty="0">
                <a:solidFill>
                  <a:schemeClr val="bg2">
                    <a:lumMod val="50000"/>
                  </a:schemeClr>
                </a:solidFill>
              </a:rPr>
              <a:t>Travaillez individuellement. </a:t>
            </a:r>
            <a:endParaRPr lang="fr-FR" altLang="fr-FR" sz="1400" b="1" dirty="0">
              <a:solidFill>
                <a:schemeClr val="bg2">
                  <a:lumMod val="50000"/>
                </a:schemeClr>
              </a:solidFill>
            </a:endParaRPr>
          </a:p>
        </p:txBody>
      </p:sp>
      <p:sp>
        <p:nvSpPr>
          <p:cNvPr id="6" name="Espace réservé du texte 2">
            <a:extLst>
              <a:ext uri="{FF2B5EF4-FFF2-40B4-BE49-F238E27FC236}">
                <a16:creationId xmlns=""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Demander aux élèves d’appliquer </a:t>
            </a:r>
            <a:r>
              <a:rPr lang="fr-FR" sz="1400" dirty="0" smtClean="0"/>
              <a:t>la même stratégie </a:t>
            </a:r>
            <a:r>
              <a:rPr lang="fr-FR" sz="1400" dirty="0"/>
              <a:t>pour répondre à ces questions.</a:t>
            </a:r>
          </a:p>
        </p:txBody>
      </p:sp>
      <p:sp>
        <p:nvSpPr>
          <p:cNvPr id="2" name="ZoneTexte 1">
            <a:extLst>
              <a:ext uri="{FF2B5EF4-FFF2-40B4-BE49-F238E27FC236}">
                <a16:creationId xmlns="" xmlns:a16="http://schemas.microsoft.com/office/drawing/2014/main" id="{E4D224C9-4F10-49A4-6068-A2865243FA89}"/>
              </a:ext>
            </a:extLst>
          </p:cNvPr>
          <p:cNvSpPr txBox="1"/>
          <p:nvPr/>
        </p:nvSpPr>
        <p:spPr>
          <a:xfrm>
            <a:off x="493012" y="2164574"/>
            <a:ext cx="6109658" cy="2554545"/>
          </a:xfrm>
          <a:prstGeom prst="rect">
            <a:avLst/>
          </a:prstGeom>
          <a:solidFill>
            <a:srgbClr val="FFFFD5"/>
          </a:solidFill>
          <a:ln>
            <a:solidFill>
              <a:schemeClr val="accent1"/>
            </a:solidFill>
          </a:ln>
        </p:spPr>
        <p:txBody>
          <a:bodyPr wrap="square">
            <a:spAutoFit/>
          </a:bodyPr>
          <a:lstStyle>
            <a:defPPr>
              <a:defRPr lang="fr-FR"/>
            </a:defPPr>
            <a:lvl1pPr algn="just">
              <a:defRPr sz="2000">
                <a:latin typeface="Calibri" panose="020F0502020204030204" pitchFamily="34" charset="0"/>
                <a:cs typeface="Calibri" panose="020F0502020204030204" pitchFamily="34" charset="0"/>
              </a:defRPr>
            </a:lvl1pPr>
          </a:lstStyle>
          <a:p>
            <a:r>
              <a:rPr lang="fr-FR" dirty="0"/>
              <a:t>Dalal recueille une petite graine et la plante dans le jardin. Chaque jour, elle arrose soigneusement la fleur. Sous le soleil, la plante grandit petit à petit. Un matin, une abeille se pose sur la fleur. La jeune fille prend son appareil photo et capture cette scène magnifique. Ravie, elle court exposer sa photo dans le salon. Son petit frère Imrane regarde la photo et s’exclame : c’est une excellente idée ! </a:t>
            </a:r>
          </a:p>
        </p:txBody>
      </p:sp>
      <p:pic>
        <p:nvPicPr>
          <p:cNvPr id="9" name="Image 8">
            <a:extLst>
              <a:ext uri="{FF2B5EF4-FFF2-40B4-BE49-F238E27FC236}">
                <a16:creationId xmlns="" xmlns:a16="http://schemas.microsoft.com/office/drawing/2014/main" id="{03469886-FB43-CF06-1BA6-734ACF60AE35}"/>
              </a:ext>
            </a:extLst>
          </p:cNvPr>
          <p:cNvPicPr>
            <a:picLocks noChangeAspect="1"/>
          </p:cNvPicPr>
          <p:nvPr/>
        </p:nvPicPr>
        <p:blipFill>
          <a:blip r:embed="rId3"/>
          <a:stretch>
            <a:fillRect/>
          </a:stretch>
        </p:blipFill>
        <p:spPr>
          <a:xfrm>
            <a:off x="6735043" y="2211355"/>
            <a:ext cx="2033399" cy="2507764"/>
          </a:xfrm>
          <a:prstGeom prst="rect">
            <a:avLst/>
          </a:prstGeom>
        </p:spPr>
      </p:pic>
      <p:sp>
        <p:nvSpPr>
          <p:cNvPr id="10" name="ZoneTexte 9">
            <a:extLst>
              <a:ext uri="{FF2B5EF4-FFF2-40B4-BE49-F238E27FC236}">
                <a16:creationId xmlns="" xmlns:a16="http://schemas.microsoft.com/office/drawing/2014/main" id="{88B803BC-F823-4FD3-8B60-F89D9803DFB0}"/>
              </a:ext>
            </a:extLst>
          </p:cNvPr>
          <p:cNvSpPr txBox="1"/>
          <p:nvPr/>
        </p:nvSpPr>
        <p:spPr>
          <a:xfrm>
            <a:off x="676890" y="894080"/>
            <a:ext cx="4714260" cy="369332"/>
          </a:xfrm>
          <a:prstGeom prst="rect">
            <a:avLst/>
          </a:prstGeom>
          <a:noFill/>
        </p:spPr>
        <p:txBody>
          <a:bodyPr wrap="square">
            <a:spAutoFit/>
          </a:bodyPr>
          <a:lstStyle/>
          <a:p>
            <a:pPr>
              <a:buFont typeface="Arial" pitchFamily="34" charset="0"/>
              <a:buChar char="•"/>
            </a:pPr>
            <a:r>
              <a:rPr lang="fr-FR" dirty="0" smtClean="0">
                <a:highlight>
                  <a:srgbClr val="FFFF00"/>
                </a:highlight>
                <a:latin typeface="Calibri" panose="020F0502020204030204" pitchFamily="34" charset="0"/>
                <a:ea typeface="Calibri" panose="020F0502020204030204" pitchFamily="34" charset="0"/>
                <a:cs typeface="Arial" panose="020B0604020202020204" pitchFamily="34" charset="0"/>
              </a:rPr>
              <a:t> Où </a:t>
            </a:r>
            <a:r>
              <a:rPr lang="fr-FR" dirty="0">
                <a:latin typeface="Calibri" panose="020F0502020204030204" pitchFamily="34" charset="0"/>
                <a:ea typeface="Calibri" panose="020F0502020204030204" pitchFamily="34" charset="0"/>
                <a:cs typeface="Arial" panose="020B0604020202020204" pitchFamily="34" charset="0"/>
              </a:rPr>
              <a:t>la jeune fille expose-t-elle la photo ? </a:t>
            </a:r>
          </a:p>
        </p:txBody>
      </p:sp>
      <p:sp>
        <p:nvSpPr>
          <p:cNvPr id="11" name="ZoneTexte 10">
            <a:extLst>
              <a:ext uri="{FF2B5EF4-FFF2-40B4-BE49-F238E27FC236}">
                <a16:creationId xmlns="" xmlns:a16="http://schemas.microsoft.com/office/drawing/2014/main" id="{99ACFE37-33C9-EAAD-0CD0-4DC4A51BFB5C}"/>
              </a:ext>
            </a:extLst>
          </p:cNvPr>
          <p:cNvSpPr txBox="1"/>
          <p:nvPr/>
        </p:nvSpPr>
        <p:spPr>
          <a:xfrm>
            <a:off x="676890" y="1275860"/>
            <a:ext cx="4376803" cy="369332"/>
          </a:xfrm>
          <a:prstGeom prst="rect">
            <a:avLst/>
          </a:prstGeom>
          <a:noFill/>
        </p:spPr>
        <p:txBody>
          <a:bodyPr wrap="square">
            <a:spAutoFit/>
          </a:bodyPr>
          <a:lstStyle/>
          <a:p>
            <a:pPr>
              <a:buFont typeface="Arial" pitchFamily="34" charset="0"/>
              <a:buChar char="•"/>
            </a:pPr>
            <a:r>
              <a:rPr lang="fr-FR" dirty="0" smtClean="0">
                <a:highlight>
                  <a:srgbClr val="FFFF00"/>
                </a:highlight>
                <a:latin typeface="Calibri" panose="020F0502020204030204" pitchFamily="34" charset="0"/>
                <a:ea typeface="Calibri" panose="020F0502020204030204" pitchFamily="34" charset="0"/>
                <a:cs typeface="Arial" panose="020B0604020202020204" pitchFamily="34" charset="0"/>
              </a:rPr>
              <a:t> Quand</a:t>
            </a:r>
            <a:r>
              <a:rPr lang="fr-FR" dirty="0" smtClean="0">
                <a:latin typeface="Calibri" panose="020F0502020204030204" pitchFamily="34" charset="0"/>
                <a:ea typeface="Calibri" panose="020F0502020204030204" pitchFamily="34" charset="0"/>
                <a:cs typeface="Arial" panose="020B0604020202020204" pitchFamily="34" charset="0"/>
              </a:rPr>
              <a:t> </a:t>
            </a:r>
            <a:r>
              <a:rPr lang="fr-FR" dirty="0">
                <a:latin typeface="Calibri" panose="020F0502020204030204" pitchFamily="34" charset="0"/>
                <a:ea typeface="Calibri" panose="020F0502020204030204" pitchFamily="34" charset="0"/>
                <a:cs typeface="Arial" panose="020B0604020202020204" pitchFamily="34" charset="0"/>
              </a:rPr>
              <a:t>l’abeille se pose-t-elle sur la fleur ?  </a:t>
            </a:r>
          </a:p>
        </p:txBody>
      </p:sp>
      <p:sp>
        <p:nvSpPr>
          <p:cNvPr id="12" name="ZoneTexte 11">
            <a:extLst>
              <a:ext uri="{FF2B5EF4-FFF2-40B4-BE49-F238E27FC236}">
                <a16:creationId xmlns="" xmlns:a16="http://schemas.microsoft.com/office/drawing/2014/main" id="{76B2F3DB-880A-F55F-B71B-02A24FFCD702}"/>
              </a:ext>
            </a:extLst>
          </p:cNvPr>
          <p:cNvSpPr txBox="1"/>
          <p:nvPr/>
        </p:nvSpPr>
        <p:spPr>
          <a:xfrm>
            <a:off x="676890" y="1657640"/>
            <a:ext cx="4376803" cy="369332"/>
          </a:xfrm>
          <a:prstGeom prst="rect">
            <a:avLst/>
          </a:prstGeom>
          <a:noFill/>
        </p:spPr>
        <p:txBody>
          <a:bodyPr wrap="square">
            <a:spAutoFit/>
          </a:bodyPr>
          <a:lstStyle/>
          <a:p>
            <a:pPr>
              <a:buFont typeface="Arial" pitchFamily="34" charset="0"/>
              <a:buChar char="•"/>
            </a:pPr>
            <a:r>
              <a:rPr lang="fr-FR" dirty="0" smtClean="0">
                <a:highlight>
                  <a:srgbClr val="FFFF00"/>
                </a:highlight>
                <a:latin typeface="Calibri" panose="020F0502020204030204" pitchFamily="34" charset="0"/>
                <a:ea typeface="Calibri" panose="020F0502020204030204" pitchFamily="34" charset="0"/>
                <a:cs typeface="Arial" panose="020B0604020202020204" pitchFamily="34" charset="0"/>
              </a:rPr>
              <a:t> Que </a:t>
            </a:r>
            <a:r>
              <a:rPr lang="fr-FR" dirty="0">
                <a:highlight>
                  <a:srgbClr val="FFFF00"/>
                </a:highlight>
                <a:latin typeface="Calibri" panose="020F0502020204030204" pitchFamily="34" charset="0"/>
                <a:ea typeface="Calibri" panose="020F0502020204030204" pitchFamily="34" charset="0"/>
                <a:cs typeface="Arial" panose="020B0604020202020204" pitchFamily="34" charset="0"/>
              </a:rPr>
              <a:t>ressent </a:t>
            </a:r>
            <a:r>
              <a:rPr lang="fr-FR" dirty="0">
                <a:latin typeface="Calibri" panose="020F0502020204030204" pitchFamily="34" charset="0"/>
                <a:ea typeface="Calibri" panose="020F0502020204030204" pitchFamily="34" charset="0"/>
                <a:cs typeface="Arial" panose="020B0604020202020204" pitchFamily="34" charset="0"/>
              </a:rPr>
              <a:t>Dalal vers la fin de l’histoire ?  </a:t>
            </a:r>
          </a:p>
        </p:txBody>
      </p:sp>
      <p:pic>
        <p:nvPicPr>
          <p:cNvPr id="13" name="Picture 14">
            <a:extLst>
              <a:ext uri="{FF2B5EF4-FFF2-40B4-BE49-F238E27FC236}">
                <a16:creationId xmlns:a16="http://schemas.microsoft.com/office/drawing/2014/main" xmlns="" id="{3FC39882-D2D2-C95E-B6D0-B245A07952E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455A69A5-9DE0-7981-C3E5-65AF97915BEA}"/>
            </a:ext>
          </a:extLst>
        </p:cNvPr>
        <p:cNvGrpSpPr/>
        <p:nvPr/>
      </p:nvGrpSpPr>
      <p:grpSpPr>
        <a:xfrm>
          <a:off x="0" y="0"/>
          <a:ext cx="0" cy="0"/>
          <a:chOff x="0" y="0"/>
          <a:chExt cx="0" cy="0"/>
        </a:xfrm>
      </p:grpSpPr>
      <p:cxnSp>
        <p:nvCxnSpPr>
          <p:cNvPr id="53" name="Straight Connector 35">
            <a:extLst>
              <a:ext uri="{FF2B5EF4-FFF2-40B4-BE49-F238E27FC236}">
                <a16:creationId xmlns="" xmlns:a16="http://schemas.microsoft.com/office/drawing/2014/main" id="{E3D0EE8E-56B7-7EA9-51A4-BCB95DF71898}"/>
              </a:ext>
            </a:extLst>
          </p:cNvPr>
          <p:cNvCxnSpPr/>
          <p:nvPr/>
        </p:nvCxnSpPr>
        <p:spPr>
          <a:xfrm>
            <a:off x="1747421" y="1807829"/>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 xmlns:a16="http://schemas.microsoft.com/office/drawing/2014/main" id="{3BEB2FDD-17BB-2732-0C52-3739BF7A9659}"/>
              </a:ext>
            </a:extLst>
          </p:cNvPr>
          <p:cNvSpPr txBox="1"/>
          <p:nvPr/>
        </p:nvSpPr>
        <p:spPr>
          <a:xfrm>
            <a:off x="8064002" y="1144397"/>
            <a:ext cx="782715" cy="276999"/>
          </a:xfrm>
          <a:prstGeom prst="rect">
            <a:avLst/>
          </a:prstGeom>
          <a:noFill/>
        </p:spPr>
        <p:txBody>
          <a:bodyPr wrap="none" rtlCol="0">
            <a:spAutoFit/>
          </a:bodyPr>
          <a:lstStyle/>
          <a:p>
            <a:pPr algn="ctr"/>
            <a:r>
              <a:rPr lang="fr-FR" sz="1200" b="1" dirty="0" err="1">
                <a:solidFill>
                  <a:schemeClr val="accent6"/>
                </a:solidFill>
              </a:rPr>
              <a:t>Post-test</a:t>
            </a:r>
            <a:endParaRPr lang="fr-FR" sz="1200" b="1" dirty="0">
              <a:solidFill>
                <a:schemeClr val="accent6"/>
              </a:solidFill>
            </a:endParaRPr>
          </a:p>
        </p:txBody>
      </p:sp>
      <p:grpSp>
        <p:nvGrpSpPr>
          <p:cNvPr id="34" name="Group 33">
            <a:extLst>
              <a:ext uri="{FF2B5EF4-FFF2-40B4-BE49-F238E27FC236}">
                <a16:creationId xmlns="" xmlns:a16="http://schemas.microsoft.com/office/drawing/2014/main" id="{5FBEA9D3-2E76-1D25-99CE-1F15ABE3CD81}"/>
              </a:ext>
            </a:extLst>
          </p:cNvPr>
          <p:cNvGrpSpPr/>
          <p:nvPr/>
        </p:nvGrpSpPr>
        <p:grpSpPr>
          <a:xfrm>
            <a:off x="7637551" y="1040134"/>
            <a:ext cx="1436644" cy="1294519"/>
            <a:chOff x="1007340" y="1589285"/>
            <a:chExt cx="914400" cy="1831671"/>
          </a:xfrm>
        </p:grpSpPr>
        <p:sp>
          <p:nvSpPr>
            <p:cNvPr id="35" name="Oval 34">
              <a:extLst>
                <a:ext uri="{FF2B5EF4-FFF2-40B4-BE49-F238E27FC236}">
                  <a16:creationId xmlns=""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dirty="0"/>
            </a:p>
          </p:txBody>
        </p:sp>
        <p:cxnSp>
          <p:nvCxnSpPr>
            <p:cNvPr id="36" name="Straight Connector 35">
              <a:extLst>
                <a:ext uri="{FF2B5EF4-FFF2-40B4-BE49-F238E27FC236}">
                  <a16:creationId xmlns=""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35">
            <a:extLst>
              <a:ext uri="{FF2B5EF4-FFF2-40B4-BE49-F238E27FC236}">
                <a16:creationId xmlns="" xmlns:a16="http://schemas.microsoft.com/office/drawing/2014/main" id="{E3D0EE8E-56B7-7EA9-51A4-BCB95DF71898}"/>
              </a:ext>
            </a:extLst>
          </p:cNvPr>
          <p:cNvCxnSpPr/>
          <p:nvPr/>
        </p:nvCxnSpPr>
        <p:spPr>
          <a:xfrm>
            <a:off x="5121381" y="1699549"/>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 xmlns:a16="http://schemas.microsoft.com/office/drawing/2014/main" id="{5A6E13B6-48CF-E828-1CE3-F510889B3475}"/>
              </a:ext>
            </a:extLst>
          </p:cNvPr>
          <p:cNvSpPr/>
          <p:nvPr/>
        </p:nvSpPr>
        <p:spPr>
          <a:xfrm>
            <a:off x="4553339" y="1098884"/>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Révision</a:t>
            </a:r>
            <a:endParaRPr lang="fr-FR" sz="1350" dirty="0"/>
          </a:p>
        </p:txBody>
      </p:sp>
      <p:sp>
        <p:nvSpPr>
          <p:cNvPr id="39" name="Oval 34">
            <a:extLst>
              <a:ext uri="{FF2B5EF4-FFF2-40B4-BE49-F238E27FC236}">
                <a16:creationId xmlns="" xmlns:a16="http://schemas.microsoft.com/office/drawing/2014/main" id="{8C3AEFF5-D06D-5BD6-9A7E-9B9AB9A03011}"/>
              </a:ext>
            </a:extLst>
          </p:cNvPr>
          <p:cNvSpPr/>
          <p:nvPr/>
        </p:nvSpPr>
        <p:spPr>
          <a:xfrm>
            <a:off x="4970812" y="4148096"/>
            <a:ext cx="1177124"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Test de </a:t>
            </a:r>
          </a:p>
          <a:p>
            <a:pPr algn="ctr"/>
            <a:r>
              <a:rPr lang="fr-FR" sz="1200" b="1" dirty="0">
                <a:solidFill>
                  <a:schemeClr val="accent6"/>
                </a:solidFill>
              </a:rPr>
              <a:t>validation</a:t>
            </a:r>
          </a:p>
        </p:txBody>
      </p:sp>
      <p:cxnSp>
        <p:nvCxnSpPr>
          <p:cNvPr id="43" name="Straight Connector 35">
            <a:extLst>
              <a:ext uri="{FF2B5EF4-FFF2-40B4-BE49-F238E27FC236}">
                <a16:creationId xmlns="" xmlns:a16="http://schemas.microsoft.com/office/drawing/2014/main" id="{9EF23640-7160-6E89-19CE-173D8F1B7F1E}"/>
              </a:ext>
            </a:extLst>
          </p:cNvPr>
          <p:cNvCxnSpPr/>
          <p:nvPr/>
        </p:nvCxnSpPr>
        <p:spPr>
          <a:xfrm>
            <a:off x="5582363" y="351474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période de remédiation </a:t>
            </a:r>
            <a:endParaRPr lang="fr-FR" sz="24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54" name="Oval 34">
            <a:extLst>
              <a:ext uri="{FF2B5EF4-FFF2-40B4-BE49-F238E27FC236}">
                <a16:creationId xmlns="" xmlns:a16="http://schemas.microsoft.com/office/drawing/2014/main" id="{5A6E13B6-48CF-E828-1CE3-F510889B3475}"/>
              </a:ext>
            </a:extLst>
          </p:cNvPr>
          <p:cNvSpPr/>
          <p:nvPr/>
        </p:nvSpPr>
        <p:spPr>
          <a:xfrm>
            <a:off x="507639" y="1070805"/>
            <a:ext cx="2761340" cy="943408"/>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tx1"/>
                </a:solidFill>
              </a:rPr>
              <a:t>Rebrassage : </a:t>
            </a:r>
            <a:r>
              <a:rPr lang="fr-FR" sz="1200" dirty="0"/>
              <a:t>consolider et réviser les acquis travaillés lors des trois séances </a:t>
            </a:r>
            <a:r>
              <a:rPr lang="fr-FR" sz="1200" dirty="0" smtClean="0"/>
              <a:t>de remédiation.</a:t>
            </a:r>
            <a:endParaRPr lang="fr-FR" sz="1200" b="1" dirty="0">
              <a:solidFill>
                <a:schemeClr val="tx1"/>
              </a:solidFill>
            </a:endParaRPr>
          </a:p>
        </p:txBody>
      </p:sp>
      <p:cxnSp>
        <p:nvCxnSpPr>
          <p:cNvPr id="73" name="Straight Connector 35">
            <a:extLst>
              <a:ext uri="{FF2B5EF4-FFF2-40B4-BE49-F238E27FC236}">
                <a16:creationId xmlns="" xmlns:a16="http://schemas.microsoft.com/office/drawing/2014/main" id="{E3D0EE8E-56B7-7EA9-51A4-BCB95DF71898}"/>
              </a:ext>
            </a:extLst>
          </p:cNvPr>
          <p:cNvCxnSpPr/>
          <p:nvPr/>
        </p:nvCxnSpPr>
        <p:spPr>
          <a:xfrm>
            <a:off x="6862102" y="153165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 xmlns:a16="http://schemas.microsoft.com/office/drawing/2014/main" id="{5A6E13B6-48CF-E828-1CE3-F510889B3475}"/>
              </a:ext>
            </a:extLst>
          </p:cNvPr>
          <p:cNvSpPr/>
          <p:nvPr/>
        </p:nvSpPr>
        <p:spPr>
          <a:xfrm>
            <a:off x="5976334" y="1058348"/>
            <a:ext cx="1608037" cy="481693"/>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Consolidation</a:t>
            </a:r>
            <a:endParaRPr lang="fr-FR" sz="1350" dirty="0"/>
          </a:p>
        </p:txBody>
      </p:sp>
      <p:sp>
        <p:nvSpPr>
          <p:cNvPr id="75" name="Oval 34">
            <a:extLst>
              <a:ext uri="{FF2B5EF4-FFF2-40B4-BE49-F238E27FC236}">
                <a16:creationId xmlns="" xmlns:a16="http://schemas.microsoft.com/office/drawing/2014/main" id="{5A6E13B6-48CF-E828-1CE3-F510889B3475}"/>
              </a:ext>
            </a:extLst>
          </p:cNvPr>
          <p:cNvSpPr/>
          <p:nvPr/>
        </p:nvSpPr>
        <p:spPr>
          <a:xfrm>
            <a:off x="6544330" y="4302297"/>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Palier 4</a:t>
            </a:r>
            <a:endParaRPr lang="fr-FR" sz="1350" dirty="0"/>
          </a:p>
        </p:txBody>
      </p:sp>
      <p:cxnSp>
        <p:nvCxnSpPr>
          <p:cNvPr id="76" name="Straight Connector 35">
            <a:extLst>
              <a:ext uri="{FF2B5EF4-FFF2-40B4-BE49-F238E27FC236}">
                <a16:creationId xmlns="" xmlns:a16="http://schemas.microsoft.com/office/drawing/2014/main" id="{E3D0EE8E-56B7-7EA9-51A4-BCB95DF71898}"/>
              </a:ext>
            </a:extLst>
          </p:cNvPr>
          <p:cNvCxnSpPr/>
          <p:nvPr/>
        </p:nvCxnSpPr>
        <p:spPr>
          <a:xfrm>
            <a:off x="7300887" y="3669970"/>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1" name="ZoneTexte 50"/>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55" name="ZoneTexte 54"/>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57" name="Pentagon 3">
            <a:extLst>
              <a:ext uri="{FF2B5EF4-FFF2-40B4-BE49-F238E27FC236}">
                <a16:creationId xmlns="" xmlns:a16="http://schemas.microsoft.com/office/drawing/2014/main" id="{9DC24E7A-C759-D70C-4B5E-57312B042067}"/>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8" name="Chevron 5">
            <a:extLst>
              <a:ext uri="{FF2B5EF4-FFF2-40B4-BE49-F238E27FC236}">
                <a16:creationId xmlns="" xmlns:a16="http://schemas.microsoft.com/office/drawing/2014/main" id="{A328255F-4DC0-ABF4-AE19-90443670F2D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59" name="Pentagon 3">
            <a:extLst>
              <a:ext uri="{FF2B5EF4-FFF2-40B4-BE49-F238E27FC236}">
                <a16:creationId xmlns="" xmlns:a16="http://schemas.microsoft.com/office/drawing/2014/main" id="{262360AF-516E-0EE4-E95D-2327EB6A5598}"/>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60" name="Pentagon 3">
            <a:extLst>
              <a:ext uri="{FF2B5EF4-FFF2-40B4-BE49-F238E27FC236}">
                <a16:creationId xmlns="" xmlns:a16="http://schemas.microsoft.com/office/drawing/2014/main" id="{4C8E540E-290A-517F-09D6-D2F453FC91EF}"/>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61" name="Pentagon 3">
            <a:extLst>
              <a:ext uri="{FF2B5EF4-FFF2-40B4-BE49-F238E27FC236}">
                <a16:creationId xmlns="" xmlns:a16="http://schemas.microsoft.com/office/drawing/2014/main" id="{065A1F34-66DD-6B30-B6D6-CC68923B342C}"/>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62" name="Chevron 5">
            <a:extLst>
              <a:ext uri="{FF2B5EF4-FFF2-40B4-BE49-F238E27FC236}">
                <a16:creationId xmlns="" xmlns:a16="http://schemas.microsoft.com/office/drawing/2014/main" id="{DC7608AB-D0B9-014D-E349-23C2462A5C3F}"/>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63" name="Pentagon 3">
            <a:extLst>
              <a:ext uri="{FF2B5EF4-FFF2-40B4-BE49-F238E27FC236}">
                <a16:creationId xmlns="" xmlns:a16="http://schemas.microsoft.com/office/drawing/2014/main" id="{1151A1B9-CEDF-B322-E1DA-C31D096CF78C}"/>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70" name="Pentagon 3">
            <a:extLst>
              <a:ext uri="{FF2B5EF4-FFF2-40B4-BE49-F238E27FC236}">
                <a16:creationId xmlns="" xmlns:a16="http://schemas.microsoft.com/office/drawing/2014/main" id="{B1147BBE-F73D-FC97-C5BB-39A3928FC767}"/>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77" name="Pentagon 3">
            <a:extLst>
              <a:ext uri="{FF2B5EF4-FFF2-40B4-BE49-F238E27FC236}">
                <a16:creationId xmlns="" xmlns:a16="http://schemas.microsoft.com/office/drawing/2014/main" id="{33447F08-FD33-4E99-B10D-86F717FCB2CC}"/>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78" name="Chevron 5">
            <a:extLst>
              <a:ext uri="{FF2B5EF4-FFF2-40B4-BE49-F238E27FC236}">
                <a16:creationId xmlns="" xmlns:a16="http://schemas.microsoft.com/office/drawing/2014/main" id="{251D8E2B-4B2A-BFFD-2C8D-307059340050}"/>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79" name="Pentagon 3">
            <a:extLst>
              <a:ext uri="{FF2B5EF4-FFF2-40B4-BE49-F238E27FC236}">
                <a16:creationId xmlns="" xmlns:a16="http://schemas.microsoft.com/office/drawing/2014/main" id="{3F7152CF-34E6-6DCE-6ADA-72187871F43D}"/>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80" name="Pentagon 3">
            <a:extLst>
              <a:ext uri="{FF2B5EF4-FFF2-40B4-BE49-F238E27FC236}">
                <a16:creationId xmlns="" xmlns:a16="http://schemas.microsoft.com/office/drawing/2014/main" id="{310D7C41-B549-C51D-923E-D01C32A3F5A4}"/>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81" name="Pentagon 3">
            <a:extLst>
              <a:ext uri="{FF2B5EF4-FFF2-40B4-BE49-F238E27FC236}">
                <a16:creationId xmlns="" xmlns:a16="http://schemas.microsoft.com/office/drawing/2014/main" id="{61A71121-6E5F-9DE7-AC4F-C06C59D90C4B}"/>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82" name="Pentagon 3">
            <a:extLst>
              <a:ext uri="{FF2B5EF4-FFF2-40B4-BE49-F238E27FC236}">
                <a16:creationId xmlns="" xmlns:a16="http://schemas.microsoft.com/office/drawing/2014/main" id="{C0041B30-E4E1-62A7-BB5D-0B2C09D78EE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cxnSp>
        <p:nvCxnSpPr>
          <p:cNvPr id="83" name="Straight Connector 35">
            <a:extLst>
              <a:ext uri="{FF2B5EF4-FFF2-40B4-BE49-F238E27FC236}">
                <a16:creationId xmlns="" xmlns:a16="http://schemas.microsoft.com/office/drawing/2014/main" id="{9EF23640-7160-6E89-19CE-173D8F1B7F1E}"/>
              </a:ext>
            </a:extLst>
          </p:cNvPr>
          <p:cNvCxnSpPr/>
          <p:nvPr/>
        </p:nvCxnSpPr>
        <p:spPr>
          <a:xfrm>
            <a:off x="5582363" y="351474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84" name="Pentagon 3">
            <a:extLst>
              <a:ext uri="{FF2B5EF4-FFF2-40B4-BE49-F238E27FC236}">
                <a16:creationId xmlns="" xmlns:a16="http://schemas.microsoft.com/office/drawing/2014/main" id="{B143BD8B-D26F-B6FD-21B9-A26BBD94E5E8}"/>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85" name="Chevron 5">
            <a:extLst>
              <a:ext uri="{FF2B5EF4-FFF2-40B4-BE49-F238E27FC236}">
                <a16:creationId xmlns="" xmlns:a16="http://schemas.microsoft.com/office/drawing/2014/main" id="{03003983-FDB1-38D5-5625-D434FB1F0FE3}"/>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86" name="Pentagon 3">
            <a:extLst>
              <a:ext uri="{FF2B5EF4-FFF2-40B4-BE49-F238E27FC236}">
                <a16:creationId xmlns="" xmlns:a16="http://schemas.microsoft.com/office/drawing/2014/main" id="{1E7C6315-685F-F557-7700-2B1AEDF55C5B}"/>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87" name="Pentagon 3">
            <a:extLst>
              <a:ext uri="{FF2B5EF4-FFF2-40B4-BE49-F238E27FC236}">
                <a16:creationId xmlns="" xmlns:a16="http://schemas.microsoft.com/office/drawing/2014/main" id="{9327764B-F8FC-3A3F-747A-4674DDDEB0D1}"/>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88" name="Pentagon 3">
            <a:extLst>
              <a:ext uri="{FF2B5EF4-FFF2-40B4-BE49-F238E27FC236}">
                <a16:creationId xmlns="" xmlns:a16="http://schemas.microsoft.com/office/drawing/2014/main" id="{B181AA94-1658-4B6B-C062-B776595739F5}"/>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89" name="Pentagon 3">
            <a:extLst>
              <a:ext uri="{FF2B5EF4-FFF2-40B4-BE49-F238E27FC236}">
                <a16:creationId xmlns="" xmlns:a16="http://schemas.microsoft.com/office/drawing/2014/main" id="{8D45F1B3-554F-F572-3F24-B51B0E4827EE}"/>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90" name="Pentagon 3">
            <a:extLst>
              <a:ext uri="{FF2B5EF4-FFF2-40B4-BE49-F238E27FC236}">
                <a16:creationId xmlns="" xmlns:a16="http://schemas.microsoft.com/office/drawing/2014/main" id="{B143BD8B-D26F-B6FD-21B9-A26BBD94E5E8}"/>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91" name="Chevron 5">
            <a:extLst>
              <a:ext uri="{FF2B5EF4-FFF2-40B4-BE49-F238E27FC236}">
                <a16:creationId xmlns="" xmlns:a16="http://schemas.microsoft.com/office/drawing/2014/main" id="{03003983-FDB1-38D5-5625-D434FB1F0FE3}"/>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92" name="Pentagon 3">
            <a:extLst>
              <a:ext uri="{FF2B5EF4-FFF2-40B4-BE49-F238E27FC236}">
                <a16:creationId xmlns="" xmlns:a16="http://schemas.microsoft.com/office/drawing/2014/main" id="{1E7C6315-685F-F557-7700-2B1AEDF55C5B}"/>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93" name="Pentagon 3">
            <a:extLst>
              <a:ext uri="{FF2B5EF4-FFF2-40B4-BE49-F238E27FC236}">
                <a16:creationId xmlns="" xmlns:a16="http://schemas.microsoft.com/office/drawing/2014/main" id="{9327764B-F8FC-3A3F-747A-4674DDDEB0D1}"/>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94" name="Pentagon 3">
            <a:extLst>
              <a:ext uri="{FF2B5EF4-FFF2-40B4-BE49-F238E27FC236}">
                <a16:creationId xmlns="" xmlns:a16="http://schemas.microsoft.com/office/drawing/2014/main" id="{B181AA94-1658-4B6B-C062-B776595739F5}"/>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95" name="Pentagon 3">
            <a:extLst>
              <a:ext uri="{FF2B5EF4-FFF2-40B4-BE49-F238E27FC236}">
                <a16:creationId xmlns="" xmlns:a16="http://schemas.microsoft.com/office/drawing/2014/main" id="{8D45F1B3-554F-F572-3F24-B51B0E4827E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smtClean="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
        <p:nvSpPr>
          <p:cNvPr id="96" name="Pentagon 3">
            <a:extLst>
              <a:ext uri="{FF2B5EF4-FFF2-40B4-BE49-F238E27FC236}">
                <a16:creationId xmlns="" xmlns:a16="http://schemas.microsoft.com/office/drawing/2014/main" id="{C0041B30-E4E1-62A7-BB5D-0B2C09D78EE3}"/>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54356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F53F06B3-6BD8-B341-ED6D-F98CD7A96779}"/>
            </a:ext>
          </a:extLst>
        </p:cNvPr>
        <p:cNvGrpSpPr/>
        <p:nvPr/>
      </p:nvGrpSpPr>
      <p:grpSpPr>
        <a:xfrm>
          <a:off x="0" y="0"/>
          <a:ext cx="0" cy="0"/>
          <a:chOff x="0" y="0"/>
          <a:chExt cx="0" cy="0"/>
        </a:xfrm>
      </p:grpSpPr>
      <p:sp>
        <p:nvSpPr>
          <p:cNvPr id="5" name="ZoneTexte 11">
            <a:extLst>
              <a:ext uri="{FF2B5EF4-FFF2-40B4-BE49-F238E27FC236}">
                <a16:creationId xmlns="" xmlns:a16="http://schemas.microsoft.com/office/drawing/2014/main" id="{81AB55F7-F6BD-CD07-D099-5D3C3C8936E4}"/>
              </a:ext>
            </a:extLst>
          </p:cNvPr>
          <p:cNvSpPr txBox="1"/>
          <p:nvPr/>
        </p:nvSpPr>
        <p:spPr>
          <a:xfrm>
            <a:off x="865396" y="36143"/>
            <a:ext cx="8176849" cy="307777"/>
          </a:xfrm>
          <a:prstGeom prst="rect">
            <a:avLst/>
          </a:prstGeom>
          <a:noFill/>
        </p:spPr>
        <p:txBody>
          <a:bodyPr wrap="square">
            <a:spAutoFit/>
          </a:bodyPr>
          <a:lstStyle/>
          <a:p>
            <a:pPr>
              <a:spcAft>
                <a:spcPts val="600"/>
              </a:spcAft>
            </a:pPr>
            <a:r>
              <a:rPr lang="fr-FR" sz="1400" b="1" dirty="0" smtClean="0">
                <a:solidFill>
                  <a:schemeClr val="bg2">
                    <a:lumMod val="50000"/>
                  </a:schemeClr>
                </a:solidFill>
              </a:rPr>
              <a:t>Réponses attendues:</a:t>
            </a:r>
            <a:endParaRPr lang="fr-FR" altLang="fr-FR" sz="1400" b="1" dirty="0">
              <a:solidFill>
                <a:schemeClr val="bg2">
                  <a:lumMod val="50000"/>
                </a:schemeClr>
              </a:solidFill>
            </a:endParaRPr>
          </a:p>
        </p:txBody>
      </p:sp>
      <p:sp>
        <p:nvSpPr>
          <p:cNvPr id="6" name="Espace réservé du texte 2">
            <a:extLst>
              <a:ext uri="{FF2B5EF4-FFF2-40B4-BE49-F238E27FC236}">
                <a16:creationId xmlns="" xmlns:a16="http://schemas.microsoft.com/office/drawing/2014/main" id="{40C49F0E-634C-6597-AC6C-6D1D31E9CBF2}"/>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Montrer que la 1</a:t>
            </a:r>
            <a:r>
              <a:rPr lang="fr-FR" sz="1400" baseline="30000" dirty="0"/>
              <a:t>ère</a:t>
            </a:r>
            <a:r>
              <a:rPr lang="fr-FR" sz="1400" dirty="0"/>
              <a:t> question porte sur le lieu, la 2</a:t>
            </a:r>
            <a:r>
              <a:rPr lang="fr-FR" sz="1400" baseline="30000" dirty="0"/>
              <a:t>ème</a:t>
            </a:r>
            <a:r>
              <a:rPr lang="fr-FR" sz="1400" dirty="0"/>
              <a:t> sur le temps, la 3</a:t>
            </a:r>
            <a:r>
              <a:rPr lang="fr-FR" sz="1400" baseline="30000" dirty="0"/>
              <a:t>ème</a:t>
            </a:r>
            <a:r>
              <a:rPr lang="fr-FR" sz="1400" dirty="0"/>
              <a:t> sur le sentiment.</a:t>
            </a:r>
          </a:p>
        </p:txBody>
      </p:sp>
      <p:sp>
        <p:nvSpPr>
          <p:cNvPr id="2" name="ZoneTexte 1">
            <a:extLst>
              <a:ext uri="{FF2B5EF4-FFF2-40B4-BE49-F238E27FC236}">
                <a16:creationId xmlns="" xmlns:a16="http://schemas.microsoft.com/office/drawing/2014/main" id="{7E5B8BE0-46D7-FD8C-4C95-F683795E3C1C}"/>
              </a:ext>
            </a:extLst>
          </p:cNvPr>
          <p:cNvSpPr txBox="1"/>
          <p:nvPr/>
        </p:nvSpPr>
        <p:spPr>
          <a:xfrm>
            <a:off x="493012" y="2164574"/>
            <a:ext cx="6109658" cy="2554545"/>
          </a:xfrm>
          <a:prstGeom prst="rect">
            <a:avLst/>
          </a:prstGeom>
          <a:solidFill>
            <a:srgbClr val="FFFFD5"/>
          </a:solidFill>
          <a:ln>
            <a:solidFill>
              <a:schemeClr val="accent1"/>
            </a:solidFill>
          </a:ln>
        </p:spPr>
        <p:txBody>
          <a:bodyPr wrap="square">
            <a:spAutoFit/>
          </a:bodyPr>
          <a:lstStyle>
            <a:defPPr>
              <a:defRPr lang="fr-FR"/>
            </a:defPPr>
            <a:lvl1pPr algn="just">
              <a:defRPr sz="2000">
                <a:latin typeface="Calibri" panose="020F0502020204030204" pitchFamily="34" charset="0"/>
                <a:cs typeface="Calibri" panose="020F0502020204030204" pitchFamily="34" charset="0"/>
              </a:defRPr>
            </a:lvl1pPr>
          </a:lstStyle>
          <a:p>
            <a:r>
              <a:rPr lang="fr-FR" dirty="0"/>
              <a:t>Dalal recueille une petite graine et la plante dans le jardin. Chaque jour, elle arrose soigneusement la fleur. Sous le soleil, la plante grandit petit à petit. </a:t>
            </a:r>
            <a:r>
              <a:rPr lang="fr-FR" dirty="0">
                <a:highlight>
                  <a:srgbClr val="FFFF00"/>
                </a:highlight>
                <a:ea typeface="Calibri" panose="020F0502020204030204" pitchFamily="34" charset="0"/>
                <a:cs typeface="Arial" panose="020B0604020202020204" pitchFamily="34" charset="0"/>
              </a:rPr>
              <a:t>Un matin</a:t>
            </a:r>
            <a:r>
              <a:rPr lang="fr-FR" dirty="0"/>
              <a:t>, une abeille se pose sur la fleur. La jeune fille prend son appareil photo et capture cette scène magnifique. </a:t>
            </a:r>
            <a:r>
              <a:rPr lang="fr-FR" dirty="0">
                <a:highlight>
                  <a:srgbClr val="FFFF00"/>
                </a:highlight>
                <a:ea typeface="Calibri" panose="020F0502020204030204" pitchFamily="34" charset="0"/>
                <a:cs typeface="Arial" panose="020B0604020202020204" pitchFamily="34" charset="0"/>
              </a:rPr>
              <a:t>Ravie</a:t>
            </a:r>
            <a:r>
              <a:rPr lang="fr-FR" dirty="0"/>
              <a:t>, elle court exposer sa photo </a:t>
            </a:r>
            <a:r>
              <a:rPr lang="fr-FR" dirty="0">
                <a:highlight>
                  <a:srgbClr val="FFFF00"/>
                </a:highlight>
                <a:ea typeface="Calibri" panose="020F0502020204030204" pitchFamily="34" charset="0"/>
                <a:cs typeface="Arial" panose="020B0604020202020204" pitchFamily="34" charset="0"/>
              </a:rPr>
              <a:t>dans le salon</a:t>
            </a:r>
            <a:r>
              <a:rPr lang="fr-FR" dirty="0"/>
              <a:t>. Son petit frère Imrane regarde la photo et s’exclame : c’est une excellente idée ! </a:t>
            </a:r>
          </a:p>
        </p:txBody>
      </p:sp>
      <p:pic>
        <p:nvPicPr>
          <p:cNvPr id="9" name="Image 8">
            <a:extLst>
              <a:ext uri="{FF2B5EF4-FFF2-40B4-BE49-F238E27FC236}">
                <a16:creationId xmlns="" xmlns:a16="http://schemas.microsoft.com/office/drawing/2014/main" id="{583D9C43-924B-67B2-58EE-6CA224C3C241}"/>
              </a:ext>
            </a:extLst>
          </p:cNvPr>
          <p:cNvPicPr>
            <a:picLocks noChangeAspect="1"/>
          </p:cNvPicPr>
          <p:nvPr/>
        </p:nvPicPr>
        <p:blipFill>
          <a:blip r:embed="rId3"/>
          <a:stretch>
            <a:fillRect/>
          </a:stretch>
        </p:blipFill>
        <p:spPr>
          <a:xfrm>
            <a:off x="6735043" y="2211355"/>
            <a:ext cx="2033399" cy="2507764"/>
          </a:xfrm>
          <a:prstGeom prst="rect">
            <a:avLst/>
          </a:prstGeom>
        </p:spPr>
      </p:pic>
      <p:sp>
        <p:nvSpPr>
          <p:cNvPr id="10" name="ZoneTexte 9">
            <a:extLst>
              <a:ext uri="{FF2B5EF4-FFF2-40B4-BE49-F238E27FC236}">
                <a16:creationId xmlns="" xmlns:a16="http://schemas.microsoft.com/office/drawing/2014/main" id="{51F94EF4-26EA-3F11-C19D-4865525EB83D}"/>
              </a:ext>
            </a:extLst>
          </p:cNvPr>
          <p:cNvSpPr txBox="1"/>
          <p:nvPr/>
        </p:nvSpPr>
        <p:spPr>
          <a:xfrm>
            <a:off x="676890" y="894080"/>
            <a:ext cx="4714260" cy="369332"/>
          </a:xfrm>
          <a:prstGeom prst="rect">
            <a:avLst/>
          </a:prstGeom>
          <a:noFill/>
        </p:spPr>
        <p:txBody>
          <a:bodyPr wrap="square">
            <a:spAutoFit/>
          </a:bodyPr>
          <a:lstStyle/>
          <a:p>
            <a:pPr>
              <a:buFont typeface="Arial" pitchFamily="34" charset="0"/>
              <a:buChar char="•"/>
            </a:pPr>
            <a:r>
              <a:rPr lang="fr-FR" dirty="0" smtClean="0">
                <a:highlight>
                  <a:srgbClr val="FFFF00"/>
                </a:highlight>
                <a:latin typeface="Calibri" panose="020F0502020204030204" pitchFamily="34" charset="0"/>
                <a:ea typeface="Calibri" panose="020F0502020204030204" pitchFamily="34" charset="0"/>
                <a:cs typeface="Arial" panose="020B0604020202020204" pitchFamily="34" charset="0"/>
              </a:rPr>
              <a:t> Où </a:t>
            </a:r>
            <a:r>
              <a:rPr lang="fr-FR" dirty="0">
                <a:latin typeface="Calibri" panose="020F0502020204030204" pitchFamily="34" charset="0"/>
                <a:ea typeface="Calibri" panose="020F0502020204030204" pitchFamily="34" charset="0"/>
                <a:cs typeface="Arial" panose="020B0604020202020204" pitchFamily="34" charset="0"/>
              </a:rPr>
              <a:t>la jeune fille expose-t-elle la photo ? </a:t>
            </a:r>
          </a:p>
        </p:txBody>
      </p:sp>
      <p:sp>
        <p:nvSpPr>
          <p:cNvPr id="11" name="ZoneTexte 10">
            <a:extLst>
              <a:ext uri="{FF2B5EF4-FFF2-40B4-BE49-F238E27FC236}">
                <a16:creationId xmlns="" xmlns:a16="http://schemas.microsoft.com/office/drawing/2014/main" id="{D51A1A6A-1A25-9044-0D05-6AE5A7CE6720}"/>
              </a:ext>
            </a:extLst>
          </p:cNvPr>
          <p:cNvSpPr txBox="1"/>
          <p:nvPr/>
        </p:nvSpPr>
        <p:spPr>
          <a:xfrm>
            <a:off x="676890" y="1275860"/>
            <a:ext cx="4376803" cy="369332"/>
          </a:xfrm>
          <a:prstGeom prst="rect">
            <a:avLst/>
          </a:prstGeom>
          <a:noFill/>
        </p:spPr>
        <p:txBody>
          <a:bodyPr wrap="square">
            <a:spAutoFit/>
          </a:bodyPr>
          <a:lstStyle/>
          <a:p>
            <a:pPr>
              <a:buFont typeface="Arial" pitchFamily="34" charset="0"/>
              <a:buChar char="•"/>
            </a:pPr>
            <a:r>
              <a:rPr lang="fr-FR" dirty="0" smtClean="0">
                <a:highlight>
                  <a:srgbClr val="FFFF00"/>
                </a:highlight>
                <a:latin typeface="Calibri" panose="020F0502020204030204" pitchFamily="34" charset="0"/>
                <a:ea typeface="Calibri" panose="020F0502020204030204" pitchFamily="34" charset="0"/>
                <a:cs typeface="Arial" panose="020B0604020202020204" pitchFamily="34" charset="0"/>
              </a:rPr>
              <a:t> Quand</a:t>
            </a:r>
            <a:r>
              <a:rPr lang="fr-FR" dirty="0" smtClean="0">
                <a:latin typeface="Calibri" panose="020F0502020204030204" pitchFamily="34" charset="0"/>
                <a:ea typeface="Calibri" panose="020F0502020204030204" pitchFamily="34" charset="0"/>
                <a:cs typeface="Arial" panose="020B0604020202020204" pitchFamily="34" charset="0"/>
              </a:rPr>
              <a:t> </a:t>
            </a:r>
            <a:r>
              <a:rPr lang="fr-FR" dirty="0">
                <a:latin typeface="Calibri" panose="020F0502020204030204" pitchFamily="34" charset="0"/>
                <a:ea typeface="Calibri" panose="020F0502020204030204" pitchFamily="34" charset="0"/>
                <a:cs typeface="Arial" panose="020B0604020202020204" pitchFamily="34" charset="0"/>
              </a:rPr>
              <a:t>l’abeille se pose-t-elle sur la fleur ?  </a:t>
            </a:r>
          </a:p>
        </p:txBody>
      </p:sp>
      <p:sp>
        <p:nvSpPr>
          <p:cNvPr id="12" name="ZoneTexte 11">
            <a:extLst>
              <a:ext uri="{FF2B5EF4-FFF2-40B4-BE49-F238E27FC236}">
                <a16:creationId xmlns="" xmlns:a16="http://schemas.microsoft.com/office/drawing/2014/main" id="{2B4E05F9-3970-A10F-EBFA-55723641A9F5}"/>
              </a:ext>
            </a:extLst>
          </p:cNvPr>
          <p:cNvSpPr txBox="1"/>
          <p:nvPr/>
        </p:nvSpPr>
        <p:spPr>
          <a:xfrm>
            <a:off x="676890" y="1657640"/>
            <a:ext cx="4376803" cy="369332"/>
          </a:xfrm>
          <a:prstGeom prst="rect">
            <a:avLst/>
          </a:prstGeom>
          <a:noFill/>
        </p:spPr>
        <p:txBody>
          <a:bodyPr wrap="square">
            <a:spAutoFit/>
          </a:bodyPr>
          <a:lstStyle/>
          <a:p>
            <a:pPr>
              <a:buFont typeface="Arial" pitchFamily="34" charset="0"/>
              <a:buChar char="•"/>
            </a:pPr>
            <a:r>
              <a:rPr lang="fr-FR" dirty="0" smtClean="0">
                <a:highlight>
                  <a:srgbClr val="FFFF00"/>
                </a:highlight>
                <a:latin typeface="Calibri" panose="020F0502020204030204" pitchFamily="34" charset="0"/>
                <a:ea typeface="Calibri" panose="020F0502020204030204" pitchFamily="34" charset="0"/>
                <a:cs typeface="Arial" panose="020B0604020202020204" pitchFamily="34" charset="0"/>
              </a:rPr>
              <a:t> Que </a:t>
            </a:r>
            <a:r>
              <a:rPr lang="fr-FR" dirty="0">
                <a:highlight>
                  <a:srgbClr val="FFFF00"/>
                </a:highlight>
                <a:latin typeface="Calibri" panose="020F0502020204030204" pitchFamily="34" charset="0"/>
                <a:ea typeface="Calibri" panose="020F0502020204030204" pitchFamily="34" charset="0"/>
                <a:cs typeface="Arial" panose="020B0604020202020204" pitchFamily="34" charset="0"/>
              </a:rPr>
              <a:t>ressent </a:t>
            </a:r>
            <a:r>
              <a:rPr lang="fr-FR" dirty="0">
                <a:latin typeface="Calibri" panose="020F0502020204030204" pitchFamily="34" charset="0"/>
                <a:ea typeface="Calibri" panose="020F0502020204030204" pitchFamily="34" charset="0"/>
                <a:cs typeface="Arial" panose="020B0604020202020204" pitchFamily="34" charset="0"/>
              </a:rPr>
              <a:t>Dalal vers la fin de l’histoire ?  </a:t>
            </a:r>
          </a:p>
        </p:txBody>
      </p:sp>
      <p:sp>
        <p:nvSpPr>
          <p:cNvPr id="3" name="ZoneTexte 2">
            <a:extLst>
              <a:ext uri="{FF2B5EF4-FFF2-40B4-BE49-F238E27FC236}">
                <a16:creationId xmlns="" xmlns:a16="http://schemas.microsoft.com/office/drawing/2014/main" id="{9213CC90-E03B-91FF-FC93-7B14B10AD4C6}"/>
              </a:ext>
            </a:extLst>
          </p:cNvPr>
          <p:cNvSpPr txBox="1"/>
          <p:nvPr/>
        </p:nvSpPr>
        <p:spPr>
          <a:xfrm>
            <a:off x="4593708" y="894080"/>
            <a:ext cx="1594884" cy="369332"/>
          </a:xfrm>
          <a:prstGeom prst="rect">
            <a:avLst/>
          </a:prstGeom>
          <a:noFill/>
        </p:spPr>
        <p:txBody>
          <a:bodyPr wrap="square">
            <a:spAutoFit/>
          </a:bodyPr>
          <a:lstStyle/>
          <a:p>
            <a:r>
              <a:rPr lang="fr-FR" i="1" dirty="0">
                <a:solidFill>
                  <a:srgbClr val="FF0000"/>
                </a:solidFill>
                <a:latin typeface="Calibri" panose="020F0502020204030204" pitchFamily="34" charset="0"/>
                <a:cs typeface="Calibri" panose="020F0502020204030204" pitchFamily="34" charset="0"/>
              </a:rPr>
              <a:t>Dans le salon.</a:t>
            </a:r>
          </a:p>
        </p:txBody>
      </p:sp>
      <p:sp>
        <p:nvSpPr>
          <p:cNvPr id="4" name="ZoneTexte 3">
            <a:extLst>
              <a:ext uri="{FF2B5EF4-FFF2-40B4-BE49-F238E27FC236}">
                <a16:creationId xmlns="" xmlns:a16="http://schemas.microsoft.com/office/drawing/2014/main" id="{3E05B568-CA21-B887-A14E-6667B4CF96DB}"/>
              </a:ext>
            </a:extLst>
          </p:cNvPr>
          <p:cNvSpPr txBox="1"/>
          <p:nvPr/>
        </p:nvSpPr>
        <p:spPr>
          <a:xfrm>
            <a:off x="4812847" y="1275860"/>
            <a:ext cx="1237079" cy="369332"/>
          </a:xfrm>
          <a:prstGeom prst="rect">
            <a:avLst/>
          </a:prstGeom>
          <a:noFill/>
        </p:spPr>
        <p:txBody>
          <a:bodyPr wrap="square">
            <a:spAutoFit/>
          </a:bodyPr>
          <a:lstStyle>
            <a:defPPr>
              <a:defRPr lang="fr-FR"/>
            </a:defPPr>
            <a:lvl1pPr>
              <a:defRPr>
                <a:solidFill>
                  <a:srgbClr val="0070C0"/>
                </a:solidFill>
                <a:latin typeface="Calibri" panose="020F0502020204030204" pitchFamily="34" charset="0"/>
                <a:cs typeface="Calibri" panose="020F0502020204030204" pitchFamily="34" charset="0"/>
              </a:defRPr>
            </a:lvl1pPr>
          </a:lstStyle>
          <a:p>
            <a:r>
              <a:rPr lang="fr-FR" i="1" dirty="0">
                <a:solidFill>
                  <a:srgbClr val="FF0000"/>
                </a:solidFill>
              </a:rPr>
              <a:t>Un matin.</a:t>
            </a:r>
          </a:p>
        </p:txBody>
      </p:sp>
      <p:sp>
        <p:nvSpPr>
          <p:cNvPr id="7" name="ZoneTexte 6">
            <a:extLst>
              <a:ext uri="{FF2B5EF4-FFF2-40B4-BE49-F238E27FC236}">
                <a16:creationId xmlns="" xmlns:a16="http://schemas.microsoft.com/office/drawing/2014/main" id="{50509F35-F892-1174-9E60-2C4C2F4F293E}"/>
              </a:ext>
            </a:extLst>
          </p:cNvPr>
          <p:cNvSpPr txBox="1"/>
          <p:nvPr/>
        </p:nvSpPr>
        <p:spPr>
          <a:xfrm>
            <a:off x="4812847" y="1645192"/>
            <a:ext cx="1545423" cy="369332"/>
          </a:xfrm>
          <a:prstGeom prst="rect">
            <a:avLst/>
          </a:prstGeom>
          <a:noFill/>
        </p:spPr>
        <p:txBody>
          <a:bodyPr wrap="square">
            <a:spAutoFit/>
          </a:bodyPr>
          <a:lstStyle>
            <a:defPPr>
              <a:defRPr lang="fr-FR"/>
            </a:defPPr>
            <a:lvl1pPr>
              <a:defRPr>
                <a:solidFill>
                  <a:srgbClr val="0070C0"/>
                </a:solidFill>
                <a:latin typeface="Calibri" panose="020F0502020204030204" pitchFamily="34" charset="0"/>
                <a:cs typeface="Calibri" panose="020F0502020204030204" pitchFamily="34" charset="0"/>
              </a:defRPr>
            </a:lvl1pPr>
          </a:lstStyle>
          <a:p>
            <a:r>
              <a:rPr lang="fr-FR" i="1" dirty="0">
                <a:solidFill>
                  <a:srgbClr val="FF0000"/>
                </a:solidFill>
              </a:rPr>
              <a:t>Elle est ravie.</a:t>
            </a:r>
          </a:p>
        </p:txBody>
      </p:sp>
      <p:pic>
        <p:nvPicPr>
          <p:cNvPr id="14" name="Google Shape;656;p54">
            <a:extLst>
              <a:ext uri="{FF2B5EF4-FFF2-40B4-BE49-F238E27FC236}">
                <a16:creationId xmlns:a16="http://schemas.microsoft.com/office/drawing/2014/main" xmlns="" id="{6E9EFBC9-927D-63C2-3029-CBAFE604412A}"/>
              </a:ext>
            </a:extLst>
          </p:cNvPr>
          <p:cNvPicPr>
            <a:picLocks noChangeAspect="1"/>
          </p:cNvPicPr>
          <p:nvPr/>
        </p:nvPicPr>
        <p:blipFill>
          <a:blip r:embed="rId4" cstate="print">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1182897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AA518BD-AE75-091C-96A5-73A279ECC9B7}"/>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xmlns="" id="{9BB21426-E5FC-E142-01FE-7C246CD9A122}"/>
              </a:ext>
            </a:extLst>
          </p:cNvPr>
          <p:cNvSpPr txBox="1"/>
          <p:nvPr/>
        </p:nvSpPr>
        <p:spPr>
          <a:xfrm>
            <a:off x="679437" y="8256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a:t>
            </a:r>
            <a:r>
              <a:rPr lang="fr-MA" dirty="0" smtClean="0"/>
              <a:t>séance.</a:t>
            </a:r>
            <a:r>
              <a:rPr lang="fr-FR" dirty="0" smtClean="0"/>
              <a:t> Nous allons </a:t>
            </a:r>
            <a:r>
              <a:rPr lang="fr-FR" dirty="0"/>
              <a:t>jouer au </a:t>
            </a:r>
            <a:r>
              <a:rPr lang="fr-FR" i="1" dirty="0">
                <a:solidFill>
                  <a:srgbClr val="C00000"/>
                </a:solidFill>
              </a:rPr>
              <a:t>Théâtre de la Lecture</a:t>
            </a:r>
            <a:r>
              <a:rPr lang="fr-FR" dirty="0" smtClean="0"/>
              <a:t>. Ecoutez l’explication du jeu : </a:t>
            </a:r>
            <a:endParaRPr lang="fr-FR" dirty="0"/>
          </a:p>
        </p:txBody>
      </p:sp>
      <p:sp>
        <p:nvSpPr>
          <p:cNvPr id="8" name="Espace réservé du texte 2">
            <a:extLst>
              <a:ext uri="{FF2B5EF4-FFF2-40B4-BE49-F238E27FC236}">
                <a16:creationId xmlns:a16="http://schemas.microsoft.com/office/drawing/2014/main" xmlns="" id="{45B66E0F-8107-F0B0-3561-747520696F0C}"/>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fr-FR" sz="1400" dirty="0">
              <a:latin typeface="Calibri" panose="020F0502020204030204" pitchFamily="34" charset="0"/>
              <a:cs typeface="Calibri" panose="020F0502020204030204" pitchFamily="34" charset="0"/>
            </a:endParaRPr>
          </a:p>
        </p:txBody>
      </p:sp>
      <p:pic>
        <p:nvPicPr>
          <p:cNvPr id="9" name="Picture 2" descr="Lever la main - Icônes mains et gestes gratuites">
            <a:extLst>
              <a:ext uri="{FF2B5EF4-FFF2-40B4-BE49-F238E27FC236}">
                <a16:creationId xmlns:a16="http://schemas.microsoft.com/office/drawing/2014/main" xmlns="" id="{2522451F-962A-40BC-8865-0997D4787A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38600" y="980622"/>
            <a:ext cx="8617686" cy="3751283"/>
          </a:xfrm>
          <a:prstGeom prst="rect">
            <a:avLst/>
          </a:prstGeom>
          <a:solidFill>
            <a:srgbClr val="E3F6FD"/>
          </a:solidFill>
          <a:ln>
            <a:solidFill>
              <a:schemeClr val="accent1"/>
            </a:solidFill>
          </a:ln>
        </p:spPr>
        <p:txBody>
          <a:bodyPr wrap="square">
            <a:spAutoFit/>
          </a:bodyPr>
          <a:lstStyle/>
          <a:p>
            <a:pPr marL="342900" indent="-342900" algn="just">
              <a:lnSpc>
                <a:spcPct val="107000"/>
              </a:lnSpc>
              <a:buFont typeface="+mj-lt"/>
              <a:buAutoNum type="arabicPeriod"/>
            </a:pPr>
            <a:r>
              <a:rPr lang="fr-FR" dirty="0">
                <a:latin typeface="Calibri" panose="020F0502020204030204" pitchFamily="34" charset="0"/>
                <a:cs typeface="Calibri" panose="020F0502020204030204" pitchFamily="34" charset="0"/>
              </a:rPr>
              <a:t>Je distribue </a:t>
            </a:r>
            <a:r>
              <a:rPr lang="fr-FR" dirty="0" smtClean="0">
                <a:latin typeface="Calibri" panose="020F0502020204030204" pitchFamily="34" charset="0"/>
                <a:cs typeface="Calibri" panose="020F0502020204030204" pitchFamily="34" charset="0"/>
              </a:rPr>
              <a:t>des extraits ou des phrases  courtes à </a:t>
            </a:r>
            <a:r>
              <a:rPr lang="fr-FR" dirty="0">
                <a:latin typeface="Calibri" panose="020F0502020204030204" pitchFamily="34" charset="0"/>
                <a:cs typeface="Calibri" panose="020F0502020204030204" pitchFamily="34" charset="0"/>
              </a:rPr>
              <a:t>5 élèves choisis au </a:t>
            </a:r>
            <a:r>
              <a:rPr lang="fr-FR" dirty="0" smtClean="0">
                <a:latin typeface="Calibri" panose="020F0502020204030204" pitchFamily="34" charset="0"/>
                <a:cs typeface="Calibri" panose="020F0502020204030204" pitchFamily="34" charset="0"/>
              </a:rPr>
              <a:t>hasard. Ces supports contiennent </a:t>
            </a:r>
            <a:r>
              <a:rPr lang="fr-FR" dirty="0" smtClean="0">
                <a:latin typeface="Calibri" panose="020F0502020204030204" pitchFamily="34" charset="0"/>
                <a:ea typeface="Calibri" panose="020F0502020204030204" pitchFamily="34" charset="0"/>
                <a:cs typeface="Calibri" panose="020F0502020204030204" pitchFamily="34" charset="0"/>
              </a:rPr>
              <a:t>:</a:t>
            </a:r>
            <a:endParaRPr lang="fr-FR" dirty="0">
              <a:latin typeface="Calibri" panose="020F0502020204030204" pitchFamily="34" charset="0"/>
              <a:ea typeface="Calibri" panose="020F0502020204030204" pitchFamily="34" charset="0"/>
              <a:cs typeface="Calibri" panose="020F0502020204030204" pitchFamily="34" charset="0"/>
            </a:endParaRPr>
          </a:p>
          <a:p>
            <a:pPr marL="800100" lvl="1" indent="-342900" algn="just">
              <a:lnSpc>
                <a:spcPct val="107000"/>
              </a:lnSpc>
              <a:buFont typeface="Symbol" panose="05050102010706020507" pitchFamily="18" charset="2"/>
              <a:buChar char=""/>
            </a:pPr>
            <a:r>
              <a:rPr lang="fr-FR" dirty="0">
                <a:latin typeface="Calibri" panose="020F0502020204030204" pitchFamily="34" charset="0"/>
                <a:ea typeface="Calibri" panose="020F0502020204030204" pitchFamily="34" charset="0"/>
                <a:cs typeface="Calibri" panose="020F0502020204030204" pitchFamily="34" charset="0"/>
              </a:rPr>
              <a:t>Un personnage (qui fait l’action</a:t>
            </a:r>
            <a:r>
              <a:rPr lang="fr-FR" dirty="0" smtClean="0">
                <a:latin typeface="Calibri" panose="020F0502020204030204" pitchFamily="34" charset="0"/>
                <a:ea typeface="Calibri" panose="020F0502020204030204" pitchFamily="34" charset="0"/>
                <a:cs typeface="Calibri" panose="020F0502020204030204" pitchFamily="34" charset="0"/>
              </a:rPr>
              <a:t>).</a:t>
            </a:r>
            <a:endParaRPr lang="fr-FR" dirty="0">
              <a:latin typeface="Calibri" panose="020F0502020204030204" pitchFamily="34" charset="0"/>
              <a:ea typeface="Calibri" panose="020F0502020204030204" pitchFamily="34" charset="0"/>
              <a:cs typeface="Calibri" panose="020F0502020204030204" pitchFamily="34" charset="0"/>
            </a:endParaRPr>
          </a:p>
          <a:p>
            <a:pPr marL="800100" lvl="1" indent="-342900" algn="just">
              <a:lnSpc>
                <a:spcPct val="107000"/>
              </a:lnSpc>
              <a:buFont typeface="Symbol" panose="05050102010706020507" pitchFamily="18" charset="2"/>
              <a:buChar char=""/>
            </a:pPr>
            <a:r>
              <a:rPr lang="fr-FR" dirty="0">
                <a:latin typeface="Calibri" panose="020F0502020204030204" pitchFamily="34" charset="0"/>
                <a:ea typeface="Calibri" panose="020F0502020204030204" pitchFamily="34" charset="0"/>
                <a:cs typeface="Calibri" panose="020F0502020204030204" pitchFamily="34" charset="0"/>
              </a:rPr>
              <a:t>Un lieu et/ou un </a:t>
            </a:r>
            <a:r>
              <a:rPr lang="fr-FR" dirty="0" smtClean="0">
                <a:latin typeface="Calibri" panose="020F0502020204030204" pitchFamily="34" charset="0"/>
                <a:ea typeface="Calibri" panose="020F0502020204030204" pitchFamily="34" charset="0"/>
                <a:cs typeface="Calibri" panose="020F0502020204030204" pitchFamily="34" charset="0"/>
              </a:rPr>
              <a:t>moment.</a:t>
            </a:r>
            <a:endParaRPr lang="fr-FR" dirty="0">
              <a:latin typeface="Calibri" panose="020F0502020204030204" pitchFamily="34" charset="0"/>
              <a:ea typeface="Calibri" panose="020F0502020204030204" pitchFamily="34" charset="0"/>
              <a:cs typeface="Calibri" panose="020F0502020204030204" pitchFamily="34" charset="0"/>
            </a:endParaRPr>
          </a:p>
          <a:p>
            <a:pPr marL="800100" lvl="1" indent="-342900" algn="just">
              <a:lnSpc>
                <a:spcPct val="107000"/>
              </a:lnSpc>
              <a:buFont typeface="Symbol" panose="05050102010706020507" pitchFamily="18" charset="2"/>
              <a:buChar char=""/>
            </a:pPr>
            <a:r>
              <a:rPr lang="fr-FR" dirty="0">
                <a:latin typeface="Calibri" panose="020F0502020204030204" pitchFamily="34" charset="0"/>
                <a:ea typeface="Calibri" panose="020F0502020204030204" pitchFamily="34" charset="0"/>
                <a:cs typeface="Calibri" panose="020F0502020204030204" pitchFamily="34" charset="0"/>
              </a:rPr>
              <a:t>Des mots avec « </a:t>
            </a:r>
            <a:r>
              <a:rPr lang="fr-FR" dirty="0" err="1">
                <a:latin typeface="Calibri" panose="020F0502020204030204" pitchFamily="34" charset="0"/>
                <a:ea typeface="Calibri" panose="020F0502020204030204" pitchFamily="34" charset="0"/>
                <a:cs typeface="Calibri" panose="020F0502020204030204" pitchFamily="34" charset="0"/>
              </a:rPr>
              <a:t>gn</a:t>
            </a:r>
            <a:r>
              <a:rPr lang="fr-FR" dirty="0">
                <a:latin typeface="Calibri" panose="020F0502020204030204" pitchFamily="34" charset="0"/>
                <a:ea typeface="Calibri" panose="020F0502020204030204" pitchFamily="34" charset="0"/>
                <a:cs typeface="Calibri" panose="020F0502020204030204" pitchFamily="34" charset="0"/>
              </a:rPr>
              <a:t> », « </a:t>
            </a:r>
            <a:r>
              <a:rPr lang="fr-FR" dirty="0" err="1">
                <a:latin typeface="Calibri" panose="020F0502020204030204" pitchFamily="34" charset="0"/>
                <a:ea typeface="Calibri" panose="020F0502020204030204" pitchFamily="34" charset="0"/>
                <a:cs typeface="Calibri" panose="020F0502020204030204" pitchFamily="34" charset="0"/>
              </a:rPr>
              <a:t>qu</a:t>
            </a:r>
            <a:r>
              <a:rPr lang="fr-FR" dirty="0">
                <a:latin typeface="Calibri" panose="020F0502020204030204" pitchFamily="34" charset="0"/>
                <a:ea typeface="Calibri" panose="020F0502020204030204" pitchFamily="34" charset="0"/>
                <a:cs typeface="Calibri" panose="020F0502020204030204" pitchFamily="34" charset="0"/>
              </a:rPr>
              <a:t> », « </a:t>
            </a:r>
            <a:r>
              <a:rPr lang="fr-FR" dirty="0" err="1">
                <a:latin typeface="Calibri" panose="020F0502020204030204" pitchFamily="34" charset="0"/>
                <a:ea typeface="Calibri" panose="020F0502020204030204" pitchFamily="34" charset="0"/>
                <a:cs typeface="Calibri" panose="020F0502020204030204" pitchFamily="34" charset="0"/>
              </a:rPr>
              <a:t>ill</a:t>
            </a:r>
            <a:r>
              <a:rPr lang="fr-FR" dirty="0">
                <a:latin typeface="Calibri" panose="020F0502020204030204" pitchFamily="34" charset="0"/>
                <a:ea typeface="Calibri" panose="020F0502020204030204" pitchFamily="34" charset="0"/>
                <a:cs typeface="Calibri" panose="020F0502020204030204" pitchFamily="34" charset="0"/>
              </a:rPr>
              <a:t> », « </a:t>
            </a:r>
            <a:r>
              <a:rPr lang="fr-FR" dirty="0" err="1">
                <a:latin typeface="Calibri" panose="020F0502020204030204" pitchFamily="34" charset="0"/>
                <a:ea typeface="Calibri" panose="020F0502020204030204" pitchFamily="34" charset="0"/>
                <a:cs typeface="Calibri" panose="020F0502020204030204" pitchFamily="34" charset="0"/>
              </a:rPr>
              <a:t>eil</a:t>
            </a:r>
            <a:r>
              <a:rPr lang="fr-FR" dirty="0">
                <a:latin typeface="Calibri" panose="020F0502020204030204" pitchFamily="34" charset="0"/>
                <a:ea typeface="Calibri" panose="020F0502020204030204" pitchFamily="34" charset="0"/>
                <a:cs typeface="Calibri" panose="020F0502020204030204" pitchFamily="34" charset="0"/>
              </a:rPr>
              <a:t> », « ail » ou « x </a:t>
            </a:r>
            <a:r>
              <a:rPr lang="fr-FR" dirty="0" smtClean="0">
                <a:latin typeface="Calibri" panose="020F0502020204030204" pitchFamily="34" charset="0"/>
                <a:ea typeface="Calibri" panose="020F0502020204030204" pitchFamily="34" charset="0"/>
                <a:cs typeface="Calibri" panose="020F0502020204030204" pitchFamily="34" charset="0"/>
              </a:rPr>
              <a:t>».</a:t>
            </a:r>
            <a:endParaRPr lang="fr-FR" dirty="0">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Aft>
                <a:spcPts val="0"/>
              </a:spcAft>
              <a:buFont typeface="+mj-lt"/>
              <a:buAutoNum type="arabicPeriod"/>
            </a:pPr>
            <a:r>
              <a:rPr lang="fr-FR" dirty="0">
                <a:latin typeface="Calibri" panose="020F0502020204030204" pitchFamily="34" charset="0"/>
                <a:ea typeface="Calibri" panose="020F0502020204030204" pitchFamily="34" charset="0"/>
                <a:cs typeface="Calibri" panose="020F0502020204030204" pitchFamily="34" charset="0"/>
              </a:rPr>
              <a:t>Chaque élève reçoit un extrait.</a:t>
            </a:r>
          </a:p>
          <a:p>
            <a:pPr marL="342900" lvl="0" indent="-342900" algn="just">
              <a:lnSpc>
                <a:spcPct val="107000"/>
              </a:lnSpc>
              <a:spcAft>
                <a:spcPts val="0"/>
              </a:spcAft>
              <a:buFont typeface="+mj-lt"/>
              <a:buAutoNum type="arabicPeriod"/>
            </a:pPr>
            <a:r>
              <a:rPr lang="fr-FR" dirty="0">
                <a:latin typeface="Calibri" panose="020F0502020204030204" pitchFamily="34" charset="0"/>
                <a:ea typeface="Calibri" panose="020F0502020204030204" pitchFamily="34" charset="0"/>
                <a:cs typeface="Calibri" panose="020F0502020204030204" pitchFamily="34" charset="0"/>
              </a:rPr>
              <a:t>Un élève lit son texte </a:t>
            </a:r>
            <a:r>
              <a:rPr lang="fr-FR" dirty="0" smtClean="0">
                <a:latin typeface="Calibri" panose="020F0502020204030204" pitchFamily="34" charset="0"/>
                <a:ea typeface="Calibri" panose="020F0502020204030204" pitchFamily="34" charset="0"/>
                <a:cs typeface="Calibri" panose="020F0502020204030204" pitchFamily="34" charset="0"/>
              </a:rPr>
              <a:t>à haute voix, </a:t>
            </a:r>
            <a:r>
              <a:rPr lang="fr-FR" dirty="0">
                <a:latin typeface="Calibri" panose="020F0502020204030204" pitchFamily="34" charset="0"/>
                <a:ea typeface="Calibri" panose="020F0502020204030204" pitchFamily="34" charset="0"/>
                <a:cs typeface="Calibri" panose="020F0502020204030204" pitchFamily="34" charset="0"/>
              </a:rPr>
              <a:t>en respectant la ponctuation et le ton.</a:t>
            </a:r>
          </a:p>
          <a:p>
            <a:pPr marL="342900" lvl="0" indent="-342900" algn="just">
              <a:lnSpc>
                <a:spcPct val="107000"/>
              </a:lnSpc>
              <a:spcAft>
                <a:spcPts val="0"/>
              </a:spcAft>
              <a:buFont typeface="+mj-lt"/>
              <a:buAutoNum type="arabicPeriod"/>
            </a:pPr>
            <a:r>
              <a:rPr lang="fr-FR" dirty="0">
                <a:latin typeface="Calibri" panose="020F0502020204030204" pitchFamily="34" charset="0"/>
                <a:ea typeface="Calibri" panose="020F0502020204030204" pitchFamily="34" charset="0"/>
                <a:cs typeface="Calibri" panose="020F0502020204030204" pitchFamily="34" charset="0"/>
              </a:rPr>
              <a:t>Les autres élèves doivent </a:t>
            </a:r>
            <a:r>
              <a:rPr lang="fr-FR" dirty="0" smtClean="0">
                <a:latin typeface="Calibri" panose="020F0502020204030204" pitchFamily="34" charset="0"/>
                <a:ea typeface="Calibri" panose="020F0502020204030204" pitchFamily="34" charset="0"/>
                <a:cs typeface="Calibri" panose="020F0502020204030204" pitchFamily="34" charset="0"/>
              </a:rPr>
              <a:t>identifier:</a:t>
            </a:r>
            <a:endParaRPr lang="fr-FR" dirty="0">
              <a:latin typeface="Calibri" panose="020F0502020204030204" pitchFamily="34" charset="0"/>
              <a:ea typeface="Calibri" panose="020F0502020204030204" pitchFamily="34" charset="0"/>
              <a:cs typeface="Calibri" panose="020F0502020204030204" pitchFamily="34" charset="0"/>
            </a:endParaRPr>
          </a:p>
          <a:p>
            <a:pPr marL="800100" lvl="1" indent="-342900" algn="just">
              <a:lnSpc>
                <a:spcPct val="107000"/>
              </a:lnSpc>
              <a:buFont typeface="Symbol" panose="05050102010706020507" pitchFamily="18" charset="2"/>
              <a:buChar char=""/>
            </a:pPr>
            <a:r>
              <a:rPr lang="fr-FR" dirty="0" smtClean="0">
                <a:latin typeface="Calibri" panose="020F0502020204030204" pitchFamily="34" charset="0"/>
                <a:ea typeface="Calibri" panose="020F0502020204030204" pitchFamily="34" charset="0"/>
                <a:cs typeface="Calibri" panose="020F0502020204030204" pitchFamily="34" charset="0"/>
              </a:rPr>
              <a:t>Qui fait l’action.</a:t>
            </a:r>
            <a:endParaRPr lang="fr-FR" dirty="0">
              <a:latin typeface="Calibri" panose="020F0502020204030204" pitchFamily="34" charset="0"/>
              <a:ea typeface="Calibri" panose="020F0502020204030204" pitchFamily="34" charset="0"/>
              <a:cs typeface="Calibri" panose="020F0502020204030204" pitchFamily="34" charset="0"/>
            </a:endParaRPr>
          </a:p>
          <a:p>
            <a:pPr marL="800100" lvl="1" indent="-342900" algn="just">
              <a:lnSpc>
                <a:spcPct val="107000"/>
              </a:lnSpc>
              <a:buFont typeface="Symbol" panose="05050102010706020507" pitchFamily="18" charset="2"/>
              <a:buChar char=""/>
            </a:pPr>
            <a:r>
              <a:rPr lang="fr-FR" dirty="0" smtClean="0">
                <a:latin typeface="Calibri" panose="020F0502020204030204" pitchFamily="34" charset="0"/>
                <a:ea typeface="Calibri" panose="020F0502020204030204" pitchFamily="34" charset="0"/>
                <a:cs typeface="Calibri" panose="020F0502020204030204" pitchFamily="34" charset="0"/>
              </a:rPr>
              <a:t>Où </a:t>
            </a:r>
            <a:r>
              <a:rPr lang="fr-FR" dirty="0">
                <a:latin typeface="Calibri" panose="020F0502020204030204" pitchFamily="34" charset="0"/>
                <a:ea typeface="Calibri" panose="020F0502020204030204" pitchFamily="34" charset="0"/>
                <a:cs typeface="Calibri" panose="020F0502020204030204" pitchFamily="34" charset="0"/>
              </a:rPr>
              <a:t>et quand se passe </a:t>
            </a:r>
            <a:r>
              <a:rPr lang="fr-FR" dirty="0" smtClean="0">
                <a:latin typeface="Calibri" panose="020F0502020204030204" pitchFamily="34" charset="0"/>
                <a:ea typeface="Calibri" panose="020F0502020204030204" pitchFamily="34" charset="0"/>
                <a:cs typeface="Calibri" panose="020F0502020204030204" pitchFamily="34" charset="0"/>
              </a:rPr>
              <a:t>l’histoire.</a:t>
            </a:r>
            <a:endParaRPr lang="fr-FR" dirty="0">
              <a:latin typeface="Calibri" panose="020F0502020204030204" pitchFamily="34" charset="0"/>
              <a:ea typeface="Calibri" panose="020F0502020204030204" pitchFamily="34" charset="0"/>
              <a:cs typeface="Calibri" panose="020F0502020204030204" pitchFamily="34" charset="0"/>
            </a:endParaRPr>
          </a:p>
          <a:p>
            <a:pPr marL="800100" lvl="1" indent="-342900" algn="just">
              <a:lnSpc>
                <a:spcPct val="107000"/>
              </a:lnSpc>
              <a:spcAft>
                <a:spcPts val="800"/>
              </a:spcAft>
              <a:buFont typeface="Symbol" panose="05050102010706020507" pitchFamily="18" charset="2"/>
              <a:buChar char=""/>
            </a:pPr>
            <a:r>
              <a:rPr lang="fr-FR" dirty="0" smtClean="0">
                <a:latin typeface="Calibri" panose="020F0502020204030204" pitchFamily="34" charset="0"/>
                <a:ea typeface="Calibri" panose="020F0502020204030204" pitchFamily="34" charset="0"/>
                <a:cs typeface="Calibri" panose="020F0502020204030204" pitchFamily="34" charset="0"/>
              </a:rPr>
              <a:t>Le sentiment </a:t>
            </a:r>
            <a:r>
              <a:rPr lang="fr-FR" dirty="0">
                <a:latin typeface="Calibri" panose="020F0502020204030204" pitchFamily="34" charset="0"/>
                <a:ea typeface="Calibri" panose="020F0502020204030204" pitchFamily="34" charset="0"/>
                <a:cs typeface="Calibri" panose="020F0502020204030204" pitchFamily="34" charset="0"/>
              </a:rPr>
              <a:t>du </a:t>
            </a:r>
            <a:r>
              <a:rPr lang="fr-FR" dirty="0" smtClean="0">
                <a:latin typeface="Calibri" panose="020F0502020204030204" pitchFamily="34" charset="0"/>
                <a:ea typeface="Calibri" panose="020F0502020204030204" pitchFamily="34" charset="0"/>
                <a:cs typeface="Calibri" panose="020F0502020204030204" pitchFamily="34" charset="0"/>
              </a:rPr>
              <a:t>personnage.</a:t>
            </a:r>
            <a:endParaRPr lang="fr-FR"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800"/>
              </a:spcAft>
            </a:pPr>
            <a:r>
              <a:rPr lang="fr-FR" sz="1600" b="1" dirty="0">
                <a:solidFill>
                  <a:srgbClr val="C00000"/>
                </a:solidFill>
                <a:latin typeface="Calibri" panose="020F0502020204030204" pitchFamily="34" charset="0"/>
                <a:ea typeface="Calibri" panose="020F0502020204030204" pitchFamily="34" charset="0"/>
                <a:cs typeface="Calibri" panose="020F0502020204030204" pitchFamily="34" charset="0"/>
              </a:rPr>
              <a:t>Points </a:t>
            </a:r>
            <a:r>
              <a:rPr lang="fr-FR" sz="16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fr-FR" sz="1600" b="1" i="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1 pt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pour chaque </a:t>
            </a:r>
            <a:r>
              <a:rPr lang="fr-FR" sz="1600" b="1" i="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réponse correcte / Bonus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si la lecture des mots difficiles est </a:t>
            </a:r>
            <a:r>
              <a:rPr lang="fr-FR" sz="1600" b="1" i="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correcte.</a:t>
            </a:r>
            <a:endPar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Rectangle 2"/>
          <p:cNvSpPr/>
          <p:nvPr/>
        </p:nvSpPr>
        <p:spPr>
          <a:xfrm>
            <a:off x="95691" y="655724"/>
            <a:ext cx="2129715" cy="388696"/>
          </a:xfrm>
          <a:prstGeom prst="rect">
            <a:avLst/>
          </a:prstGeom>
        </p:spPr>
        <p:txBody>
          <a:bodyPr wrap="square">
            <a:spAutoFit/>
          </a:bodyPr>
          <a:lstStyle/>
          <a:p>
            <a:pPr marL="228600">
              <a:lnSpc>
                <a:spcPct val="107000"/>
              </a:lnSpc>
              <a:spcAft>
                <a:spcPts val="800"/>
              </a:spcAft>
            </a:pPr>
            <a:r>
              <a:rPr lang="fr-FR" b="1" dirty="0" smtClean="0">
                <a:latin typeface="Calibri" panose="020F0502020204030204" pitchFamily="34" charset="0"/>
                <a:ea typeface="Calibri" panose="020F0502020204030204" pitchFamily="34" charset="0"/>
                <a:cs typeface="Calibri" panose="020F0502020204030204" pitchFamily="34" charset="0"/>
              </a:rPr>
              <a:t>Déroulement:</a:t>
            </a:r>
            <a:endParaRPr lang="fr-FR"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668188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96E476E1-74AD-A26B-D4D0-E9BC81FE8AE0}"/>
            </a:ext>
          </a:extLst>
        </p:cNvPr>
        <p:cNvGrpSpPr/>
        <p:nvPr/>
      </p:nvGrpSpPr>
      <p:grpSpPr>
        <a:xfrm>
          <a:off x="0" y="0"/>
          <a:ext cx="0" cy="0"/>
          <a:chOff x="0" y="0"/>
          <a:chExt cx="0" cy="0"/>
        </a:xfrm>
      </p:grpSpPr>
      <p:sp>
        <p:nvSpPr>
          <p:cNvPr id="9" name="ZoneTexte 11">
            <a:extLst>
              <a:ext uri="{FF2B5EF4-FFF2-40B4-BE49-F238E27FC236}">
                <a16:creationId xmlns="" xmlns:a16="http://schemas.microsoft.com/office/drawing/2014/main" id="{A8768FD6-2C51-1D8B-99B9-2C0B84F03AEE}"/>
              </a:ext>
            </a:extLst>
          </p:cNvPr>
          <p:cNvSpPr txBox="1"/>
          <p:nvPr/>
        </p:nvSpPr>
        <p:spPr>
          <a:xfrm>
            <a:off x="865396" y="158607"/>
            <a:ext cx="8176849" cy="307777"/>
          </a:xfrm>
          <a:prstGeom prst="rect">
            <a:avLst/>
          </a:prstGeom>
          <a:noFill/>
        </p:spPr>
        <p:txBody>
          <a:bodyPr wrap="square">
            <a:spAutoFit/>
          </a:bodyPr>
          <a:lstStyle/>
          <a:p>
            <a:r>
              <a:rPr lang="fr-FR" sz="1400" b="1" dirty="0">
                <a:solidFill>
                  <a:schemeClr val="bg2">
                    <a:lumMod val="50000"/>
                  </a:schemeClr>
                </a:solidFill>
              </a:rPr>
              <a:t>N’oubliez pas de faire ces activités à la maison.</a:t>
            </a:r>
          </a:p>
        </p:txBody>
      </p:sp>
      <p:pic>
        <p:nvPicPr>
          <p:cNvPr id="2" name="Image 1">
            <a:extLst>
              <a:ext uri="{FF2B5EF4-FFF2-40B4-BE49-F238E27FC236}">
                <a16:creationId xmlns="" xmlns:a16="http://schemas.microsoft.com/office/drawing/2014/main" id="{58D52C2F-17F5-9A9E-0CB9-7DD2E919BD9A}"/>
              </a:ext>
            </a:extLst>
          </p:cNvPr>
          <p:cNvPicPr>
            <a:picLocks noChangeAspect="1"/>
          </p:cNvPicPr>
          <p:nvPr/>
        </p:nvPicPr>
        <p:blipFill>
          <a:blip r:embed="rId2"/>
          <a:stretch>
            <a:fillRect/>
          </a:stretch>
        </p:blipFill>
        <p:spPr>
          <a:xfrm>
            <a:off x="3232534" y="1621069"/>
            <a:ext cx="2953861" cy="1066056"/>
          </a:xfrm>
          <a:prstGeom prst="rect">
            <a:avLst/>
          </a:prstGeom>
        </p:spPr>
      </p:pic>
      <p:sp>
        <p:nvSpPr>
          <p:cNvPr id="3" name="ZoneTexte 2">
            <a:extLst>
              <a:ext uri="{FF2B5EF4-FFF2-40B4-BE49-F238E27FC236}">
                <a16:creationId xmlns="" xmlns:a16="http://schemas.microsoft.com/office/drawing/2014/main" id="{3A9336B3-2696-19E4-0E3B-C90D6B70401C}"/>
              </a:ext>
            </a:extLst>
          </p:cNvPr>
          <p:cNvSpPr txBox="1"/>
          <p:nvPr/>
        </p:nvSpPr>
        <p:spPr>
          <a:xfrm>
            <a:off x="484742" y="3111771"/>
            <a:ext cx="8494005" cy="400110"/>
          </a:xfrm>
          <a:prstGeom prst="rect">
            <a:avLst/>
          </a:prstGeom>
          <a:noFill/>
        </p:spPr>
        <p:txBody>
          <a:bodyPr wrap="square">
            <a:spAutoFit/>
          </a:bodyPr>
          <a:lstStyle/>
          <a:p>
            <a:pPr marL="514350" indent="-514350" algn="just">
              <a:spcAft>
                <a:spcPts val="800"/>
              </a:spcAft>
            </a:pPr>
            <a:r>
              <a:rPr lang="fr-FR" sz="2000" b="1" kern="100" dirty="0" smtClean="0">
                <a:cs typeface="Arial" panose="020B0604020202020204" pitchFamily="34" charset="0"/>
              </a:rPr>
              <a:t>- Entrainez-vous </a:t>
            </a:r>
            <a:r>
              <a:rPr lang="fr-FR" sz="2000" b="1" kern="100" dirty="0">
                <a:cs typeface="Arial" panose="020B0604020202020204" pitchFamily="34" charset="0"/>
              </a:rPr>
              <a:t>à lire à haute voix le texte </a:t>
            </a:r>
            <a:r>
              <a:rPr lang="fr-FR" sz="2000" b="1" kern="100" dirty="0" smtClean="0">
                <a:cs typeface="Arial" panose="020B0604020202020204" pitchFamily="34" charset="0"/>
              </a:rPr>
              <a:t>de la page 57 </a:t>
            </a:r>
            <a:r>
              <a:rPr lang="fr-FR" sz="2000" b="1" kern="100" dirty="0">
                <a:cs typeface="Arial" panose="020B0604020202020204" pitchFamily="34" charset="0"/>
              </a:rPr>
              <a:t>du livret.</a:t>
            </a:r>
          </a:p>
        </p:txBody>
      </p:sp>
      <p:pic>
        <p:nvPicPr>
          <p:cNvPr id="4" name="Picture 4" descr="Image générée">
            <a:extLst>
              <a:ext uri="{FF2B5EF4-FFF2-40B4-BE49-F238E27FC236}">
                <a16:creationId xmlns=""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477989" y="72971"/>
            <a:ext cx="594736" cy="56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9723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 xmlns:a16="http://schemas.microsoft.com/office/drawing/2014/main" id="{692F1B43-DF4C-93B1-38A5-2B7FCE286261}"/>
              </a:ext>
            </a:extLst>
          </p:cNvPr>
          <p:cNvSpPr txBox="1">
            <a:spLocks/>
          </p:cNvSpPr>
          <p:nvPr/>
        </p:nvSpPr>
        <p:spPr>
          <a:xfrm>
            <a:off x="761585" y="318412"/>
            <a:ext cx="7620829" cy="352967"/>
          </a:xfrm>
          <a:prstGeom prst="rect">
            <a:avLst/>
          </a:prstGeom>
        </p:spPr>
        <p:txBody>
          <a:bodyPr>
            <a:normAutofit/>
          </a:bodyPr>
          <a:lst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a:lstStyle>
          <a:p>
            <a:pPr defTabSz="342900"/>
            <a:r>
              <a:rPr lang="fr-MA" sz="1400" b="1" kern="1200" dirty="0">
                <a:solidFill>
                  <a:srgbClr val="E7E6E6">
                    <a:lumMod val="50000"/>
                  </a:srgbClr>
                </a:solidFill>
                <a:ea typeface="+mn-ea"/>
                <a:cs typeface="+mn-cs"/>
              </a:rPr>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 xmlns:a16="http://schemas.microsoft.com/office/drawing/2014/main" id="{0B6A0AAF-CCE4-001B-869B-30F75F389945}"/>
              </a:ext>
            </a:extLst>
          </p:cNvPr>
          <p:cNvSpPr/>
          <p:nvPr/>
        </p:nvSpPr>
        <p:spPr>
          <a:xfrm>
            <a:off x="2023110" y="1438314"/>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0" compatLnSpc="1">
            <a:noAutofit/>
          </a:bodyPr>
          <a:lstStyle/>
          <a:p>
            <a:r>
              <a:rPr lang="fr-FR" sz="1200" dirty="0">
                <a:solidFill>
                  <a:schemeClr val="bg1"/>
                </a:solidFill>
              </a:rPr>
              <a:t>Tâche 1 : Lire correctement les mots avec les sons « </a:t>
            </a:r>
            <a:r>
              <a:rPr lang="fr-FR" sz="1200" dirty="0" err="1">
                <a:solidFill>
                  <a:schemeClr val="bg1"/>
                </a:solidFill>
              </a:rPr>
              <a:t>gn</a:t>
            </a:r>
            <a:r>
              <a:rPr lang="fr-FR" sz="1200" dirty="0">
                <a:solidFill>
                  <a:schemeClr val="bg1"/>
                </a:solidFill>
              </a:rPr>
              <a:t> » et « </a:t>
            </a:r>
            <a:r>
              <a:rPr lang="fr-FR" sz="1200" dirty="0" err="1">
                <a:solidFill>
                  <a:schemeClr val="bg1"/>
                </a:solidFill>
              </a:rPr>
              <a:t>qu</a:t>
            </a:r>
            <a:r>
              <a:rPr lang="fr-FR" sz="1200" dirty="0">
                <a:solidFill>
                  <a:schemeClr val="bg1"/>
                </a:solidFill>
              </a:rPr>
              <a:t> ».</a:t>
            </a:r>
          </a:p>
          <a:p>
            <a:r>
              <a:rPr lang="fr-FR" sz="1200" dirty="0">
                <a:solidFill>
                  <a:schemeClr val="bg1"/>
                </a:solidFill>
              </a:rPr>
              <a:t>Tâche 2 : Identifier qui fait une action dans un récit. 	</a:t>
            </a:r>
            <a:r>
              <a:rPr lang="fr-FR" sz="1400" dirty="0"/>
              <a:t>	</a:t>
            </a:r>
          </a:p>
        </p:txBody>
      </p:sp>
      <p:sp>
        <p:nvSpPr>
          <p:cNvPr id="4" name="Google Shape;287;p29">
            <a:extLst>
              <a:ext uri="{FF2B5EF4-FFF2-40B4-BE49-F238E27FC236}">
                <a16:creationId xmlns=""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1</a:t>
            </a:r>
          </a:p>
        </p:txBody>
      </p:sp>
      <p:sp>
        <p:nvSpPr>
          <p:cNvPr id="5" name="Google Shape;288;p29">
            <a:extLst>
              <a:ext uri="{FF2B5EF4-FFF2-40B4-BE49-F238E27FC236}">
                <a16:creationId xmlns="" xmlns:a16="http://schemas.microsoft.com/office/drawing/2014/main" id="{6A734B88-8DDA-0F49-2BA2-85AF25EB77F1}"/>
              </a:ext>
            </a:extLst>
          </p:cNvPr>
          <p:cNvSpPr/>
          <p:nvPr/>
        </p:nvSpPr>
        <p:spPr>
          <a:xfrm>
            <a:off x="2023110" y="213896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lvl="0"/>
            <a:r>
              <a:rPr lang="fr-FR" sz="1200" dirty="0">
                <a:solidFill>
                  <a:schemeClr val="bg1"/>
                </a:solidFill>
              </a:rPr>
              <a:t>Tâche 1 : Lire correctement les mots avec les sons « </a:t>
            </a:r>
            <a:r>
              <a:rPr lang="fr-FR" sz="1200" dirty="0" err="1">
                <a:solidFill>
                  <a:schemeClr val="bg1"/>
                </a:solidFill>
              </a:rPr>
              <a:t>ill</a:t>
            </a:r>
            <a:r>
              <a:rPr lang="fr-FR" sz="1200" dirty="0">
                <a:solidFill>
                  <a:schemeClr val="bg1"/>
                </a:solidFill>
              </a:rPr>
              <a:t> », « </a:t>
            </a:r>
            <a:r>
              <a:rPr lang="fr-FR" sz="1200" dirty="0" err="1">
                <a:solidFill>
                  <a:schemeClr val="bg1"/>
                </a:solidFill>
              </a:rPr>
              <a:t>eil</a:t>
            </a:r>
            <a:r>
              <a:rPr lang="fr-FR" sz="1200" dirty="0">
                <a:solidFill>
                  <a:schemeClr val="bg1"/>
                </a:solidFill>
              </a:rPr>
              <a:t> » et « ail ». </a:t>
            </a:r>
          </a:p>
          <a:p>
            <a:r>
              <a:rPr lang="fr-FR" sz="1200" kern="0" dirty="0">
                <a:solidFill>
                  <a:schemeClr val="bg1"/>
                </a:solidFill>
                <a:latin typeface="Calibri"/>
                <a:ea typeface="Calibri"/>
                <a:cs typeface="Calibri"/>
              </a:rPr>
              <a:t>Tâche 2 : </a:t>
            </a:r>
            <a:r>
              <a:rPr lang="fr-FR" sz="1200" dirty="0">
                <a:solidFill>
                  <a:schemeClr val="bg1"/>
                </a:solidFill>
              </a:rPr>
              <a:t>Identifier qui fait une action dans un </a:t>
            </a:r>
            <a:r>
              <a:rPr lang="fr-FR" sz="1200" dirty="0" smtClean="0">
                <a:solidFill>
                  <a:schemeClr val="bg1"/>
                </a:solidFill>
              </a:rPr>
              <a:t>récit.</a:t>
            </a:r>
            <a:endParaRPr lang="fr-FR" sz="1100" b="0" i="0" u="none" strike="noStrike" kern="0" cap="none" spc="0" baseline="0" dirty="0">
              <a:solidFill>
                <a:schemeClr val="bg1"/>
              </a:solidFill>
              <a:uFillTx/>
              <a:latin typeface="Arial"/>
              <a:ea typeface="Arial"/>
              <a:cs typeface="Arial"/>
            </a:endParaRPr>
          </a:p>
        </p:txBody>
      </p:sp>
      <p:sp>
        <p:nvSpPr>
          <p:cNvPr id="6" name="Google Shape;289;p29">
            <a:extLst>
              <a:ext uri="{FF2B5EF4-FFF2-40B4-BE49-F238E27FC236}">
                <a16:creationId xmlns=""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2</a:t>
            </a:r>
          </a:p>
        </p:txBody>
      </p:sp>
      <p:sp>
        <p:nvSpPr>
          <p:cNvPr id="7" name="Google Shape;290;p29">
            <a:extLst>
              <a:ext uri="{FF2B5EF4-FFF2-40B4-BE49-F238E27FC236}">
                <a16:creationId xmlns=""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r>
              <a:rPr lang="fr-FR" sz="1200" b="1" dirty="0"/>
              <a:t>Rebrassage : </a:t>
            </a:r>
            <a:r>
              <a:rPr lang="fr-FR" sz="1200" dirty="0"/>
              <a:t>consolider et réviser les acquis travaillés lors des trois séances de </a:t>
            </a:r>
            <a:r>
              <a:rPr lang="fr-FR" sz="1200" dirty="0" smtClean="0"/>
              <a:t>remédiation.</a:t>
            </a:r>
            <a:endParaRPr lang="fr-FR" sz="1200" dirty="0"/>
          </a:p>
        </p:txBody>
      </p:sp>
      <p:sp>
        <p:nvSpPr>
          <p:cNvPr id="8" name="Google Shape;291;p29">
            <a:extLst>
              <a:ext uri="{FF2B5EF4-FFF2-40B4-BE49-F238E27FC236}">
                <a16:creationId xmlns=""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B0F0"/>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uFillTx/>
                <a:latin typeface="Calibri"/>
                <a:ea typeface="Calibri"/>
                <a:cs typeface="Calibri"/>
              </a:rPr>
              <a:t>Séance 4</a:t>
            </a:r>
          </a:p>
        </p:txBody>
      </p:sp>
      <p:sp>
        <p:nvSpPr>
          <p:cNvPr id="9" name="Google Shape;292;p29">
            <a:extLst>
              <a:ext uri="{FF2B5EF4-FFF2-40B4-BE49-F238E27FC236}">
                <a16:creationId xmlns="" xmlns:a16="http://schemas.microsoft.com/office/drawing/2014/main" id="{E3474BC2-B395-7527-66DD-9F210C82C378}"/>
              </a:ext>
            </a:extLst>
          </p:cNvPr>
          <p:cNvSpPr/>
          <p:nvPr/>
        </p:nvSpPr>
        <p:spPr>
          <a:xfrm>
            <a:off x="2023110" y="2881538"/>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200" dirty="0">
                <a:solidFill>
                  <a:schemeClr val="bg1"/>
                </a:solidFill>
              </a:rPr>
              <a:t>Tâche 1 : Lire les sons de « x » : [</a:t>
            </a:r>
            <a:r>
              <a:rPr lang="fr-FR" sz="1200" dirty="0" err="1">
                <a:solidFill>
                  <a:schemeClr val="bg1"/>
                </a:solidFill>
              </a:rPr>
              <a:t>ks</a:t>
            </a:r>
            <a:r>
              <a:rPr lang="fr-FR" sz="1200" dirty="0">
                <a:solidFill>
                  <a:schemeClr val="bg1"/>
                </a:solidFill>
              </a:rPr>
              <a:t>], [</a:t>
            </a:r>
            <a:r>
              <a:rPr lang="fr-FR" sz="1200" dirty="0" err="1">
                <a:solidFill>
                  <a:schemeClr val="bg1"/>
                </a:solidFill>
              </a:rPr>
              <a:t>gz</a:t>
            </a:r>
            <a:r>
              <a:rPr lang="fr-FR" sz="1200" dirty="0">
                <a:solidFill>
                  <a:schemeClr val="bg1"/>
                </a:solidFill>
              </a:rPr>
              <a:t>], [s], [z]. </a:t>
            </a:r>
          </a:p>
          <a:p>
            <a:r>
              <a:rPr lang="fr-FR" sz="1200" dirty="0">
                <a:solidFill>
                  <a:schemeClr val="bg1"/>
                </a:solidFill>
              </a:rPr>
              <a:t>Tâche 2 : Identifier le sentiment d’un personnage dans un </a:t>
            </a:r>
            <a:r>
              <a:rPr lang="fr-FR" sz="1200" dirty="0" smtClean="0">
                <a:solidFill>
                  <a:schemeClr val="bg1"/>
                </a:solidFill>
              </a:rPr>
              <a:t>récit.</a:t>
            </a:r>
            <a:endParaRPr lang="fr-FR" sz="1200" dirty="0">
              <a:solidFill>
                <a:schemeClr val="bg1"/>
              </a:solidFill>
            </a:endParaRPr>
          </a:p>
        </p:txBody>
      </p:sp>
      <p:sp>
        <p:nvSpPr>
          <p:cNvPr id="10" name="Google Shape;293;p29">
            <a:extLst>
              <a:ext uri="{FF2B5EF4-FFF2-40B4-BE49-F238E27FC236}">
                <a16:creationId xmlns=""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3</a:t>
            </a:r>
          </a:p>
        </p:txBody>
      </p:sp>
      <p:sp>
        <p:nvSpPr>
          <p:cNvPr id="12" name="Rectangle: Rounded Corners 11">
            <a:extLst>
              <a:ext uri="{FF2B5EF4-FFF2-40B4-BE49-F238E27FC236}">
                <a16:creationId xmlns="" xmlns:a16="http://schemas.microsoft.com/office/drawing/2014/main" id="{903539F8-A00F-BC5E-4838-0740E7F50060}"/>
              </a:ext>
            </a:extLst>
          </p:cNvPr>
          <p:cNvSpPr/>
          <p:nvPr/>
        </p:nvSpPr>
        <p:spPr>
          <a:xfrm>
            <a:off x="324091" y="1387879"/>
            <a:ext cx="8619612" cy="605062"/>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8" name="Picture 2" descr="Image générée">
            <a:extLst>
              <a:ext uri="{FF2B5EF4-FFF2-40B4-BE49-F238E27FC236}">
                <a16:creationId xmlns="" xmlns:a16="http://schemas.microsoft.com/office/drawing/2014/main" id="{FC53B090-850F-A711-651C-92CEE98EE1C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20126"/>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19" name="Google Shape;853;p104">
            <a:extLst>
              <a:ext uri="{FF2B5EF4-FFF2-40B4-BE49-F238E27FC236}">
                <a16:creationId xmlns="" xmlns:a16="http://schemas.microsoft.com/office/drawing/2014/main" id="{06BDF3D4-E41F-F304-2B54-C5E61C3619AD}"/>
              </a:ext>
            </a:extLst>
          </p:cNvPr>
          <p:cNvSpPr/>
          <p:nvPr/>
        </p:nvSpPr>
        <p:spPr>
          <a:xfrm>
            <a:off x="619320" y="291434"/>
            <a:ext cx="7449654" cy="273314"/>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spTree>
    <p:extLst>
      <p:ext uri="{BB962C8B-B14F-4D97-AF65-F5344CB8AC3E}">
        <p14:creationId xmlns:p14="http://schemas.microsoft.com/office/powerpoint/2010/main" val="2763781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7" name="Google Shape;255;p28">
            <a:extLst>
              <a:ext uri="{FF2B5EF4-FFF2-40B4-BE49-F238E27FC236}">
                <a16:creationId xmlns="" xmlns:a16="http://schemas.microsoft.com/office/drawing/2014/main" id="{02B13D41-2ADF-EF99-8CB6-4F2930151FA6}"/>
              </a:ext>
            </a:extLst>
          </p:cNvPr>
          <p:cNvSpPr/>
          <p:nvPr/>
        </p:nvSpPr>
        <p:spPr>
          <a:xfrm>
            <a:off x="756775" y="352455"/>
            <a:ext cx="2960397" cy="438601"/>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 la séance</a:t>
            </a:r>
            <a:endParaRPr lang="fr-FR" sz="1100" b="0" i="0" u="none" strike="noStrike" kern="0" cap="none" spc="0" baseline="0" dirty="0">
              <a:solidFill>
                <a:srgbClr val="000000"/>
              </a:solidFill>
              <a:uFillTx/>
              <a:latin typeface="Arial"/>
              <a:ea typeface="Arial"/>
              <a:cs typeface="Arial"/>
            </a:endParaRPr>
          </a:p>
        </p:txBody>
      </p:sp>
      <p:sp>
        <p:nvSpPr>
          <p:cNvPr id="13" name="Google Shape;261;p28">
            <a:extLst>
              <a:ext uri="{FF2B5EF4-FFF2-40B4-BE49-F238E27FC236}">
                <a16:creationId xmlns=""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5" name="Google Shape;276;p28">
            <a:extLst>
              <a:ext uri="{FF2B5EF4-FFF2-40B4-BE49-F238E27FC236}">
                <a16:creationId xmlns="" xmlns:a16="http://schemas.microsoft.com/office/drawing/2014/main" id="{9FA2916A-C462-FF1A-0686-B5DC4ADA7F52}"/>
              </a:ext>
            </a:extLst>
          </p:cNvPr>
          <p:cNvSpPr/>
          <p:nvPr/>
        </p:nvSpPr>
        <p:spPr>
          <a:xfrm>
            <a:off x="2168173" y="3234190"/>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19050" cap="flat">
            <a:solidFill>
              <a:schemeClr val="accent5">
                <a:lumMod val="40000"/>
                <a:lumOff val="60000"/>
              </a:schemeClr>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223B19E-8B8D-1324-67BF-587110784755}"/>
            </a:ext>
          </a:extLst>
        </p:cNvPr>
        <p:cNvGrpSpPr/>
        <p:nvPr/>
      </p:nvGrpSpPr>
      <p:grpSpPr>
        <a:xfrm>
          <a:off x="0" y="0"/>
          <a:ext cx="0" cy="0"/>
          <a:chOff x="0" y="0"/>
          <a:chExt cx="0" cy="0"/>
        </a:xfrm>
      </p:grpSpPr>
      <p:sp>
        <p:nvSpPr>
          <p:cNvPr id="13" name="Google Shape;1140;p112">
            <a:extLst>
              <a:ext uri="{FF2B5EF4-FFF2-40B4-BE49-F238E27FC236}">
                <a16:creationId xmlns="" xmlns:a16="http://schemas.microsoft.com/office/drawing/2014/main" id="{AD33CE28-6430-3190-0BC5-C86759D5CB5B}"/>
              </a:ext>
            </a:extLst>
          </p:cNvPr>
          <p:cNvSpPr txBox="1"/>
          <p:nvPr/>
        </p:nvSpPr>
        <p:spPr>
          <a:xfrm>
            <a:off x="619320" y="252823"/>
            <a:ext cx="8125495" cy="48384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1218"/>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Orientations didactiques pour cette </a:t>
            </a:r>
            <a:r>
              <a:rPr lang="fr-FR" sz="2400" b="1" i="0" u="none" strike="noStrike" kern="0" cap="none" spc="0" baseline="0" dirty="0" smtClean="0">
                <a:solidFill>
                  <a:srgbClr val="44546A"/>
                </a:solidFill>
                <a:uFillTx/>
                <a:latin typeface="Calibri"/>
                <a:ea typeface="Calibri"/>
                <a:cs typeface="Calibri"/>
              </a:rPr>
              <a:t>séance</a:t>
            </a:r>
            <a:endParaRPr lang="en-US" sz="1400" b="0" i="0" u="none" strike="noStrike" kern="0" cap="none" spc="0" baseline="0" dirty="0">
              <a:solidFill>
                <a:srgbClr val="44546A"/>
              </a:solidFill>
              <a:uFillTx/>
              <a:latin typeface="Arial"/>
              <a:ea typeface="Arial"/>
              <a:cs typeface="Arial"/>
            </a:endParaRPr>
          </a:p>
        </p:txBody>
      </p:sp>
      <p:sp>
        <p:nvSpPr>
          <p:cNvPr id="15" name="Google Shape;288;p29">
            <a:extLst>
              <a:ext uri="{FF2B5EF4-FFF2-40B4-BE49-F238E27FC236}">
                <a16:creationId xmlns="" xmlns:a16="http://schemas.microsoft.com/office/drawing/2014/main" id="{8CCFADBE-426F-1BD1-0052-CF95DF424457}"/>
              </a:ext>
            </a:extLst>
          </p:cNvPr>
          <p:cNvSpPr/>
          <p:nvPr/>
        </p:nvSpPr>
        <p:spPr>
          <a:xfrm>
            <a:off x="1918463" y="848298"/>
            <a:ext cx="7082317" cy="124886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itchFamily="34" charset="0"/>
                <a:cs typeface="Calibri" pitchFamily="34" charset="0"/>
              </a:rPr>
              <a:t>Lire correctement les mots avec « </a:t>
            </a:r>
            <a:r>
              <a:rPr lang="fr-FR" sz="1400" kern="0" dirty="0" err="1">
                <a:solidFill>
                  <a:srgbClr val="000000"/>
                </a:solidFill>
                <a:latin typeface="Calibri" pitchFamily="34" charset="0"/>
                <a:cs typeface="Calibri" pitchFamily="34" charset="0"/>
              </a:rPr>
              <a:t>gn</a:t>
            </a:r>
            <a:r>
              <a:rPr lang="fr-FR" sz="1400" kern="0" dirty="0">
                <a:solidFill>
                  <a:srgbClr val="000000"/>
                </a:solidFill>
                <a:latin typeface="Calibri" pitchFamily="34" charset="0"/>
                <a:cs typeface="Calibri" pitchFamily="34" charset="0"/>
              </a:rPr>
              <a:t> », « </a:t>
            </a:r>
            <a:r>
              <a:rPr lang="fr-FR" sz="1400" kern="0" dirty="0" err="1">
                <a:solidFill>
                  <a:srgbClr val="000000"/>
                </a:solidFill>
                <a:latin typeface="Calibri" pitchFamily="34" charset="0"/>
                <a:cs typeface="Calibri" pitchFamily="34" charset="0"/>
              </a:rPr>
              <a:t>qu</a:t>
            </a:r>
            <a:r>
              <a:rPr lang="fr-FR" sz="1400" kern="0" dirty="0">
                <a:solidFill>
                  <a:srgbClr val="000000"/>
                </a:solidFill>
                <a:latin typeface="Calibri" pitchFamily="34" charset="0"/>
                <a:cs typeface="Calibri" pitchFamily="34" charset="0"/>
              </a:rPr>
              <a:t> », « </a:t>
            </a:r>
            <a:r>
              <a:rPr lang="fr-FR" sz="1400" kern="0" dirty="0" err="1">
                <a:solidFill>
                  <a:srgbClr val="000000"/>
                </a:solidFill>
                <a:latin typeface="Calibri" pitchFamily="34" charset="0"/>
                <a:cs typeface="Calibri" pitchFamily="34" charset="0"/>
              </a:rPr>
              <a:t>ill</a:t>
            </a:r>
            <a:r>
              <a:rPr lang="fr-FR" sz="1400" kern="0" dirty="0">
                <a:solidFill>
                  <a:srgbClr val="000000"/>
                </a:solidFill>
                <a:latin typeface="Calibri" pitchFamily="34" charset="0"/>
                <a:cs typeface="Calibri" pitchFamily="34" charset="0"/>
              </a:rPr>
              <a:t> », « </a:t>
            </a:r>
            <a:r>
              <a:rPr lang="fr-FR" sz="1400" kern="0" dirty="0" err="1">
                <a:solidFill>
                  <a:srgbClr val="000000"/>
                </a:solidFill>
                <a:latin typeface="Calibri" pitchFamily="34" charset="0"/>
                <a:cs typeface="Calibri" pitchFamily="34" charset="0"/>
              </a:rPr>
              <a:t>eil</a:t>
            </a:r>
            <a:r>
              <a:rPr lang="fr-FR" sz="1400" kern="0" dirty="0">
                <a:solidFill>
                  <a:srgbClr val="000000"/>
                </a:solidFill>
                <a:latin typeface="Calibri" pitchFamily="34" charset="0"/>
                <a:cs typeface="Calibri" pitchFamily="34" charset="0"/>
              </a:rPr>
              <a:t> », « ail », [</a:t>
            </a:r>
            <a:r>
              <a:rPr lang="fr-FR" sz="1400" kern="0" dirty="0" err="1">
                <a:solidFill>
                  <a:srgbClr val="000000"/>
                </a:solidFill>
                <a:latin typeface="Calibri" pitchFamily="34" charset="0"/>
                <a:cs typeface="Calibri" pitchFamily="34" charset="0"/>
              </a:rPr>
              <a:t>ks</a:t>
            </a:r>
            <a:r>
              <a:rPr lang="fr-FR" sz="1400" kern="0" dirty="0">
                <a:solidFill>
                  <a:srgbClr val="000000"/>
                </a:solidFill>
                <a:latin typeface="Calibri" pitchFamily="34" charset="0"/>
                <a:cs typeface="Calibri" pitchFamily="34" charset="0"/>
              </a:rPr>
              <a:t>], [</a:t>
            </a:r>
            <a:r>
              <a:rPr lang="fr-FR" sz="1400" kern="0" dirty="0" err="1">
                <a:solidFill>
                  <a:srgbClr val="000000"/>
                </a:solidFill>
                <a:latin typeface="Calibri" pitchFamily="34" charset="0"/>
                <a:cs typeface="Calibri" pitchFamily="34" charset="0"/>
              </a:rPr>
              <a:t>gz</a:t>
            </a:r>
            <a:r>
              <a:rPr lang="fr-FR" sz="1400" kern="0" dirty="0">
                <a:solidFill>
                  <a:srgbClr val="000000"/>
                </a:solidFill>
                <a:latin typeface="Calibri" pitchFamily="34" charset="0"/>
                <a:cs typeface="Calibri" pitchFamily="34" charset="0"/>
              </a:rPr>
              <a:t>], [s], [z].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itchFamily="34" charset="0"/>
                <a:cs typeface="Calibri" pitchFamily="34" charset="0"/>
              </a:rPr>
              <a:t>Identifier qui fait une action dans un récit.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itchFamily="34" charset="0"/>
                <a:cs typeface="Calibri" pitchFamily="34" charset="0"/>
              </a:rPr>
              <a:t>Identifier le sentiment d’un personnage dans un récit.</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itchFamily="34" charset="0"/>
                <a:cs typeface="Calibri" pitchFamily="34" charset="0"/>
              </a:rPr>
              <a:t>Comprendre où et quand se passe l’histoire. </a:t>
            </a:r>
          </a:p>
        </p:txBody>
      </p:sp>
      <p:sp>
        <p:nvSpPr>
          <p:cNvPr id="16" name="Google Shape;289;p29">
            <a:extLst>
              <a:ext uri="{FF2B5EF4-FFF2-40B4-BE49-F238E27FC236}">
                <a16:creationId xmlns="" xmlns:a16="http://schemas.microsoft.com/office/drawing/2014/main" id="{C3856963-9BED-6197-202B-2DC7FCE27198}"/>
              </a:ext>
            </a:extLst>
          </p:cNvPr>
          <p:cNvSpPr/>
          <p:nvPr/>
        </p:nvSpPr>
        <p:spPr>
          <a:xfrm>
            <a:off x="309229" y="892365"/>
            <a:ext cx="1523911" cy="120479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smtClean="0">
                <a:solidFill>
                  <a:srgbClr val="000000"/>
                </a:solidFill>
                <a:uFillTx/>
                <a:latin typeface="Calibri" panose="020F0502020204030204" pitchFamily="34" charset="0"/>
                <a:ea typeface="Calibri" panose="020F0502020204030204" pitchFamily="34" charset="0"/>
                <a:cs typeface="Calibri" panose="020F0502020204030204" pitchFamily="34" charset="0"/>
              </a:rPr>
              <a:t>Tâches </a:t>
            </a: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 xmlns:a16="http://schemas.microsoft.com/office/drawing/2014/main" id="{2FFA696C-060A-544E-952F-61FC383E5B89}"/>
              </a:ext>
            </a:extLst>
          </p:cNvPr>
          <p:cNvSpPr/>
          <p:nvPr/>
        </p:nvSpPr>
        <p:spPr>
          <a:xfrm>
            <a:off x="1918462" y="2214390"/>
            <a:ext cx="7093335" cy="104378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L="215898" marR="0" lvl="0" indent="-215898" fontAlgn="auto">
              <a:lnSpc>
                <a:spcPct val="100000"/>
              </a:lnSpc>
              <a:spcBef>
                <a:spcPts val="0"/>
              </a:spcBef>
              <a:spcAft>
                <a:spcPts val="0"/>
              </a:spcAft>
              <a:buClr>
                <a:srgbClr val="000000"/>
              </a:buClr>
              <a:buSzPts val="1200"/>
              <a:buFont typeface="Arial"/>
              <a:buChar char="•"/>
              <a:tabLst/>
              <a:defRPr sz="1800" b="0" i="0" u="none" strike="noStrike" kern="0" cap="none" spc="0" baseline="0">
                <a:solidFill>
                  <a:srgbClr val="000000"/>
                </a:solidFill>
                <a:uFillTx/>
              </a:defRPr>
            </a:pPr>
            <a:r>
              <a:rPr lang="fr-FR" sz="1400" kern="0" dirty="0">
                <a:solidFill>
                  <a:srgbClr val="000000"/>
                </a:solidFill>
                <a:latin typeface="Calibri" pitchFamily="34" charset="0"/>
                <a:cs typeface="Calibri" pitchFamily="34" charset="0"/>
              </a:rPr>
              <a:t>La stratégie enseignée pendant le modelage et pratiquée pendant le reste de la séance est :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itchFamily="34" charset="0"/>
                <a:cs typeface="Calibri" pitchFamily="34" charset="0"/>
              </a:rPr>
              <a:t>Prononcer correctement les mots avec « </a:t>
            </a:r>
            <a:r>
              <a:rPr lang="fr-FR" sz="1400" kern="0" dirty="0" err="1">
                <a:solidFill>
                  <a:srgbClr val="000000"/>
                </a:solidFill>
                <a:latin typeface="Calibri" pitchFamily="34" charset="0"/>
                <a:cs typeface="Calibri" pitchFamily="34" charset="0"/>
              </a:rPr>
              <a:t>gn</a:t>
            </a:r>
            <a:r>
              <a:rPr lang="fr-FR" sz="1400" kern="0" dirty="0">
                <a:solidFill>
                  <a:srgbClr val="000000"/>
                </a:solidFill>
                <a:latin typeface="Calibri" pitchFamily="34" charset="0"/>
                <a:cs typeface="Calibri" pitchFamily="34" charset="0"/>
              </a:rPr>
              <a:t> », « </a:t>
            </a:r>
            <a:r>
              <a:rPr lang="fr-FR" sz="1400" kern="0" dirty="0" err="1">
                <a:solidFill>
                  <a:srgbClr val="000000"/>
                </a:solidFill>
                <a:latin typeface="Calibri" pitchFamily="34" charset="0"/>
                <a:cs typeface="Calibri" pitchFamily="34" charset="0"/>
              </a:rPr>
              <a:t>qu</a:t>
            </a:r>
            <a:r>
              <a:rPr lang="fr-FR" sz="1400" kern="0" dirty="0">
                <a:solidFill>
                  <a:srgbClr val="000000"/>
                </a:solidFill>
                <a:latin typeface="Calibri" pitchFamily="34" charset="0"/>
                <a:cs typeface="Calibri" pitchFamily="34" charset="0"/>
              </a:rPr>
              <a:t> », « </a:t>
            </a:r>
            <a:r>
              <a:rPr lang="fr-FR" sz="1400" kern="0" dirty="0" err="1">
                <a:solidFill>
                  <a:srgbClr val="000000"/>
                </a:solidFill>
                <a:latin typeface="Calibri" pitchFamily="34" charset="0"/>
                <a:cs typeface="Calibri" pitchFamily="34" charset="0"/>
              </a:rPr>
              <a:t>ill</a:t>
            </a:r>
            <a:r>
              <a:rPr lang="fr-FR" sz="1400" kern="0" dirty="0">
                <a:solidFill>
                  <a:srgbClr val="000000"/>
                </a:solidFill>
                <a:latin typeface="Calibri" pitchFamily="34" charset="0"/>
                <a:cs typeface="Calibri" pitchFamily="34" charset="0"/>
              </a:rPr>
              <a:t> », « </a:t>
            </a:r>
            <a:r>
              <a:rPr lang="fr-FR" sz="1400" kern="0" dirty="0" err="1">
                <a:solidFill>
                  <a:srgbClr val="000000"/>
                </a:solidFill>
                <a:latin typeface="Calibri" pitchFamily="34" charset="0"/>
                <a:cs typeface="Calibri" pitchFamily="34" charset="0"/>
              </a:rPr>
              <a:t>eil</a:t>
            </a:r>
            <a:r>
              <a:rPr lang="fr-FR" sz="1400" kern="0" dirty="0">
                <a:solidFill>
                  <a:srgbClr val="000000"/>
                </a:solidFill>
                <a:latin typeface="Calibri" pitchFamily="34" charset="0"/>
                <a:cs typeface="Calibri" pitchFamily="34" charset="0"/>
              </a:rPr>
              <a:t> », « ail », [</a:t>
            </a:r>
            <a:r>
              <a:rPr lang="fr-FR" sz="1400" kern="0" dirty="0" err="1">
                <a:solidFill>
                  <a:srgbClr val="000000"/>
                </a:solidFill>
                <a:latin typeface="Calibri" pitchFamily="34" charset="0"/>
                <a:cs typeface="Calibri" pitchFamily="34" charset="0"/>
              </a:rPr>
              <a:t>ks</a:t>
            </a:r>
            <a:r>
              <a:rPr lang="fr-FR" sz="1400" kern="0" dirty="0">
                <a:solidFill>
                  <a:srgbClr val="000000"/>
                </a:solidFill>
                <a:latin typeface="Calibri" pitchFamily="34" charset="0"/>
                <a:cs typeface="Calibri" pitchFamily="34" charset="0"/>
              </a:rPr>
              <a:t>], [</a:t>
            </a:r>
            <a:r>
              <a:rPr lang="fr-FR" sz="1400" kern="0" dirty="0" err="1">
                <a:solidFill>
                  <a:srgbClr val="000000"/>
                </a:solidFill>
                <a:latin typeface="Calibri" pitchFamily="34" charset="0"/>
                <a:cs typeface="Calibri" pitchFamily="34" charset="0"/>
              </a:rPr>
              <a:t>gz</a:t>
            </a:r>
            <a:r>
              <a:rPr lang="fr-FR" sz="1400" kern="0" dirty="0">
                <a:solidFill>
                  <a:srgbClr val="000000"/>
                </a:solidFill>
                <a:latin typeface="Calibri" pitchFamily="34" charset="0"/>
                <a:cs typeface="Calibri" pitchFamily="34" charset="0"/>
              </a:rPr>
              <a:t>], [s], [z].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itchFamily="34" charset="0"/>
                <a:cs typeface="Calibri" pitchFamily="34" charset="0"/>
              </a:rPr>
              <a:t>Poser la question avec « qui ? », « quel », « </a:t>
            </a:r>
            <a:r>
              <a:rPr lang="fr-FR" sz="1400" kern="0" dirty="0" smtClean="0">
                <a:solidFill>
                  <a:srgbClr val="000000"/>
                </a:solidFill>
                <a:latin typeface="Calibri" pitchFamily="34" charset="0"/>
                <a:cs typeface="Calibri" pitchFamily="34" charset="0"/>
              </a:rPr>
              <a:t>quand ?</a:t>
            </a:r>
            <a:r>
              <a:rPr lang="fr-FR" sz="1400" kern="0" dirty="0">
                <a:solidFill>
                  <a:srgbClr val="000000"/>
                </a:solidFill>
                <a:latin typeface="Calibri" pitchFamily="34" charset="0"/>
                <a:cs typeface="Calibri" pitchFamily="34" charset="0"/>
              </a:rPr>
              <a:t> », « à quel moment », où ? », « comment ? </a:t>
            </a:r>
            <a:r>
              <a:rPr lang="fr-FR" sz="1400" kern="0" dirty="0" smtClean="0">
                <a:solidFill>
                  <a:srgbClr val="000000"/>
                </a:solidFill>
                <a:latin typeface="Calibri" pitchFamily="34" charset="0"/>
                <a:cs typeface="Calibri" pitchFamily="34" charset="0"/>
              </a:rPr>
              <a:t>» et «</a:t>
            </a:r>
            <a:r>
              <a:rPr lang="fr-FR" sz="1400" kern="0" dirty="0">
                <a:solidFill>
                  <a:srgbClr val="000000"/>
                </a:solidFill>
                <a:latin typeface="Calibri" pitchFamily="34" charset="0"/>
                <a:cs typeface="Calibri" pitchFamily="34" charset="0"/>
              </a:rPr>
              <a:t> quel est le sentiment ? </a:t>
            </a:r>
            <a:r>
              <a:rPr lang="fr-FR" sz="1400" kern="0" dirty="0" smtClean="0">
                <a:solidFill>
                  <a:srgbClr val="000000"/>
                </a:solidFill>
                <a:latin typeface="Calibri" pitchFamily="34" charset="0"/>
                <a:cs typeface="Calibri" pitchFamily="34" charset="0"/>
              </a:rPr>
              <a:t>».</a:t>
            </a:r>
            <a:endParaRPr lang="fr-FR" sz="1400" kern="0" dirty="0">
              <a:solidFill>
                <a:srgbClr val="000000"/>
              </a:solidFill>
              <a:latin typeface="Calibri" pitchFamily="34" charset="0"/>
              <a:cs typeface="Calibri" pitchFamily="34" charset="0"/>
            </a:endParaRPr>
          </a:p>
        </p:txBody>
      </p:sp>
      <p:sp>
        <p:nvSpPr>
          <p:cNvPr id="18" name="Google Shape;293;p29">
            <a:extLst>
              <a:ext uri="{FF2B5EF4-FFF2-40B4-BE49-F238E27FC236}">
                <a16:creationId xmlns="" xmlns:a16="http://schemas.microsoft.com/office/drawing/2014/main" id="{C3140FCC-47DA-0647-B3E7-AD4446CE28CF}"/>
              </a:ext>
            </a:extLst>
          </p:cNvPr>
          <p:cNvSpPr/>
          <p:nvPr/>
        </p:nvSpPr>
        <p:spPr>
          <a:xfrm>
            <a:off x="336122" y="2225407"/>
            <a:ext cx="1523911" cy="103276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 xmlns:a16="http://schemas.microsoft.com/office/drawing/2014/main" id="{2033AB59-F0F3-EF02-8340-5CD20B0E656E}"/>
              </a:ext>
            </a:extLst>
          </p:cNvPr>
          <p:cNvSpPr/>
          <p:nvPr/>
        </p:nvSpPr>
        <p:spPr>
          <a:xfrm>
            <a:off x="1918464" y="3448280"/>
            <a:ext cx="7093334" cy="130776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L="215898" marR="0" lvl="0" indent="-215898" fontAlgn="auto">
              <a:lnSpc>
                <a:spcPct val="100000"/>
              </a:lnSpc>
              <a:spcBef>
                <a:spcPts val="0"/>
              </a:spcBef>
              <a:spcAft>
                <a:spcPts val="0"/>
              </a:spcAft>
              <a:buClr>
                <a:srgbClr val="000000"/>
              </a:buClr>
              <a:buSzPts val="1200"/>
              <a:buFont typeface="Arial"/>
              <a:buChar char="•"/>
              <a:tabLst/>
              <a:defRPr sz="1800" b="0" i="0" u="none" strike="noStrike" kern="0" cap="none" spc="0" baseline="0">
                <a:solidFill>
                  <a:srgbClr val="000000"/>
                </a:solidFill>
                <a:uFillTx/>
              </a:defRPr>
            </a:pPr>
            <a:r>
              <a:rPr lang="fr-FR" sz="1400" kern="0" dirty="0">
                <a:solidFill>
                  <a:srgbClr val="000000"/>
                </a:solidFill>
                <a:latin typeface="Calibri" pitchFamily="34" charset="0"/>
                <a:cs typeface="Calibri" pitchFamily="34" charset="0"/>
              </a:rPr>
              <a:t>Pendant le feedback, attirer l’attention des élèves sur les erreurs fréquentes suivantes : </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itchFamily="34" charset="0"/>
                <a:cs typeface="Calibri" pitchFamily="34" charset="0"/>
              </a:rPr>
              <a:t>Le « u » ne se prononce pas dans « </a:t>
            </a:r>
            <a:r>
              <a:rPr lang="fr-FR" altLang="fr-FR" sz="1400" kern="0" dirty="0" err="1">
                <a:solidFill>
                  <a:srgbClr val="000000"/>
                </a:solidFill>
                <a:latin typeface="Calibri" pitchFamily="34" charset="0"/>
                <a:cs typeface="Calibri" pitchFamily="34" charset="0"/>
              </a:rPr>
              <a:t>qu</a:t>
            </a:r>
            <a:r>
              <a:rPr lang="fr-FR" altLang="fr-FR" sz="1400" kern="0" dirty="0">
                <a:solidFill>
                  <a:srgbClr val="000000"/>
                </a:solidFill>
                <a:latin typeface="Calibri" pitchFamily="34" charset="0"/>
                <a:cs typeface="Calibri" pitchFamily="34" charset="0"/>
              </a:rPr>
              <a:t> ».</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itchFamily="34" charset="0"/>
                <a:cs typeface="Calibri" pitchFamily="34" charset="0"/>
              </a:rPr>
              <a:t>On ne prononce pas le son [g] ni le son [n] séparément, mais comme un seul son /</a:t>
            </a:r>
            <a:r>
              <a:rPr lang="fr-FR" altLang="fr-FR" sz="1400" kern="0" dirty="0" err="1">
                <a:solidFill>
                  <a:srgbClr val="000000"/>
                </a:solidFill>
                <a:latin typeface="Calibri" pitchFamily="34" charset="0"/>
                <a:cs typeface="Calibri" pitchFamily="34" charset="0"/>
              </a:rPr>
              <a:t>gn</a:t>
            </a:r>
            <a:r>
              <a:rPr lang="fr-FR" altLang="fr-FR" sz="1400" kern="0" dirty="0">
                <a:solidFill>
                  <a:srgbClr val="000000"/>
                </a:solidFill>
                <a:latin typeface="Calibri" pitchFamily="34" charset="0"/>
                <a:cs typeface="Calibri" pitchFamily="34" charset="0"/>
              </a:rPr>
              <a:t>/.</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itchFamily="34" charset="0"/>
                <a:cs typeface="Calibri" pitchFamily="34" charset="0"/>
              </a:rPr>
              <a:t>On prononce /z/ quand on fait la liaison : </a:t>
            </a:r>
            <a:r>
              <a:rPr lang="fr-FR" sz="1400" i="1" kern="0" dirty="0" smtClean="0">
                <a:solidFill>
                  <a:srgbClr val="000000"/>
                </a:solidFill>
                <a:latin typeface="Calibri" pitchFamily="34" charset="0"/>
                <a:cs typeface="Calibri" pitchFamily="34" charset="0"/>
              </a:rPr>
              <a:t>six enfants</a:t>
            </a:r>
            <a:r>
              <a:rPr lang="fr-FR" sz="1400" i="1" kern="0" dirty="0">
                <a:solidFill>
                  <a:srgbClr val="000000"/>
                </a:solidFill>
                <a:latin typeface="Calibri" pitchFamily="34" charset="0"/>
                <a:cs typeface="Calibri" pitchFamily="34" charset="0"/>
              </a:rPr>
              <a:t>, ou dans sixième ou dixième.</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itchFamily="34" charset="0"/>
                <a:cs typeface="Calibri" pitchFamily="34" charset="0"/>
              </a:rPr>
              <a:t>Le son /s/ est produit avec </a:t>
            </a:r>
            <a:r>
              <a:rPr lang="fr-FR" sz="1400" i="1" kern="0" dirty="0">
                <a:solidFill>
                  <a:srgbClr val="000000"/>
                </a:solidFill>
                <a:latin typeface="Calibri" pitchFamily="34" charset="0"/>
                <a:cs typeface="Calibri" pitchFamily="34" charset="0"/>
              </a:rPr>
              <a:t>six, dix, </a:t>
            </a:r>
            <a:r>
              <a:rPr lang="fr-FR" sz="1400" i="1" kern="0" dirty="0" smtClean="0">
                <a:solidFill>
                  <a:srgbClr val="000000"/>
                </a:solidFill>
                <a:latin typeface="Calibri" pitchFamily="34" charset="0"/>
                <a:cs typeface="Calibri" pitchFamily="34" charset="0"/>
              </a:rPr>
              <a:t>soixante.</a:t>
            </a:r>
            <a:endParaRPr lang="fr-FR" sz="1400" i="1" kern="0" dirty="0">
              <a:solidFill>
                <a:srgbClr val="000000"/>
              </a:solidFill>
              <a:latin typeface="Calibri" pitchFamily="34" charset="0"/>
              <a:cs typeface="Calibri" pitchFamily="34" charset="0"/>
            </a:endParaRPr>
          </a:p>
        </p:txBody>
      </p:sp>
      <p:sp>
        <p:nvSpPr>
          <p:cNvPr id="21" name="Google Shape;289;p29">
            <a:extLst>
              <a:ext uri="{FF2B5EF4-FFF2-40B4-BE49-F238E27FC236}">
                <a16:creationId xmlns="" xmlns:a16="http://schemas.microsoft.com/office/drawing/2014/main" id="{A9CEE627-69A7-9846-18DA-BED9357BB184}"/>
              </a:ext>
            </a:extLst>
          </p:cNvPr>
          <p:cNvSpPr/>
          <p:nvPr/>
        </p:nvSpPr>
        <p:spPr>
          <a:xfrm>
            <a:off x="329401" y="3448280"/>
            <a:ext cx="1523911" cy="130776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pic>
        <p:nvPicPr>
          <p:cNvPr id="2" name="Picture 2" descr="Image générée">
            <a:extLst>
              <a:ext uri="{FF2B5EF4-FFF2-40B4-BE49-F238E27FC236}">
                <a16:creationId xmlns="" xmlns:a16="http://schemas.microsoft.com/office/drawing/2014/main" id="{838989A5-1243-3D28-CBF0-DCBDF01AACD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46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 xmlns:a16="http://schemas.microsoft.com/office/drawing/2014/main" id="{F1441734-6B00-D37C-EDE4-DC401FAFE545}"/>
                </a:ext>
              </a:extLst>
            </p:cNvPr>
            <p:cNvPicPr>
              <a:picLocks noChangeAspect="1"/>
            </p:cNvPicPr>
            <p:nvPr/>
          </p:nvPicPr>
          <p:blipFill>
            <a:blip r:embed="rId2" cstate="print"/>
            <a:stretch>
              <a:fillRect/>
            </a:stretch>
          </p:blipFill>
          <p:spPr>
            <a:xfrm>
              <a:off x="4845293" y="1667303"/>
              <a:ext cx="4418813" cy="2491458"/>
            </a:xfrm>
            <a:prstGeom prst="rect">
              <a:avLst/>
            </a:prstGeom>
          </p:spPr>
        </p:pic>
        <p:pic>
          <p:nvPicPr>
            <p:cNvPr id="19" name="Picture 18">
              <a:extLst>
                <a:ext uri="{FF2B5EF4-FFF2-40B4-BE49-F238E27FC236}">
                  <a16:creationId xmlns=""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xmlns="" id="{23119887-D815-A3DE-23BC-E38CCAB80305}"/>
              </a:ext>
            </a:extLst>
          </p:cNvPr>
          <p:cNvGrpSpPr/>
          <p:nvPr/>
        </p:nvGrpSpPr>
        <p:grpSpPr>
          <a:xfrm>
            <a:off x="530260" y="821935"/>
            <a:ext cx="7991737" cy="3804525"/>
            <a:chOff x="530260" y="814620"/>
            <a:chExt cx="7991737" cy="3804525"/>
          </a:xfrm>
        </p:grpSpPr>
        <p:sp>
          <p:nvSpPr>
            <p:cNvPr id="16" name="Google Shape;251;p28">
              <a:extLst>
                <a:ext uri="{FF2B5EF4-FFF2-40B4-BE49-F238E27FC236}">
                  <a16:creationId xmlns:a16="http://schemas.microsoft.com/office/drawing/2014/main" xmlns=""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xmlns=""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xmlns=""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xmlns="" id="{3B3CE945-741F-D51E-42C7-A6E173B4B0D4}"/>
              </a:ext>
            </a:extLst>
          </p:cNvPr>
          <p:cNvPicPr>
            <a:picLocks noChangeAspect="1"/>
          </p:cNvPicPr>
          <p:nvPr/>
        </p:nvPicPr>
        <p:blipFill>
          <a:blip r:embed="rId2" cstate="print">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xmlns="" id="{04F530A4-35C6-F17E-2BB2-9684BF813481}"/>
              </a:ext>
            </a:extLst>
          </p:cNvPr>
          <p:cNvPicPr>
            <a:picLocks noChangeAspect="1"/>
          </p:cNvPicPr>
          <p:nvPr/>
        </p:nvPicPr>
        <p:blipFill>
          <a:blip r:embed="rId3" cstate="print">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xmlns="" id="{0C388D0C-F87E-6982-BE38-97BAD0ACF583}"/>
              </a:ext>
            </a:extLst>
          </p:cNvPr>
          <p:cNvPicPr>
            <a:picLocks noChangeAspect="1"/>
          </p:cNvPicPr>
          <p:nvPr/>
        </p:nvPicPr>
        <p:blipFill>
          <a:blip r:embed="rId4" cstate="print">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xmlns="" id="{E571B638-1A3A-671A-3CB8-2ED33A7BF5DC}"/>
              </a:ext>
            </a:extLst>
          </p:cNvPr>
          <p:cNvPicPr>
            <a:picLocks noChangeAspect="1"/>
          </p:cNvPicPr>
          <p:nvPr/>
        </p:nvPicPr>
        <p:blipFill>
          <a:blip r:embed="rId5" cstate="print">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xmlns=""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xmlns=""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t>
            </a:r>
            <a:r>
              <a:rPr lang="fr-FR" dirty="0" smtClean="0"/>
              <a:t>la réponse à </a:t>
            </a:r>
            <a:r>
              <a:rPr lang="fr-FR" dirty="0"/>
              <a:t>3 élèves au </a:t>
            </a:r>
            <a:r>
              <a:rPr lang="fr-FR" dirty="0" smtClean="0"/>
              <a:t>hasard.</a:t>
            </a:r>
            <a:endParaRPr lang="fr-FR" dirty="0"/>
          </a:p>
        </p:txBody>
      </p:sp>
      <p:pic>
        <p:nvPicPr>
          <p:cNvPr id="26" name="Google Shape;1333;p128">
            <a:extLst>
              <a:ext uri="{FF2B5EF4-FFF2-40B4-BE49-F238E27FC236}">
                <a16:creationId xmlns:a16="http://schemas.microsoft.com/office/drawing/2014/main" xmlns="" id="{831ECF76-1CE9-A753-0111-F0705AF51B07}"/>
              </a:ext>
            </a:extLst>
          </p:cNvPr>
          <p:cNvPicPr>
            <a:picLocks noChangeAspect="1"/>
          </p:cNvPicPr>
          <p:nvPr/>
        </p:nvPicPr>
        <p:blipFill>
          <a:blip r:embed="rId6" cstate="print">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1614564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xmlns=""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xmlns=""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xmlns=""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xmlns="" id="{E3FB6262-E6FA-A75F-CAD9-2803ED099A53}"/>
              </a:ext>
            </a:extLst>
          </p:cNvPr>
          <p:cNvPicPr>
            <a:picLocks noChangeAspect="1"/>
          </p:cNvPicPr>
          <p:nvPr/>
        </p:nvPicPr>
        <p:blipFill>
          <a:blip r:embed="rId2" cstate="print">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xmlns="" id="{1FD4C1D6-DAD5-F303-C5DB-D5A251E4AB54}"/>
              </a:ext>
            </a:extLst>
          </p:cNvPr>
          <p:cNvPicPr>
            <a:picLocks noChangeAspect="1"/>
          </p:cNvPicPr>
          <p:nvPr/>
        </p:nvPicPr>
        <p:blipFill>
          <a:blip r:embed="rId3" cstate="print">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xmlns="" id="{06A85C84-00C3-3ACE-D900-93A3BE1F1923}"/>
              </a:ext>
            </a:extLst>
          </p:cNvPr>
          <p:cNvPicPr>
            <a:picLocks noChangeAspect="1"/>
          </p:cNvPicPr>
          <p:nvPr/>
        </p:nvPicPr>
        <p:blipFill>
          <a:blip r:embed="rId4" cstate="print">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xmlns="" id="{EE5318B2-7D13-F3C4-2BFC-DC8375686D81}"/>
              </a:ext>
            </a:extLst>
          </p:cNvPr>
          <p:cNvPicPr>
            <a:picLocks noChangeAspect="1"/>
          </p:cNvPicPr>
          <p:nvPr/>
        </p:nvPicPr>
        <p:blipFill>
          <a:blip r:embed="rId5" cstate="print">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xmlns=""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a:t>
            </a:r>
            <a:r>
              <a:rPr lang="fr-FR" sz="1500" b="1" i="0" u="none" strike="noStrike" kern="0" cap="none" spc="0" baseline="0" dirty="0" smtClean="0">
                <a:solidFill>
                  <a:srgbClr val="44546A"/>
                </a:solidFill>
                <a:uFillTx/>
                <a:latin typeface="Calibri"/>
                <a:ea typeface="Calibri"/>
                <a:cs typeface="Calibri"/>
              </a:rPr>
              <a:t>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xmlns=""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a:t>
            </a:r>
            <a:r>
              <a:rPr lang="fr-FR" sz="1500" b="1" i="0" u="none" strike="noStrike" kern="0" cap="none" spc="0" baseline="0" dirty="0" smtClean="0">
                <a:solidFill>
                  <a:srgbClr val="44546A"/>
                </a:solidFill>
                <a:uFillTx/>
                <a:latin typeface="Calibri"/>
                <a:ea typeface="Calibri"/>
                <a:cs typeface="Calibri"/>
              </a:rPr>
              <a:t>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a:t>
            </a:r>
            <a:r>
              <a:rPr lang="fr-FR" sz="1500" b="1" i="0" u="none" strike="noStrike" kern="0" cap="none" spc="0" baseline="0" dirty="0" smtClean="0">
                <a:solidFill>
                  <a:srgbClr val="44546A"/>
                </a:solidFill>
                <a:uFillTx/>
                <a:latin typeface="Calibri"/>
                <a:ea typeface="Calibri"/>
                <a:cs typeface="Calibri"/>
              </a:rPr>
              <a:t>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xmlns=""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a:t>
            </a:r>
            <a:r>
              <a:rPr lang="fr-FR" sz="1500" b="1" i="0" u="none" strike="noStrike" kern="0" cap="none" spc="0" baseline="0" dirty="0" smtClean="0">
                <a:solidFill>
                  <a:srgbClr val="44546A"/>
                </a:solidFill>
                <a:uFillTx/>
                <a:latin typeface="Calibri"/>
                <a:ea typeface="Calibri"/>
                <a:cs typeface="Calibri"/>
              </a:rPr>
              <a:t>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xmlns=""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a:t>
            </a:r>
            <a:r>
              <a:rPr lang="fr-FR" sz="1500" b="1" i="0" u="none" strike="noStrike" kern="0" cap="none" spc="0" baseline="0" dirty="0" smtClean="0">
                <a:solidFill>
                  <a:srgbClr val="44546A"/>
                </a:solidFill>
                <a:uFillTx/>
                <a:latin typeface="Calibri"/>
                <a:ea typeface="Calibri"/>
                <a:cs typeface="Calibri"/>
              </a:rPr>
              <a:t>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xmlns=""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xmlns="" id="{831ECF76-1CE9-A753-0111-F0705AF51B07}"/>
              </a:ext>
            </a:extLst>
          </p:cNvPr>
          <p:cNvPicPr>
            <a:picLocks noChangeAspect="1"/>
          </p:cNvPicPr>
          <p:nvPr/>
        </p:nvPicPr>
        <p:blipFill>
          <a:blip r:embed="rId6" cstate="print">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xmlns=""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xmlns=""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t>
            </a:r>
            <a:r>
              <a:rPr lang="fr-FR" dirty="0" smtClean="0"/>
              <a:t>la réponse à </a:t>
            </a:r>
            <a:r>
              <a:rPr lang="fr-FR" dirty="0"/>
              <a:t>3 élèves au </a:t>
            </a:r>
            <a:r>
              <a:rPr lang="fr-FR" dirty="0" smtClean="0"/>
              <a:t>hasard.</a:t>
            </a:r>
            <a:endParaRPr lang="fr-FR" dirty="0"/>
          </a:p>
        </p:txBody>
      </p:sp>
    </p:spTree>
    <p:extLst>
      <p:ext uri="{BB962C8B-B14F-4D97-AF65-F5344CB8AC3E}">
        <p14:creationId xmlns:p14="http://schemas.microsoft.com/office/powerpoint/2010/main" val="109630932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5542</TotalTime>
  <Words>1873</Words>
  <Application>Microsoft Office PowerPoint</Application>
  <PresentationFormat>Affichage à l'écran (16:9)</PresentationFormat>
  <Paragraphs>215</Paragraphs>
  <Slides>34</Slides>
  <Notes>7</Notes>
  <HiddenSlides>0</HiddenSlides>
  <MMClips>0</MMClips>
  <ScaleCrop>false</ScaleCrop>
  <HeadingPairs>
    <vt:vector size="6" baseType="variant">
      <vt:variant>
        <vt:lpstr>Polices utilisées</vt:lpstr>
      </vt:variant>
      <vt:variant>
        <vt:i4>15</vt:i4>
      </vt:variant>
      <vt:variant>
        <vt:lpstr>Thème</vt:lpstr>
      </vt:variant>
      <vt:variant>
        <vt:i4>8</vt:i4>
      </vt:variant>
      <vt:variant>
        <vt:lpstr>Titres des diapositives</vt:lpstr>
      </vt:variant>
      <vt:variant>
        <vt:i4>34</vt:i4>
      </vt:variant>
    </vt:vector>
  </HeadingPairs>
  <TitlesOfParts>
    <vt:vector size="57" baseType="lpstr">
      <vt:lpstr>맑은 고딕</vt:lpstr>
      <vt:lpstr>Aptos</vt:lpstr>
      <vt:lpstr>Aptos Display</vt:lpstr>
      <vt:lpstr>Arial</vt:lpstr>
      <vt:lpstr>Calibri</vt:lpstr>
      <vt:lpstr>Calibri (En-têtes)</vt:lpstr>
      <vt:lpstr>Calibri Light</vt:lpstr>
      <vt:lpstr>Dosis</vt:lpstr>
      <vt:lpstr>Poppins ExtraBold</vt:lpstr>
      <vt:lpstr>RATXSP+Calibri</vt:lpstr>
      <vt:lpstr>RATXSP+Calibri-Bold</vt:lpstr>
      <vt:lpstr>Simplified Arabic</vt:lpstr>
      <vt:lpstr>Symbol</vt:lpstr>
      <vt:lpstr>Wingdings</vt:lpstr>
      <vt:lpstr>YZOJMB+Calibri</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411</cp:revision>
  <dcterms:modified xsi:type="dcterms:W3CDTF">2025-09-13T16:05:26Z</dcterms:modified>
</cp:coreProperties>
</file>