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3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4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5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7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54"/>
  </p:notesMasterIdLst>
  <p:sldIdLst>
    <p:sldId id="2147483567" r:id="rId9"/>
    <p:sldId id="2147483503" r:id="rId10"/>
    <p:sldId id="2147483596" r:id="rId11"/>
    <p:sldId id="2147483568" r:id="rId12"/>
    <p:sldId id="258" r:id="rId13"/>
    <p:sldId id="2147483580" r:id="rId14"/>
    <p:sldId id="2147483411" r:id="rId15"/>
    <p:sldId id="2147483413" r:id="rId16"/>
    <p:sldId id="2147483414" r:id="rId17"/>
    <p:sldId id="2147483485" r:id="rId18"/>
    <p:sldId id="2147483486" r:id="rId19"/>
    <p:sldId id="2147483505" r:id="rId20"/>
    <p:sldId id="2147483471" r:id="rId21"/>
    <p:sldId id="2147483536" r:id="rId22"/>
    <p:sldId id="2147483607" r:id="rId23"/>
    <p:sldId id="2147483608" r:id="rId24"/>
    <p:sldId id="2147483606" r:id="rId25"/>
    <p:sldId id="2147483436" r:id="rId26"/>
    <p:sldId id="2147483513" r:id="rId27"/>
    <p:sldId id="2147483581" r:id="rId28"/>
    <p:sldId id="2147483521" r:id="rId29"/>
    <p:sldId id="2147483582" r:id="rId30"/>
    <p:sldId id="2147483597" r:id="rId31"/>
    <p:sldId id="2147483587" r:id="rId32"/>
    <p:sldId id="2147483600" r:id="rId33"/>
    <p:sldId id="2147483588" r:id="rId34"/>
    <p:sldId id="2147483571" r:id="rId35"/>
    <p:sldId id="2147483540" r:id="rId36"/>
    <p:sldId id="2147483576" r:id="rId37"/>
    <p:sldId id="2147483574" r:id="rId38"/>
    <p:sldId id="2147483578" r:id="rId39"/>
    <p:sldId id="2147483543" r:id="rId40"/>
    <p:sldId id="2147483589" r:id="rId41"/>
    <p:sldId id="2147483551" r:id="rId42"/>
    <p:sldId id="2147483601" r:id="rId43"/>
    <p:sldId id="2147483591" r:id="rId44"/>
    <p:sldId id="2147483602" r:id="rId45"/>
    <p:sldId id="311" r:id="rId46"/>
    <p:sldId id="2147483604" r:id="rId47"/>
    <p:sldId id="2147483594" r:id="rId48"/>
    <p:sldId id="320" r:id="rId49"/>
    <p:sldId id="2147483605" r:id="rId50"/>
    <p:sldId id="2147483595" r:id="rId51"/>
    <p:sldId id="2147483538" r:id="rId52"/>
    <p:sldId id="2147483539" r:id="rId5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CBE3"/>
    <a:srgbClr val="A98FC3"/>
    <a:srgbClr val="FDFFB7"/>
    <a:srgbClr val="FEFFE1"/>
    <a:srgbClr val="0070C0"/>
    <a:srgbClr val="54AFE9"/>
    <a:srgbClr val="3FB2CB"/>
    <a:srgbClr val="44546A"/>
    <a:srgbClr val="E3EEF2"/>
    <a:srgbClr val="CFE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58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50" Type="http://schemas.openxmlformats.org/officeDocument/2006/relationships/slide" Target="slides/slide42.xml"/><Relationship Id="rId55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tableStyles" Target="tableStyles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viewProps" Target="viewProps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=""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=""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=""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=""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=""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rPr/>
              <a:pPr lvl="0" algn="r"/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=""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=""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=""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rPr/>
              <a:pPr lvl="0" algn="r"/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="" xmlns:a16="http://schemas.microsoft.com/office/drawing/2014/main" id="{AB11183D-87C1-0C8E-B5E7-5E8C4F65C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="" xmlns:a16="http://schemas.microsoft.com/office/drawing/2014/main" id="{F659F6A1-E7DC-D614-AFE5-E184BA30619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="" xmlns:a16="http://schemas.microsoft.com/office/drawing/2014/main" id="{9A4CC1C3-192A-B068-5F03-3729761849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2513666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="" xmlns:a16="http://schemas.microsoft.com/office/drawing/2014/main" id="{34F0D48E-A41E-27F2-7B38-D47F7AC7B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="" xmlns:a16="http://schemas.microsoft.com/office/drawing/2014/main" id="{20BB587E-B713-BFD5-BC1C-C9B4D19218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="" xmlns:a16="http://schemas.microsoft.com/office/drawing/2014/main" id="{42BDD96E-27CD-4603-8E89-4EF36AB6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6439255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="" xmlns:a16="http://schemas.microsoft.com/office/drawing/2014/main" id="{76FE3C33-25AE-AE3F-2986-5AD5EC8F17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="" xmlns:a16="http://schemas.microsoft.com/office/drawing/2014/main" id="{51DCE21C-A7FB-E238-0F8D-D0C9B1BAE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4273373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="" xmlns:a16="http://schemas.microsoft.com/office/drawing/2014/main" id="{8AD1EF6A-0064-69FE-39F5-BE022C2CC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="" xmlns:a16="http://schemas.microsoft.com/office/drawing/2014/main" id="{B5C1EA4F-2D09-FF6D-D2C3-3A895EAAC0C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="" xmlns:a16="http://schemas.microsoft.com/office/drawing/2014/main" id="{0A7919D4-9B1B-94F5-6488-431459F2B1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70384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="" xmlns:a16="http://schemas.microsoft.com/office/drawing/2014/main" id="{3A9A9AF2-DF34-54AC-C9DC-2BEF4FA780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="" xmlns:a16="http://schemas.microsoft.com/office/drawing/2014/main" id="{1C095D63-1111-A2E5-1C24-F0E355C91F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="" xmlns:a16="http://schemas.microsoft.com/office/drawing/2014/main" id="{CB084593-3323-FA02-4AF0-382829EF03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6664526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=""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=""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=""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=""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=""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=""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=""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=""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=""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=""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=""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=""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=""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=""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=""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=""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=""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=""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=""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=""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=""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=""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=""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=""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=""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=""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=""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=""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=""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=""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=""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=""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=""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=""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=""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=""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=""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=""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=""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=""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=""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=""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=""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=""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=""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=""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=""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=""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=""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=""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=""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=""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=""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=""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=""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=""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=""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=""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=""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=""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=""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=""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=""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=""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=""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=""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=""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=""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=""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=""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=""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=""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=""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=""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=""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=""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=""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=""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=""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=""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=""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=""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=""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=""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=""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=""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=""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=""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=""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=""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=""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=""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=""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=""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=""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=""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=""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2234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=""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=""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=""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=""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=""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=""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=""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=""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=""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=""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=""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=""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=""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=""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=""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=""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=""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=""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=""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=""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=""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=""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=""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=""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=""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=""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=""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=""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=""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=""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=""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=""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=""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=""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=""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=""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=""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=""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=""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=""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=""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=""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=""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=""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=""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=""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=""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=""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=""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=""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=""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=""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=""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=""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=""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=""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=""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=""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=""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=""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=""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=""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=""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=""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=""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=""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=""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=""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=""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=""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=""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=""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=""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=""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=""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=""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=""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=""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=""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=""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=""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=""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=""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=""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=""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=""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=""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=""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=""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=""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=""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=""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=""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=""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=""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=""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=""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=""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=""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=""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=""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=""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=""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=""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=""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=""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=""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=""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=""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=""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=""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=""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=""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=""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=""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=""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=""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=""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=""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=""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=""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=""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=""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=""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=""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=""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=""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=""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=""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=""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=""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=""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=""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=""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=""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=""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=""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=""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=""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=""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=""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=""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90.xml"/><Relationship Id="rId16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slideLayout" Target="../slideLayouts/slideLayout10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13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slideLayout" Target="../slideLayouts/slideLayout116.xml"/><Relationship Id="rId2" Type="http://schemas.openxmlformats.org/officeDocument/2006/relationships/slideLayout" Target="../slideLayouts/slideLayout106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Relationship Id="rId14" Type="http://schemas.openxmlformats.org/officeDocument/2006/relationships/slideLayout" Target="../slideLayouts/slideLayout11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slideLayout" Target="../slideLayouts/slideLayout132.xml"/><Relationship Id="rId18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22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17" Type="http://schemas.openxmlformats.org/officeDocument/2006/relationships/slideLayout" Target="../slideLayouts/slideLayout136.xml"/><Relationship Id="rId2" Type="http://schemas.openxmlformats.org/officeDocument/2006/relationships/slideLayout" Target="../slideLayouts/slideLayout121.xml"/><Relationship Id="rId16" Type="http://schemas.openxmlformats.org/officeDocument/2006/relationships/slideLayout" Target="../slideLayouts/slideLayout135.xml"/><Relationship Id="rId20" Type="http://schemas.openxmlformats.org/officeDocument/2006/relationships/slideLayout" Target="../slideLayouts/slideLayout139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29.xml"/><Relationship Id="rId19" Type="http://schemas.openxmlformats.org/officeDocument/2006/relationships/slideLayout" Target="../slideLayouts/slideLayout138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Relationship Id="rId14" Type="http://schemas.openxmlformats.org/officeDocument/2006/relationships/slideLayout" Target="../slideLayouts/slideLayout1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4074" r:id="rId27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=""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=""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=""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=""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=""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13/09/2025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0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9.png"/><Relationship Id="rId5" Type="http://schemas.microsoft.com/office/2007/relationships/hdphoto" Target="../media/hdphoto2.wdp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4.xml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microsoft.com/office/2007/relationships/hdphoto" Target="../media/hdphoto2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5.png"/><Relationship Id="rId4" Type="http://schemas.microsoft.com/office/2007/relationships/hdphoto" Target="../media/hdphoto2.wdp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gi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png"/><Relationship Id="rId4" Type="http://schemas.openxmlformats.org/officeDocument/2006/relationships/image" Target="../media/image47.e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7.emf"/><Relationship Id="rId4" Type="http://schemas.microsoft.com/office/2007/relationships/hdphoto" Target="../media/hdphoto2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7.emf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47.emf"/><Relationship Id="rId4" Type="http://schemas.microsoft.com/office/2007/relationships/hdphoto" Target="../media/hdphoto2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1.xml"/><Relationship Id="rId4" Type="http://schemas.openxmlformats.org/officeDocument/2006/relationships/image" Target="../media/image26.gi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gif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=""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=""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228233" y="2965728"/>
            <a:ext cx="4884125" cy="522597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24;p26">
            <a:extLst>
              <a:ext uri="{FF2B5EF4-FFF2-40B4-BE49-F238E27FC236}">
                <a16:creationId xmlns=""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Séance 3 </a:t>
            </a:r>
          </a:p>
        </p:txBody>
      </p:sp>
      <p:sp>
        <p:nvSpPr>
          <p:cNvPr id="8" name="Google Shape;741;p98">
            <a:extLst>
              <a:ext uri="{FF2B5EF4-FFF2-40B4-BE49-F238E27FC236}">
                <a16:creationId xmlns=""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5" y="3734242"/>
            <a:ext cx="6803967" cy="4924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>
                <a:solidFill>
                  <a:schemeClr val="bg1"/>
                </a:solidFill>
              </a:rPr>
              <a:t>Lire correctement les mots avec les sons avec « x » :  /</a:t>
            </a:r>
            <a:r>
              <a:rPr lang="fr-FR" sz="1600" b="1" kern="0" dirty="0" err="1">
                <a:solidFill>
                  <a:schemeClr val="bg1"/>
                </a:solidFill>
              </a:rPr>
              <a:t>ks</a:t>
            </a:r>
            <a:r>
              <a:rPr lang="fr-FR" sz="1600" b="1" kern="0" dirty="0">
                <a:solidFill>
                  <a:schemeClr val="bg1"/>
                </a:solidFill>
              </a:rPr>
              <a:t>/, /</a:t>
            </a:r>
            <a:r>
              <a:rPr lang="fr-FR" sz="1600" b="1" kern="0" dirty="0" err="1">
                <a:solidFill>
                  <a:schemeClr val="bg1"/>
                </a:solidFill>
              </a:rPr>
              <a:t>gz</a:t>
            </a:r>
            <a:r>
              <a:rPr lang="fr-FR" sz="1600" b="1" kern="0" dirty="0">
                <a:solidFill>
                  <a:schemeClr val="bg1"/>
                </a:solidFill>
              </a:rPr>
              <a:t>/, /z/, /s</a:t>
            </a:r>
            <a:r>
              <a:rPr lang="fr-FR" sz="1600" b="1" kern="0" dirty="0" smtClean="0">
                <a:solidFill>
                  <a:schemeClr val="bg1"/>
                </a:solidFill>
              </a:rPr>
              <a:t>/. </a:t>
            </a:r>
            <a:endParaRPr lang="fr-FR" sz="1600" b="1" kern="0" dirty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kern="0" dirty="0">
                <a:solidFill>
                  <a:schemeClr val="bg1"/>
                </a:solidFill>
              </a:rPr>
              <a:t>Identifier le sentiment d’un personnage dans un récit.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=""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385023" y="3052999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=""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1385033" y="3736011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=""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74844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=""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Français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=""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=""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6157001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=""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277778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=""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355327" y="1320256"/>
            <a:ext cx="1123203" cy="3462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=""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681035" y="2127720"/>
            <a:ext cx="3169712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2359" y="1681290"/>
            <a:ext cx="3536149" cy="1792076"/>
          </a:xfrm>
          <a:prstGeom prst="rect">
            <a:avLst/>
          </a:prstGeom>
        </p:spPr>
      </p:pic>
      <p:sp>
        <p:nvSpPr>
          <p:cNvPr id="17" name="Google Shape;741;p98">
            <a:extLst>
              <a:ext uri="{FF2B5EF4-FFF2-40B4-BE49-F238E27FC236}">
                <a16:creationId xmlns=""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088863"/>
            <a:ext cx="2332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67832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=""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=""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=""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=""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=""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=""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=""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=""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=""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=""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=""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=""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=""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=""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=""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=""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=""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=""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=""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72018F9-6958-071B-2EC9-5E1A5FEC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=""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=""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=""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=""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=""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="" xmlns:a16="http://schemas.microsoft.com/office/drawing/2014/main" id="{687636AC-B22C-F664-41D5-C135209347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=""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31461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=""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Checkpoint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3CAAEB6A-85FB-F27D-0397-7431BB7E8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1">
            <a:extLst>
              <a:ext uri="{FF2B5EF4-FFF2-40B4-BE49-F238E27FC236}">
                <a16:creationId xmlns="" xmlns:a16="http://schemas.microsoft.com/office/drawing/2014/main" id="{8A55D7BA-68EA-F801-7B28-59F719D2624C}"/>
              </a:ext>
            </a:extLst>
          </p:cNvPr>
          <p:cNvSpPr txBox="1"/>
          <p:nvPr/>
        </p:nvSpPr>
        <p:spPr>
          <a:xfrm>
            <a:off x="865396" y="15310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2">
                    <a:lumMod val="50000"/>
                  </a:schemeClr>
                </a:solidFill>
              </a:rPr>
              <a:t>Nous allons </a:t>
            </a:r>
            <a:r>
              <a:rPr lang="fr-MA" sz="1400" b="1" dirty="0" smtClean="0">
                <a:solidFill>
                  <a:schemeClr val="bg2">
                    <a:lumMod val="50000"/>
                  </a:schemeClr>
                </a:solidFill>
              </a:rPr>
              <a:t>réviser </a:t>
            </a:r>
            <a:r>
              <a:rPr lang="fr-MA" sz="1400" b="1" dirty="0">
                <a:solidFill>
                  <a:schemeClr val="bg2">
                    <a:lumMod val="50000"/>
                  </a:schemeClr>
                </a:solidFill>
              </a:rPr>
              <a:t>rapidement ce que nous avons appris pendant la dernière séance. 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95120BE1-7121-A66A-F2E4-CB4E9128B50C}"/>
              </a:ext>
            </a:extLst>
          </p:cNvPr>
          <p:cNvSpPr txBox="1">
            <a:spLocks/>
          </p:cNvSpPr>
          <p:nvPr/>
        </p:nvSpPr>
        <p:spPr>
          <a:xfrm>
            <a:off x="865396" y="451576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/>
              <a:t>Désigner au hasard quelques élèves. Cibler en particulier </a:t>
            </a:r>
            <a:r>
              <a:rPr lang="fr-MA" sz="1400" dirty="0" smtClean="0"/>
              <a:t>ceux </a:t>
            </a:r>
            <a:r>
              <a:rPr lang="fr-MA" sz="1400" dirty="0"/>
              <a:t>qui hésitent.</a:t>
            </a:r>
            <a:endParaRPr lang="fr-FR" sz="1400" dirty="0"/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3122E197-5D7D-FEF4-81DF-532A9B1E9252}"/>
              </a:ext>
            </a:extLst>
          </p:cNvPr>
          <p:cNvSpPr txBox="1"/>
          <p:nvPr/>
        </p:nvSpPr>
        <p:spPr>
          <a:xfrm>
            <a:off x="1854005" y="2094428"/>
            <a:ext cx="586808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Lisez à haute voix les phrases suivantes :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maîtresse met les papiers dans la corbeille.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filles entrent par le grand portail de l’école.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 réveil sonne à sept heures du matin.</a:t>
            </a:r>
          </a:p>
          <a:p>
            <a:pPr marL="342900" indent="-342900">
              <a:buFont typeface="+mj-lt"/>
              <a:buAutoNum type="arabicPeriod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soleil brille fort dans le ciel.</a:t>
            </a:r>
          </a:p>
        </p:txBody>
      </p:sp>
      <p:pic>
        <p:nvPicPr>
          <p:cNvPr id="13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06BA7267-153B-AEFB-3271-6C95BCF63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984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052E78D-E2CD-BF61-1C0C-AD8A21354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1274E482-6C1E-7DE2-C3F2-D03F046A28B9}"/>
              </a:ext>
            </a:extLst>
          </p:cNvPr>
          <p:cNvSpPr txBox="1"/>
          <p:nvPr/>
        </p:nvSpPr>
        <p:spPr>
          <a:xfrm>
            <a:off x="609996" y="1873343"/>
            <a:ext cx="73376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 En été, les enfants aiment se baigner à la rivière. </a:t>
            </a:r>
          </a:p>
          <a:p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 enfants aiment-ils se baigner à la rivière ?</a:t>
            </a:r>
          </a:p>
          <a:p>
            <a:pPr lvl="1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…………………………………………………………………………………………………………….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0C7B1222-DA0C-1B9A-4DCC-3DF82CD6EB93}"/>
              </a:ext>
            </a:extLst>
          </p:cNvPr>
          <p:cNvSpPr txBox="1"/>
          <p:nvPr/>
        </p:nvSpPr>
        <p:spPr>
          <a:xfrm>
            <a:off x="609996" y="2885543"/>
            <a:ext cx="73376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 Elle prend son petit-déjeuner le matin dans la cuisine. </a:t>
            </a:r>
          </a:p>
          <a:p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quel moment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prend-elle son petit-déjeuner ?</a:t>
            </a:r>
          </a:p>
          <a:p>
            <a:pPr lvl="1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…………………………………………………………………………………………………………….</a:t>
            </a:r>
          </a:p>
        </p:txBody>
      </p:sp>
      <p:pic>
        <p:nvPicPr>
          <p:cNvPr id="14" name="Google Shape;656;p54">
            <a:extLst>
              <a:ext uri="{FF2B5EF4-FFF2-40B4-BE49-F238E27FC236}">
                <a16:creationId xmlns="" xmlns:a16="http://schemas.microsoft.com/office/drawing/2014/main" id="{14152CD8-15E9-882E-F677-3684E2A225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Espace réservé du texte 2">
            <a:extLst>
              <a:ext uri="{FF2B5EF4-FFF2-40B4-BE49-F238E27FC236}">
                <a16:creationId xmlns="" xmlns:a16="http://schemas.microsoft.com/office/drawing/2014/main" id="{95120BE1-7121-A66A-F2E4-CB4E9128B50C}"/>
              </a:ext>
            </a:extLst>
          </p:cNvPr>
          <p:cNvSpPr txBox="1">
            <a:spLocks/>
          </p:cNvSpPr>
          <p:nvPr/>
        </p:nvSpPr>
        <p:spPr>
          <a:xfrm>
            <a:off x="865396" y="451576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/>
              <a:t>Désigner au hasard quelques élèves. Cibler en particulier </a:t>
            </a:r>
            <a:r>
              <a:rPr lang="fr-MA" sz="1400" dirty="0" smtClean="0"/>
              <a:t>ceux </a:t>
            </a:r>
            <a:r>
              <a:rPr lang="fr-MA" sz="1400" dirty="0"/>
              <a:t>qui hésitent.</a:t>
            </a:r>
            <a:endParaRPr lang="fr-FR" sz="1400" dirty="0"/>
          </a:p>
        </p:txBody>
      </p:sp>
      <p:sp>
        <p:nvSpPr>
          <p:cNvPr id="4" name="Rectangle 3"/>
          <p:cNvSpPr/>
          <p:nvPr/>
        </p:nvSpPr>
        <p:spPr>
          <a:xfrm>
            <a:off x="865396" y="135409"/>
            <a:ext cx="579407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Lisez les phrases et répondez à ces questions :</a:t>
            </a:r>
          </a:p>
        </p:txBody>
      </p:sp>
    </p:spTree>
    <p:extLst>
      <p:ext uri="{BB962C8B-B14F-4D97-AF65-F5344CB8AC3E}">
        <p14:creationId xmlns:p14="http://schemas.microsoft.com/office/powerpoint/2010/main" val="37457640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052E78D-E2CD-BF61-1C0C-AD8A21354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1">
            <a:extLst>
              <a:ext uri="{FF2B5EF4-FFF2-40B4-BE49-F238E27FC236}">
                <a16:creationId xmlns="" xmlns:a16="http://schemas.microsoft.com/office/drawing/2014/main" id="{7A05A1C0-0E42-6B73-7F7F-7D42D5AE7E2B}"/>
              </a:ext>
            </a:extLst>
          </p:cNvPr>
          <p:cNvSpPr txBox="1"/>
          <p:nvPr/>
        </p:nvSpPr>
        <p:spPr>
          <a:xfrm>
            <a:off x="865396" y="78675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2">
                    <a:lumMod val="50000"/>
                  </a:schemeClr>
                </a:solidFill>
              </a:rPr>
              <a:t>Réponses </a:t>
            </a:r>
            <a:r>
              <a:rPr lang="fr-MA" sz="1400" b="1" dirty="0" smtClean="0">
                <a:solidFill>
                  <a:schemeClr val="bg2">
                    <a:lumMod val="50000"/>
                  </a:schemeClr>
                </a:solidFill>
              </a:rPr>
              <a:t>attendues :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FBE058D7-BE95-738E-1080-3A1F7C3A80F7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/>
              <a:t>Rappeler les règles déjà vues en cas de difficultés.</a:t>
            </a:r>
            <a:endParaRPr lang="fr-FR" sz="1400" dirty="0"/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1274E482-6C1E-7DE2-C3F2-D03F046A28B9}"/>
              </a:ext>
            </a:extLst>
          </p:cNvPr>
          <p:cNvSpPr txBox="1"/>
          <p:nvPr/>
        </p:nvSpPr>
        <p:spPr>
          <a:xfrm>
            <a:off x="609996" y="1873343"/>
            <a:ext cx="73376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 En été, les enfants aiment se baigner à la rivière. </a:t>
            </a:r>
          </a:p>
          <a:p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 enfants aiment-ils se baigner à la rivière ?</a:t>
            </a:r>
          </a:p>
          <a:p>
            <a:pPr lvl="1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…………………………………………………………………………………………………………….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0C7B1222-DA0C-1B9A-4DCC-3DF82CD6EB93}"/>
              </a:ext>
            </a:extLst>
          </p:cNvPr>
          <p:cNvSpPr txBox="1"/>
          <p:nvPr/>
        </p:nvSpPr>
        <p:spPr>
          <a:xfrm>
            <a:off x="609996" y="2885543"/>
            <a:ext cx="73376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 Elle prend son petit-déjeuner le matin dans la cuisine. </a:t>
            </a:r>
          </a:p>
          <a:p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quel moment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prend-elle son petit-déjeuner ?</a:t>
            </a:r>
          </a:p>
          <a:p>
            <a:pPr lvl="1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…………………………………………………………………………………………………………….</a:t>
            </a:r>
          </a:p>
        </p:txBody>
      </p:sp>
      <p:pic>
        <p:nvPicPr>
          <p:cNvPr id="14" name="Google Shape;656;p54">
            <a:extLst>
              <a:ext uri="{FF2B5EF4-FFF2-40B4-BE49-F238E27FC236}">
                <a16:creationId xmlns="" xmlns:a16="http://schemas.microsoft.com/office/drawing/2014/main" id="{14152CD8-15E9-882E-F677-3684E2A225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="" xmlns:a16="http://schemas.microsoft.com/office/drawing/2014/main" id="{2E1C431A-8C1A-3A9E-43BB-C26C63BF51C5}"/>
              </a:ext>
            </a:extLst>
          </p:cNvPr>
          <p:cNvSpPr txBox="1"/>
          <p:nvPr/>
        </p:nvSpPr>
        <p:spPr>
          <a:xfrm>
            <a:off x="1109726" y="3439541"/>
            <a:ext cx="46821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Elle prend son petit déjeuner </a:t>
            </a:r>
            <a:r>
              <a:rPr lang="fr-FR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matin</a:t>
            </a: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8D9EB9CE-38C8-45BF-1994-B4B1F8870657}"/>
              </a:ext>
            </a:extLst>
          </p:cNvPr>
          <p:cNvSpPr txBox="1"/>
          <p:nvPr/>
        </p:nvSpPr>
        <p:spPr>
          <a:xfrm>
            <a:off x="1112717" y="2407838"/>
            <a:ext cx="49685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enfants aiment se baigner à la rivière </a:t>
            </a:r>
            <a:r>
              <a:rPr lang="fr-FR" b="1" i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été</a:t>
            </a:r>
            <a:r>
              <a:rPr lang="fr-FR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48090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700CDFB2-64DA-E9F6-548A-11C16F989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="" xmlns:a16="http://schemas.microsoft.com/office/drawing/2014/main" id="{501D21C5-1901-7C5E-08D3-35C121F910BC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3019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A615365-0546-B1B2-24DA-EB1FCE69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A4387CC0-A0EF-FB69-FFD6-2A5B1CC004C9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2054;p38">
            <a:extLst>
              <a:ext uri="{FF2B5EF4-FFF2-40B4-BE49-F238E27FC236}">
                <a16:creationId xmlns=""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1061357" y="1366748"/>
            <a:ext cx="7468010" cy="53277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fr-FR" b="1" dirty="0"/>
              <a:t>Lire correctement les mots avec « x » : [</a:t>
            </a:r>
            <a:r>
              <a:rPr lang="fr-FR" b="1" dirty="0" err="1"/>
              <a:t>ks</a:t>
            </a:r>
            <a:r>
              <a:rPr lang="fr-FR" b="1" dirty="0"/>
              <a:t>], [</a:t>
            </a:r>
            <a:r>
              <a:rPr lang="fr-FR" b="1" dirty="0" err="1"/>
              <a:t>gz</a:t>
            </a:r>
            <a:r>
              <a:rPr lang="fr-FR" b="1" dirty="0"/>
              <a:t>], [s], [z</a:t>
            </a:r>
            <a:r>
              <a:rPr lang="fr-FR" b="1" dirty="0" smtClean="0"/>
              <a:t>].</a:t>
            </a:r>
            <a:endParaRPr lang="fr-FR" b="1" dirty="0"/>
          </a:p>
        </p:txBody>
      </p:sp>
      <p:pic>
        <p:nvPicPr>
          <p:cNvPr id="22" name="Image 21">
            <a:extLst>
              <a:ext uri="{FF2B5EF4-FFF2-40B4-BE49-F238E27FC236}">
                <a16:creationId xmlns=""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33" y="1295362"/>
            <a:ext cx="604158" cy="604158"/>
          </a:xfrm>
          <a:prstGeom prst="rect">
            <a:avLst/>
          </a:prstGeom>
          <a:ln>
            <a:noFill/>
          </a:ln>
        </p:spPr>
      </p:pic>
      <p:sp>
        <p:nvSpPr>
          <p:cNvPr id="23" name="ZoneTexte 4">
            <a:extLst>
              <a:ext uri="{FF2B5EF4-FFF2-40B4-BE49-F238E27FC236}">
                <a16:creationId xmlns="" xmlns:a16="http://schemas.microsoft.com/office/drawing/2014/main" id="{0493BF71-6AA9-53B4-992B-1C40DB14F634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MA" sz="1400" b="1" dirty="0">
                <a:solidFill>
                  <a:srgbClr val="E7E6E6">
                    <a:lumMod val="50000"/>
                  </a:srgbClr>
                </a:solidFill>
                <a:latin typeface="Calibri"/>
              </a:rPr>
              <a:t>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A la fin de cette séance, vous serez capables de :</a:t>
            </a:r>
            <a:endParaRPr sz="1400" b="1" dirty="0">
              <a:solidFill>
                <a:srgbClr val="E7E6E6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12B3568-85C7-5EB2-AE36-3B4E4A244024}"/>
              </a:ext>
            </a:extLst>
          </p:cNvPr>
          <p:cNvSpPr/>
          <p:nvPr/>
        </p:nvSpPr>
        <p:spPr>
          <a:xfrm>
            <a:off x="2621929" y="2254783"/>
            <a:ext cx="133492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 err="1" smtClean="0"/>
              <a:t>gz</a:t>
            </a:r>
            <a:r>
              <a:rPr lang="fr-FR" sz="2400" b="1" dirty="0"/>
              <a:t> 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9132D47F-DC4F-4B7E-E8C6-B199C8D8A8AA}"/>
              </a:ext>
            </a:extLst>
          </p:cNvPr>
          <p:cNvSpPr/>
          <p:nvPr/>
        </p:nvSpPr>
        <p:spPr>
          <a:xfrm>
            <a:off x="2520057" y="3552610"/>
            <a:ext cx="153866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/>
              <a:t>Examen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F56F72DE-E084-3916-F53D-67ADDADE8A0F}"/>
              </a:ext>
            </a:extLst>
          </p:cNvPr>
          <p:cNvSpPr/>
          <p:nvPr/>
        </p:nvSpPr>
        <p:spPr>
          <a:xfrm>
            <a:off x="2831224" y="2988182"/>
            <a:ext cx="112562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00" b="1" dirty="0">
                <a:latin typeface="RATXSP+Calibri"/>
              </a:rPr>
              <a:t>comme</a:t>
            </a:r>
            <a:endParaRPr lang="fr-FR" sz="2100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9F8BEBF1-0186-8530-49CD-4C48AEA63BDA}"/>
              </a:ext>
            </a:extLst>
          </p:cNvPr>
          <p:cNvSpPr/>
          <p:nvPr/>
        </p:nvSpPr>
        <p:spPr>
          <a:xfrm>
            <a:off x="1138101" y="2255595"/>
            <a:ext cx="505011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fr-FR" sz="2400" b="1" dirty="0" err="1"/>
              <a:t>ks</a:t>
            </a:r>
            <a:endParaRPr lang="fr-FR" sz="24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CC8D5105-DBFA-886E-365B-8ACED9AAF17B}"/>
              </a:ext>
            </a:extLst>
          </p:cNvPr>
          <p:cNvSpPr/>
          <p:nvPr/>
        </p:nvSpPr>
        <p:spPr>
          <a:xfrm>
            <a:off x="659862" y="3533377"/>
            <a:ext cx="1461488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/>
              <a:t>Fixer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B0A1F1C4-6504-D9BD-D33A-0CC541B5835E}"/>
              </a:ext>
            </a:extLst>
          </p:cNvPr>
          <p:cNvSpPr/>
          <p:nvPr/>
        </p:nvSpPr>
        <p:spPr>
          <a:xfrm>
            <a:off x="827792" y="2977127"/>
            <a:ext cx="112562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100" b="1" dirty="0">
                <a:latin typeface="RATXSP+Calibri"/>
              </a:rPr>
              <a:t>comme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AA518D0A-E9D9-80B9-0895-8D0E6F6204EE}"/>
              </a:ext>
            </a:extLst>
          </p:cNvPr>
          <p:cNvSpPr/>
          <p:nvPr/>
        </p:nvSpPr>
        <p:spPr>
          <a:xfrm>
            <a:off x="5019129" y="2254783"/>
            <a:ext cx="343363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fr-FR" sz="2400" b="1" dirty="0"/>
              <a:t>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2D5EC360-49F5-009B-96CE-444F2501BB41}"/>
              </a:ext>
            </a:extLst>
          </p:cNvPr>
          <p:cNvSpPr/>
          <p:nvPr/>
        </p:nvSpPr>
        <p:spPr>
          <a:xfrm>
            <a:off x="4460066" y="3532565"/>
            <a:ext cx="1461488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/>
              <a:t>Six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A8BA7DB8-9143-F172-FBC4-699F6A3B5D89}"/>
              </a:ext>
            </a:extLst>
          </p:cNvPr>
          <p:cNvSpPr/>
          <p:nvPr/>
        </p:nvSpPr>
        <p:spPr>
          <a:xfrm>
            <a:off x="4627996" y="2976315"/>
            <a:ext cx="112562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100" b="1" dirty="0">
                <a:latin typeface="RATXSP+Calibri"/>
              </a:rPr>
              <a:t>comme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1F948750-EE6A-2110-FB12-A02D13B47999}"/>
              </a:ext>
            </a:extLst>
          </p:cNvPr>
          <p:cNvSpPr/>
          <p:nvPr/>
        </p:nvSpPr>
        <p:spPr>
          <a:xfrm>
            <a:off x="6483912" y="2254783"/>
            <a:ext cx="1334924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 smtClean="0"/>
              <a:t>z</a:t>
            </a:r>
            <a:r>
              <a:rPr lang="fr-FR" sz="2400" b="1" dirty="0"/>
              <a:t> 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83D58694-D006-9F69-F69C-25720BFCB1FC}"/>
              </a:ext>
            </a:extLst>
          </p:cNvPr>
          <p:cNvSpPr/>
          <p:nvPr/>
        </p:nvSpPr>
        <p:spPr>
          <a:xfrm>
            <a:off x="6382040" y="3552610"/>
            <a:ext cx="1538668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/>
              <a:t>Dix-huit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8EF02658-12CC-DE8C-DA7B-DBCFCD6AB451}"/>
              </a:ext>
            </a:extLst>
          </p:cNvPr>
          <p:cNvSpPr/>
          <p:nvPr/>
        </p:nvSpPr>
        <p:spPr>
          <a:xfrm>
            <a:off x="6693207" y="2988182"/>
            <a:ext cx="112562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00" b="1" dirty="0">
                <a:latin typeface="RATXSP+Calibri"/>
              </a:rPr>
              <a:t>comme</a:t>
            </a:r>
            <a:endParaRPr lang="fr-FR" sz="2100" dirty="0"/>
          </a:p>
        </p:txBody>
      </p:sp>
    </p:spTree>
    <p:extLst>
      <p:ext uri="{BB962C8B-B14F-4D97-AF65-F5344CB8AC3E}">
        <p14:creationId xmlns:p14="http://schemas.microsoft.com/office/powerpoint/2010/main" val="1091602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8CE4908-86B9-CF2C-0800-1842A4073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7595BFFF-FA4F-026C-F90E-F55E56C69AB2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B868A6D-005D-6822-0641-E4ACC8006A5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B14E1192-4844-B836-01DD-566571E531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A5F12FC2-41C1-E250-1DFE-B49F26F211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=""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Je vais lire ces mots à haute voix. Ecoutez bien.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Espace réservé du texte 2">
            <a:extLst>
              <a:ext uri="{FF2B5EF4-FFF2-40B4-BE49-F238E27FC236}">
                <a16:creationId xmlns=""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Faire une lecture modèle de ces mots.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="" xmlns:a16="http://schemas.microsoft.com/office/drawing/2014/main" id="{CFFD0186-60C3-AC4F-3DD8-A1AF9FC6C7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662423"/>
              </p:ext>
            </p:extLst>
          </p:nvPr>
        </p:nvGraphicFramePr>
        <p:xfrm>
          <a:off x="1877786" y="1388556"/>
          <a:ext cx="5225144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12572">
                  <a:extLst>
                    <a:ext uri="{9D8B030D-6E8A-4147-A177-3AD203B41FA5}">
                      <a16:colId xmlns="" xmlns:a16="http://schemas.microsoft.com/office/drawing/2014/main" val="857477787"/>
                    </a:ext>
                  </a:extLst>
                </a:gridCol>
                <a:gridCol w="2612572">
                  <a:extLst>
                    <a:ext uri="{9D8B030D-6E8A-4147-A177-3AD203B41FA5}">
                      <a16:colId xmlns="" xmlns:a16="http://schemas.microsoft.com/office/drawing/2014/main" val="2151368217"/>
                    </a:ext>
                  </a:extLst>
                </a:gridCol>
              </a:tblGrid>
              <a:tr h="3496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Six ans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Six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84252636"/>
                  </a:ext>
                </a:extLst>
              </a:tr>
              <a:tr h="34967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Index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Expert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88268204"/>
                  </a:ext>
                </a:extLst>
              </a:tr>
              <a:tr h="34967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Dixième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Dix élèves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80840891"/>
                  </a:ext>
                </a:extLst>
              </a:tr>
              <a:tr h="34967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Exister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Exactement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6215261"/>
                  </a:ext>
                </a:extLst>
              </a:tr>
              <a:tr h="34967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Exutoire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Exonérer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337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3345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=""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des paliers du niveau 1AC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=""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2735388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=""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178053" y="1371246"/>
            <a:ext cx="7449655" cy="13057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=""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=""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=""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4169976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=""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=""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5604564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=""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=""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700217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=""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=""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=""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=""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67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=""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956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=""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8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=""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46442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=""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=""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1</a:t>
            </a:r>
          </a:p>
        </p:txBody>
      </p:sp>
      <p:sp>
        <p:nvSpPr>
          <p:cNvPr id="40" name="ZoneTexte 57">
            <a:extLst>
              <a:ext uri="{FF2B5EF4-FFF2-40B4-BE49-F238E27FC236}">
                <a16:creationId xmlns=""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4490870" y="2086747"/>
            <a:ext cx="915436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900" b="1" i="1" dirty="0">
                <a:solidFill>
                  <a:srgbClr val="C00000"/>
                </a:solidFill>
                <a:latin typeface="Arial"/>
              </a:rPr>
              <a:t>Vous êtes ici</a:t>
            </a:r>
          </a:p>
        </p:txBody>
      </p:sp>
      <p:pic>
        <p:nvPicPr>
          <p:cNvPr id="41" name="Picture 4" descr="Pin ">
            <a:extLst>
              <a:ext uri="{FF2B5EF4-FFF2-40B4-BE49-F238E27FC236}">
                <a16:creationId xmlns="" xmlns:a16="http://schemas.microsoft.com/office/drawing/2014/main" id="{930EC4D2-4684-3349-15AE-6849EDF3F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1413" y="1650695"/>
            <a:ext cx="374245" cy="37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générée">
            <a:extLst>
              <a:ext uri="{FF2B5EF4-FFF2-40B4-BE49-F238E27FC236}">
                <a16:creationId xmlns=""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722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FC63F634-DAAB-F8AF-22DF-142CE4111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E141C571-A6FE-874A-9BF1-A71C522F74A6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0C74FE7-2843-F50D-1726-86618F4241B8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0032A374-E825-B809-B00F-0009AB4A3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58AFE270-6D35-4FE4-9548-248D77EA68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="" xmlns:a16="http://schemas.microsoft.com/office/drawing/2014/main" id="{7822259F-DE49-8C62-853A-55DF50B58F45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Voici les règles à retenir. Suivez attentivement.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Espace réservé du texte 2">
            <a:extLst>
              <a:ext uri="{FF2B5EF4-FFF2-40B4-BE49-F238E27FC236}">
                <a16:creationId xmlns="" xmlns:a16="http://schemas.microsoft.com/office/drawing/2014/main" id="{513E33DD-AD96-2CF5-DBEE-FB554B4619A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Fournir des explications claires aux élèves.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CB24AF40-8982-67ED-63C9-A4FCB2489ADE}"/>
              </a:ext>
            </a:extLst>
          </p:cNvPr>
          <p:cNvSpPr txBox="1"/>
          <p:nvPr/>
        </p:nvSpPr>
        <p:spPr>
          <a:xfrm>
            <a:off x="220337" y="2786576"/>
            <a:ext cx="8626207" cy="2154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fr-FR" sz="1800" b="1" dirty="0" smtClean="0">
              <a:solidFill>
                <a:srgbClr val="00B0F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1800" b="1" dirty="0" smtClean="0">
                <a:solidFill>
                  <a:srgbClr val="00B0F0"/>
                </a:solidFill>
                <a:latin typeface="Arial" panose="020B0604020202020204" pitchFamily="34" charset="0"/>
              </a:rPr>
              <a:t>Règles </a:t>
            </a:r>
            <a:r>
              <a:rPr lang="fr-FR" altLang="fr-FR" sz="1800" b="1" dirty="0">
                <a:solidFill>
                  <a:srgbClr val="00B0F0"/>
                </a:solidFill>
                <a:latin typeface="Arial" panose="020B0604020202020204" pitchFamily="34" charset="0"/>
              </a:rPr>
              <a:t>à retenir 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fr-FR" altLang="fr-FR" sz="800" dirty="0">
              <a:latin typeface="Arial" panose="020B0604020202020204" pitchFamily="34" charset="0"/>
            </a:endParaRP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1800" dirty="0"/>
              <a:t>Selon les cas, « x » produit les sons suivants : /</a:t>
            </a:r>
            <a:r>
              <a:rPr lang="fr-FR" sz="1800" dirty="0" err="1"/>
              <a:t>ks</a:t>
            </a:r>
            <a:r>
              <a:rPr lang="fr-FR" sz="1800" dirty="0"/>
              <a:t>/, /</a:t>
            </a:r>
            <a:r>
              <a:rPr lang="fr-FR" sz="1800" dirty="0" err="1"/>
              <a:t>gz</a:t>
            </a:r>
            <a:r>
              <a:rPr lang="fr-FR" sz="1800" dirty="0"/>
              <a:t>/, /z/, /s/ </a:t>
            </a:r>
            <a:r>
              <a:rPr lang="fr-FR" sz="1800" dirty="0" smtClean="0"/>
              <a:t>.</a:t>
            </a:r>
            <a:endParaRPr lang="fr-FR" sz="1800" dirty="0"/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1800" dirty="0"/>
              <a:t>On prononce /z/ quand on fait la liaison : </a:t>
            </a:r>
            <a:r>
              <a:rPr lang="fr-FR" sz="1800" i="1" dirty="0" err="1"/>
              <a:t>six_enfants</a:t>
            </a:r>
            <a:r>
              <a:rPr lang="fr-FR" sz="1800" i="1" dirty="0"/>
              <a:t>, ou dans sixième ou dixième.</a:t>
            </a:r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1800" dirty="0"/>
              <a:t>Le son /s/ est produit avec </a:t>
            </a:r>
            <a:r>
              <a:rPr lang="fr-FR" sz="1800" i="1" dirty="0"/>
              <a:t>six, dix, </a:t>
            </a:r>
            <a:r>
              <a:rPr lang="fr-FR" sz="1800" i="1" dirty="0" smtClean="0"/>
              <a:t>soixante</a:t>
            </a:r>
            <a:r>
              <a:rPr lang="fr-FR" sz="1800" dirty="0" smtClean="0"/>
              <a:t>.</a:t>
            </a:r>
            <a:endParaRPr lang="fr-FR" sz="1800" dirty="0"/>
          </a:p>
          <a:p>
            <a:pPr marL="34290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1800" dirty="0"/>
              <a:t>Le son /</a:t>
            </a:r>
            <a:r>
              <a:rPr lang="fr-FR" sz="1800" dirty="0" err="1"/>
              <a:t>gz</a:t>
            </a:r>
            <a:r>
              <a:rPr lang="fr-FR" sz="1800" dirty="0"/>
              <a:t>/ est souvent produit quand </a:t>
            </a:r>
            <a:r>
              <a:rPr lang="fr-FR" sz="1800" dirty="0" smtClean="0"/>
              <a:t>« </a:t>
            </a:r>
            <a:r>
              <a:rPr lang="fr-FR" sz="1800" b="1" dirty="0" smtClean="0"/>
              <a:t>x »</a:t>
            </a:r>
            <a:r>
              <a:rPr lang="fr-FR" sz="1800" dirty="0" smtClean="0"/>
              <a:t> </a:t>
            </a:r>
            <a:r>
              <a:rPr lang="fr-FR" sz="1800" dirty="0"/>
              <a:t>est placé entre deux voyelles.</a:t>
            </a:r>
          </a:p>
        </p:txBody>
      </p:sp>
      <p:graphicFrame>
        <p:nvGraphicFramePr>
          <p:cNvPr id="12" name="Tableau 11">
            <a:extLst>
              <a:ext uri="{FF2B5EF4-FFF2-40B4-BE49-F238E27FC236}">
                <a16:creationId xmlns="" xmlns:a16="http://schemas.microsoft.com/office/drawing/2014/main" id="{CFFD0186-60C3-AC4F-3DD8-A1AF9FC6C7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2662423"/>
              </p:ext>
            </p:extLst>
          </p:nvPr>
        </p:nvGraphicFramePr>
        <p:xfrm>
          <a:off x="1877786" y="1013978"/>
          <a:ext cx="5225144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12572">
                  <a:extLst>
                    <a:ext uri="{9D8B030D-6E8A-4147-A177-3AD203B41FA5}">
                      <a16:colId xmlns="" xmlns:a16="http://schemas.microsoft.com/office/drawing/2014/main" val="857477787"/>
                    </a:ext>
                  </a:extLst>
                </a:gridCol>
                <a:gridCol w="2612572">
                  <a:extLst>
                    <a:ext uri="{9D8B030D-6E8A-4147-A177-3AD203B41FA5}">
                      <a16:colId xmlns="" xmlns:a16="http://schemas.microsoft.com/office/drawing/2014/main" val="2151368217"/>
                    </a:ext>
                  </a:extLst>
                </a:gridCol>
              </a:tblGrid>
              <a:tr h="34967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Six ans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Six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84252636"/>
                  </a:ext>
                </a:extLst>
              </a:tr>
              <a:tr h="34967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Index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Expert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88268204"/>
                  </a:ext>
                </a:extLst>
              </a:tr>
              <a:tr h="34967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Dixième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Dix élèves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80840891"/>
                  </a:ext>
                </a:extLst>
              </a:tr>
              <a:tr h="34967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Exister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Exactement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6215261"/>
                  </a:ext>
                </a:extLst>
              </a:tr>
              <a:tr h="349673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Exutoire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Exonérer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337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3006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263D2BE-6F3F-EBF5-BA5D-11B2C5608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0F64FA8B-8556-9F64-81BA-ADD5AB3CA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Maintenant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, passez au tableau et  lisez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ces mots à haute voix.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Désigner quelques élèves au hasard. Apporter un feedback immédiat.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="" xmlns:a16="http://schemas.microsoft.com/office/drawing/2014/main" id="{F517D3A8-D2A6-0E4F-71F2-D1207B94CD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87618" y="1461602"/>
            <a:ext cx="4548673" cy="191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846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06EE245-6070-C707-0223-15A94841B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A3326C2E-C15E-6AE8-32C2-95D0EC76203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Travail en binôme : un </a:t>
            </a:r>
            <a:r>
              <a:rPr lang="fr-FR" sz="1400" b="1">
                <a:solidFill>
                  <a:schemeClr val="bg2">
                    <a:lumMod val="50000"/>
                  </a:schemeClr>
                </a:solidFill>
              </a:rPr>
              <a:t>élève lit les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mots de la liste, l’autre écoute et corrige si nécessaire.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9822B8D9-AB1B-3667-50D6-EDBC8871E269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Demander aux élèves d’inverser les rôles après la première lecture. 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="" xmlns:a16="http://schemas.microsoft.com/office/drawing/2014/main" id="{BE7A7D8F-34D0-F4FA-98C4-B6F327836C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197" y="181869"/>
            <a:ext cx="743474" cy="69410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55CF4AE4-51A8-60D2-205C-A0F9F6DDC7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1504" y="1505670"/>
            <a:ext cx="4534787" cy="1910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8449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B0FDA0BE-2047-3413-0F67-21C6D2545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="" xmlns:a16="http://schemas.microsoft.com/office/drawing/2014/main" id="{D4502F26-7A17-ADCA-30CB-2C00740BC030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55949F89-3F13-72D2-C9A0-35B61ACE3327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A vous de jouer maintenant.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Lisez ces mots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à haute voix.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C57B0EE0-DD5D-09C7-D6F7-46AE0389FABF}"/>
              </a:ext>
            </a:extLst>
          </p:cNvPr>
          <p:cNvSpPr txBox="1">
            <a:spLocks/>
          </p:cNvSpPr>
          <p:nvPr/>
        </p:nvSpPr>
        <p:spPr>
          <a:xfrm>
            <a:off x="865396" y="310659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Désigner quelques élèves au hasard. Apporter un feedback immédiat.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="" xmlns:a16="http://schemas.microsoft.com/office/drawing/2014/main" id="{D56774D5-856D-B1D8-A771-F7438190A38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921" y="141211"/>
            <a:ext cx="743474" cy="743474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="" xmlns:a16="http://schemas.microsoft.com/office/drawing/2014/main" id="{75E775E8-563A-9AC3-B899-E1D89C0EBF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54593"/>
              </p:ext>
            </p:extLst>
          </p:nvPr>
        </p:nvGraphicFramePr>
        <p:xfrm>
          <a:off x="2122547" y="1571155"/>
          <a:ext cx="5120400" cy="1981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60200">
                  <a:extLst>
                    <a:ext uri="{9D8B030D-6E8A-4147-A177-3AD203B41FA5}">
                      <a16:colId xmlns="" xmlns:a16="http://schemas.microsoft.com/office/drawing/2014/main" val="857477787"/>
                    </a:ext>
                  </a:extLst>
                </a:gridCol>
                <a:gridCol w="2560200">
                  <a:extLst>
                    <a:ext uri="{9D8B030D-6E8A-4147-A177-3AD203B41FA5}">
                      <a16:colId xmlns="" xmlns:a16="http://schemas.microsoft.com/office/drawing/2014/main" val="2151368217"/>
                    </a:ext>
                  </a:extLst>
                </a:gridCol>
              </a:tblGrid>
              <a:tr h="2843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Dix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Extraordinaire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84252636"/>
                  </a:ext>
                </a:extLst>
              </a:tr>
              <a:tr h="284392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Exhiber 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Sixième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88268204"/>
                  </a:ext>
                </a:extLst>
              </a:tr>
              <a:tr h="284392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Dix arbres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dirty="0"/>
                        <a:t>Exonérer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80840891"/>
                  </a:ext>
                </a:extLst>
              </a:tr>
              <a:tr h="284392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Dixièmement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 smtClean="0"/>
                        <a:t>Soixante-dix</a:t>
                      </a:r>
                      <a:endParaRPr lang="fr-FR" sz="2000" b="1" dirty="0"/>
                    </a:p>
                  </a:txBody>
                  <a:tcPr>
                    <a:solidFill>
                      <a:srgbClr val="D7CB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6215261"/>
                  </a:ext>
                </a:extLst>
              </a:tr>
              <a:tr h="284392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Excellent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/>
                        <a:t>Exagérer</a:t>
                      </a:r>
                    </a:p>
                  </a:txBody>
                  <a:tcPr>
                    <a:solidFill>
                      <a:srgbClr val="D7CBE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53372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22675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70EB32F-D928-B2FF-F10C-0B41DB3A0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9482EBD6-25EB-FDCE-322D-AAB3CC61024E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6428F51-C0E5-7BE0-2F4F-C0451F4D657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1A790066-1FBB-9B12-C50C-6920AE7427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4AF9001B-EF97-D03B-AE12-E6B12A5916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="" xmlns:a16="http://schemas.microsoft.com/office/drawing/2014/main" id="{E908DC9C-3243-5DCC-815D-6AC804F1FC9F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Je vais lire ces 3 phrases à haute voix. Ecoutez bien.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Espace réservé du texte 2">
            <a:extLst>
              <a:ext uri="{FF2B5EF4-FFF2-40B4-BE49-F238E27FC236}">
                <a16:creationId xmlns="" xmlns:a16="http://schemas.microsoft.com/office/drawing/2014/main" id="{EF5859FF-554B-3676-381E-898F2524B098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Faire une lecture modèle de ces phrases.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5975" y="1887360"/>
            <a:ext cx="8493873" cy="1258047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2620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E23395F-9245-87F5-FF0A-8C6F84C22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C38D2A3F-568E-856F-ADA8-C3A55E1198A9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13F16AD-7D69-B53F-78CC-6FD9701EB7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B1CF490A-7BD7-616B-AC06-19FABF7E61A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1584EA1E-634B-C3B9-DC6C-FDE15050C4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="" xmlns:a16="http://schemas.microsoft.com/office/drawing/2014/main" id="{34424ADF-EFEA-6CFC-CCC8-E2C223E43705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Voici les règles à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retenir: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Espace réservé du texte 2">
            <a:extLst>
              <a:ext uri="{FF2B5EF4-FFF2-40B4-BE49-F238E27FC236}">
                <a16:creationId xmlns="" xmlns:a16="http://schemas.microsoft.com/office/drawing/2014/main" id="{D85D2F36-D5B8-9388-A830-F2D0A6DA9DA8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/>
              <a:t>Fournir des explications claires aux élèves.</a:t>
            </a:r>
            <a:endParaRPr lang="fr-FR" sz="1400" dirty="0"/>
          </a:p>
        </p:txBody>
      </p:sp>
      <p:sp>
        <p:nvSpPr>
          <p:cNvPr id="9" name="Rectangle 1">
            <a:extLst>
              <a:ext uri="{FF2B5EF4-FFF2-40B4-BE49-F238E27FC236}">
                <a16:creationId xmlns="" xmlns:a16="http://schemas.microsoft.com/office/drawing/2014/main" id="{8E49905B-29BB-CA21-5CA2-E52A3CDA9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24" y="3445424"/>
            <a:ext cx="754547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Règles à retenir </a:t>
            </a:r>
            <a:r>
              <a:rPr kumimoji="0" lang="fr-FR" altLang="fr-FR" b="1" i="0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Arial" panose="020B0604020202020204" pitchFamily="34" charset="0"/>
              </a:rPr>
              <a:t>:</a:t>
            </a:r>
            <a:endParaRPr lang="fr-FR" altLang="fr-FR" dirty="0">
              <a:latin typeface="Arial" panose="020B0604020202020204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dirty="0"/>
              <a:t>Je marque une </a:t>
            </a:r>
            <a:r>
              <a:rPr lang="fr-FR" dirty="0" smtClean="0"/>
              <a:t>pause courte  </a:t>
            </a:r>
            <a:r>
              <a:rPr lang="fr-FR" dirty="0"/>
              <a:t>après la virgule.</a:t>
            </a:r>
          </a:p>
          <a:p>
            <a:pPr marL="342900" lvl="0" indent="-342900" algn="just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dirty="0"/>
              <a:t>Je marque une pause plus longue après le point.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5975" y="1887360"/>
            <a:ext cx="8493873" cy="1258047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256265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DE793D5-83A1-EBAE-5253-0768A4007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038F6AF5-B9B4-4306-3058-A7F90BF67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9789BA6D-D454-812E-CB01-5D0715886AA1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Nous allons lire ensemble ces phrases.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18A2E2DE-083D-24DB-74D2-67EF0B7F2573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Faire lire en chœur les trois phrases dans l’ordre. 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5975" y="1887360"/>
            <a:ext cx="8493873" cy="1258047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87082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80FF145-99B8-95F6-6FB7-ED2A2FCB8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="" xmlns:a16="http://schemas.microsoft.com/office/drawing/2014/main" id="{D311DD67-0FF0-8B3D-81D1-704C97688287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Maintenant, lisez individuellement ces phrases à haute voix.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Désigner quelques élèves au hasard. Apporter un feedback immédiat.</a:t>
            </a:r>
          </a:p>
        </p:txBody>
      </p:sp>
      <p:pic>
        <p:nvPicPr>
          <p:cNvPr id="9" name="Picture 14">
            <a:extLst>
              <a:ext uri="{FF2B5EF4-FFF2-40B4-BE49-F238E27FC236}">
                <a16:creationId xmlns="" xmlns:a16="http://schemas.microsoft.com/office/drawing/2014/main" id="{3FC39882-D2D2-C95E-B6D0-B245A07952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921" y="141211"/>
            <a:ext cx="743474" cy="743474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5975" y="1887360"/>
            <a:ext cx="8493873" cy="1258047"/>
          </a:xfrm>
          <a:prstGeom prst="rect">
            <a:avLst/>
          </a:prstGeom>
          <a:noFill/>
          <a:ln w="28575">
            <a:solidFill>
              <a:srgbClr val="00B0F0"/>
            </a:solidFill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267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=""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=""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=""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=""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=""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=""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20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=""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2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=""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8444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Straight Connector 35">
            <a:extLst>
              <a:ext uri="{FF2B5EF4-FFF2-40B4-BE49-F238E27FC236}">
                <a16:creationId xmlns=""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1428354" y="1892469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35">
            <a:extLst>
              <a:ext uri="{FF2B5EF4-FFF2-40B4-BE49-F238E27FC236}">
                <a16:creationId xmlns=""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1391416" y="3265475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8064002" y="1144397"/>
            <a:ext cx="782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200" b="1" dirty="0" err="1">
                <a:solidFill>
                  <a:schemeClr val="accent6"/>
                </a:solidFill>
              </a:rPr>
              <a:t>Post-test</a:t>
            </a:r>
            <a:endParaRPr lang="fr-FR" sz="1200" b="1" dirty="0">
              <a:solidFill>
                <a:schemeClr val="accent6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=""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637551" y="1040134"/>
            <a:ext cx="1436644" cy="1294519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=""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fr-FR" sz="1350" dirty="0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=""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Pentagon 3">
            <a:extLst>
              <a:ext uri="{FF2B5EF4-FFF2-40B4-BE49-F238E27FC236}">
                <a16:creationId xmlns="" xmlns:a16="http://schemas.microsoft.com/office/drawing/2014/main" id="{9DC24E7A-C759-D70C-4B5E-57312B042067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</a:t>
            </a:r>
          </a:p>
        </p:txBody>
      </p:sp>
      <p:sp>
        <p:nvSpPr>
          <p:cNvPr id="52" name="Chevron 5">
            <a:extLst>
              <a:ext uri="{FF2B5EF4-FFF2-40B4-BE49-F238E27FC236}">
                <a16:creationId xmlns="" xmlns:a16="http://schemas.microsoft.com/office/drawing/2014/main" id="{A328255F-4DC0-ABF4-AE19-90443670F2D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S4</a:t>
            </a:r>
          </a:p>
        </p:txBody>
      </p:sp>
      <p:sp>
        <p:nvSpPr>
          <p:cNvPr id="3" name="Pentagon 3">
            <a:extLst>
              <a:ext uri="{FF2B5EF4-FFF2-40B4-BE49-F238E27FC236}">
                <a16:creationId xmlns="" xmlns:a16="http://schemas.microsoft.com/office/drawing/2014/main" id="{262360AF-516E-0EE4-E95D-2327EB6A5598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</a:t>
            </a:r>
          </a:p>
        </p:txBody>
      </p:sp>
      <p:sp>
        <p:nvSpPr>
          <p:cNvPr id="4" name="Pentagon 3">
            <a:extLst>
              <a:ext uri="{FF2B5EF4-FFF2-40B4-BE49-F238E27FC236}">
                <a16:creationId xmlns="" xmlns:a16="http://schemas.microsoft.com/office/drawing/2014/main" id="{4C8E540E-290A-517F-09D6-D2F453FC91EF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S3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="" xmlns:a16="http://schemas.microsoft.com/office/drawing/2014/main" id="{065A1F34-66DD-6B30-B6D6-CC68923B342C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S5</a:t>
            </a:r>
          </a:p>
        </p:txBody>
      </p:sp>
      <p:sp>
        <p:nvSpPr>
          <p:cNvPr id="7" name="Chevron 5">
            <a:extLst>
              <a:ext uri="{FF2B5EF4-FFF2-40B4-BE49-F238E27FC236}">
                <a16:creationId xmlns="" xmlns:a16="http://schemas.microsoft.com/office/drawing/2014/main" id="{DC7608AB-D0B9-014D-E349-23C2462A5C3F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S8</a:t>
            </a:r>
          </a:p>
        </p:txBody>
      </p:sp>
      <p:sp>
        <p:nvSpPr>
          <p:cNvPr id="8" name="Pentagon 3">
            <a:extLst>
              <a:ext uri="{FF2B5EF4-FFF2-40B4-BE49-F238E27FC236}">
                <a16:creationId xmlns="" xmlns:a16="http://schemas.microsoft.com/office/drawing/2014/main" id="{1151A1B9-CEDF-B322-E1DA-C31D096CF78C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S6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="" xmlns:a16="http://schemas.microsoft.com/office/drawing/2014/main" id="{B1147BBE-F73D-FC97-C5BB-39A3928FC767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S7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="" xmlns:a16="http://schemas.microsoft.com/office/drawing/2014/main" id="{33447F08-FD33-4E99-B10D-86F717FCB2CC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S9</a:t>
            </a:r>
          </a:p>
        </p:txBody>
      </p:sp>
      <p:sp>
        <p:nvSpPr>
          <p:cNvPr id="11" name="Chevron 5">
            <a:extLst>
              <a:ext uri="{FF2B5EF4-FFF2-40B4-BE49-F238E27FC236}">
                <a16:creationId xmlns="" xmlns:a16="http://schemas.microsoft.com/office/drawing/2014/main" id="{251D8E2B-4B2A-BFFD-2C8D-307059340050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S12</a:t>
            </a:r>
          </a:p>
        </p:txBody>
      </p:sp>
      <p:sp>
        <p:nvSpPr>
          <p:cNvPr id="12" name="Pentagon 3">
            <a:extLst>
              <a:ext uri="{FF2B5EF4-FFF2-40B4-BE49-F238E27FC236}">
                <a16:creationId xmlns="" xmlns:a16="http://schemas.microsoft.com/office/drawing/2014/main" id="{3F7152CF-34E6-6DCE-6ADA-72187871F43D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S10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="" xmlns:a16="http://schemas.microsoft.com/office/drawing/2014/main" id="{310D7C41-B549-C51D-923E-D01C32A3F5A4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S11</a:t>
            </a:r>
          </a:p>
        </p:txBody>
      </p:sp>
      <p:sp>
        <p:nvSpPr>
          <p:cNvPr id="22" name="Google Shape;1079;p111">
            <a:extLst>
              <a:ext uri="{FF2B5EF4-FFF2-40B4-BE49-F238E27FC236}">
                <a16:creationId xmlns="" xmlns:a16="http://schemas.microsoft.com/office/drawing/2014/main" id="{6CD38155-F404-1B38-D47F-EB0A2D53F675}"/>
              </a:ext>
            </a:extLst>
          </p:cNvPr>
          <p:cNvSpPr/>
          <p:nvPr/>
        </p:nvSpPr>
        <p:spPr>
          <a:xfrm>
            <a:off x="139474" y="4720909"/>
            <a:ext cx="3392020" cy="30229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1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Séances de remédiation 1</a:t>
            </a:r>
            <a:r>
              <a:rPr lang="fr-FR" sz="1600" b="1" i="1" u="none" strike="noStrike" kern="0" cap="none" spc="0" baseline="3000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ère</a:t>
            </a:r>
            <a:r>
              <a:rPr lang="fr-FR" sz="1600" b="1" i="1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 AC </a:t>
            </a:r>
            <a:endParaRPr lang="fr-FR" sz="1600" b="0" i="1" u="none" strike="noStrike" kern="0" cap="none" spc="0" baseline="0" dirty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cxnSp>
        <p:nvCxnSpPr>
          <p:cNvPr id="23" name="Straight Connector 35">
            <a:extLst>
              <a:ext uri="{FF2B5EF4-FFF2-40B4-BE49-F238E27FC236}">
                <a16:creationId xmlns=""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5121381" y="1699549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=""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553339" y="1098884"/>
            <a:ext cx="1136084" cy="476674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Révision</a:t>
            </a:r>
            <a:endParaRPr lang="fr-FR" sz="1350" dirty="0"/>
          </a:p>
        </p:txBody>
      </p:sp>
      <p:sp>
        <p:nvSpPr>
          <p:cNvPr id="32" name="Pentagon 3">
            <a:extLst>
              <a:ext uri="{FF2B5EF4-FFF2-40B4-BE49-F238E27FC236}">
                <a16:creationId xmlns="" xmlns:a16="http://schemas.microsoft.com/office/drawing/2014/main" id="{61A71121-6E5F-9DE7-AC4F-C06C59D90C4B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S13</a:t>
            </a:r>
          </a:p>
        </p:txBody>
      </p:sp>
      <p:sp>
        <p:nvSpPr>
          <p:cNvPr id="38" name="Pentagon 3">
            <a:extLst>
              <a:ext uri="{FF2B5EF4-FFF2-40B4-BE49-F238E27FC236}">
                <a16:creationId xmlns=""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S14</a:t>
            </a:r>
          </a:p>
        </p:txBody>
      </p:sp>
      <p:sp>
        <p:nvSpPr>
          <p:cNvPr id="39" name="Oval 34">
            <a:extLst>
              <a:ext uri="{FF2B5EF4-FFF2-40B4-BE49-F238E27FC236}">
                <a16:creationId xmlns=""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970812" y="4148096"/>
            <a:ext cx="1177124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Test de </a:t>
            </a:r>
          </a:p>
          <a:p>
            <a:pPr algn="ctr"/>
            <a:r>
              <a:rPr lang="fr-FR" sz="1200" b="1" dirty="0">
                <a:solidFill>
                  <a:schemeClr val="accent6"/>
                </a:solidFill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=""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5582363" y="3514744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Pentagon 3">
            <a:extLst>
              <a:ext uri="{FF2B5EF4-FFF2-40B4-BE49-F238E27FC236}">
                <a16:creationId xmlns=""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45" name="Chevron 5">
            <a:extLst>
              <a:ext uri="{FF2B5EF4-FFF2-40B4-BE49-F238E27FC236}">
                <a16:creationId xmlns=""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46" name="Pentagon 3">
            <a:extLst>
              <a:ext uri="{FF2B5EF4-FFF2-40B4-BE49-F238E27FC236}">
                <a16:creationId xmlns=""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47" name="Pentagon 3">
            <a:extLst>
              <a:ext uri="{FF2B5EF4-FFF2-40B4-BE49-F238E27FC236}">
                <a16:creationId xmlns=""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48" name="Pentagon 3">
            <a:extLst>
              <a:ext uri="{FF2B5EF4-FFF2-40B4-BE49-F238E27FC236}">
                <a16:creationId xmlns=""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50" name="Pentagon 3">
            <a:extLst>
              <a:ext uri="{FF2B5EF4-FFF2-40B4-BE49-F238E27FC236}">
                <a16:creationId xmlns=""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41" name="Google Shape;853;p104">
            <a:extLst>
              <a:ext uri="{FF2B5EF4-FFF2-40B4-BE49-F238E27FC236}">
                <a16:creationId xmlns=""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période de remédiation 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=""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Oval 34">
            <a:extLst>
              <a:ext uri="{FF2B5EF4-FFF2-40B4-BE49-F238E27FC236}">
                <a16:creationId xmlns=""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51305" y="1219225"/>
            <a:ext cx="2155475" cy="729458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/>
              <a:t>Lire correctement les mots avec « x » :  /</a:t>
            </a:r>
            <a:r>
              <a:rPr lang="fr-FR" sz="1200" b="1" dirty="0" err="1"/>
              <a:t>ks</a:t>
            </a:r>
            <a:r>
              <a:rPr lang="fr-FR" sz="1200" b="1" dirty="0"/>
              <a:t>/, /</a:t>
            </a:r>
            <a:r>
              <a:rPr lang="fr-FR" sz="1200" b="1" dirty="0" err="1"/>
              <a:t>gz</a:t>
            </a:r>
            <a:r>
              <a:rPr lang="fr-FR" sz="1200" b="1" dirty="0"/>
              <a:t>/, /z/, /s/ </a:t>
            </a:r>
          </a:p>
        </p:txBody>
      </p:sp>
      <p:sp>
        <p:nvSpPr>
          <p:cNvPr id="55" name="Oval 34">
            <a:extLst>
              <a:ext uri="{FF2B5EF4-FFF2-40B4-BE49-F238E27FC236}">
                <a16:creationId xmlns=""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364413" y="3752825"/>
            <a:ext cx="2213541" cy="778627"/>
          </a:xfrm>
          <a:prstGeom prst="ellipse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kern="0" dirty="0">
                <a:solidFill>
                  <a:schemeClr val="tx1"/>
                </a:solidFill>
              </a:rPr>
              <a:t>Identifier le </a:t>
            </a:r>
            <a:r>
              <a:rPr lang="fr-FR" sz="1200" b="1" dirty="0">
                <a:solidFill>
                  <a:schemeClr val="tx1"/>
                </a:solidFill>
              </a:rPr>
              <a:t>sentiment d’un personnage dans un récit.</a:t>
            </a:r>
          </a:p>
        </p:txBody>
      </p:sp>
      <p:sp>
        <p:nvSpPr>
          <p:cNvPr id="64" name="Pentagon 3">
            <a:extLst>
              <a:ext uri="{FF2B5EF4-FFF2-40B4-BE49-F238E27FC236}">
                <a16:creationId xmlns="" xmlns:a16="http://schemas.microsoft.com/office/drawing/2014/main" id="{B143BD8B-D26F-B6FD-21B9-A26BBD94E5E8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S15</a:t>
            </a:r>
          </a:p>
        </p:txBody>
      </p:sp>
      <p:sp>
        <p:nvSpPr>
          <p:cNvPr id="65" name="Chevron 5">
            <a:extLst>
              <a:ext uri="{FF2B5EF4-FFF2-40B4-BE49-F238E27FC236}">
                <a16:creationId xmlns="" xmlns:a16="http://schemas.microsoft.com/office/drawing/2014/main" id="{03003983-FDB1-38D5-5625-D434FB1F0FE3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S18</a:t>
            </a:r>
          </a:p>
        </p:txBody>
      </p:sp>
      <p:sp>
        <p:nvSpPr>
          <p:cNvPr id="66" name="Pentagon 3">
            <a:extLst>
              <a:ext uri="{FF2B5EF4-FFF2-40B4-BE49-F238E27FC236}">
                <a16:creationId xmlns="" xmlns:a16="http://schemas.microsoft.com/office/drawing/2014/main" id="{1E7C6315-685F-F557-7700-2B1AEDF55C5B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S16</a:t>
            </a:r>
          </a:p>
        </p:txBody>
      </p:sp>
      <p:sp>
        <p:nvSpPr>
          <p:cNvPr id="67" name="Pentagon 3">
            <a:extLst>
              <a:ext uri="{FF2B5EF4-FFF2-40B4-BE49-F238E27FC236}">
                <a16:creationId xmlns="" xmlns:a16="http://schemas.microsoft.com/office/drawing/2014/main" id="{9327764B-F8FC-3A3F-747A-4674DDDEB0D1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S17</a:t>
            </a:r>
          </a:p>
        </p:txBody>
      </p:sp>
      <p:sp>
        <p:nvSpPr>
          <p:cNvPr id="68" name="Pentagon 3">
            <a:extLst>
              <a:ext uri="{FF2B5EF4-FFF2-40B4-BE49-F238E27FC236}">
                <a16:creationId xmlns="" xmlns:a16="http://schemas.microsoft.com/office/drawing/2014/main" id="{B181AA94-1658-4B6B-C062-B776595739F5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S19</a:t>
            </a:r>
          </a:p>
        </p:txBody>
      </p:sp>
      <p:sp>
        <p:nvSpPr>
          <p:cNvPr id="69" name="Pentagon 3">
            <a:extLst>
              <a:ext uri="{FF2B5EF4-FFF2-40B4-BE49-F238E27FC236}">
                <a16:creationId xmlns="" xmlns:a16="http://schemas.microsoft.com/office/drawing/2014/main" id="{8D45F1B3-554F-F572-3F24-B51B0E4827E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S20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1" name="ZoneTexte 70"/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72" name="Pentagon 3">
            <a:extLst>
              <a:ext uri="{FF2B5EF4-FFF2-40B4-BE49-F238E27FC236}">
                <a16:creationId xmlns="" xmlns:a16="http://schemas.microsoft.com/office/drawing/2014/main" id="{C0041B30-E4E1-62A7-BB5D-0B2C09D78EE3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algn="ctr"/>
            <a:r>
              <a:rPr lang="fr-FR" sz="800" b="1" i="1" dirty="0"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S21</a:t>
            </a:r>
          </a:p>
        </p:txBody>
      </p:sp>
      <p:cxnSp>
        <p:nvCxnSpPr>
          <p:cNvPr id="73" name="Straight Connector 35">
            <a:extLst>
              <a:ext uri="{FF2B5EF4-FFF2-40B4-BE49-F238E27FC236}">
                <a16:creationId xmlns=""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862102" y="1531654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=""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976334" y="1058348"/>
            <a:ext cx="1608037" cy="481693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Consolidation</a:t>
            </a:r>
            <a:endParaRPr lang="fr-FR" sz="1350" dirty="0"/>
          </a:p>
        </p:txBody>
      </p:sp>
      <p:sp>
        <p:nvSpPr>
          <p:cNvPr id="75" name="Oval 34">
            <a:extLst>
              <a:ext uri="{FF2B5EF4-FFF2-40B4-BE49-F238E27FC236}">
                <a16:creationId xmlns=""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544330" y="4302297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200" b="1" dirty="0">
                <a:solidFill>
                  <a:schemeClr val="accent6"/>
                </a:solidFill>
              </a:rPr>
              <a:t>Palier 4</a:t>
            </a:r>
            <a:endParaRPr lang="fr-FR" sz="1350" dirty="0"/>
          </a:p>
        </p:txBody>
      </p:sp>
      <p:cxnSp>
        <p:nvCxnSpPr>
          <p:cNvPr id="76" name="Straight Connector 35">
            <a:extLst>
              <a:ext uri="{FF2B5EF4-FFF2-40B4-BE49-F238E27FC236}">
                <a16:creationId xmlns=""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7300887" y="3669970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4356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6A615365-0546-B1B2-24DA-EB1FCE69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A4387CC0-A0EF-FB69-FFD6-2A5B1CC004C9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2054;p38">
            <a:extLst>
              <a:ext uri="{FF2B5EF4-FFF2-40B4-BE49-F238E27FC236}">
                <a16:creationId xmlns=""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916712" y="1331055"/>
            <a:ext cx="7896839" cy="53277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fr-FR" b="1" dirty="0">
                <a:latin typeface="RATXSP+Calibri"/>
              </a:rPr>
              <a:t>I     Identifier le </a:t>
            </a:r>
            <a:r>
              <a:rPr lang="fr-FR" b="1" dirty="0">
                <a:solidFill>
                  <a:srgbClr val="00B0F0"/>
                </a:solidFill>
                <a:latin typeface="RATXSP+Calibri"/>
              </a:rPr>
              <a:t>sentiment</a:t>
            </a:r>
            <a:r>
              <a:rPr lang="fr-FR" b="1" dirty="0">
                <a:latin typeface="RATXSP+Calibri"/>
              </a:rPr>
              <a:t> d’un personnage dans un récit.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=""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33" y="1295362"/>
            <a:ext cx="604158" cy="604158"/>
          </a:xfrm>
          <a:prstGeom prst="rect">
            <a:avLst/>
          </a:prstGeom>
          <a:ln>
            <a:noFill/>
          </a:ln>
        </p:spPr>
      </p:pic>
      <p:sp>
        <p:nvSpPr>
          <p:cNvPr id="23" name="ZoneTexte 4">
            <a:extLst>
              <a:ext uri="{FF2B5EF4-FFF2-40B4-BE49-F238E27FC236}">
                <a16:creationId xmlns="" xmlns:a16="http://schemas.microsoft.com/office/drawing/2014/main" id="{0493BF71-6AA9-53B4-992B-1C40DB14F634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MA" sz="1400" b="1" dirty="0">
                <a:solidFill>
                  <a:srgbClr val="E7E6E6">
                    <a:lumMod val="50000"/>
                  </a:srgbClr>
                </a:solidFill>
                <a:latin typeface="Calibri"/>
              </a:rPr>
              <a:t>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A la fin de cette séance, vous serez capables de :</a:t>
            </a:r>
            <a:endParaRPr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7E8BABE-15EA-3A90-089F-B053C88A7DE7}"/>
              </a:ext>
            </a:extLst>
          </p:cNvPr>
          <p:cNvSpPr/>
          <p:nvPr/>
        </p:nvSpPr>
        <p:spPr>
          <a:xfrm>
            <a:off x="2384157" y="3575519"/>
            <a:ext cx="4539191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fr-FR" dirty="0"/>
          </a:p>
          <a:p>
            <a:r>
              <a:rPr lang="fr-FR" sz="24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Je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suis </a:t>
            </a: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content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et un peu </a:t>
            </a: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stressé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fr-FR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Connecteur droit 7">
            <a:extLst>
              <a:ext uri="{FF2B5EF4-FFF2-40B4-BE49-F238E27FC236}">
                <a16:creationId xmlns="" xmlns:a16="http://schemas.microsoft.com/office/drawing/2014/main" id="{FC928E70-D8C8-CC61-EE87-2A7F2A319AED}"/>
              </a:ext>
            </a:extLst>
          </p:cNvPr>
          <p:cNvCxnSpPr>
            <a:cxnSpLocks/>
          </p:cNvCxnSpPr>
          <p:nvPr/>
        </p:nvCxnSpPr>
        <p:spPr>
          <a:xfrm>
            <a:off x="3043278" y="1785308"/>
            <a:ext cx="720458" cy="2076399"/>
          </a:xfrm>
          <a:prstGeom prst="line">
            <a:avLst/>
          </a:prstGeom>
          <a:ln w="28575">
            <a:solidFill>
              <a:srgbClr val="3FB2C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="" xmlns:a16="http://schemas.microsoft.com/office/drawing/2014/main" id="{93F57F8D-55D7-8CEA-CC05-852799BB81C3}"/>
              </a:ext>
            </a:extLst>
          </p:cNvPr>
          <p:cNvCxnSpPr>
            <a:cxnSpLocks/>
          </p:cNvCxnSpPr>
          <p:nvPr/>
        </p:nvCxnSpPr>
        <p:spPr>
          <a:xfrm>
            <a:off x="3043278" y="1785308"/>
            <a:ext cx="2885136" cy="2076399"/>
          </a:xfrm>
          <a:prstGeom prst="line">
            <a:avLst/>
          </a:prstGeom>
          <a:ln w="28575">
            <a:solidFill>
              <a:srgbClr val="3FB2C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18198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D8BFF44-26B1-315D-79D5-69801732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D227CB25-9A97-9B51-47E5-112A1F7A17A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B33042F-EEBA-326E-2A36-8D7CE0E6D9D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=""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Observez bien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l’image puis lisez silencieusement le texte.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8" name="Espace réservé du texte 2">
            <a:extLst>
              <a:ext uri="{FF2B5EF4-FFF2-40B4-BE49-F238E27FC236}">
                <a16:creationId xmlns=""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Demander aux élèves de </a:t>
            </a:r>
            <a:r>
              <a:rPr lang="fr-FR" sz="1400" dirty="0" smtClean="0"/>
              <a:t>repérer tous </a:t>
            </a:r>
            <a:r>
              <a:rPr lang="fr-FR" sz="1400" dirty="0"/>
              <a:t>les personnages présents dans le texte.</a:t>
            </a: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="" xmlns:a16="http://schemas.microsoft.com/office/drawing/2014/main" id="{BEB19838-E35F-FBF0-E353-58EE35135D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1" t="43112" r="73623" b="43185"/>
          <a:stretch>
            <a:fillRect/>
          </a:stretch>
        </p:blipFill>
        <p:spPr bwMode="auto">
          <a:xfrm>
            <a:off x="8375648" y="128490"/>
            <a:ext cx="616003" cy="61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C540EE0C-3407-6D4D-5B33-E350A952EA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1306" y="1673186"/>
            <a:ext cx="2312959" cy="266852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0C3FEE02-80BE-3312-4DE1-7F57723DB7AB}"/>
              </a:ext>
            </a:extLst>
          </p:cNvPr>
          <p:cNvSpPr txBox="1"/>
          <p:nvPr/>
        </p:nvSpPr>
        <p:spPr>
          <a:xfrm>
            <a:off x="307792" y="1396740"/>
            <a:ext cx="6380086" cy="3477875"/>
          </a:xfrm>
          <a:prstGeom prst="rect">
            <a:avLst/>
          </a:prstGeom>
          <a:solidFill>
            <a:srgbClr val="FDFFB7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Aujourd’hui, c’est le 17 avril. Je suis content et un peu stressé : nous allons réaliser une expérience en SVT. Elle semble difficile. </a:t>
            </a:r>
          </a:p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professeur, très sérieux, demande à tout le monde de se taire. Il nous explique les étapes à suivre. Je le regarde faire, et peu à peu je reprends mon calme. </a:t>
            </a:r>
          </a:p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mon tour, je réalise la tâche et j’attends la réaction du professeur. J’ai un peu peur. </a:t>
            </a:r>
          </a:p>
          <a:p>
            <a:pPr algn="just"/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s’approche avec un grand sourire et dit : « Bravo ! Excellent ! Vous avez fait un très bon travail ! ». Je suis fier de mon travail.</a:t>
            </a:r>
          </a:p>
        </p:txBody>
      </p:sp>
    </p:spTree>
    <p:extLst>
      <p:ext uri="{BB962C8B-B14F-4D97-AF65-F5344CB8AC3E}">
        <p14:creationId xmlns:p14="http://schemas.microsoft.com/office/powerpoint/2010/main" val="4435506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C03456E-A79B-56CA-ECCA-6E356DFAC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8364D9D-6D22-3384-62F6-42A8382ABEF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E9D015CF-DC66-E525-B384-C09919A977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=""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4215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Pour connaître le sentiment d’un personnage, je pose la question « comment ? » ou « quel sentiment ?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2" name="Espace réservé du texte 2">
            <a:extLst>
              <a:ext uri="{FF2B5EF4-FFF2-40B4-BE49-F238E27FC236}">
                <a16:creationId xmlns=""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44619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Lire la question </a:t>
            </a:r>
            <a:r>
              <a:rPr lang="fr-FR" sz="1400" dirty="0" smtClean="0"/>
              <a:t>à haute voix, repérer les mots clés de la question. </a:t>
            </a:r>
            <a:endParaRPr lang="fr-FR" sz="1400" dirty="0"/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1B5E9AC4-3A6A-9043-B42D-168E0E9A58AD}"/>
              </a:ext>
            </a:extLst>
          </p:cNvPr>
          <p:cNvSpPr txBox="1"/>
          <p:nvPr/>
        </p:nvSpPr>
        <p:spPr>
          <a:xfrm>
            <a:off x="424543" y="2170399"/>
            <a:ext cx="6074228" cy="2585323"/>
          </a:xfrm>
          <a:prstGeom prst="rect">
            <a:avLst/>
          </a:prstGeom>
          <a:solidFill>
            <a:srgbClr val="FDFFB7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Aujourd’hui, c’est le 17 avril. Je suis content et un peu stressé : nous allons réaliser une expérience en SVT. Elle semble difficile.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professeur, très sérieux, demande à tout le monde de se taire. Il nous explique les étapes à suivre. Je le regarde faire, et peu à peu je reprends mon calme.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mon tour, je réalise la tâche et j’attends la réaction du professeur. J’ai un peu peur.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s’approche avec un grand sourire et dit : « Bravo ! Excellent ! Vous avez fait un très bon travail ! ». Je suis fier de mon travail.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="" xmlns:a16="http://schemas.microsoft.com/office/drawing/2014/main" id="{ED034CE0-9A52-7627-5784-DAA0B383FC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8386" y="2170399"/>
            <a:ext cx="2168453" cy="258532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="" xmlns:a16="http://schemas.microsoft.com/office/drawing/2014/main" id="{A8015558-F368-2285-F205-30C9E69669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012" y="801238"/>
            <a:ext cx="7969339" cy="68135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DCDECAE2-A875-8AEF-0C64-9EB725C14BC0}"/>
              </a:ext>
            </a:extLst>
          </p:cNvPr>
          <p:cNvSpPr/>
          <p:nvPr/>
        </p:nvSpPr>
        <p:spPr>
          <a:xfrm>
            <a:off x="583307" y="1709398"/>
            <a:ext cx="57702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600" b="1" i="1" dirty="0" smtClean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fr-FR" b="1" dirty="0" smtClean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Quel </a:t>
            </a:r>
            <a:r>
              <a:rPr lang="fr-FR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 le sentiment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l’élève au début de la journée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1599907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E1A110D-6333-4A63-7303-1CBD71FA8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="" xmlns:a16="http://schemas.microsoft.com/office/drawing/2014/main" id="{7827DFD8-CF0D-F286-62FC-B120CD2C3D52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378D9CE-5518-CD05-EF5C-98069080FE2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="" xmlns:a16="http://schemas.microsoft.com/office/drawing/2014/main" id="{DFEDF795-6D00-631C-8791-66BF97D68E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="" xmlns:a16="http://schemas.microsoft.com/office/drawing/2014/main" id="{040CA60B-9F83-880E-4082-CA7DA91394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="" xmlns:a16="http://schemas.microsoft.com/office/drawing/2014/main" id="{8257EB81-0A35-D6C6-3C7E-32B8DCD4752C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La réponse est : </a:t>
            </a:r>
            <a:r>
              <a:rPr lang="fr-FR" sz="1400" b="1" i="1" dirty="0">
                <a:solidFill>
                  <a:schemeClr val="bg2">
                    <a:lumMod val="50000"/>
                  </a:schemeClr>
                </a:solidFill>
              </a:rPr>
              <a:t>content </a:t>
            </a:r>
            <a:r>
              <a:rPr lang="fr-FR" sz="1400" b="1" i="1" dirty="0" smtClean="0">
                <a:solidFill>
                  <a:schemeClr val="bg2">
                    <a:lumMod val="50000"/>
                  </a:schemeClr>
                </a:solidFill>
              </a:rPr>
              <a:t>et un </a:t>
            </a:r>
            <a:r>
              <a:rPr lang="fr-FR" sz="1400" b="1" i="1" dirty="0">
                <a:solidFill>
                  <a:schemeClr val="bg2">
                    <a:lumMod val="50000"/>
                  </a:schemeClr>
                </a:solidFill>
              </a:rPr>
              <a:t>peu stressé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. C’est le sentiment du personnage.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="" xmlns:a16="http://schemas.microsoft.com/office/drawing/2014/main" id="{F9508EBA-2C16-90CD-BF9D-FB0D2C6EB70C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Donner d’autres exemples : triste, heureux, excité, …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820C8D2E-F5A0-001E-0383-329F7A2AE4D8}"/>
              </a:ext>
            </a:extLst>
          </p:cNvPr>
          <p:cNvSpPr txBox="1"/>
          <p:nvPr/>
        </p:nvSpPr>
        <p:spPr>
          <a:xfrm>
            <a:off x="424543" y="2170399"/>
            <a:ext cx="6074228" cy="2585323"/>
          </a:xfrm>
          <a:prstGeom prst="rect">
            <a:avLst/>
          </a:prstGeom>
          <a:solidFill>
            <a:srgbClr val="FDFFB7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Aujourd’hui, c’est le 17 avril. Je suis </a:t>
            </a:r>
            <a:r>
              <a:rPr lang="fr-FR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content et un peu stressé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nous allons réaliser une expérience en SVT. Elle semble difficile.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professeur, très sérieux, demande à tout le monde de se taire. Il nous explique les étapes à suivre. Je le regarde faire, et peu à peu je reprends mon calme.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mon tour, je réalise la tâche et j’attends la réaction du professeur. J’ai un peu peur.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s’approche avec un grand sourire et dit : « Bravo ! Excellent ! Vous avez fait un très bon travail ! ». Je suis fier de mon travail.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3A60C23F-DDAD-5FD1-F2AB-5BE816084A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8386" y="2170399"/>
            <a:ext cx="2168453" cy="258532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506A030D-7C5E-84DC-D825-658918CFFD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012" y="801238"/>
            <a:ext cx="7969339" cy="681354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3AF20A37-AED3-57D0-9E88-575C049CF9DF}"/>
              </a:ext>
            </a:extLst>
          </p:cNvPr>
          <p:cNvSpPr txBox="1"/>
          <p:nvPr/>
        </p:nvSpPr>
        <p:spPr>
          <a:xfrm>
            <a:off x="863705" y="1020810"/>
            <a:ext cx="6248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L’élève est </a:t>
            </a:r>
            <a:r>
              <a:rPr lang="fr-FR" sz="2000" b="1" i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content et un </a:t>
            </a:r>
            <a:r>
              <a:rPr lang="fr-FR" sz="2000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peu stressé.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DCDECAE2-A875-8AEF-0C64-9EB725C14BC0}"/>
              </a:ext>
            </a:extLst>
          </p:cNvPr>
          <p:cNvSpPr/>
          <p:nvPr/>
        </p:nvSpPr>
        <p:spPr>
          <a:xfrm>
            <a:off x="583307" y="1709398"/>
            <a:ext cx="57702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1600" b="1" i="1" dirty="0" smtClean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fr-FR" b="1" dirty="0" smtClean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Quel </a:t>
            </a:r>
            <a:r>
              <a:rPr lang="fr-FR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 le sentiment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l’élève au début de la journée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1610112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579B900-4E3D-A5D4-387A-52AF4A1E1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=""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Répondez à la question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suivante: elle porte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sur le sentiment du personnage.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=""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Demander aux élèves d’appliquer la même stratégie pour répondre à cette question.</a:t>
            </a:r>
          </a:p>
        </p:txBody>
      </p:sp>
      <p:pic>
        <p:nvPicPr>
          <p:cNvPr id="12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B61BBE4B-352B-23E4-79EC-4C4C2F92FF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7D6D9263-3BB7-DE08-64EA-F93C5757F89B}"/>
              </a:ext>
            </a:extLst>
          </p:cNvPr>
          <p:cNvSpPr txBox="1"/>
          <p:nvPr/>
        </p:nvSpPr>
        <p:spPr>
          <a:xfrm>
            <a:off x="424543" y="2170399"/>
            <a:ext cx="6074228" cy="2585323"/>
          </a:xfrm>
          <a:prstGeom prst="rect">
            <a:avLst/>
          </a:prstGeom>
          <a:solidFill>
            <a:srgbClr val="FDFFB7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Aujourd’hui, c’est le 17 avril. Je suis content et un peu stressé : nous allons réaliser une expérience en SVT. Elle semble difficile.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professeur, très sérieux, demande à tout le monde de se taire. Il nous explique les étapes à suivre. Je le regarde faire, et peu à peu je reprends mon calme.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mon tour, je réalise la tâche et j’attends la réaction du professeur. J’ai un peu peur.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s’approche avec un grand sourire et dit : « Bravo ! Excellent ! Vous avez fait un très bon travail ! ». Je suis fier de mon travail.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BD0F36B7-8D04-ADED-0FC8-46B0B5860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386" y="2170399"/>
            <a:ext cx="2168453" cy="258532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="" xmlns:a16="http://schemas.microsoft.com/office/drawing/2014/main" id="{DF514467-3FCD-A275-D237-0489AA968A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85" y="720490"/>
            <a:ext cx="7936665" cy="72467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F72032D4-07BF-92DF-BE79-6BFB3F1B8DAE}"/>
              </a:ext>
            </a:extLst>
          </p:cNvPr>
          <p:cNvSpPr txBox="1"/>
          <p:nvPr/>
        </p:nvSpPr>
        <p:spPr>
          <a:xfrm>
            <a:off x="625555" y="1483691"/>
            <a:ext cx="5672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b="1" dirty="0" smtClean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Quel </a:t>
            </a:r>
            <a:r>
              <a:rPr lang="fr-FR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 le sentiment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l’élève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 la fin?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53629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27A11F2-360B-492E-7035-6CAF44E7DD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="" xmlns:a16="http://schemas.microsoft.com/office/drawing/2014/main" id="{553A3812-5F65-4317-9A85-B798941C8881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Réponse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attendue: 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="" xmlns:a16="http://schemas.microsoft.com/office/drawing/2014/main" id="{380FD8A8-06A8-810B-2809-2CE08D32EA8E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Expliquer que l’élève </a:t>
            </a:r>
            <a:r>
              <a:rPr lang="fr-FR" sz="1400" dirty="0" smtClean="0"/>
              <a:t>à un </a:t>
            </a:r>
            <a:r>
              <a:rPr lang="fr-FR" sz="1400" dirty="0"/>
              <a:t>sentiment de </a:t>
            </a:r>
            <a:r>
              <a:rPr lang="fr-FR" sz="1400" dirty="0" smtClean="0"/>
              <a:t>fierté: Il est content de son travail.</a:t>
            </a:r>
            <a:endParaRPr lang="fr-FR" sz="1400" dirty="0"/>
          </a:p>
        </p:txBody>
      </p:sp>
      <p:pic>
        <p:nvPicPr>
          <p:cNvPr id="12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C818674D-710A-C8E0-9E2D-B2EF82BFFE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499C5295-547A-E7CE-6261-38FCDEDBA76C}"/>
              </a:ext>
            </a:extLst>
          </p:cNvPr>
          <p:cNvSpPr txBox="1"/>
          <p:nvPr/>
        </p:nvSpPr>
        <p:spPr>
          <a:xfrm>
            <a:off x="424543" y="2170399"/>
            <a:ext cx="6074228" cy="2585323"/>
          </a:xfrm>
          <a:prstGeom prst="rect">
            <a:avLst/>
          </a:prstGeom>
          <a:solidFill>
            <a:srgbClr val="FDFFB7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Aujourd’hui, c’est le 17 avril. Je suis content et un peu stressé : nous allons réaliser une expérience en SVT. Elle semble difficile.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professeur, très sérieux, demande à tout le monde de se taire. Il nous explique les étapes à suivre. Je le regarde faire, et peu à peu je reprends mon calme.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mon tour, je réalise la tâche et j’attends la réaction du professeur. J’ai un peu peur.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s’approche avec un grand sourire et dit : « Bravo ! Excellent ! Vous avez fait un très bon travail ! ». </a:t>
            </a:r>
            <a:r>
              <a:rPr lang="fr-FR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suis fier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mon travail.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8AB0E292-8455-4AFF-919D-A8EE648A60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386" y="2170399"/>
            <a:ext cx="2168453" cy="258532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="" xmlns:a16="http://schemas.microsoft.com/office/drawing/2014/main" id="{B7911977-F777-7AAE-FED6-BB9CB53624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85" y="720490"/>
            <a:ext cx="7936665" cy="72467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4B808102-5F69-5F68-E4E0-B83FC66B505C}"/>
              </a:ext>
            </a:extLst>
          </p:cNvPr>
          <p:cNvSpPr txBox="1"/>
          <p:nvPr/>
        </p:nvSpPr>
        <p:spPr>
          <a:xfrm>
            <a:off x="863705" y="1009793"/>
            <a:ext cx="6248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i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L’élève se sent fier.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F72032D4-07BF-92DF-BE79-6BFB3F1B8DAE}"/>
              </a:ext>
            </a:extLst>
          </p:cNvPr>
          <p:cNvSpPr txBox="1"/>
          <p:nvPr/>
        </p:nvSpPr>
        <p:spPr>
          <a:xfrm>
            <a:off x="625555" y="1483691"/>
            <a:ext cx="5672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b="1" dirty="0" smtClean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Quel </a:t>
            </a:r>
            <a:r>
              <a:rPr lang="fr-FR" b="1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 le sentiment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l’élève </a:t>
            </a: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à la fin?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4432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87F8E88A-2140-0E44-78E1-5DA6D14E9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="" xmlns:a16="http://schemas.microsoft.com/office/drawing/2014/main" id="{BB9C2509-BE5F-BCF3-2381-72077AC44F39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Répondez à cette question. Travaillez en binômes. 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="" xmlns:a16="http://schemas.microsoft.com/office/drawing/2014/main" id="{2F2CA8CA-1C8D-1A49-5D4E-1997867D16D0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Circuler dans les rangs. Choisir 2 binômes pour </a:t>
            </a:r>
            <a:r>
              <a:rPr lang="fr-FR" sz="1400" dirty="0" smtClean="0"/>
              <a:t>donner leurs </a:t>
            </a:r>
            <a:r>
              <a:rPr lang="fr-FR" sz="1400" dirty="0"/>
              <a:t>réponses à la classe. </a:t>
            </a:r>
          </a:p>
        </p:txBody>
      </p:sp>
      <p:pic>
        <p:nvPicPr>
          <p:cNvPr id="16" name="Picture 9">
            <a:extLst>
              <a:ext uri="{FF2B5EF4-FFF2-40B4-BE49-F238E27FC236}">
                <a16:creationId xmlns="" xmlns:a16="http://schemas.microsoft.com/office/drawing/2014/main" id="{2D4D5E60-C31B-AE55-1532-B104424B968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0197" y="181869"/>
            <a:ext cx="743474" cy="69410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95F626EA-163F-F9B3-3BF7-C18B64ED00FB}"/>
              </a:ext>
            </a:extLst>
          </p:cNvPr>
          <p:cNvSpPr txBox="1"/>
          <p:nvPr/>
        </p:nvSpPr>
        <p:spPr>
          <a:xfrm>
            <a:off x="497275" y="890810"/>
            <a:ext cx="68619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Comment</a:t>
            </a:r>
            <a:r>
              <a:rPr lang="fr-FR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l’élève devient-il après les explications du professeur ?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D73D95AA-56C3-4284-7641-1F418C4182B9}"/>
              </a:ext>
            </a:extLst>
          </p:cNvPr>
          <p:cNvSpPr txBox="1"/>
          <p:nvPr/>
        </p:nvSpPr>
        <p:spPr>
          <a:xfrm>
            <a:off x="424543" y="2170399"/>
            <a:ext cx="6074228" cy="2585323"/>
          </a:xfrm>
          <a:prstGeom prst="rect">
            <a:avLst/>
          </a:prstGeom>
          <a:solidFill>
            <a:srgbClr val="FDFFB7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Aujourd’hui, c’est le 17 avril. Je suis content et un peu stressé : nous allons réaliser une expérience en SVT. Elle semble difficile.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professeur, très sérieux, demande à tout le monde de se taire. Il nous explique les étapes à suivre. Je le regarde faire, et peu à peu je reprends mon calme.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mon tour, je réalise la tâche et j’attends la réaction du professeur. J’ai un peu peur.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s’approche avec un grand sourire et dit : « Bravo ! Excellent ! Vous avez fait un très bon travail ! ». Je suis fier de mon travail.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46310F03-0B47-55AA-F27F-4ABDBD6A0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8386" y="2170399"/>
            <a:ext cx="2168453" cy="258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8034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0BF934F-E2B2-3DDA-3495-D6F8292A2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="" xmlns:a16="http://schemas.microsoft.com/office/drawing/2014/main" id="{750E902F-60E5-A83A-E30E-3F772A2C3DE5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Réponse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attendue: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="" xmlns:a16="http://schemas.microsoft.com/office/drawing/2014/main" id="{A0D6D289-06C0-D517-D9E5-C2314844BA6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Expliquer que l’enfant était stressé et avait peur. Maintenant, il devient plus calme.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87F96813-968A-3860-F2FD-FEB4B941A3A6}"/>
              </a:ext>
            </a:extLst>
          </p:cNvPr>
          <p:cNvSpPr txBox="1"/>
          <p:nvPr/>
        </p:nvSpPr>
        <p:spPr>
          <a:xfrm>
            <a:off x="424543" y="2170399"/>
            <a:ext cx="6074228" cy="2585323"/>
          </a:xfrm>
          <a:prstGeom prst="rect">
            <a:avLst/>
          </a:prstGeom>
          <a:solidFill>
            <a:srgbClr val="FDFFB7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Aujourd’hui, c’est le 17 avril. Je suis content et un peu stressé : nous allons réaliser une expérience en SVT. Elle semble difficile.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professeur, très sérieux, demande à tout le monde de se taire. Il nous explique les étapes à suivre. Je le regarde faire, et peu à peu </a:t>
            </a:r>
            <a:r>
              <a:rPr lang="fr-FR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reprends mon calme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mon tour, je réalise la tâche et j’attends la réaction du professeur. J’ai un peu peur.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s’approche avec un grand sourire et dit : « Bravo ! Excellent ! Vous avez fait un très bon travail ! ». Je suis fier de mon travail.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A169476F-2735-B9D7-B721-78BD784C7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8386" y="2170399"/>
            <a:ext cx="2168453" cy="2585322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36239B46-A101-079A-7414-C5589D8B2751}"/>
              </a:ext>
            </a:extLst>
          </p:cNvPr>
          <p:cNvSpPr txBox="1"/>
          <p:nvPr/>
        </p:nvSpPr>
        <p:spPr>
          <a:xfrm>
            <a:off x="497275" y="1299285"/>
            <a:ext cx="64097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L’élève devient plus calme.</a:t>
            </a:r>
          </a:p>
        </p:txBody>
      </p:sp>
      <p:pic>
        <p:nvPicPr>
          <p:cNvPr id="3" name="Google Shape;656;p54">
            <a:extLst>
              <a:ext uri="{FF2B5EF4-FFF2-40B4-BE49-F238E27FC236}">
                <a16:creationId xmlns="" xmlns:a16="http://schemas.microsoft.com/office/drawing/2014/main" id="{01066435-0C0C-C895-D843-BB06A7203D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95F626EA-163F-F9B3-3BF7-C18B64ED00FB}"/>
              </a:ext>
            </a:extLst>
          </p:cNvPr>
          <p:cNvSpPr txBox="1"/>
          <p:nvPr/>
        </p:nvSpPr>
        <p:spPr>
          <a:xfrm>
            <a:off x="497275" y="890810"/>
            <a:ext cx="68619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Comment</a:t>
            </a:r>
            <a:r>
              <a:rPr lang="fr-FR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l’élève devient-il après les explications du professeur ? </a:t>
            </a:r>
          </a:p>
        </p:txBody>
      </p:sp>
    </p:spTree>
    <p:extLst>
      <p:ext uri="{BB962C8B-B14F-4D97-AF65-F5344CB8AC3E}">
        <p14:creationId xmlns:p14="http://schemas.microsoft.com/office/powerpoint/2010/main" val="26819379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=""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Répondez à cette question. Travaillez individuellement. 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Espace réservé du texte 2">
            <a:extLst>
              <a:ext uri="{FF2B5EF4-FFF2-40B4-BE49-F238E27FC236}">
                <a16:creationId xmlns=""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/>
              <a:t>Montrer que cette question demande une inférence. Il faut trouver la réponse à partir du contexte. </a:t>
            </a:r>
          </a:p>
        </p:txBody>
      </p:sp>
      <p:pic>
        <p:nvPicPr>
          <p:cNvPr id="8" name="Picture 14">
            <a:extLst>
              <a:ext uri="{FF2B5EF4-FFF2-40B4-BE49-F238E27FC236}">
                <a16:creationId xmlns="" xmlns:a16="http://schemas.microsoft.com/office/drawing/2014/main" id="{78745C27-8E57-E2D7-D96F-DD493DA824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921" y="141211"/>
            <a:ext cx="743474" cy="743474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2C8F626D-7062-E9B5-7AA8-A2B597C15599}"/>
              </a:ext>
            </a:extLst>
          </p:cNvPr>
          <p:cNvSpPr txBox="1"/>
          <p:nvPr/>
        </p:nvSpPr>
        <p:spPr>
          <a:xfrm>
            <a:off x="424543" y="2170399"/>
            <a:ext cx="6074228" cy="2585323"/>
          </a:xfrm>
          <a:prstGeom prst="rect">
            <a:avLst/>
          </a:prstGeom>
          <a:solidFill>
            <a:srgbClr val="FDFFB7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Aujourd’hui, c’est le 17 avril. Je suis content et un peu stressé : nous allons réaliser une expérience en SVT. Elle semble difficile.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professeur, très sérieux, demande à tout le monde de se taire. Il nous explique les étapes à suivre. Je le regarde faire, et peu à peu je reprends mon calme.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mon tour, je réalise la tâche et j’attends la réaction du professeur. J’ai un peu peur.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s’approche avec un grand sourire et dit : « Bravo ! Excellent ! Vous avez fait un très bon travail ! ». Je suis fier de mon travail.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1DAE8C9C-08C9-8F21-D066-83DB55FEC3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8386" y="2170399"/>
            <a:ext cx="2168453" cy="258532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26834566-8A52-C274-E3B9-F7668279D6CD}"/>
              </a:ext>
            </a:extLst>
          </p:cNvPr>
          <p:cNvSpPr txBox="1"/>
          <p:nvPr/>
        </p:nvSpPr>
        <p:spPr>
          <a:xfrm>
            <a:off x="497275" y="956912"/>
            <a:ext cx="69831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fr-FR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Comment</a:t>
            </a:r>
            <a:r>
              <a:rPr lang="fr-FR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sent </a:t>
            </a:r>
            <a:r>
              <a:rPr lang="fr-FR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professeur à la fin de l’expérience ?</a:t>
            </a:r>
            <a:endParaRPr lang="fr-FR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5E93820C-3480-FDAF-67DD-CA0CFDAB1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="" xmlns:a16="http://schemas.microsoft.com/office/drawing/2014/main" id="{540C21CE-B406-D7D2-BE1F-BED76BD0692F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Réponse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attendue : 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Espace réservé du texte 2">
            <a:extLst>
              <a:ext uri="{FF2B5EF4-FFF2-40B4-BE49-F238E27FC236}">
                <a16:creationId xmlns="" xmlns:a16="http://schemas.microsoft.com/office/drawing/2014/main" id="{24956AD9-B2AB-B3F3-9030-A24835F3EE28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>
              <a:spcBef>
                <a:spcPts val="1000"/>
              </a:spcBef>
            </a:pP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Expliquer que « Bravo ! Excellent ! Vous avez fait un très bon travail » montre que le prof est content.</a:t>
            </a:r>
            <a:endParaRPr lang="fr-FR" sz="1400" dirty="0"/>
          </a:p>
        </p:txBody>
      </p:sp>
      <p:pic>
        <p:nvPicPr>
          <p:cNvPr id="8" name="Picture 14">
            <a:extLst>
              <a:ext uri="{FF2B5EF4-FFF2-40B4-BE49-F238E27FC236}">
                <a16:creationId xmlns="" xmlns:a16="http://schemas.microsoft.com/office/drawing/2014/main" id="{B54BADD9-DA6A-2E3A-1661-8D6E0CF627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921" y="141211"/>
            <a:ext cx="743474" cy="74347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AB4157E1-DF6D-4887-CA7C-1270A6D38A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8386" y="2170399"/>
            <a:ext cx="2168453" cy="258532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="" xmlns:a16="http://schemas.microsoft.com/office/drawing/2014/main" id="{C7777247-1145-BB06-586F-44270E96F393}"/>
              </a:ext>
            </a:extLst>
          </p:cNvPr>
          <p:cNvSpPr txBox="1"/>
          <p:nvPr/>
        </p:nvSpPr>
        <p:spPr>
          <a:xfrm>
            <a:off x="497275" y="1299285"/>
            <a:ext cx="64097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i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professeur est content et satisfait.</a:t>
            </a:r>
            <a:endParaRPr lang="fr-FR" i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2C8F626D-7062-E9B5-7AA8-A2B597C15599}"/>
              </a:ext>
            </a:extLst>
          </p:cNvPr>
          <p:cNvSpPr txBox="1"/>
          <p:nvPr/>
        </p:nvSpPr>
        <p:spPr>
          <a:xfrm>
            <a:off x="424543" y="2170399"/>
            <a:ext cx="6074228" cy="2585323"/>
          </a:xfrm>
          <a:prstGeom prst="rect">
            <a:avLst/>
          </a:prstGeom>
          <a:solidFill>
            <a:srgbClr val="FDFFB7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Aujourd’hui, c’est le 17 avril. Je suis content et un peu stressé : nous allons réaliser une expérience en SVT. Elle semble difficile.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professeur, très sérieux, demande à tout le monde de se taire. Il nous explique les étapes à suivre. Je le regarde faire, et peu à peu je reprends mon calme.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mon tour, je réalise la tâche et j’attends la réaction du professeur. J’ai un peu peur.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s’approche avec un grand sourire et dit : « Bravo ! Excellent ! Vous avez fait un très bon travail ! ». Je suis fier de mon travail.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26834566-8A52-C274-E3B9-F7668279D6CD}"/>
              </a:ext>
            </a:extLst>
          </p:cNvPr>
          <p:cNvSpPr txBox="1"/>
          <p:nvPr/>
        </p:nvSpPr>
        <p:spPr>
          <a:xfrm>
            <a:off x="497275" y="956912"/>
            <a:ext cx="698317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fr-FR" b="1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Comment</a:t>
            </a:r>
            <a:r>
              <a:rPr lang="fr-FR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sent </a:t>
            </a:r>
            <a:r>
              <a:rPr lang="fr-FR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professeur à la fin de l’expérience ?</a:t>
            </a:r>
            <a:endParaRPr lang="fr-FR" b="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624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=""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Tâche 1 : Lire correctement les mots avec les sons « </a:t>
            </a:r>
            <a:r>
              <a:rPr lang="fr-FR" sz="1200" dirty="0" err="1">
                <a:solidFill>
                  <a:schemeClr val="bg1"/>
                </a:solidFill>
              </a:rPr>
              <a:t>gn</a:t>
            </a:r>
            <a:r>
              <a:rPr lang="fr-FR" sz="1200" dirty="0">
                <a:solidFill>
                  <a:schemeClr val="bg1"/>
                </a:solidFill>
              </a:rPr>
              <a:t> » et « </a:t>
            </a:r>
            <a:r>
              <a:rPr lang="fr-FR" sz="1200" dirty="0" err="1">
                <a:solidFill>
                  <a:schemeClr val="bg1"/>
                </a:solidFill>
              </a:rPr>
              <a:t>qu</a:t>
            </a:r>
            <a:r>
              <a:rPr lang="fr-FR" sz="1200" dirty="0">
                <a:solidFill>
                  <a:schemeClr val="bg1"/>
                </a:solidFill>
              </a:rPr>
              <a:t> ».</a:t>
            </a:r>
          </a:p>
          <a:p>
            <a:r>
              <a:rPr lang="fr-FR" sz="1200" dirty="0">
                <a:solidFill>
                  <a:schemeClr val="bg1"/>
                </a:solidFill>
              </a:rPr>
              <a:t>Tâche 2 : Identifier qui fait une action dans un récit. 	</a:t>
            </a:r>
            <a:r>
              <a:rPr lang="fr-FR" sz="1400" dirty="0"/>
              <a:t>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=""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=""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/>
            <a:r>
              <a:rPr lang="fr-FR" sz="1200" dirty="0">
                <a:solidFill>
                  <a:schemeClr val="bg1"/>
                </a:solidFill>
              </a:rPr>
              <a:t>Tâche 1 : Lire correctement les mots avec les sons « </a:t>
            </a:r>
            <a:r>
              <a:rPr lang="fr-FR" sz="1200" dirty="0" err="1">
                <a:solidFill>
                  <a:schemeClr val="bg1"/>
                </a:solidFill>
              </a:rPr>
              <a:t>ill</a:t>
            </a:r>
            <a:r>
              <a:rPr lang="fr-FR" sz="1200" dirty="0">
                <a:solidFill>
                  <a:schemeClr val="bg1"/>
                </a:solidFill>
              </a:rPr>
              <a:t> », « </a:t>
            </a:r>
            <a:r>
              <a:rPr lang="fr-FR" sz="1200" dirty="0" err="1">
                <a:solidFill>
                  <a:schemeClr val="bg1"/>
                </a:solidFill>
              </a:rPr>
              <a:t>eil</a:t>
            </a:r>
            <a:r>
              <a:rPr lang="fr-FR" sz="1200" dirty="0">
                <a:solidFill>
                  <a:schemeClr val="bg1"/>
                </a:solidFill>
              </a:rPr>
              <a:t> » et « ail ». </a:t>
            </a:r>
          </a:p>
          <a:p>
            <a:r>
              <a:rPr lang="fr-FR" sz="1200" kern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Tâche 2 </a:t>
            </a:r>
            <a:r>
              <a:rPr lang="fr-FR" sz="1200" kern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: Tâche </a:t>
            </a:r>
            <a:r>
              <a:rPr lang="fr-FR" sz="1200">
                <a:solidFill>
                  <a:schemeClr val="bg1"/>
                </a:solidFill>
              </a:rPr>
              <a:t>2 : Comprendre quand et où se passent les événements dans un récit.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=""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=""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70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dirty="0" err="1">
                <a:solidFill>
                  <a:schemeClr val="bg1"/>
                </a:solidFill>
              </a:rPr>
              <a:t>Rebrassage</a:t>
            </a:r>
            <a:r>
              <a:rPr lang="fr-FR" sz="1200" dirty="0">
                <a:solidFill>
                  <a:schemeClr val="bg1"/>
                </a:solidFill>
              </a:rPr>
              <a:t> : </a:t>
            </a:r>
            <a:r>
              <a:rPr lang="fr-FR" sz="1200" dirty="0" smtClean="0">
                <a:solidFill>
                  <a:schemeClr val="bg1"/>
                </a:solidFill>
              </a:rPr>
              <a:t>consolider et réviser </a:t>
            </a:r>
            <a:r>
              <a:rPr lang="fr-FR" sz="1200" dirty="0">
                <a:solidFill>
                  <a:schemeClr val="bg1"/>
                </a:solidFill>
              </a:rPr>
              <a:t>les acquis des trois séances de </a:t>
            </a:r>
            <a:r>
              <a:rPr lang="fr-FR" sz="1200" dirty="0" err="1">
                <a:solidFill>
                  <a:schemeClr val="bg1"/>
                </a:solidFill>
              </a:rPr>
              <a:t>remédiation</a:t>
            </a:r>
            <a:r>
              <a:rPr lang="fr-FR" sz="12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=""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chemeClr val="bg1"/>
                </a:solidFill>
                <a:uFillTx/>
                <a:latin typeface="Calibri"/>
                <a:ea typeface="Calibri"/>
                <a:cs typeface="Calibri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=""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881538"/>
            <a:ext cx="6796799" cy="46226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dirty="0"/>
              <a:t>Tâche 1 : Lire les sons de « x » : [</a:t>
            </a:r>
            <a:r>
              <a:rPr lang="fr-FR" sz="1200" dirty="0" err="1"/>
              <a:t>ks</a:t>
            </a:r>
            <a:r>
              <a:rPr lang="fr-FR" sz="1200" dirty="0"/>
              <a:t>], [</a:t>
            </a:r>
            <a:r>
              <a:rPr lang="fr-FR" sz="1200" dirty="0" err="1"/>
              <a:t>gz</a:t>
            </a:r>
            <a:r>
              <a:rPr lang="fr-FR" sz="1200" dirty="0"/>
              <a:t>], </a:t>
            </a:r>
            <a:r>
              <a:rPr lang="fr-FR" sz="1200" dirty="0" smtClean="0"/>
              <a:t>[z], [</a:t>
            </a:r>
            <a:r>
              <a:rPr lang="fr-FR" sz="1200" dirty="0"/>
              <a:t>s</a:t>
            </a:r>
            <a:r>
              <a:rPr lang="fr-FR" sz="1200" dirty="0" smtClean="0"/>
              <a:t>].</a:t>
            </a:r>
            <a:endParaRPr lang="fr-FR" sz="1200" dirty="0"/>
          </a:p>
          <a:p>
            <a:r>
              <a:rPr lang="fr-FR" sz="1200" dirty="0"/>
              <a:t>Tâche 2 : Identifier le sentiment d’un personnage dans un </a:t>
            </a:r>
            <a:r>
              <a:rPr lang="fr-FR" sz="1200" dirty="0" smtClean="0"/>
              <a:t>récit.</a:t>
            </a:r>
            <a:endParaRPr lang="fr-FR" sz="1200" dirty="0"/>
          </a:p>
        </p:txBody>
      </p:sp>
      <p:sp>
        <p:nvSpPr>
          <p:cNvPr id="10" name="Google Shape;293;p29">
            <a:extLst>
              <a:ext uri="{FF2B5EF4-FFF2-40B4-BE49-F238E27FC236}">
                <a16:creationId xmlns=""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00B0F0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uFillTx/>
                <a:latin typeface="Calibri"/>
                <a:ea typeface="Calibri"/>
                <a:cs typeface="Calibri"/>
              </a:rPr>
              <a:t>Séance 3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="" xmlns:a16="http://schemas.microsoft.com/office/drawing/2014/main" id="{903539F8-A00F-BC5E-4838-0740E7F50060}"/>
              </a:ext>
            </a:extLst>
          </p:cNvPr>
          <p:cNvSpPr/>
          <p:nvPr/>
        </p:nvSpPr>
        <p:spPr>
          <a:xfrm>
            <a:off x="324091" y="1387879"/>
            <a:ext cx="8619612" cy="605062"/>
          </a:xfrm>
          <a:prstGeom prst="roundRect">
            <a:avLst/>
          </a:prstGeom>
          <a:noFill/>
          <a:ln w="127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8" name="Picture 2" descr="Image générée">
            <a:extLst>
              <a:ext uri="{FF2B5EF4-FFF2-40B4-BE49-F238E27FC236}">
                <a16:creationId xmlns="" xmlns:a16="http://schemas.microsoft.com/office/drawing/2014/main" id="{FC53B090-850F-A711-651C-92CEE98EE1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20126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Google Shape;853;p104">
            <a:extLst>
              <a:ext uri="{FF2B5EF4-FFF2-40B4-BE49-F238E27FC236}">
                <a16:creationId xmlns=""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4"/>
            <a:ext cx="7449654" cy="2733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6378155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C3D894C2-5BA6-BCE9-BE8C-B4C941BD1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="" xmlns:a16="http://schemas.microsoft.com/office/drawing/2014/main" id="{68CF9825-C77E-1101-6CD1-74AD5A762467}"/>
              </a:ext>
            </a:extLst>
          </p:cNvPr>
          <p:cNvSpPr txBox="1"/>
          <p:nvPr/>
        </p:nvSpPr>
        <p:spPr>
          <a:xfrm>
            <a:off x="865396" y="36143"/>
            <a:ext cx="817684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Lisez le texte suivant à haute voix.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Faites attention à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la ponctuation et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aux mots </a:t>
            </a: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avec « x ».</a:t>
            </a:r>
          </a:p>
          <a:p>
            <a:pPr>
              <a:spcAft>
                <a:spcPts val="600"/>
              </a:spcAft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  <a:endParaRPr lang="fr-FR" alt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6" name="Espace réservé du texte 2">
            <a:extLst>
              <a:ext uri="{FF2B5EF4-FFF2-40B4-BE49-F238E27FC236}">
                <a16:creationId xmlns="" xmlns:a16="http://schemas.microsoft.com/office/drawing/2014/main" id="{38D7193B-4F3F-0EE4-7DE2-73D1B16F3057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/>
              <a:t>Corriger systématiquement les erreurs. Apporter un feedback immédiat.</a:t>
            </a:r>
          </a:p>
        </p:txBody>
      </p:sp>
      <p:pic>
        <p:nvPicPr>
          <p:cNvPr id="8" name="Picture 14">
            <a:extLst>
              <a:ext uri="{FF2B5EF4-FFF2-40B4-BE49-F238E27FC236}">
                <a16:creationId xmlns="" xmlns:a16="http://schemas.microsoft.com/office/drawing/2014/main" id="{4FD778B3-0198-925F-9B9F-272919D20D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921" y="141211"/>
            <a:ext cx="743474" cy="74347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="" xmlns:a16="http://schemas.microsoft.com/office/drawing/2014/main" id="{209F8CB6-EE9D-EBA4-C529-34CE025DCC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43172" y="1407412"/>
            <a:ext cx="2203668" cy="254243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2C8F626D-7062-E9B5-7AA8-A2B597C15599}"/>
              </a:ext>
            </a:extLst>
          </p:cNvPr>
          <p:cNvSpPr txBox="1"/>
          <p:nvPr/>
        </p:nvSpPr>
        <p:spPr>
          <a:xfrm>
            <a:off x="445808" y="1407081"/>
            <a:ext cx="6074228" cy="2585323"/>
          </a:xfrm>
          <a:prstGeom prst="rect">
            <a:avLst/>
          </a:prstGeom>
          <a:solidFill>
            <a:srgbClr val="FDFFB7"/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Aujourd’hui, c’est le 17 avril. Je suis content et un peu stressé : nous allons réaliser une expérience en SVT. Elle semble difficile.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professeur, très sérieux, demande à tout le monde de se taire. Il nous explique les étapes à suivre. Je le regarde faire, et peu à peu je reprends mon calme.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mon tour, je réalise la tâche et j’attends la réaction du professeur. J’ai un peu peur. </a:t>
            </a:r>
          </a:p>
          <a:p>
            <a:pPr algn="just"/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s’approche avec un grand sourire et dit : « Bravo ! Excellent ! Vous avez fait un très bon travail ! ». Je suis fier de mon travail.</a:t>
            </a:r>
          </a:p>
        </p:txBody>
      </p:sp>
    </p:spTree>
    <p:extLst>
      <p:ext uri="{BB962C8B-B14F-4D97-AF65-F5344CB8AC3E}">
        <p14:creationId xmlns:p14="http://schemas.microsoft.com/office/powerpoint/2010/main" val="30834346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=""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=""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=""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=""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=""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=""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=""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2AE9FF1F-C64C-FF7A-3D9E-082EB705B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6ED2E7DD-381E-D8A7-D1DC-973922061E04}"/>
              </a:ext>
            </a:extLst>
          </p:cNvPr>
          <p:cNvSpPr txBox="1"/>
          <p:nvPr/>
        </p:nvSpPr>
        <p:spPr>
          <a:xfrm>
            <a:off x="865396" y="36143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2">
                    <a:lumMod val="50000"/>
                  </a:schemeClr>
                </a:solidFill>
              </a:rPr>
              <a:t>C’est la fin de la séance. Qui peut me rappeler ce que nous avons appris aujourd’hui ? 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8" name="Espace réservé du texte 2">
            <a:extLst>
              <a:ext uri="{FF2B5EF4-FFF2-40B4-BE49-F238E27FC236}">
                <a16:creationId xmlns="" xmlns:a16="http://schemas.microsoft.com/office/drawing/2014/main" id="{E92074AD-1004-3A2C-AF32-55C9F40DF53B}"/>
              </a:ext>
            </a:extLst>
          </p:cNvPr>
          <p:cNvSpPr txBox="1">
            <a:spLocks/>
          </p:cNvSpPr>
          <p:nvPr/>
        </p:nvSpPr>
        <p:spPr>
          <a:xfrm>
            <a:off x="865396" y="387778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/>
              <a:t>Désigner quelques </a:t>
            </a:r>
            <a:r>
              <a:rPr lang="fr-MA" sz="1400" dirty="0" smtClean="0"/>
              <a:t>élèves pour répondre.</a:t>
            </a:r>
            <a:endParaRPr lang="fr-FR" sz="1400" dirty="0"/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1D3C7CDA-23A0-C4F5-A7A1-0AB637EE5B17}"/>
              </a:ext>
            </a:extLst>
          </p:cNvPr>
          <p:cNvSpPr txBox="1"/>
          <p:nvPr/>
        </p:nvSpPr>
        <p:spPr>
          <a:xfrm>
            <a:off x="696037" y="2797355"/>
            <a:ext cx="7634702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15000"/>
              </a:lnSpc>
              <a:spcAft>
                <a:spcPts val="800"/>
              </a:spcAft>
              <a:defRPr sz="2800" kern="100">
                <a:cs typeface="Arial" panose="020B0604020202020204" pitchFamily="34" charset="0"/>
              </a:defRPr>
            </a:lvl1pPr>
          </a:lstStyle>
          <a:p>
            <a:r>
              <a:rPr lang="fr-FR" sz="2000" dirty="0"/>
              <a:t>2. Nous avons aussi appris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98D11AEC-F87A-13B0-FBFF-6F4FE2320332}"/>
              </a:ext>
            </a:extLst>
          </p:cNvPr>
          <p:cNvSpPr txBox="1"/>
          <p:nvPr/>
        </p:nvSpPr>
        <p:spPr>
          <a:xfrm>
            <a:off x="696037" y="1076885"/>
            <a:ext cx="7634702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r-FR" sz="2000" kern="100" dirty="0">
                <a:cs typeface="Arial" panose="020B0604020202020204" pitchFamily="34" charset="0"/>
              </a:rPr>
              <a:t>1. Aujourd’hui, nous avons appris 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230AA536-61E0-EAC7-CFA4-A0D9F406A09B}"/>
              </a:ext>
            </a:extLst>
          </p:cNvPr>
          <p:cNvSpPr/>
          <p:nvPr/>
        </p:nvSpPr>
        <p:spPr>
          <a:xfrm>
            <a:off x="943335" y="1610363"/>
            <a:ext cx="7387404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FDBACC21-FCE6-D61D-8F61-86F00B6389DE}"/>
              </a:ext>
            </a:extLst>
          </p:cNvPr>
          <p:cNvSpPr/>
          <p:nvPr/>
        </p:nvSpPr>
        <p:spPr>
          <a:xfrm>
            <a:off x="943336" y="3335964"/>
            <a:ext cx="7387403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2" descr="Lever la main - Icônes mains et gestes gratuites">
            <a:extLst>
              <a:ext uri="{FF2B5EF4-FFF2-40B4-BE49-F238E27FC236}">
                <a16:creationId xmlns="" xmlns:a16="http://schemas.microsoft.com/office/drawing/2014/main" id="{D438F214-6FE8-9604-9D15-C031584555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93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65628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447AADD6-0F11-E68C-4E64-C2AA724F6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56;p54">
            <a:extLst>
              <a:ext uri="{FF2B5EF4-FFF2-40B4-BE49-F238E27FC236}">
                <a16:creationId xmlns="" xmlns:a16="http://schemas.microsoft.com/office/drawing/2014/main" id="{39D786EA-BCB5-5D26-F82F-B68D02A8B8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ZoneTexte 11">
            <a:extLst>
              <a:ext uri="{FF2B5EF4-FFF2-40B4-BE49-F238E27FC236}">
                <a16:creationId xmlns="" xmlns:a16="http://schemas.microsoft.com/office/drawing/2014/main" id="{B5701506-F5A4-CF05-A8D4-501DBCE9EAAB}"/>
              </a:ext>
            </a:extLst>
          </p:cNvPr>
          <p:cNvSpPr txBox="1"/>
          <p:nvPr/>
        </p:nvSpPr>
        <p:spPr>
          <a:xfrm>
            <a:off x="865396" y="11057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 smtClean="0">
                <a:solidFill>
                  <a:schemeClr val="bg2">
                    <a:lumMod val="50000"/>
                  </a:schemeClr>
                </a:solidFill>
              </a:rPr>
              <a:t>Voici ce </a:t>
            </a:r>
            <a:r>
              <a:rPr lang="fr-MA" sz="1400" b="1" dirty="0">
                <a:solidFill>
                  <a:schemeClr val="bg2">
                    <a:lumMod val="50000"/>
                  </a:schemeClr>
                </a:solidFill>
              </a:rPr>
              <a:t>que nous avons appris aujourd’hui : 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916FBBDB-2C15-5F7C-FE74-535313574519}"/>
              </a:ext>
            </a:extLst>
          </p:cNvPr>
          <p:cNvSpPr txBox="1"/>
          <p:nvPr/>
        </p:nvSpPr>
        <p:spPr>
          <a:xfrm>
            <a:off x="244549" y="2548351"/>
            <a:ext cx="7634702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just">
              <a:lnSpc>
                <a:spcPct val="115000"/>
              </a:lnSpc>
              <a:spcAft>
                <a:spcPts val="800"/>
              </a:spcAft>
              <a:defRPr sz="2800" kern="100">
                <a:cs typeface="Arial" panose="020B0604020202020204" pitchFamily="34" charset="0"/>
              </a:defRPr>
            </a:lvl1pPr>
          </a:lstStyle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fr-FR" sz="2000" kern="1200" dirty="0" smtClean="0">
                <a:latin typeface="Calibri" panose="020F0502020204030204" pitchFamily="34" charset="0"/>
                <a:cs typeface="Calibri" panose="020F0502020204030204" pitchFamily="34" charset="0"/>
              </a:rPr>
              <a:t>Identifier le sentiment </a:t>
            </a:r>
            <a:r>
              <a:rPr lang="fr-FR" sz="2000" kern="1200" dirty="0">
                <a:latin typeface="Calibri" panose="020F0502020204030204" pitchFamily="34" charset="0"/>
                <a:cs typeface="Calibri" panose="020F0502020204030204" pitchFamily="34" charset="0"/>
              </a:rPr>
              <a:t>d’un personnage dans un récit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2D1F006D-773F-F8D9-B607-3DBC97E08F60}"/>
              </a:ext>
            </a:extLst>
          </p:cNvPr>
          <p:cNvSpPr txBox="1"/>
          <p:nvPr/>
        </p:nvSpPr>
        <p:spPr>
          <a:xfrm>
            <a:off x="244549" y="796846"/>
            <a:ext cx="7634702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r-FR" sz="2000" kern="100" dirty="0"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Lire les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mots avec « x » </a:t>
            </a:r>
            <a:r>
              <a:rPr lang="fr-FR" sz="2000" kern="10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C65FDB4-AAA5-8094-C612-CB7239C034BC}"/>
              </a:ext>
            </a:extLst>
          </p:cNvPr>
          <p:cNvSpPr/>
          <p:nvPr/>
        </p:nvSpPr>
        <p:spPr>
          <a:xfrm>
            <a:off x="350874" y="1243122"/>
            <a:ext cx="8527312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x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= [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ks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]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Exemples : taxi, six,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texte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x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= [</a:t>
            </a:r>
            <a:r>
              <a:rPr 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gz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]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Exemples : examen,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exemple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x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= [s]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Exemples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: six,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soixante</a:t>
            </a:r>
          </a:p>
          <a:p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x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= [z]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Exemples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: dixième, deuxième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66F09B40-9697-6A39-8F38-6DB05A5A2F54}"/>
              </a:ext>
            </a:extLst>
          </p:cNvPr>
          <p:cNvSpPr/>
          <p:nvPr/>
        </p:nvSpPr>
        <p:spPr>
          <a:xfrm>
            <a:off x="394384" y="2994627"/>
            <a:ext cx="8606397" cy="193899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On cherche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des mots qui montrent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sentiments (heureux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, triste, en colère, …)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des actions qui révèlent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les sentiments (pleurer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triste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sourire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content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r>
              <a:rPr lang="fr-FR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Exemples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Amal est contente.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Comment se sent Amal ?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Elle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est contente.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Ali pleure dans sa chambre.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Comment se sent Ali ?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Il est triste</a:t>
            </a:r>
            <a:r>
              <a:rPr lang="fr-FR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2">
            <a:extLst>
              <a:ext uri="{FF2B5EF4-FFF2-40B4-BE49-F238E27FC236}">
                <a16:creationId xmlns="" xmlns:a16="http://schemas.microsoft.com/office/drawing/2014/main" id="{2D5E03C5-E0FB-C5EE-56DC-4E7B121ED1FD}"/>
              </a:ext>
            </a:extLst>
          </p:cNvPr>
          <p:cNvSpPr txBox="1">
            <a:spLocks/>
          </p:cNvSpPr>
          <p:nvPr/>
        </p:nvSpPr>
        <p:spPr>
          <a:xfrm>
            <a:off x="865396" y="430310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/>
              <a:t>Demander aux élèves de recopier cette synthèse dans les cahiers.</a:t>
            </a:r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27346283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96E476E1-74AD-A26B-D4D0-E9BC81FE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11">
            <a:extLst>
              <a:ext uri="{FF2B5EF4-FFF2-40B4-BE49-F238E27FC236}">
                <a16:creationId xmlns=""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</a:rPr>
              <a:t>N’oubliez pas de faire ces activités à la </a:t>
            </a:r>
            <a:r>
              <a:rPr lang="fr-FR" sz="1400" b="1" dirty="0" smtClean="0">
                <a:solidFill>
                  <a:schemeClr val="bg2">
                    <a:lumMod val="50000"/>
                  </a:schemeClr>
                </a:solidFill>
              </a:rPr>
              <a:t>maison :</a:t>
            </a:r>
            <a:endParaRPr lang="fr-FR" sz="1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="" xmlns:a16="http://schemas.microsoft.com/office/drawing/2014/main" id="{58D52C2F-17F5-9A9E-0CB9-7DD2E919BD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2534" y="1621069"/>
            <a:ext cx="2953861" cy="106605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3A9336B3-2696-19E4-0E3B-C90D6B70401C}"/>
              </a:ext>
            </a:extLst>
          </p:cNvPr>
          <p:cNvSpPr txBox="1"/>
          <p:nvPr/>
        </p:nvSpPr>
        <p:spPr>
          <a:xfrm>
            <a:off x="550842" y="2924482"/>
            <a:ext cx="82846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800"/>
              </a:spcAft>
            </a:pPr>
            <a:r>
              <a:rPr lang="fr-FR" sz="2000" b="1" kern="100" dirty="0" smtClean="0">
                <a:latin typeface="Calibri" panose="020F0502020204030204" pitchFamily="34" charset="0"/>
                <a:cs typeface="Calibri" panose="020F0502020204030204" pitchFamily="34" charset="0"/>
              </a:rPr>
              <a:t>- Entrainez-vous </a:t>
            </a: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à lire à haute voix le texte </a:t>
            </a:r>
            <a:r>
              <a:rPr lang="fr-FR" sz="2000" b="1" kern="100" dirty="0" smtClean="0">
                <a:latin typeface="Calibri" panose="020F0502020204030204" pitchFamily="34" charset="0"/>
                <a:cs typeface="Calibri" panose="020F0502020204030204" pitchFamily="34" charset="0"/>
              </a:rPr>
              <a:t>de la page  </a:t>
            </a: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56 du livret.</a:t>
            </a:r>
          </a:p>
        </p:txBody>
      </p:sp>
      <p:pic>
        <p:nvPicPr>
          <p:cNvPr id="4" name="Picture 4" descr="Image générée">
            <a:extLst>
              <a:ext uri="{FF2B5EF4-FFF2-40B4-BE49-F238E27FC236}">
                <a16:creationId xmlns="" xmlns:a16="http://schemas.microsoft.com/office/drawing/2014/main" id="{331B3A2F-6932-F0BC-53A1-F54077D602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477989" y="72971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97237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E81CBF6-922A-85E1-00C7-74B83E82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1141;p76">
            <a:extLst>
              <a:ext uri="{FF2B5EF4-FFF2-40B4-BE49-F238E27FC236}">
                <a16:creationId xmlns="" xmlns:a16="http://schemas.microsoft.com/office/drawing/2014/main" id="{367831A9-45CD-8D91-D732-3CFE5E8B8C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961641" y="1425814"/>
            <a:ext cx="2783680" cy="278368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itre 6">
            <a:extLst>
              <a:ext uri="{FF2B5EF4-FFF2-40B4-BE49-F238E27FC236}">
                <a16:creationId xmlns="" xmlns:a16="http://schemas.microsoft.com/office/drawing/2014/main" id="{692F1B43-DF4C-93B1-38A5-2B7FCE286261}"/>
              </a:ext>
            </a:extLst>
          </p:cNvPr>
          <p:cNvSpPr txBox="1">
            <a:spLocks/>
          </p:cNvSpPr>
          <p:nvPr/>
        </p:nvSpPr>
        <p:spPr>
          <a:xfrm>
            <a:off x="761585" y="318412"/>
            <a:ext cx="7620829" cy="352967"/>
          </a:xfrm>
          <a:prstGeom prst="rect">
            <a:avLst/>
          </a:prstGeom>
        </p:spPr>
        <p:txBody>
          <a:bodyPr>
            <a:normAutofit/>
          </a:bodyPr>
          <a:lstStyle>
            <a:lvl1pPr marL="0" marR="0" lvl="0" indent="0" algn="l" defTabSz="914400" rtl="0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33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defTabSz="342900"/>
            <a:r>
              <a:rPr lang="fr-MA" sz="1400" b="1" kern="1200" dirty="0">
                <a:solidFill>
                  <a:srgbClr val="E7E6E6">
                    <a:lumMod val="50000"/>
                  </a:srgbClr>
                </a:solidFill>
                <a:ea typeface="+mn-ea"/>
                <a:cs typeface="+mn-cs"/>
              </a:rPr>
              <a:t>C’est la fin de notre séance. N’oubliez pas de réviser votre leçon et de terminer vos devoirs !</a:t>
            </a:r>
          </a:p>
        </p:txBody>
      </p:sp>
    </p:spTree>
    <p:extLst>
      <p:ext uri="{BB962C8B-B14F-4D97-AF65-F5344CB8AC3E}">
        <p14:creationId xmlns:p14="http://schemas.microsoft.com/office/powerpoint/2010/main" val="2907766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=""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=""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=""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=""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756775" y="352455"/>
            <a:ext cx="2960397" cy="4386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 la séance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261;p28">
            <a:extLst>
              <a:ext uri="{FF2B5EF4-FFF2-40B4-BE49-F238E27FC236}">
                <a16:creationId xmlns=""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=""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=""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=""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=""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=""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=""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=""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5" name="Google Shape;276;p28">
            <a:extLst>
              <a:ext uri="{FF2B5EF4-FFF2-40B4-BE49-F238E27FC236}">
                <a16:creationId xmlns="" xmlns:a16="http://schemas.microsoft.com/office/drawing/2014/main" id="{9FA2916A-C462-FF1A-0686-B5DC4ADA7F52}"/>
              </a:ext>
            </a:extLst>
          </p:cNvPr>
          <p:cNvSpPr/>
          <p:nvPr/>
        </p:nvSpPr>
        <p:spPr>
          <a:xfrm>
            <a:off x="2168173" y="3234190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19050" cap="flat">
            <a:solidFill>
              <a:schemeClr val="accent5">
                <a:lumMod val="40000"/>
                <a:lumOff val="60000"/>
              </a:schemeClr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=""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=""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=""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=""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=""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=""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=""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=""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=""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=""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=""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D223B19E-8B8D-1324-67BF-587110784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140;p112">
            <a:extLst>
              <a:ext uri="{FF2B5EF4-FFF2-40B4-BE49-F238E27FC236}">
                <a16:creationId xmlns="" xmlns:a16="http://schemas.microsoft.com/office/drawing/2014/main" id="{AD33CE28-6430-3190-0BC5-C86759D5CB5B}"/>
              </a:ext>
            </a:extLst>
          </p:cNvPr>
          <p:cNvSpPr txBox="1"/>
          <p:nvPr/>
        </p:nvSpPr>
        <p:spPr>
          <a:xfrm>
            <a:off x="694477" y="104991"/>
            <a:ext cx="8125495" cy="48384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Orientations didactiques pour cette séance:</a:t>
            </a:r>
            <a:endParaRPr lang="en-US" sz="1400" b="0" i="0" u="none" strike="noStrike" kern="0" cap="none" spc="0" baseline="0" dirty="0">
              <a:solidFill>
                <a:srgbClr val="44546A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5" name="Google Shape;288;p29">
            <a:extLst>
              <a:ext uri="{FF2B5EF4-FFF2-40B4-BE49-F238E27FC236}">
                <a16:creationId xmlns="" xmlns:a16="http://schemas.microsoft.com/office/drawing/2014/main" id="{8CCFADBE-426F-1BD1-0052-CF95DF424457}"/>
              </a:ext>
            </a:extLst>
          </p:cNvPr>
          <p:cNvSpPr/>
          <p:nvPr/>
        </p:nvSpPr>
        <p:spPr>
          <a:xfrm>
            <a:off x="1898292" y="1238468"/>
            <a:ext cx="6894690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A la fin de cette séance, les élèves doivent être capables de :</a:t>
            </a:r>
          </a:p>
          <a:p>
            <a:pPr>
              <a:buFont typeface="Arial" pitchFamily="34" charset="0"/>
              <a:buChar char="•"/>
            </a:pPr>
            <a:r>
              <a:rPr lang="fr-FR" sz="1400" kern="0" dirty="0" smtClean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    Lire </a:t>
            </a:r>
            <a:r>
              <a:rPr lang="fr-FR" sz="1400" kern="0" dirty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correctement les mots avec « x » </a:t>
            </a:r>
            <a:r>
              <a:rPr lang="fr-FR" sz="1400" dirty="0">
                <a:latin typeface="Calibri" pitchFamily="34" charset="0"/>
                <a:cs typeface="Calibri" pitchFamily="34" charset="0"/>
              </a:rPr>
              <a:t>: [</a:t>
            </a:r>
            <a:r>
              <a:rPr lang="fr-FR" sz="1400" dirty="0" err="1">
                <a:latin typeface="Calibri" pitchFamily="34" charset="0"/>
                <a:cs typeface="Calibri" pitchFamily="34" charset="0"/>
              </a:rPr>
              <a:t>ks</a:t>
            </a:r>
            <a:r>
              <a:rPr lang="fr-FR" sz="1400" dirty="0">
                <a:latin typeface="Calibri" pitchFamily="34" charset="0"/>
                <a:cs typeface="Calibri" pitchFamily="34" charset="0"/>
              </a:rPr>
              <a:t>], [</a:t>
            </a:r>
            <a:r>
              <a:rPr lang="fr-FR" sz="1400" dirty="0" err="1">
                <a:latin typeface="Calibri" pitchFamily="34" charset="0"/>
                <a:cs typeface="Calibri" pitchFamily="34" charset="0"/>
              </a:rPr>
              <a:t>gz</a:t>
            </a:r>
            <a:r>
              <a:rPr lang="fr-FR" sz="1400" dirty="0">
                <a:latin typeface="Calibri" pitchFamily="34" charset="0"/>
                <a:cs typeface="Calibri" pitchFamily="34" charset="0"/>
              </a:rPr>
              <a:t>], [s], [z]. 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dirty="0">
                <a:latin typeface="Calibri" pitchFamily="34" charset="0"/>
                <a:cs typeface="Calibri" pitchFamily="34" charset="0"/>
              </a:rPr>
              <a:t>Identifier le sentiment d’un personnage dans un récit.</a:t>
            </a:r>
            <a:endParaRPr lang="fr-FR" sz="1400" kern="0" dirty="0">
              <a:solidFill>
                <a:srgbClr val="000000"/>
              </a:solidFill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16" name="Google Shape;289;p29">
            <a:extLst>
              <a:ext uri="{FF2B5EF4-FFF2-40B4-BE49-F238E27FC236}">
                <a16:creationId xmlns="" xmlns:a16="http://schemas.microsoft.com/office/drawing/2014/main" id="{C3856963-9BED-6197-202B-2DC7FCE27198}"/>
              </a:ext>
            </a:extLst>
          </p:cNvPr>
          <p:cNvSpPr/>
          <p:nvPr/>
        </p:nvSpPr>
        <p:spPr>
          <a:xfrm>
            <a:off x="309229" y="1238468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 smtClean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Tâches </a:t>
            </a: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réussir par les élèves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oogle Shape;292;p29">
            <a:extLst>
              <a:ext uri="{FF2B5EF4-FFF2-40B4-BE49-F238E27FC236}">
                <a16:creationId xmlns="" xmlns:a16="http://schemas.microsoft.com/office/drawing/2014/main" id="{2FFA696C-060A-544E-952F-61FC383E5B89}"/>
              </a:ext>
            </a:extLst>
          </p:cNvPr>
          <p:cNvSpPr/>
          <p:nvPr/>
        </p:nvSpPr>
        <p:spPr>
          <a:xfrm>
            <a:off x="1918464" y="2337906"/>
            <a:ext cx="6901508" cy="798216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La stratégie enseignée pendant le modelage et pratiquée pendant le reste de la séance est : 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kern="0" dirty="0">
                <a:solidFill>
                  <a:srgbClr val="000000"/>
                </a:solidFill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Prononcer correctement </a:t>
            </a:r>
            <a:r>
              <a:rPr lang="fr-FR" sz="1400" kern="0" dirty="0"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les mots avec « x » </a:t>
            </a:r>
            <a:r>
              <a:rPr lang="fr-FR" sz="1400" dirty="0">
                <a:latin typeface="Calibri" pitchFamily="34" charset="0"/>
                <a:cs typeface="Calibri" pitchFamily="34" charset="0"/>
              </a:rPr>
              <a:t>: [</a:t>
            </a:r>
            <a:r>
              <a:rPr lang="fr-FR" sz="1400" dirty="0" err="1">
                <a:latin typeface="Calibri" pitchFamily="34" charset="0"/>
                <a:cs typeface="Calibri" pitchFamily="34" charset="0"/>
              </a:rPr>
              <a:t>ks</a:t>
            </a:r>
            <a:r>
              <a:rPr lang="fr-FR" sz="1400" dirty="0">
                <a:latin typeface="Calibri" pitchFamily="34" charset="0"/>
                <a:cs typeface="Calibri" pitchFamily="34" charset="0"/>
              </a:rPr>
              <a:t>], [</a:t>
            </a:r>
            <a:r>
              <a:rPr lang="fr-FR" sz="1400" dirty="0" err="1">
                <a:latin typeface="Calibri" pitchFamily="34" charset="0"/>
                <a:cs typeface="Calibri" pitchFamily="34" charset="0"/>
              </a:rPr>
              <a:t>gz</a:t>
            </a:r>
            <a:r>
              <a:rPr lang="fr-FR" sz="1400" dirty="0">
                <a:latin typeface="Calibri" pitchFamily="34" charset="0"/>
                <a:cs typeface="Calibri" pitchFamily="34" charset="0"/>
              </a:rPr>
              <a:t>], [s], [z]. </a:t>
            </a:r>
          </a:p>
          <a:p>
            <a:pPr marL="215898" indent="-215898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dirty="0">
                <a:latin typeface="Calibri" pitchFamily="34" charset="0"/>
                <a:cs typeface="Calibri" pitchFamily="34" charset="0"/>
              </a:rPr>
              <a:t>Poser la question avec « comment ? » ou « quel est le sentiment ? </a:t>
            </a:r>
            <a:r>
              <a:rPr lang="fr-FR" sz="1400" dirty="0" smtClean="0">
                <a:latin typeface="Calibri" pitchFamily="34" charset="0"/>
                <a:cs typeface="Calibri" pitchFamily="34" charset="0"/>
              </a:rPr>
              <a:t>».</a:t>
            </a:r>
            <a:endParaRPr lang="fr-FR" sz="1400" b="1" kern="0" dirty="0">
              <a:solidFill>
                <a:srgbClr val="000000"/>
              </a:solidFill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18" name="Google Shape;293;p29">
            <a:extLst>
              <a:ext uri="{FF2B5EF4-FFF2-40B4-BE49-F238E27FC236}">
                <a16:creationId xmlns="" xmlns:a16="http://schemas.microsoft.com/office/drawing/2014/main" id="{C3140FCC-47DA-0647-B3E7-AD4446CE28CF}"/>
              </a:ext>
            </a:extLst>
          </p:cNvPr>
          <p:cNvSpPr/>
          <p:nvPr/>
        </p:nvSpPr>
        <p:spPr>
          <a:xfrm>
            <a:off x="336122" y="2337906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Stratégies et outils didactiques</a:t>
            </a:r>
          </a:p>
        </p:txBody>
      </p:sp>
      <p:sp>
        <p:nvSpPr>
          <p:cNvPr id="20" name="Google Shape;288;p29">
            <a:extLst>
              <a:ext uri="{FF2B5EF4-FFF2-40B4-BE49-F238E27FC236}">
                <a16:creationId xmlns="" xmlns:a16="http://schemas.microsoft.com/office/drawing/2014/main" id="{2033AB59-F0F3-EF02-8340-5CD20B0E656E}"/>
              </a:ext>
            </a:extLst>
          </p:cNvPr>
          <p:cNvSpPr/>
          <p:nvPr/>
        </p:nvSpPr>
        <p:spPr>
          <a:xfrm>
            <a:off x="1918464" y="3338111"/>
            <a:ext cx="6894690" cy="1145754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i="0" u="none" strike="noStrike" kern="0" cap="none" spc="0" baseline="0" dirty="0">
                <a:solidFill>
                  <a:srgbClr val="000000"/>
                </a:solidFill>
                <a:uFillTx/>
                <a:latin typeface="Calibri" pitchFamily="34" charset="0"/>
                <a:ea typeface="Calibri" panose="020F0502020204030204" pitchFamily="34" charset="0"/>
                <a:cs typeface="Calibri" pitchFamily="34" charset="0"/>
              </a:rPr>
              <a:t>Pendant le feedback, attirer l’attention des élèves sur les erreurs fréquentes suivantes : </a:t>
            </a:r>
            <a:endParaRPr lang="fr-FR" sz="1400" b="1" kern="0" dirty="0">
              <a:solidFill>
                <a:srgbClr val="000000"/>
              </a:solidFill>
              <a:latin typeface="Calibri" pitchFamily="34" charset="0"/>
              <a:ea typeface="Calibri" panose="020F0502020204030204" pitchFamily="34" charset="0"/>
              <a:cs typeface="Calibri" pitchFamily="34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1400" dirty="0">
                <a:latin typeface="Calibri" pitchFamily="34" charset="0"/>
                <a:cs typeface="Calibri" pitchFamily="34" charset="0"/>
              </a:rPr>
              <a:t>Selon les cas, x produit les sons suivants : /</a:t>
            </a:r>
            <a:r>
              <a:rPr lang="fr-FR" sz="1400" dirty="0" err="1">
                <a:latin typeface="Calibri" pitchFamily="34" charset="0"/>
                <a:cs typeface="Calibri" pitchFamily="34" charset="0"/>
              </a:rPr>
              <a:t>ks</a:t>
            </a:r>
            <a:r>
              <a:rPr lang="fr-FR" sz="1400" dirty="0">
                <a:latin typeface="Calibri" pitchFamily="34" charset="0"/>
                <a:cs typeface="Calibri" pitchFamily="34" charset="0"/>
              </a:rPr>
              <a:t>/, /</a:t>
            </a:r>
            <a:r>
              <a:rPr lang="fr-FR" sz="1400" dirty="0" err="1">
                <a:latin typeface="Calibri" pitchFamily="34" charset="0"/>
                <a:cs typeface="Calibri" pitchFamily="34" charset="0"/>
              </a:rPr>
              <a:t>gz</a:t>
            </a:r>
            <a:r>
              <a:rPr lang="fr-FR" sz="1400" dirty="0">
                <a:latin typeface="Calibri" pitchFamily="34" charset="0"/>
                <a:cs typeface="Calibri" pitchFamily="34" charset="0"/>
              </a:rPr>
              <a:t>/, /z</a:t>
            </a:r>
            <a:r>
              <a:rPr lang="fr-FR" sz="1400" dirty="0" smtClean="0">
                <a:latin typeface="Calibri" pitchFamily="34" charset="0"/>
                <a:cs typeface="Calibri" pitchFamily="34" charset="0"/>
              </a:rPr>
              <a:t>/, /s/ .</a:t>
            </a:r>
            <a:endParaRPr lang="fr-FR" sz="1400" dirty="0">
              <a:latin typeface="Calibri" pitchFamily="34" charset="0"/>
              <a:cs typeface="Calibri" pitchFamily="34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1400" dirty="0">
                <a:latin typeface="Calibri" pitchFamily="34" charset="0"/>
                <a:cs typeface="Calibri" pitchFamily="34" charset="0"/>
              </a:rPr>
              <a:t>On prononce /z/ quand on fait la liaison : </a:t>
            </a:r>
            <a:r>
              <a:rPr lang="fr-FR" sz="1400" dirty="0" smtClean="0">
                <a:latin typeface="Calibri" pitchFamily="34" charset="0"/>
                <a:cs typeface="Calibri" pitchFamily="34" charset="0"/>
              </a:rPr>
              <a:t>« </a:t>
            </a:r>
            <a:r>
              <a:rPr lang="fr-FR" sz="1400" dirty="0" err="1" smtClean="0">
                <a:latin typeface="Calibri" pitchFamily="34" charset="0"/>
                <a:cs typeface="Calibri" pitchFamily="34" charset="0"/>
              </a:rPr>
              <a:t>six_enfants</a:t>
            </a:r>
            <a:r>
              <a:rPr lang="fr-FR" sz="1400" dirty="0" smtClean="0">
                <a:latin typeface="Calibri" pitchFamily="34" charset="0"/>
                <a:cs typeface="Calibri" pitchFamily="34" charset="0"/>
              </a:rPr>
              <a:t> », </a:t>
            </a:r>
            <a:r>
              <a:rPr lang="fr-FR" sz="1400" dirty="0">
                <a:latin typeface="Calibri" pitchFamily="34" charset="0"/>
                <a:cs typeface="Calibri" pitchFamily="34" charset="0"/>
              </a:rPr>
              <a:t>ou </a:t>
            </a:r>
            <a:r>
              <a:rPr lang="fr-FR" sz="1400" dirty="0" smtClean="0">
                <a:latin typeface="Calibri" pitchFamily="34" charset="0"/>
                <a:cs typeface="Calibri" pitchFamily="34" charset="0"/>
              </a:rPr>
              <a:t>dans  « sixième » </a:t>
            </a:r>
            <a:r>
              <a:rPr lang="fr-FR" sz="1400" dirty="0">
                <a:latin typeface="Calibri" pitchFamily="34" charset="0"/>
                <a:cs typeface="Calibri" pitchFamily="34" charset="0"/>
              </a:rPr>
              <a:t>ou </a:t>
            </a:r>
            <a:r>
              <a:rPr lang="fr-FR" sz="1400" dirty="0" smtClean="0">
                <a:latin typeface="Calibri" pitchFamily="34" charset="0"/>
                <a:cs typeface="Calibri" pitchFamily="34" charset="0"/>
              </a:rPr>
              <a:t>« dixième ».</a:t>
            </a:r>
            <a:endParaRPr lang="fr-FR" sz="1400" dirty="0">
              <a:latin typeface="Calibri" pitchFamily="34" charset="0"/>
              <a:cs typeface="Calibri" pitchFamily="34" charset="0"/>
            </a:endParaRP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fr-FR" sz="1400" dirty="0">
                <a:latin typeface="Calibri" pitchFamily="34" charset="0"/>
                <a:cs typeface="Calibri" pitchFamily="34" charset="0"/>
              </a:rPr>
              <a:t>Le son /s/ est produit avec </a:t>
            </a:r>
            <a:r>
              <a:rPr lang="fr-FR" sz="1400" i="1" dirty="0">
                <a:latin typeface="Calibri" pitchFamily="34" charset="0"/>
                <a:cs typeface="Calibri" pitchFamily="34" charset="0"/>
              </a:rPr>
              <a:t>six, dix, </a:t>
            </a:r>
            <a:r>
              <a:rPr lang="fr-FR" sz="1400" i="1" dirty="0" smtClean="0">
                <a:latin typeface="Calibri" pitchFamily="34" charset="0"/>
                <a:cs typeface="Calibri" pitchFamily="34" charset="0"/>
              </a:rPr>
              <a:t>soixante.</a:t>
            </a:r>
            <a:endParaRPr lang="fr-FR" sz="14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Google Shape;289;p29">
            <a:extLst>
              <a:ext uri="{FF2B5EF4-FFF2-40B4-BE49-F238E27FC236}">
                <a16:creationId xmlns="" xmlns:a16="http://schemas.microsoft.com/office/drawing/2014/main" id="{A9CEE627-69A7-9846-18DA-BED9357BB184}"/>
              </a:ext>
            </a:extLst>
          </p:cNvPr>
          <p:cNvSpPr/>
          <p:nvPr/>
        </p:nvSpPr>
        <p:spPr>
          <a:xfrm>
            <a:off x="329401" y="3463953"/>
            <a:ext cx="1523911" cy="92026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Eléments de feedback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2" descr="Image générée">
            <a:extLst>
              <a:ext uri="{FF2B5EF4-FFF2-40B4-BE49-F238E27FC236}">
                <a16:creationId xmlns="" xmlns:a16="http://schemas.microsoft.com/office/drawing/2014/main" id="{838989A5-1243-3D28-CBF0-DCBDF01AAC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466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=""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=""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=""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=""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=""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=""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=""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=""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=""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=""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=""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=""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="" xmlns:a16="http://schemas.microsoft.com/office/drawing/2014/main" id="{3B3CE945-741F-D51E-42C7-A6E173B4B0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=""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=""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=""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=""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53095"/>
          </a:xfrm>
        </p:spPr>
        <p:txBody>
          <a:bodyPr/>
          <a:lstStyle/>
          <a:p>
            <a:pPr lvl="0"/>
            <a:r>
              <a:rPr lang="fr-FR" dirty="0"/>
              <a:t>Qui peut me rappeler la signification de ces icônes?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=""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338949" y="1393292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Autofit/>
          </a:bodyPr>
          <a:lstStyle>
            <a:lvl1pPr marL="457200" marR="0" lvl="0" indent="-361946" algn="l" defTabSz="914400" rtl="0" fontAlgn="auto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tabLst/>
              <a:defRPr lang="fr-FR" sz="21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fr-FR" sz="1200" i="1" dirty="0">
                <a:solidFill>
                  <a:srgbClr val="AEABAB"/>
                </a:solidFill>
              </a:rPr>
              <a:t>Demander </a:t>
            </a:r>
            <a:r>
              <a:rPr lang="fr-FR" sz="1200" i="1" dirty="0" smtClean="0">
                <a:solidFill>
                  <a:srgbClr val="AEABAB"/>
                </a:solidFill>
              </a:rPr>
              <a:t> la réponse à </a:t>
            </a:r>
            <a:r>
              <a:rPr lang="fr-FR" sz="1200" i="1" dirty="0">
                <a:solidFill>
                  <a:srgbClr val="AEABAB"/>
                </a:solidFill>
              </a:rPr>
              <a:t>3 élèves au </a:t>
            </a:r>
            <a:r>
              <a:rPr lang="fr-FR" sz="1200" i="1" dirty="0" smtClean="0">
                <a:solidFill>
                  <a:srgbClr val="AEABAB"/>
                </a:solidFill>
              </a:rPr>
              <a:t>hasard.</a:t>
            </a:r>
            <a:endParaRPr lang="fr-FR" sz="1200" i="1" dirty="0">
              <a:solidFill>
                <a:srgbClr val="AEABAB"/>
              </a:solidFill>
            </a:endParaRPr>
          </a:p>
        </p:txBody>
      </p:sp>
      <p:pic>
        <p:nvPicPr>
          <p:cNvPr id="26" name="Google Shape;1333;p128">
            <a:extLst>
              <a:ext uri="{FF2B5EF4-FFF2-40B4-BE49-F238E27FC236}">
                <a16:creationId xmlns=""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7805536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=""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=""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=""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=""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=""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=""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=""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="" xmlns:a16="http://schemas.microsoft.com/office/drawing/2014/main" id="{B29A5C1B-20DD-47B9-AD52-4263987A698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53095"/>
          </a:xfrm>
        </p:spPr>
        <p:txBody>
          <a:bodyPr/>
          <a:lstStyle/>
          <a:p>
            <a:pPr lvl="0"/>
            <a:r>
              <a:rPr lang="fr-FR" dirty="0">
                <a:solidFill>
                  <a:schemeClr val="bg2">
                    <a:lumMod val="50000"/>
                  </a:schemeClr>
                </a:solidFill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="" xmlns:a16="http://schemas.microsoft.com/office/drawing/2014/main" id="{FCA2A13B-E378-A9C3-7B79-7BD5C48EDD86}"/>
              </a:ext>
            </a:extLst>
          </p:cNvPr>
          <p:cNvSpPr txBox="1">
            <a:spLocks/>
          </p:cNvSpPr>
          <p:nvPr/>
        </p:nvSpPr>
        <p:spPr>
          <a:xfrm>
            <a:off x="1340832" y="1347196"/>
            <a:ext cx="7118830" cy="219300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 lnSpcReduction="10000"/>
          </a:bodyPr>
          <a:lstStyle>
            <a:lvl1pPr marL="457200" marR="0" lvl="0" indent="-361946" algn="l" defTabSz="914400" rtl="0" fontAlgn="auto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Char char="•"/>
              <a:tabLst/>
              <a:defRPr lang="fr-FR" sz="2100" b="0" i="0" u="none" strike="noStrike" kern="0" cap="none" spc="0" baseline="0">
                <a:solidFill>
                  <a:srgbClr val="000000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/>
              <a:buNone/>
            </a:pPr>
            <a:r>
              <a:rPr lang="fr-FR" sz="1100" i="1" dirty="0" smtClean="0">
                <a:solidFill>
                  <a:srgbClr val="AEABAB"/>
                </a:solidFill>
              </a:rPr>
              <a:t>Demander la réponse  </a:t>
            </a:r>
            <a:r>
              <a:rPr lang="fr-FR" sz="1100" i="1" dirty="0">
                <a:solidFill>
                  <a:srgbClr val="AEABAB"/>
                </a:solidFill>
              </a:rPr>
              <a:t>à 3 élèves au </a:t>
            </a:r>
            <a:r>
              <a:rPr lang="fr-FR" sz="1100" i="1" dirty="0" smtClean="0">
                <a:solidFill>
                  <a:srgbClr val="AEABAB"/>
                </a:solidFill>
              </a:rPr>
              <a:t>hasard.</a:t>
            </a:r>
            <a:endParaRPr lang="fr-FR" sz="1100" i="1" dirty="0">
              <a:solidFill>
                <a:srgbClr val="AEABAB"/>
              </a:solidFill>
            </a:endParaRPr>
          </a:p>
        </p:txBody>
      </p:sp>
      <p:sp>
        <p:nvSpPr>
          <p:cNvPr id="26" name="Google Shape;1185;p114">
            <a:extLst>
              <a:ext uri="{FF2B5EF4-FFF2-40B4-BE49-F238E27FC236}">
                <a16:creationId xmlns=""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participe activement. Je lève la main pour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participer.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=""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l’enseignant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parle.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prête attention quand d’autres camarades répondent à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=""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Si quelque chose n’est pas clair, je pose des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questions.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=""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Je fais mes devoirs en classe et à la maison avec </a:t>
            </a:r>
            <a:r>
              <a:rPr lang="fr-FR" sz="1500" b="1" i="0" u="none" strike="noStrike" kern="0" cap="none" spc="0" baseline="0" dirty="0" smtClean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sérieux.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=""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=""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7892115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5478</TotalTime>
  <Words>2751</Words>
  <Application>Microsoft Office PowerPoint</Application>
  <PresentationFormat>Affichage à l'écran (16:9)</PresentationFormat>
  <Paragraphs>333</Paragraphs>
  <Slides>45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45</vt:i4>
      </vt:variant>
    </vt:vector>
  </HeadingPairs>
  <TitlesOfParts>
    <vt:vector size="65" baseType="lpstr">
      <vt:lpstr>맑은 고딕</vt:lpstr>
      <vt:lpstr>Aptos</vt:lpstr>
      <vt:lpstr>Aptos Display</vt:lpstr>
      <vt:lpstr>Arial</vt:lpstr>
      <vt:lpstr>Calibri</vt:lpstr>
      <vt:lpstr>Calibri (En-têtes)</vt:lpstr>
      <vt:lpstr>Calibri Light</vt:lpstr>
      <vt:lpstr>Dosis</vt:lpstr>
      <vt:lpstr>Poppins ExtraBold</vt:lpstr>
      <vt:lpstr>RATXSP+Calibri</vt:lpstr>
      <vt:lpstr>Simplified Arabic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ADM</cp:lastModifiedBy>
  <cp:revision>414</cp:revision>
  <dcterms:modified xsi:type="dcterms:W3CDTF">2025-09-13T15:54:26Z</dcterms:modified>
</cp:coreProperties>
</file>