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commentAuthors.xml" ContentType="application/vnd.openxmlformats-officedocument.presentationml.commentAuthors+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Layouts/slideLayout138.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slideMasters/slideMaster7.xml" ContentType="application/vnd.openxmlformats-officedocument.presentationml.slideMaster+xml"/>
  <Override PartName="/ppt/theme/theme9.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7"/>
  </p:notesMasterIdLst>
  <p:sldIdLst>
    <p:sldId id="2147483567" r:id="rId9"/>
    <p:sldId id="2147483503" r:id="rId10"/>
    <p:sldId id="2147483596" r:id="rId11"/>
    <p:sldId id="2147483568" r:id="rId12"/>
    <p:sldId id="258" r:id="rId13"/>
    <p:sldId id="2147483580" r:id="rId14"/>
    <p:sldId id="2147483411" r:id="rId15"/>
    <p:sldId id="2147483413" r:id="rId16"/>
    <p:sldId id="2147483414" r:id="rId17"/>
    <p:sldId id="2147483485" r:id="rId18"/>
    <p:sldId id="2147483486" r:id="rId19"/>
    <p:sldId id="2147483505" r:id="rId20"/>
    <p:sldId id="2147483471" r:id="rId21"/>
    <p:sldId id="2147483602" r:id="rId22"/>
    <p:sldId id="2147483603" r:id="rId23"/>
    <p:sldId id="2147483601" r:id="rId24"/>
    <p:sldId id="2147483436" r:id="rId25"/>
    <p:sldId id="2147483604" r:id="rId26"/>
    <p:sldId id="2147483581" r:id="rId27"/>
    <p:sldId id="2147483521" r:id="rId28"/>
    <p:sldId id="2147483582" r:id="rId29"/>
    <p:sldId id="2147483597" r:id="rId30"/>
    <p:sldId id="2147483587" r:id="rId31"/>
    <p:sldId id="2147483600" r:id="rId32"/>
    <p:sldId id="2147483588" r:id="rId33"/>
    <p:sldId id="2147483571" r:id="rId34"/>
    <p:sldId id="2147483540" r:id="rId35"/>
    <p:sldId id="2147483576" r:id="rId36"/>
    <p:sldId id="2147483574" r:id="rId37"/>
    <p:sldId id="2147483578" r:id="rId38"/>
    <p:sldId id="2147483543" r:id="rId39"/>
    <p:sldId id="2147483589" r:id="rId40"/>
    <p:sldId id="2147483598" r:id="rId41"/>
    <p:sldId id="2147483599" r:id="rId42"/>
    <p:sldId id="2147483551" r:id="rId43"/>
    <p:sldId id="2147483590" r:id="rId44"/>
    <p:sldId id="2147483591" r:id="rId45"/>
    <p:sldId id="2147483592" r:id="rId46"/>
    <p:sldId id="311" r:id="rId47"/>
    <p:sldId id="2147483593" r:id="rId48"/>
    <p:sldId id="2147483594" r:id="rId49"/>
    <p:sldId id="2147483558" r:id="rId50"/>
    <p:sldId id="2147483559" r:id="rId51"/>
    <p:sldId id="320" r:id="rId52"/>
    <p:sldId id="2147483536" r:id="rId53"/>
    <p:sldId id="2147483595" r:id="rId54"/>
    <p:sldId id="2147483538" r:id="rId55"/>
    <p:sldId id="2147483539" r:id="rId56"/>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xmlns=""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0C0"/>
    <a:srgbClr val="54AFE9"/>
    <a:srgbClr val="E6DFED"/>
    <a:srgbClr val="A98FC3"/>
    <a:srgbClr val="3FB2CB"/>
    <a:srgbClr val="44546A"/>
    <a:srgbClr val="E3EEF2"/>
    <a:srgbClr val="CFE3F0"/>
    <a:srgbClr val="8BC145"/>
    <a:srgbClr val="DCE6F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95" autoAdjust="0"/>
    <p:restoredTop sz="94660"/>
  </p:normalViewPr>
  <p:slideViewPr>
    <p:cSldViewPr snapToGrid="0">
      <p:cViewPr varScale="1">
        <p:scale>
          <a:sx n="86" d="100"/>
          <a:sy n="86" d="100"/>
        </p:scale>
        <p:origin x="-846" y="-78"/>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xmlns=""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rPr/>
              <a:pPr lvl="0" algn="r"/>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xmlns="" val="1657701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rPr/>
              <a:pPr lvl="0" algn="r"/>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xmlns=""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AB11183D-87C1-0C8E-B5E7-5E8C4F65C1BA}"/>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F659F6A1-E7DC-D614-AFE5-E184BA30619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9A4CC1C3-192A-B068-5F03-37297618499F}"/>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1251366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3643925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4273373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406489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3A9A9AF2-DF34-54AC-C9DC-2BEF4FA780E8}"/>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1C095D63-1111-A2E5-1C24-F0E355C91F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CB084593-3323-FA02-4AF0-382829EF03BD}"/>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666452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 xmlns:a16="http://schemas.microsoft.com/office/drawing/2014/main" id="{34F0D48E-A41E-27F2-7B38-D47F7AC7B5CD}"/>
            </a:ext>
          </a:extLst>
        </p:cNvPr>
        <p:cNvGrpSpPr/>
        <p:nvPr/>
      </p:nvGrpSpPr>
      <p:grpSpPr>
        <a:xfrm>
          <a:off x="0" y="0"/>
          <a:ext cx="0" cy="0"/>
          <a:chOff x="0" y="0"/>
          <a:chExt cx="0" cy="0"/>
        </a:xfrm>
      </p:grpSpPr>
      <p:sp>
        <p:nvSpPr>
          <p:cNvPr id="2" name="Google Shape;1842;g370de7b9910_0_1540:notes">
            <a:extLst>
              <a:ext uri="{FF2B5EF4-FFF2-40B4-BE49-F238E27FC236}">
                <a16:creationId xmlns="" xmlns:a16="http://schemas.microsoft.com/office/drawing/2014/main" id="{20BB587E-B713-BFD5-BC1C-C9B4D1921839}"/>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 xmlns:a16="http://schemas.microsoft.com/office/drawing/2014/main" id="{42BDD96E-27CD-4603-8E89-4EF36AB65DC7}"/>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139761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xmlns=""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57181290"/>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xmlns=""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xmlns="" val="245408502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xmlns="" val="1225574155"/>
      </p:ext>
    </p:extLst>
  </p:cSld>
  <p:clrMapOvr>
    <a:masterClrMapping/>
  </p:clrMapOvr>
  <p:hf sldNum="0"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rPr/>
              <a:pPr lvl="0"/>
              <a:t>‹N°›</a:t>
            </a:fld>
            <a:endParaRPr lang="fr-FR"/>
          </a:p>
        </p:txBody>
      </p:sp>
    </p:spTree>
    <p:extLst>
      <p:ext uri="{BB962C8B-B14F-4D97-AF65-F5344CB8AC3E}">
        <p14:creationId xmlns:p14="http://schemas.microsoft.com/office/powerpoint/2010/main" xmlns="" val="14030607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rPr/>
              <a:pPr lvl="0"/>
              <a:t>‹N°›</a:t>
            </a:fld>
            <a:endParaRPr lang="fr-FR"/>
          </a:p>
        </p:txBody>
      </p:sp>
      <p:grpSp>
        <p:nvGrpSpPr>
          <p:cNvPr id="6" name="Google Shape;54;p64">
            <a:extLst>
              <a:ext uri="{FF2B5EF4-FFF2-40B4-BE49-F238E27FC236}">
                <a16:creationId xmlns=""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xmlns="" val="1369193243"/>
      </p:ext>
    </p:extLst>
  </p:cSld>
  <p:clrMapOvr>
    <a:masterClrMapping/>
  </p:clrMapOvr>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xmlns="" val="16081475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21934432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xmlns="" val="200168468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xmlns="" val="33915501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173207846"/>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xmlns="" val="13468089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xmlns=""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xmlns="" val="18147945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xmlns="" val="1741056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xmlns="" val="21265405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4805095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254463109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220703726"/>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373623995"/>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743053966"/>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2884966138"/>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113673398"/>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rPr/>
              <a:pPr lvl="0"/>
              <a:t>‹N°›</a:t>
            </a:fld>
            <a:endParaRPr lang="fr-FR"/>
          </a:p>
        </p:txBody>
      </p:sp>
    </p:spTree>
    <p:extLst>
      <p:ext uri="{BB962C8B-B14F-4D97-AF65-F5344CB8AC3E}">
        <p14:creationId xmlns:p14="http://schemas.microsoft.com/office/powerpoint/2010/main" xmlns=""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0112645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xmlns="" val="3788898104"/>
      </p:ext>
    </p:extLst>
  </p:cSld>
  <p:clrMapOvr>
    <a:masterClrMapping/>
  </p:clrMapOvr>
  <p:hf sldNum="0"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12/09/2025</a:t>
            </a:fld>
            <a:endParaRPr lang="fr-FR"/>
          </a:p>
        </p:txBody>
      </p:sp>
      <p:sp>
        <p:nvSpPr>
          <p:cNvPr id="5" name="Espace réservé du pied de page 4">
            <a:extLst>
              <a:ext uri="{FF2B5EF4-FFF2-40B4-BE49-F238E27FC236}">
                <a16:creationId xmlns=""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xmlns="" val="142451162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12/09/2025</a:t>
            </a:fld>
            <a:endParaRPr lang="fr-FR"/>
          </a:p>
        </p:txBody>
      </p:sp>
      <p:sp>
        <p:nvSpPr>
          <p:cNvPr id="5" name="Espace réservé du pied de page 4">
            <a:extLst>
              <a:ext uri="{FF2B5EF4-FFF2-40B4-BE49-F238E27FC236}">
                <a16:creationId xmlns=""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xmlns="" val="8879490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12/09/2025</a:t>
            </a:fld>
            <a:endParaRPr lang="fr-FR"/>
          </a:p>
        </p:txBody>
      </p:sp>
      <p:sp>
        <p:nvSpPr>
          <p:cNvPr id="5" name="Espace réservé du pied de page 4">
            <a:extLst>
              <a:ext uri="{FF2B5EF4-FFF2-40B4-BE49-F238E27FC236}">
                <a16:creationId xmlns=""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xmlns="" val="21619227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12/09/2025</a:t>
            </a:fld>
            <a:endParaRPr lang="fr-FR"/>
          </a:p>
        </p:txBody>
      </p:sp>
      <p:sp>
        <p:nvSpPr>
          <p:cNvPr id="6" name="Espace réservé du pied de page 5">
            <a:extLst>
              <a:ext uri="{FF2B5EF4-FFF2-40B4-BE49-F238E27FC236}">
                <a16:creationId xmlns=""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xmlns="" val="16797591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12/09/2025</a:t>
            </a:fld>
            <a:endParaRPr lang="fr-FR"/>
          </a:p>
        </p:txBody>
      </p:sp>
      <p:sp>
        <p:nvSpPr>
          <p:cNvPr id="8" name="Espace réservé du pied de page 7">
            <a:extLst>
              <a:ext uri="{FF2B5EF4-FFF2-40B4-BE49-F238E27FC236}">
                <a16:creationId xmlns=""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xmlns="" val="380025827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12/09/2025</a:t>
            </a:fld>
            <a:endParaRPr lang="fr-FR"/>
          </a:p>
        </p:txBody>
      </p:sp>
      <p:sp>
        <p:nvSpPr>
          <p:cNvPr id="4" name="Espace réservé du pied de page 3">
            <a:extLst>
              <a:ext uri="{FF2B5EF4-FFF2-40B4-BE49-F238E27FC236}">
                <a16:creationId xmlns=""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xmlns="" val="318437101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12/09/2025</a:t>
            </a:fld>
            <a:endParaRPr lang="fr-FR"/>
          </a:p>
        </p:txBody>
      </p:sp>
      <p:sp>
        <p:nvSpPr>
          <p:cNvPr id="3" name="Espace réservé du pied de page 2">
            <a:extLst>
              <a:ext uri="{FF2B5EF4-FFF2-40B4-BE49-F238E27FC236}">
                <a16:creationId xmlns=""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xmlns="" val="394910127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12/09/2025</a:t>
            </a:fld>
            <a:endParaRPr lang="fr-FR"/>
          </a:p>
        </p:txBody>
      </p:sp>
      <p:sp>
        <p:nvSpPr>
          <p:cNvPr id="6" name="Espace réservé du pied de page 5">
            <a:extLst>
              <a:ext uri="{FF2B5EF4-FFF2-40B4-BE49-F238E27FC236}">
                <a16:creationId xmlns=""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xmlns="" val="24393251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rPr/>
              <a:pPr lvl="0"/>
              <a:t>‹N°›</a:t>
            </a:fld>
            <a:endParaRPr lang="fr-FR"/>
          </a:p>
        </p:txBody>
      </p:sp>
      <p:sp>
        <p:nvSpPr>
          <p:cNvPr id="6" name="Google Shape;578;p77">
            <a:extLst>
              <a:ext uri="{FF2B5EF4-FFF2-40B4-BE49-F238E27FC236}">
                <a16:creationId xmlns=""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xmlns=""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12/09/2025</a:t>
            </a:fld>
            <a:endParaRPr lang="fr-FR"/>
          </a:p>
        </p:txBody>
      </p:sp>
      <p:sp>
        <p:nvSpPr>
          <p:cNvPr id="6" name="Espace réservé du pied de page 5">
            <a:extLst>
              <a:ext uri="{FF2B5EF4-FFF2-40B4-BE49-F238E27FC236}">
                <a16:creationId xmlns=""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xmlns="" val="35551322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12/09/2025</a:t>
            </a:fld>
            <a:endParaRPr lang="fr-FR"/>
          </a:p>
        </p:txBody>
      </p:sp>
      <p:sp>
        <p:nvSpPr>
          <p:cNvPr id="5" name="Espace réservé du pied de page 4">
            <a:extLst>
              <a:ext uri="{FF2B5EF4-FFF2-40B4-BE49-F238E27FC236}">
                <a16:creationId xmlns=""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xmlns="" val="420845193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12/09/2025</a:t>
            </a:fld>
            <a:endParaRPr lang="fr-FR"/>
          </a:p>
        </p:txBody>
      </p:sp>
      <p:sp>
        <p:nvSpPr>
          <p:cNvPr id="5" name="Espace réservé du pied de page 4">
            <a:extLst>
              <a:ext uri="{FF2B5EF4-FFF2-40B4-BE49-F238E27FC236}">
                <a16:creationId xmlns=""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xmlns="" val="260515352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69225758"/>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xmlns="" val="2661198501"/>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xmlns="" val="897384799"/>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xmlns="" val="1934876232"/>
      </p:ext>
    </p:extLst>
  </p:cSld>
  <p:clrMapOvr>
    <a:masterClrMapping/>
  </p:clrMapOvr>
  <p:hf sldNum="0"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xmlns="" val="15945416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xmlns="" val="4177070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12/09/2025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xmlns=""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xmlns="" val="1146825386"/>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xmlns=""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xmlns=""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xmlns=""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12/09/2025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036071546"/>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057135001"/>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717058687"/>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2585475610"/>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255660919"/>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0382234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2983234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xmlns="" val="275170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rPr/>
              <a:pPr lvl="0"/>
              <a:t>‹N°›</a:t>
            </a:fld>
            <a:endParaRPr lang="fr-FR"/>
          </a:p>
        </p:txBody>
      </p:sp>
    </p:spTree>
    <p:extLst>
      <p:ext uri="{BB962C8B-B14F-4D97-AF65-F5344CB8AC3E}">
        <p14:creationId xmlns:p14="http://schemas.microsoft.com/office/powerpoint/2010/main" xmlns=""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28314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53397883"/>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xmlns="" val="41716308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xmlns="" val="14188021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xmlns="" val="3220737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xmlns="" val="1806773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41747423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390800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44596878"/>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221695746"/>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xmlns=""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240338447"/>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812637987"/>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742489987"/>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25990705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4" name="Footer Placeholder 3">
            <a:extLst>
              <a:ext uri="{FF2B5EF4-FFF2-40B4-BE49-F238E27FC236}">
                <a16:creationId xmlns=""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xmlns="" val="873817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 xmlns:asvg="http://schemas.microsoft.com/office/drawing/2016/SVG/main"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xmlns="" val="17503142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230503813"/>
      </p:ext>
    </p:extLst>
  </p:cSld>
  <p:clrMapOvr>
    <a:masterClrMapping/>
  </p:clrMapOvr>
  <p:extLst>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xmlns="" val="8735696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xmlns="" val="29173637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xmlns="" val="3006491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763142032"/>
      </p:ext>
    </p:extLst>
  </p:cSld>
  <p:clrMapOvr>
    <a:masterClrMapping/>
  </p:clrMapOvr>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xmlns="" val="5638712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12/09/2025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37728972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xmlns="" val="13994233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3623829211"/>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506732990"/>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434330490"/>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299063884"/>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2130460447"/>
      </p:ext>
    </p:extLst>
  </p:cSld>
  <p:clrMapOvr>
    <a:masterClrMapping/>
  </p:clrMapOvr>
  <p:extLst>
    <p:ext uri="{DCECCB84-F9BA-43D5-87BE-67443E8EF086}">
      <p15:sldGuideLst xmlns:p15="http://schemas.microsoft.com/office/powerpoint/2012/main" xmlns="">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5" name="Espace réservé du pied de page 4">
            <a:extLst>
              <a:ext uri="{FF2B5EF4-FFF2-40B4-BE49-F238E27FC236}">
                <a16:creationId xmlns=""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420126398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5" name="Espace réservé du pied de page 4">
            <a:extLst>
              <a:ext uri="{FF2B5EF4-FFF2-40B4-BE49-F238E27FC236}">
                <a16:creationId xmlns=""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3173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rPr/>
              <a:pPr lvl="0"/>
              <a:t>‹N°›</a:t>
            </a:fld>
            <a:endParaRPr lang="fr-FR"/>
          </a:p>
        </p:txBody>
      </p:sp>
      <p:sp>
        <p:nvSpPr>
          <p:cNvPr id="6" name="Google Shape;169;p19">
            <a:extLst>
              <a:ext uri="{FF2B5EF4-FFF2-40B4-BE49-F238E27FC236}">
                <a16:creationId xmlns=""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xmlns=""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5" name="Espace réservé du pied de page 4">
            <a:extLst>
              <a:ext uri="{FF2B5EF4-FFF2-40B4-BE49-F238E27FC236}">
                <a16:creationId xmlns=""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919645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6" name="Espace réservé du pied de page 5">
            <a:extLst>
              <a:ext uri="{FF2B5EF4-FFF2-40B4-BE49-F238E27FC236}">
                <a16:creationId xmlns=""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25999787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8" name="Espace réservé du pied de page 7">
            <a:extLst>
              <a:ext uri="{FF2B5EF4-FFF2-40B4-BE49-F238E27FC236}">
                <a16:creationId xmlns=""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30834435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4" name="Espace réservé du pied de page 3">
            <a:extLst>
              <a:ext uri="{FF2B5EF4-FFF2-40B4-BE49-F238E27FC236}">
                <a16:creationId xmlns=""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38830948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3" name="Espace réservé du pied de page 2">
            <a:extLst>
              <a:ext uri="{FF2B5EF4-FFF2-40B4-BE49-F238E27FC236}">
                <a16:creationId xmlns=""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1114736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6" name="Espace réservé du pied de page 5">
            <a:extLst>
              <a:ext uri="{FF2B5EF4-FFF2-40B4-BE49-F238E27FC236}">
                <a16:creationId xmlns=""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305136930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6" name="Espace réservé du pied de page 5">
            <a:extLst>
              <a:ext uri="{FF2B5EF4-FFF2-40B4-BE49-F238E27FC236}">
                <a16:creationId xmlns=""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8913419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5" name="Espace réservé du pied de page 4">
            <a:extLst>
              <a:ext uri="{FF2B5EF4-FFF2-40B4-BE49-F238E27FC236}">
                <a16:creationId xmlns=""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329764510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pPr/>
              <a:t>12/09/2025</a:t>
            </a:fld>
            <a:endParaRPr lang="fr-FR"/>
          </a:p>
        </p:txBody>
      </p:sp>
      <p:sp>
        <p:nvSpPr>
          <p:cNvPr id="5" name="Espace réservé du pied de page 4">
            <a:extLst>
              <a:ext uri="{FF2B5EF4-FFF2-40B4-BE49-F238E27FC236}">
                <a16:creationId xmlns=""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260728206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15254393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rPr/>
              <a:pPr lvl="0"/>
              <a:t>‹N°›</a:t>
            </a:fld>
            <a:endParaRPr lang="fr-FR"/>
          </a:p>
        </p:txBody>
      </p:sp>
      <p:sp>
        <p:nvSpPr>
          <p:cNvPr id="6" name="Google Shape;179;p20">
            <a:extLst>
              <a:ext uri="{FF2B5EF4-FFF2-40B4-BE49-F238E27FC236}">
                <a16:creationId xmlns=""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xmlns=""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4712382"/>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xmlns="" val="1443300249"/>
      </p:ext>
    </p:extLst>
  </p:cSld>
  <p:clrMapOvr>
    <a:masterClrMapping/>
  </p:clrMapOvr>
  <p:hf sldNum="0"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12/09/2025</a:t>
            </a:fld>
            <a:endParaRPr lang="fr-FR"/>
          </a:p>
        </p:txBody>
      </p:sp>
      <p:sp>
        <p:nvSpPr>
          <p:cNvPr id="5" name="Espace réservé du pied de page 4">
            <a:extLst>
              <a:ext uri="{FF2B5EF4-FFF2-40B4-BE49-F238E27FC236}">
                <a16:creationId xmlns=""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xmlns="" val="389211530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12/09/2025</a:t>
            </a:fld>
            <a:endParaRPr lang="fr-FR"/>
          </a:p>
        </p:txBody>
      </p:sp>
      <p:sp>
        <p:nvSpPr>
          <p:cNvPr id="5" name="Espace réservé du pied de page 4">
            <a:extLst>
              <a:ext uri="{FF2B5EF4-FFF2-40B4-BE49-F238E27FC236}">
                <a16:creationId xmlns=""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xmlns="" val="3006991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12/09/2025</a:t>
            </a:fld>
            <a:endParaRPr lang="fr-FR"/>
          </a:p>
        </p:txBody>
      </p:sp>
      <p:sp>
        <p:nvSpPr>
          <p:cNvPr id="5" name="Espace réservé du pied de page 4">
            <a:extLst>
              <a:ext uri="{FF2B5EF4-FFF2-40B4-BE49-F238E27FC236}">
                <a16:creationId xmlns=""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xmlns="" val="150516837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12/09/2025</a:t>
            </a:fld>
            <a:endParaRPr lang="fr-FR"/>
          </a:p>
        </p:txBody>
      </p:sp>
      <p:sp>
        <p:nvSpPr>
          <p:cNvPr id="6" name="Espace réservé du pied de page 5">
            <a:extLst>
              <a:ext uri="{FF2B5EF4-FFF2-40B4-BE49-F238E27FC236}">
                <a16:creationId xmlns=""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xmlns="" val="125402752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12/09/2025</a:t>
            </a:fld>
            <a:endParaRPr lang="fr-FR"/>
          </a:p>
        </p:txBody>
      </p:sp>
      <p:sp>
        <p:nvSpPr>
          <p:cNvPr id="8" name="Espace réservé du pied de page 7">
            <a:extLst>
              <a:ext uri="{FF2B5EF4-FFF2-40B4-BE49-F238E27FC236}">
                <a16:creationId xmlns=""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xmlns="" val="193631056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12/09/2025</a:t>
            </a:fld>
            <a:endParaRPr lang="fr-FR"/>
          </a:p>
        </p:txBody>
      </p:sp>
      <p:sp>
        <p:nvSpPr>
          <p:cNvPr id="4" name="Espace réservé du pied de page 3">
            <a:extLst>
              <a:ext uri="{FF2B5EF4-FFF2-40B4-BE49-F238E27FC236}">
                <a16:creationId xmlns=""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xmlns="" val="24333133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12/09/2025</a:t>
            </a:fld>
            <a:endParaRPr lang="fr-FR"/>
          </a:p>
        </p:txBody>
      </p:sp>
      <p:sp>
        <p:nvSpPr>
          <p:cNvPr id="3" name="Espace réservé du pied de page 2">
            <a:extLst>
              <a:ext uri="{FF2B5EF4-FFF2-40B4-BE49-F238E27FC236}">
                <a16:creationId xmlns=""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xmlns="" val="232085131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12/09/2025</a:t>
            </a:fld>
            <a:endParaRPr lang="fr-FR"/>
          </a:p>
        </p:txBody>
      </p:sp>
      <p:sp>
        <p:nvSpPr>
          <p:cNvPr id="6" name="Espace réservé du pied de page 5">
            <a:extLst>
              <a:ext uri="{FF2B5EF4-FFF2-40B4-BE49-F238E27FC236}">
                <a16:creationId xmlns=""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xmlns="" val="1623053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12/09/2025</a:t>
            </a:fld>
            <a:endParaRPr lang="fr-FR"/>
          </a:p>
        </p:txBody>
      </p:sp>
      <p:sp>
        <p:nvSpPr>
          <p:cNvPr id="6" name="Espace réservé du pied de page 5">
            <a:extLst>
              <a:ext uri="{FF2B5EF4-FFF2-40B4-BE49-F238E27FC236}">
                <a16:creationId xmlns=""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xmlns="" val="315526390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12/09/2025</a:t>
            </a:fld>
            <a:endParaRPr lang="fr-FR"/>
          </a:p>
        </p:txBody>
      </p:sp>
      <p:sp>
        <p:nvSpPr>
          <p:cNvPr id="5" name="Espace réservé du pied de page 4">
            <a:extLst>
              <a:ext uri="{FF2B5EF4-FFF2-40B4-BE49-F238E27FC236}">
                <a16:creationId xmlns=""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xmlns="" val="194776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12/09/2025</a:t>
            </a:fld>
            <a:endParaRPr lang="fr-FR"/>
          </a:p>
        </p:txBody>
      </p:sp>
      <p:sp>
        <p:nvSpPr>
          <p:cNvPr id="5" name="Espace réservé du pied de page 4">
            <a:extLst>
              <a:ext uri="{FF2B5EF4-FFF2-40B4-BE49-F238E27FC236}">
                <a16:creationId xmlns=""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xmlns="" val="24790278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57789884"/>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xmlns="" val="3733928343"/>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xmlns="" val="771227891"/>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 xmlns:asvg="http://schemas.microsoft.com/office/drawing/2016/SVG/main"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xmlns="" val="2453087042"/>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xmlns="" val="23570434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xmlns="" val="22261773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xmlns="" val="1329009996"/>
      </p:ext>
    </p:extLst>
  </p:cSld>
  <p:clrMapOvr>
    <a:masterClrMapping/>
  </p:clrMapOvr>
  <p:hf sldNum="0" hdr="0" ftr="0" dt="0"/>
  <p:extLst>
    <p:ext uri="{DCECCB84-F9BA-43D5-87BE-67443E8EF086}">
      <p15:sldGuideLst xmlns:p15="http://schemas.microsoft.com/office/powerpoint/2012/main" xmlns="">
        <p15:guide id="1" orient="horz" pos="1620" userDrawn="1">
          <p15:clr>
            <a:srgbClr val="FBAE40"/>
          </p15:clr>
        </p15:guide>
        <p15:guide id="2" pos="288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xmlns="" val="719940447"/>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xmlns="" val="2479677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rPr/>
              <a:pPr lvl="0"/>
              <a:t>‹N°›</a:t>
            </a:fld>
            <a:endParaRPr lang="fr-FR"/>
          </a:p>
        </p:txBody>
      </p:sp>
      <p:sp>
        <p:nvSpPr>
          <p:cNvPr id="6" name="Google Shape;515;p68">
            <a:extLst>
              <a:ext uri="{FF2B5EF4-FFF2-40B4-BE49-F238E27FC236}">
                <a16:creationId xmlns=""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xmlns="" val="412156265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xmlns="" val="2656623586"/>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xmlns="" val="373961413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xmlns="" val="16102649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xmlns="" val="7430427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rPr/>
              <a:pPr lvl="0"/>
              <a:t>‹N°›</a:t>
            </a:fld>
            <a:endParaRPr lang="fr-FR"/>
          </a:p>
        </p:txBody>
      </p:sp>
    </p:spTree>
    <p:extLst>
      <p:ext uri="{BB962C8B-B14F-4D97-AF65-F5344CB8AC3E}">
        <p14:creationId xmlns:p14="http://schemas.microsoft.com/office/powerpoint/2010/main" xmlns="" val="22556217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xmlns="" val="2145032488"/>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xmlns="" val="196109716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6" Type="http://schemas.openxmlformats.org/officeDocument/2006/relationships/theme" Target="../theme/theme2.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theme" Target="../theme/theme3.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4.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18" Type="http://schemas.openxmlformats.org/officeDocument/2006/relationships/slideLayout" Target="../slideLayouts/slideLayout8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17" Type="http://schemas.openxmlformats.org/officeDocument/2006/relationships/slideLayout" Target="../slideLayouts/slideLayout86.xml"/><Relationship Id="rId2" Type="http://schemas.openxmlformats.org/officeDocument/2006/relationships/slideLayout" Target="../slideLayouts/slideLayout71.xml"/><Relationship Id="rId16" Type="http://schemas.openxmlformats.org/officeDocument/2006/relationships/slideLayout" Target="../slideLayouts/slideLayout85.xml"/><Relationship Id="rId20" Type="http://schemas.openxmlformats.org/officeDocument/2006/relationships/theme" Target="../theme/theme5.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slideLayout" Target="../slideLayouts/slideLayout84.xml"/><Relationship Id="rId10" Type="http://schemas.openxmlformats.org/officeDocument/2006/relationships/slideLayout" Target="../slideLayouts/slideLayout79.xml"/><Relationship Id="rId19" Type="http://schemas.openxmlformats.org/officeDocument/2006/relationships/slideLayout" Target="../slideLayouts/slideLayout88.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theme" Target="../theme/theme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2.xml"/><Relationship Id="rId13" Type="http://schemas.openxmlformats.org/officeDocument/2006/relationships/slideLayout" Target="../slideLayouts/slideLayout117.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slideLayout" Target="../slideLayouts/slideLayout116.xml"/><Relationship Id="rId2" Type="http://schemas.openxmlformats.org/officeDocument/2006/relationships/slideLayout" Target="../slideLayouts/slideLayout106.xml"/><Relationship Id="rId16" Type="http://schemas.openxmlformats.org/officeDocument/2006/relationships/theme" Target="../theme/theme7.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5" Type="http://schemas.openxmlformats.org/officeDocument/2006/relationships/slideLayout" Target="../slideLayouts/slideLayout11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theme" Target="../theme/theme8.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 id="2147484074" r:id="rId27"/>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12/09/2025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12/09/2025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pPr/>
              <a:t>12/09/2025</a:t>
            </a:fld>
            <a:endParaRPr lang="fr-FR"/>
          </a:p>
        </p:txBody>
      </p:sp>
      <p:sp>
        <p:nvSpPr>
          <p:cNvPr id="5" name="Espace réservé du pied de page 4">
            <a:extLst>
              <a:ext uri="{FF2B5EF4-FFF2-40B4-BE49-F238E27FC236}">
                <a16:creationId xmlns=""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pPr/>
              <a:t>‹N°›</a:t>
            </a:fld>
            <a:endParaRPr lang="fr-FR"/>
          </a:p>
        </p:txBody>
      </p:sp>
    </p:spTree>
    <p:extLst>
      <p:ext uri="{BB962C8B-B14F-4D97-AF65-F5344CB8AC3E}">
        <p14:creationId xmlns:p14="http://schemas.microsoft.com/office/powerpoint/2010/main" xmlns=""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rPr/>
              <a:pPr lvl="0"/>
              <a:t>‹N°›</a:t>
            </a:fld>
            <a:endParaRPr lang="fr-FR"/>
          </a:p>
        </p:txBody>
      </p:sp>
    </p:spTree>
    <p:extLst>
      <p:ext uri="{BB962C8B-B14F-4D97-AF65-F5344CB8AC3E}">
        <p14:creationId xmlns:p14="http://schemas.microsoft.com/office/powerpoint/2010/main" xmlns=""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12/09/2025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xmlns=""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9.xml"/><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90.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90.xml"/><Relationship Id="rId6" Type="http://schemas.openxmlformats.org/officeDocument/2006/relationships/image" Target="../media/image39.png"/><Relationship Id="rId5" Type="http://schemas.microsoft.com/office/2007/relationships/hdphoto" Target="../media/hdphoto2.wdp"/><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4.xml"/><Relationship Id="rId4" Type="http://schemas.openxmlformats.org/officeDocument/2006/relationships/image" Target="../media/image22.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27.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45.pn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26.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4.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7.em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emf"/></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emf"/></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7.emf"/></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47.emf"/></Relationships>
</file>

<file path=ppt/slides/_rels/slide3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47.emf"/><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7.xml"/><Relationship Id="rId4" Type="http://schemas.openxmlformats.org/officeDocument/2006/relationships/image" Target="../media/image47.emf"/></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7.xml"/><Relationship Id="rId5" Type="http://schemas.openxmlformats.org/officeDocument/2006/relationships/image" Target="../media/image47.emf"/><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7.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9.xml"/><Relationship Id="rId1" Type="http://schemas.openxmlformats.org/officeDocument/2006/relationships/slideLayout" Target="../slideLayouts/slideLayout71.xml"/><Relationship Id="rId4" Type="http://schemas.openxmlformats.org/officeDocument/2006/relationships/image" Target="../media/image26.gif"/></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3.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3.xm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33.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3.xml"/></Relationships>
</file>

<file path=ppt/slides/_rels/slide5.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6.gif"/><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3" y="137909"/>
            <a:ext cx="3279733" cy="497323"/>
          </a:xfrm>
          <a:prstGeom prst="rect">
            <a:avLst/>
          </a:prstGeom>
          <a:noFill/>
          <a:ln cap="flat">
            <a:noFill/>
          </a:ln>
        </p:spPr>
      </p:pic>
      <p:sp>
        <p:nvSpPr>
          <p:cNvPr id="4" name="Google Shape;223;p26">
            <a:extLst>
              <a:ext uri="{FF2B5EF4-FFF2-40B4-BE49-F238E27FC236}">
                <a16:creationId xmlns="" xmlns:a16="http://schemas.microsoft.com/office/drawing/2014/main" id="{E0FF8D5D-C824-FEA6-FAD4-EC41BEFD6341}"/>
              </a:ext>
            </a:extLst>
          </p:cNvPr>
          <p:cNvSpPr/>
          <p:nvPr/>
        </p:nvSpPr>
        <p:spPr>
          <a:xfrm>
            <a:off x="228233" y="2965728"/>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Palier</a:t>
            </a:r>
            <a:endParaRPr lang="fr-FR" sz="2000" b="1" i="0" u="none" strike="noStrike" kern="0" cap="none" spc="0" baseline="0" dirty="0">
              <a:solidFill>
                <a:srgbClr val="FFFFFF"/>
              </a:solidFill>
              <a:uFillTx/>
              <a:latin typeface="Calibri"/>
              <a:ea typeface="Calibri"/>
              <a:cs typeface="Calibri"/>
            </a:endParaRPr>
          </a:p>
        </p:txBody>
      </p:sp>
      <p:sp>
        <p:nvSpPr>
          <p:cNvPr id="5" name="Google Shape;224;p26">
            <a:extLst>
              <a:ext uri="{FF2B5EF4-FFF2-40B4-BE49-F238E27FC236}">
                <a16:creationId xmlns="" xmlns:a16="http://schemas.microsoft.com/office/drawing/2014/main" id="{523F5EC1-AEA6-A379-1E26-6B69A01A48C4}"/>
              </a:ext>
            </a:extLst>
          </p:cNvPr>
          <p:cNvSpPr/>
          <p:nvPr/>
        </p:nvSpPr>
        <p:spPr>
          <a:xfrm>
            <a:off x="228234" y="3647022"/>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Séance 2 </a:t>
            </a:r>
          </a:p>
        </p:txBody>
      </p:sp>
      <p:sp>
        <p:nvSpPr>
          <p:cNvPr id="8" name="Google Shape;741;p98">
            <a:extLst>
              <a:ext uri="{FF2B5EF4-FFF2-40B4-BE49-F238E27FC236}">
                <a16:creationId xmlns="" xmlns:a16="http://schemas.microsoft.com/office/drawing/2014/main" id="{CB0E6087-161E-F7D7-1975-A2A09F956478}"/>
              </a:ext>
            </a:extLst>
          </p:cNvPr>
          <p:cNvSpPr txBox="1"/>
          <p:nvPr/>
        </p:nvSpPr>
        <p:spPr>
          <a:xfrm>
            <a:off x="1564426" y="3734242"/>
            <a:ext cx="6208858" cy="738664"/>
          </a:xfrm>
          <a:prstGeom prst="rect">
            <a:avLst/>
          </a:prstGeom>
          <a:noFill/>
          <a:ln cap="flat">
            <a:noFill/>
          </a:ln>
        </p:spPr>
        <p:txBody>
          <a:bodyPr vert="horz" wrap="square" lIns="0" tIns="0" rIns="0" bIns="0" anchor="t" anchorCtr="0" compatLnSpc="1">
            <a:spAutoFit/>
          </a:bodyPr>
          <a:lstStyle/>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Lire correctement les mots avec les sons « </a:t>
            </a:r>
            <a:r>
              <a:rPr lang="fr-FR" sz="1600" b="1" kern="0" dirty="0" err="1">
                <a:solidFill>
                  <a:schemeClr val="bg1"/>
                </a:solidFill>
              </a:rPr>
              <a:t>ill</a:t>
            </a:r>
            <a:r>
              <a:rPr lang="fr-FR" sz="1600" b="1" kern="0" dirty="0">
                <a:solidFill>
                  <a:schemeClr val="bg1"/>
                </a:solidFill>
              </a:rPr>
              <a:t> », « </a:t>
            </a:r>
            <a:r>
              <a:rPr lang="fr-FR" sz="1600" b="1" kern="0" dirty="0" err="1">
                <a:solidFill>
                  <a:schemeClr val="bg1"/>
                </a:solidFill>
              </a:rPr>
              <a:t>eil</a:t>
            </a:r>
            <a:r>
              <a:rPr lang="fr-FR" sz="1600" b="1" kern="0" dirty="0">
                <a:solidFill>
                  <a:schemeClr val="bg1"/>
                </a:solidFill>
              </a:rPr>
              <a:t> » et « ail ».</a:t>
            </a:r>
          </a:p>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Comprendre quand et où se passent les événements dans un récit.</a:t>
            </a:r>
          </a:p>
          <a:p>
            <a:pPr marL="285750" indent="-285750">
              <a:buFont typeface="Wingdings" panose="05000000000000000000" pitchFamily="2" charset="2"/>
              <a:buChar char="Ø"/>
              <a:defRPr sz="1800" b="0" i="0" u="none" strike="noStrike" kern="0" cap="none" spc="0" baseline="0">
                <a:solidFill>
                  <a:srgbClr val="000000"/>
                </a:solidFill>
                <a:uFillTx/>
              </a:defRPr>
            </a:pPr>
            <a:r>
              <a:rPr lang="fr-FR" sz="1600" b="1" kern="0" dirty="0">
                <a:solidFill>
                  <a:schemeClr val="bg1"/>
                </a:solidFill>
              </a:rPr>
              <a:t>.</a:t>
            </a:r>
          </a:p>
        </p:txBody>
      </p:sp>
      <p:sp>
        <p:nvSpPr>
          <p:cNvPr id="9" name="Google Shape;735;p98">
            <a:extLst>
              <a:ext uri="{FF2B5EF4-FFF2-40B4-BE49-F238E27FC236}">
                <a16:creationId xmlns="" xmlns:a16="http://schemas.microsoft.com/office/drawing/2014/main" id="{F8C53EBC-F327-F687-DA37-526990EB91DF}"/>
              </a:ext>
            </a:extLst>
          </p:cNvPr>
          <p:cNvSpPr/>
          <p:nvPr/>
        </p:nvSpPr>
        <p:spPr>
          <a:xfrm>
            <a:off x="1385023" y="3052999"/>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0" name="Google Shape;742;p98">
            <a:extLst>
              <a:ext uri="{FF2B5EF4-FFF2-40B4-BE49-F238E27FC236}">
                <a16:creationId xmlns="" xmlns:a16="http://schemas.microsoft.com/office/drawing/2014/main" id="{E20F6010-5958-CCE5-50DA-0596536343DD}"/>
              </a:ext>
            </a:extLst>
          </p:cNvPr>
          <p:cNvSpPr/>
          <p:nvPr/>
        </p:nvSpPr>
        <p:spPr>
          <a:xfrm flipH="1">
            <a:off x="1385033" y="373601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1" name="Google Shape;742;p98">
            <a:extLst>
              <a:ext uri="{FF2B5EF4-FFF2-40B4-BE49-F238E27FC236}">
                <a16:creationId xmlns="" xmlns:a16="http://schemas.microsoft.com/office/drawing/2014/main" id="{9039775E-25CB-5C8B-4309-9EC4BDC9F608}"/>
              </a:ext>
            </a:extLst>
          </p:cNvPr>
          <p:cNvSpPr/>
          <p:nvPr/>
        </p:nvSpPr>
        <p:spPr>
          <a:xfrm>
            <a:off x="1748442" y="1833463"/>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700" b="0" i="0" u="none" strike="noStrike" kern="0" cap="none" spc="0" baseline="0">
              <a:solidFill>
                <a:srgbClr val="FFFFFF"/>
              </a:solidFill>
              <a:uFillTx/>
              <a:latin typeface="Calibri"/>
              <a:ea typeface="Calibri"/>
              <a:cs typeface="Calibri"/>
            </a:endParaRPr>
          </a:p>
        </p:txBody>
      </p:sp>
      <p:sp>
        <p:nvSpPr>
          <p:cNvPr id="12" name="Google Shape;731;p98">
            <a:extLst>
              <a:ext uri="{FF2B5EF4-FFF2-40B4-BE49-F238E27FC236}">
                <a16:creationId xmlns="" xmlns:a16="http://schemas.microsoft.com/office/drawing/2014/main" id="{C8167791-6C21-ACFF-666C-CFBE10BF97F7}"/>
              </a:ext>
            </a:extLst>
          </p:cNvPr>
          <p:cNvSpPr txBox="1"/>
          <p:nvPr/>
        </p:nvSpPr>
        <p:spPr>
          <a:xfrm>
            <a:off x="327310" y="1065126"/>
            <a:ext cx="5810993" cy="830997"/>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b="0" i="0" u="none" strike="noStrike" kern="0" cap="none" spc="0" baseline="0" dirty="0">
              <a:solidFill>
                <a:srgbClr val="3FB2CB"/>
              </a:solidFill>
              <a:uFillTx/>
              <a:latin typeface="Arial"/>
              <a:ea typeface="Arial"/>
              <a:cs typeface="Arial"/>
            </a:endParaRPr>
          </a:p>
        </p:txBody>
      </p:sp>
      <p:sp>
        <p:nvSpPr>
          <p:cNvPr id="13" name="Google Shape;738;p98">
            <a:extLst>
              <a:ext uri="{FF2B5EF4-FFF2-40B4-BE49-F238E27FC236}">
                <a16:creationId xmlns="" xmlns:a16="http://schemas.microsoft.com/office/drawing/2014/main" id="{65144499-8D01-A9D1-C61B-029059C4644C}"/>
              </a:ext>
            </a:extLst>
          </p:cNvPr>
          <p:cNvSpPr txBox="1"/>
          <p:nvPr/>
        </p:nvSpPr>
        <p:spPr>
          <a:xfrm>
            <a:off x="6226816" y="801673"/>
            <a:ext cx="1278303" cy="215396"/>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rgbClr val="FFFFFF"/>
                </a:solidFill>
                <a:uFillTx/>
                <a:latin typeface="Calibri"/>
                <a:ea typeface="Calibri"/>
                <a:cs typeface="Calibri"/>
              </a:rPr>
              <a:t>Niveau</a:t>
            </a:r>
            <a:r>
              <a:rPr lang="fr-FR" sz="1200" b="1" i="0" u="none" strike="noStrike" kern="0" cap="none" spc="0" baseline="0">
                <a:solidFill>
                  <a:srgbClr val="FFFFFF"/>
                </a:solidFill>
                <a:uFillTx/>
                <a:latin typeface="Dosis"/>
                <a:ea typeface="Dosis"/>
                <a:cs typeface="Dosis"/>
              </a:rPr>
              <a:t>    </a:t>
            </a:r>
            <a:r>
              <a:rPr lang="fr-FR" sz="1000" b="1" i="0" u="none" strike="noStrike" kern="0" cap="none" spc="0" baseline="0">
                <a:solidFill>
                  <a:srgbClr val="FFFFFF"/>
                </a:solidFill>
                <a:uFillTx/>
                <a:latin typeface="Dosis"/>
                <a:ea typeface="Dosis"/>
                <a:cs typeface="Dosis"/>
              </a:rPr>
              <a:t>            </a:t>
            </a:r>
            <a:r>
              <a:rPr lang="fr-FR" sz="1200" b="1" i="0" u="none" strike="noStrike" kern="0" cap="none" spc="0" baseline="0">
                <a:solidFill>
                  <a:srgbClr val="FFFFFF"/>
                </a:solidFill>
                <a:uFillTx/>
                <a:latin typeface="Dosis"/>
                <a:ea typeface="Dosis"/>
                <a:cs typeface="Dosis"/>
              </a:rPr>
              <a:t>             </a:t>
            </a:r>
            <a:endParaRPr lang="fr-FR" sz="1100" b="0" i="0" u="none" strike="noStrike" kern="0" cap="none" spc="0" baseline="0">
              <a:solidFill>
                <a:srgbClr val="000000"/>
              </a:solidFill>
              <a:uFillTx/>
              <a:latin typeface="Arial"/>
              <a:ea typeface="Arial"/>
              <a:cs typeface="Arial"/>
            </a:endParaRPr>
          </a:p>
        </p:txBody>
      </p:sp>
      <p:pic>
        <p:nvPicPr>
          <p:cNvPr id="14" name="Google Shape;743;p98">
            <a:extLst>
              <a:ext uri="{FF2B5EF4-FFF2-40B4-BE49-F238E27FC236}">
                <a16:creationId xmlns=""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157001" y="711358"/>
            <a:ext cx="1519859" cy="1217796"/>
          </a:xfrm>
          <a:prstGeom prst="rect">
            <a:avLst/>
          </a:prstGeom>
          <a:noFill/>
          <a:ln cap="flat">
            <a:noFill/>
          </a:ln>
        </p:spPr>
      </p:pic>
      <p:sp>
        <p:nvSpPr>
          <p:cNvPr id="15" name="Google Shape;744;p98">
            <a:extLst>
              <a:ext uri="{FF2B5EF4-FFF2-40B4-BE49-F238E27FC236}">
                <a16:creationId xmlns="" xmlns:a16="http://schemas.microsoft.com/office/drawing/2014/main" id="{63FD0B00-58C1-E387-3548-3A58CB102D08}"/>
              </a:ext>
            </a:extLst>
          </p:cNvPr>
          <p:cNvSpPr txBox="1"/>
          <p:nvPr/>
        </p:nvSpPr>
        <p:spPr>
          <a:xfrm>
            <a:off x="6277778" y="851554"/>
            <a:ext cx="1278303" cy="443198"/>
          </a:xfrm>
          <a:prstGeom prst="rect">
            <a:avLst/>
          </a:prstGeom>
          <a:noFill/>
          <a:ln cap="flat">
            <a:noFill/>
          </a:ln>
        </p:spPr>
        <p:txBody>
          <a:bodyPr vert="horz" wrap="square" lIns="0" tIns="0" rIns="0" bIns="0" anchor="t" anchorCtr="1" compatLnSpc="1">
            <a:spAutoFit/>
          </a:bodyPr>
          <a:lstStyle/>
          <a:p>
            <a:pPr marL="0" marR="0" lvl="0" indent="0" algn="ctr" defTabSz="914400" rtl="0" fontAlgn="auto" hangingPunct="1">
              <a:lnSpc>
                <a:spcPct val="183502"/>
              </a:lnSpc>
              <a:spcBef>
                <a:spcPts val="0"/>
              </a:spcBef>
              <a:spcAft>
                <a:spcPts val="0"/>
              </a:spcAft>
              <a:buNone/>
              <a:tabLst/>
              <a:defRPr sz="1800" b="0" i="0" u="none" strike="noStrike" kern="0" cap="none" spc="0" baseline="0">
                <a:solidFill>
                  <a:srgbClr val="000000"/>
                </a:solidFill>
                <a:uFillTx/>
              </a:defRPr>
            </a:pPr>
            <a:r>
              <a:rPr lang="fr-FR"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Niveau</a:t>
            </a:r>
            <a:r>
              <a:rPr lang="fr-FR" sz="1600" b="1" i="0" u="none" strike="noStrike" kern="0" cap="none" spc="0" baseline="0" dirty="0">
                <a:solidFill>
                  <a:srgbClr val="FFFFFF"/>
                </a:solidFill>
                <a:uFillTx/>
                <a:latin typeface="Calibri" panose="020F0502020204030204" pitchFamily="34" charset="0"/>
                <a:ea typeface="Calibri" panose="020F0502020204030204" pitchFamily="34" charset="0"/>
                <a:cs typeface="Calibri" panose="020F0502020204030204" pitchFamily="34" charset="0"/>
              </a:rPr>
              <a:t>         </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 xmlns:a16="http://schemas.microsoft.com/office/drawing/2014/main" id="{46746A8E-17B0-82BF-AA2A-E3A6E80172F6}"/>
              </a:ext>
            </a:extLst>
          </p:cNvPr>
          <p:cNvSpPr txBox="1"/>
          <p:nvPr/>
        </p:nvSpPr>
        <p:spPr>
          <a:xfrm>
            <a:off x="6355327" y="1320256"/>
            <a:ext cx="1123203" cy="346200"/>
          </a:xfrm>
          <a:prstGeom prst="rect">
            <a:avLst/>
          </a:prstGeom>
          <a:noFill/>
          <a:ln cap="flat">
            <a:noFill/>
          </a:ln>
        </p:spPr>
        <p:txBody>
          <a:bodyPr vert="horz" wrap="square" lIns="68570" tIns="34271" rIns="68570" bIns="34271"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rPr>
              <a:t>1AC</a:t>
            </a:r>
          </a:p>
        </p:txBody>
      </p:sp>
      <p:sp>
        <p:nvSpPr>
          <p:cNvPr id="23" name="Google Shape;223;p26">
            <a:extLst>
              <a:ext uri="{FF2B5EF4-FFF2-40B4-BE49-F238E27FC236}">
                <a16:creationId xmlns="" xmlns:a16="http://schemas.microsoft.com/office/drawing/2014/main" id="{D258681E-15E4-E90D-7486-E7468319E5A3}"/>
              </a:ext>
            </a:extLst>
          </p:cNvPr>
          <p:cNvSpPr/>
          <p:nvPr/>
        </p:nvSpPr>
        <p:spPr>
          <a:xfrm>
            <a:off x="1681035" y="2127720"/>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i="0" strike="noStrike" kern="0" cap="none" spc="0" baseline="0" dirty="0">
              <a:solidFill>
                <a:srgbClr val="0070C0"/>
              </a:solidFill>
              <a:uFillTx/>
              <a:latin typeface="Calibri"/>
              <a:ea typeface="Calibri"/>
              <a:cs typeface="Calibri"/>
            </a:endParaRPr>
          </a:p>
        </p:txBody>
      </p:sp>
      <p:pic>
        <p:nvPicPr>
          <p:cNvPr id="7" name="Image 6">
            <a:extLst>
              <a:ext uri="{FF2B5EF4-FFF2-40B4-BE49-F238E27FC236}">
                <a16:creationId xmlns="" xmlns:a16="http://schemas.microsoft.com/office/drawing/2014/main" id="{4FD3E781-974A-3370-2ECE-8FFD42C5FE06}"/>
              </a:ext>
            </a:extLst>
          </p:cNvPr>
          <p:cNvPicPr>
            <a:picLocks noChangeAspect="1"/>
          </p:cNvPicPr>
          <p:nvPr/>
        </p:nvPicPr>
        <p:blipFill>
          <a:blip r:embed="rId5"/>
          <a:stretch>
            <a:fillRect/>
          </a:stretch>
        </p:blipFill>
        <p:spPr>
          <a:xfrm>
            <a:off x="5112359" y="1681290"/>
            <a:ext cx="3536149" cy="1792076"/>
          </a:xfrm>
          <a:prstGeom prst="rect">
            <a:avLst/>
          </a:prstGeom>
        </p:spPr>
      </p:pic>
      <p:sp>
        <p:nvSpPr>
          <p:cNvPr id="17" name="Google Shape;741;p98">
            <a:extLst>
              <a:ext uri="{FF2B5EF4-FFF2-40B4-BE49-F238E27FC236}">
                <a16:creationId xmlns="" xmlns:a16="http://schemas.microsoft.com/office/drawing/2014/main" id="{CB0E6087-161E-F7D7-1975-A2A09F956478}"/>
              </a:ext>
            </a:extLst>
          </p:cNvPr>
          <p:cNvSpPr txBox="1"/>
          <p:nvPr/>
        </p:nvSpPr>
        <p:spPr>
          <a:xfrm>
            <a:off x="1564426" y="3088863"/>
            <a:ext cx="233219" cy="30777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0" cap="none" spc="0" baseline="0" dirty="0">
                <a:solidFill>
                  <a:srgbClr val="FFFFFF"/>
                </a:solidFill>
                <a:uFillTx/>
                <a:latin typeface="Calibri"/>
                <a:ea typeface="Calibri"/>
                <a:cs typeface="Calibri"/>
              </a:rPr>
              <a:t>3</a:t>
            </a:r>
            <a:endParaRPr lang="fr-FR" sz="2000" b="0" i="0" u="none" strike="noStrike" kern="0" cap="none" spc="0" baseline="0" dirty="0">
              <a:solidFill>
                <a:srgbClr val="000000"/>
              </a:solidFill>
              <a:uFillTx/>
              <a:latin typeface="Calibri"/>
              <a:ea typeface="Calibri"/>
              <a:cs typeface="Calibri"/>
            </a:endParaRPr>
          </a:p>
        </p:txBody>
      </p:sp>
    </p:spTree>
    <p:extLst>
      <p:ext uri="{BB962C8B-B14F-4D97-AF65-F5344CB8AC3E}">
        <p14:creationId xmlns:p14="http://schemas.microsoft.com/office/powerpoint/2010/main" xmlns="" val="3567832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descr="Image générée">
            <a:extLst>
              <a:ext uri="{FF2B5EF4-FFF2-40B4-BE49-F238E27FC236}">
                <a16:creationId xmlns=""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Image générée">
            <a:extLst>
              <a:ext uri="{FF2B5EF4-FFF2-40B4-BE49-F238E27FC236}">
                <a16:creationId xmlns=""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Picture 5" descr="Image générée">
            <a:extLst>
              <a:ext uri="{FF2B5EF4-FFF2-40B4-BE49-F238E27FC236}">
                <a16:creationId xmlns=""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Google Shape;1185;p114">
            <a:extLst>
              <a:ext uri="{FF2B5EF4-FFF2-40B4-BE49-F238E27FC236}">
                <a16:creationId xmlns=""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r>
              <a:rPr lang="fr-FR" sz="1500" b="1" i="0" u="none" strike="noStrike" kern="0" cap="none" spc="0" baseline="0" dirty="0" smtClean="0">
                <a:solidFill>
                  <a:srgbClr val="44546A"/>
                </a:solidFill>
                <a:uFillTx/>
                <a:latin typeface="Calibri"/>
                <a:ea typeface="Calibri"/>
                <a:cs typeface="Calibri"/>
              </a:rPr>
              <a:t>).</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a:t>
            </a:r>
            <a:r>
              <a:rPr lang="fr-FR" sz="1500" b="1" i="0" u="none" strike="noStrike" kern="0" cap="none" spc="0" baseline="0" dirty="0" smtClean="0">
                <a:solidFill>
                  <a:srgbClr val="44546A"/>
                </a:solidFill>
                <a:uFillTx/>
                <a:latin typeface="Calibri"/>
                <a:ea typeface="Calibri"/>
                <a:cs typeface="Calibri"/>
              </a:rPr>
              <a:t>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a:t>
            </a:r>
            <a:r>
              <a:rPr lang="fr-FR" sz="1500" b="1" i="0" u="none" strike="noStrike" kern="0" cap="none" spc="0" baseline="0" dirty="0" smtClean="0">
                <a:solidFill>
                  <a:srgbClr val="44546A"/>
                </a:solidFill>
                <a:uFillTx/>
                <a:latin typeface="Calibri"/>
                <a:ea typeface="Calibri"/>
                <a:cs typeface="Calibri"/>
              </a:rPr>
              <a:t>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a:t>
            </a:r>
            <a:r>
              <a:rPr lang="fr-FR" sz="1500" b="1" i="0" u="none" strike="noStrike" kern="0" cap="none" spc="0" baseline="0" dirty="0" smtClean="0">
                <a:solidFill>
                  <a:srgbClr val="44546A"/>
                </a:solidFill>
                <a:uFillTx/>
                <a:latin typeface="Calibri"/>
                <a:ea typeface="Calibri"/>
                <a:cs typeface="Calibri"/>
              </a:rPr>
              <a:t>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xmlns=""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27763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xmlns="">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xmlns="" val="0"/>
              </a:ext>
            </a:extLst>
          </a:blip>
          <a:stretch>
            <a:fillRect/>
          </a:stretch>
        </p:blipFill>
        <p:spPr>
          <a:xfrm>
            <a:off x="344754" y="2787358"/>
            <a:ext cx="743474" cy="743474"/>
          </a:xfrm>
          <a:prstGeom prst="rect">
            <a:avLst/>
          </a:prstGeom>
        </p:spPr>
      </p:pic>
      <p:pic>
        <p:nvPicPr>
          <p:cNvPr id="10" name="Picture 9">
            <a:extLst>
              <a:ext uri="{FF2B5EF4-FFF2-40B4-BE49-F238E27FC236}">
                <a16:creationId xmlns=""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xmlns="" val="289352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72018F9-6958-071B-2EC9-5E1A5FEC91A9}"/>
            </a:ext>
          </a:extLst>
        </p:cNvPr>
        <p:cNvGrpSpPr/>
        <p:nvPr/>
      </p:nvGrpSpPr>
      <p:grpSpPr>
        <a:xfrm>
          <a:off x="0" y="0"/>
          <a:ext cx="0" cy="0"/>
          <a:chOff x="0" y="0"/>
          <a:chExt cx="0" cy="0"/>
        </a:xfrm>
      </p:grpSpPr>
      <p:grpSp>
        <p:nvGrpSpPr>
          <p:cNvPr id="2" name="Group 14">
            <a:extLst>
              <a:ext uri="{FF2B5EF4-FFF2-40B4-BE49-F238E27FC236}">
                <a16:creationId xmlns=""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 xmlns:a16="http://schemas.microsoft.com/office/drawing/2014/main" id="{687636AC-B22C-F664-41D5-C1352093478D}"/>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backgroundRemoval t="1855" b="100000" l="391" r="99512"/>
                    </a14:imgEffect>
                  </a14:imgLayer>
                </a14:imgProps>
              </a:ext>
              <a:ext uri="{28A0092B-C50C-407E-A947-70E740481C1C}">
                <a14:useLocalDpi xmlns:a14="http://schemas.microsoft.com/office/drawing/2010/main" xmlns="" val="0"/>
              </a:ext>
            </a:extLst>
          </a:blip>
          <a:stretch>
            <a:fillRect/>
          </a:stretch>
        </p:blipFill>
        <p:spPr>
          <a:xfrm>
            <a:off x="441110" y="744784"/>
            <a:ext cx="2802017" cy="2802017"/>
          </a:xfrm>
          <a:prstGeom prst="rect">
            <a:avLst/>
          </a:prstGeom>
        </p:spPr>
      </p:pic>
      <p:sp>
        <p:nvSpPr>
          <p:cNvPr id="9" name="Oval 45">
            <a:extLst>
              <a:ext uri="{FF2B5EF4-FFF2-40B4-BE49-F238E27FC236}">
                <a16:creationId xmlns=""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xmlns=""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xmlns="" val="332314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 xmlns:a16="http://schemas.microsoft.com/office/drawing/2014/main" id="{7AEA2973-8F7D-E6B3-A35C-615B04EFA6EB}"/>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Checkpoint</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xmlns="" val="839569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A07FCA8-ED73-D50A-06B2-F7EF1FA26318}"/>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BF95744F-8039-5D83-4DAD-F23603FDCA4A}"/>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Nous </a:t>
            </a:r>
            <a:r>
              <a:rPr lang="fr-MA" sz="1400" b="1">
                <a:solidFill>
                  <a:schemeClr val="bg2">
                    <a:lumMod val="50000"/>
                  </a:schemeClr>
                </a:solidFill>
              </a:rPr>
              <a:t>allons réviser </a:t>
            </a:r>
            <a:r>
              <a:rPr lang="fr-MA" sz="1400" b="1" dirty="0">
                <a:solidFill>
                  <a:schemeClr val="bg2">
                    <a:lumMod val="50000"/>
                  </a:schemeClr>
                </a:solidFill>
              </a:rPr>
              <a:t>rapidement ce que nous avons appris pendant la dernière séance. </a:t>
            </a:r>
            <a:endParaRPr lang="fr-FR" sz="1400" b="1" dirty="0">
              <a:solidFill>
                <a:schemeClr val="bg2">
                  <a:lumMod val="50000"/>
                </a:schemeClr>
              </a:solidFill>
            </a:endParaRPr>
          </a:p>
        </p:txBody>
      </p:sp>
      <p:sp>
        <p:nvSpPr>
          <p:cNvPr id="16" name="ZoneTexte 15">
            <a:extLst>
              <a:ext uri="{FF2B5EF4-FFF2-40B4-BE49-F238E27FC236}">
                <a16:creationId xmlns="" xmlns:a16="http://schemas.microsoft.com/office/drawing/2014/main" id="{51C518A8-3805-282D-5B16-A4FB539F8039}"/>
              </a:ext>
            </a:extLst>
          </p:cNvPr>
          <p:cNvSpPr txBox="1"/>
          <p:nvPr/>
        </p:nvSpPr>
        <p:spPr>
          <a:xfrm>
            <a:off x="769484" y="914214"/>
            <a:ext cx="5868080" cy="1477328"/>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à haute voix les phrases suivantes :</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Le champignon pousse dans le jardin.</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Ma sœur dessine une montagne.</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J’habite dans un quartier calme et tranquille.</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Mon frère a mangé quatre beignets.  </a:t>
            </a:r>
          </a:p>
        </p:txBody>
      </p:sp>
      <p:sp>
        <p:nvSpPr>
          <p:cNvPr id="17" name="ZoneTexte 16">
            <a:extLst>
              <a:ext uri="{FF2B5EF4-FFF2-40B4-BE49-F238E27FC236}">
                <a16:creationId xmlns="" xmlns:a16="http://schemas.microsoft.com/office/drawing/2014/main" id="{A44A60E0-5155-E409-7F84-8B35BAD83CA2}"/>
              </a:ext>
            </a:extLst>
          </p:cNvPr>
          <p:cNvSpPr txBox="1"/>
          <p:nvPr/>
        </p:nvSpPr>
        <p:spPr>
          <a:xfrm>
            <a:off x="769484" y="2961836"/>
            <a:ext cx="7337652" cy="923330"/>
          </a:xfrm>
          <a:prstGeom prst="rect">
            <a:avLst/>
          </a:prstGeom>
          <a:noFill/>
        </p:spPr>
        <p:txBody>
          <a:bodyPr wrap="square">
            <a:spAutoFit/>
          </a:bodyPr>
          <a:lstStyle/>
          <a:p>
            <a:r>
              <a:rPr lang="fr-FR" b="1" dirty="0" smtClean="0">
                <a:latin typeface="Calibri" panose="020F0502020204030204" pitchFamily="34" charset="0"/>
                <a:ea typeface="Calibri" panose="020F0502020204030204" pitchFamily="34" charset="0"/>
                <a:cs typeface="Calibri" panose="020F0502020204030204" pitchFamily="34" charset="0"/>
              </a:rPr>
              <a:t>- </a:t>
            </a:r>
            <a:r>
              <a:rPr lang="fr-FR" b="1" dirty="0" smtClean="0">
                <a:latin typeface="Calibri" panose="020F0502020204030204" pitchFamily="34" charset="0"/>
                <a:ea typeface="Calibri" panose="020F0502020204030204" pitchFamily="34" charset="0"/>
                <a:cs typeface="Calibri" panose="020F0502020204030204" pitchFamily="34" charset="0"/>
              </a:rPr>
              <a:t>Un </a:t>
            </a:r>
            <a:r>
              <a:rPr lang="fr-FR" b="1" dirty="0">
                <a:latin typeface="Calibri" panose="020F0502020204030204" pitchFamily="34" charset="0"/>
                <a:ea typeface="Calibri" panose="020F0502020204030204" pitchFamily="34" charset="0"/>
                <a:cs typeface="Calibri" panose="020F0502020204030204" pitchFamily="34" charset="0"/>
              </a:rPr>
              <a:t>papillon aux ailes multicolores vole au-dessus des fleurs. </a:t>
            </a:r>
          </a:p>
          <a:p>
            <a:r>
              <a:rPr lang="fr-FR" i="1" dirty="0">
                <a:latin typeface="Calibri" panose="020F0502020204030204" pitchFamily="34" charset="0"/>
                <a:ea typeface="Calibri" panose="020F0502020204030204" pitchFamily="34" charset="0"/>
                <a:cs typeface="Calibri" panose="020F0502020204030204" pitchFamily="34" charset="0"/>
              </a:rPr>
              <a:t>1. </a:t>
            </a:r>
            <a:r>
              <a:rPr lang="fr-FR" b="1" i="1" dirty="0">
                <a:solidFill>
                  <a:srgbClr val="FF0000"/>
                </a:solidFill>
                <a:latin typeface="Calibri" panose="020F0502020204030204" pitchFamily="34" charset="0"/>
                <a:ea typeface="Calibri" panose="020F0502020204030204" pitchFamily="34" charset="0"/>
                <a:cs typeface="Calibri" panose="020F0502020204030204" pitchFamily="34" charset="0"/>
              </a:rPr>
              <a:t>Quel</a:t>
            </a:r>
            <a:r>
              <a:rPr lang="fr-FR" i="1" dirty="0">
                <a:latin typeface="Calibri" panose="020F0502020204030204" pitchFamily="34" charset="0"/>
                <a:ea typeface="Calibri" panose="020F0502020204030204" pitchFamily="34" charset="0"/>
                <a:cs typeface="Calibri" panose="020F0502020204030204" pitchFamily="34" charset="0"/>
              </a:rPr>
              <a:t> insecte vole au-dessus des fleurs ?</a:t>
            </a:r>
          </a:p>
          <a:p>
            <a:pPr lvl="1"/>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18" name="ZoneTexte 17">
            <a:extLst>
              <a:ext uri="{FF2B5EF4-FFF2-40B4-BE49-F238E27FC236}">
                <a16:creationId xmlns="" xmlns:a16="http://schemas.microsoft.com/office/drawing/2014/main" id="{042E3F6B-5E6B-C1FC-2C04-2BED610BB4EC}"/>
              </a:ext>
            </a:extLst>
          </p:cNvPr>
          <p:cNvSpPr txBox="1"/>
          <p:nvPr/>
        </p:nvSpPr>
        <p:spPr>
          <a:xfrm>
            <a:off x="769484" y="3832392"/>
            <a:ext cx="7337652" cy="923330"/>
          </a:xfrm>
          <a:prstGeom prst="rect">
            <a:avLst/>
          </a:prstGeom>
          <a:noFill/>
        </p:spPr>
        <p:txBody>
          <a:bodyPr wrap="square">
            <a:spAutoFit/>
          </a:bodyPr>
          <a:lstStyle/>
          <a:p>
            <a:r>
              <a:rPr lang="fr-FR" b="1" dirty="0" smtClean="0">
                <a:latin typeface="Calibri" panose="020F0502020204030204" pitchFamily="34" charset="0"/>
                <a:ea typeface="Calibri" panose="020F0502020204030204" pitchFamily="34" charset="0"/>
                <a:cs typeface="Calibri" panose="020F0502020204030204" pitchFamily="34" charset="0"/>
              </a:rPr>
              <a:t>-</a:t>
            </a:r>
            <a:r>
              <a:rPr lang="fr-FR" b="1" dirty="0">
                <a:latin typeface="Calibri" panose="020F0502020204030204" pitchFamily="34" charset="0"/>
                <a:ea typeface="Calibri" panose="020F0502020204030204" pitchFamily="34" charset="0"/>
                <a:cs typeface="Calibri" panose="020F0502020204030204" pitchFamily="34" charset="0"/>
              </a:rPr>
              <a:t> C’est un vieil homme </a:t>
            </a:r>
            <a:r>
              <a:rPr lang="fr-FR" b="1" dirty="0" smtClean="0">
                <a:latin typeface="Calibri" panose="020F0502020204030204" pitchFamily="34" charset="0"/>
                <a:ea typeface="Calibri" panose="020F0502020204030204" pitchFamily="34" charset="0"/>
                <a:cs typeface="Calibri" panose="020F0502020204030204" pitchFamily="34" charset="0"/>
              </a:rPr>
              <a:t>qui </a:t>
            </a:r>
            <a:r>
              <a:rPr lang="fr-FR" b="1" dirty="0">
                <a:latin typeface="Calibri" panose="020F0502020204030204" pitchFamily="34" charset="0"/>
                <a:ea typeface="Calibri" panose="020F0502020204030204" pitchFamily="34" charset="0"/>
                <a:cs typeface="Calibri" panose="020F0502020204030204" pitchFamily="34" charset="0"/>
              </a:rPr>
              <a:t>raconte cette histoire. </a:t>
            </a:r>
          </a:p>
          <a:p>
            <a:r>
              <a:rPr lang="fr-FR" i="1" dirty="0">
                <a:latin typeface="Calibri" panose="020F0502020204030204" pitchFamily="34" charset="0"/>
                <a:ea typeface="Calibri" panose="020F0502020204030204" pitchFamily="34" charset="0"/>
                <a:cs typeface="Calibri" panose="020F0502020204030204" pitchFamily="34" charset="0"/>
              </a:rPr>
              <a:t>2. </a:t>
            </a:r>
            <a:r>
              <a:rPr lang="fr-FR" b="1" i="1" dirty="0">
                <a:solidFill>
                  <a:srgbClr val="FF0000"/>
                </a:solidFill>
                <a:latin typeface="Calibri" panose="020F0502020204030204" pitchFamily="34" charset="0"/>
                <a:ea typeface="Calibri" panose="020F0502020204030204" pitchFamily="34" charset="0"/>
                <a:cs typeface="Calibri" panose="020F0502020204030204" pitchFamily="34" charset="0"/>
              </a:rPr>
              <a:t>Qui </a:t>
            </a:r>
            <a:r>
              <a:rPr lang="fr-FR" i="1" dirty="0">
                <a:latin typeface="Calibri" panose="020F0502020204030204" pitchFamily="34" charset="0"/>
                <a:ea typeface="Calibri" panose="020F0502020204030204" pitchFamily="34" charset="0"/>
                <a:cs typeface="Calibri" panose="020F0502020204030204" pitchFamily="34" charset="0"/>
              </a:rPr>
              <a:t>raconte l’histoire?</a:t>
            </a:r>
          </a:p>
          <a:p>
            <a:pPr lvl="1"/>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19" name="ZoneTexte 18">
            <a:extLst>
              <a:ext uri="{FF2B5EF4-FFF2-40B4-BE49-F238E27FC236}">
                <a16:creationId xmlns="" xmlns:a16="http://schemas.microsoft.com/office/drawing/2014/main" id="{AA507037-92FE-F9BE-291F-85A81535205A}"/>
              </a:ext>
            </a:extLst>
          </p:cNvPr>
          <p:cNvSpPr txBox="1"/>
          <p:nvPr/>
        </p:nvSpPr>
        <p:spPr>
          <a:xfrm>
            <a:off x="769484" y="2497684"/>
            <a:ext cx="4608738" cy="36933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les phrases et répondez à ces questions :</a:t>
            </a:r>
          </a:p>
        </p:txBody>
      </p:sp>
      <p:pic>
        <p:nvPicPr>
          <p:cNvPr id="20" name="Picture 2" descr="Lever la main - Icônes mains et gestes gratuites">
            <a:extLst>
              <a:ext uri="{FF2B5EF4-FFF2-40B4-BE49-F238E27FC236}">
                <a16:creationId xmlns="" xmlns:a16="http://schemas.microsoft.com/office/drawing/2014/main" id="{3F3EB23A-3DE6-54E6-DEA1-9CFC41AD335D}"/>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Espace réservé du texte 2">
            <a:extLst>
              <a:ext uri="{FF2B5EF4-FFF2-40B4-BE49-F238E27FC236}">
                <a16:creationId xmlns="" xmlns:a16="http://schemas.microsoft.com/office/drawing/2014/main" id="{E33DF87B-BE91-23D5-1F26-0DE417798B6D}"/>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Désigner au hasard quelques </a:t>
            </a:r>
            <a:r>
              <a:rPr lang="fr-MA" sz="1400" dirty="0" smtClean="0"/>
              <a:t>élèves, surtout ceux </a:t>
            </a:r>
            <a:r>
              <a:rPr lang="fr-MA" sz="1400" dirty="0"/>
              <a:t>qui </a:t>
            </a:r>
            <a:r>
              <a:rPr lang="fr-MA" sz="1400" dirty="0" smtClean="0"/>
              <a:t>hésitent et demandez-leur de </a:t>
            </a:r>
            <a:r>
              <a:rPr lang="fr-MA" sz="1400" dirty="0"/>
              <a:t>justifier leurs réponses.</a:t>
            </a:r>
            <a:endParaRPr lang="fr-FR" sz="1400" dirty="0"/>
          </a:p>
        </p:txBody>
      </p:sp>
    </p:spTree>
    <p:extLst>
      <p:ext uri="{BB962C8B-B14F-4D97-AF65-F5344CB8AC3E}">
        <p14:creationId xmlns:p14="http://schemas.microsoft.com/office/powerpoint/2010/main" xmlns="" val="2166641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5163AF3-D26B-D03B-7BAB-E5A25BB2F241}"/>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371820B4-5D4D-9649-9128-21166CC81C82}"/>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Réponses </a:t>
            </a:r>
            <a:r>
              <a:rPr lang="fr-MA" sz="1400" b="1" dirty="0" smtClean="0">
                <a:solidFill>
                  <a:schemeClr val="bg2">
                    <a:lumMod val="50000"/>
                  </a:schemeClr>
                </a:solidFill>
              </a:rPr>
              <a:t>attendues:</a:t>
            </a:r>
            <a:endParaRPr lang="fr-FR" sz="1400" b="1" dirty="0">
              <a:solidFill>
                <a:schemeClr val="bg2">
                  <a:lumMod val="50000"/>
                </a:schemeClr>
              </a:solidFill>
            </a:endParaRPr>
          </a:p>
        </p:txBody>
      </p:sp>
      <p:sp>
        <p:nvSpPr>
          <p:cNvPr id="8" name="ZoneTexte 7">
            <a:extLst>
              <a:ext uri="{FF2B5EF4-FFF2-40B4-BE49-F238E27FC236}">
                <a16:creationId xmlns="" xmlns:a16="http://schemas.microsoft.com/office/drawing/2014/main" id="{0C3D4331-20CE-13B4-8755-3F12FF86667B}"/>
              </a:ext>
            </a:extLst>
          </p:cNvPr>
          <p:cNvSpPr txBox="1"/>
          <p:nvPr/>
        </p:nvSpPr>
        <p:spPr>
          <a:xfrm>
            <a:off x="769484" y="914214"/>
            <a:ext cx="5868080" cy="1477328"/>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Lisez à haute voix les phrases suivantes :</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Le champignon pousse dans le jardin.</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Ma sœur dessine une montagne.</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J’habite dans un quartier calme et tranquille.</a:t>
            </a:r>
          </a:p>
          <a:p>
            <a:pPr marL="342900" indent="-342900">
              <a:buFont typeface="+mj-lt"/>
              <a:buAutoNum type="arabicPeriod"/>
            </a:pPr>
            <a:r>
              <a:rPr lang="fr-FR" dirty="0">
                <a:latin typeface="Calibri" panose="020F0502020204030204" pitchFamily="34" charset="0"/>
                <a:ea typeface="Calibri" panose="020F0502020204030204" pitchFamily="34" charset="0"/>
                <a:cs typeface="Calibri" panose="020F0502020204030204" pitchFamily="34" charset="0"/>
              </a:rPr>
              <a:t>Mon frère a mangé quatre beignets.  </a:t>
            </a:r>
          </a:p>
        </p:txBody>
      </p:sp>
      <p:sp>
        <p:nvSpPr>
          <p:cNvPr id="13" name="ZoneTexte 12">
            <a:extLst>
              <a:ext uri="{FF2B5EF4-FFF2-40B4-BE49-F238E27FC236}">
                <a16:creationId xmlns="" xmlns:a16="http://schemas.microsoft.com/office/drawing/2014/main" id="{F4AC7F55-B739-5A30-44A9-812B512A7C45}"/>
              </a:ext>
            </a:extLst>
          </p:cNvPr>
          <p:cNvSpPr txBox="1"/>
          <p:nvPr/>
        </p:nvSpPr>
        <p:spPr>
          <a:xfrm>
            <a:off x="769484" y="2961836"/>
            <a:ext cx="7337652" cy="923330"/>
          </a:xfrm>
          <a:prstGeom prst="rect">
            <a:avLst/>
          </a:prstGeom>
          <a:noFill/>
        </p:spPr>
        <p:txBody>
          <a:bodyPr wrap="square">
            <a:spAutoFit/>
          </a:bodyPr>
          <a:lstStyle/>
          <a:p>
            <a:r>
              <a:rPr lang="fr-FR" b="1" dirty="0" smtClean="0">
                <a:latin typeface="Calibri" panose="020F0502020204030204" pitchFamily="34" charset="0"/>
                <a:ea typeface="Calibri" panose="020F0502020204030204" pitchFamily="34" charset="0"/>
                <a:cs typeface="Calibri" panose="020F0502020204030204" pitchFamily="34" charset="0"/>
              </a:rPr>
              <a:t>- </a:t>
            </a:r>
            <a:r>
              <a:rPr lang="fr-FR" b="1" dirty="0" smtClean="0">
                <a:latin typeface="Calibri" panose="020F0502020204030204" pitchFamily="34" charset="0"/>
                <a:ea typeface="Calibri" panose="020F0502020204030204" pitchFamily="34" charset="0"/>
                <a:cs typeface="Calibri" panose="020F0502020204030204" pitchFamily="34" charset="0"/>
              </a:rPr>
              <a:t>Un </a:t>
            </a:r>
            <a:r>
              <a:rPr lang="fr-FR" b="1" dirty="0">
                <a:latin typeface="Calibri" panose="020F0502020204030204" pitchFamily="34" charset="0"/>
                <a:ea typeface="Calibri" panose="020F0502020204030204" pitchFamily="34" charset="0"/>
                <a:cs typeface="Calibri" panose="020F0502020204030204" pitchFamily="34" charset="0"/>
              </a:rPr>
              <a:t>papillon aux ailes multicolores vole au-dessus des fleurs. </a:t>
            </a:r>
          </a:p>
          <a:p>
            <a:r>
              <a:rPr lang="fr-FR" i="1" dirty="0">
                <a:latin typeface="Calibri" panose="020F0502020204030204" pitchFamily="34" charset="0"/>
                <a:ea typeface="Calibri" panose="020F0502020204030204" pitchFamily="34" charset="0"/>
                <a:cs typeface="Calibri" panose="020F0502020204030204" pitchFamily="34" charset="0"/>
              </a:rPr>
              <a:t>1. </a:t>
            </a:r>
            <a:r>
              <a:rPr lang="fr-FR" b="1" i="1" dirty="0">
                <a:solidFill>
                  <a:srgbClr val="FF0000"/>
                </a:solidFill>
                <a:latin typeface="Calibri" panose="020F0502020204030204" pitchFamily="34" charset="0"/>
                <a:ea typeface="Calibri" panose="020F0502020204030204" pitchFamily="34" charset="0"/>
                <a:cs typeface="Calibri" panose="020F0502020204030204" pitchFamily="34" charset="0"/>
              </a:rPr>
              <a:t>Quel</a:t>
            </a:r>
            <a:r>
              <a:rPr lang="fr-FR" i="1" dirty="0">
                <a:latin typeface="Calibri" panose="020F0502020204030204" pitchFamily="34" charset="0"/>
                <a:ea typeface="Calibri" panose="020F0502020204030204" pitchFamily="34" charset="0"/>
                <a:cs typeface="Calibri" panose="020F0502020204030204" pitchFamily="34" charset="0"/>
              </a:rPr>
              <a:t> insecte vole au-dessus des fleurs ?</a:t>
            </a:r>
          </a:p>
          <a:p>
            <a:pPr lvl="1"/>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15" name="ZoneTexte 14">
            <a:extLst>
              <a:ext uri="{FF2B5EF4-FFF2-40B4-BE49-F238E27FC236}">
                <a16:creationId xmlns="" xmlns:a16="http://schemas.microsoft.com/office/drawing/2014/main" id="{3B724CAA-4D67-A3CC-7B87-8B5001C65E00}"/>
              </a:ext>
            </a:extLst>
          </p:cNvPr>
          <p:cNvSpPr txBox="1"/>
          <p:nvPr/>
        </p:nvSpPr>
        <p:spPr>
          <a:xfrm>
            <a:off x="769484" y="3832392"/>
            <a:ext cx="7337652" cy="923330"/>
          </a:xfrm>
          <a:prstGeom prst="rect">
            <a:avLst/>
          </a:prstGeom>
          <a:noFill/>
        </p:spPr>
        <p:txBody>
          <a:bodyPr wrap="square">
            <a:spAutoFit/>
          </a:bodyPr>
          <a:lstStyle/>
          <a:p>
            <a:r>
              <a:rPr lang="fr-FR" b="1" dirty="0" smtClean="0">
                <a:latin typeface="Calibri" panose="020F0502020204030204" pitchFamily="34" charset="0"/>
                <a:ea typeface="Calibri" panose="020F0502020204030204" pitchFamily="34" charset="0"/>
                <a:cs typeface="Calibri" panose="020F0502020204030204" pitchFamily="34" charset="0"/>
              </a:rPr>
              <a:t> </a:t>
            </a:r>
            <a:r>
              <a:rPr lang="fr-FR" b="1" dirty="0" smtClean="0">
                <a:latin typeface="Calibri" panose="020F0502020204030204" pitchFamily="34" charset="0"/>
                <a:ea typeface="Calibri" panose="020F0502020204030204" pitchFamily="34" charset="0"/>
                <a:cs typeface="Calibri" panose="020F0502020204030204" pitchFamily="34" charset="0"/>
              </a:rPr>
              <a:t>- </a:t>
            </a:r>
            <a:r>
              <a:rPr lang="fr-FR" b="1" dirty="0" smtClean="0">
                <a:latin typeface="Calibri" panose="020F0502020204030204" pitchFamily="34" charset="0"/>
                <a:ea typeface="Calibri" panose="020F0502020204030204" pitchFamily="34" charset="0"/>
                <a:cs typeface="Calibri" panose="020F0502020204030204" pitchFamily="34" charset="0"/>
              </a:rPr>
              <a:t>C’est </a:t>
            </a:r>
            <a:r>
              <a:rPr lang="fr-FR" b="1" dirty="0">
                <a:latin typeface="Calibri" panose="020F0502020204030204" pitchFamily="34" charset="0"/>
                <a:ea typeface="Calibri" panose="020F0502020204030204" pitchFamily="34" charset="0"/>
                <a:cs typeface="Calibri" panose="020F0502020204030204" pitchFamily="34" charset="0"/>
              </a:rPr>
              <a:t>un vieil homme </a:t>
            </a:r>
            <a:r>
              <a:rPr lang="fr-FR" b="1" dirty="0" smtClean="0">
                <a:latin typeface="Calibri" panose="020F0502020204030204" pitchFamily="34" charset="0"/>
                <a:ea typeface="Calibri" panose="020F0502020204030204" pitchFamily="34" charset="0"/>
                <a:cs typeface="Calibri" panose="020F0502020204030204" pitchFamily="34" charset="0"/>
              </a:rPr>
              <a:t>qui </a:t>
            </a:r>
            <a:r>
              <a:rPr lang="fr-FR" b="1" dirty="0">
                <a:latin typeface="Calibri" panose="020F0502020204030204" pitchFamily="34" charset="0"/>
                <a:ea typeface="Calibri" panose="020F0502020204030204" pitchFamily="34" charset="0"/>
                <a:cs typeface="Calibri" panose="020F0502020204030204" pitchFamily="34" charset="0"/>
              </a:rPr>
              <a:t>raconte cette histoire. </a:t>
            </a:r>
          </a:p>
          <a:p>
            <a:r>
              <a:rPr lang="fr-FR" i="1" dirty="0">
                <a:latin typeface="Calibri" panose="020F0502020204030204" pitchFamily="34" charset="0"/>
                <a:ea typeface="Calibri" panose="020F0502020204030204" pitchFamily="34" charset="0"/>
                <a:cs typeface="Calibri" panose="020F0502020204030204" pitchFamily="34" charset="0"/>
              </a:rPr>
              <a:t>2. </a:t>
            </a:r>
            <a:r>
              <a:rPr lang="fr-FR" b="1" i="1" dirty="0">
                <a:solidFill>
                  <a:srgbClr val="FF0000"/>
                </a:solidFill>
                <a:latin typeface="Calibri" panose="020F0502020204030204" pitchFamily="34" charset="0"/>
                <a:ea typeface="Calibri" panose="020F0502020204030204" pitchFamily="34" charset="0"/>
                <a:cs typeface="Calibri" panose="020F0502020204030204" pitchFamily="34" charset="0"/>
              </a:rPr>
              <a:t>Qui</a:t>
            </a:r>
            <a:r>
              <a:rPr lang="fr-FR" i="1" dirty="0">
                <a:latin typeface="Calibri" panose="020F0502020204030204" pitchFamily="34" charset="0"/>
                <a:ea typeface="Calibri" panose="020F0502020204030204" pitchFamily="34" charset="0"/>
                <a:cs typeface="Calibri" panose="020F0502020204030204" pitchFamily="34" charset="0"/>
              </a:rPr>
              <a:t> raconte l’histoire?</a:t>
            </a:r>
          </a:p>
          <a:p>
            <a:pPr lvl="1"/>
            <a:r>
              <a:rPr lang="fr-FR" dirty="0">
                <a:latin typeface="Calibri" panose="020F0502020204030204" pitchFamily="34" charset="0"/>
                <a:ea typeface="Calibri" panose="020F0502020204030204" pitchFamily="34" charset="0"/>
                <a:cs typeface="Calibri" panose="020F0502020204030204" pitchFamily="34" charset="0"/>
              </a:rPr>
              <a:t>…………………………………………………………………………………………………………….</a:t>
            </a:r>
          </a:p>
        </p:txBody>
      </p:sp>
      <p:sp>
        <p:nvSpPr>
          <p:cNvPr id="5" name="ZoneTexte 4">
            <a:extLst>
              <a:ext uri="{FF2B5EF4-FFF2-40B4-BE49-F238E27FC236}">
                <a16:creationId xmlns="" xmlns:a16="http://schemas.microsoft.com/office/drawing/2014/main" id="{E4FB50BE-60DB-7DC3-94E9-6A1275EDC927}"/>
              </a:ext>
            </a:extLst>
          </p:cNvPr>
          <p:cNvSpPr txBox="1"/>
          <p:nvPr/>
        </p:nvSpPr>
        <p:spPr>
          <a:xfrm>
            <a:off x="769484" y="2497684"/>
            <a:ext cx="4608738" cy="369332"/>
          </a:xfrm>
          <a:prstGeom prst="rect">
            <a:avLst/>
          </a:prstGeom>
          <a:noFill/>
        </p:spPr>
        <p:txBody>
          <a:bodyPr wrap="square">
            <a:spAutoFit/>
          </a:bodyPr>
          <a:lstStyle/>
          <a:p>
            <a:r>
              <a:rPr lang="fr-FR" b="1" dirty="0">
                <a:solidFill>
                  <a:srgbClr val="0070C0"/>
                </a:solidFill>
                <a:latin typeface="Calibri" panose="020F0502020204030204" pitchFamily="34" charset="0"/>
                <a:ea typeface="Calibri" panose="020F0502020204030204" pitchFamily="34" charset="0"/>
                <a:cs typeface="Calibri" panose="020F0502020204030204" pitchFamily="34" charset="0"/>
              </a:rPr>
              <a:t>Répondez aux questions suivantes :</a:t>
            </a:r>
          </a:p>
        </p:txBody>
      </p:sp>
      <p:pic>
        <p:nvPicPr>
          <p:cNvPr id="9" name="Google Shape;656;p54">
            <a:extLst>
              <a:ext uri="{FF2B5EF4-FFF2-40B4-BE49-F238E27FC236}">
                <a16:creationId xmlns="" xmlns:a16="http://schemas.microsoft.com/office/drawing/2014/main" id="{049673CE-B176-3748-5C11-E4091DB260F3}"/>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sp>
        <p:nvSpPr>
          <p:cNvPr id="11" name="ZoneTexte 10">
            <a:extLst>
              <a:ext uri="{FF2B5EF4-FFF2-40B4-BE49-F238E27FC236}">
                <a16:creationId xmlns="" xmlns:a16="http://schemas.microsoft.com/office/drawing/2014/main" id="{C29BB2E4-F50D-7529-C24F-D7DBEA19514F}"/>
              </a:ext>
            </a:extLst>
          </p:cNvPr>
          <p:cNvSpPr txBox="1"/>
          <p:nvPr/>
        </p:nvSpPr>
        <p:spPr>
          <a:xfrm>
            <a:off x="1233889" y="4323154"/>
            <a:ext cx="4774004" cy="369332"/>
          </a:xfrm>
          <a:prstGeom prst="rect">
            <a:avLst/>
          </a:prstGeom>
          <a:noFill/>
        </p:spPr>
        <p:txBody>
          <a:bodyPr wrap="square">
            <a:spAutoFit/>
          </a:bodyPr>
          <a:lstStyle/>
          <a:p>
            <a:r>
              <a:rPr lang="fr-FR" b="1" i="1" dirty="0">
                <a:solidFill>
                  <a:srgbClr val="00B0F0"/>
                </a:solidFill>
                <a:latin typeface="Calibri" panose="020F0502020204030204" pitchFamily="34" charset="0"/>
                <a:ea typeface="Calibri" panose="020F0502020204030204" pitchFamily="34" charset="0"/>
                <a:cs typeface="Calibri" panose="020F0502020204030204" pitchFamily="34" charset="0"/>
              </a:rPr>
              <a:t>C’est un vieil homme </a:t>
            </a:r>
            <a:r>
              <a:rPr lang="fr-FR" b="1" i="1" dirty="0">
                <a:latin typeface="Calibri" panose="020F0502020204030204" pitchFamily="34" charset="0"/>
                <a:ea typeface="Calibri" panose="020F0502020204030204" pitchFamily="34" charset="0"/>
                <a:cs typeface="Calibri" panose="020F0502020204030204" pitchFamily="34" charset="0"/>
              </a:rPr>
              <a:t>qui raconte cette histoire.</a:t>
            </a:r>
          </a:p>
        </p:txBody>
      </p:sp>
      <p:sp>
        <p:nvSpPr>
          <p:cNvPr id="12" name="ZoneTexte 11">
            <a:extLst>
              <a:ext uri="{FF2B5EF4-FFF2-40B4-BE49-F238E27FC236}">
                <a16:creationId xmlns="" xmlns:a16="http://schemas.microsoft.com/office/drawing/2014/main" id="{9D1BD45A-D4B9-EB7E-08F2-53186BF5E30E}"/>
              </a:ext>
            </a:extLst>
          </p:cNvPr>
          <p:cNvSpPr txBox="1"/>
          <p:nvPr/>
        </p:nvSpPr>
        <p:spPr>
          <a:xfrm>
            <a:off x="1156771" y="3458908"/>
            <a:ext cx="4851122" cy="369332"/>
          </a:xfrm>
          <a:prstGeom prst="rect">
            <a:avLst/>
          </a:prstGeom>
          <a:noFill/>
        </p:spPr>
        <p:txBody>
          <a:bodyPr wrap="square">
            <a:spAutoFit/>
          </a:bodyPr>
          <a:lstStyle/>
          <a:p>
            <a:r>
              <a:rPr lang="fr-FR" b="1" i="1" dirty="0">
                <a:solidFill>
                  <a:srgbClr val="00B0F0"/>
                </a:solidFill>
                <a:latin typeface="Calibri" panose="020F0502020204030204" pitchFamily="34" charset="0"/>
                <a:ea typeface="Calibri" panose="020F0502020204030204" pitchFamily="34" charset="0"/>
                <a:cs typeface="Calibri" panose="020F0502020204030204" pitchFamily="34" charset="0"/>
              </a:rPr>
              <a:t>C’est un papillon </a:t>
            </a:r>
            <a:r>
              <a:rPr lang="fr-FR" b="1" i="1" dirty="0">
                <a:latin typeface="Calibri" panose="020F0502020204030204" pitchFamily="34" charset="0"/>
                <a:ea typeface="Calibri" panose="020F0502020204030204" pitchFamily="34" charset="0"/>
                <a:cs typeface="Calibri" panose="020F0502020204030204" pitchFamily="34" charset="0"/>
              </a:rPr>
              <a:t>qui vole au-dessus des fleurs.</a:t>
            </a:r>
          </a:p>
        </p:txBody>
      </p:sp>
      <p:sp>
        <p:nvSpPr>
          <p:cNvPr id="4" name="Espace réservé du texte 2">
            <a:extLst>
              <a:ext uri="{FF2B5EF4-FFF2-40B4-BE49-F238E27FC236}">
                <a16:creationId xmlns="" xmlns:a16="http://schemas.microsoft.com/office/drawing/2014/main" id="{83C758CE-DFFE-40A3-A230-4C1CE83BA0B3}"/>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smtClean="0"/>
              <a:t>Désigner au hasard quelques élèves, surtout ceux qui hésitent et demandez-leur de justifier leurs réponses</a:t>
            </a:r>
            <a:r>
              <a:rPr lang="fr-MA" sz="1400" dirty="0" smtClean="0"/>
              <a:t>.</a:t>
            </a:r>
            <a:endParaRPr lang="fr-FR" sz="1400" dirty="0" smtClean="0"/>
          </a:p>
        </p:txBody>
      </p:sp>
    </p:spTree>
    <p:extLst>
      <p:ext uri="{BB962C8B-B14F-4D97-AF65-F5344CB8AC3E}">
        <p14:creationId xmlns:p14="http://schemas.microsoft.com/office/powerpoint/2010/main" xmlns="" val="4192294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 xmlns:a16="http://schemas.microsoft.com/office/drawing/2014/main" id="{497FE5FA-0C79-7A26-1B13-3BF1EC9434C3}"/>
            </a:ext>
          </a:extLst>
        </p:cNvPr>
        <p:cNvGrpSpPr/>
        <p:nvPr/>
      </p:nvGrpSpPr>
      <p:grpSpPr>
        <a:xfrm>
          <a:off x="0" y="0"/>
          <a:ext cx="0" cy="0"/>
          <a:chOff x="0" y="0"/>
          <a:chExt cx="0" cy="0"/>
        </a:xfrm>
      </p:grpSpPr>
      <p:sp>
        <p:nvSpPr>
          <p:cNvPr id="2" name="Google Shape;1140;p112">
            <a:extLst>
              <a:ext uri="{FF2B5EF4-FFF2-40B4-BE49-F238E27FC236}">
                <a16:creationId xmlns="" xmlns:a16="http://schemas.microsoft.com/office/drawing/2014/main" id="{E8CC9862-644F-F922-7499-A42C92A3E8F7}"/>
              </a:ext>
            </a:extLst>
          </p:cNvPr>
          <p:cNvSpPr txBox="1"/>
          <p:nvPr/>
        </p:nvSpPr>
        <p:spPr>
          <a:xfrm>
            <a:off x="0" y="198274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xmlns="" val="1926916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Google Shape;2054;p38">
            <a:extLst>
              <a:ext uri="{FF2B5EF4-FFF2-40B4-BE49-F238E27FC236}">
                <a16:creationId xmlns="" xmlns:a16="http://schemas.microsoft.com/office/drawing/2014/main" id="{140D1579-E32D-3589-A75A-8F96C5DF0E80}"/>
              </a:ext>
            </a:extLst>
          </p:cNvPr>
          <p:cNvSpPr/>
          <p:nvPr/>
        </p:nvSpPr>
        <p:spPr>
          <a:xfrm>
            <a:off x="1061357" y="1366748"/>
            <a:ext cx="7468010"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pPr algn="ctr"/>
            <a:r>
              <a:rPr lang="fr-FR" b="1" dirty="0"/>
              <a:t>Lire correctement les mots avec les sons « </a:t>
            </a:r>
            <a:r>
              <a:rPr lang="fr-FR" b="1" dirty="0" err="1"/>
              <a:t>ill</a:t>
            </a:r>
            <a:r>
              <a:rPr lang="fr-FR" b="1" dirty="0"/>
              <a:t> », « </a:t>
            </a:r>
            <a:r>
              <a:rPr lang="fr-FR" b="1" dirty="0" err="1"/>
              <a:t>eil</a:t>
            </a:r>
            <a:r>
              <a:rPr lang="fr-FR" b="1" dirty="0"/>
              <a:t> » et « ail </a:t>
            </a:r>
            <a:r>
              <a:rPr lang="fr-FR" b="1" dirty="0" smtClean="0"/>
              <a:t>».</a:t>
            </a:r>
            <a:endParaRPr lang="fr-FR" b="1" dirty="0"/>
          </a:p>
        </p:txBody>
      </p:sp>
      <p:pic>
        <p:nvPicPr>
          <p:cNvPr id="22" name="Image 21">
            <a:extLst>
              <a:ext uri="{FF2B5EF4-FFF2-40B4-BE49-F238E27FC236}">
                <a16:creationId xmlns="" xmlns:a16="http://schemas.microsoft.com/office/drawing/2014/main" id="{E354A425-A25D-D8E9-527E-2BEC80D68191}"/>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4633" y="1295362"/>
            <a:ext cx="604158" cy="604158"/>
          </a:xfrm>
          <a:prstGeom prst="rect">
            <a:avLst/>
          </a:prstGeom>
          <a:ln>
            <a:noFill/>
          </a:ln>
        </p:spPr>
      </p:pic>
      <p:sp>
        <p:nvSpPr>
          <p:cNvPr id="23" name="ZoneTexte 4">
            <a:extLst>
              <a:ext uri="{FF2B5EF4-FFF2-40B4-BE49-F238E27FC236}">
                <a16:creationId xmlns="" xmlns:a16="http://schemas.microsoft.com/office/drawing/2014/main" id="{0493BF71-6AA9-53B4-992B-1C40DB14F634}"/>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r>
              <a:rPr lang="fr-FR" sz="1400" b="1" dirty="0">
                <a:solidFill>
                  <a:schemeClr val="bg2">
                    <a:lumMod val="50000"/>
                  </a:schemeClr>
                </a:solidFill>
              </a:rPr>
              <a:t>A la fin de cette séance, vous serez capables de :</a:t>
            </a:r>
            <a:endParaRPr sz="1400" b="1" dirty="0">
              <a:solidFill>
                <a:srgbClr val="E7E6E6">
                  <a:lumMod val="50000"/>
                </a:srgbClr>
              </a:solidFill>
              <a:latin typeface="Calibri"/>
            </a:endParaRPr>
          </a:p>
        </p:txBody>
      </p:sp>
      <p:sp>
        <p:nvSpPr>
          <p:cNvPr id="4" name="Rectangle 3">
            <a:extLst>
              <a:ext uri="{FF2B5EF4-FFF2-40B4-BE49-F238E27FC236}">
                <a16:creationId xmlns="" xmlns:a16="http://schemas.microsoft.com/office/drawing/2014/main" id="{C12B3568-85C7-5EB2-AE36-3B4E4A244024}"/>
              </a:ext>
            </a:extLst>
          </p:cNvPr>
          <p:cNvSpPr/>
          <p:nvPr/>
        </p:nvSpPr>
        <p:spPr>
          <a:xfrm>
            <a:off x="3719575" y="2242916"/>
            <a:ext cx="1334924" cy="461665"/>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fr-FR" sz="2400" b="1" dirty="0"/>
              <a:t>« </a:t>
            </a:r>
            <a:r>
              <a:rPr lang="fr-FR" sz="2400" b="1" dirty="0" err="1"/>
              <a:t>ill</a:t>
            </a:r>
            <a:r>
              <a:rPr lang="fr-FR" sz="2400" b="1" dirty="0"/>
              <a:t> »</a:t>
            </a:r>
          </a:p>
        </p:txBody>
      </p:sp>
      <p:sp>
        <p:nvSpPr>
          <p:cNvPr id="5" name="Rectangle 4">
            <a:extLst>
              <a:ext uri="{FF2B5EF4-FFF2-40B4-BE49-F238E27FC236}">
                <a16:creationId xmlns="" xmlns:a16="http://schemas.microsoft.com/office/drawing/2014/main" id="{99ED4D09-3064-861D-824B-5CB4CA2EBF97}"/>
              </a:ext>
            </a:extLst>
          </p:cNvPr>
          <p:cNvSpPr/>
          <p:nvPr/>
        </p:nvSpPr>
        <p:spPr>
          <a:xfrm>
            <a:off x="6782526" y="2254783"/>
            <a:ext cx="527710" cy="461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gn="ctr"/>
            <a:r>
              <a:rPr lang="fr-FR" sz="2400" b="1" dirty="0"/>
              <a:t>ail</a:t>
            </a:r>
          </a:p>
        </p:txBody>
      </p:sp>
      <p:sp>
        <p:nvSpPr>
          <p:cNvPr id="8" name="Rectangle 7">
            <a:extLst>
              <a:ext uri="{FF2B5EF4-FFF2-40B4-BE49-F238E27FC236}">
                <a16:creationId xmlns="" xmlns:a16="http://schemas.microsoft.com/office/drawing/2014/main" id="{9132D47F-DC4F-4B7E-E8C6-B199C8D8A8AA}"/>
              </a:ext>
            </a:extLst>
          </p:cNvPr>
          <p:cNvSpPr/>
          <p:nvPr/>
        </p:nvSpPr>
        <p:spPr>
          <a:xfrm>
            <a:off x="3306536" y="3533377"/>
            <a:ext cx="2161002" cy="461665"/>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ctr"/>
            <a:r>
              <a:rPr lang="fr-FR" sz="2400" b="1" dirty="0"/>
              <a:t>Fille</a:t>
            </a:r>
          </a:p>
        </p:txBody>
      </p:sp>
      <p:sp>
        <p:nvSpPr>
          <p:cNvPr id="9" name="Rectangle 8">
            <a:extLst>
              <a:ext uri="{FF2B5EF4-FFF2-40B4-BE49-F238E27FC236}">
                <a16:creationId xmlns="" xmlns:a16="http://schemas.microsoft.com/office/drawing/2014/main" id="{F56F72DE-E084-3916-F53D-67ADDADE8A0F}"/>
              </a:ext>
            </a:extLst>
          </p:cNvPr>
          <p:cNvSpPr/>
          <p:nvPr/>
        </p:nvSpPr>
        <p:spPr>
          <a:xfrm>
            <a:off x="3928870" y="2976315"/>
            <a:ext cx="1125629" cy="415498"/>
          </a:xfrm>
          <a:prstGeom prst="rect">
            <a:avLst/>
          </a:prstGeom>
        </p:spPr>
        <p:txBody>
          <a:bodyPr wrap="square">
            <a:spAutoFit/>
          </a:bodyPr>
          <a:lstStyle/>
          <a:p>
            <a:r>
              <a:rPr lang="fr-FR" sz="2100" b="1" dirty="0">
                <a:latin typeface="RATXSP+Calibri"/>
              </a:rPr>
              <a:t>comme</a:t>
            </a:r>
            <a:endParaRPr lang="fr-FR" sz="2100" dirty="0"/>
          </a:p>
        </p:txBody>
      </p:sp>
      <p:sp>
        <p:nvSpPr>
          <p:cNvPr id="10" name="Rectangle 9">
            <a:extLst>
              <a:ext uri="{FF2B5EF4-FFF2-40B4-BE49-F238E27FC236}">
                <a16:creationId xmlns="" xmlns:a16="http://schemas.microsoft.com/office/drawing/2014/main" id="{072F1DB3-21BC-A139-3936-1B24719DEB4C}"/>
              </a:ext>
            </a:extLst>
          </p:cNvPr>
          <p:cNvSpPr/>
          <p:nvPr/>
        </p:nvSpPr>
        <p:spPr>
          <a:xfrm>
            <a:off x="6147707" y="3533378"/>
            <a:ext cx="1798575" cy="461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r>
              <a:rPr lang="fr-FR" sz="2400" b="1" dirty="0"/>
              <a:t>Travail</a:t>
            </a:r>
          </a:p>
        </p:txBody>
      </p:sp>
      <p:sp>
        <p:nvSpPr>
          <p:cNvPr id="11" name="Rectangle 10">
            <a:extLst>
              <a:ext uri="{FF2B5EF4-FFF2-40B4-BE49-F238E27FC236}">
                <a16:creationId xmlns="" xmlns:a16="http://schemas.microsoft.com/office/drawing/2014/main" id="{0F07AF43-FBC2-AF19-509E-38E6D66E889B}"/>
              </a:ext>
            </a:extLst>
          </p:cNvPr>
          <p:cNvSpPr/>
          <p:nvPr/>
        </p:nvSpPr>
        <p:spPr>
          <a:xfrm>
            <a:off x="6483566" y="2976315"/>
            <a:ext cx="1125629" cy="415498"/>
          </a:xfrm>
          <a:prstGeom prst="rect">
            <a:avLst/>
          </a:prstGeom>
        </p:spPr>
        <p:txBody>
          <a:bodyPr wrap="none">
            <a:spAutoFit/>
          </a:bodyPr>
          <a:lstStyle/>
          <a:p>
            <a:r>
              <a:rPr lang="fr-FR" sz="2100" b="1" dirty="0">
                <a:latin typeface="RATXSP+Calibri"/>
              </a:rPr>
              <a:t>comme</a:t>
            </a:r>
          </a:p>
        </p:txBody>
      </p:sp>
      <p:sp>
        <p:nvSpPr>
          <p:cNvPr id="12" name="Rectangle 11">
            <a:extLst>
              <a:ext uri="{FF2B5EF4-FFF2-40B4-BE49-F238E27FC236}">
                <a16:creationId xmlns="" xmlns:a16="http://schemas.microsoft.com/office/drawing/2014/main" id="{9F8BEBF1-0186-8530-49CD-4C48AEA63BDA}"/>
              </a:ext>
            </a:extLst>
          </p:cNvPr>
          <p:cNvSpPr/>
          <p:nvPr/>
        </p:nvSpPr>
        <p:spPr>
          <a:xfrm>
            <a:off x="1568494" y="2242916"/>
            <a:ext cx="529312" cy="461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none">
            <a:spAutoFit/>
          </a:bodyPr>
          <a:lstStyle/>
          <a:p>
            <a:pPr algn="ctr"/>
            <a:r>
              <a:rPr lang="fr-FR" sz="2400" b="1" dirty="0" err="1"/>
              <a:t>eil</a:t>
            </a:r>
            <a:endParaRPr lang="fr-FR" sz="2400" b="1" dirty="0"/>
          </a:p>
        </p:txBody>
      </p:sp>
      <p:sp>
        <p:nvSpPr>
          <p:cNvPr id="13" name="Rectangle 12">
            <a:extLst>
              <a:ext uri="{FF2B5EF4-FFF2-40B4-BE49-F238E27FC236}">
                <a16:creationId xmlns="" xmlns:a16="http://schemas.microsoft.com/office/drawing/2014/main" id="{CC8D5105-DBFA-886E-365B-8ACED9AAF17B}"/>
              </a:ext>
            </a:extLst>
          </p:cNvPr>
          <p:cNvSpPr/>
          <p:nvPr/>
        </p:nvSpPr>
        <p:spPr>
          <a:xfrm>
            <a:off x="934476" y="3521511"/>
            <a:ext cx="1798575" cy="4616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ctr"/>
            <a:r>
              <a:rPr lang="fr-FR" sz="2400" b="1" dirty="0"/>
              <a:t>Soleil </a:t>
            </a:r>
          </a:p>
        </p:txBody>
      </p:sp>
      <p:sp>
        <p:nvSpPr>
          <p:cNvPr id="14" name="Rectangle 13">
            <a:extLst>
              <a:ext uri="{FF2B5EF4-FFF2-40B4-BE49-F238E27FC236}">
                <a16:creationId xmlns="" xmlns:a16="http://schemas.microsoft.com/office/drawing/2014/main" id="{B0A1F1C4-6504-D9BD-D33A-0CC541B5835E}"/>
              </a:ext>
            </a:extLst>
          </p:cNvPr>
          <p:cNvSpPr/>
          <p:nvPr/>
        </p:nvSpPr>
        <p:spPr>
          <a:xfrm>
            <a:off x="1270335" y="2964448"/>
            <a:ext cx="1125629" cy="415498"/>
          </a:xfrm>
          <a:prstGeom prst="rect">
            <a:avLst/>
          </a:prstGeom>
        </p:spPr>
        <p:txBody>
          <a:bodyPr wrap="none">
            <a:spAutoFit/>
          </a:bodyPr>
          <a:lstStyle/>
          <a:p>
            <a:r>
              <a:rPr lang="fr-FR" sz="2100" b="1" dirty="0">
                <a:latin typeface="RATXSP+Calibri"/>
              </a:rPr>
              <a:t>comme</a:t>
            </a:r>
          </a:p>
        </p:txBody>
      </p:sp>
    </p:spTree>
    <p:extLst>
      <p:ext uri="{BB962C8B-B14F-4D97-AF65-F5344CB8AC3E}">
        <p14:creationId xmlns:p14="http://schemas.microsoft.com/office/powerpoint/2010/main" xmlns="" val="109160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E8B26EF-A2C5-E2CD-D018-E68EC17F0A2C}"/>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B5093CD4-EAE2-CCA0-8E98-9531350E482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30EFFEBB-B7C6-C213-5271-F0D95F316D7E}"/>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C2C1736F-2A33-B894-2411-34A6E8C78856}"/>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1A3EB5C9-225F-9E1D-11F2-C3228B52FFE9}"/>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ZoneTexte 11">
            <a:extLst>
              <a:ext uri="{FF2B5EF4-FFF2-40B4-BE49-F238E27FC236}">
                <a16:creationId xmlns="" xmlns:a16="http://schemas.microsoft.com/office/drawing/2014/main" id="{C6A89331-8D54-76E2-3FE0-42C995E7FB2A}"/>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Je vais lire ces mots à haute voix. Ecoutez bien.</a:t>
            </a:r>
            <a:endParaRPr lang="fr-FR" altLang="fr-FR" sz="1400" b="1" dirty="0">
              <a:solidFill>
                <a:schemeClr val="bg2">
                  <a:lumMod val="50000"/>
                </a:schemeClr>
              </a:solidFill>
            </a:endParaRPr>
          </a:p>
        </p:txBody>
      </p:sp>
      <p:sp>
        <p:nvSpPr>
          <p:cNvPr id="10" name="Espace réservé du texte 2">
            <a:extLst>
              <a:ext uri="{FF2B5EF4-FFF2-40B4-BE49-F238E27FC236}">
                <a16:creationId xmlns="" xmlns:a16="http://schemas.microsoft.com/office/drawing/2014/main" id="{D8FBE76A-378D-C3B0-761C-A78932ED475C}"/>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Faire une lecture modèle de ces mots.</a:t>
            </a:r>
          </a:p>
        </p:txBody>
      </p:sp>
      <p:pic>
        <p:nvPicPr>
          <p:cNvPr id="4" name="Image 3">
            <a:extLst>
              <a:ext uri="{FF2B5EF4-FFF2-40B4-BE49-F238E27FC236}">
                <a16:creationId xmlns="" xmlns:a16="http://schemas.microsoft.com/office/drawing/2014/main" id="{2BC1BBC0-FCDC-70CF-9193-0D7C74A36DA4}"/>
              </a:ext>
            </a:extLst>
          </p:cNvPr>
          <p:cNvPicPr>
            <a:picLocks noChangeAspect="1"/>
          </p:cNvPicPr>
          <p:nvPr/>
        </p:nvPicPr>
        <p:blipFill>
          <a:blip r:embed="rId4"/>
          <a:stretch>
            <a:fillRect/>
          </a:stretch>
        </p:blipFill>
        <p:spPr>
          <a:xfrm>
            <a:off x="1913650" y="1200839"/>
            <a:ext cx="5079101" cy="1932478"/>
          </a:xfrm>
          <a:prstGeom prst="rect">
            <a:avLst/>
          </a:prstGeom>
        </p:spPr>
      </p:pic>
    </p:spTree>
    <p:extLst>
      <p:ext uri="{BB962C8B-B14F-4D97-AF65-F5344CB8AC3E}">
        <p14:creationId xmlns:p14="http://schemas.microsoft.com/office/powerpoint/2010/main" xmlns="" val="2570973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A0C74FE7-2843-F50D-1726-86618F4241B8}"/>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0032A374-E825-B809-B00F-0009AB4A3680}"/>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58AFE270-6D35-4FE4-9548-248D77EA6899}"/>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ZoneTexte 11">
            <a:extLst>
              <a:ext uri="{FF2B5EF4-FFF2-40B4-BE49-F238E27FC236}">
                <a16:creationId xmlns=""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Voici les règles à retenir. Suivez attentivement.</a:t>
            </a:r>
            <a:endParaRPr lang="fr-FR" altLang="fr-FR" sz="1400" b="1" dirty="0">
              <a:solidFill>
                <a:schemeClr val="bg2">
                  <a:lumMod val="50000"/>
                </a:schemeClr>
              </a:solidFill>
            </a:endParaRPr>
          </a:p>
        </p:txBody>
      </p:sp>
      <p:sp>
        <p:nvSpPr>
          <p:cNvPr id="10" name="Espace réservé du texte 2">
            <a:extLst>
              <a:ext uri="{FF2B5EF4-FFF2-40B4-BE49-F238E27FC236}">
                <a16:creationId xmlns=""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Fournir des explications claires aux élèves.</a:t>
            </a:r>
          </a:p>
        </p:txBody>
      </p:sp>
      <p:sp>
        <p:nvSpPr>
          <p:cNvPr id="4" name="Rectangle 1">
            <a:extLst>
              <a:ext uri="{FF2B5EF4-FFF2-40B4-BE49-F238E27FC236}">
                <a16:creationId xmlns="" xmlns:a16="http://schemas.microsoft.com/office/drawing/2014/main" id="{CA26E0C1-8B8D-1F56-00B8-8267BB12CB09}"/>
              </a:ext>
            </a:extLst>
          </p:cNvPr>
          <p:cNvSpPr>
            <a:spLocks noChangeArrowheads="1"/>
          </p:cNvSpPr>
          <p:nvPr/>
        </p:nvSpPr>
        <p:spPr bwMode="auto">
          <a:xfrm>
            <a:off x="484741" y="3164478"/>
            <a:ext cx="8064347"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fr-FR" altLang="fr-FR" b="1" dirty="0">
                <a:solidFill>
                  <a:srgbClr val="00B0F0"/>
                </a:solidFill>
                <a:latin typeface="Arial" panose="020B0604020202020204" pitchFamily="34" charset="0"/>
              </a:rPr>
              <a:t>Règles à retenir </a:t>
            </a:r>
            <a:r>
              <a:rPr lang="fr-FR" altLang="fr-FR" b="1" dirty="0" smtClean="0">
                <a:solidFill>
                  <a:srgbClr val="00B0F0"/>
                </a:solidFill>
                <a:latin typeface="Arial" panose="020B0604020202020204" pitchFamily="34" charset="0"/>
              </a:rPr>
              <a:t>:</a:t>
            </a:r>
            <a:endParaRPr lang="fr-FR" altLang="fr-FR" dirty="0">
              <a:latin typeface="Arial" panose="020B0604020202020204" pitchFamily="34" charset="0"/>
            </a:endParaRPr>
          </a:p>
          <a:p>
            <a:pPr marL="342900" indent="-342900" algn="just" eaLnBrk="0" fontAlgn="base" hangingPunct="0">
              <a:spcBef>
                <a:spcPct val="0"/>
              </a:spcBef>
              <a:spcAft>
                <a:spcPct val="0"/>
              </a:spcAft>
              <a:buFont typeface="Wingdings" panose="05000000000000000000" pitchFamily="2" charset="2"/>
              <a:buChar char="§"/>
            </a:pPr>
            <a:r>
              <a:rPr lang="fr-FR" dirty="0"/>
              <a:t>Le </a:t>
            </a:r>
            <a:r>
              <a:rPr lang="fr-FR" b="1" dirty="0">
                <a:solidFill>
                  <a:srgbClr val="FF0000"/>
                </a:solidFill>
              </a:rPr>
              <a:t>« l » </a:t>
            </a:r>
            <a:r>
              <a:rPr lang="fr-FR" dirty="0"/>
              <a:t>ne se prononce pas dans les mots avec </a:t>
            </a:r>
            <a:r>
              <a:rPr lang="fr-FR" b="1" dirty="0">
                <a:solidFill>
                  <a:srgbClr val="FF0000"/>
                </a:solidFill>
              </a:rPr>
              <a:t>« </a:t>
            </a:r>
            <a:r>
              <a:rPr lang="fr-FR" b="1" dirty="0" err="1">
                <a:solidFill>
                  <a:srgbClr val="FF0000"/>
                </a:solidFill>
              </a:rPr>
              <a:t>ill</a:t>
            </a:r>
            <a:r>
              <a:rPr lang="fr-FR" b="1" dirty="0">
                <a:solidFill>
                  <a:srgbClr val="FF0000"/>
                </a:solidFill>
              </a:rPr>
              <a:t> </a:t>
            </a:r>
            <a:r>
              <a:rPr lang="fr-FR" b="1" dirty="0" smtClean="0">
                <a:solidFill>
                  <a:srgbClr val="FF0000"/>
                </a:solidFill>
              </a:rPr>
              <a:t>»</a:t>
            </a:r>
            <a:r>
              <a:rPr lang="fr-FR" b="1" dirty="0" smtClean="0"/>
              <a:t>,</a:t>
            </a:r>
            <a:r>
              <a:rPr lang="fr-FR" b="1" dirty="0" smtClean="0">
                <a:solidFill>
                  <a:srgbClr val="FF0000"/>
                </a:solidFill>
              </a:rPr>
              <a:t> </a:t>
            </a:r>
            <a:r>
              <a:rPr lang="fr-FR" b="1" dirty="0">
                <a:solidFill>
                  <a:srgbClr val="FF0000"/>
                </a:solidFill>
              </a:rPr>
              <a:t>« </a:t>
            </a:r>
            <a:r>
              <a:rPr lang="fr-FR" b="1" dirty="0" err="1">
                <a:solidFill>
                  <a:srgbClr val="FF0000"/>
                </a:solidFill>
              </a:rPr>
              <a:t>eil</a:t>
            </a:r>
            <a:r>
              <a:rPr lang="fr-FR" b="1" dirty="0">
                <a:solidFill>
                  <a:srgbClr val="FF0000"/>
                </a:solidFill>
              </a:rPr>
              <a:t> » </a:t>
            </a:r>
            <a:r>
              <a:rPr lang="fr-FR" dirty="0"/>
              <a:t>et </a:t>
            </a:r>
            <a:r>
              <a:rPr lang="fr-FR" b="1" dirty="0">
                <a:solidFill>
                  <a:srgbClr val="FF0000"/>
                </a:solidFill>
              </a:rPr>
              <a:t>« ail </a:t>
            </a:r>
            <a:r>
              <a:rPr lang="fr-FR" b="1" dirty="0" smtClean="0">
                <a:solidFill>
                  <a:srgbClr val="FF0000"/>
                </a:solidFill>
              </a:rPr>
              <a:t>».</a:t>
            </a:r>
            <a:endParaRPr lang="fr-FR" b="1" dirty="0">
              <a:solidFill>
                <a:srgbClr val="FF0000"/>
              </a:solidFill>
            </a:endParaRPr>
          </a:p>
          <a:p>
            <a:pPr marL="342900" indent="-342900" algn="just" eaLnBrk="0" fontAlgn="base" hangingPunct="0">
              <a:spcBef>
                <a:spcPct val="0"/>
              </a:spcBef>
              <a:spcAft>
                <a:spcPct val="0"/>
              </a:spcAft>
              <a:buFont typeface="Wingdings" panose="05000000000000000000" pitchFamily="2" charset="2"/>
              <a:buChar char="§"/>
            </a:pPr>
            <a:r>
              <a:rPr lang="fr-FR" dirty="0"/>
              <a:t>Les sons </a:t>
            </a:r>
            <a:r>
              <a:rPr lang="fr-FR" b="1" dirty="0" smtClean="0">
                <a:solidFill>
                  <a:srgbClr val="FF0000"/>
                </a:solidFill>
              </a:rPr>
              <a:t>« </a:t>
            </a:r>
            <a:r>
              <a:rPr lang="fr-FR" b="1" dirty="0" err="1" smtClean="0">
                <a:solidFill>
                  <a:srgbClr val="FF0000"/>
                </a:solidFill>
              </a:rPr>
              <a:t>ill</a:t>
            </a:r>
            <a:r>
              <a:rPr lang="fr-FR" b="1" dirty="0" smtClean="0">
                <a:solidFill>
                  <a:srgbClr val="FF0000"/>
                </a:solidFill>
              </a:rPr>
              <a:t> », « </a:t>
            </a:r>
            <a:r>
              <a:rPr lang="fr-FR" b="1" dirty="0" err="1" smtClean="0">
                <a:solidFill>
                  <a:srgbClr val="FF0000"/>
                </a:solidFill>
              </a:rPr>
              <a:t>eil</a:t>
            </a:r>
            <a:r>
              <a:rPr lang="fr-FR" b="1" dirty="0" smtClean="0">
                <a:solidFill>
                  <a:srgbClr val="FF0000"/>
                </a:solidFill>
              </a:rPr>
              <a:t> </a:t>
            </a:r>
            <a:r>
              <a:rPr lang="fr-FR" b="1" dirty="0">
                <a:solidFill>
                  <a:srgbClr val="FF0000"/>
                </a:solidFill>
              </a:rPr>
              <a:t>» </a:t>
            </a:r>
            <a:r>
              <a:rPr lang="fr-FR" dirty="0"/>
              <a:t>et </a:t>
            </a:r>
            <a:r>
              <a:rPr lang="fr-FR" b="1" dirty="0">
                <a:solidFill>
                  <a:srgbClr val="FF0000"/>
                </a:solidFill>
              </a:rPr>
              <a:t>« ail » </a:t>
            </a:r>
            <a:r>
              <a:rPr lang="fr-FR" dirty="0"/>
              <a:t>produisent le son </a:t>
            </a:r>
            <a:r>
              <a:rPr lang="fr-FR" b="1" dirty="0" smtClean="0">
                <a:solidFill>
                  <a:srgbClr val="FF0000"/>
                </a:solidFill>
              </a:rPr>
              <a:t>« ay »</a:t>
            </a:r>
            <a:r>
              <a:rPr lang="fr-FR" b="1" dirty="0" smtClean="0">
                <a:solidFill>
                  <a:srgbClr val="FF0000"/>
                </a:solidFill>
              </a:rPr>
              <a:t>.</a:t>
            </a:r>
            <a:endParaRPr lang="fr-FR" b="1" dirty="0">
              <a:solidFill>
                <a:srgbClr val="FF0000"/>
              </a:solidFill>
            </a:endParaRPr>
          </a:p>
          <a:p>
            <a:pPr marL="342900" indent="-342900" algn="just" eaLnBrk="0" fontAlgn="base" hangingPunct="0">
              <a:spcBef>
                <a:spcPct val="0"/>
              </a:spcBef>
              <a:spcAft>
                <a:spcPct val="0"/>
              </a:spcAft>
              <a:buFont typeface="Wingdings" panose="05000000000000000000" pitchFamily="2" charset="2"/>
              <a:buChar char="§"/>
            </a:pPr>
            <a:r>
              <a:rPr lang="fr-FR" dirty="0"/>
              <a:t>Le </a:t>
            </a:r>
            <a:r>
              <a:rPr lang="fr-FR" b="1" dirty="0">
                <a:solidFill>
                  <a:srgbClr val="FF0000"/>
                </a:solidFill>
              </a:rPr>
              <a:t>« l »</a:t>
            </a:r>
            <a:r>
              <a:rPr lang="fr-FR" dirty="0"/>
              <a:t> se prononce dans certains mots comme « ville, mille, … </a:t>
            </a:r>
            <a:r>
              <a:rPr lang="fr-FR" dirty="0" smtClean="0"/>
              <a:t>».</a:t>
            </a:r>
            <a:endParaRPr lang="fr-FR" dirty="0"/>
          </a:p>
        </p:txBody>
      </p:sp>
      <p:pic>
        <p:nvPicPr>
          <p:cNvPr id="12" name="Image 11">
            <a:extLst>
              <a:ext uri="{FF2B5EF4-FFF2-40B4-BE49-F238E27FC236}">
                <a16:creationId xmlns="" xmlns:a16="http://schemas.microsoft.com/office/drawing/2014/main" id="{2BC1BBC0-FCDC-70CF-9193-0D7C74A36DA4}"/>
              </a:ext>
            </a:extLst>
          </p:cNvPr>
          <p:cNvPicPr>
            <a:picLocks noChangeAspect="1"/>
          </p:cNvPicPr>
          <p:nvPr/>
        </p:nvPicPr>
        <p:blipFill>
          <a:blip r:embed="rId4"/>
          <a:stretch>
            <a:fillRect/>
          </a:stretch>
        </p:blipFill>
        <p:spPr>
          <a:xfrm>
            <a:off x="1913650" y="1200839"/>
            <a:ext cx="5079101" cy="1932478"/>
          </a:xfrm>
          <a:prstGeom prst="rect">
            <a:avLst/>
          </a:prstGeom>
        </p:spPr>
      </p:pic>
    </p:spTree>
    <p:extLst>
      <p:ext uri="{BB962C8B-B14F-4D97-AF65-F5344CB8AC3E}">
        <p14:creationId xmlns:p14="http://schemas.microsoft.com/office/powerpoint/2010/main" xmlns="" val="1783006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 du niveau 1AC</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Lecture fluence</a:t>
            </a:r>
          </a:p>
        </p:txBody>
      </p:sp>
      <p:sp>
        <p:nvSpPr>
          <p:cNvPr id="9" name="Rectangle 8">
            <a:extLst>
              <a:ext uri="{FF2B5EF4-FFF2-40B4-BE49-F238E27FC236}">
                <a16:creationId xmlns=""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solidFill>
                  <a:schemeClr val="bg1"/>
                </a:solidFill>
              </a:rPr>
              <a:t>Compréhension directe</a:t>
            </a:r>
          </a:p>
        </p:txBody>
      </p:sp>
      <p:sp>
        <p:nvSpPr>
          <p:cNvPr id="10" name="Rectangle 9">
            <a:extLst>
              <a:ext uri="{FF2B5EF4-FFF2-40B4-BE49-F238E27FC236}">
                <a16:creationId xmlns=""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Mot</a:t>
            </a:r>
          </a:p>
        </p:txBody>
      </p:sp>
      <p:sp>
        <p:nvSpPr>
          <p:cNvPr id="11" name="Rectangle 10">
            <a:extLst>
              <a:ext uri="{FF2B5EF4-FFF2-40B4-BE49-F238E27FC236}">
                <a16:creationId xmlns=""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simple</a:t>
            </a:r>
          </a:p>
        </p:txBody>
      </p:sp>
      <p:sp>
        <p:nvSpPr>
          <p:cNvPr id="12" name="Rectangle 11">
            <a:extLst>
              <a:ext uri="{FF2B5EF4-FFF2-40B4-BE49-F238E27FC236}">
                <a16:creationId xmlns=""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enrichie</a:t>
            </a:r>
          </a:p>
        </p:txBody>
      </p:sp>
      <p:sp>
        <p:nvSpPr>
          <p:cNvPr id="13" name="Rectangle 12">
            <a:extLst>
              <a:ext uri="{FF2B5EF4-FFF2-40B4-BE49-F238E27FC236}">
                <a16:creationId xmlns=""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Phrase étendue</a:t>
            </a:r>
          </a:p>
        </p:txBody>
      </p:sp>
      <p:sp>
        <p:nvSpPr>
          <p:cNvPr id="14" name="Rectangle 13">
            <a:extLst>
              <a:ext uri="{FF2B5EF4-FFF2-40B4-BE49-F238E27FC236}">
                <a16:creationId xmlns=""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Paragraphe</a:t>
            </a:r>
          </a:p>
        </p:txBody>
      </p:sp>
      <p:sp>
        <p:nvSpPr>
          <p:cNvPr id="15" name="Rectangle 14">
            <a:extLst>
              <a:ext uri="{FF2B5EF4-FFF2-40B4-BE49-F238E27FC236}">
                <a16:creationId xmlns=""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rPr>
              <a:t>Palier 2</a:t>
            </a:r>
          </a:p>
        </p:txBody>
      </p:sp>
      <p:sp>
        <p:nvSpPr>
          <p:cNvPr id="29" name="ZoneTexte 28">
            <a:extLst>
              <a:ext uri="{FF2B5EF4-FFF2-40B4-BE49-F238E27FC236}">
                <a16:creationId xmlns=""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rPr>
              <a:t>Palier 3</a:t>
            </a:r>
          </a:p>
        </p:txBody>
      </p:sp>
      <p:sp>
        <p:nvSpPr>
          <p:cNvPr id="30" name="ZoneTexte 29">
            <a:extLst>
              <a:ext uri="{FF2B5EF4-FFF2-40B4-BE49-F238E27FC236}">
                <a16:creationId xmlns=""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rPr>
              <a:t>Palier 4</a:t>
            </a:r>
          </a:p>
        </p:txBody>
      </p:sp>
      <p:pic>
        <p:nvPicPr>
          <p:cNvPr id="31" name="Picture 4" descr="Téléchargez gratuitement des icônes sur Test aux formats PNG et SVG">
            <a:extLst>
              <a:ext uri="{FF2B5EF4-FFF2-40B4-BE49-F238E27FC236}">
                <a16:creationId xmlns=""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xmlns="">
                <a:solidFill>
                  <a:srgbClr val="FFFFFF"/>
                </a:solidFill>
              </a14:hiddenFill>
            </a:ext>
          </a:extLst>
        </p:spPr>
      </p:pic>
      <p:pic>
        <p:nvPicPr>
          <p:cNvPr id="32" name="Picture 4" descr="Téléchargez gratuitement des icônes sur Test aux formats PNG et SVG">
            <a:extLst>
              <a:ext uri="{FF2B5EF4-FFF2-40B4-BE49-F238E27FC236}">
                <a16:creationId xmlns=""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xmlns="">
                <a:solidFill>
                  <a:srgbClr val="FFFFFF"/>
                </a:solidFill>
              </a14:hiddenFill>
            </a:ext>
          </a:extLst>
        </p:spPr>
      </p:pic>
      <p:pic>
        <p:nvPicPr>
          <p:cNvPr id="33" name="Picture 4" descr="Téléchargez gratuitement des icônes sur Test aux formats PNG et SVG">
            <a:extLst>
              <a:ext uri="{FF2B5EF4-FFF2-40B4-BE49-F238E27FC236}">
                <a16:creationId xmlns=""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xmlns="">
                <a:solidFill>
                  <a:srgbClr val="FFFFFF"/>
                </a:solidFill>
              </a14:hiddenFill>
            </a:ext>
          </a:extLst>
        </p:spPr>
      </p:pic>
      <p:cxnSp>
        <p:nvCxnSpPr>
          <p:cNvPr id="34" name="Connecteur droit 33">
            <a:extLst>
              <a:ext uri="{FF2B5EF4-FFF2-40B4-BE49-F238E27FC236}">
                <a16:creationId xmlns=""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rPr>
              <a:t>Palier 1</a:t>
            </a:r>
          </a:p>
        </p:txBody>
      </p:sp>
      <p:sp>
        <p:nvSpPr>
          <p:cNvPr id="40" name="ZoneTexte 57">
            <a:extLst>
              <a:ext uri="{FF2B5EF4-FFF2-40B4-BE49-F238E27FC236}">
                <a16:creationId xmlns="" xmlns:a16="http://schemas.microsoft.com/office/drawing/2014/main" id="{2AFA4ECC-BBD6-59C1-CAFF-DECAF76040DD}"/>
              </a:ext>
            </a:extLst>
          </p:cNvPr>
          <p:cNvSpPr txBox="1"/>
          <p:nvPr/>
        </p:nvSpPr>
        <p:spPr>
          <a:xfrm>
            <a:off x="4490870" y="2086747"/>
            <a:ext cx="915436" cy="230832"/>
          </a:xfrm>
          <a:prstGeom prst="rect">
            <a:avLst/>
          </a:prstGeom>
          <a:solidFill>
            <a:schemeClr val="bg1"/>
          </a:solidFill>
        </p:spPr>
        <p:txBody>
          <a:bodyPr wrap="square" rtlCol="0">
            <a:spAutoFit/>
          </a:bodyPr>
          <a:lstStyle/>
          <a:p>
            <a:pPr defTabSz="685800">
              <a:defRPr/>
            </a:pPr>
            <a:r>
              <a:rPr lang="fr-FR" sz="900" b="1" i="1" dirty="0">
                <a:solidFill>
                  <a:srgbClr val="C00000"/>
                </a:solidFill>
                <a:latin typeface="Arial"/>
              </a:rPr>
              <a:t>Vous êtes ici</a:t>
            </a:r>
          </a:p>
        </p:txBody>
      </p:sp>
      <p:pic>
        <p:nvPicPr>
          <p:cNvPr id="41" name="Picture 4" descr="Pin ">
            <a:extLst>
              <a:ext uri="{FF2B5EF4-FFF2-40B4-BE49-F238E27FC236}">
                <a16:creationId xmlns="" xmlns:a16="http://schemas.microsoft.com/office/drawing/2014/main" id="{930EC4D2-4684-3349-15AE-6849EDF3F9F6}"/>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41413" y="1650695"/>
            <a:ext cx="374245" cy="374245"/>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2" descr="Image générée">
            <a:extLst>
              <a:ext uri="{FF2B5EF4-FFF2-40B4-BE49-F238E27FC236}">
                <a16:creationId xmlns="" xmlns:a16="http://schemas.microsoft.com/office/drawing/2014/main" id="{CB4B1285-D992-EF45-4014-F73DD8BE9B1D}"/>
              </a:ext>
            </a:extLst>
          </p:cNvPr>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517228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263D2BE-6F3F-EBF5-BA5D-11B2C5608885}"/>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 xmlns:a16="http://schemas.microsoft.com/office/drawing/2014/main" id="{0F64FA8B-8556-9F64-81BA-ADD5AB3CA137}"/>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11">
            <a:extLst>
              <a:ext uri="{FF2B5EF4-FFF2-40B4-BE49-F238E27FC236}">
                <a16:creationId xmlns=""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smtClean="0">
                <a:solidFill>
                  <a:schemeClr val="bg2">
                    <a:lumMod val="50000"/>
                  </a:schemeClr>
                </a:solidFill>
              </a:rPr>
              <a:t>Maintenant, passez </a:t>
            </a:r>
            <a:r>
              <a:rPr lang="fr-FR" sz="1400" b="1" dirty="0">
                <a:solidFill>
                  <a:schemeClr val="bg2">
                    <a:lumMod val="50000"/>
                  </a:schemeClr>
                </a:solidFill>
              </a:rPr>
              <a:t>au tableau </a:t>
            </a:r>
            <a:r>
              <a:rPr lang="fr-FR" sz="1400" b="1" dirty="0" smtClean="0">
                <a:solidFill>
                  <a:schemeClr val="bg2">
                    <a:lumMod val="50000"/>
                  </a:schemeClr>
                </a:solidFill>
              </a:rPr>
              <a:t>et lisez ces </a:t>
            </a:r>
            <a:r>
              <a:rPr lang="fr-FR" sz="1400" b="1" dirty="0">
                <a:solidFill>
                  <a:schemeClr val="bg2">
                    <a:lumMod val="50000"/>
                  </a:schemeClr>
                </a:solidFill>
              </a:rPr>
              <a:t>mots à haute voix.</a:t>
            </a:r>
            <a:endParaRPr lang="fr-FR" alt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Désigner quelques élèves au hasard. Apporter un feedback immédiat.</a:t>
            </a:r>
          </a:p>
        </p:txBody>
      </p:sp>
      <p:pic>
        <p:nvPicPr>
          <p:cNvPr id="3" name="Image 2">
            <a:extLst>
              <a:ext uri="{FF2B5EF4-FFF2-40B4-BE49-F238E27FC236}">
                <a16:creationId xmlns="" xmlns:a16="http://schemas.microsoft.com/office/drawing/2014/main" id="{DEF3B575-91CF-BC78-BDC9-5D20CEFC3F78}"/>
              </a:ext>
            </a:extLst>
          </p:cNvPr>
          <p:cNvPicPr>
            <a:picLocks noChangeAspect="1"/>
          </p:cNvPicPr>
          <p:nvPr/>
        </p:nvPicPr>
        <p:blipFill>
          <a:blip r:embed="rId3"/>
          <a:stretch>
            <a:fillRect/>
          </a:stretch>
        </p:blipFill>
        <p:spPr>
          <a:xfrm>
            <a:off x="2211903" y="1498568"/>
            <a:ext cx="4902225" cy="1784461"/>
          </a:xfrm>
          <a:prstGeom prst="rect">
            <a:avLst/>
          </a:prstGeom>
        </p:spPr>
      </p:pic>
    </p:spTree>
    <p:extLst>
      <p:ext uri="{BB962C8B-B14F-4D97-AF65-F5344CB8AC3E}">
        <p14:creationId xmlns:p14="http://schemas.microsoft.com/office/powerpoint/2010/main" xmlns="" val="754846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06EE245-6070-C707-0223-15A94841BF65}"/>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A3326C2E-C15E-6AE8-32C2-95D0EC76203E}"/>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Travail en binôme : un </a:t>
            </a:r>
            <a:r>
              <a:rPr lang="fr-FR" sz="1400" b="1">
                <a:solidFill>
                  <a:schemeClr val="bg2">
                    <a:lumMod val="50000"/>
                  </a:schemeClr>
                </a:solidFill>
              </a:rPr>
              <a:t>élève lit les </a:t>
            </a:r>
            <a:r>
              <a:rPr lang="fr-FR" sz="1400" b="1" dirty="0">
                <a:solidFill>
                  <a:schemeClr val="bg2">
                    <a:lumMod val="50000"/>
                  </a:schemeClr>
                </a:solidFill>
              </a:rPr>
              <a:t>mots de la liste, l’autre écoute et corrige si nécessaire.</a:t>
            </a:r>
          </a:p>
        </p:txBody>
      </p:sp>
      <p:sp>
        <p:nvSpPr>
          <p:cNvPr id="8" name="Espace réservé du texte 2">
            <a:extLst>
              <a:ext uri="{FF2B5EF4-FFF2-40B4-BE49-F238E27FC236}">
                <a16:creationId xmlns="" xmlns:a16="http://schemas.microsoft.com/office/drawing/2014/main" id="{9822B8D9-AB1B-3667-50D6-EDBC8871E269}"/>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Demander aux élèves d’inverser les rôles après la première lecture. </a:t>
            </a:r>
          </a:p>
        </p:txBody>
      </p:sp>
      <p:pic>
        <p:nvPicPr>
          <p:cNvPr id="5" name="Picture 9">
            <a:extLst>
              <a:ext uri="{FF2B5EF4-FFF2-40B4-BE49-F238E27FC236}">
                <a16:creationId xmlns="" xmlns:a16="http://schemas.microsoft.com/office/drawing/2014/main" id="{BE7A7D8F-34D0-F4FA-98C4-B6F327836C5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20197" y="181869"/>
            <a:ext cx="743474" cy="694102"/>
          </a:xfrm>
          <a:prstGeom prst="rect">
            <a:avLst/>
          </a:prstGeom>
        </p:spPr>
      </p:pic>
      <p:graphicFrame>
        <p:nvGraphicFramePr>
          <p:cNvPr id="2" name="Tableau 1">
            <a:extLst>
              <a:ext uri="{FF2B5EF4-FFF2-40B4-BE49-F238E27FC236}">
                <a16:creationId xmlns="" xmlns:a16="http://schemas.microsoft.com/office/drawing/2014/main" id="{50C75C13-D286-C345-B0DB-2B98F4614EDE}"/>
              </a:ext>
            </a:extLst>
          </p:cNvPr>
          <p:cNvGraphicFramePr>
            <a:graphicFrameLocks noGrp="1"/>
          </p:cNvGraphicFramePr>
          <p:nvPr>
            <p:extLst>
              <p:ext uri="{D42A27DB-BD31-4B8C-83A1-F6EECF244321}">
                <p14:modId xmlns:p14="http://schemas.microsoft.com/office/powerpoint/2010/main" xmlns="" val="1957461757"/>
              </p:ext>
            </p:extLst>
          </p:nvPr>
        </p:nvGraphicFramePr>
        <p:xfrm>
          <a:off x="1916936" y="2104223"/>
          <a:ext cx="5292383" cy="938216"/>
        </p:xfrm>
        <a:graphic>
          <a:graphicData uri="http://schemas.openxmlformats.org/drawingml/2006/table">
            <a:tbl>
              <a:tblPr firstRow="1" bandRow="1">
                <a:tableStyleId>{5940675A-B579-460E-94D1-54222C63F5DA}</a:tableStyleId>
              </a:tblPr>
              <a:tblGrid>
                <a:gridCol w="1764128">
                  <a:extLst>
                    <a:ext uri="{9D8B030D-6E8A-4147-A177-3AD203B41FA5}">
                      <a16:colId xmlns="" xmlns:a16="http://schemas.microsoft.com/office/drawing/2014/main" val="1069310385"/>
                    </a:ext>
                  </a:extLst>
                </a:gridCol>
                <a:gridCol w="1670344">
                  <a:extLst>
                    <a:ext uri="{9D8B030D-6E8A-4147-A177-3AD203B41FA5}">
                      <a16:colId xmlns="" xmlns:a16="http://schemas.microsoft.com/office/drawing/2014/main" val="1824430033"/>
                    </a:ext>
                  </a:extLst>
                </a:gridCol>
                <a:gridCol w="1857911">
                  <a:extLst>
                    <a:ext uri="{9D8B030D-6E8A-4147-A177-3AD203B41FA5}">
                      <a16:colId xmlns="" xmlns:a16="http://schemas.microsoft.com/office/drawing/2014/main" val="40928829"/>
                    </a:ext>
                  </a:extLst>
                </a:gridCol>
              </a:tblGrid>
              <a:tr h="469108">
                <a:tc>
                  <a:txBody>
                    <a:bodyPr/>
                    <a:lstStyle/>
                    <a:p>
                      <a:pPr algn="ctr"/>
                      <a:r>
                        <a:rPr lang="fr-FR" sz="2000" b="1" dirty="0"/>
                        <a:t>Conseil </a:t>
                      </a:r>
                    </a:p>
                  </a:txBody>
                  <a:tcPr>
                    <a:solidFill>
                      <a:srgbClr val="E6DFED"/>
                    </a:solidFill>
                  </a:tcPr>
                </a:tc>
                <a:tc>
                  <a:txBody>
                    <a:bodyPr/>
                    <a:lstStyle/>
                    <a:p>
                      <a:pPr algn="ctr"/>
                      <a:r>
                        <a:rPr lang="fr-FR" sz="2000" b="1" dirty="0"/>
                        <a:t>Famille </a:t>
                      </a:r>
                    </a:p>
                  </a:txBody>
                  <a:tcPr>
                    <a:solidFill>
                      <a:srgbClr val="E6DFED"/>
                    </a:solidFill>
                  </a:tcPr>
                </a:tc>
                <a:tc>
                  <a:txBody>
                    <a:bodyPr/>
                    <a:lstStyle/>
                    <a:p>
                      <a:pPr algn="ctr"/>
                      <a:r>
                        <a:rPr lang="fr-FR" sz="2000" b="1" dirty="0"/>
                        <a:t>Brille</a:t>
                      </a:r>
                    </a:p>
                  </a:txBody>
                  <a:tcPr>
                    <a:solidFill>
                      <a:srgbClr val="E6DFED"/>
                    </a:solidFill>
                  </a:tcPr>
                </a:tc>
                <a:extLst>
                  <a:ext uri="{0D108BD9-81ED-4DB2-BD59-A6C34878D82A}">
                    <a16:rowId xmlns="" xmlns:a16="http://schemas.microsoft.com/office/drawing/2014/main" val="2325574587"/>
                  </a:ext>
                </a:extLst>
              </a:tr>
              <a:tr h="469108">
                <a:tc>
                  <a:txBody>
                    <a:bodyPr/>
                    <a:lstStyle/>
                    <a:p>
                      <a:pPr algn="ctr"/>
                      <a:r>
                        <a:rPr lang="fr-FR" sz="2000" b="1" dirty="0"/>
                        <a:t>Chandail </a:t>
                      </a:r>
                    </a:p>
                  </a:txBody>
                  <a:tcPr>
                    <a:solidFill>
                      <a:srgbClr val="E6DFED"/>
                    </a:solidFill>
                  </a:tcPr>
                </a:tc>
                <a:tc>
                  <a:txBody>
                    <a:bodyPr/>
                    <a:lstStyle/>
                    <a:p>
                      <a:pPr algn="ctr"/>
                      <a:r>
                        <a:rPr lang="fr-FR" sz="2000" b="1" dirty="0"/>
                        <a:t>Scintille </a:t>
                      </a:r>
                    </a:p>
                  </a:txBody>
                  <a:tcPr>
                    <a:solidFill>
                      <a:srgbClr val="E6DFED"/>
                    </a:solidFill>
                  </a:tcPr>
                </a:tc>
                <a:tc>
                  <a:txBody>
                    <a:bodyPr/>
                    <a:lstStyle/>
                    <a:p>
                      <a:pPr algn="ctr"/>
                      <a:r>
                        <a:rPr lang="fr-FR" sz="2000" b="1" dirty="0"/>
                        <a:t>orteil</a:t>
                      </a:r>
                    </a:p>
                  </a:txBody>
                  <a:tcPr>
                    <a:solidFill>
                      <a:srgbClr val="E6DFED"/>
                    </a:solidFill>
                  </a:tcPr>
                </a:tc>
                <a:extLst>
                  <a:ext uri="{0D108BD9-81ED-4DB2-BD59-A6C34878D82A}">
                    <a16:rowId xmlns="" xmlns:a16="http://schemas.microsoft.com/office/drawing/2014/main" val="1461916990"/>
                  </a:ext>
                </a:extLst>
              </a:tr>
            </a:tbl>
          </a:graphicData>
        </a:graphic>
      </p:graphicFrame>
    </p:spTree>
    <p:extLst>
      <p:ext uri="{BB962C8B-B14F-4D97-AF65-F5344CB8AC3E}">
        <p14:creationId xmlns:p14="http://schemas.microsoft.com/office/powerpoint/2010/main" xmlns="" val="2097844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0FDA0BE-2047-3413-0F67-21C6D2545936}"/>
            </a:ext>
          </a:extLst>
        </p:cNvPr>
        <p:cNvGrpSpPr/>
        <p:nvPr/>
      </p:nvGrpSpPr>
      <p:grpSpPr>
        <a:xfrm>
          <a:off x="0" y="0"/>
          <a:ext cx="0" cy="0"/>
          <a:chOff x="0" y="0"/>
          <a:chExt cx="0" cy="0"/>
        </a:xfrm>
      </p:grpSpPr>
      <p:sp>
        <p:nvSpPr>
          <p:cNvPr id="5" name="Google Shape;1848;p163">
            <a:extLst>
              <a:ext uri="{FF2B5EF4-FFF2-40B4-BE49-F238E27FC236}">
                <a16:creationId xmlns="" xmlns:a16="http://schemas.microsoft.com/office/drawing/2014/main" id="{D4502F26-7A17-ADCA-30CB-2C00740BC030}"/>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 xmlns:a16="http://schemas.microsoft.com/office/drawing/2014/main" id="{55949F89-3F13-72D2-C9A0-35B61ACE3327}"/>
              </a:ext>
            </a:extLst>
          </p:cNvPr>
          <p:cNvSpPr txBox="1"/>
          <p:nvPr/>
        </p:nvSpPr>
        <p:spPr>
          <a:xfrm>
            <a:off x="865396" y="36143"/>
            <a:ext cx="8176849" cy="307777"/>
          </a:xfrm>
          <a:prstGeom prst="rect">
            <a:avLst/>
          </a:prstGeom>
          <a:noFill/>
        </p:spPr>
        <p:txBody>
          <a:bodyPr wrap="square">
            <a:spAutoFit/>
          </a:bodyPr>
          <a:lstStyle/>
          <a:p>
            <a:r>
              <a:rPr lang="fr-FR" sz="1400" b="1" dirty="0">
                <a:solidFill>
                  <a:schemeClr val="bg2">
                    <a:lumMod val="50000"/>
                  </a:schemeClr>
                </a:solidFill>
              </a:rPr>
              <a:t>A vous de jouer maintenant. Lisez les mots à haute voix.</a:t>
            </a:r>
          </a:p>
        </p:txBody>
      </p:sp>
      <p:sp>
        <p:nvSpPr>
          <p:cNvPr id="8" name="Espace réservé du texte 2">
            <a:extLst>
              <a:ext uri="{FF2B5EF4-FFF2-40B4-BE49-F238E27FC236}">
                <a16:creationId xmlns="" xmlns:a16="http://schemas.microsoft.com/office/drawing/2014/main" id="{C57B0EE0-DD5D-09C7-D6F7-46AE0389FABF}"/>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Désigner quelques élèves au hasard. Apporter un feedback immédiat.</a:t>
            </a:r>
          </a:p>
        </p:txBody>
      </p:sp>
      <p:pic>
        <p:nvPicPr>
          <p:cNvPr id="9" name="Picture 14">
            <a:extLst>
              <a:ext uri="{FF2B5EF4-FFF2-40B4-BE49-F238E27FC236}">
                <a16:creationId xmlns="" xmlns:a16="http://schemas.microsoft.com/office/drawing/2014/main" id="{D56774D5-856D-B1D8-A771-F7438190A382}"/>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xmlns="" val="0"/>
              </a:ext>
            </a:extLst>
          </a:blip>
          <a:stretch>
            <a:fillRect/>
          </a:stretch>
        </p:blipFill>
        <p:spPr>
          <a:xfrm>
            <a:off x="8154921" y="141211"/>
            <a:ext cx="743474" cy="743474"/>
          </a:xfrm>
          <a:prstGeom prst="rect">
            <a:avLst/>
          </a:prstGeom>
        </p:spPr>
      </p:pic>
      <p:graphicFrame>
        <p:nvGraphicFramePr>
          <p:cNvPr id="3" name="Tableau 2">
            <a:extLst>
              <a:ext uri="{FF2B5EF4-FFF2-40B4-BE49-F238E27FC236}">
                <a16:creationId xmlns="" xmlns:a16="http://schemas.microsoft.com/office/drawing/2014/main" id="{3EEDEB3B-0589-F3FF-8B57-0488228C531F}"/>
              </a:ext>
            </a:extLst>
          </p:cNvPr>
          <p:cNvGraphicFramePr>
            <a:graphicFrameLocks noGrp="1"/>
          </p:cNvGraphicFramePr>
          <p:nvPr>
            <p:extLst>
              <p:ext uri="{D42A27DB-BD31-4B8C-83A1-F6EECF244321}">
                <p14:modId xmlns:p14="http://schemas.microsoft.com/office/powerpoint/2010/main" xmlns="" val="842215783"/>
              </p:ext>
            </p:extLst>
          </p:nvPr>
        </p:nvGraphicFramePr>
        <p:xfrm>
          <a:off x="1916934" y="2104223"/>
          <a:ext cx="5398266" cy="903382"/>
        </p:xfrm>
        <a:graphic>
          <a:graphicData uri="http://schemas.openxmlformats.org/drawingml/2006/table">
            <a:tbl>
              <a:tblPr firstRow="1" bandRow="1">
                <a:tableStyleId>{5940675A-B579-460E-94D1-54222C63F5DA}</a:tableStyleId>
              </a:tblPr>
              <a:tblGrid>
                <a:gridCol w="1799422">
                  <a:extLst>
                    <a:ext uri="{9D8B030D-6E8A-4147-A177-3AD203B41FA5}">
                      <a16:colId xmlns="" xmlns:a16="http://schemas.microsoft.com/office/drawing/2014/main" val="1069310385"/>
                    </a:ext>
                  </a:extLst>
                </a:gridCol>
                <a:gridCol w="1799422">
                  <a:extLst>
                    <a:ext uri="{9D8B030D-6E8A-4147-A177-3AD203B41FA5}">
                      <a16:colId xmlns="" xmlns:a16="http://schemas.microsoft.com/office/drawing/2014/main" val="1824430033"/>
                    </a:ext>
                  </a:extLst>
                </a:gridCol>
                <a:gridCol w="1799422">
                  <a:extLst>
                    <a:ext uri="{9D8B030D-6E8A-4147-A177-3AD203B41FA5}">
                      <a16:colId xmlns="" xmlns:a16="http://schemas.microsoft.com/office/drawing/2014/main" val="40928829"/>
                    </a:ext>
                  </a:extLst>
                </a:gridCol>
              </a:tblGrid>
              <a:tr h="451691">
                <a:tc>
                  <a:txBody>
                    <a:bodyPr/>
                    <a:lstStyle/>
                    <a:p>
                      <a:pPr marL="0" algn="ctr" defTabSz="914400" rtl="0" eaLnBrk="1" latinLnBrk="0" hangingPunct="1"/>
                      <a:r>
                        <a:rPr lang="fr-FR" sz="2000" b="1" kern="1200" dirty="0">
                          <a:solidFill>
                            <a:schemeClr val="tx1"/>
                          </a:solidFill>
                          <a:latin typeface="+mn-lt"/>
                          <a:ea typeface="+mn-ea"/>
                          <a:cs typeface="+mn-cs"/>
                        </a:rPr>
                        <a:t>Pareil </a:t>
                      </a:r>
                    </a:p>
                  </a:txBody>
                  <a:tcPr>
                    <a:solidFill>
                      <a:srgbClr val="E6DFED"/>
                    </a:solidFill>
                  </a:tcPr>
                </a:tc>
                <a:tc>
                  <a:txBody>
                    <a:bodyPr/>
                    <a:lstStyle/>
                    <a:p>
                      <a:pPr marL="0" algn="ctr" defTabSz="914400" rtl="0" eaLnBrk="1" latinLnBrk="0" hangingPunct="1"/>
                      <a:r>
                        <a:rPr lang="fr-FR" sz="2000" b="1" kern="1200" dirty="0">
                          <a:solidFill>
                            <a:schemeClr val="tx1"/>
                          </a:solidFill>
                          <a:latin typeface="+mn-lt"/>
                          <a:ea typeface="+mn-ea"/>
                          <a:cs typeface="+mn-cs"/>
                        </a:rPr>
                        <a:t>vermeil</a:t>
                      </a:r>
                    </a:p>
                  </a:txBody>
                  <a:tcPr>
                    <a:solidFill>
                      <a:srgbClr val="E6DFED"/>
                    </a:solidFill>
                  </a:tcPr>
                </a:tc>
                <a:tc>
                  <a:txBody>
                    <a:bodyPr/>
                    <a:lstStyle/>
                    <a:p>
                      <a:pPr marL="0" algn="ctr" defTabSz="914400" rtl="0" eaLnBrk="1" latinLnBrk="0" hangingPunct="1"/>
                      <a:r>
                        <a:rPr lang="fr-FR" sz="2000" b="1" kern="1200" dirty="0">
                          <a:solidFill>
                            <a:schemeClr val="tx1"/>
                          </a:solidFill>
                          <a:latin typeface="+mn-lt"/>
                          <a:ea typeface="+mn-ea"/>
                          <a:cs typeface="+mn-cs"/>
                        </a:rPr>
                        <a:t>Eventail</a:t>
                      </a:r>
                    </a:p>
                  </a:txBody>
                  <a:tcPr>
                    <a:solidFill>
                      <a:srgbClr val="E6DFED"/>
                    </a:solidFill>
                  </a:tcPr>
                </a:tc>
                <a:extLst>
                  <a:ext uri="{0D108BD9-81ED-4DB2-BD59-A6C34878D82A}">
                    <a16:rowId xmlns="" xmlns:a16="http://schemas.microsoft.com/office/drawing/2014/main" val="2325574587"/>
                  </a:ext>
                </a:extLst>
              </a:tr>
              <a:tr h="451691">
                <a:tc>
                  <a:txBody>
                    <a:bodyPr/>
                    <a:lstStyle/>
                    <a:p>
                      <a:pPr marL="0" algn="ctr" defTabSz="914400" rtl="0" eaLnBrk="1" latinLnBrk="0" hangingPunct="1"/>
                      <a:r>
                        <a:rPr lang="fr-FR" sz="2000" b="1" kern="1200" dirty="0">
                          <a:solidFill>
                            <a:schemeClr val="tx1"/>
                          </a:solidFill>
                          <a:latin typeface="+mn-lt"/>
                          <a:ea typeface="+mn-ea"/>
                          <a:cs typeface="+mn-cs"/>
                        </a:rPr>
                        <a:t>Pareille</a:t>
                      </a:r>
                    </a:p>
                  </a:txBody>
                  <a:tcPr>
                    <a:solidFill>
                      <a:srgbClr val="E6DFED"/>
                    </a:solidFill>
                  </a:tcPr>
                </a:tc>
                <a:tc>
                  <a:txBody>
                    <a:bodyPr/>
                    <a:lstStyle/>
                    <a:p>
                      <a:pPr marL="0" algn="ctr" defTabSz="914400" rtl="0" eaLnBrk="1" latinLnBrk="0" hangingPunct="1"/>
                      <a:r>
                        <a:rPr lang="fr-FR" sz="2000" b="1" kern="1200" dirty="0">
                          <a:solidFill>
                            <a:schemeClr val="tx1"/>
                          </a:solidFill>
                          <a:latin typeface="+mn-lt"/>
                          <a:ea typeface="+mn-ea"/>
                          <a:cs typeface="+mn-cs"/>
                        </a:rPr>
                        <a:t>Bille</a:t>
                      </a:r>
                    </a:p>
                  </a:txBody>
                  <a:tcPr>
                    <a:solidFill>
                      <a:srgbClr val="E6DFED"/>
                    </a:solidFill>
                  </a:tcPr>
                </a:tc>
                <a:tc>
                  <a:txBody>
                    <a:bodyPr/>
                    <a:lstStyle/>
                    <a:p>
                      <a:pPr marL="0" algn="ctr" defTabSz="914400" rtl="0" eaLnBrk="1" latinLnBrk="0" hangingPunct="1"/>
                      <a:r>
                        <a:rPr lang="fr-FR" sz="2000" b="1" kern="1200" dirty="0">
                          <a:solidFill>
                            <a:schemeClr val="tx1"/>
                          </a:solidFill>
                          <a:latin typeface="+mn-lt"/>
                          <a:ea typeface="+mn-ea"/>
                          <a:cs typeface="+mn-cs"/>
                        </a:rPr>
                        <a:t>éveil</a:t>
                      </a:r>
                    </a:p>
                  </a:txBody>
                  <a:tcPr>
                    <a:solidFill>
                      <a:srgbClr val="E6DFED"/>
                    </a:solidFill>
                  </a:tcPr>
                </a:tc>
                <a:extLst>
                  <a:ext uri="{0D108BD9-81ED-4DB2-BD59-A6C34878D82A}">
                    <a16:rowId xmlns="" xmlns:a16="http://schemas.microsoft.com/office/drawing/2014/main" val="1461916990"/>
                  </a:ext>
                </a:extLst>
              </a:tr>
            </a:tbl>
          </a:graphicData>
        </a:graphic>
      </p:graphicFrame>
    </p:spTree>
    <p:extLst>
      <p:ext uri="{BB962C8B-B14F-4D97-AF65-F5344CB8AC3E}">
        <p14:creationId xmlns:p14="http://schemas.microsoft.com/office/powerpoint/2010/main" xmlns="" val="2792267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9482EBD6-25EB-FDCE-322D-AAB3CC61024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16428F51-C0E5-7BE0-2F4F-C0451F4D657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1A790066-1FBB-9B12-C50C-6920AE7427A0}"/>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4AF9001B-EF97-D03B-AE12-E6B12A591635}"/>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ZoneTexte 11">
            <a:extLst>
              <a:ext uri="{FF2B5EF4-FFF2-40B4-BE49-F238E27FC236}">
                <a16:creationId xmlns="" xmlns:a16="http://schemas.microsoft.com/office/drawing/2014/main" id="{E908DC9C-3243-5DCC-815D-6AC804F1FC9F}"/>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Je vais lire ces 3 phrases à haute voix. Ecoutez bien.</a:t>
            </a:r>
            <a:endParaRPr lang="fr-FR" altLang="fr-FR" sz="1400" b="1" dirty="0">
              <a:solidFill>
                <a:schemeClr val="bg2">
                  <a:lumMod val="50000"/>
                </a:schemeClr>
              </a:solidFill>
            </a:endParaRPr>
          </a:p>
        </p:txBody>
      </p:sp>
      <p:sp>
        <p:nvSpPr>
          <p:cNvPr id="10" name="Espace réservé du texte 2">
            <a:extLst>
              <a:ext uri="{FF2B5EF4-FFF2-40B4-BE49-F238E27FC236}">
                <a16:creationId xmlns="" xmlns:a16="http://schemas.microsoft.com/office/drawing/2014/main" id="{EF5859FF-554B-3676-381E-898F2524B098}"/>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Faire une lecture modèle de ces phrases.</a:t>
            </a:r>
          </a:p>
        </p:txBody>
      </p:sp>
      <p:pic>
        <p:nvPicPr>
          <p:cNvPr id="1026" name="Picture 2"/>
          <p:cNvPicPr>
            <a:picLocks noChangeAspect="1" noChangeArrowheads="1"/>
          </p:cNvPicPr>
          <p:nvPr/>
        </p:nvPicPr>
        <p:blipFill>
          <a:blip r:embed="rId4"/>
          <a:srcRect/>
          <a:stretch>
            <a:fillRect/>
          </a:stretch>
        </p:blipFill>
        <p:spPr bwMode="auto">
          <a:xfrm>
            <a:off x="132205" y="1631413"/>
            <a:ext cx="8912646" cy="1519410"/>
          </a:xfrm>
          <a:prstGeom prst="rect">
            <a:avLst/>
          </a:prstGeom>
          <a:noFill/>
          <a:ln w="28575">
            <a:solidFill>
              <a:srgbClr val="00B0F0"/>
            </a:solidFill>
            <a:miter lim="800000"/>
            <a:headEnd/>
            <a:tailEnd/>
          </a:ln>
          <a:effectLst/>
        </p:spPr>
      </p:pic>
    </p:spTree>
    <p:extLst>
      <p:ext uri="{BB962C8B-B14F-4D97-AF65-F5344CB8AC3E}">
        <p14:creationId xmlns:p14="http://schemas.microsoft.com/office/powerpoint/2010/main" xmlns="" val="202620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B19AC4F-3AFE-8DEA-DEB2-DA8502B41739}"/>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F10FB09C-48F4-4909-21F0-88162C025AD7}"/>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3D5E6380-A235-735B-C28C-F1828F63EFB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42D48215-CF38-4BA4-5CEE-0482A9E8AC0C}"/>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9062FA3C-AA3A-D097-D911-2EE62A70921E}"/>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8" name="ZoneTexte 11">
            <a:extLst>
              <a:ext uri="{FF2B5EF4-FFF2-40B4-BE49-F238E27FC236}">
                <a16:creationId xmlns="" xmlns:a16="http://schemas.microsoft.com/office/drawing/2014/main" id="{F966049F-653F-CA01-67BC-1E463D735817}"/>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Voici les règles à </a:t>
            </a:r>
            <a:r>
              <a:rPr lang="fr-FR" sz="1400" b="1" dirty="0" smtClean="0">
                <a:solidFill>
                  <a:schemeClr val="bg2">
                    <a:lumMod val="50000"/>
                  </a:schemeClr>
                </a:solidFill>
              </a:rPr>
              <a:t>retenir:</a:t>
            </a:r>
            <a:endParaRPr lang="fr-FR" altLang="fr-FR" sz="1400" b="1" dirty="0">
              <a:solidFill>
                <a:schemeClr val="bg2">
                  <a:lumMod val="50000"/>
                </a:schemeClr>
              </a:solidFill>
            </a:endParaRPr>
          </a:p>
        </p:txBody>
      </p:sp>
      <p:sp>
        <p:nvSpPr>
          <p:cNvPr id="10" name="Espace réservé du texte 2">
            <a:extLst>
              <a:ext uri="{FF2B5EF4-FFF2-40B4-BE49-F238E27FC236}">
                <a16:creationId xmlns="" xmlns:a16="http://schemas.microsoft.com/office/drawing/2014/main" id="{9EC71E08-9BCA-AC20-B0EA-63ED9A89344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Fournir des explications claires aux élèves.</a:t>
            </a:r>
          </a:p>
        </p:txBody>
      </p:sp>
      <p:sp>
        <p:nvSpPr>
          <p:cNvPr id="9" name="Rectangle 1">
            <a:extLst>
              <a:ext uri="{FF2B5EF4-FFF2-40B4-BE49-F238E27FC236}">
                <a16:creationId xmlns="" xmlns:a16="http://schemas.microsoft.com/office/drawing/2014/main" id="{7795A0E2-0FEE-D305-2E9A-FB75E2F42A02}"/>
              </a:ext>
            </a:extLst>
          </p:cNvPr>
          <p:cNvSpPr>
            <a:spLocks noChangeArrowheads="1"/>
          </p:cNvSpPr>
          <p:nvPr/>
        </p:nvSpPr>
        <p:spPr bwMode="auto">
          <a:xfrm>
            <a:off x="594324" y="3467842"/>
            <a:ext cx="7545470" cy="10156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rgbClr val="00B0F0"/>
                </a:solidFill>
                <a:effectLst/>
                <a:latin typeface="Calibri" pitchFamily="34" charset="0"/>
                <a:cs typeface="Calibri" pitchFamily="34" charset="0"/>
              </a:rPr>
              <a:t>Règles à retenir </a:t>
            </a:r>
            <a:r>
              <a:rPr kumimoji="0" lang="fr-FR" altLang="fr-FR" sz="2000" b="1" i="0" u="none" strike="noStrike" cap="none" normalizeH="0" baseline="0" dirty="0" smtClean="0">
                <a:ln>
                  <a:noFill/>
                </a:ln>
                <a:solidFill>
                  <a:srgbClr val="00B0F0"/>
                </a:solidFill>
                <a:effectLst/>
                <a:latin typeface="Calibri" pitchFamily="34" charset="0"/>
                <a:cs typeface="Calibri" pitchFamily="34" charset="0"/>
              </a:rPr>
              <a:t>:</a:t>
            </a:r>
            <a:endParaRPr lang="fr-FR" altLang="fr-FR" sz="2000" dirty="0">
              <a:latin typeface="Calibri" pitchFamily="34" charset="0"/>
              <a:cs typeface="Calibri" pitchFamily="34" charset="0"/>
            </a:endParaRPr>
          </a:p>
          <a:p>
            <a:pPr marL="342900" lvl="0" indent="-342900" algn="just" eaLnBrk="0" fontAlgn="base" hangingPunct="0">
              <a:spcBef>
                <a:spcPct val="0"/>
              </a:spcBef>
              <a:spcAft>
                <a:spcPct val="0"/>
              </a:spcAft>
              <a:buFont typeface="Wingdings" panose="05000000000000000000" pitchFamily="2" charset="2"/>
              <a:buChar char="§"/>
            </a:pPr>
            <a:r>
              <a:rPr lang="fr-FR" sz="2000" dirty="0">
                <a:latin typeface="Calibri" pitchFamily="34" charset="0"/>
                <a:cs typeface="Calibri" pitchFamily="34" charset="0"/>
              </a:rPr>
              <a:t>Je marque une </a:t>
            </a:r>
            <a:r>
              <a:rPr lang="fr-FR" sz="2000" dirty="0" smtClean="0">
                <a:latin typeface="Calibri" pitchFamily="34" charset="0"/>
                <a:cs typeface="Calibri" pitchFamily="34" charset="0"/>
              </a:rPr>
              <a:t>pause courte après </a:t>
            </a:r>
            <a:r>
              <a:rPr lang="fr-FR" sz="2000" dirty="0">
                <a:latin typeface="Calibri" pitchFamily="34" charset="0"/>
                <a:cs typeface="Calibri" pitchFamily="34" charset="0"/>
              </a:rPr>
              <a:t>la virgule.</a:t>
            </a:r>
          </a:p>
          <a:p>
            <a:pPr marL="342900" lvl="0" indent="-342900" algn="just" defTabSz="914400" eaLnBrk="0" fontAlgn="base" hangingPunct="0">
              <a:spcBef>
                <a:spcPct val="0"/>
              </a:spcBef>
              <a:spcAft>
                <a:spcPct val="0"/>
              </a:spcAft>
              <a:buFont typeface="Wingdings" panose="05000000000000000000" pitchFamily="2" charset="2"/>
              <a:buChar char="§"/>
            </a:pPr>
            <a:r>
              <a:rPr lang="fr-FR" sz="2000" dirty="0">
                <a:latin typeface="Calibri" pitchFamily="34" charset="0"/>
                <a:cs typeface="Calibri" pitchFamily="34" charset="0"/>
              </a:rPr>
              <a:t>Je marque une pause plus longue après le point.</a:t>
            </a:r>
          </a:p>
        </p:txBody>
      </p:sp>
      <p:pic>
        <p:nvPicPr>
          <p:cNvPr id="12" name="Picture 2"/>
          <p:cNvPicPr>
            <a:picLocks noChangeAspect="1" noChangeArrowheads="1"/>
          </p:cNvPicPr>
          <p:nvPr/>
        </p:nvPicPr>
        <p:blipFill>
          <a:blip r:embed="rId4"/>
          <a:srcRect/>
          <a:stretch>
            <a:fillRect/>
          </a:stretch>
        </p:blipFill>
        <p:spPr bwMode="auto">
          <a:xfrm>
            <a:off x="132205" y="1631413"/>
            <a:ext cx="8912646" cy="1519410"/>
          </a:xfrm>
          <a:prstGeom prst="rect">
            <a:avLst/>
          </a:prstGeom>
          <a:noFill/>
          <a:ln w="28575">
            <a:solidFill>
              <a:srgbClr val="00B0F0"/>
            </a:solidFill>
            <a:miter lim="800000"/>
            <a:headEnd/>
            <a:tailEnd/>
          </a:ln>
          <a:effectLst/>
        </p:spPr>
      </p:pic>
    </p:spTree>
    <p:extLst>
      <p:ext uri="{BB962C8B-B14F-4D97-AF65-F5344CB8AC3E}">
        <p14:creationId xmlns:p14="http://schemas.microsoft.com/office/powerpoint/2010/main" xmlns="" val="1051339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DE793D5-83A1-EBAE-5253-0768A4007906}"/>
            </a:ext>
          </a:extLst>
        </p:cNvPr>
        <p:cNvGrpSpPr/>
        <p:nvPr/>
      </p:nvGrpSpPr>
      <p:grpSpPr>
        <a:xfrm>
          <a:off x="0" y="0"/>
          <a:ext cx="0" cy="0"/>
          <a:chOff x="0" y="0"/>
          <a:chExt cx="0" cy="0"/>
        </a:xfrm>
      </p:grpSpPr>
      <p:pic>
        <p:nvPicPr>
          <p:cNvPr id="12" name="Picture 2" descr="Lever la main - Icônes mains et gestes gratuites">
            <a:extLst>
              <a:ext uri="{FF2B5EF4-FFF2-40B4-BE49-F238E27FC236}">
                <a16:creationId xmlns="" xmlns:a16="http://schemas.microsoft.com/office/drawing/2014/main" id="{038F6AF5-B9B4-4306-3058-A7F90BF67497}"/>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ZoneTexte 11">
            <a:extLst>
              <a:ext uri="{FF2B5EF4-FFF2-40B4-BE49-F238E27FC236}">
                <a16:creationId xmlns="" xmlns:a16="http://schemas.microsoft.com/office/drawing/2014/main" id="{9789BA6D-D454-812E-CB01-5D0715886AA1}"/>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Nous allons lire ensemble ces phrases.</a:t>
            </a:r>
            <a:endParaRPr lang="fr-FR" alt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18A2E2DE-083D-24DB-74D2-67EF0B7F2573}"/>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Faire lire en chœur les trois phrases dans l’ordre. </a:t>
            </a:r>
          </a:p>
        </p:txBody>
      </p:sp>
      <p:pic>
        <p:nvPicPr>
          <p:cNvPr id="6" name="Picture 2"/>
          <p:cNvPicPr>
            <a:picLocks noChangeAspect="1" noChangeArrowheads="1"/>
          </p:cNvPicPr>
          <p:nvPr/>
        </p:nvPicPr>
        <p:blipFill>
          <a:blip r:embed="rId3"/>
          <a:srcRect/>
          <a:stretch>
            <a:fillRect/>
          </a:stretch>
        </p:blipFill>
        <p:spPr bwMode="auto">
          <a:xfrm>
            <a:off x="132205" y="1631413"/>
            <a:ext cx="8912646" cy="1519410"/>
          </a:xfrm>
          <a:prstGeom prst="rect">
            <a:avLst/>
          </a:prstGeom>
          <a:noFill/>
          <a:ln w="28575">
            <a:solidFill>
              <a:srgbClr val="00B0F0"/>
            </a:solidFill>
            <a:miter lim="800000"/>
            <a:headEnd/>
            <a:tailEnd/>
          </a:ln>
          <a:effectLst/>
        </p:spPr>
      </p:pic>
    </p:spTree>
    <p:extLst>
      <p:ext uri="{BB962C8B-B14F-4D97-AF65-F5344CB8AC3E}">
        <p14:creationId xmlns:p14="http://schemas.microsoft.com/office/powerpoint/2010/main" xmlns="" val="2587082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p>
            <a:r>
              <a:rPr lang="fr-FR" sz="1400" b="1" dirty="0">
                <a:solidFill>
                  <a:schemeClr val="bg2">
                    <a:lumMod val="50000"/>
                  </a:schemeClr>
                </a:solidFill>
              </a:rPr>
              <a:t>Maintenant, lisez individuellement ces phrases à haute voix.</a:t>
            </a:r>
          </a:p>
        </p:txBody>
      </p:sp>
      <p:sp>
        <p:nvSpPr>
          <p:cNvPr id="8" name="Espace réservé du texte 2">
            <a:extLst>
              <a:ext uri="{FF2B5EF4-FFF2-40B4-BE49-F238E27FC236}">
                <a16:creationId xmlns=""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Désigner quelques élèves au hasard. Apporter un feedback immédiat.</a:t>
            </a:r>
          </a:p>
        </p:txBody>
      </p:sp>
      <p:pic>
        <p:nvPicPr>
          <p:cNvPr id="9" name="Picture 14">
            <a:extLst>
              <a:ext uri="{FF2B5EF4-FFF2-40B4-BE49-F238E27FC236}">
                <a16:creationId xmlns="" xmlns:a16="http://schemas.microsoft.com/office/drawing/2014/main" id="{3FC39882-D2D2-C95E-B6D0-B245A07952E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xmlns="" val="0"/>
              </a:ext>
            </a:extLst>
          </a:blip>
          <a:stretch>
            <a:fillRect/>
          </a:stretch>
        </p:blipFill>
        <p:spPr>
          <a:xfrm>
            <a:off x="8154921" y="141211"/>
            <a:ext cx="743474" cy="743474"/>
          </a:xfrm>
          <a:prstGeom prst="rect">
            <a:avLst/>
          </a:prstGeom>
        </p:spPr>
      </p:pic>
      <p:pic>
        <p:nvPicPr>
          <p:cNvPr id="10" name="Picture 2"/>
          <p:cNvPicPr>
            <a:picLocks noChangeAspect="1" noChangeArrowheads="1"/>
          </p:cNvPicPr>
          <p:nvPr/>
        </p:nvPicPr>
        <p:blipFill>
          <a:blip r:embed="rId5"/>
          <a:srcRect/>
          <a:stretch>
            <a:fillRect/>
          </a:stretch>
        </p:blipFill>
        <p:spPr bwMode="auto">
          <a:xfrm>
            <a:off x="132205" y="1631413"/>
            <a:ext cx="8912646" cy="1519410"/>
          </a:xfrm>
          <a:prstGeom prst="rect">
            <a:avLst/>
          </a:prstGeom>
          <a:noFill/>
          <a:ln w="28575">
            <a:solidFill>
              <a:srgbClr val="00B0F0"/>
            </a:solidFill>
            <a:miter lim="800000"/>
            <a:headEnd/>
            <a:tailEnd/>
          </a:ln>
          <a:effectLst/>
        </p:spPr>
      </p:pic>
    </p:spTree>
    <p:extLst>
      <p:ext uri="{BB962C8B-B14F-4D97-AF65-F5344CB8AC3E}">
        <p14:creationId xmlns:p14="http://schemas.microsoft.com/office/powerpoint/2010/main" xmlns="" val="23267076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backgroundRemoval t="1855" b="100000" l="391" r="99512"/>
                    </a14:imgEffect>
                  </a14:imgLayer>
                </a14:imgProps>
              </a:ext>
              <a:ext uri="{28A0092B-C50C-407E-A947-70E740481C1C}">
                <a14:useLocalDpi xmlns:a14="http://schemas.microsoft.com/office/drawing/2010/main" xmlns=""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xmlns=""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xmlns="" val="1973220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 xmlns:a16="http://schemas.microsoft.com/office/drawing/2014/main" id="{37919C6C-7394-4079-2CD8-1FFD16D72BE1}"/>
              </a:ext>
            </a:extLst>
          </p:cNvPr>
          <p:cNvSpPr txBox="1"/>
          <p:nvPr/>
        </p:nvSpPr>
        <p:spPr>
          <a:xfrm>
            <a:off x="0" y="214276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Déclaration de l’objectif</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xmlns="" val="798444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A615365-0546-B1B2-24DA-EB1FCE69B77F}"/>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A4387CC0-A0EF-FB69-FFD6-2A5B1CC004C9}"/>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3" name="Rectangle 2">
            <a:extLst>
              <a:ext uri="{FF2B5EF4-FFF2-40B4-BE49-F238E27FC236}">
                <a16:creationId xmlns="" xmlns:a16="http://schemas.microsoft.com/office/drawing/2014/main" id="{3B23B7A0-D3E8-10E6-B4B2-7C03C81EAD40}"/>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7" name="Google Shape;656;p54">
            <a:extLst>
              <a:ext uri="{FF2B5EF4-FFF2-40B4-BE49-F238E27FC236}">
                <a16:creationId xmlns="" xmlns:a16="http://schemas.microsoft.com/office/drawing/2014/main" id="{6E9EFBC9-927D-63C2-3029-CBAFE604412A}"/>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583AE149-673D-EEB7-FAC6-667E8D953946}"/>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Google Shape;2054;p38">
            <a:extLst>
              <a:ext uri="{FF2B5EF4-FFF2-40B4-BE49-F238E27FC236}">
                <a16:creationId xmlns="" xmlns:a16="http://schemas.microsoft.com/office/drawing/2014/main" id="{140D1579-E32D-3589-A75A-8F96C5DF0E80}"/>
              </a:ext>
            </a:extLst>
          </p:cNvPr>
          <p:cNvSpPr/>
          <p:nvPr/>
        </p:nvSpPr>
        <p:spPr>
          <a:xfrm>
            <a:off x="916712" y="1331055"/>
            <a:ext cx="7896839" cy="532772"/>
          </a:xfrm>
          <a:prstGeom prst="roundRect">
            <a:avLst>
              <a:gd name="adj" fmla="val 50000"/>
            </a:avLst>
          </a:prstGeom>
          <a:noFill/>
          <a:ln w="19050">
            <a:solidFill>
              <a:srgbClr val="72B6D3"/>
            </a:solidFill>
          </a:ln>
        </p:spPr>
        <p:txBody>
          <a:bodyPr spcFirstLastPara="1" wrap="square" lIns="91425" tIns="91425" rIns="91425" bIns="91425" anchor="ctr" anchorCtr="0">
            <a:noAutofit/>
          </a:bodyPr>
          <a:lstStyle/>
          <a:p>
            <a:r>
              <a:rPr lang="fr-FR" b="1" dirty="0">
                <a:latin typeface="RATXSP+Calibri"/>
              </a:rPr>
              <a:t>I     </a:t>
            </a:r>
            <a:r>
              <a:rPr lang="fr-FR" dirty="0">
                <a:latin typeface="RATXSP+Calibri"/>
              </a:rPr>
              <a:t>Comprendre </a:t>
            </a:r>
            <a:r>
              <a:rPr lang="fr-FR" b="1" dirty="0">
                <a:latin typeface="RATXSP+Calibri"/>
              </a:rPr>
              <a:t>quand</a:t>
            </a:r>
            <a:r>
              <a:rPr lang="fr-FR" dirty="0">
                <a:latin typeface="RATXSP+Calibri"/>
              </a:rPr>
              <a:t> et </a:t>
            </a:r>
            <a:r>
              <a:rPr lang="fr-FR" b="1" dirty="0">
                <a:latin typeface="RATXSP+Calibri"/>
              </a:rPr>
              <a:t>où</a:t>
            </a:r>
            <a:r>
              <a:rPr lang="fr-FR" dirty="0">
                <a:latin typeface="RATXSP+Calibri"/>
              </a:rPr>
              <a:t> se passent les événements dans un récit.</a:t>
            </a:r>
          </a:p>
        </p:txBody>
      </p:sp>
      <p:pic>
        <p:nvPicPr>
          <p:cNvPr id="22" name="Image 21">
            <a:extLst>
              <a:ext uri="{FF2B5EF4-FFF2-40B4-BE49-F238E27FC236}">
                <a16:creationId xmlns="" xmlns:a16="http://schemas.microsoft.com/office/drawing/2014/main" id="{E354A425-A25D-D8E9-527E-2BEC80D68191}"/>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14633" y="1295362"/>
            <a:ext cx="604158" cy="604158"/>
          </a:xfrm>
          <a:prstGeom prst="rect">
            <a:avLst/>
          </a:prstGeom>
          <a:ln>
            <a:noFill/>
          </a:ln>
        </p:spPr>
      </p:pic>
      <p:sp>
        <p:nvSpPr>
          <p:cNvPr id="23" name="ZoneTexte 4">
            <a:extLst>
              <a:ext uri="{FF2B5EF4-FFF2-40B4-BE49-F238E27FC236}">
                <a16:creationId xmlns="" xmlns:a16="http://schemas.microsoft.com/office/drawing/2014/main" id="{0493BF71-6AA9-53B4-992B-1C40DB14F634}"/>
              </a:ext>
            </a:extLst>
          </p:cNvPr>
          <p:cNvSpPr txBox="1"/>
          <p:nvPr/>
        </p:nvSpPr>
        <p:spPr>
          <a:xfrm>
            <a:off x="566286" y="68064"/>
            <a:ext cx="8223185" cy="307777"/>
          </a:xfrm>
          <a:prstGeom prst="rect">
            <a:avLst/>
          </a:prstGeom>
          <a:noFill/>
        </p:spPr>
        <p:txBody>
          <a:bodyPr wrap="square" rtlCol="0">
            <a:spAutoFit/>
          </a:bodyPr>
          <a:lstStyle/>
          <a:p>
            <a:pPr defTabSz="342900"/>
            <a:r>
              <a:rPr lang="fr-MA" sz="1400" b="1" dirty="0">
                <a:solidFill>
                  <a:srgbClr val="E7E6E6">
                    <a:lumMod val="50000"/>
                  </a:srgbClr>
                </a:solidFill>
                <a:latin typeface="Calibri"/>
              </a:rPr>
              <a:t> </a:t>
            </a:r>
            <a:r>
              <a:rPr lang="fr-FR" sz="1400" b="1" dirty="0">
                <a:solidFill>
                  <a:schemeClr val="bg2">
                    <a:lumMod val="50000"/>
                  </a:schemeClr>
                </a:solidFill>
              </a:rPr>
              <a:t>A la fin de cette séance, vous serez capables de :</a:t>
            </a:r>
            <a:endParaRPr sz="1400" b="1" dirty="0">
              <a:solidFill>
                <a:schemeClr val="bg2">
                  <a:lumMod val="50000"/>
                </a:schemeClr>
              </a:solidFill>
            </a:endParaRPr>
          </a:p>
        </p:txBody>
      </p:sp>
      <p:sp>
        <p:nvSpPr>
          <p:cNvPr id="4" name="Rectangle 3">
            <a:extLst>
              <a:ext uri="{FF2B5EF4-FFF2-40B4-BE49-F238E27FC236}">
                <a16:creationId xmlns="" xmlns:a16="http://schemas.microsoft.com/office/drawing/2014/main" id="{87E8BABE-15EA-3A90-089F-B053C88A7DE7}"/>
              </a:ext>
            </a:extLst>
          </p:cNvPr>
          <p:cNvSpPr/>
          <p:nvPr/>
        </p:nvSpPr>
        <p:spPr>
          <a:xfrm>
            <a:off x="328540" y="3763298"/>
            <a:ext cx="3828997" cy="487506"/>
          </a:xfrm>
          <a:prstGeom prst="rect">
            <a:avLst/>
          </a:prstGeom>
        </p:spPr>
        <p:txBody>
          <a:bodyPr wrap="none">
            <a:spAutoFit/>
          </a:bodyPr>
          <a:lstStyle/>
          <a:p>
            <a:pPr>
              <a:lnSpc>
                <a:spcPct val="107000"/>
              </a:lnSpc>
              <a:spcAft>
                <a:spcPts val="600"/>
              </a:spcAft>
            </a:pPr>
            <a:r>
              <a:rPr lang="fr-FR" sz="2400" b="1" dirty="0" smtClean="0">
                <a:latin typeface="Calibri" panose="020F0502020204030204" pitchFamily="34" charset="0"/>
                <a:ea typeface="Calibri" panose="020F0502020204030204" pitchFamily="34" charset="0"/>
                <a:cs typeface="Arial" panose="020B0604020202020204" pitchFamily="34" charset="0"/>
              </a:rPr>
              <a:t>-Le </a:t>
            </a:r>
            <a:r>
              <a:rPr lang="fr-FR" sz="2400" b="1" dirty="0">
                <a:latin typeface="Calibri" panose="020F0502020204030204" pitchFamily="34" charset="0"/>
                <a:ea typeface="Calibri" panose="020F0502020204030204" pitchFamily="34" charset="0"/>
                <a:cs typeface="Arial" panose="020B0604020202020204" pitchFamily="34" charset="0"/>
              </a:rPr>
              <a:t>réveil sonne </a:t>
            </a:r>
            <a:r>
              <a:rPr lang="fr-FR" sz="2400" b="1" dirty="0">
                <a:solidFill>
                  <a:srgbClr val="0070C0"/>
                </a:solidFill>
                <a:latin typeface="Calibri" panose="020F0502020204030204" pitchFamily="34" charset="0"/>
                <a:ea typeface="Calibri" panose="020F0502020204030204" pitchFamily="34" charset="0"/>
                <a:cs typeface="Arial" panose="020B0604020202020204" pitchFamily="34" charset="0"/>
              </a:rPr>
              <a:t>tôt le </a:t>
            </a:r>
            <a:r>
              <a:rPr lang="fr-FR" sz="2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matin.</a:t>
            </a:r>
            <a:endParaRPr lang="fr-FR" sz="24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cxnSp>
        <p:nvCxnSpPr>
          <p:cNvPr id="8" name="Connecteur droit 7">
            <a:extLst>
              <a:ext uri="{FF2B5EF4-FFF2-40B4-BE49-F238E27FC236}">
                <a16:creationId xmlns="" xmlns:a16="http://schemas.microsoft.com/office/drawing/2014/main" id="{FC928E70-D8C8-CC61-EE87-2A7F2A319AED}"/>
              </a:ext>
            </a:extLst>
          </p:cNvPr>
          <p:cNvCxnSpPr>
            <a:cxnSpLocks/>
          </p:cNvCxnSpPr>
          <p:nvPr/>
        </p:nvCxnSpPr>
        <p:spPr>
          <a:xfrm rot="5400000">
            <a:off x="1932923" y="2737281"/>
            <a:ext cx="2050087" cy="187159"/>
          </a:xfrm>
          <a:prstGeom prst="line">
            <a:avLst/>
          </a:prstGeom>
          <a:ln w="28575">
            <a:solidFill>
              <a:srgbClr val="3FB2CB"/>
            </a:solidFill>
            <a:prstDash val="lgDash"/>
          </a:ln>
        </p:spPr>
        <p:style>
          <a:lnRef idx="1">
            <a:schemeClr val="accent1"/>
          </a:lnRef>
          <a:fillRef idx="0">
            <a:schemeClr val="accent1"/>
          </a:fillRef>
          <a:effectRef idx="0">
            <a:schemeClr val="accent1"/>
          </a:effectRef>
          <a:fontRef idx="minor">
            <a:schemeClr val="tx1"/>
          </a:fontRef>
        </p:style>
      </p:cxnSp>
      <p:cxnSp>
        <p:nvCxnSpPr>
          <p:cNvPr id="10" name="Connecteur droit avec flèche 9">
            <a:extLst>
              <a:ext uri="{FF2B5EF4-FFF2-40B4-BE49-F238E27FC236}">
                <a16:creationId xmlns="" xmlns:a16="http://schemas.microsoft.com/office/drawing/2014/main" id="{4E35892F-FE44-BB23-E73F-0E4E90787ED4}"/>
              </a:ext>
            </a:extLst>
          </p:cNvPr>
          <p:cNvCxnSpPr>
            <a:cxnSpLocks/>
          </p:cNvCxnSpPr>
          <p:nvPr/>
        </p:nvCxnSpPr>
        <p:spPr>
          <a:xfrm>
            <a:off x="3981207" y="1711842"/>
            <a:ext cx="3433145" cy="2177112"/>
          </a:xfrm>
          <a:prstGeom prst="straightConnector1">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 xmlns:a16="http://schemas.microsoft.com/office/drawing/2014/main" id="{13694603-1336-3E27-7485-71222D725D16}"/>
              </a:ext>
            </a:extLst>
          </p:cNvPr>
          <p:cNvSpPr/>
          <p:nvPr/>
        </p:nvSpPr>
        <p:spPr>
          <a:xfrm>
            <a:off x="4809684" y="3763298"/>
            <a:ext cx="4127797" cy="487506"/>
          </a:xfrm>
          <a:prstGeom prst="rect">
            <a:avLst/>
          </a:prstGeom>
        </p:spPr>
        <p:txBody>
          <a:bodyPr wrap="none">
            <a:spAutoFit/>
          </a:bodyPr>
          <a:lstStyle/>
          <a:p>
            <a:pPr>
              <a:lnSpc>
                <a:spcPct val="107000"/>
              </a:lnSpc>
              <a:spcAft>
                <a:spcPts val="600"/>
              </a:spcAft>
            </a:pPr>
            <a:r>
              <a:rPr lang="fr-FR" sz="2400" b="1" dirty="0" smtClean="0">
                <a:latin typeface="Calibri" panose="020F0502020204030204" pitchFamily="34" charset="0"/>
                <a:ea typeface="Calibri" panose="020F0502020204030204" pitchFamily="34" charset="0"/>
                <a:cs typeface="Arial" panose="020B0604020202020204" pitchFamily="34" charset="0"/>
              </a:rPr>
              <a:t>-La </a:t>
            </a:r>
            <a:r>
              <a:rPr lang="fr-FR" sz="2400" b="1" dirty="0">
                <a:latin typeface="Calibri" panose="020F0502020204030204" pitchFamily="34" charset="0"/>
                <a:ea typeface="Calibri" panose="020F0502020204030204" pitchFamily="34" charset="0"/>
                <a:cs typeface="Arial" panose="020B0604020202020204" pitchFamily="34" charset="0"/>
              </a:rPr>
              <a:t>jeune fille va </a:t>
            </a:r>
            <a:r>
              <a:rPr lang="fr-FR" sz="2400" b="1" dirty="0">
                <a:solidFill>
                  <a:srgbClr val="0070C0"/>
                </a:solidFill>
                <a:latin typeface="Calibri" panose="020F0502020204030204" pitchFamily="34" charset="0"/>
                <a:ea typeface="Calibri" panose="020F0502020204030204" pitchFamily="34" charset="0"/>
                <a:cs typeface="Arial" panose="020B0604020202020204" pitchFamily="34" charset="0"/>
              </a:rPr>
              <a:t>dans le </a:t>
            </a:r>
            <a:r>
              <a:rPr lang="fr-FR" sz="24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jardin.</a:t>
            </a:r>
            <a:endParaRPr lang="fr-FR" sz="2400" dirty="0">
              <a:solidFill>
                <a:srgbClr val="0070C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3881819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55A69A5-9DE0-7981-C3E5-65AF97915BEA}"/>
            </a:ext>
          </a:extLst>
        </p:cNvPr>
        <p:cNvGrpSpPr/>
        <p:nvPr/>
      </p:nvGrpSpPr>
      <p:grpSpPr>
        <a:xfrm>
          <a:off x="0" y="0"/>
          <a:ext cx="0" cy="0"/>
          <a:chOff x="0" y="0"/>
          <a:chExt cx="0" cy="0"/>
        </a:xfrm>
      </p:grpSpPr>
      <p:cxnSp>
        <p:nvCxnSpPr>
          <p:cNvPr id="53" name="Straight Connector 35">
            <a:extLst>
              <a:ext uri="{FF2B5EF4-FFF2-40B4-BE49-F238E27FC236}">
                <a16:creationId xmlns="" xmlns:a16="http://schemas.microsoft.com/office/drawing/2014/main" id="{E3D0EE8E-56B7-7EA9-51A4-BCB95DF71898}"/>
              </a:ext>
            </a:extLst>
          </p:cNvPr>
          <p:cNvCxnSpPr/>
          <p:nvPr/>
        </p:nvCxnSpPr>
        <p:spPr>
          <a:xfrm>
            <a:off x="1085176" y="187596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 xmlns:a16="http://schemas.microsoft.com/office/drawing/2014/main" id="{E3D0EE8E-56B7-7EA9-51A4-BCB95DF71898}"/>
              </a:ext>
            </a:extLst>
          </p:cNvPr>
          <p:cNvCxnSpPr/>
          <p:nvPr/>
        </p:nvCxnSpPr>
        <p:spPr>
          <a:xfrm>
            <a:off x="1072690" y="3252176"/>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 xmlns:a16="http://schemas.microsoft.com/office/drawing/2014/main" id="{3BEB2FDD-17BB-2732-0C52-3739BF7A9659}"/>
              </a:ext>
            </a:extLst>
          </p:cNvPr>
          <p:cNvSpPr txBox="1"/>
          <p:nvPr/>
        </p:nvSpPr>
        <p:spPr>
          <a:xfrm>
            <a:off x="8064002" y="1144397"/>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4" name="Group 33">
            <a:extLst>
              <a:ext uri="{FF2B5EF4-FFF2-40B4-BE49-F238E27FC236}">
                <a16:creationId xmlns="" xmlns:a16="http://schemas.microsoft.com/office/drawing/2014/main" id="{5FBEA9D3-2E76-1D25-99CE-1F15ABE3CD81}"/>
              </a:ext>
            </a:extLst>
          </p:cNvPr>
          <p:cNvGrpSpPr/>
          <p:nvPr/>
        </p:nvGrpSpPr>
        <p:grpSpPr>
          <a:xfrm>
            <a:off x="7637551" y="1040134"/>
            <a:ext cx="1436644" cy="1294519"/>
            <a:chOff x="1007340" y="1589285"/>
            <a:chExt cx="914400" cy="1831671"/>
          </a:xfrm>
        </p:grpSpPr>
        <p:sp>
          <p:nvSpPr>
            <p:cNvPr id="35" name="Oval 34">
              <a:extLst>
                <a:ext uri="{FF2B5EF4-FFF2-40B4-BE49-F238E27FC236}">
                  <a16:creationId xmlns=""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6" name="Straight Connector 35">
              <a:extLst>
                <a:ext uri="{FF2B5EF4-FFF2-40B4-BE49-F238E27FC236}">
                  <a16:creationId xmlns=""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40" name="Pentagon 3">
            <a:extLst>
              <a:ext uri="{FF2B5EF4-FFF2-40B4-BE49-F238E27FC236}">
                <a16:creationId xmlns="" xmlns:a16="http://schemas.microsoft.com/office/drawing/2014/main" id="{9DC24E7A-C759-D70C-4B5E-57312B042067}"/>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52" name="Chevron 5">
            <a:extLst>
              <a:ext uri="{FF2B5EF4-FFF2-40B4-BE49-F238E27FC236}">
                <a16:creationId xmlns="" xmlns:a16="http://schemas.microsoft.com/office/drawing/2014/main" id="{A328255F-4DC0-ABF4-AE19-90443670F2D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3" name="Pentagon 3">
            <a:extLst>
              <a:ext uri="{FF2B5EF4-FFF2-40B4-BE49-F238E27FC236}">
                <a16:creationId xmlns="" xmlns:a16="http://schemas.microsoft.com/office/drawing/2014/main" id="{262360AF-516E-0EE4-E95D-2327EB6A5598}"/>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 name="Pentagon 3">
            <a:extLst>
              <a:ext uri="{FF2B5EF4-FFF2-40B4-BE49-F238E27FC236}">
                <a16:creationId xmlns="" xmlns:a16="http://schemas.microsoft.com/office/drawing/2014/main" id="{4C8E540E-290A-517F-09D6-D2F453FC91EF}"/>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6" name="Pentagon 3">
            <a:extLst>
              <a:ext uri="{FF2B5EF4-FFF2-40B4-BE49-F238E27FC236}">
                <a16:creationId xmlns="" xmlns:a16="http://schemas.microsoft.com/office/drawing/2014/main" id="{065A1F34-66DD-6B30-B6D6-CC68923B342C}"/>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7" name="Chevron 5">
            <a:extLst>
              <a:ext uri="{FF2B5EF4-FFF2-40B4-BE49-F238E27FC236}">
                <a16:creationId xmlns="" xmlns:a16="http://schemas.microsoft.com/office/drawing/2014/main" id="{DC7608AB-D0B9-014D-E349-23C2462A5C3F}"/>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8" name="Pentagon 3">
            <a:extLst>
              <a:ext uri="{FF2B5EF4-FFF2-40B4-BE49-F238E27FC236}">
                <a16:creationId xmlns="" xmlns:a16="http://schemas.microsoft.com/office/drawing/2014/main" id="{1151A1B9-CEDF-B322-E1DA-C31D096CF78C}"/>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9" name="Pentagon 3">
            <a:extLst>
              <a:ext uri="{FF2B5EF4-FFF2-40B4-BE49-F238E27FC236}">
                <a16:creationId xmlns="" xmlns:a16="http://schemas.microsoft.com/office/drawing/2014/main" id="{B1147BBE-F73D-FC97-C5BB-39A3928FC767}"/>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sp>
        <p:nvSpPr>
          <p:cNvPr id="10" name="Pentagon 3">
            <a:extLst>
              <a:ext uri="{FF2B5EF4-FFF2-40B4-BE49-F238E27FC236}">
                <a16:creationId xmlns="" xmlns:a16="http://schemas.microsoft.com/office/drawing/2014/main" id="{33447F08-FD33-4E99-B10D-86F717FCB2CC}"/>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11" name="Chevron 5">
            <a:extLst>
              <a:ext uri="{FF2B5EF4-FFF2-40B4-BE49-F238E27FC236}">
                <a16:creationId xmlns="" xmlns:a16="http://schemas.microsoft.com/office/drawing/2014/main" id="{251D8E2B-4B2A-BFFD-2C8D-307059340050}"/>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12" name="Pentagon 3">
            <a:extLst>
              <a:ext uri="{FF2B5EF4-FFF2-40B4-BE49-F238E27FC236}">
                <a16:creationId xmlns="" xmlns:a16="http://schemas.microsoft.com/office/drawing/2014/main" id="{3F7152CF-34E6-6DCE-6ADA-72187871F43D}"/>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13" name="Pentagon 3">
            <a:extLst>
              <a:ext uri="{FF2B5EF4-FFF2-40B4-BE49-F238E27FC236}">
                <a16:creationId xmlns="" xmlns:a16="http://schemas.microsoft.com/office/drawing/2014/main" id="{310D7C41-B549-C51D-923E-D01C32A3F5A4}"/>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22" name="Google Shape;1079;p111">
            <a:extLst>
              <a:ext uri="{FF2B5EF4-FFF2-40B4-BE49-F238E27FC236}">
                <a16:creationId xmlns="" xmlns:a16="http://schemas.microsoft.com/office/drawing/2014/main" id="{6CD38155-F404-1B38-D47F-EB0A2D53F675}"/>
              </a:ext>
            </a:extLst>
          </p:cNvPr>
          <p:cNvSpPr/>
          <p:nvPr/>
        </p:nvSpPr>
        <p:spPr>
          <a:xfrm>
            <a:off x="139474" y="4720909"/>
            <a:ext cx="3392020" cy="302298"/>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1" u="none" strike="noStrike" kern="0" cap="none" spc="0" baseline="0" dirty="0">
                <a:solidFill>
                  <a:srgbClr val="44546A"/>
                </a:solidFill>
                <a:uFillTx/>
                <a:latin typeface="Calibri"/>
                <a:ea typeface="Calibri"/>
                <a:cs typeface="Calibri"/>
              </a:rPr>
              <a:t>Séances de remédiation 1</a:t>
            </a:r>
            <a:r>
              <a:rPr lang="fr-FR" sz="1600" b="1" i="1" u="none" strike="noStrike" kern="0" cap="none" spc="0" baseline="30000" dirty="0">
                <a:solidFill>
                  <a:srgbClr val="44546A"/>
                </a:solidFill>
                <a:uFillTx/>
                <a:latin typeface="Calibri"/>
                <a:ea typeface="Calibri"/>
                <a:cs typeface="Calibri"/>
              </a:rPr>
              <a:t>ère</a:t>
            </a:r>
            <a:r>
              <a:rPr lang="fr-FR" sz="1600" b="1" i="1" u="none" strike="noStrike" kern="0" cap="none" spc="0" baseline="0" dirty="0">
                <a:solidFill>
                  <a:srgbClr val="44546A"/>
                </a:solidFill>
                <a:uFillTx/>
                <a:latin typeface="Calibri"/>
                <a:ea typeface="Calibri"/>
                <a:cs typeface="Calibri"/>
              </a:rPr>
              <a:t> AC </a:t>
            </a:r>
            <a:endParaRPr lang="fr-FR" sz="1600" b="0" i="1" u="none" strike="noStrike" kern="0" cap="none" spc="0" baseline="0" dirty="0">
              <a:solidFill>
                <a:srgbClr val="44546A"/>
              </a:solidFill>
              <a:uFillTx/>
              <a:latin typeface="Calibri"/>
              <a:ea typeface="Calibri"/>
              <a:cs typeface="Calibri"/>
            </a:endParaRPr>
          </a:p>
        </p:txBody>
      </p:sp>
      <p:cxnSp>
        <p:nvCxnSpPr>
          <p:cNvPr id="23" name="Straight Connector 35">
            <a:extLst>
              <a:ext uri="{FF2B5EF4-FFF2-40B4-BE49-F238E27FC236}">
                <a16:creationId xmlns="" xmlns:a16="http://schemas.microsoft.com/office/drawing/2014/main" id="{E3D0EE8E-56B7-7EA9-51A4-BCB95DF71898}"/>
              </a:ext>
            </a:extLst>
          </p:cNvPr>
          <p:cNvCxnSpPr/>
          <p:nvPr/>
        </p:nvCxnSpPr>
        <p:spPr>
          <a:xfrm>
            <a:off x="5121381" y="169954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 xmlns:a16="http://schemas.microsoft.com/office/drawing/2014/main" id="{5A6E13B6-48CF-E828-1CE3-F510889B3475}"/>
              </a:ext>
            </a:extLst>
          </p:cNvPr>
          <p:cNvSpPr/>
          <p:nvPr/>
        </p:nvSpPr>
        <p:spPr>
          <a:xfrm>
            <a:off x="4553339" y="1098884"/>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endParaRPr lang="fr-FR" sz="1350" dirty="0"/>
          </a:p>
        </p:txBody>
      </p:sp>
      <p:sp>
        <p:nvSpPr>
          <p:cNvPr id="32" name="Pentagon 3">
            <a:extLst>
              <a:ext uri="{FF2B5EF4-FFF2-40B4-BE49-F238E27FC236}">
                <a16:creationId xmlns="" xmlns:a16="http://schemas.microsoft.com/office/drawing/2014/main" id="{61A71121-6E5F-9DE7-AC4F-C06C59D90C4B}"/>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38" name="Pentagon 3">
            <a:extLst>
              <a:ext uri="{FF2B5EF4-FFF2-40B4-BE49-F238E27FC236}">
                <a16:creationId xmlns="" xmlns:a16="http://schemas.microsoft.com/office/drawing/2014/main" id="{C0041B30-E4E1-62A7-BB5D-0B2C09D78EE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39" name="Oval 34">
            <a:extLst>
              <a:ext uri="{FF2B5EF4-FFF2-40B4-BE49-F238E27FC236}">
                <a16:creationId xmlns="" xmlns:a16="http://schemas.microsoft.com/office/drawing/2014/main" id="{8C3AEFF5-D06D-5BD6-9A7E-9B9AB9A03011}"/>
              </a:ext>
            </a:extLst>
          </p:cNvPr>
          <p:cNvSpPr/>
          <p:nvPr/>
        </p:nvSpPr>
        <p:spPr>
          <a:xfrm>
            <a:off x="4970812" y="4148096"/>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43" name="Straight Connector 35">
            <a:extLst>
              <a:ext uri="{FF2B5EF4-FFF2-40B4-BE49-F238E27FC236}">
                <a16:creationId xmlns="" xmlns:a16="http://schemas.microsoft.com/office/drawing/2014/main" id="{9EF23640-7160-6E89-19CE-173D8F1B7F1E}"/>
              </a:ext>
            </a:extLst>
          </p:cNvPr>
          <p:cNvCxnSpPr/>
          <p:nvPr/>
        </p:nvCxnSpPr>
        <p:spPr>
          <a:xfrm>
            <a:off x="5582363" y="351474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4" name="Pentagon 3">
            <a:extLst>
              <a:ext uri="{FF2B5EF4-FFF2-40B4-BE49-F238E27FC236}">
                <a16:creationId xmlns="" xmlns:a16="http://schemas.microsoft.com/office/drawing/2014/main" id="{B143BD8B-D26F-B6FD-21B9-A26BBD94E5E8}"/>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45" name="Chevron 5">
            <a:extLst>
              <a:ext uri="{FF2B5EF4-FFF2-40B4-BE49-F238E27FC236}">
                <a16:creationId xmlns="" xmlns:a16="http://schemas.microsoft.com/office/drawing/2014/main" id="{03003983-FDB1-38D5-5625-D434FB1F0FE3}"/>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46" name="Pentagon 3">
            <a:extLst>
              <a:ext uri="{FF2B5EF4-FFF2-40B4-BE49-F238E27FC236}">
                <a16:creationId xmlns="" xmlns:a16="http://schemas.microsoft.com/office/drawing/2014/main" id="{1E7C6315-685F-F557-7700-2B1AEDF55C5B}"/>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47" name="Pentagon 3">
            <a:extLst>
              <a:ext uri="{FF2B5EF4-FFF2-40B4-BE49-F238E27FC236}">
                <a16:creationId xmlns="" xmlns:a16="http://schemas.microsoft.com/office/drawing/2014/main" id="{9327764B-F8FC-3A3F-747A-4674DDDEB0D1}"/>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48" name="Pentagon 3">
            <a:extLst>
              <a:ext uri="{FF2B5EF4-FFF2-40B4-BE49-F238E27FC236}">
                <a16:creationId xmlns="" xmlns:a16="http://schemas.microsoft.com/office/drawing/2014/main" id="{B181AA94-1658-4B6B-C062-B776595739F5}"/>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50" name="Pentagon 3">
            <a:extLst>
              <a:ext uri="{FF2B5EF4-FFF2-40B4-BE49-F238E27FC236}">
                <a16:creationId xmlns="" xmlns:a16="http://schemas.microsoft.com/office/drawing/2014/main" id="{8D45F1B3-554F-F572-3F24-B51B0E4827EE}"/>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41" name="Google Shape;853;p104">
            <a:extLst>
              <a:ext uri="{FF2B5EF4-FFF2-40B4-BE49-F238E27FC236}">
                <a16:creationId xmlns=""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xmlns="">
                <a:solidFill>
                  <a:srgbClr val="FFFFFF"/>
                </a:solidFill>
              </a14:hiddenFill>
            </a:ext>
          </a:extLst>
        </p:spPr>
      </p:pic>
      <p:sp>
        <p:nvSpPr>
          <p:cNvPr id="54" name="Oval 34">
            <a:extLst>
              <a:ext uri="{FF2B5EF4-FFF2-40B4-BE49-F238E27FC236}">
                <a16:creationId xmlns="" xmlns:a16="http://schemas.microsoft.com/office/drawing/2014/main" id="{5A6E13B6-48CF-E828-1CE3-F510889B3475}"/>
              </a:ext>
            </a:extLst>
          </p:cNvPr>
          <p:cNvSpPr/>
          <p:nvPr/>
        </p:nvSpPr>
        <p:spPr>
          <a:xfrm>
            <a:off x="208174" y="1186878"/>
            <a:ext cx="2155475" cy="729458"/>
          </a:xfrm>
          <a:prstGeom prst="ellipse">
            <a:avLst/>
          </a:prstGeom>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t>Lire correctement les mots avec « </a:t>
            </a:r>
            <a:r>
              <a:rPr lang="fr-FR" sz="1200" b="1" dirty="0" err="1"/>
              <a:t>ill</a:t>
            </a:r>
            <a:r>
              <a:rPr lang="fr-FR" sz="1200" b="1" dirty="0"/>
              <a:t> », « </a:t>
            </a:r>
            <a:r>
              <a:rPr lang="fr-FR" sz="1200" b="1" dirty="0" err="1"/>
              <a:t>eil</a:t>
            </a:r>
            <a:r>
              <a:rPr lang="fr-FR" sz="1200" b="1" dirty="0"/>
              <a:t> » et « ail ».</a:t>
            </a:r>
          </a:p>
        </p:txBody>
      </p:sp>
      <p:sp>
        <p:nvSpPr>
          <p:cNvPr id="55" name="Oval 34">
            <a:extLst>
              <a:ext uri="{FF2B5EF4-FFF2-40B4-BE49-F238E27FC236}">
                <a16:creationId xmlns="" xmlns:a16="http://schemas.microsoft.com/office/drawing/2014/main" id="{5A6E13B6-48CF-E828-1CE3-F510889B3475}"/>
              </a:ext>
            </a:extLst>
          </p:cNvPr>
          <p:cNvSpPr/>
          <p:nvPr/>
        </p:nvSpPr>
        <p:spPr>
          <a:xfrm>
            <a:off x="208174" y="3752875"/>
            <a:ext cx="2597262" cy="778627"/>
          </a:xfrm>
          <a:prstGeom prst="ellipse">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tx1"/>
                </a:solidFill>
              </a:rPr>
              <a:t>Comprendre quand et où se passent les événements dans un récit.</a:t>
            </a:r>
          </a:p>
        </p:txBody>
      </p:sp>
      <p:sp>
        <p:nvSpPr>
          <p:cNvPr id="64" name="Pentagon 3">
            <a:extLst>
              <a:ext uri="{FF2B5EF4-FFF2-40B4-BE49-F238E27FC236}">
                <a16:creationId xmlns="" xmlns:a16="http://schemas.microsoft.com/office/drawing/2014/main" id="{B143BD8B-D26F-B6FD-21B9-A26BBD94E5E8}"/>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65" name="Chevron 5">
            <a:extLst>
              <a:ext uri="{FF2B5EF4-FFF2-40B4-BE49-F238E27FC236}">
                <a16:creationId xmlns="" xmlns:a16="http://schemas.microsoft.com/office/drawing/2014/main" id="{03003983-FDB1-38D5-5625-D434FB1F0FE3}"/>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S18</a:t>
            </a:r>
          </a:p>
        </p:txBody>
      </p:sp>
      <p:sp>
        <p:nvSpPr>
          <p:cNvPr id="66" name="Pentagon 3">
            <a:extLst>
              <a:ext uri="{FF2B5EF4-FFF2-40B4-BE49-F238E27FC236}">
                <a16:creationId xmlns="" xmlns:a16="http://schemas.microsoft.com/office/drawing/2014/main" id="{1E7C6315-685F-F557-7700-2B1AEDF55C5B}"/>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67" name="Pentagon 3">
            <a:extLst>
              <a:ext uri="{FF2B5EF4-FFF2-40B4-BE49-F238E27FC236}">
                <a16:creationId xmlns="" xmlns:a16="http://schemas.microsoft.com/office/drawing/2014/main" id="{9327764B-F8FC-3A3F-747A-4674DDDEB0D1}"/>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
        <p:nvSpPr>
          <p:cNvPr id="68" name="Pentagon 3">
            <a:extLst>
              <a:ext uri="{FF2B5EF4-FFF2-40B4-BE49-F238E27FC236}">
                <a16:creationId xmlns="" xmlns:a16="http://schemas.microsoft.com/office/drawing/2014/main" id="{B181AA94-1658-4B6B-C062-B776595739F5}"/>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S19</a:t>
            </a:r>
          </a:p>
        </p:txBody>
      </p:sp>
      <p:sp>
        <p:nvSpPr>
          <p:cNvPr id="69" name="Pentagon 3">
            <a:extLst>
              <a:ext uri="{FF2B5EF4-FFF2-40B4-BE49-F238E27FC236}">
                <a16:creationId xmlns="" xmlns:a16="http://schemas.microsoft.com/office/drawing/2014/main" id="{8D45F1B3-554F-F572-3F24-B51B0E4827E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S20</a:t>
            </a:r>
          </a:p>
        </p:txBody>
      </p:sp>
      <p:sp>
        <p:nvSpPr>
          <p:cNvPr id="14" name="ZoneTexte 13"/>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1" name="ZoneTexte 70"/>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endParaRPr lang="fr-FR" dirty="0"/>
          </a:p>
        </p:txBody>
      </p:sp>
      <p:sp>
        <p:nvSpPr>
          <p:cNvPr id="72" name="Pentagon 3">
            <a:extLst>
              <a:ext uri="{FF2B5EF4-FFF2-40B4-BE49-F238E27FC236}">
                <a16:creationId xmlns="" xmlns:a16="http://schemas.microsoft.com/office/drawing/2014/main" id="{C0041B30-E4E1-62A7-BB5D-0B2C09D78EE3}"/>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S21</a:t>
            </a:r>
          </a:p>
        </p:txBody>
      </p:sp>
      <p:cxnSp>
        <p:nvCxnSpPr>
          <p:cNvPr id="73" name="Straight Connector 35">
            <a:extLst>
              <a:ext uri="{FF2B5EF4-FFF2-40B4-BE49-F238E27FC236}">
                <a16:creationId xmlns="" xmlns:a16="http://schemas.microsoft.com/office/drawing/2014/main" id="{E3D0EE8E-56B7-7EA9-51A4-BCB95DF71898}"/>
              </a:ext>
            </a:extLst>
          </p:cNvPr>
          <p:cNvCxnSpPr/>
          <p:nvPr/>
        </p:nvCxnSpPr>
        <p:spPr>
          <a:xfrm>
            <a:off x="6862102" y="153165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 xmlns:a16="http://schemas.microsoft.com/office/drawing/2014/main" id="{5A6E13B6-48CF-E828-1CE3-F510889B3475}"/>
              </a:ext>
            </a:extLst>
          </p:cNvPr>
          <p:cNvSpPr/>
          <p:nvPr/>
        </p:nvSpPr>
        <p:spPr>
          <a:xfrm>
            <a:off x="5976334" y="1058348"/>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Consolidation</a:t>
            </a:r>
            <a:endParaRPr lang="fr-FR" sz="1350" dirty="0"/>
          </a:p>
        </p:txBody>
      </p:sp>
      <p:sp>
        <p:nvSpPr>
          <p:cNvPr id="75" name="Oval 34">
            <a:extLst>
              <a:ext uri="{FF2B5EF4-FFF2-40B4-BE49-F238E27FC236}">
                <a16:creationId xmlns="" xmlns:a16="http://schemas.microsoft.com/office/drawing/2014/main" id="{5A6E13B6-48CF-E828-1CE3-F510889B3475}"/>
              </a:ext>
            </a:extLst>
          </p:cNvPr>
          <p:cNvSpPr/>
          <p:nvPr/>
        </p:nvSpPr>
        <p:spPr>
          <a:xfrm>
            <a:off x="6544330" y="4302297"/>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Palier 4</a:t>
            </a:r>
            <a:endParaRPr lang="fr-FR" sz="1350" dirty="0"/>
          </a:p>
        </p:txBody>
      </p:sp>
      <p:cxnSp>
        <p:nvCxnSpPr>
          <p:cNvPr id="76" name="Straight Connector 35">
            <a:extLst>
              <a:ext uri="{FF2B5EF4-FFF2-40B4-BE49-F238E27FC236}">
                <a16:creationId xmlns="" xmlns:a16="http://schemas.microsoft.com/office/drawing/2014/main" id="{E3D0EE8E-56B7-7EA9-51A4-BCB95DF71898}"/>
              </a:ext>
            </a:extLst>
          </p:cNvPr>
          <p:cNvCxnSpPr/>
          <p:nvPr/>
        </p:nvCxnSpPr>
        <p:spPr>
          <a:xfrm>
            <a:off x="7300887" y="3669970"/>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D8BFF44-26B1-315D-79D5-698017321D2F}"/>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D227CB25-9A97-9B51-47E5-112A1F7A17AD}"/>
              </a:ext>
            </a:extLst>
          </p:cNvPr>
          <p:cNvSpPr/>
          <p:nvPr/>
        </p:nvSpPr>
        <p:spPr>
          <a:xfrm>
            <a:off x="40820" y="-27679"/>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1B33042F-EEBA-326E-2A36-8D7CE0E6D9D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 xmlns:a16="http://schemas.microsoft.com/office/drawing/2014/main" id="{CA8E2DB5-8B5F-4F45-8651-FE1867813321}"/>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37" name="ZoneTexte 11">
            <a:extLst>
              <a:ext uri="{FF2B5EF4-FFF2-40B4-BE49-F238E27FC236}">
                <a16:creationId xmlns=""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smtClean="0">
                <a:solidFill>
                  <a:schemeClr val="bg2">
                    <a:lumMod val="50000"/>
                  </a:schemeClr>
                </a:solidFill>
              </a:rPr>
              <a:t>Observez attentivement l’image, </a:t>
            </a:r>
            <a:r>
              <a:rPr lang="fr-FR" sz="1400" b="1" dirty="0">
                <a:solidFill>
                  <a:schemeClr val="bg2">
                    <a:lumMod val="50000"/>
                  </a:schemeClr>
                </a:solidFill>
              </a:rPr>
              <a:t>puis lisez silencieusement le texte.</a:t>
            </a:r>
            <a:endParaRPr lang="fr-FR" altLang="fr-FR" sz="1400" b="1" dirty="0">
              <a:solidFill>
                <a:schemeClr val="bg2">
                  <a:lumMod val="50000"/>
                </a:schemeClr>
              </a:solidFill>
            </a:endParaRPr>
          </a:p>
        </p:txBody>
      </p:sp>
      <p:sp>
        <p:nvSpPr>
          <p:cNvPr id="38" name="Espace réservé du texte 2">
            <a:extLst>
              <a:ext uri="{FF2B5EF4-FFF2-40B4-BE49-F238E27FC236}">
                <a16:creationId xmlns=""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Demander aux élèves de </a:t>
            </a:r>
            <a:r>
              <a:rPr lang="fr-FR" sz="1400" dirty="0" smtClean="0"/>
              <a:t>repérer les </a:t>
            </a:r>
            <a:r>
              <a:rPr lang="fr-FR" sz="1400" dirty="0"/>
              <a:t>indications </a:t>
            </a:r>
            <a:r>
              <a:rPr lang="fr-FR" sz="1400" dirty="0" smtClean="0"/>
              <a:t>du temps </a:t>
            </a:r>
            <a:r>
              <a:rPr lang="fr-FR" sz="1400" dirty="0"/>
              <a:t>et </a:t>
            </a:r>
            <a:r>
              <a:rPr lang="fr-FR" sz="1400" dirty="0" smtClean="0"/>
              <a:t>du lieu</a:t>
            </a:r>
            <a:r>
              <a:rPr lang="fr-FR" sz="1400" dirty="0"/>
              <a:t>.</a:t>
            </a:r>
          </a:p>
        </p:txBody>
      </p:sp>
      <p:pic>
        <p:nvPicPr>
          <p:cNvPr id="11" name="Picture 2" descr="Image générée">
            <a:extLst>
              <a:ext uri="{FF2B5EF4-FFF2-40B4-BE49-F238E27FC236}">
                <a16:creationId xmlns="" xmlns:a16="http://schemas.microsoft.com/office/drawing/2014/main" id="{BEB19838-E35F-FBF0-E353-58EE35135D3F}"/>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711" t="43112" r="73623" b="43185"/>
          <a:stretch>
            <a:fillRect/>
          </a:stretch>
        </p:blipFill>
        <p:spPr bwMode="auto">
          <a:xfrm>
            <a:off x="8375648" y="128490"/>
            <a:ext cx="616003" cy="612598"/>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Image 12">
            <a:extLst>
              <a:ext uri="{FF2B5EF4-FFF2-40B4-BE49-F238E27FC236}">
                <a16:creationId xmlns="" xmlns:a16="http://schemas.microsoft.com/office/drawing/2014/main" id="{E1A64828-8EEF-3E6C-9FA7-0FAF71AD2ED3}"/>
              </a:ext>
            </a:extLst>
          </p:cNvPr>
          <p:cNvPicPr>
            <a:picLocks noChangeAspect="1"/>
          </p:cNvPicPr>
          <p:nvPr/>
        </p:nvPicPr>
        <p:blipFill>
          <a:blip r:embed="rId4"/>
          <a:stretch>
            <a:fillRect/>
          </a:stretch>
        </p:blipFill>
        <p:spPr>
          <a:xfrm>
            <a:off x="6570966" y="1512033"/>
            <a:ext cx="2327429" cy="2838271"/>
          </a:xfrm>
          <a:prstGeom prst="rect">
            <a:avLst/>
          </a:prstGeom>
        </p:spPr>
      </p:pic>
      <p:sp>
        <p:nvSpPr>
          <p:cNvPr id="14" name="ZoneTexte 13">
            <a:extLst>
              <a:ext uri="{FF2B5EF4-FFF2-40B4-BE49-F238E27FC236}">
                <a16:creationId xmlns="" xmlns:a16="http://schemas.microsoft.com/office/drawing/2014/main" id="{BC58B92D-3B04-C8A6-8757-F88D1C6C6C01}"/>
              </a:ext>
            </a:extLst>
          </p:cNvPr>
          <p:cNvSpPr txBox="1"/>
          <p:nvPr/>
        </p:nvSpPr>
        <p:spPr>
          <a:xfrm>
            <a:off x="297161" y="1512033"/>
            <a:ext cx="6122538"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Tree>
    <p:extLst>
      <p:ext uri="{BB962C8B-B14F-4D97-AF65-F5344CB8AC3E}">
        <p14:creationId xmlns:p14="http://schemas.microsoft.com/office/powerpoint/2010/main" xmlns="" val="443550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B923C87A-DD9D-8B75-0EB6-850144B24A53}"/>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78364D9D-6D22-3384-62F6-42A8382ABEF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E9D015CF-DC66-E525-B384-C09919A97795}"/>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7D00CAD9-0018-EF31-E5F1-F9331EEBE6FF}"/>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ZoneTexte 11">
            <a:extLst>
              <a:ext uri="{FF2B5EF4-FFF2-40B4-BE49-F238E27FC236}">
                <a16:creationId xmlns="" xmlns:a16="http://schemas.microsoft.com/office/drawing/2014/main" id="{A8768FD6-2C51-1D8B-99B9-2C0B84F03AEE}"/>
              </a:ext>
            </a:extLst>
          </p:cNvPr>
          <p:cNvSpPr txBox="1"/>
          <p:nvPr/>
        </p:nvSpPr>
        <p:spPr>
          <a:xfrm>
            <a:off x="594323" y="35634"/>
            <a:ext cx="8421531" cy="523220"/>
          </a:xfrm>
          <a:prstGeom prst="rect">
            <a:avLst/>
          </a:prstGeom>
          <a:noFill/>
        </p:spPr>
        <p:txBody>
          <a:bodyPr wrap="square">
            <a:spAutoFit/>
          </a:bodyPr>
          <a:lstStyle/>
          <a:p>
            <a:r>
              <a:rPr lang="fr-FR" sz="1400" b="1" dirty="0">
                <a:solidFill>
                  <a:schemeClr val="bg2">
                    <a:lumMod val="50000"/>
                  </a:schemeClr>
                </a:solidFill>
              </a:rPr>
              <a:t>Pour </a:t>
            </a:r>
            <a:r>
              <a:rPr lang="fr-FR" sz="1400" b="1" dirty="0" smtClean="0">
                <a:solidFill>
                  <a:schemeClr val="bg2">
                    <a:lumMod val="50000"/>
                  </a:schemeClr>
                </a:solidFill>
              </a:rPr>
              <a:t>identifier le temps des </a:t>
            </a:r>
            <a:r>
              <a:rPr lang="fr-FR" sz="1400" b="1" dirty="0">
                <a:solidFill>
                  <a:schemeClr val="bg2">
                    <a:lumMod val="50000"/>
                  </a:schemeClr>
                </a:solidFill>
              </a:rPr>
              <a:t>événements, je pose la question </a:t>
            </a:r>
            <a:r>
              <a:rPr lang="fr-FR" sz="1400" b="1" dirty="0" smtClean="0">
                <a:solidFill>
                  <a:schemeClr val="bg2">
                    <a:lumMod val="50000"/>
                  </a:schemeClr>
                </a:solidFill>
              </a:rPr>
              <a:t>avec «</a:t>
            </a:r>
            <a:r>
              <a:rPr lang="fr-FR" sz="1400" b="1" dirty="0">
                <a:solidFill>
                  <a:schemeClr val="bg2">
                    <a:lumMod val="50000"/>
                  </a:schemeClr>
                </a:solidFill>
              </a:rPr>
              <a:t> quand ? » ou « </a:t>
            </a:r>
            <a:r>
              <a:rPr lang="fr-FR" sz="1400" b="1" dirty="0" smtClean="0">
                <a:solidFill>
                  <a:schemeClr val="bg2">
                    <a:lumMod val="50000"/>
                  </a:schemeClr>
                </a:solidFill>
              </a:rPr>
              <a:t>à quelle heure?</a:t>
            </a:r>
            <a:r>
              <a:rPr lang="fr-FR" sz="1400" b="1" dirty="0">
                <a:solidFill>
                  <a:schemeClr val="bg2">
                    <a:lumMod val="50000"/>
                  </a:schemeClr>
                </a:solidFill>
              </a:rPr>
              <a:t> » </a:t>
            </a:r>
            <a:endParaRPr lang="fr-FR" altLang="fr-FR" sz="1400" b="1" dirty="0">
              <a:solidFill>
                <a:schemeClr val="bg2">
                  <a:lumMod val="50000"/>
                </a:schemeClr>
              </a:solidFill>
            </a:endParaRPr>
          </a:p>
        </p:txBody>
      </p:sp>
      <p:sp>
        <p:nvSpPr>
          <p:cNvPr id="12" name="Espace réservé du texte 2">
            <a:extLst>
              <a:ext uri="{FF2B5EF4-FFF2-40B4-BE49-F238E27FC236}">
                <a16:creationId xmlns="" xmlns:a16="http://schemas.microsoft.com/office/drawing/2014/main" id="{A4B33D35-D281-CEAF-0902-BDD37A6DFB72}"/>
              </a:ext>
            </a:extLst>
          </p:cNvPr>
          <p:cNvSpPr txBox="1">
            <a:spLocks/>
          </p:cNvSpPr>
          <p:nvPr/>
        </p:nvSpPr>
        <p:spPr>
          <a:xfrm>
            <a:off x="577993" y="490265"/>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Lire la question à </a:t>
            </a:r>
            <a:r>
              <a:rPr lang="fr-FR" sz="1400" dirty="0" smtClean="0"/>
              <a:t>haute voix</a:t>
            </a:r>
            <a:r>
              <a:rPr lang="fr-FR" sz="1400" dirty="0" smtClean="0"/>
              <a:t>, </a:t>
            </a:r>
            <a:r>
              <a:rPr lang="fr-FR" sz="1400" dirty="0" smtClean="0"/>
              <a:t>repérer les </a:t>
            </a:r>
            <a:r>
              <a:rPr lang="fr-FR" sz="1400" dirty="0"/>
              <a:t>mots </a:t>
            </a:r>
            <a:r>
              <a:rPr lang="fr-FR" sz="1400" dirty="0" smtClean="0"/>
              <a:t>clés de la </a:t>
            </a:r>
            <a:r>
              <a:rPr lang="fr-FR" sz="1400" dirty="0"/>
              <a:t>question. </a:t>
            </a:r>
          </a:p>
        </p:txBody>
      </p:sp>
      <p:sp>
        <p:nvSpPr>
          <p:cNvPr id="8" name="ZoneTexte 7">
            <a:extLst>
              <a:ext uri="{FF2B5EF4-FFF2-40B4-BE49-F238E27FC236}">
                <a16:creationId xmlns="" xmlns:a16="http://schemas.microsoft.com/office/drawing/2014/main" id="{7C95E1FD-F7BE-05A2-30AD-3026FB2B466B}"/>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pic>
        <p:nvPicPr>
          <p:cNvPr id="9" name="Image 8">
            <a:extLst>
              <a:ext uri="{FF2B5EF4-FFF2-40B4-BE49-F238E27FC236}">
                <a16:creationId xmlns="" xmlns:a16="http://schemas.microsoft.com/office/drawing/2014/main" id="{D0D3BE0D-0E9B-9C19-8BCA-3575FD860E7F}"/>
              </a:ext>
            </a:extLst>
          </p:cNvPr>
          <p:cNvPicPr>
            <a:picLocks noChangeAspect="1"/>
          </p:cNvPicPr>
          <p:nvPr/>
        </p:nvPicPr>
        <p:blipFill>
          <a:blip r:embed="rId4"/>
          <a:stretch>
            <a:fillRect/>
          </a:stretch>
        </p:blipFill>
        <p:spPr>
          <a:xfrm>
            <a:off x="6443743" y="1769239"/>
            <a:ext cx="2327429" cy="2838271"/>
          </a:xfrm>
          <a:prstGeom prst="rect">
            <a:avLst/>
          </a:prstGeom>
        </p:spPr>
      </p:pic>
      <p:pic>
        <p:nvPicPr>
          <p:cNvPr id="13" name="Image 12">
            <a:extLst>
              <a:ext uri="{FF2B5EF4-FFF2-40B4-BE49-F238E27FC236}">
                <a16:creationId xmlns="" xmlns:a16="http://schemas.microsoft.com/office/drawing/2014/main" id="{732F1913-5490-81BA-BA1C-810ACEC877A1}"/>
              </a:ext>
            </a:extLst>
          </p:cNvPr>
          <p:cNvPicPr>
            <a:picLocks noChangeAspect="1"/>
          </p:cNvPicPr>
          <p:nvPr/>
        </p:nvPicPr>
        <p:blipFill>
          <a:blip r:embed="rId5"/>
          <a:stretch>
            <a:fillRect/>
          </a:stretch>
        </p:blipFill>
        <p:spPr>
          <a:xfrm>
            <a:off x="372828" y="723198"/>
            <a:ext cx="7696929" cy="736308"/>
          </a:xfrm>
          <a:prstGeom prst="rect">
            <a:avLst/>
          </a:prstGeom>
        </p:spPr>
      </p:pic>
      <p:sp>
        <p:nvSpPr>
          <p:cNvPr id="15" name="Rectangle 14">
            <a:extLst>
              <a:ext uri="{FF2B5EF4-FFF2-40B4-BE49-F238E27FC236}">
                <a16:creationId xmlns="" xmlns:a16="http://schemas.microsoft.com/office/drawing/2014/main" id="{DCDECAE2-A875-8AEF-0C64-9EB725C14BC0}"/>
              </a:ext>
            </a:extLst>
          </p:cNvPr>
          <p:cNvSpPr/>
          <p:nvPr/>
        </p:nvSpPr>
        <p:spPr>
          <a:xfrm>
            <a:off x="3064420" y="701403"/>
            <a:ext cx="4271875" cy="338554"/>
          </a:xfrm>
          <a:prstGeom prst="rect">
            <a:avLst/>
          </a:prstGeom>
        </p:spPr>
        <p:txBody>
          <a:bodyPr wrap="none">
            <a:spAutoFit/>
          </a:bodyPr>
          <a:lstStyle/>
          <a:p>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              ou</a:t>
            </a:r>
            <a:r>
              <a:rPr lang="fr-FR" sz="16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sz="1600" b="1" dirty="0" smtClean="0">
                <a:solidFill>
                  <a:srgbClr val="C00000"/>
                </a:solidFill>
                <a:highlight>
                  <a:srgbClr val="FFFF00"/>
                </a:highlight>
                <a:latin typeface="Calibri" panose="020F0502020204030204" pitchFamily="34" charset="0"/>
                <a:ea typeface="Calibri" panose="020F0502020204030204" pitchFamily="34" charset="0"/>
                <a:cs typeface="Arial" panose="020B0604020202020204" pitchFamily="34" charset="0"/>
              </a:rPr>
              <a:t>quand</a:t>
            </a:r>
            <a:r>
              <a:rPr lang="fr-FR" sz="16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sz="1600" b="1" dirty="0">
                <a:latin typeface="Calibri" panose="020F0502020204030204" pitchFamily="34" charset="0"/>
                <a:ea typeface="Calibri" panose="020F0502020204030204" pitchFamily="34" charset="0"/>
                <a:cs typeface="Arial" panose="020B0604020202020204" pitchFamily="34" charset="0"/>
              </a:rPr>
              <a:t>sonne le réveil ? </a:t>
            </a:r>
            <a:endParaRPr lang="fr-FR" sz="1600" b="1" dirty="0"/>
          </a:p>
        </p:txBody>
      </p:sp>
    </p:spTree>
    <p:extLst>
      <p:ext uri="{BB962C8B-B14F-4D97-AF65-F5344CB8AC3E}">
        <p14:creationId xmlns:p14="http://schemas.microsoft.com/office/powerpoint/2010/main" xmlns="" val="1159990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7827DFD8-CF0D-F286-62FC-B120CD2C3D52}"/>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2378D9CE-5518-CD05-EF5C-98069080FE25}"/>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DFEDF795-6D00-631C-8791-66BF97D68E5F}"/>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040CA60B-9F83-880E-4082-CA7DA9139455}"/>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ZoneTexte 11">
            <a:extLst>
              <a:ext uri="{FF2B5EF4-FFF2-40B4-BE49-F238E27FC236}">
                <a16:creationId xmlns="" xmlns:a16="http://schemas.microsoft.com/office/drawing/2014/main" id="{8257EB81-0A35-D6C6-3C7E-32B8DCD4752C}"/>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La réponse est : tôt le matin. C’est une indication de temps.</a:t>
            </a:r>
          </a:p>
        </p:txBody>
      </p:sp>
      <p:sp>
        <p:nvSpPr>
          <p:cNvPr id="12" name="Espace réservé du texte 2">
            <a:extLst>
              <a:ext uri="{FF2B5EF4-FFF2-40B4-BE49-F238E27FC236}">
                <a16:creationId xmlns="" xmlns:a16="http://schemas.microsoft.com/office/drawing/2014/main" id="{F9508EBA-2C16-90CD-BF9D-FB0D2C6EB70C}"/>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Donner d’autres exemples : tard le soir, à 7 heures du matin, …</a:t>
            </a:r>
          </a:p>
        </p:txBody>
      </p:sp>
      <p:pic>
        <p:nvPicPr>
          <p:cNvPr id="14" name="Image 13">
            <a:extLst>
              <a:ext uri="{FF2B5EF4-FFF2-40B4-BE49-F238E27FC236}">
                <a16:creationId xmlns="" xmlns:a16="http://schemas.microsoft.com/office/drawing/2014/main" id="{06C2EC28-1576-65DC-E318-572EAC473E5C}"/>
              </a:ext>
            </a:extLst>
          </p:cNvPr>
          <p:cNvPicPr>
            <a:picLocks noChangeAspect="1"/>
          </p:cNvPicPr>
          <p:nvPr/>
        </p:nvPicPr>
        <p:blipFill>
          <a:blip r:embed="rId4"/>
          <a:stretch>
            <a:fillRect/>
          </a:stretch>
        </p:blipFill>
        <p:spPr>
          <a:xfrm>
            <a:off x="6443743" y="1769239"/>
            <a:ext cx="2327429" cy="2838271"/>
          </a:xfrm>
          <a:prstGeom prst="rect">
            <a:avLst/>
          </a:prstGeom>
        </p:spPr>
      </p:pic>
      <p:pic>
        <p:nvPicPr>
          <p:cNvPr id="16" name="Image 15">
            <a:extLst>
              <a:ext uri="{FF2B5EF4-FFF2-40B4-BE49-F238E27FC236}">
                <a16:creationId xmlns="" xmlns:a16="http://schemas.microsoft.com/office/drawing/2014/main" id="{46E9D2B4-2223-D059-D37E-1B96ACD16AF0}"/>
              </a:ext>
            </a:extLst>
          </p:cNvPr>
          <p:cNvPicPr>
            <a:picLocks noChangeAspect="1"/>
          </p:cNvPicPr>
          <p:nvPr/>
        </p:nvPicPr>
        <p:blipFill>
          <a:blip r:embed="rId5"/>
          <a:stretch>
            <a:fillRect/>
          </a:stretch>
        </p:blipFill>
        <p:spPr>
          <a:xfrm>
            <a:off x="372828" y="723198"/>
            <a:ext cx="7696929" cy="736308"/>
          </a:xfrm>
          <a:prstGeom prst="rect">
            <a:avLst/>
          </a:prstGeom>
        </p:spPr>
      </p:pic>
      <p:sp>
        <p:nvSpPr>
          <p:cNvPr id="20" name="ZoneTexte 19">
            <a:extLst>
              <a:ext uri="{FF2B5EF4-FFF2-40B4-BE49-F238E27FC236}">
                <a16:creationId xmlns="" xmlns:a16="http://schemas.microsoft.com/office/drawing/2014/main" id="{A702063F-F976-D2B6-C097-5FCABD89FAEE}"/>
              </a:ext>
            </a:extLst>
          </p:cNvPr>
          <p:cNvSpPr txBox="1"/>
          <p:nvPr/>
        </p:nvSpPr>
        <p:spPr>
          <a:xfrm>
            <a:off x="749147" y="966903"/>
            <a:ext cx="6362958" cy="400110"/>
          </a:xfrm>
          <a:prstGeom prst="rect">
            <a:avLst/>
          </a:prstGeom>
          <a:noFill/>
        </p:spPr>
        <p:txBody>
          <a:bodyPr wrap="square">
            <a:spAutoFit/>
          </a:bodyPr>
          <a:lstStyle/>
          <a:p>
            <a:r>
              <a:rPr lang="fr-FR" sz="2000" b="1" i="1" dirty="0">
                <a:solidFill>
                  <a:srgbClr val="C00000"/>
                </a:solidFill>
                <a:latin typeface="Calibri" panose="020F0502020204030204" pitchFamily="34" charset="0"/>
                <a:ea typeface="Calibri" panose="020F0502020204030204" pitchFamily="34" charset="0"/>
                <a:cs typeface="Arial" panose="020B0604020202020204" pitchFamily="34" charset="0"/>
              </a:rPr>
              <a:t>Le réveil sonne tôt ce matin. </a:t>
            </a:r>
          </a:p>
        </p:txBody>
      </p:sp>
      <p:sp>
        <p:nvSpPr>
          <p:cNvPr id="13" name="ZoneTexte 12">
            <a:extLst>
              <a:ext uri="{FF2B5EF4-FFF2-40B4-BE49-F238E27FC236}">
                <a16:creationId xmlns="" xmlns:a16="http://schemas.microsoft.com/office/drawing/2014/main" id="{7C95E1FD-F7BE-05A2-30AD-3026FB2B466B}"/>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a:t>
            </a:r>
            <a:r>
              <a:rPr lang="fr-FR" dirty="0">
                <a:highlight>
                  <a:srgbClr val="FFFF00"/>
                </a:highlight>
                <a:ea typeface="Calibri" panose="020F0502020204030204" pitchFamily="34" charset="0"/>
                <a:cs typeface="Arial" panose="020B0604020202020204" pitchFamily="34" charset="0"/>
              </a:rPr>
              <a:t>tôt ce matin</a:t>
            </a:r>
            <a:r>
              <a:rPr lang="fr-FR" dirty="0"/>
              <a:t>. La jeune fille se lève, s’habille rapidement et sort de la maison. Elle ouvre doucement le </a:t>
            </a:r>
            <a:r>
              <a:rPr lang="fr-FR" dirty="0" smtClean="0"/>
              <a:t>portail du jardin, une </a:t>
            </a:r>
            <a:r>
              <a:rPr lang="fr-FR" dirty="0"/>
              <a:t>vieille corbeille à la main, pour cueillir des fruits. Le soleil brille déjà dans le ciel bleu clair. Quelques abeilles </a:t>
            </a:r>
            <a:r>
              <a:rPr lang="fr-FR" dirty="0" smtClean="0"/>
              <a:t>volent autour </a:t>
            </a:r>
            <a:r>
              <a:rPr lang="fr-FR" dirty="0"/>
              <a:t>des fleurs. De petites chenilles grimpent lentement sur les feuilles des arbres. La jeune fille s’avance au milieu de la broussaille, cherche les plus belles pommes, puis les cueille avec soin. </a:t>
            </a:r>
          </a:p>
        </p:txBody>
      </p:sp>
      <p:sp>
        <p:nvSpPr>
          <p:cNvPr id="15" name="Rectangle 14">
            <a:extLst>
              <a:ext uri="{FF2B5EF4-FFF2-40B4-BE49-F238E27FC236}">
                <a16:creationId xmlns="" xmlns:a16="http://schemas.microsoft.com/office/drawing/2014/main" id="{DCDECAE2-A875-8AEF-0C64-9EB725C14BC0}"/>
              </a:ext>
            </a:extLst>
          </p:cNvPr>
          <p:cNvSpPr/>
          <p:nvPr/>
        </p:nvSpPr>
        <p:spPr>
          <a:xfrm>
            <a:off x="3064420" y="701403"/>
            <a:ext cx="4424609" cy="369332"/>
          </a:xfrm>
          <a:prstGeom prst="rect">
            <a:avLst/>
          </a:prstGeom>
        </p:spPr>
        <p:txBody>
          <a:bodyPr wrap="none">
            <a:spAutoFit/>
          </a:bodyPr>
          <a:lstStyle/>
          <a:p>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              ou</a:t>
            </a:r>
            <a:r>
              <a:rPr lang="fr-FR" sz="16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sz="1600" b="1" dirty="0" smtClean="0">
                <a:solidFill>
                  <a:srgbClr val="C00000"/>
                </a:solidFill>
                <a:highlight>
                  <a:srgbClr val="FFFF00"/>
                </a:highlight>
                <a:latin typeface="Calibri" panose="020F0502020204030204" pitchFamily="34" charset="0"/>
                <a:ea typeface="Calibri" panose="020F0502020204030204" pitchFamily="34" charset="0"/>
                <a:cs typeface="Arial" panose="020B0604020202020204" pitchFamily="34" charset="0"/>
              </a:rPr>
              <a:t>quand</a:t>
            </a:r>
            <a:r>
              <a:rPr lang="fr-FR" sz="16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dirty="0">
                <a:latin typeface="Calibri" panose="020F0502020204030204" pitchFamily="34" charset="0"/>
                <a:ea typeface="Calibri" panose="020F0502020204030204" pitchFamily="34" charset="0"/>
                <a:cs typeface="Arial" panose="020B0604020202020204" pitchFamily="34" charset="0"/>
              </a:rPr>
              <a:t>sonne le réveil ? </a:t>
            </a:r>
            <a:endParaRPr lang="fr-FR" dirty="0"/>
          </a:p>
        </p:txBody>
      </p:sp>
    </p:spTree>
    <p:extLst>
      <p:ext uri="{BB962C8B-B14F-4D97-AF65-F5344CB8AC3E}">
        <p14:creationId xmlns:p14="http://schemas.microsoft.com/office/powerpoint/2010/main" xmlns="" val="3161011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327A9DD-C318-64BA-685B-36D1C988B757}"/>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D1A5DFBF-18D4-62BA-D6DA-F4E3BA553345}"/>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6AAF3E53-D231-7DC0-5259-B6D8F10611BF}"/>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4632E7D9-70CA-32DF-61D5-546E665A6E45}"/>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FF710093-90F8-4BD7-AB16-BB8406A2BA35}"/>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ZoneTexte 11">
            <a:extLst>
              <a:ext uri="{FF2B5EF4-FFF2-40B4-BE49-F238E27FC236}">
                <a16:creationId xmlns="" xmlns:a16="http://schemas.microsoft.com/office/drawing/2014/main" id="{6B1B0547-0B27-E5B3-C58D-085CB5E22BF5}"/>
              </a:ext>
            </a:extLst>
          </p:cNvPr>
          <p:cNvSpPr txBox="1"/>
          <p:nvPr/>
        </p:nvSpPr>
        <p:spPr>
          <a:xfrm>
            <a:off x="594323" y="35634"/>
            <a:ext cx="8421531" cy="523220"/>
          </a:xfrm>
          <a:prstGeom prst="rect">
            <a:avLst/>
          </a:prstGeom>
          <a:noFill/>
        </p:spPr>
        <p:txBody>
          <a:bodyPr wrap="square">
            <a:spAutoFit/>
          </a:bodyPr>
          <a:lstStyle/>
          <a:p>
            <a:r>
              <a:rPr lang="fr-FR" sz="1400" b="1" dirty="0">
                <a:solidFill>
                  <a:schemeClr val="bg2">
                    <a:lumMod val="50000"/>
                  </a:schemeClr>
                </a:solidFill>
              </a:rPr>
              <a:t>Pour </a:t>
            </a:r>
            <a:r>
              <a:rPr lang="fr-FR" sz="1400" b="1" dirty="0" smtClean="0">
                <a:solidFill>
                  <a:schemeClr val="bg2">
                    <a:lumMod val="50000"/>
                  </a:schemeClr>
                </a:solidFill>
              </a:rPr>
              <a:t>connaitre le lieu où se passent les événements</a:t>
            </a:r>
            <a:r>
              <a:rPr lang="fr-FR" sz="1400" b="1" dirty="0">
                <a:solidFill>
                  <a:schemeClr val="bg2">
                    <a:lumMod val="50000"/>
                  </a:schemeClr>
                </a:solidFill>
              </a:rPr>
              <a:t>, </a:t>
            </a:r>
            <a:r>
              <a:rPr lang="fr-FR" sz="1400" b="1" dirty="0" smtClean="0">
                <a:solidFill>
                  <a:schemeClr val="bg2">
                    <a:lumMod val="50000"/>
                  </a:schemeClr>
                </a:solidFill>
              </a:rPr>
              <a:t> je </a:t>
            </a:r>
            <a:r>
              <a:rPr lang="fr-FR" sz="1400" b="1" dirty="0">
                <a:solidFill>
                  <a:schemeClr val="bg2">
                    <a:lumMod val="50000"/>
                  </a:schemeClr>
                </a:solidFill>
              </a:rPr>
              <a:t>pose la question </a:t>
            </a:r>
            <a:r>
              <a:rPr lang="fr-FR" sz="1400" b="1" dirty="0" smtClean="0">
                <a:solidFill>
                  <a:schemeClr val="bg2">
                    <a:lumMod val="50000"/>
                  </a:schemeClr>
                </a:solidFill>
              </a:rPr>
              <a:t> avec «</a:t>
            </a:r>
            <a:r>
              <a:rPr lang="fr-FR" sz="1400" b="1" dirty="0">
                <a:solidFill>
                  <a:schemeClr val="bg2">
                    <a:lumMod val="50000"/>
                  </a:schemeClr>
                </a:solidFill>
              </a:rPr>
              <a:t> où ? </a:t>
            </a:r>
            <a:r>
              <a:rPr lang="fr-FR" sz="1400" b="1" dirty="0" smtClean="0">
                <a:solidFill>
                  <a:schemeClr val="bg2">
                    <a:lumMod val="50000"/>
                  </a:schemeClr>
                </a:solidFill>
              </a:rPr>
              <a:t>»  </a:t>
            </a:r>
            <a:r>
              <a:rPr lang="fr-FR" sz="1400" b="1" dirty="0">
                <a:solidFill>
                  <a:schemeClr val="bg2">
                    <a:lumMod val="50000"/>
                  </a:schemeClr>
                </a:solidFill>
              </a:rPr>
              <a:t>ou </a:t>
            </a:r>
            <a:r>
              <a:rPr lang="fr-FR" sz="1400" b="1" dirty="0" smtClean="0">
                <a:solidFill>
                  <a:schemeClr val="bg2">
                    <a:lumMod val="50000"/>
                  </a:schemeClr>
                </a:solidFill>
              </a:rPr>
              <a:t> </a:t>
            </a:r>
          </a:p>
          <a:p>
            <a:r>
              <a:rPr lang="fr-FR" sz="1400" b="1" dirty="0" smtClean="0">
                <a:solidFill>
                  <a:schemeClr val="bg2">
                    <a:lumMod val="50000"/>
                  </a:schemeClr>
                </a:solidFill>
              </a:rPr>
              <a:t>« </a:t>
            </a:r>
            <a:r>
              <a:rPr lang="fr-FR" sz="1400" b="1" dirty="0">
                <a:solidFill>
                  <a:schemeClr val="bg2">
                    <a:lumMod val="50000"/>
                  </a:schemeClr>
                </a:solidFill>
              </a:rPr>
              <a:t> </a:t>
            </a:r>
            <a:r>
              <a:rPr lang="fr-FR" sz="1400" b="1" dirty="0" smtClean="0">
                <a:solidFill>
                  <a:schemeClr val="bg2">
                    <a:lumMod val="50000"/>
                  </a:schemeClr>
                </a:solidFill>
              </a:rPr>
              <a:t>dans  </a:t>
            </a:r>
            <a:r>
              <a:rPr lang="fr-FR" sz="1400" b="1" dirty="0">
                <a:solidFill>
                  <a:schemeClr val="bg2">
                    <a:lumMod val="50000"/>
                  </a:schemeClr>
                </a:solidFill>
              </a:rPr>
              <a:t>quel endroit ? » </a:t>
            </a:r>
            <a:endParaRPr lang="fr-FR" altLang="fr-FR" sz="1400" b="1" dirty="0">
              <a:solidFill>
                <a:schemeClr val="bg2">
                  <a:lumMod val="50000"/>
                </a:schemeClr>
              </a:solidFill>
            </a:endParaRPr>
          </a:p>
        </p:txBody>
      </p:sp>
      <p:sp>
        <p:nvSpPr>
          <p:cNvPr id="12" name="Espace réservé du texte 2">
            <a:extLst>
              <a:ext uri="{FF2B5EF4-FFF2-40B4-BE49-F238E27FC236}">
                <a16:creationId xmlns="" xmlns:a16="http://schemas.microsoft.com/office/drawing/2014/main" id="{163B5E0A-A8A6-AF31-0273-9E5AABE32523}"/>
              </a:ext>
            </a:extLst>
          </p:cNvPr>
          <p:cNvSpPr txBox="1">
            <a:spLocks/>
          </p:cNvSpPr>
          <p:nvPr/>
        </p:nvSpPr>
        <p:spPr>
          <a:xfrm>
            <a:off x="577993" y="44619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Lire la question à </a:t>
            </a:r>
            <a:r>
              <a:rPr lang="fr-FR" sz="1400" dirty="0" smtClean="0"/>
              <a:t>haute voix</a:t>
            </a:r>
            <a:r>
              <a:rPr lang="fr-FR" sz="1400" dirty="0" smtClean="0"/>
              <a:t>, </a:t>
            </a:r>
            <a:r>
              <a:rPr lang="fr-FR" sz="1400" dirty="0" smtClean="0"/>
              <a:t>identifier les </a:t>
            </a:r>
            <a:r>
              <a:rPr lang="fr-FR" sz="1400" dirty="0"/>
              <a:t>mots </a:t>
            </a:r>
            <a:r>
              <a:rPr lang="fr-FR" sz="1400" dirty="0" smtClean="0"/>
              <a:t>clés de  </a:t>
            </a:r>
            <a:r>
              <a:rPr lang="fr-FR" sz="1400" dirty="0"/>
              <a:t>la question. </a:t>
            </a:r>
          </a:p>
        </p:txBody>
      </p:sp>
      <p:pic>
        <p:nvPicPr>
          <p:cNvPr id="9" name="Image 8">
            <a:extLst>
              <a:ext uri="{FF2B5EF4-FFF2-40B4-BE49-F238E27FC236}">
                <a16:creationId xmlns="" xmlns:a16="http://schemas.microsoft.com/office/drawing/2014/main" id="{6E6B183E-5DA3-1904-7958-C4974D1C9DF8}"/>
              </a:ext>
            </a:extLst>
          </p:cNvPr>
          <p:cNvPicPr>
            <a:picLocks noChangeAspect="1"/>
          </p:cNvPicPr>
          <p:nvPr/>
        </p:nvPicPr>
        <p:blipFill>
          <a:blip r:embed="rId4"/>
          <a:stretch>
            <a:fillRect/>
          </a:stretch>
        </p:blipFill>
        <p:spPr>
          <a:xfrm>
            <a:off x="6443743" y="1769239"/>
            <a:ext cx="2327429" cy="2838271"/>
          </a:xfrm>
          <a:prstGeom prst="rect">
            <a:avLst/>
          </a:prstGeom>
        </p:spPr>
      </p:pic>
      <p:pic>
        <p:nvPicPr>
          <p:cNvPr id="4" name="Image 3">
            <a:extLst>
              <a:ext uri="{FF2B5EF4-FFF2-40B4-BE49-F238E27FC236}">
                <a16:creationId xmlns="" xmlns:a16="http://schemas.microsoft.com/office/drawing/2014/main" id="{2EE1EA6D-2427-B7AE-5258-613F4DD22C74}"/>
              </a:ext>
            </a:extLst>
          </p:cNvPr>
          <p:cNvPicPr>
            <a:picLocks noChangeAspect="1"/>
          </p:cNvPicPr>
          <p:nvPr/>
        </p:nvPicPr>
        <p:blipFill>
          <a:blip r:embed="rId5"/>
          <a:stretch>
            <a:fillRect/>
          </a:stretch>
        </p:blipFill>
        <p:spPr>
          <a:xfrm>
            <a:off x="438142" y="807722"/>
            <a:ext cx="7598228" cy="806940"/>
          </a:xfrm>
          <a:prstGeom prst="rect">
            <a:avLst/>
          </a:prstGeom>
        </p:spPr>
      </p:pic>
      <p:sp>
        <p:nvSpPr>
          <p:cNvPr id="5" name="Rectangle 4">
            <a:extLst>
              <a:ext uri="{FF2B5EF4-FFF2-40B4-BE49-F238E27FC236}">
                <a16:creationId xmlns="" xmlns:a16="http://schemas.microsoft.com/office/drawing/2014/main" id="{89150CDD-EA1C-BDE1-0428-6A16880F9AD0}"/>
              </a:ext>
            </a:extLst>
          </p:cNvPr>
          <p:cNvSpPr/>
          <p:nvPr/>
        </p:nvSpPr>
        <p:spPr>
          <a:xfrm>
            <a:off x="2451761" y="834694"/>
            <a:ext cx="5149878" cy="369332"/>
          </a:xfrm>
          <a:prstGeom prst="rect">
            <a:avLst/>
          </a:prstGeom>
        </p:spPr>
        <p:txBody>
          <a:bodyPr wrap="square">
            <a:spAutoFit/>
          </a:bodyPr>
          <a:lstStyle/>
          <a:p>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                 ou</a:t>
            </a:r>
            <a:r>
              <a:rPr lang="fr-FR" sz="16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sz="1600" b="1" dirty="0">
                <a:solidFill>
                  <a:srgbClr val="C00000"/>
                </a:solidFill>
                <a:highlight>
                  <a:srgbClr val="FFFF00"/>
                </a:highlight>
                <a:latin typeface="Calibri" panose="020F0502020204030204" pitchFamily="34" charset="0"/>
                <a:ea typeface="Calibri" panose="020F0502020204030204" pitchFamily="34" charset="0"/>
                <a:cs typeface="Arial" panose="020B0604020202020204" pitchFamily="34" charset="0"/>
              </a:rPr>
              <a:t>dans quel endroit</a:t>
            </a:r>
            <a:r>
              <a:rPr lang="fr-FR" sz="1600" b="1" dirty="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dirty="0">
                <a:latin typeface="Calibri" panose="020F0502020204030204" pitchFamily="34" charset="0"/>
                <a:ea typeface="Calibri" panose="020F0502020204030204" pitchFamily="34" charset="0"/>
                <a:cs typeface="Arial" panose="020B0604020202020204" pitchFamily="34" charset="0"/>
              </a:rPr>
              <a:t>va la jeune fille ? </a:t>
            </a:r>
            <a:endParaRPr lang="fr-FR" dirty="0"/>
          </a:p>
        </p:txBody>
      </p:sp>
      <p:sp>
        <p:nvSpPr>
          <p:cNvPr id="11" name="ZoneTexte 10">
            <a:extLst>
              <a:ext uri="{FF2B5EF4-FFF2-40B4-BE49-F238E27FC236}">
                <a16:creationId xmlns="" xmlns:a16="http://schemas.microsoft.com/office/drawing/2014/main" id="{77D3FCAA-A8E6-E10E-95EA-44379C5FDF1F}"/>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Tree>
    <p:extLst>
      <p:ext uri="{BB962C8B-B14F-4D97-AF65-F5344CB8AC3E}">
        <p14:creationId xmlns:p14="http://schemas.microsoft.com/office/powerpoint/2010/main" xmlns="" val="1892293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71FEEF22-9B31-8144-32B0-01E74AE3F6CB}"/>
            </a:ext>
          </a:extLst>
        </p:cNvPr>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EEC9391A-4338-34E0-2B7D-57916ED735FE}"/>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 xmlns:a16="http://schemas.microsoft.com/office/drawing/2014/main" id="{5AB0CEEB-4129-1C74-6767-500CFFB3FC92}"/>
              </a:ext>
            </a:extLst>
          </p:cNvPr>
          <p:cNvSpPr/>
          <p:nvPr/>
        </p:nvSpPr>
        <p:spPr>
          <a:xfrm>
            <a:off x="0" y="0"/>
            <a:ext cx="9144000" cy="51435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Google Shape;656;p54">
            <a:extLst>
              <a:ext uri="{FF2B5EF4-FFF2-40B4-BE49-F238E27FC236}">
                <a16:creationId xmlns="" xmlns:a16="http://schemas.microsoft.com/office/drawing/2014/main" id="{8E7D97ED-F320-05CB-C4A5-57EAF892E711}"/>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6" name="Picture 2" descr="Image générée">
            <a:extLst>
              <a:ext uri="{FF2B5EF4-FFF2-40B4-BE49-F238E27FC236}">
                <a16:creationId xmlns="" xmlns:a16="http://schemas.microsoft.com/office/drawing/2014/main" id="{131257B3-4A89-860E-CA41-F94EA20F2BBA}"/>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ZoneTexte 11">
            <a:extLst>
              <a:ext uri="{FF2B5EF4-FFF2-40B4-BE49-F238E27FC236}">
                <a16:creationId xmlns="" xmlns:a16="http://schemas.microsoft.com/office/drawing/2014/main" id="{3485D779-255A-0999-6E00-0E70D6B30547}"/>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La réponse est : </a:t>
            </a:r>
            <a:r>
              <a:rPr lang="fr-FR" sz="1400" b="1" dirty="0" smtClean="0">
                <a:solidFill>
                  <a:schemeClr val="bg2">
                    <a:lumMod val="50000"/>
                  </a:schemeClr>
                </a:solidFill>
              </a:rPr>
              <a:t>jardin. </a:t>
            </a:r>
            <a:r>
              <a:rPr lang="fr-FR" sz="1400" b="1" dirty="0">
                <a:solidFill>
                  <a:schemeClr val="bg2">
                    <a:lumMod val="50000"/>
                  </a:schemeClr>
                </a:solidFill>
              </a:rPr>
              <a:t>C’est une indication </a:t>
            </a:r>
            <a:r>
              <a:rPr lang="fr-FR" sz="1400" b="1" dirty="0" smtClean="0">
                <a:solidFill>
                  <a:schemeClr val="bg2">
                    <a:lumMod val="50000"/>
                  </a:schemeClr>
                </a:solidFill>
              </a:rPr>
              <a:t>de lieu.</a:t>
            </a:r>
            <a:endParaRPr lang="fr-FR" sz="1400" b="1" dirty="0">
              <a:solidFill>
                <a:schemeClr val="bg2">
                  <a:lumMod val="50000"/>
                </a:schemeClr>
              </a:solidFill>
            </a:endParaRPr>
          </a:p>
        </p:txBody>
      </p:sp>
      <p:sp>
        <p:nvSpPr>
          <p:cNvPr id="12" name="Espace réservé du texte 2">
            <a:extLst>
              <a:ext uri="{FF2B5EF4-FFF2-40B4-BE49-F238E27FC236}">
                <a16:creationId xmlns="" xmlns:a16="http://schemas.microsoft.com/office/drawing/2014/main" id="{023601DD-C40C-2304-F271-429613279FB6}"/>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smtClean="0"/>
              <a:t>Fournir  </a:t>
            </a:r>
            <a:r>
              <a:rPr lang="fr-FR" sz="1400" dirty="0" smtClean="0"/>
              <a:t>d’autres </a:t>
            </a:r>
            <a:r>
              <a:rPr lang="fr-FR" sz="1400" dirty="0"/>
              <a:t>exemples : </a:t>
            </a:r>
            <a:r>
              <a:rPr lang="fr-FR" sz="1400" dirty="0" smtClean="0"/>
              <a:t>à la maison, à l’école, dans la cour, …</a:t>
            </a:r>
            <a:endParaRPr lang="fr-FR" sz="1400" dirty="0"/>
          </a:p>
        </p:txBody>
      </p:sp>
      <p:pic>
        <p:nvPicPr>
          <p:cNvPr id="14" name="Image 13">
            <a:extLst>
              <a:ext uri="{FF2B5EF4-FFF2-40B4-BE49-F238E27FC236}">
                <a16:creationId xmlns="" xmlns:a16="http://schemas.microsoft.com/office/drawing/2014/main" id="{7B8AA0AA-1FA8-0A9D-A3F6-9E0687D839B1}"/>
              </a:ext>
            </a:extLst>
          </p:cNvPr>
          <p:cNvPicPr>
            <a:picLocks noChangeAspect="1"/>
          </p:cNvPicPr>
          <p:nvPr/>
        </p:nvPicPr>
        <p:blipFill>
          <a:blip r:embed="rId4"/>
          <a:stretch>
            <a:fillRect/>
          </a:stretch>
        </p:blipFill>
        <p:spPr>
          <a:xfrm>
            <a:off x="6443743" y="1769239"/>
            <a:ext cx="2327429" cy="2838271"/>
          </a:xfrm>
          <a:prstGeom prst="rect">
            <a:avLst/>
          </a:prstGeom>
        </p:spPr>
      </p:pic>
      <p:pic>
        <p:nvPicPr>
          <p:cNvPr id="4" name="Image 3">
            <a:extLst>
              <a:ext uri="{FF2B5EF4-FFF2-40B4-BE49-F238E27FC236}">
                <a16:creationId xmlns="" xmlns:a16="http://schemas.microsoft.com/office/drawing/2014/main" id="{6F8A0B8F-D6FA-639B-11BD-A2A735CA0223}"/>
              </a:ext>
            </a:extLst>
          </p:cNvPr>
          <p:cNvPicPr>
            <a:picLocks noChangeAspect="1"/>
          </p:cNvPicPr>
          <p:nvPr/>
        </p:nvPicPr>
        <p:blipFill>
          <a:blip r:embed="rId5"/>
          <a:stretch>
            <a:fillRect/>
          </a:stretch>
        </p:blipFill>
        <p:spPr>
          <a:xfrm>
            <a:off x="438142" y="807722"/>
            <a:ext cx="7598228" cy="806940"/>
          </a:xfrm>
          <a:prstGeom prst="rect">
            <a:avLst/>
          </a:prstGeom>
        </p:spPr>
      </p:pic>
      <p:sp>
        <p:nvSpPr>
          <p:cNvPr id="8" name="ZoneTexte 7">
            <a:extLst>
              <a:ext uri="{FF2B5EF4-FFF2-40B4-BE49-F238E27FC236}">
                <a16:creationId xmlns="" xmlns:a16="http://schemas.microsoft.com/office/drawing/2014/main" id="{B940BB4A-6BA6-5708-57AD-1DA12D30B1F8}"/>
              </a:ext>
            </a:extLst>
          </p:cNvPr>
          <p:cNvSpPr txBox="1"/>
          <p:nvPr/>
        </p:nvSpPr>
        <p:spPr>
          <a:xfrm>
            <a:off x="863705" y="1105303"/>
            <a:ext cx="6248400" cy="400110"/>
          </a:xfrm>
          <a:prstGeom prst="rect">
            <a:avLst/>
          </a:prstGeom>
          <a:noFill/>
        </p:spPr>
        <p:txBody>
          <a:bodyPr wrap="square">
            <a:spAutoFit/>
          </a:bodyPr>
          <a:lstStyle/>
          <a:p>
            <a:r>
              <a:rPr lang="fr-FR" sz="2000" b="1" i="1" dirty="0">
                <a:solidFill>
                  <a:srgbClr val="C00000"/>
                </a:solidFill>
                <a:latin typeface="Calibri" panose="020F0502020204030204" pitchFamily="34" charset="0"/>
                <a:ea typeface="Calibri" panose="020F0502020204030204" pitchFamily="34" charset="0"/>
                <a:cs typeface="Arial" panose="020B0604020202020204" pitchFamily="34" charset="0"/>
              </a:rPr>
              <a:t>La jeune fille va dans le jardin. </a:t>
            </a:r>
          </a:p>
        </p:txBody>
      </p:sp>
      <p:sp>
        <p:nvSpPr>
          <p:cNvPr id="15" name="ZoneTexte 14">
            <a:extLst>
              <a:ext uri="{FF2B5EF4-FFF2-40B4-BE49-F238E27FC236}">
                <a16:creationId xmlns="" xmlns:a16="http://schemas.microsoft.com/office/drawing/2014/main" id="{6B99C95A-1040-FD91-D14C-B4527E8242C7}"/>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a:t>
            </a:r>
            <a:r>
              <a:rPr lang="fr-FR" dirty="0">
                <a:highlight>
                  <a:srgbClr val="FFFF00"/>
                </a:highlight>
                <a:ea typeface="Calibri" panose="020F0502020204030204" pitchFamily="34" charset="0"/>
                <a:cs typeface="Arial" panose="020B0604020202020204" pitchFamily="34" charset="0"/>
              </a:rPr>
              <a:t>jardin</a:t>
            </a:r>
            <a:r>
              <a:rPr lang="fr-FR" dirty="0"/>
              <a:t>,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
        <p:nvSpPr>
          <p:cNvPr id="16" name="Rectangle 15">
            <a:extLst>
              <a:ext uri="{FF2B5EF4-FFF2-40B4-BE49-F238E27FC236}">
                <a16:creationId xmlns="" xmlns:a16="http://schemas.microsoft.com/office/drawing/2014/main" id="{89150CDD-EA1C-BDE1-0428-6A16880F9AD0}"/>
              </a:ext>
            </a:extLst>
          </p:cNvPr>
          <p:cNvSpPr/>
          <p:nvPr/>
        </p:nvSpPr>
        <p:spPr>
          <a:xfrm>
            <a:off x="2451761" y="834694"/>
            <a:ext cx="5149878" cy="369332"/>
          </a:xfrm>
          <a:prstGeom prst="rect">
            <a:avLst/>
          </a:prstGeom>
        </p:spPr>
        <p:txBody>
          <a:bodyPr wrap="square">
            <a:spAutoFit/>
          </a:bodyPr>
          <a:lstStyle/>
          <a:p>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                 ou</a:t>
            </a:r>
            <a:r>
              <a:rPr lang="fr-FR" sz="1600" b="1" dirty="0" smtClean="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sz="1600" b="1" dirty="0">
                <a:solidFill>
                  <a:srgbClr val="C00000"/>
                </a:solidFill>
                <a:highlight>
                  <a:srgbClr val="FFFF00"/>
                </a:highlight>
                <a:latin typeface="Calibri" panose="020F0502020204030204" pitchFamily="34" charset="0"/>
                <a:ea typeface="Calibri" panose="020F0502020204030204" pitchFamily="34" charset="0"/>
                <a:cs typeface="Arial" panose="020B0604020202020204" pitchFamily="34" charset="0"/>
              </a:rPr>
              <a:t>dans quel endroit</a:t>
            </a:r>
            <a:r>
              <a:rPr lang="fr-FR" sz="1600" b="1" dirty="0">
                <a:solidFill>
                  <a:srgbClr val="C00000"/>
                </a:solidFill>
                <a:latin typeface="Calibri" panose="020F0502020204030204" pitchFamily="34" charset="0"/>
                <a:ea typeface="Calibri" panose="020F0502020204030204" pitchFamily="34" charset="0"/>
                <a:cs typeface="Arial" panose="020B0604020202020204" pitchFamily="34" charset="0"/>
              </a:rPr>
              <a:t> </a:t>
            </a:r>
            <a:r>
              <a:rPr lang="fr-FR" dirty="0">
                <a:latin typeface="Calibri" panose="020F0502020204030204" pitchFamily="34" charset="0"/>
                <a:ea typeface="Calibri" panose="020F0502020204030204" pitchFamily="34" charset="0"/>
                <a:cs typeface="Arial" panose="020B0604020202020204" pitchFamily="34" charset="0"/>
              </a:rPr>
              <a:t>va la jeune fille ? </a:t>
            </a:r>
            <a:endParaRPr lang="fr-FR" dirty="0"/>
          </a:p>
        </p:txBody>
      </p:sp>
    </p:spTree>
    <p:extLst>
      <p:ext uri="{BB962C8B-B14F-4D97-AF65-F5344CB8AC3E}">
        <p14:creationId xmlns:p14="http://schemas.microsoft.com/office/powerpoint/2010/main" xmlns="" val="28513579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579B900-4E3D-A5D4-387A-52AF4A1E16A2}"/>
            </a:ext>
          </a:extLst>
        </p:cNvPr>
        <p:cNvGrpSpPr/>
        <p:nvPr/>
      </p:nvGrpSpPr>
      <p:grpSpPr>
        <a:xfrm>
          <a:off x="0" y="0"/>
          <a:ext cx="0" cy="0"/>
          <a:chOff x="0" y="0"/>
          <a:chExt cx="0" cy="0"/>
        </a:xfrm>
      </p:grpSpPr>
      <p:sp>
        <p:nvSpPr>
          <p:cNvPr id="4" name="ZoneTexte 11">
            <a:extLst>
              <a:ext uri="{FF2B5EF4-FFF2-40B4-BE49-F238E27FC236}">
                <a16:creationId xmlns="" xmlns:a16="http://schemas.microsoft.com/office/drawing/2014/main" id="{A8768FD6-2C51-1D8B-99B9-2C0B84F03AEE}"/>
              </a:ext>
            </a:extLst>
          </p:cNvPr>
          <p:cNvSpPr txBox="1"/>
          <p:nvPr/>
        </p:nvSpPr>
        <p:spPr>
          <a:xfrm>
            <a:off x="594323" y="35634"/>
            <a:ext cx="8176849" cy="307777"/>
          </a:xfrm>
          <a:prstGeom prst="rect">
            <a:avLst/>
          </a:prstGeom>
          <a:noFill/>
        </p:spPr>
        <p:txBody>
          <a:bodyPr wrap="square">
            <a:spAutoFit/>
          </a:bodyPr>
          <a:lstStyle/>
          <a:p>
            <a:r>
              <a:rPr lang="fr-FR" sz="1400" b="1" dirty="0">
                <a:solidFill>
                  <a:schemeClr val="bg2">
                    <a:lumMod val="50000"/>
                  </a:schemeClr>
                </a:solidFill>
              </a:rPr>
              <a:t>Maintenant, nous allons </a:t>
            </a:r>
            <a:r>
              <a:rPr lang="fr-FR" sz="1400" b="1" dirty="0" smtClean="0">
                <a:solidFill>
                  <a:schemeClr val="bg2">
                    <a:lumMod val="50000"/>
                  </a:schemeClr>
                </a:solidFill>
              </a:rPr>
              <a:t>répondre ensemble </a:t>
            </a:r>
            <a:r>
              <a:rPr lang="fr-FR" sz="1400" b="1" dirty="0" smtClean="0">
                <a:solidFill>
                  <a:schemeClr val="bg2">
                    <a:lumMod val="50000"/>
                  </a:schemeClr>
                </a:solidFill>
              </a:rPr>
              <a:t>à </a:t>
            </a:r>
            <a:r>
              <a:rPr lang="fr-FR" sz="1400" b="1" dirty="0" smtClean="0">
                <a:solidFill>
                  <a:schemeClr val="bg2">
                    <a:lumMod val="50000"/>
                  </a:schemeClr>
                </a:solidFill>
              </a:rPr>
              <a:t>une question sur le </a:t>
            </a:r>
            <a:r>
              <a:rPr lang="fr-FR" sz="1400" b="1" dirty="0">
                <a:solidFill>
                  <a:schemeClr val="bg2">
                    <a:lumMod val="50000"/>
                  </a:schemeClr>
                </a:solidFill>
              </a:rPr>
              <a:t>lieu.</a:t>
            </a:r>
            <a:endParaRPr lang="fr-FR" altLang="fr-FR" sz="1400" b="1" dirty="0">
              <a:solidFill>
                <a:schemeClr val="bg2">
                  <a:lumMod val="50000"/>
                </a:schemeClr>
              </a:solidFill>
            </a:endParaRPr>
          </a:p>
        </p:txBody>
      </p:sp>
      <p:sp>
        <p:nvSpPr>
          <p:cNvPr id="5" name="Espace réservé du texte 2">
            <a:extLst>
              <a:ext uri="{FF2B5EF4-FFF2-40B4-BE49-F238E27FC236}">
                <a16:creationId xmlns="" xmlns:a16="http://schemas.microsoft.com/office/drawing/2014/main" id="{A4B33D35-D281-CEAF-0902-BDD37A6DFB72}"/>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Demander aux élèves d’appliquer la même stratégie pour répondre à cette question.</a:t>
            </a:r>
          </a:p>
        </p:txBody>
      </p:sp>
      <p:pic>
        <p:nvPicPr>
          <p:cNvPr id="12" name="Picture 2" descr="Lever la main - Icônes mains et gestes gratuites">
            <a:extLst>
              <a:ext uri="{FF2B5EF4-FFF2-40B4-BE49-F238E27FC236}">
                <a16:creationId xmlns="" xmlns:a16="http://schemas.microsoft.com/office/drawing/2014/main" id="{B61BBE4B-352B-23E4-79EC-4C4C2F92FFC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Image 6">
            <a:extLst>
              <a:ext uri="{FF2B5EF4-FFF2-40B4-BE49-F238E27FC236}">
                <a16:creationId xmlns="" xmlns:a16="http://schemas.microsoft.com/office/drawing/2014/main" id="{33C6EA53-C3C6-FE84-8862-F563D5C8C9A1}"/>
              </a:ext>
            </a:extLst>
          </p:cNvPr>
          <p:cNvPicPr>
            <a:picLocks noChangeAspect="1"/>
          </p:cNvPicPr>
          <p:nvPr/>
        </p:nvPicPr>
        <p:blipFill>
          <a:blip r:embed="rId3"/>
          <a:stretch>
            <a:fillRect/>
          </a:stretch>
        </p:blipFill>
        <p:spPr>
          <a:xfrm>
            <a:off x="6443743" y="1769239"/>
            <a:ext cx="2327429" cy="2838271"/>
          </a:xfrm>
          <a:prstGeom prst="rect">
            <a:avLst/>
          </a:prstGeom>
        </p:spPr>
      </p:pic>
      <p:pic>
        <p:nvPicPr>
          <p:cNvPr id="10" name="Image 9">
            <a:extLst>
              <a:ext uri="{FF2B5EF4-FFF2-40B4-BE49-F238E27FC236}">
                <a16:creationId xmlns="" xmlns:a16="http://schemas.microsoft.com/office/drawing/2014/main" id="{1EF88832-95B4-EAEA-4F98-7B7A7AB8CD7D}"/>
              </a:ext>
            </a:extLst>
          </p:cNvPr>
          <p:cNvPicPr>
            <a:picLocks noChangeAspect="1"/>
          </p:cNvPicPr>
          <p:nvPr/>
        </p:nvPicPr>
        <p:blipFill>
          <a:blip r:embed="rId4"/>
          <a:stretch>
            <a:fillRect/>
          </a:stretch>
        </p:blipFill>
        <p:spPr>
          <a:xfrm>
            <a:off x="372828" y="643804"/>
            <a:ext cx="7839867" cy="701539"/>
          </a:xfrm>
          <a:prstGeom prst="rect">
            <a:avLst/>
          </a:prstGeom>
        </p:spPr>
      </p:pic>
      <p:sp>
        <p:nvSpPr>
          <p:cNvPr id="11" name="ZoneTexte 10">
            <a:extLst>
              <a:ext uri="{FF2B5EF4-FFF2-40B4-BE49-F238E27FC236}">
                <a16:creationId xmlns="" xmlns:a16="http://schemas.microsoft.com/office/drawing/2014/main" id="{13DEF950-11E7-B941-D424-A8E4CF31B459}"/>
              </a:ext>
            </a:extLst>
          </p:cNvPr>
          <p:cNvSpPr txBox="1"/>
          <p:nvPr/>
        </p:nvSpPr>
        <p:spPr>
          <a:xfrm>
            <a:off x="498020" y="1345343"/>
            <a:ext cx="4915913" cy="369332"/>
          </a:xfrm>
          <a:prstGeom prst="rect">
            <a:avLst/>
          </a:prstGeom>
          <a:noFill/>
        </p:spPr>
        <p:txBody>
          <a:bodyPr wrap="square">
            <a:spAutoFit/>
          </a:bodyPr>
          <a:lstStyle/>
          <a:p>
            <a:r>
              <a:rPr lang="fr-FR" b="1" i="1" dirty="0">
                <a:solidFill>
                  <a:srgbClr val="C00000"/>
                </a:solidFill>
                <a:highlight>
                  <a:srgbClr val="FFFF00"/>
                </a:highlight>
                <a:latin typeface="Calibri" panose="020F0502020204030204" pitchFamily="34" charset="0"/>
                <a:ea typeface="Calibri" panose="020F0502020204030204" pitchFamily="34" charset="0"/>
                <a:cs typeface="Arial" panose="020B0604020202020204" pitchFamily="34" charset="0"/>
              </a:rPr>
              <a:t>Dans quel endroit </a:t>
            </a:r>
            <a:r>
              <a:rPr lang="fr-FR" dirty="0">
                <a:latin typeface="Calibri" panose="020F0502020204030204" pitchFamily="34" charset="0"/>
                <a:ea typeface="Calibri" panose="020F0502020204030204" pitchFamily="34" charset="0"/>
                <a:cs typeface="Arial" panose="020B0604020202020204" pitchFamily="34" charset="0"/>
              </a:rPr>
              <a:t>volent les abeilles ? </a:t>
            </a:r>
          </a:p>
        </p:txBody>
      </p:sp>
      <p:sp>
        <p:nvSpPr>
          <p:cNvPr id="13" name="ZoneTexte 12">
            <a:extLst>
              <a:ext uri="{FF2B5EF4-FFF2-40B4-BE49-F238E27FC236}">
                <a16:creationId xmlns="" xmlns:a16="http://schemas.microsoft.com/office/drawing/2014/main" id="{EA53F899-BF53-0302-506C-82A86B9A0D6E}"/>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Tree>
    <p:extLst>
      <p:ext uri="{BB962C8B-B14F-4D97-AF65-F5344CB8AC3E}">
        <p14:creationId xmlns:p14="http://schemas.microsoft.com/office/powerpoint/2010/main" xmlns="" val="3855362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DED9519-BA33-1B7E-FEBF-C08FA638E164}"/>
            </a:ext>
          </a:extLst>
        </p:cNvPr>
        <p:cNvGrpSpPr/>
        <p:nvPr/>
      </p:nvGrpSpPr>
      <p:grpSpPr>
        <a:xfrm>
          <a:off x="0" y="0"/>
          <a:ext cx="0" cy="0"/>
          <a:chOff x="0" y="0"/>
          <a:chExt cx="0" cy="0"/>
        </a:xfrm>
      </p:grpSpPr>
      <p:sp>
        <p:nvSpPr>
          <p:cNvPr id="4" name="ZoneTexte 11">
            <a:extLst>
              <a:ext uri="{FF2B5EF4-FFF2-40B4-BE49-F238E27FC236}">
                <a16:creationId xmlns="" xmlns:a16="http://schemas.microsoft.com/office/drawing/2014/main" id="{E03D8E0D-770B-DC03-4643-2D957EAE06F8}"/>
              </a:ext>
            </a:extLst>
          </p:cNvPr>
          <p:cNvSpPr txBox="1"/>
          <p:nvPr/>
        </p:nvSpPr>
        <p:spPr>
          <a:xfrm>
            <a:off x="594323" y="35634"/>
            <a:ext cx="8176849" cy="307777"/>
          </a:xfrm>
          <a:prstGeom prst="rect">
            <a:avLst/>
          </a:prstGeom>
          <a:noFill/>
        </p:spPr>
        <p:txBody>
          <a:bodyPr wrap="square">
            <a:spAutoFit/>
          </a:bodyPr>
          <a:lstStyle/>
          <a:p>
            <a:r>
              <a:rPr lang="fr-FR" altLang="fr-FR" sz="1400" b="1" dirty="0">
                <a:solidFill>
                  <a:schemeClr val="bg2">
                    <a:lumMod val="50000"/>
                  </a:schemeClr>
                </a:solidFill>
              </a:rPr>
              <a:t>Réponse </a:t>
            </a:r>
            <a:r>
              <a:rPr lang="fr-FR" altLang="fr-FR" sz="1400" b="1" dirty="0" smtClean="0">
                <a:solidFill>
                  <a:schemeClr val="bg2">
                    <a:lumMod val="50000"/>
                  </a:schemeClr>
                </a:solidFill>
              </a:rPr>
              <a:t>attendue:</a:t>
            </a:r>
            <a:endParaRPr lang="fr-FR" altLang="fr-FR" sz="1400" b="1" dirty="0">
              <a:solidFill>
                <a:schemeClr val="bg2">
                  <a:lumMod val="50000"/>
                </a:schemeClr>
              </a:solidFill>
            </a:endParaRPr>
          </a:p>
        </p:txBody>
      </p:sp>
      <p:sp>
        <p:nvSpPr>
          <p:cNvPr id="5" name="Espace réservé du texte 2">
            <a:extLst>
              <a:ext uri="{FF2B5EF4-FFF2-40B4-BE49-F238E27FC236}">
                <a16:creationId xmlns="" xmlns:a16="http://schemas.microsoft.com/office/drawing/2014/main" id="{CD0F08F2-DC6A-F19D-6FD0-874B2F284F92}"/>
              </a:ext>
            </a:extLst>
          </p:cNvPr>
          <p:cNvSpPr txBox="1">
            <a:spLocks/>
          </p:cNvSpPr>
          <p:nvPr/>
        </p:nvSpPr>
        <p:spPr>
          <a:xfrm>
            <a:off x="528810" y="336026"/>
            <a:ext cx="8328751" cy="258885"/>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Montrer que c’est une indication de lieu. Elle répond à la question « où ? » ou  « dans quel </a:t>
            </a:r>
            <a:r>
              <a:rPr lang="fr-FR" sz="1400" dirty="0" smtClean="0"/>
              <a:t>endroit ». </a:t>
            </a:r>
            <a:r>
              <a:rPr lang="fr-FR" sz="1400" dirty="0"/>
              <a:t>?</a:t>
            </a:r>
          </a:p>
        </p:txBody>
      </p:sp>
      <p:pic>
        <p:nvPicPr>
          <p:cNvPr id="13" name="Google Shape;656;p54">
            <a:extLst>
              <a:ext uri="{FF2B5EF4-FFF2-40B4-BE49-F238E27FC236}">
                <a16:creationId xmlns="" xmlns:a16="http://schemas.microsoft.com/office/drawing/2014/main" id="{9775B26B-7630-A1FF-D84C-946CA8EF6FE9}"/>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9" name="Image 8">
            <a:extLst>
              <a:ext uri="{FF2B5EF4-FFF2-40B4-BE49-F238E27FC236}">
                <a16:creationId xmlns="" xmlns:a16="http://schemas.microsoft.com/office/drawing/2014/main" id="{3EC486B2-9E2C-FD0E-9808-E39460DDEEA0}"/>
              </a:ext>
            </a:extLst>
          </p:cNvPr>
          <p:cNvPicPr>
            <a:picLocks noChangeAspect="1"/>
          </p:cNvPicPr>
          <p:nvPr/>
        </p:nvPicPr>
        <p:blipFill>
          <a:blip r:embed="rId3"/>
          <a:stretch>
            <a:fillRect/>
          </a:stretch>
        </p:blipFill>
        <p:spPr>
          <a:xfrm>
            <a:off x="6443743" y="1769239"/>
            <a:ext cx="2327429" cy="2838271"/>
          </a:xfrm>
          <a:prstGeom prst="rect">
            <a:avLst/>
          </a:prstGeom>
        </p:spPr>
      </p:pic>
      <p:pic>
        <p:nvPicPr>
          <p:cNvPr id="11" name="Image 10">
            <a:extLst>
              <a:ext uri="{FF2B5EF4-FFF2-40B4-BE49-F238E27FC236}">
                <a16:creationId xmlns="" xmlns:a16="http://schemas.microsoft.com/office/drawing/2014/main" id="{9BC07E86-4C5C-A335-5349-7E5262C619C9}"/>
              </a:ext>
            </a:extLst>
          </p:cNvPr>
          <p:cNvPicPr>
            <a:picLocks noChangeAspect="1"/>
          </p:cNvPicPr>
          <p:nvPr/>
        </p:nvPicPr>
        <p:blipFill>
          <a:blip r:embed="rId4"/>
          <a:stretch>
            <a:fillRect/>
          </a:stretch>
        </p:blipFill>
        <p:spPr>
          <a:xfrm>
            <a:off x="372828" y="643804"/>
            <a:ext cx="7839867" cy="701539"/>
          </a:xfrm>
          <a:prstGeom prst="rect">
            <a:avLst/>
          </a:prstGeom>
        </p:spPr>
      </p:pic>
      <p:sp>
        <p:nvSpPr>
          <p:cNvPr id="14" name="ZoneTexte 13">
            <a:extLst>
              <a:ext uri="{FF2B5EF4-FFF2-40B4-BE49-F238E27FC236}">
                <a16:creationId xmlns="" xmlns:a16="http://schemas.microsoft.com/office/drawing/2014/main" id="{F54EACED-F956-8B3C-862C-441D35127396}"/>
              </a:ext>
            </a:extLst>
          </p:cNvPr>
          <p:cNvSpPr txBox="1"/>
          <p:nvPr/>
        </p:nvSpPr>
        <p:spPr>
          <a:xfrm>
            <a:off x="822884" y="865717"/>
            <a:ext cx="6248400" cy="400110"/>
          </a:xfrm>
          <a:prstGeom prst="rect">
            <a:avLst/>
          </a:prstGeom>
          <a:noFill/>
        </p:spPr>
        <p:txBody>
          <a:bodyPr wrap="square">
            <a:spAutoFit/>
          </a:bodyPr>
          <a:lstStyle/>
          <a:p>
            <a:r>
              <a:rPr lang="fr-FR" sz="2000" b="1" i="1" dirty="0">
                <a:solidFill>
                  <a:srgbClr val="C00000"/>
                </a:solidFill>
                <a:latin typeface="Calibri" panose="020F0502020204030204" pitchFamily="34" charset="0"/>
                <a:ea typeface="Calibri" panose="020F0502020204030204" pitchFamily="34" charset="0"/>
                <a:cs typeface="Arial" panose="020B0604020202020204" pitchFamily="34" charset="0"/>
              </a:rPr>
              <a:t>Les abeilles volent autour des fleurs.</a:t>
            </a:r>
          </a:p>
        </p:txBody>
      </p:sp>
      <p:sp>
        <p:nvSpPr>
          <p:cNvPr id="20" name="ZoneTexte 19">
            <a:extLst>
              <a:ext uri="{FF2B5EF4-FFF2-40B4-BE49-F238E27FC236}">
                <a16:creationId xmlns="" xmlns:a16="http://schemas.microsoft.com/office/drawing/2014/main" id="{53FBD312-9F02-3325-DC0C-D591C74CE416}"/>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highlight>
                  <a:srgbClr val="FFFF00"/>
                </a:highlight>
                <a:ea typeface="Calibri" panose="020F0502020204030204" pitchFamily="34" charset="0"/>
                <a:cs typeface="Arial" panose="020B0604020202020204" pitchFamily="34" charset="0"/>
              </a:rPr>
              <a:t>autour </a:t>
            </a:r>
            <a:r>
              <a:rPr lang="fr-FR" dirty="0">
                <a:highlight>
                  <a:srgbClr val="FFFF00"/>
                </a:highlight>
                <a:ea typeface="Calibri" panose="020F0502020204030204" pitchFamily="34" charset="0"/>
                <a:cs typeface="Arial" panose="020B0604020202020204" pitchFamily="34" charset="0"/>
              </a:rPr>
              <a:t>des fleurs</a:t>
            </a:r>
            <a:r>
              <a:rPr lang="fr-FR" dirty="0"/>
              <a:t>. De petites chenilles grimpent lentement sur les feuilles des arbres. La jeune fille s’avance au milieu de la broussaille, cherche les plus belles pommes, puis les cueille avec soin. </a:t>
            </a:r>
          </a:p>
        </p:txBody>
      </p:sp>
      <p:sp>
        <p:nvSpPr>
          <p:cNvPr id="10" name="ZoneTexte 9">
            <a:extLst>
              <a:ext uri="{FF2B5EF4-FFF2-40B4-BE49-F238E27FC236}">
                <a16:creationId xmlns="" xmlns:a16="http://schemas.microsoft.com/office/drawing/2014/main" id="{13DEF950-11E7-B941-D424-A8E4CF31B459}"/>
              </a:ext>
            </a:extLst>
          </p:cNvPr>
          <p:cNvSpPr txBox="1"/>
          <p:nvPr/>
        </p:nvSpPr>
        <p:spPr>
          <a:xfrm>
            <a:off x="498020" y="1345343"/>
            <a:ext cx="4915913" cy="369332"/>
          </a:xfrm>
          <a:prstGeom prst="rect">
            <a:avLst/>
          </a:prstGeom>
          <a:noFill/>
        </p:spPr>
        <p:txBody>
          <a:bodyPr wrap="square">
            <a:spAutoFit/>
          </a:bodyPr>
          <a:lstStyle/>
          <a:p>
            <a:r>
              <a:rPr lang="fr-FR" b="1" i="1" dirty="0">
                <a:solidFill>
                  <a:srgbClr val="C00000"/>
                </a:solidFill>
                <a:highlight>
                  <a:srgbClr val="FFFF00"/>
                </a:highlight>
                <a:latin typeface="Calibri" panose="020F0502020204030204" pitchFamily="34" charset="0"/>
                <a:ea typeface="Calibri" panose="020F0502020204030204" pitchFamily="34" charset="0"/>
                <a:cs typeface="Arial" panose="020B0604020202020204" pitchFamily="34" charset="0"/>
              </a:rPr>
              <a:t>Dans quel endroit </a:t>
            </a:r>
            <a:r>
              <a:rPr lang="fr-FR" dirty="0">
                <a:latin typeface="Calibri" panose="020F0502020204030204" pitchFamily="34" charset="0"/>
                <a:ea typeface="Calibri" panose="020F0502020204030204" pitchFamily="34" charset="0"/>
                <a:cs typeface="Arial" panose="020B0604020202020204" pitchFamily="34" charset="0"/>
              </a:rPr>
              <a:t>volent les abeilles ? </a:t>
            </a:r>
          </a:p>
        </p:txBody>
      </p:sp>
    </p:spTree>
    <p:extLst>
      <p:ext uri="{BB962C8B-B14F-4D97-AF65-F5344CB8AC3E}">
        <p14:creationId xmlns:p14="http://schemas.microsoft.com/office/powerpoint/2010/main" xmlns="" val="2612303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7F8E88A-2140-0E44-78E1-5DA6D14E9E72}"/>
            </a:ext>
          </a:extLst>
        </p:cNvPr>
        <p:cNvGrpSpPr/>
        <p:nvPr/>
      </p:nvGrpSpPr>
      <p:grpSpPr>
        <a:xfrm>
          <a:off x="0" y="0"/>
          <a:ext cx="0" cy="0"/>
          <a:chOff x="0" y="0"/>
          <a:chExt cx="0" cy="0"/>
        </a:xfrm>
      </p:grpSpPr>
      <p:sp>
        <p:nvSpPr>
          <p:cNvPr id="4" name="ZoneTexte 11">
            <a:extLst>
              <a:ext uri="{FF2B5EF4-FFF2-40B4-BE49-F238E27FC236}">
                <a16:creationId xmlns="" xmlns:a16="http://schemas.microsoft.com/office/drawing/2014/main" id="{BB9C2509-BE5F-BCF3-2381-72077AC44F39}"/>
              </a:ext>
            </a:extLst>
          </p:cNvPr>
          <p:cNvSpPr txBox="1"/>
          <p:nvPr/>
        </p:nvSpPr>
        <p:spPr>
          <a:xfrm>
            <a:off x="594323" y="35634"/>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Répondez à ces 2 questions. Travaillez en binômes. </a:t>
            </a:r>
            <a:endParaRPr lang="fr-FR" altLang="fr-FR" sz="1400" b="1" dirty="0">
              <a:solidFill>
                <a:schemeClr val="bg2">
                  <a:lumMod val="50000"/>
                </a:schemeClr>
              </a:solidFill>
            </a:endParaRPr>
          </a:p>
        </p:txBody>
      </p:sp>
      <p:sp>
        <p:nvSpPr>
          <p:cNvPr id="5" name="Espace réservé du texte 2">
            <a:extLst>
              <a:ext uri="{FF2B5EF4-FFF2-40B4-BE49-F238E27FC236}">
                <a16:creationId xmlns="" xmlns:a16="http://schemas.microsoft.com/office/drawing/2014/main" id="{2F2CA8CA-1C8D-1A49-5D4E-1997867D16D0}"/>
              </a:ext>
            </a:extLst>
          </p:cNvPr>
          <p:cNvSpPr txBox="1">
            <a:spLocks/>
          </p:cNvSpPr>
          <p:nvPr/>
        </p:nvSpPr>
        <p:spPr>
          <a:xfrm>
            <a:off x="577993" y="336027"/>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Circuler dans les rangs. Choisir 2 binômes pour </a:t>
            </a:r>
            <a:r>
              <a:rPr lang="fr-FR" sz="1400" dirty="0" smtClean="0"/>
              <a:t>donner leurs </a:t>
            </a:r>
            <a:r>
              <a:rPr lang="fr-FR" sz="1400" dirty="0"/>
              <a:t>réponses à la classe. </a:t>
            </a:r>
          </a:p>
        </p:txBody>
      </p:sp>
      <p:pic>
        <p:nvPicPr>
          <p:cNvPr id="16" name="Picture 9">
            <a:extLst>
              <a:ext uri="{FF2B5EF4-FFF2-40B4-BE49-F238E27FC236}">
                <a16:creationId xmlns="" xmlns:a16="http://schemas.microsoft.com/office/drawing/2014/main" id="{2D4D5E60-C31B-AE55-1532-B104424B968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120197" y="181869"/>
            <a:ext cx="743474" cy="694102"/>
          </a:xfrm>
          <a:prstGeom prst="rect">
            <a:avLst/>
          </a:prstGeom>
        </p:spPr>
      </p:pic>
      <p:pic>
        <p:nvPicPr>
          <p:cNvPr id="3" name="Image 2">
            <a:extLst>
              <a:ext uri="{FF2B5EF4-FFF2-40B4-BE49-F238E27FC236}">
                <a16:creationId xmlns="" xmlns:a16="http://schemas.microsoft.com/office/drawing/2014/main" id="{7BFCEF07-59DE-D01F-63B2-8CB8509DFE24}"/>
              </a:ext>
            </a:extLst>
          </p:cNvPr>
          <p:cNvPicPr>
            <a:picLocks noChangeAspect="1"/>
          </p:cNvPicPr>
          <p:nvPr/>
        </p:nvPicPr>
        <p:blipFill>
          <a:blip r:embed="rId3"/>
          <a:stretch>
            <a:fillRect/>
          </a:stretch>
        </p:blipFill>
        <p:spPr>
          <a:xfrm>
            <a:off x="6443743" y="1769239"/>
            <a:ext cx="2327429" cy="2838271"/>
          </a:xfrm>
          <a:prstGeom prst="rect">
            <a:avLst/>
          </a:prstGeom>
        </p:spPr>
      </p:pic>
      <p:sp>
        <p:nvSpPr>
          <p:cNvPr id="13" name="ZoneTexte 12">
            <a:extLst>
              <a:ext uri="{FF2B5EF4-FFF2-40B4-BE49-F238E27FC236}">
                <a16:creationId xmlns="" xmlns:a16="http://schemas.microsoft.com/office/drawing/2014/main" id="{95F626EA-163F-F9B3-3BF7-C18B64ED00FB}"/>
              </a:ext>
            </a:extLst>
          </p:cNvPr>
          <p:cNvSpPr txBox="1"/>
          <p:nvPr/>
        </p:nvSpPr>
        <p:spPr>
          <a:xfrm>
            <a:off x="497275" y="808746"/>
            <a:ext cx="7754359" cy="711581"/>
          </a:xfrm>
          <a:prstGeom prst="rect">
            <a:avLst/>
          </a:prstGeom>
          <a:noFill/>
          <a:ln w="28575">
            <a:solidFill>
              <a:schemeClr val="bg1"/>
            </a:solidFill>
          </a:ln>
        </p:spPr>
        <p:txBody>
          <a:bodyPr wrap="square">
            <a:spAutoFit/>
          </a:bodyPr>
          <a:lstStyle/>
          <a:p>
            <a:pPr>
              <a:buFont typeface="Arial" pitchFamily="34" charset="0"/>
              <a:buChar char="•"/>
            </a:pP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b="1" dirty="0" smtClean="0">
                <a:latin typeface="Calibri" panose="020F0502020204030204" pitchFamily="34" charset="0"/>
                <a:ea typeface="Calibri" panose="020F0502020204030204" pitchFamily="34" charset="0"/>
                <a:cs typeface="Arial" panose="020B0604020202020204" pitchFamily="34" charset="0"/>
              </a:rPr>
              <a:t>Dans </a:t>
            </a:r>
            <a:r>
              <a:rPr lang="fr-FR" sz="2000" b="1" dirty="0" smtClean="0">
                <a:latin typeface="Calibri" panose="020F0502020204030204" pitchFamily="34" charset="0"/>
                <a:ea typeface="Calibri" panose="020F0502020204030204" pitchFamily="34" charset="0"/>
                <a:cs typeface="Arial" panose="020B0604020202020204" pitchFamily="34" charset="0"/>
              </a:rPr>
              <a:t>quel endroit </a:t>
            </a:r>
            <a:r>
              <a:rPr lang="fr-FR" sz="2000" dirty="0" smtClean="0">
                <a:latin typeface="Calibri" panose="020F0502020204030204" pitchFamily="34" charset="0"/>
                <a:ea typeface="Calibri" panose="020F0502020204030204" pitchFamily="34" charset="0"/>
                <a:cs typeface="Arial" panose="020B0604020202020204" pitchFamily="34" charset="0"/>
              </a:rPr>
              <a:t>le soleil brille-t-il </a:t>
            </a:r>
            <a:r>
              <a:rPr lang="fr-FR" sz="2000" dirty="0" smtClean="0">
                <a:latin typeface="Calibri" panose="020F0502020204030204" pitchFamily="34" charset="0"/>
                <a:ea typeface="Calibri" panose="020F0502020204030204" pitchFamily="34" charset="0"/>
                <a:cs typeface="Arial" panose="020B0604020202020204" pitchFamily="34" charset="0"/>
              </a:rPr>
              <a:t>?.......................................................</a:t>
            </a:r>
          </a:p>
          <a:p>
            <a:pPr>
              <a:buFont typeface="Arial" pitchFamily="34" charset="0"/>
              <a:buChar char="•"/>
            </a:pP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b="1" dirty="0" smtClean="0">
                <a:latin typeface="Calibri" panose="020F0502020204030204" pitchFamily="34" charset="0"/>
                <a:ea typeface="Calibri" panose="020F0502020204030204" pitchFamily="34" charset="0"/>
                <a:cs typeface="Arial" panose="020B0604020202020204" pitchFamily="34" charset="0"/>
              </a:rPr>
              <a:t>Où</a:t>
            </a: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dirty="0" smtClean="0">
                <a:latin typeface="Calibri" panose="020F0502020204030204" pitchFamily="34" charset="0"/>
                <a:ea typeface="Calibri" panose="020F0502020204030204" pitchFamily="34" charset="0"/>
                <a:cs typeface="Arial" panose="020B0604020202020204" pitchFamily="34" charset="0"/>
              </a:rPr>
              <a:t>la jeune fille s’avance-t-elle ? </a:t>
            </a:r>
            <a:r>
              <a:rPr lang="fr-FR" sz="2000" dirty="0" smtClean="0">
                <a:latin typeface="Calibri" panose="020F0502020204030204" pitchFamily="34" charset="0"/>
                <a:ea typeface="Calibri" panose="020F0502020204030204" pitchFamily="34" charset="0"/>
                <a:cs typeface="Arial" panose="020B0604020202020204" pitchFamily="34" charset="0"/>
              </a:rPr>
              <a:t>………………………………………………………….</a:t>
            </a:r>
            <a:endParaRPr lang="fr-FR" sz="2000" dirty="0" smtClean="0">
              <a:latin typeface="Calibri" panose="020F0502020204030204" pitchFamily="34" charset="0"/>
              <a:ea typeface="Calibri" panose="020F0502020204030204" pitchFamily="34" charset="0"/>
              <a:cs typeface="Arial" panose="020B0604020202020204" pitchFamily="34" charset="0"/>
            </a:endParaRPr>
          </a:p>
        </p:txBody>
      </p:sp>
      <p:sp>
        <p:nvSpPr>
          <p:cNvPr id="14" name="ZoneTexte 13">
            <a:extLst>
              <a:ext uri="{FF2B5EF4-FFF2-40B4-BE49-F238E27FC236}">
                <a16:creationId xmlns="" xmlns:a16="http://schemas.microsoft.com/office/drawing/2014/main" id="{43CF1D57-E741-F979-8DFB-CD959B0B86E8}"/>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Tree>
    <p:extLst>
      <p:ext uri="{BB962C8B-B14F-4D97-AF65-F5344CB8AC3E}">
        <p14:creationId xmlns:p14="http://schemas.microsoft.com/office/powerpoint/2010/main" xmlns="" val="1961803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74B5A66-EFC1-C096-7AF1-426270AE058B}"/>
            </a:ext>
          </a:extLst>
        </p:cNvPr>
        <p:cNvGrpSpPr/>
        <p:nvPr/>
      </p:nvGrpSpPr>
      <p:grpSpPr>
        <a:xfrm>
          <a:off x="0" y="0"/>
          <a:ext cx="0" cy="0"/>
          <a:chOff x="0" y="0"/>
          <a:chExt cx="0" cy="0"/>
        </a:xfrm>
      </p:grpSpPr>
      <p:sp>
        <p:nvSpPr>
          <p:cNvPr id="4" name="ZoneTexte 11">
            <a:extLst>
              <a:ext uri="{FF2B5EF4-FFF2-40B4-BE49-F238E27FC236}">
                <a16:creationId xmlns="" xmlns:a16="http://schemas.microsoft.com/office/drawing/2014/main" id="{A620AB04-23CA-37D0-A02F-2FC5C973D03B}"/>
              </a:ext>
            </a:extLst>
          </p:cNvPr>
          <p:cNvSpPr txBox="1"/>
          <p:nvPr/>
        </p:nvSpPr>
        <p:spPr>
          <a:xfrm>
            <a:off x="594323" y="35634"/>
            <a:ext cx="8176849" cy="307777"/>
          </a:xfrm>
          <a:prstGeom prst="rect">
            <a:avLst/>
          </a:prstGeom>
          <a:noFill/>
        </p:spPr>
        <p:txBody>
          <a:bodyPr wrap="square">
            <a:spAutoFit/>
          </a:bodyPr>
          <a:lstStyle/>
          <a:p>
            <a:r>
              <a:rPr lang="fr-FR" altLang="fr-FR" sz="1400" b="1" dirty="0" smtClean="0">
                <a:solidFill>
                  <a:schemeClr val="bg2">
                    <a:lumMod val="50000"/>
                  </a:schemeClr>
                </a:solidFill>
              </a:rPr>
              <a:t>Réponses attendues:</a:t>
            </a:r>
            <a:endParaRPr lang="fr-FR" altLang="fr-FR" sz="1400" b="1" dirty="0">
              <a:solidFill>
                <a:schemeClr val="bg2">
                  <a:lumMod val="50000"/>
                </a:schemeClr>
              </a:solidFill>
            </a:endParaRPr>
          </a:p>
        </p:txBody>
      </p:sp>
      <p:sp>
        <p:nvSpPr>
          <p:cNvPr id="5" name="Espace réservé du texte 2">
            <a:extLst>
              <a:ext uri="{FF2B5EF4-FFF2-40B4-BE49-F238E27FC236}">
                <a16:creationId xmlns="" xmlns:a16="http://schemas.microsoft.com/office/drawing/2014/main" id="{3D75DE5A-B11D-A24A-0E40-1AAF97BF023C}"/>
              </a:ext>
            </a:extLst>
          </p:cNvPr>
          <p:cNvSpPr txBox="1">
            <a:spLocks/>
          </p:cNvSpPr>
          <p:nvPr/>
        </p:nvSpPr>
        <p:spPr>
          <a:xfrm>
            <a:off x="429658" y="336027"/>
            <a:ext cx="8185532" cy="236850"/>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Montrer que c’est une indication de lieu. Elle répond à la question « où ? » ou </a:t>
            </a:r>
            <a:r>
              <a:rPr lang="fr-FR" sz="1400" dirty="0" smtClean="0"/>
              <a:t>«</a:t>
            </a:r>
            <a:r>
              <a:rPr lang="fr-FR" sz="1400" dirty="0"/>
              <a:t> dans quel endroit </a:t>
            </a:r>
            <a:r>
              <a:rPr lang="fr-FR" sz="1400" dirty="0" smtClean="0"/>
              <a:t>? ».</a:t>
            </a:r>
            <a:endParaRPr lang="fr-FR" sz="1400" dirty="0"/>
          </a:p>
        </p:txBody>
      </p:sp>
      <p:pic>
        <p:nvPicPr>
          <p:cNvPr id="19" name="Google Shape;656;p54">
            <a:extLst>
              <a:ext uri="{FF2B5EF4-FFF2-40B4-BE49-F238E27FC236}">
                <a16:creationId xmlns="" xmlns:a16="http://schemas.microsoft.com/office/drawing/2014/main" id="{E5C88FA0-05E2-3DEF-269F-2496E0307894}"/>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pic>
        <p:nvPicPr>
          <p:cNvPr id="3" name="Image 2">
            <a:extLst>
              <a:ext uri="{FF2B5EF4-FFF2-40B4-BE49-F238E27FC236}">
                <a16:creationId xmlns="" xmlns:a16="http://schemas.microsoft.com/office/drawing/2014/main" id="{831783A4-D74B-C524-02F8-F676809749AA}"/>
              </a:ext>
            </a:extLst>
          </p:cNvPr>
          <p:cNvPicPr>
            <a:picLocks noChangeAspect="1"/>
          </p:cNvPicPr>
          <p:nvPr/>
        </p:nvPicPr>
        <p:blipFill>
          <a:blip r:embed="rId3"/>
          <a:stretch>
            <a:fillRect/>
          </a:stretch>
        </p:blipFill>
        <p:spPr>
          <a:xfrm>
            <a:off x="6443743" y="1769239"/>
            <a:ext cx="2327429" cy="2838271"/>
          </a:xfrm>
          <a:prstGeom prst="rect">
            <a:avLst/>
          </a:prstGeom>
        </p:spPr>
      </p:pic>
      <p:sp>
        <p:nvSpPr>
          <p:cNvPr id="22" name="ZoneTexte 21">
            <a:extLst>
              <a:ext uri="{FF2B5EF4-FFF2-40B4-BE49-F238E27FC236}">
                <a16:creationId xmlns="" xmlns:a16="http://schemas.microsoft.com/office/drawing/2014/main" id="{80EDA6AB-CFC0-CAF0-3D96-1281DA30F21B}"/>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a:t>
            </a:r>
            <a:r>
              <a:rPr lang="fr-FR" dirty="0">
                <a:highlight>
                  <a:srgbClr val="FFFF00"/>
                </a:highlight>
                <a:ea typeface="Calibri" panose="020F0502020204030204" pitchFamily="34" charset="0"/>
                <a:cs typeface="Arial" panose="020B0604020202020204" pitchFamily="34" charset="0"/>
              </a:rPr>
              <a:t>dans le ciel </a:t>
            </a:r>
            <a:r>
              <a:rPr lang="fr-FR" dirty="0"/>
              <a:t>bleu clair. Quelques abeilles volent </a:t>
            </a:r>
            <a:r>
              <a:rPr lang="fr-FR" dirty="0" smtClean="0"/>
              <a:t>autour </a:t>
            </a:r>
            <a:r>
              <a:rPr lang="fr-FR" dirty="0"/>
              <a:t>des fleurs. De petites chenilles grimpent lentement sur les feuilles des arbres. La jeune fille s’avance </a:t>
            </a:r>
            <a:r>
              <a:rPr lang="fr-FR" dirty="0">
                <a:highlight>
                  <a:srgbClr val="FFFF00"/>
                </a:highlight>
                <a:ea typeface="Calibri" panose="020F0502020204030204" pitchFamily="34" charset="0"/>
                <a:cs typeface="Arial" panose="020B0604020202020204" pitchFamily="34" charset="0"/>
              </a:rPr>
              <a:t>au milieu de la broussaille</a:t>
            </a:r>
            <a:r>
              <a:rPr lang="fr-FR" dirty="0"/>
              <a:t>, cherche les plus belles pommes, puis les cueille avec soin. </a:t>
            </a:r>
          </a:p>
        </p:txBody>
      </p:sp>
      <p:sp>
        <p:nvSpPr>
          <p:cNvPr id="11" name="ZoneTexte 10">
            <a:extLst>
              <a:ext uri="{FF2B5EF4-FFF2-40B4-BE49-F238E27FC236}">
                <a16:creationId xmlns="" xmlns:a16="http://schemas.microsoft.com/office/drawing/2014/main" id="{95F626EA-163F-F9B3-3BF7-C18B64ED00FB}"/>
              </a:ext>
            </a:extLst>
          </p:cNvPr>
          <p:cNvSpPr txBox="1"/>
          <p:nvPr/>
        </p:nvSpPr>
        <p:spPr>
          <a:xfrm>
            <a:off x="497275" y="808746"/>
            <a:ext cx="7754359" cy="711581"/>
          </a:xfrm>
          <a:prstGeom prst="rect">
            <a:avLst/>
          </a:prstGeom>
          <a:noFill/>
          <a:ln w="28575">
            <a:solidFill>
              <a:schemeClr val="bg1"/>
            </a:solidFill>
          </a:ln>
        </p:spPr>
        <p:txBody>
          <a:bodyPr wrap="square">
            <a:spAutoFit/>
          </a:bodyPr>
          <a:lstStyle/>
          <a:p>
            <a:pPr>
              <a:buFont typeface="Arial" pitchFamily="34" charset="0"/>
              <a:buChar char="•"/>
            </a:pP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b="1" dirty="0" smtClean="0">
                <a:latin typeface="Calibri" panose="020F0502020204030204" pitchFamily="34" charset="0"/>
                <a:ea typeface="Calibri" panose="020F0502020204030204" pitchFamily="34" charset="0"/>
                <a:cs typeface="Arial" panose="020B0604020202020204" pitchFamily="34" charset="0"/>
              </a:rPr>
              <a:t>Dans </a:t>
            </a:r>
            <a:r>
              <a:rPr lang="fr-FR" sz="2000" b="1" dirty="0" smtClean="0">
                <a:latin typeface="Calibri" panose="020F0502020204030204" pitchFamily="34" charset="0"/>
                <a:ea typeface="Calibri" panose="020F0502020204030204" pitchFamily="34" charset="0"/>
                <a:cs typeface="Arial" panose="020B0604020202020204" pitchFamily="34" charset="0"/>
              </a:rPr>
              <a:t>quel endroit</a:t>
            </a:r>
            <a:r>
              <a:rPr lang="fr-FR" sz="2000" dirty="0" smtClean="0">
                <a:latin typeface="Calibri" panose="020F0502020204030204" pitchFamily="34" charset="0"/>
                <a:ea typeface="Calibri" panose="020F0502020204030204" pitchFamily="34" charset="0"/>
                <a:cs typeface="Arial" panose="020B0604020202020204" pitchFamily="34" charset="0"/>
              </a:rPr>
              <a:t> le soleil brille-t-il </a:t>
            </a:r>
            <a:r>
              <a:rPr lang="fr-FR" sz="2000" dirty="0" smtClean="0">
                <a:latin typeface="Calibri" panose="020F0502020204030204" pitchFamily="34" charset="0"/>
                <a:ea typeface="Calibri" panose="020F0502020204030204" pitchFamily="34" charset="0"/>
                <a:cs typeface="Arial" panose="020B0604020202020204" pitchFamily="34" charset="0"/>
              </a:rPr>
              <a:t>?.......................................................</a:t>
            </a:r>
          </a:p>
          <a:p>
            <a:pPr>
              <a:buFont typeface="Arial" pitchFamily="34" charset="0"/>
              <a:buChar char="•"/>
            </a:pP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b="1" dirty="0" smtClean="0">
                <a:latin typeface="Calibri" panose="020F0502020204030204" pitchFamily="34" charset="0"/>
                <a:ea typeface="Calibri" panose="020F0502020204030204" pitchFamily="34" charset="0"/>
                <a:cs typeface="Arial" panose="020B0604020202020204" pitchFamily="34" charset="0"/>
              </a:rPr>
              <a:t>Où</a:t>
            </a: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dirty="0" smtClean="0">
                <a:latin typeface="Calibri" panose="020F0502020204030204" pitchFamily="34" charset="0"/>
                <a:ea typeface="Calibri" panose="020F0502020204030204" pitchFamily="34" charset="0"/>
                <a:cs typeface="Arial" panose="020B0604020202020204" pitchFamily="34" charset="0"/>
              </a:rPr>
              <a:t>la jeune fille s’avance-t-elle ? </a:t>
            </a:r>
            <a:r>
              <a:rPr lang="fr-FR" sz="2000" dirty="0" smtClean="0">
                <a:latin typeface="Calibri" panose="020F0502020204030204" pitchFamily="34" charset="0"/>
                <a:ea typeface="Calibri" panose="020F0502020204030204" pitchFamily="34" charset="0"/>
                <a:cs typeface="Arial" panose="020B0604020202020204" pitchFamily="34" charset="0"/>
              </a:rPr>
              <a:t>………………………………………………………….</a:t>
            </a:r>
            <a:endParaRPr lang="fr-FR" sz="2000" dirty="0" smtClean="0">
              <a:latin typeface="Calibri" panose="020F0502020204030204" pitchFamily="34" charset="0"/>
              <a:ea typeface="Calibri" panose="020F0502020204030204" pitchFamily="34" charset="0"/>
              <a:cs typeface="Arial" panose="020B0604020202020204" pitchFamily="34" charset="0"/>
            </a:endParaRPr>
          </a:p>
        </p:txBody>
      </p:sp>
      <p:sp>
        <p:nvSpPr>
          <p:cNvPr id="20" name="ZoneTexte 19">
            <a:extLst>
              <a:ext uri="{FF2B5EF4-FFF2-40B4-BE49-F238E27FC236}">
                <a16:creationId xmlns="" xmlns:a16="http://schemas.microsoft.com/office/drawing/2014/main" id="{44675E69-5FA9-8FCA-D7F3-E46DCE0C5D96}"/>
              </a:ext>
            </a:extLst>
          </p:cNvPr>
          <p:cNvSpPr txBox="1"/>
          <p:nvPr/>
        </p:nvSpPr>
        <p:spPr>
          <a:xfrm>
            <a:off x="4680472" y="808746"/>
            <a:ext cx="3290954" cy="369332"/>
          </a:xfrm>
          <a:prstGeom prst="rect">
            <a:avLst/>
          </a:prstGeom>
          <a:noFill/>
        </p:spPr>
        <p:txBody>
          <a:bodyPr wrap="square">
            <a:spAutoFit/>
          </a:bodyPr>
          <a:lstStyle/>
          <a:p>
            <a:r>
              <a:rPr lang="fr-FR" b="1" i="1" dirty="0">
                <a:solidFill>
                  <a:srgbClr val="C00000"/>
                </a:solidFill>
                <a:latin typeface="Calibri" panose="020F0502020204030204" pitchFamily="34" charset="0"/>
                <a:ea typeface="Calibri" panose="020F0502020204030204" pitchFamily="34" charset="0"/>
                <a:cs typeface="Arial" panose="020B0604020202020204" pitchFamily="34" charset="0"/>
              </a:rPr>
              <a:t>Le soleil brille dans le ciel.</a:t>
            </a:r>
          </a:p>
        </p:txBody>
      </p:sp>
      <p:sp>
        <p:nvSpPr>
          <p:cNvPr id="21" name="ZoneTexte 20">
            <a:extLst>
              <a:ext uri="{FF2B5EF4-FFF2-40B4-BE49-F238E27FC236}">
                <a16:creationId xmlns="" xmlns:a16="http://schemas.microsoft.com/office/drawing/2014/main" id="{2731F33C-DCEE-6918-A6CE-6B0BF89ADBD2}"/>
              </a:ext>
            </a:extLst>
          </p:cNvPr>
          <p:cNvSpPr txBox="1"/>
          <p:nvPr/>
        </p:nvSpPr>
        <p:spPr>
          <a:xfrm>
            <a:off x="4184711" y="1107286"/>
            <a:ext cx="4028461" cy="369332"/>
          </a:xfrm>
          <a:prstGeom prst="rect">
            <a:avLst/>
          </a:prstGeom>
          <a:noFill/>
        </p:spPr>
        <p:txBody>
          <a:bodyPr wrap="square">
            <a:spAutoFit/>
          </a:bodyPr>
          <a:lstStyle/>
          <a:p>
            <a:r>
              <a:rPr lang="fr-FR" b="1" i="1" dirty="0">
                <a:solidFill>
                  <a:srgbClr val="C00000"/>
                </a:solidFill>
                <a:latin typeface="Calibri" panose="020F0502020204030204" pitchFamily="34" charset="0"/>
                <a:ea typeface="Calibri" panose="020F0502020204030204" pitchFamily="34" charset="0"/>
                <a:cs typeface="Arial" panose="020B0604020202020204" pitchFamily="34" charset="0"/>
              </a:rPr>
              <a:t>Elle s’avance au milieu de la broussaille.</a:t>
            </a:r>
          </a:p>
        </p:txBody>
      </p:sp>
    </p:spTree>
    <p:extLst>
      <p:ext uri="{BB962C8B-B14F-4D97-AF65-F5344CB8AC3E}">
        <p14:creationId xmlns:p14="http://schemas.microsoft.com/office/powerpoint/2010/main" xmlns="" val="2522831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p>
            <a:pPr>
              <a:spcAft>
                <a:spcPts val="600"/>
              </a:spcAft>
            </a:pPr>
            <a:r>
              <a:rPr lang="fr-FR" sz="1400" b="1" dirty="0">
                <a:solidFill>
                  <a:schemeClr val="bg2">
                    <a:lumMod val="50000"/>
                  </a:schemeClr>
                </a:solidFill>
              </a:rPr>
              <a:t>Répondez à </a:t>
            </a:r>
            <a:r>
              <a:rPr lang="fr-FR" sz="1400" b="1" dirty="0" smtClean="0">
                <a:solidFill>
                  <a:schemeClr val="bg2">
                    <a:lumMod val="50000"/>
                  </a:schemeClr>
                </a:solidFill>
              </a:rPr>
              <a:t>ces deux questions. </a:t>
            </a:r>
            <a:r>
              <a:rPr lang="fr-FR" sz="1400" b="1" dirty="0">
                <a:solidFill>
                  <a:schemeClr val="bg2">
                    <a:lumMod val="50000"/>
                  </a:schemeClr>
                </a:solidFill>
              </a:rPr>
              <a:t>Travaillez individuellement. </a:t>
            </a:r>
            <a:endParaRPr lang="fr-FR" altLang="fr-FR" sz="1400" b="1" dirty="0">
              <a:solidFill>
                <a:schemeClr val="bg2">
                  <a:lumMod val="50000"/>
                </a:schemeClr>
              </a:solidFill>
            </a:endParaRPr>
          </a:p>
        </p:txBody>
      </p:sp>
      <p:sp>
        <p:nvSpPr>
          <p:cNvPr id="6" name="Espace réservé du texte 2">
            <a:extLst>
              <a:ext uri="{FF2B5EF4-FFF2-40B4-BE49-F238E27FC236}">
                <a16:creationId xmlns=""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Circuler dans les rangs. Choisir quelques élèves pour </a:t>
            </a:r>
            <a:r>
              <a:rPr lang="fr-FR" sz="1400" dirty="0" smtClean="0"/>
              <a:t>donner leurs </a:t>
            </a:r>
            <a:r>
              <a:rPr lang="fr-FR" sz="1400" dirty="0"/>
              <a:t>réponses à la classe. </a:t>
            </a:r>
          </a:p>
        </p:txBody>
      </p:sp>
      <p:pic>
        <p:nvPicPr>
          <p:cNvPr id="8" name="Picture 14">
            <a:extLst>
              <a:ext uri="{FF2B5EF4-FFF2-40B4-BE49-F238E27FC236}">
                <a16:creationId xmlns="" xmlns:a16="http://schemas.microsoft.com/office/drawing/2014/main" id="{78745C27-8E57-E2D7-D96F-DD493DA824FE}"/>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xmlns="" val="0"/>
              </a:ext>
            </a:extLst>
          </a:blip>
          <a:stretch>
            <a:fillRect/>
          </a:stretch>
        </p:blipFill>
        <p:spPr>
          <a:xfrm>
            <a:off x="8154921" y="141211"/>
            <a:ext cx="743474" cy="743474"/>
          </a:xfrm>
          <a:prstGeom prst="rect">
            <a:avLst/>
          </a:prstGeom>
        </p:spPr>
      </p:pic>
      <p:pic>
        <p:nvPicPr>
          <p:cNvPr id="9" name="Image 8">
            <a:extLst>
              <a:ext uri="{FF2B5EF4-FFF2-40B4-BE49-F238E27FC236}">
                <a16:creationId xmlns="" xmlns:a16="http://schemas.microsoft.com/office/drawing/2014/main" id="{D5649453-AFC6-57C8-9721-EBC100B4465D}"/>
              </a:ext>
            </a:extLst>
          </p:cNvPr>
          <p:cNvPicPr>
            <a:picLocks noChangeAspect="1"/>
          </p:cNvPicPr>
          <p:nvPr/>
        </p:nvPicPr>
        <p:blipFill>
          <a:blip r:embed="rId5"/>
          <a:stretch>
            <a:fillRect/>
          </a:stretch>
        </p:blipFill>
        <p:spPr>
          <a:xfrm>
            <a:off x="6443743" y="1769239"/>
            <a:ext cx="2327429" cy="2838271"/>
          </a:xfrm>
          <a:prstGeom prst="rect">
            <a:avLst/>
          </a:prstGeom>
        </p:spPr>
      </p:pic>
      <p:sp>
        <p:nvSpPr>
          <p:cNvPr id="16" name="ZoneTexte 15">
            <a:extLst>
              <a:ext uri="{FF2B5EF4-FFF2-40B4-BE49-F238E27FC236}">
                <a16:creationId xmlns="" xmlns:a16="http://schemas.microsoft.com/office/drawing/2014/main" id="{82C859CF-80AF-A194-0D49-6F73AB5F3759}"/>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
        <p:nvSpPr>
          <p:cNvPr id="10" name="ZoneTexte 9">
            <a:extLst>
              <a:ext uri="{FF2B5EF4-FFF2-40B4-BE49-F238E27FC236}">
                <a16:creationId xmlns="" xmlns:a16="http://schemas.microsoft.com/office/drawing/2014/main" id="{95F626EA-163F-F9B3-3BF7-C18B64ED00FB}"/>
              </a:ext>
            </a:extLst>
          </p:cNvPr>
          <p:cNvSpPr txBox="1"/>
          <p:nvPr/>
        </p:nvSpPr>
        <p:spPr>
          <a:xfrm>
            <a:off x="497275" y="808746"/>
            <a:ext cx="8235245" cy="707886"/>
          </a:xfrm>
          <a:prstGeom prst="rect">
            <a:avLst/>
          </a:prstGeom>
          <a:noFill/>
          <a:ln w="28575">
            <a:solidFill>
              <a:schemeClr val="bg1"/>
            </a:solidFill>
          </a:ln>
        </p:spPr>
        <p:txBody>
          <a:bodyPr wrap="square">
            <a:spAutoFit/>
          </a:bodyPr>
          <a:lstStyle/>
          <a:p>
            <a:pPr>
              <a:buFont typeface="Arial" pitchFamily="34" charset="0"/>
              <a:buChar char="•"/>
            </a:pP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b="1" dirty="0" smtClean="0">
                <a:latin typeface="Calibri" panose="020F0502020204030204" pitchFamily="34" charset="0"/>
                <a:ea typeface="Calibri" panose="020F0502020204030204" pitchFamily="34" charset="0"/>
                <a:cs typeface="Arial" panose="020B0604020202020204" pitchFamily="34" charset="0"/>
              </a:rPr>
              <a:t>Où </a:t>
            </a:r>
            <a:r>
              <a:rPr lang="fr-FR" sz="2000" dirty="0" smtClean="0">
                <a:latin typeface="Calibri" panose="020F0502020204030204" pitchFamily="34" charset="0"/>
                <a:ea typeface="Calibri" panose="020F0502020204030204" pitchFamily="34" charset="0"/>
                <a:cs typeface="Arial" panose="020B0604020202020204" pitchFamily="34" charset="0"/>
              </a:rPr>
              <a:t>grimpent les petites chenilles </a:t>
            </a:r>
            <a:r>
              <a:rPr lang="fr-FR" sz="2000" dirty="0" smtClean="0">
                <a:latin typeface="Calibri" panose="020F0502020204030204" pitchFamily="34" charset="0"/>
                <a:ea typeface="Calibri" panose="020F0502020204030204" pitchFamily="34" charset="0"/>
                <a:cs typeface="Arial" panose="020B0604020202020204" pitchFamily="34" charset="0"/>
              </a:rPr>
              <a:t>?</a:t>
            </a: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dirty="0" smtClean="0">
                <a:latin typeface="Calibri" panose="020F0502020204030204" pitchFamily="34" charset="0"/>
                <a:ea typeface="Calibri" panose="020F0502020204030204" pitchFamily="34" charset="0"/>
                <a:cs typeface="Arial" panose="020B0604020202020204" pitchFamily="34" charset="0"/>
              </a:rPr>
              <a:t>…………………………………………………….</a:t>
            </a:r>
          </a:p>
          <a:p>
            <a:pPr>
              <a:buFont typeface="Arial" pitchFamily="34" charset="0"/>
              <a:buChar char="•"/>
            </a:pPr>
            <a:r>
              <a:rPr lang="fr-FR" sz="2000" b="1" dirty="0" smtClean="0">
                <a:latin typeface="Calibri" panose="020F0502020204030204" pitchFamily="34" charset="0"/>
                <a:ea typeface="Calibri" panose="020F0502020204030204" pitchFamily="34" charset="0"/>
                <a:cs typeface="Arial" panose="020B0604020202020204" pitchFamily="34" charset="0"/>
              </a:rPr>
              <a:t>  Que</a:t>
            </a: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dirty="0" smtClean="0">
                <a:latin typeface="Calibri" panose="020F0502020204030204" pitchFamily="34" charset="0"/>
                <a:ea typeface="Calibri" panose="020F0502020204030204" pitchFamily="34" charset="0"/>
                <a:cs typeface="Arial" panose="020B0604020202020204" pitchFamily="34" charset="0"/>
              </a:rPr>
              <a:t>peut-on comprendre sur le temps qu’il fait ce matin ?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correctement les mots avec les sons « </a:t>
            </a:r>
            <a:r>
              <a:rPr lang="fr-FR" sz="1200" dirty="0" err="1">
                <a:solidFill>
                  <a:schemeClr val="bg1"/>
                </a:solidFill>
              </a:rPr>
              <a:t>gn</a:t>
            </a:r>
            <a:r>
              <a:rPr lang="fr-FR" sz="1200" dirty="0">
                <a:solidFill>
                  <a:schemeClr val="bg1"/>
                </a:solidFill>
              </a:rPr>
              <a:t> » et « </a:t>
            </a:r>
            <a:r>
              <a:rPr lang="fr-FR" sz="1200" dirty="0" err="1">
                <a:solidFill>
                  <a:schemeClr val="bg1"/>
                </a:solidFill>
              </a:rPr>
              <a:t>qu</a:t>
            </a:r>
            <a:r>
              <a:rPr lang="fr-FR" sz="1200" dirty="0">
                <a:solidFill>
                  <a:schemeClr val="bg1"/>
                </a:solidFill>
              </a:rPr>
              <a:t> ».</a:t>
            </a:r>
          </a:p>
          <a:p>
            <a:r>
              <a:rPr lang="fr-FR" sz="1200" dirty="0">
                <a:solidFill>
                  <a:schemeClr val="bg1"/>
                </a:solidFill>
              </a:rPr>
              <a:t>Tâche 2 : Identifier qui fait une action dans un récit. 	</a:t>
            </a:r>
            <a:r>
              <a:rPr lang="fr-FR" sz="1400" dirty="0"/>
              <a:t>	</a:t>
            </a:r>
          </a:p>
        </p:txBody>
      </p:sp>
      <p:sp>
        <p:nvSpPr>
          <p:cNvPr id="4" name="Google Shape;287;p29">
            <a:extLst>
              <a:ext uri="{FF2B5EF4-FFF2-40B4-BE49-F238E27FC236}">
                <a16:creationId xmlns=""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1</a:t>
            </a:r>
          </a:p>
        </p:txBody>
      </p:sp>
      <p:sp>
        <p:nvSpPr>
          <p:cNvPr id="5" name="Google Shape;288;p29">
            <a:extLst>
              <a:ext uri="{FF2B5EF4-FFF2-40B4-BE49-F238E27FC236}">
                <a16:creationId xmlns="" xmlns:a16="http://schemas.microsoft.com/office/drawing/2014/main" id="{6A734B88-8DDA-0F49-2BA2-85AF25EB77F1}"/>
              </a:ext>
            </a:extLst>
          </p:cNvPr>
          <p:cNvSpPr/>
          <p:nvPr/>
        </p:nvSpPr>
        <p:spPr>
          <a:xfrm>
            <a:off x="2023110" y="2138966"/>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lvl="0"/>
            <a:r>
              <a:rPr lang="fr-FR" sz="1200" dirty="0"/>
              <a:t>Tâche 1 : Lire correctement les mots avec les sons « </a:t>
            </a:r>
            <a:r>
              <a:rPr lang="fr-FR" sz="1200" dirty="0" err="1"/>
              <a:t>ill</a:t>
            </a:r>
            <a:r>
              <a:rPr lang="fr-FR" sz="1200" dirty="0"/>
              <a:t> », « </a:t>
            </a:r>
            <a:r>
              <a:rPr lang="fr-FR" sz="1200" dirty="0" err="1"/>
              <a:t>eil</a:t>
            </a:r>
            <a:r>
              <a:rPr lang="fr-FR" sz="1200" dirty="0"/>
              <a:t> » et « ail ». </a:t>
            </a:r>
          </a:p>
          <a:p>
            <a:r>
              <a:rPr lang="fr-FR" sz="1200" dirty="0"/>
              <a:t>Tâche 2 : Tâche 2 : Comprendre quand et où se passent les événements dans un récit.</a:t>
            </a:r>
          </a:p>
        </p:txBody>
      </p:sp>
      <p:sp>
        <p:nvSpPr>
          <p:cNvPr id="6" name="Google Shape;289;p29">
            <a:extLst>
              <a:ext uri="{FF2B5EF4-FFF2-40B4-BE49-F238E27FC236}">
                <a16:creationId xmlns="" xmlns:a16="http://schemas.microsoft.com/office/drawing/2014/main" id="{6483138D-1658-8B74-9ECA-5D9269DF8986}"/>
              </a:ext>
            </a:extLst>
          </p:cNvPr>
          <p:cNvSpPr/>
          <p:nvPr/>
        </p:nvSpPr>
        <p:spPr>
          <a:xfrm>
            <a:off x="434047" y="2138966"/>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54AFE9"/>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uFillTx/>
                <a:latin typeface="Calibri"/>
                <a:ea typeface="Calibri"/>
                <a:cs typeface="Calibri"/>
              </a:rPr>
              <a:t>Séance 2</a:t>
            </a:r>
          </a:p>
        </p:txBody>
      </p:sp>
      <p:sp>
        <p:nvSpPr>
          <p:cNvPr id="7" name="Google Shape;290;p29">
            <a:extLst>
              <a:ext uri="{FF2B5EF4-FFF2-40B4-BE49-F238E27FC236}">
                <a16:creationId xmlns=""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a:solidFill>
                  <a:schemeClr val="bg1"/>
                </a:solidFill>
              </a:rPr>
              <a:t>Rebrassage : réviser les acquis des trois séances de remédiation.</a:t>
            </a:r>
          </a:p>
        </p:txBody>
      </p:sp>
      <p:sp>
        <p:nvSpPr>
          <p:cNvPr id="8" name="Google Shape;291;p29">
            <a:extLst>
              <a:ext uri="{FF2B5EF4-FFF2-40B4-BE49-F238E27FC236}">
                <a16:creationId xmlns="" xmlns:a16="http://schemas.microsoft.com/office/drawing/2014/main" id="{FEEAEE18-1A5B-C9BD-3916-C019B19E4CFF}"/>
              </a:ext>
            </a:extLst>
          </p:cNvPr>
          <p:cNvSpPr/>
          <p:nvPr/>
        </p:nvSpPr>
        <p:spPr>
          <a:xfrm>
            <a:off x="434047" y="354027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4</a:t>
            </a:r>
          </a:p>
        </p:txBody>
      </p:sp>
      <p:sp>
        <p:nvSpPr>
          <p:cNvPr id="9" name="Google Shape;292;p29">
            <a:extLst>
              <a:ext uri="{FF2B5EF4-FFF2-40B4-BE49-F238E27FC236}">
                <a16:creationId xmlns="" xmlns:a16="http://schemas.microsoft.com/office/drawing/2014/main" id="{E3474BC2-B395-7527-66DD-9F210C82C378}"/>
              </a:ext>
            </a:extLst>
          </p:cNvPr>
          <p:cNvSpPr/>
          <p:nvPr/>
        </p:nvSpPr>
        <p:spPr>
          <a:xfrm>
            <a:off x="2023110" y="288153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r>
              <a:rPr lang="fr-FR" sz="1200" dirty="0">
                <a:solidFill>
                  <a:schemeClr val="bg1"/>
                </a:solidFill>
              </a:rPr>
              <a:t>Tâche 1 : Lire les sons de « x » : [</a:t>
            </a:r>
            <a:r>
              <a:rPr lang="fr-FR" sz="1200" dirty="0" err="1">
                <a:solidFill>
                  <a:schemeClr val="bg1"/>
                </a:solidFill>
              </a:rPr>
              <a:t>ks</a:t>
            </a:r>
            <a:r>
              <a:rPr lang="fr-FR" sz="1200" dirty="0">
                <a:solidFill>
                  <a:schemeClr val="bg1"/>
                </a:solidFill>
              </a:rPr>
              <a:t>], [</a:t>
            </a:r>
            <a:r>
              <a:rPr lang="fr-FR" sz="1200" dirty="0" err="1">
                <a:solidFill>
                  <a:schemeClr val="bg1"/>
                </a:solidFill>
              </a:rPr>
              <a:t>gz</a:t>
            </a:r>
            <a:r>
              <a:rPr lang="fr-FR" sz="1200" dirty="0">
                <a:solidFill>
                  <a:schemeClr val="bg1"/>
                </a:solidFill>
              </a:rPr>
              <a:t>], [s], [z]. </a:t>
            </a:r>
          </a:p>
          <a:p>
            <a:r>
              <a:rPr lang="fr-FR" sz="1200" dirty="0">
                <a:solidFill>
                  <a:schemeClr val="bg1"/>
                </a:solidFill>
              </a:rPr>
              <a:t>Tâche 2 : Identifier le sentiment d’un personnage dans un récit.</a:t>
            </a:r>
          </a:p>
        </p:txBody>
      </p:sp>
      <p:sp>
        <p:nvSpPr>
          <p:cNvPr id="10" name="Google Shape;293;p29">
            <a:extLst>
              <a:ext uri="{FF2B5EF4-FFF2-40B4-BE49-F238E27FC236}">
                <a16:creationId xmlns="" xmlns:a16="http://schemas.microsoft.com/office/drawing/2014/main" id="{F5CDD585-95EC-36B9-C6B3-E1B78327DE50}"/>
              </a:ext>
            </a:extLst>
          </p:cNvPr>
          <p:cNvSpPr/>
          <p:nvPr/>
        </p:nvSpPr>
        <p:spPr>
          <a:xfrm>
            <a:off x="434047" y="283961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a:solidFill>
                  <a:schemeClr val="bg1"/>
                </a:solidFill>
                <a:uFillTx/>
                <a:latin typeface="Calibri"/>
                <a:ea typeface="Calibri"/>
                <a:cs typeface="Calibri"/>
              </a:rPr>
              <a:t>Séance 3</a:t>
            </a:r>
          </a:p>
        </p:txBody>
      </p:sp>
      <p:sp>
        <p:nvSpPr>
          <p:cNvPr id="12" name="Rectangle: Rounded Corners 11">
            <a:extLst>
              <a:ext uri="{FF2B5EF4-FFF2-40B4-BE49-F238E27FC236}">
                <a16:creationId xmlns="" xmlns:a16="http://schemas.microsoft.com/office/drawing/2014/main" id="{903539F8-A00F-BC5E-4838-0740E7F50060}"/>
              </a:ext>
            </a:extLst>
          </p:cNvPr>
          <p:cNvSpPr/>
          <p:nvPr/>
        </p:nvSpPr>
        <p:spPr>
          <a:xfrm>
            <a:off x="324091" y="1387879"/>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pic>
        <p:nvPicPr>
          <p:cNvPr id="18" name="Picture 2" descr="Image générée">
            <a:extLst>
              <a:ext uri="{FF2B5EF4-FFF2-40B4-BE49-F238E27FC236}">
                <a16:creationId xmlns="" xmlns:a16="http://schemas.microsoft.com/office/drawing/2014/main" id="{FC53B090-850F-A711-651C-92CEE98EE1C3}"/>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11064" b="10678"/>
          <a:stretch>
            <a:fillRect/>
          </a:stretch>
        </p:blipFill>
        <p:spPr bwMode="auto">
          <a:xfrm>
            <a:off x="139474" y="120126"/>
            <a:ext cx="479846" cy="563276"/>
          </a:xfrm>
          <a:prstGeom prst="rect">
            <a:avLst/>
          </a:prstGeom>
          <a:noFill/>
          <a:extLst>
            <a:ext uri="{909E8E84-426E-40DD-AFC4-6F175D3DCCD1}">
              <a14:hiddenFill xmlns:a14="http://schemas.microsoft.com/office/drawing/2010/main" xmlns="">
                <a:solidFill>
                  <a:srgbClr val="FFFFFF"/>
                </a:solidFill>
              </a14:hiddenFill>
            </a:ext>
          </a:extLst>
        </p:spPr>
      </p:pic>
      <p:sp>
        <p:nvSpPr>
          <p:cNvPr id="19" name="Google Shape;853;p104">
            <a:extLst>
              <a:ext uri="{FF2B5EF4-FFF2-40B4-BE49-F238E27FC236}">
                <a16:creationId xmlns="" xmlns:a16="http://schemas.microsoft.com/office/drawing/2014/main" id="{06BDF3D4-E41F-F304-2B54-C5E61C3619AD}"/>
              </a:ext>
            </a:extLst>
          </p:cNvPr>
          <p:cNvSpPr/>
          <p:nvPr/>
        </p:nvSpPr>
        <p:spPr>
          <a:xfrm>
            <a:off x="619320" y="291434"/>
            <a:ext cx="7449654" cy="273314"/>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spTree>
    <p:extLst>
      <p:ext uri="{BB962C8B-B14F-4D97-AF65-F5344CB8AC3E}">
        <p14:creationId xmlns:p14="http://schemas.microsoft.com/office/powerpoint/2010/main" xmlns=""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 xmlns:a16="http://schemas.microsoft.com/office/drawing/2014/main" id="{CF9F2CBA-A578-3D04-0436-6574DC9A886F}"/>
              </a:ext>
            </a:extLst>
          </p:cNvPr>
          <p:cNvSpPr txBox="1"/>
          <p:nvPr/>
        </p:nvSpPr>
        <p:spPr>
          <a:xfrm>
            <a:off x="865396" y="36143"/>
            <a:ext cx="8176849" cy="307777"/>
          </a:xfrm>
          <a:prstGeom prst="rect">
            <a:avLst/>
          </a:prstGeom>
          <a:noFill/>
        </p:spPr>
        <p:txBody>
          <a:bodyPr wrap="square">
            <a:spAutoFit/>
          </a:bodyPr>
          <a:lstStyle/>
          <a:p>
            <a:pPr>
              <a:spcAft>
                <a:spcPts val="600"/>
              </a:spcAft>
            </a:pPr>
            <a:r>
              <a:rPr lang="fr-FR" sz="1400" b="1" dirty="0" smtClean="0">
                <a:solidFill>
                  <a:schemeClr val="bg2">
                    <a:lumMod val="50000"/>
                  </a:schemeClr>
                </a:solidFill>
              </a:rPr>
              <a:t>Réponses attendue</a:t>
            </a:r>
            <a:r>
              <a:rPr lang="fr-FR" sz="1400" b="1" dirty="0" smtClean="0">
                <a:solidFill>
                  <a:schemeClr val="bg2">
                    <a:lumMod val="50000"/>
                  </a:schemeClr>
                </a:solidFill>
              </a:rPr>
              <a:t>s:</a:t>
            </a:r>
            <a:endParaRPr lang="fr-FR" altLang="fr-FR" sz="1400" b="1" dirty="0">
              <a:solidFill>
                <a:schemeClr val="bg2">
                  <a:lumMod val="50000"/>
                </a:schemeClr>
              </a:solidFill>
            </a:endParaRPr>
          </a:p>
        </p:txBody>
      </p:sp>
      <p:sp>
        <p:nvSpPr>
          <p:cNvPr id="6" name="Espace réservé du texte 2">
            <a:extLst>
              <a:ext uri="{FF2B5EF4-FFF2-40B4-BE49-F238E27FC236}">
                <a16:creationId xmlns="" xmlns:a16="http://schemas.microsoft.com/office/drawing/2014/main" id="{C45CA1DD-4EC3-C2FB-4561-164D9AB4CB06}"/>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defTabSz="914400">
              <a:spcBef>
                <a:spcPts val="1000"/>
              </a:spcBef>
            </a:pPr>
            <a:r>
              <a:rPr lang="fr-FR" sz="1400" dirty="0"/>
              <a:t>Montrer que la 2</a:t>
            </a:r>
            <a:r>
              <a:rPr lang="fr-FR" sz="1400" baseline="30000" dirty="0"/>
              <a:t>ème</a:t>
            </a:r>
            <a:r>
              <a:rPr lang="fr-FR" sz="1400" dirty="0"/>
              <a:t> question </a:t>
            </a:r>
            <a:r>
              <a:rPr lang="fr-FR" sz="1400" dirty="0" smtClean="0"/>
              <a:t>demande </a:t>
            </a:r>
            <a:r>
              <a:rPr lang="fr-FR" sz="1400" dirty="0"/>
              <a:t>une </a:t>
            </a:r>
            <a:r>
              <a:rPr lang="fr-FR" sz="1400" dirty="0" smtClean="0"/>
              <a:t>inférence: il faut chercher la </a:t>
            </a:r>
            <a:r>
              <a:rPr lang="fr-FR" sz="1400" dirty="0"/>
              <a:t>réponse à partir du contexte : ciel bleu clair, le soleil brille, …. </a:t>
            </a:r>
          </a:p>
        </p:txBody>
      </p:sp>
      <p:pic>
        <p:nvPicPr>
          <p:cNvPr id="11" name="Google Shape;656;p54">
            <a:extLst>
              <a:ext uri="{FF2B5EF4-FFF2-40B4-BE49-F238E27FC236}">
                <a16:creationId xmlns="" xmlns:a16="http://schemas.microsoft.com/office/drawing/2014/main" id="{C2B46EAE-C639-8066-B254-1607F8C4AFB0}"/>
              </a:ext>
            </a:extLst>
          </p:cNvPr>
          <p:cNvPicPr>
            <a:picLocks noChangeAspect="1"/>
          </p:cNvPicPr>
          <p:nvPr/>
        </p:nvPicPr>
        <p:blipFill>
          <a:blip r:embed="rId3" cstate="print">
            <a:alphaModFix/>
          </a:blip>
          <a:srcRect/>
          <a:stretch>
            <a:fillRect/>
          </a:stretch>
        </p:blipFill>
        <p:spPr>
          <a:xfrm>
            <a:off x="8462351" y="64081"/>
            <a:ext cx="558661" cy="558661"/>
          </a:xfrm>
          <a:prstGeom prst="rect">
            <a:avLst/>
          </a:prstGeom>
          <a:noFill/>
          <a:ln cap="flat">
            <a:noFill/>
          </a:ln>
        </p:spPr>
      </p:pic>
      <p:pic>
        <p:nvPicPr>
          <p:cNvPr id="12" name="Image 11">
            <a:extLst>
              <a:ext uri="{FF2B5EF4-FFF2-40B4-BE49-F238E27FC236}">
                <a16:creationId xmlns="" xmlns:a16="http://schemas.microsoft.com/office/drawing/2014/main" id="{4FE6FFF8-288E-FA6E-8E42-0D75B083C624}"/>
              </a:ext>
            </a:extLst>
          </p:cNvPr>
          <p:cNvPicPr>
            <a:picLocks noChangeAspect="1"/>
          </p:cNvPicPr>
          <p:nvPr/>
        </p:nvPicPr>
        <p:blipFill>
          <a:blip r:embed="rId4"/>
          <a:stretch>
            <a:fillRect/>
          </a:stretch>
        </p:blipFill>
        <p:spPr>
          <a:xfrm>
            <a:off x="6443743" y="1769239"/>
            <a:ext cx="2327429" cy="2838271"/>
          </a:xfrm>
          <a:prstGeom prst="rect">
            <a:avLst/>
          </a:prstGeom>
        </p:spPr>
      </p:pic>
      <p:sp>
        <p:nvSpPr>
          <p:cNvPr id="17" name="ZoneTexte 16">
            <a:extLst>
              <a:ext uri="{FF2B5EF4-FFF2-40B4-BE49-F238E27FC236}">
                <a16:creationId xmlns="" xmlns:a16="http://schemas.microsoft.com/office/drawing/2014/main" id="{535B972D-2F0C-4F54-AA4A-A30B27DAF5B3}"/>
              </a:ext>
            </a:extLst>
          </p:cNvPr>
          <p:cNvSpPr txBox="1"/>
          <p:nvPr/>
        </p:nvSpPr>
        <p:spPr>
          <a:xfrm>
            <a:off x="372828" y="1769239"/>
            <a:ext cx="5917102"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a:t>
            </a:r>
            <a:r>
              <a:rPr lang="fr-FR" b="1" dirty="0">
                <a:solidFill>
                  <a:srgbClr val="C00000"/>
                </a:solidFill>
              </a:rPr>
              <a:t>Le soleil brille </a:t>
            </a:r>
            <a:r>
              <a:rPr lang="fr-FR" dirty="0"/>
              <a:t>déjà dans </a:t>
            </a:r>
            <a:r>
              <a:rPr lang="fr-FR" b="1" dirty="0">
                <a:solidFill>
                  <a:srgbClr val="C00000"/>
                </a:solidFill>
              </a:rPr>
              <a:t>le ciel bleu clair</a:t>
            </a:r>
            <a:r>
              <a:rPr lang="fr-FR" dirty="0"/>
              <a:t>. Quelques abeilles volent </a:t>
            </a:r>
            <a:r>
              <a:rPr lang="fr-FR" dirty="0" smtClean="0"/>
              <a:t>autour </a:t>
            </a:r>
            <a:r>
              <a:rPr lang="fr-FR" dirty="0"/>
              <a:t>des fleurs. De petites chenilles grimpent lentement </a:t>
            </a:r>
            <a:r>
              <a:rPr lang="fr-FR" dirty="0">
                <a:highlight>
                  <a:srgbClr val="FFFF00"/>
                </a:highlight>
                <a:ea typeface="Calibri" panose="020F0502020204030204" pitchFamily="34" charset="0"/>
                <a:cs typeface="Arial" panose="020B0604020202020204" pitchFamily="34" charset="0"/>
              </a:rPr>
              <a:t>sur les feuilles des arbres</a:t>
            </a:r>
            <a:r>
              <a:rPr lang="fr-FR" dirty="0"/>
              <a:t>. La jeune fille s’avance au milieu de la broussaille, cherche les plus belles pommes, puis les cueille avec soin. </a:t>
            </a:r>
          </a:p>
        </p:txBody>
      </p:sp>
      <p:sp>
        <p:nvSpPr>
          <p:cNvPr id="20" name="ZoneTexte 19">
            <a:extLst>
              <a:ext uri="{FF2B5EF4-FFF2-40B4-BE49-F238E27FC236}">
                <a16:creationId xmlns="" xmlns:a16="http://schemas.microsoft.com/office/drawing/2014/main" id="{95F626EA-163F-F9B3-3BF7-C18B64ED00FB}"/>
              </a:ext>
            </a:extLst>
          </p:cNvPr>
          <p:cNvSpPr txBox="1"/>
          <p:nvPr/>
        </p:nvSpPr>
        <p:spPr>
          <a:xfrm>
            <a:off x="309986" y="808746"/>
            <a:ext cx="8235245" cy="707886"/>
          </a:xfrm>
          <a:prstGeom prst="rect">
            <a:avLst/>
          </a:prstGeom>
          <a:noFill/>
          <a:ln w="28575">
            <a:solidFill>
              <a:schemeClr val="bg1"/>
            </a:solidFill>
          </a:ln>
        </p:spPr>
        <p:txBody>
          <a:bodyPr wrap="square">
            <a:spAutoFit/>
          </a:bodyPr>
          <a:lstStyle/>
          <a:p>
            <a:pPr>
              <a:buFont typeface="Arial" pitchFamily="34" charset="0"/>
              <a:buChar char="•"/>
            </a:pP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b="1" dirty="0" smtClean="0">
                <a:latin typeface="Calibri" panose="020F0502020204030204" pitchFamily="34" charset="0"/>
                <a:ea typeface="Calibri" panose="020F0502020204030204" pitchFamily="34" charset="0"/>
                <a:cs typeface="Arial" panose="020B0604020202020204" pitchFamily="34" charset="0"/>
              </a:rPr>
              <a:t>Où </a:t>
            </a:r>
            <a:r>
              <a:rPr lang="fr-FR" sz="2000" dirty="0" smtClean="0">
                <a:latin typeface="Calibri" panose="020F0502020204030204" pitchFamily="34" charset="0"/>
                <a:ea typeface="Calibri" panose="020F0502020204030204" pitchFamily="34" charset="0"/>
                <a:cs typeface="Arial" panose="020B0604020202020204" pitchFamily="34" charset="0"/>
              </a:rPr>
              <a:t>grimpent les petites chenilles </a:t>
            </a:r>
            <a:r>
              <a:rPr lang="fr-FR" sz="2000" dirty="0" smtClean="0">
                <a:latin typeface="Calibri" panose="020F0502020204030204" pitchFamily="34" charset="0"/>
                <a:ea typeface="Calibri" panose="020F0502020204030204" pitchFamily="34" charset="0"/>
                <a:cs typeface="Arial" panose="020B0604020202020204" pitchFamily="34" charset="0"/>
              </a:rPr>
              <a:t>?</a:t>
            </a: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dirty="0" smtClean="0">
                <a:latin typeface="Calibri" panose="020F0502020204030204" pitchFamily="34" charset="0"/>
                <a:ea typeface="Calibri" panose="020F0502020204030204" pitchFamily="34" charset="0"/>
                <a:cs typeface="Arial" panose="020B0604020202020204" pitchFamily="34" charset="0"/>
              </a:rPr>
              <a:t>…………..………………………………………………….</a:t>
            </a:r>
          </a:p>
          <a:p>
            <a:pPr>
              <a:buFont typeface="Arial" pitchFamily="34" charset="0"/>
              <a:buChar char="•"/>
            </a:pPr>
            <a:r>
              <a:rPr lang="fr-FR" sz="2000" b="1" dirty="0" smtClean="0">
                <a:latin typeface="Calibri" panose="020F0502020204030204" pitchFamily="34" charset="0"/>
                <a:ea typeface="Calibri" panose="020F0502020204030204" pitchFamily="34" charset="0"/>
                <a:cs typeface="Arial" panose="020B0604020202020204" pitchFamily="34" charset="0"/>
              </a:rPr>
              <a:t>  Que</a:t>
            </a:r>
            <a:r>
              <a:rPr lang="fr-FR" sz="2000" dirty="0" smtClean="0">
                <a:latin typeface="Calibri" panose="020F0502020204030204" pitchFamily="34" charset="0"/>
                <a:ea typeface="Calibri" panose="020F0502020204030204" pitchFamily="34" charset="0"/>
                <a:cs typeface="Arial" panose="020B0604020202020204" pitchFamily="34" charset="0"/>
              </a:rPr>
              <a:t> </a:t>
            </a:r>
            <a:r>
              <a:rPr lang="fr-FR" sz="2000" dirty="0" smtClean="0">
                <a:latin typeface="Calibri" panose="020F0502020204030204" pitchFamily="34" charset="0"/>
                <a:ea typeface="Calibri" panose="020F0502020204030204" pitchFamily="34" charset="0"/>
                <a:cs typeface="Arial" panose="020B0604020202020204" pitchFamily="34" charset="0"/>
              </a:rPr>
              <a:t>peut-on comprendre sur le temps qu’il fait ce matin ? ................</a:t>
            </a:r>
          </a:p>
        </p:txBody>
      </p:sp>
      <p:sp>
        <p:nvSpPr>
          <p:cNvPr id="15" name="ZoneTexte 14">
            <a:extLst>
              <a:ext uri="{FF2B5EF4-FFF2-40B4-BE49-F238E27FC236}">
                <a16:creationId xmlns="" xmlns:a16="http://schemas.microsoft.com/office/drawing/2014/main" id="{CC78842C-1F3A-731E-992E-1BB88CE92AE0}"/>
              </a:ext>
            </a:extLst>
          </p:cNvPr>
          <p:cNvSpPr txBox="1"/>
          <p:nvPr/>
        </p:nvSpPr>
        <p:spPr>
          <a:xfrm>
            <a:off x="4109290" y="805375"/>
            <a:ext cx="4913523" cy="338554"/>
          </a:xfrm>
          <a:prstGeom prst="rect">
            <a:avLst/>
          </a:prstGeom>
          <a:noFill/>
        </p:spPr>
        <p:txBody>
          <a:bodyPr wrap="square">
            <a:spAutoFit/>
          </a:bodyPr>
          <a:lstStyle/>
          <a:p>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Les petites chenilles grimpent sur </a:t>
            </a:r>
            <a:r>
              <a:rPr lang="fr-FR" sz="1600" b="1" i="1" dirty="0">
                <a:solidFill>
                  <a:srgbClr val="C00000"/>
                </a:solidFill>
                <a:latin typeface="Calibri" panose="020F0502020204030204" pitchFamily="34" charset="0"/>
                <a:ea typeface="Calibri" panose="020F0502020204030204" pitchFamily="34" charset="0"/>
                <a:cs typeface="Arial" panose="020B0604020202020204" pitchFamily="34" charset="0"/>
              </a:rPr>
              <a:t>les feuilles des arbres</a:t>
            </a:r>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a:t>
            </a:r>
            <a:endParaRPr lang="fr-FR" sz="1600" b="1" i="1" dirty="0">
              <a:solidFill>
                <a:srgbClr val="C00000"/>
              </a:solidFill>
              <a:latin typeface="Calibri" panose="020F0502020204030204" pitchFamily="34" charset="0"/>
              <a:ea typeface="Calibri" panose="020F0502020204030204" pitchFamily="34" charset="0"/>
              <a:cs typeface="Arial" panose="020B0604020202020204" pitchFamily="34" charset="0"/>
            </a:endParaRPr>
          </a:p>
        </p:txBody>
      </p:sp>
      <p:sp>
        <p:nvSpPr>
          <p:cNvPr id="21" name="ZoneTexte 20">
            <a:extLst>
              <a:ext uri="{FF2B5EF4-FFF2-40B4-BE49-F238E27FC236}">
                <a16:creationId xmlns="" xmlns:a16="http://schemas.microsoft.com/office/drawing/2014/main" id="{CC78842C-1F3A-731E-992E-1BB88CE92AE0}"/>
              </a:ext>
            </a:extLst>
          </p:cNvPr>
          <p:cNvSpPr txBox="1"/>
          <p:nvPr/>
        </p:nvSpPr>
        <p:spPr>
          <a:xfrm>
            <a:off x="6610976" y="1100994"/>
            <a:ext cx="2136415" cy="338554"/>
          </a:xfrm>
          <a:prstGeom prst="rect">
            <a:avLst/>
          </a:prstGeom>
          <a:noFill/>
        </p:spPr>
        <p:txBody>
          <a:bodyPr wrap="square">
            <a:spAutoFit/>
          </a:bodyPr>
          <a:lstStyle/>
          <a:p>
            <a:r>
              <a:rPr lang="fr-FR" sz="1600" b="1" i="1" dirty="0" smtClean="0">
                <a:solidFill>
                  <a:srgbClr val="C00000"/>
                </a:solidFill>
                <a:latin typeface="Calibri" panose="020F0502020204030204" pitchFamily="34" charset="0"/>
                <a:ea typeface="Calibri" panose="020F0502020204030204" pitchFamily="34" charset="0"/>
                <a:cs typeface="Arial" panose="020B0604020202020204" pitchFamily="34" charset="0"/>
              </a:rPr>
              <a:t>Il fait beau.</a:t>
            </a:r>
            <a:endParaRPr lang="fr-FR" sz="1600" b="1" i="1" dirty="0">
              <a:solidFill>
                <a:srgbClr val="C000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2460520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C3D894C2-5BA6-BCE9-BE8C-B4C941BD1071}"/>
            </a:ext>
          </a:extLst>
        </p:cNvPr>
        <p:cNvGrpSpPr/>
        <p:nvPr/>
      </p:nvGrpSpPr>
      <p:grpSpPr>
        <a:xfrm>
          <a:off x="0" y="0"/>
          <a:ext cx="0" cy="0"/>
          <a:chOff x="0" y="0"/>
          <a:chExt cx="0" cy="0"/>
        </a:xfrm>
      </p:grpSpPr>
      <p:sp>
        <p:nvSpPr>
          <p:cNvPr id="5" name="ZoneTexte 11">
            <a:extLst>
              <a:ext uri="{FF2B5EF4-FFF2-40B4-BE49-F238E27FC236}">
                <a16:creationId xmlns="" xmlns:a16="http://schemas.microsoft.com/office/drawing/2014/main" id="{68CF9825-C77E-1101-6CD1-74AD5A762467}"/>
              </a:ext>
            </a:extLst>
          </p:cNvPr>
          <p:cNvSpPr txBox="1"/>
          <p:nvPr/>
        </p:nvSpPr>
        <p:spPr>
          <a:xfrm>
            <a:off x="865396" y="36143"/>
            <a:ext cx="8176849" cy="892552"/>
          </a:xfrm>
          <a:prstGeom prst="rect">
            <a:avLst/>
          </a:prstGeom>
          <a:noFill/>
        </p:spPr>
        <p:txBody>
          <a:bodyPr wrap="square">
            <a:spAutoFit/>
          </a:bodyPr>
          <a:lstStyle/>
          <a:p>
            <a:pPr>
              <a:spcAft>
                <a:spcPts val="600"/>
              </a:spcAft>
            </a:pPr>
            <a:r>
              <a:rPr lang="fr-FR" sz="1400" b="1" dirty="0">
                <a:solidFill>
                  <a:schemeClr val="bg2">
                    <a:lumMod val="50000"/>
                  </a:schemeClr>
                </a:solidFill>
              </a:rPr>
              <a:t>Lisez le texte suivant à haute voix. </a:t>
            </a:r>
            <a:r>
              <a:rPr lang="fr-FR" sz="1400" b="1" dirty="0" smtClean="0">
                <a:solidFill>
                  <a:schemeClr val="bg2">
                    <a:lumMod val="50000"/>
                  </a:schemeClr>
                </a:solidFill>
              </a:rPr>
              <a:t>Faites attention à la </a:t>
            </a:r>
            <a:r>
              <a:rPr lang="fr-FR" sz="1400" b="1" dirty="0">
                <a:solidFill>
                  <a:schemeClr val="bg2">
                    <a:lumMod val="50000"/>
                  </a:schemeClr>
                </a:solidFill>
              </a:rPr>
              <a:t>ponctuation et </a:t>
            </a:r>
            <a:r>
              <a:rPr lang="fr-FR" sz="1400" b="1" dirty="0" smtClean="0">
                <a:solidFill>
                  <a:schemeClr val="bg2">
                    <a:lumMod val="50000"/>
                  </a:schemeClr>
                </a:solidFill>
              </a:rPr>
              <a:t>aux mots </a:t>
            </a:r>
            <a:r>
              <a:rPr lang="fr-FR" sz="1400" b="1" dirty="0">
                <a:solidFill>
                  <a:schemeClr val="bg2">
                    <a:lumMod val="50000"/>
                  </a:schemeClr>
                </a:solidFill>
              </a:rPr>
              <a:t>avec « </a:t>
            </a:r>
            <a:r>
              <a:rPr lang="fr-FR" sz="1400" b="1" dirty="0" err="1">
                <a:solidFill>
                  <a:schemeClr val="bg2">
                    <a:lumMod val="50000"/>
                  </a:schemeClr>
                </a:solidFill>
              </a:rPr>
              <a:t>ill</a:t>
            </a:r>
            <a:r>
              <a:rPr lang="fr-FR" sz="1400" b="1" dirty="0">
                <a:solidFill>
                  <a:schemeClr val="bg2">
                    <a:lumMod val="50000"/>
                  </a:schemeClr>
                </a:solidFill>
              </a:rPr>
              <a:t> </a:t>
            </a:r>
            <a:r>
              <a:rPr lang="fr-FR" sz="1400" b="1" dirty="0" smtClean="0">
                <a:solidFill>
                  <a:schemeClr val="bg2">
                    <a:lumMod val="50000"/>
                  </a:schemeClr>
                </a:solidFill>
              </a:rPr>
              <a:t>»,</a:t>
            </a:r>
          </a:p>
          <a:p>
            <a:pPr>
              <a:spcAft>
                <a:spcPts val="600"/>
              </a:spcAft>
            </a:pPr>
            <a:r>
              <a:rPr lang="fr-FR" sz="1400" b="1" dirty="0" smtClean="0">
                <a:solidFill>
                  <a:schemeClr val="bg2">
                    <a:lumMod val="50000"/>
                  </a:schemeClr>
                </a:solidFill>
              </a:rPr>
              <a:t>« </a:t>
            </a:r>
            <a:r>
              <a:rPr lang="fr-FR" sz="1400" b="1" dirty="0" err="1">
                <a:solidFill>
                  <a:schemeClr val="bg2">
                    <a:lumMod val="50000"/>
                  </a:schemeClr>
                </a:solidFill>
              </a:rPr>
              <a:t>eil</a:t>
            </a:r>
            <a:r>
              <a:rPr lang="fr-FR" sz="1400" b="1" dirty="0">
                <a:solidFill>
                  <a:schemeClr val="bg2">
                    <a:lumMod val="50000"/>
                  </a:schemeClr>
                </a:solidFill>
              </a:rPr>
              <a:t> », « ail ».</a:t>
            </a:r>
          </a:p>
          <a:p>
            <a:pPr>
              <a:spcAft>
                <a:spcPts val="600"/>
              </a:spcAft>
            </a:pPr>
            <a:r>
              <a:rPr lang="fr-FR" sz="1400" b="1" dirty="0">
                <a:solidFill>
                  <a:schemeClr val="bg2">
                    <a:lumMod val="50000"/>
                  </a:schemeClr>
                </a:solidFill>
              </a:rPr>
              <a:t>.</a:t>
            </a:r>
            <a:endParaRPr lang="fr-FR" altLang="fr-FR" sz="1400" b="1" dirty="0">
              <a:solidFill>
                <a:schemeClr val="bg2">
                  <a:lumMod val="50000"/>
                </a:schemeClr>
              </a:solidFill>
            </a:endParaRPr>
          </a:p>
        </p:txBody>
      </p:sp>
      <p:sp>
        <p:nvSpPr>
          <p:cNvPr id="6" name="Espace réservé du texte 2">
            <a:extLst>
              <a:ext uri="{FF2B5EF4-FFF2-40B4-BE49-F238E27FC236}">
                <a16:creationId xmlns="" xmlns:a16="http://schemas.microsoft.com/office/drawing/2014/main" id="{38D7193B-4F3F-0EE4-7DE2-73D1B16F3057}"/>
              </a:ext>
            </a:extLst>
          </p:cNvPr>
          <p:cNvSpPr txBox="1">
            <a:spLocks/>
          </p:cNvSpPr>
          <p:nvPr/>
        </p:nvSpPr>
        <p:spPr>
          <a:xfrm>
            <a:off x="865396" y="542016"/>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FR" sz="1400" dirty="0"/>
              <a:t>Corriger systématiquement les erreurs. Apporter un feedback immédiat.</a:t>
            </a:r>
          </a:p>
        </p:txBody>
      </p:sp>
      <p:pic>
        <p:nvPicPr>
          <p:cNvPr id="8" name="Picture 14">
            <a:extLst>
              <a:ext uri="{FF2B5EF4-FFF2-40B4-BE49-F238E27FC236}">
                <a16:creationId xmlns="" xmlns:a16="http://schemas.microsoft.com/office/drawing/2014/main" id="{4FD778B3-0198-925F-9B9F-272919D20D75}"/>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xmlns="" val="0"/>
              </a:ext>
            </a:extLst>
          </a:blip>
          <a:stretch>
            <a:fillRect/>
          </a:stretch>
        </p:blipFill>
        <p:spPr>
          <a:xfrm>
            <a:off x="8154921" y="141211"/>
            <a:ext cx="743474" cy="743474"/>
          </a:xfrm>
          <a:prstGeom prst="rect">
            <a:avLst/>
          </a:prstGeom>
        </p:spPr>
      </p:pic>
      <p:pic>
        <p:nvPicPr>
          <p:cNvPr id="4" name="Image 3">
            <a:extLst>
              <a:ext uri="{FF2B5EF4-FFF2-40B4-BE49-F238E27FC236}">
                <a16:creationId xmlns="" xmlns:a16="http://schemas.microsoft.com/office/drawing/2014/main" id="{7247D082-C241-7CB4-DC13-8795707D753B}"/>
              </a:ext>
            </a:extLst>
          </p:cNvPr>
          <p:cNvPicPr>
            <a:picLocks noChangeAspect="1"/>
          </p:cNvPicPr>
          <p:nvPr/>
        </p:nvPicPr>
        <p:blipFill>
          <a:blip r:embed="rId5"/>
          <a:stretch>
            <a:fillRect/>
          </a:stretch>
        </p:blipFill>
        <p:spPr>
          <a:xfrm>
            <a:off x="6570966" y="1512033"/>
            <a:ext cx="2327429" cy="2838271"/>
          </a:xfrm>
          <a:prstGeom prst="rect">
            <a:avLst/>
          </a:prstGeom>
        </p:spPr>
      </p:pic>
      <p:sp>
        <p:nvSpPr>
          <p:cNvPr id="7" name="ZoneTexte 6">
            <a:extLst>
              <a:ext uri="{FF2B5EF4-FFF2-40B4-BE49-F238E27FC236}">
                <a16:creationId xmlns="" xmlns:a16="http://schemas.microsoft.com/office/drawing/2014/main" id="{127FE90B-B1FD-74D0-E0D8-BE32B22722C0}"/>
              </a:ext>
            </a:extLst>
          </p:cNvPr>
          <p:cNvSpPr txBox="1"/>
          <p:nvPr/>
        </p:nvSpPr>
        <p:spPr>
          <a:xfrm>
            <a:off x="327248" y="1512033"/>
            <a:ext cx="6122538" cy="2862322"/>
          </a:xfrm>
          <a:prstGeom prst="rect">
            <a:avLst/>
          </a:prstGeom>
          <a:solidFill>
            <a:srgbClr val="F9FDC3"/>
          </a:solidFill>
          <a:ln>
            <a:solidFill>
              <a:schemeClr val="accent1"/>
            </a:solidFill>
          </a:ln>
        </p:spPr>
        <p:txBody>
          <a:bodyPr wrap="square">
            <a:spAutoFit/>
          </a:bodyPr>
          <a:lstStyle>
            <a:defPPr>
              <a:defRPr lang="fr-FR"/>
            </a:defPPr>
            <a:lvl1pPr algn="just">
              <a:defRPr sz="2000" b="0" i="0" u="none" strike="noStrike" baseline="0">
                <a:latin typeface="Calibri" panose="020F0502020204030204" pitchFamily="34" charset="0"/>
                <a:cs typeface="Calibri" panose="020F0502020204030204" pitchFamily="34" charset="0"/>
              </a:defRPr>
            </a:lvl1pPr>
          </a:lstStyle>
          <a:p>
            <a:r>
              <a:rPr lang="fr-FR" dirty="0"/>
              <a:t>Le réveil sonne tôt ce matin. La jeune fille se lève, s’habille rapidement et sort de la maison. Elle ouvre doucement le portail du jardin, une vieille corbeille à la main, pour cueillir des fruits. Le soleil brille déjà dans le ciel bleu clair. Quelques abeilles volent </a:t>
            </a:r>
            <a:r>
              <a:rPr lang="fr-FR" dirty="0" smtClean="0"/>
              <a:t>autour </a:t>
            </a:r>
            <a:r>
              <a:rPr lang="fr-FR" dirty="0"/>
              <a:t>des fleurs. De petites chenilles grimpent lentement sur les feuilles des arbres. La jeune fille s’avance au milieu de la broussaille, cherche les plus belles pommes, puis les cueille avec soin. </a:t>
            </a:r>
          </a:p>
        </p:txBody>
      </p:sp>
    </p:spTree>
    <p:extLst>
      <p:ext uri="{BB962C8B-B14F-4D97-AF65-F5344CB8AC3E}">
        <p14:creationId xmlns:p14="http://schemas.microsoft.com/office/powerpoint/2010/main" xmlns="" val="3083434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a:extLst>
            <a:ext uri="{FF2B5EF4-FFF2-40B4-BE49-F238E27FC236}">
              <a16:creationId xmlns="" xmlns:a16="http://schemas.microsoft.com/office/drawing/2014/main" id="{B996B3BB-D4A6-D43E-5050-7144AA0DA343}"/>
            </a:ext>
          </a:extLst>
        </p:cNvPr>
        <p:cNvGrpSpPr/>
        <p:nvPr/>
      </p:nvGrpSpPr>
      <p:grpSpPr>
        <a:xfrm>
          <a:off x="0" y="0"/>
          <a:ext cx="0" cy="0"/>
          <a:chOff x="0" y="0"/>
          <a:chExt cx="0" cy="0"/>
        </a:xfrm>
      </p:grpSpPr>
      <p:sp>
        <p:nvSpPr>
          <p:cNvPr id="2" name="Google Shape;1140;p112">
            <a:extLst>
              <a:ext uri="{FF2B5EF4-FFF2-40B4-BE49-F238E27FC236}">
                <a16:creationId xmlns="" xmlns:a16="http://schemas.microsoft.com/office/drawing/2014/main" id="{37919C6C-7394-4079-2CD8-1FFD16D72BE1}"/>
              </a:ext>
            </a:extLst>
          </p:cNvPr>
          <p:cNvSpPr txBox="1"/>
          <p:nvPr/>
        </p:nvSpPr>
        <p:spPr>
          <a:xfrm>
            <a:off x="0" y="2119903"/>
            <a:ext cx="9144000" cy="589007"/>
          </a:xfrm>
          <a:prstGeom prst="rect">
            <a:avLst/>
          </a:prstGeom>
          <a:noFill/>
          <a:ln cap="flat">
            <a:noFill/>
          </a:ln>
        </p:spPr>
        <p:txBody>
          <a:bodyPr vert="horz" wrap="square" lIns="0" tIns="0" rIns="0" bIns="0" anchor="t" anchorCtr="0" compatLnSpc="1">
            <a:spAutoFit/>
          </a:bodyPr>
          <a:lstStyle/>
          <a:p>
            <a:pPr marL="0" marR="0" lvl="0" indent="0" algn="ctr" defTabSz="91440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a:ln>
                  <a:noFill/>
                </a:ln>
                <a:solidFill>
                  <a:srgbClr val="44546A"/>
                </a:solidFill>
                <a:effectLst/>
                <a:uLnTx/>
                <a:uFillTx/>
                <a:latin typeface="Calibri"/>
                <a:ea typeface="Calibri"/>
                <a:cs typeface="Calibri"/>
              </a:rPr>
              <a:t>Défi</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xmlns="" val="1986203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80FF145-99B8-95F6-6FB7-ED2A2FCB8106}"/>
            </a:ext>
          </a:extLst>
        </p:cNvPr>
        <p:cNvGrpSpPr/>
        <p:nvPr/>
      </p:nvGrpSpPr>
      <p:grpSpPr>
        <a:xfrm>
          <a:off x="0" y="0"/>
          <a:ext cx="0" cy="0"/>
          <a:chOff x="0" y="0"/>
          <a:chExt cx="0" cy="0"/>
        </a:xfrm>
      </p:grpSpPr>
      <p:sp>
        <p:nvSpPr>
          <p:cNvPr id="5" name="Google Shape;1848;p163">
            <a:extLst>
              <a:ext uri="{FF2B5EF4-FFF2-40B4-BE49-F238E27FC236}">
                <a16:creationId xmlns="" xmlns:a16="http://schemas.microsoft.com/office/drawing/2014/main" id="{D311DD67-0FF0-8B3D-81D1-704C97688287}"/>
              </a:ext>
            </a:extLst>
          </p:cNvPr>
          <p:cNvSpPr/>
          <p:nvPr/>
        </p:nvSpPr>
        <p:spPr>
          <a:xfrm rot="16199987" flipH="1">
            <a:off x="6384094" y="4102318"/>
            <a:ext cx="71396" cy="182697"/>
          </a:xfrm>
          <a:prstGeom prst="rect">
            <a:avLst/>
          </a:prstGeom>
          <a:no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700" b="0" i="0" u="none" strike="noStrike" kern="0" cap="none" spc="0" baseline="0">
              <a:solidFill>
                <a:srgbClr val="000000"/>
              </a:solidFill>
              <a:uFillTx/>
              <a:latin typeface="Calibri"/>
              <a:ea typeface="Calibri"/>
              <a:cs typeface="Calibri"/>
            </a:endParaRPr>
          </a:p>
        </p:txBody>
      </p:sp>
      <p:sp>
        <p:nvSpPr>
          <p:cNvPr id="7" name="ZoneTexte 11">
            <a:extLst>
              <a:ext uri="{FF2B5EF4-FFF2-40B4-BE49-F238E27FC236}">
                <a16:creationId xmlns="" xmlns:a16="http://schemas.microsoft.com/office/drawing/2014/main" id="{A8768FD6-2C51-1D8B-99B9-2C0B84F03AEE}"/>
              </a:ext>
            </a:extLst>
          </p:cNvPr>
          <p:cNvSpPr txBox="1"/>
          <p:nvPr/>
        </p:nvSpPr>
        <p:spPr>
          <a:xfrm>
            <a:off x="967151" y="125951"/>
            <a:ext cx="8176849" cy="307777"/>
          </a:xfrm>
          <a:prstGeom prst="rect">
            <a:avLst/>
          </a:prstGeom>
          <a:noFill/>
        </p:spPr>
        <p:txBody>
          <a:bodyPr wrap="square">
            <a:spAutoFit/>
          </a:bodyPr>
          <a:lstStyle/>
          <a:p>
            <a:r>
              <a:rPr lang="fr-FR" sz="1400" b="1" dirty="0">
                <a:solidFill>
                  <a:schemeClr val="bg2">
                    <a:lumMod val="50000"/>
                  </a:schemeClr>
                </a:solidFill>
              </a:rPr>
              <a:t>Lisez le texte à haute voix. Votre défi est de </a:t>
            </a:r>
            <a:r>
              <a:rPr lang="fr-FR" sz="1400" b="1" dirty="0" smtClean="0">
                <a:solidFill>
                  <a:schemeClr val="bg2">
                    <a:lumMod val="50000"/>
                  </a:schemeClr>
                </a:solidFill>
              </a:rPr>
              <a:t>réussir sans faire d’erreurs. </a:t>
            </a:r>
            <a:endParaRPr lang="fr-FR" altLang="fr-FR" sz="1400" b="1" dirty="0">
              <a:solidFill>
                <a:schemeClr val="bg2">
                  <a:lumMod val="50000"/>
                </a:schemeClr>
              </a:solidFill>
            </a:endParaRPr>
          </a:p>
        </p:txBody>
      </p:sp>
      <p:sp>
        <p:nvSpPr>
          <p:cNvPr id="2" name="Espace réservé du texte 2">
            <a:extLst>
              <a:ext uri="{FF2B5EF4-FFF2-40B4-BE49-F238E27FC236}">
                <a16:creationId xmlns="" xmlns:a16="http://schemas.microsoft.com/office/drawing/2014/main" id="{97FBA8EF-45C7-7966-D865-58682B4045FD}"/>
              </a:ext>
            </a:extLst>
          </p:cNvPr>
          <p:cNvSpPr txBox="1">
            <a:spLocks/>
          </p:cNvSpPr>
          <p:nvPr/>
        </p:nvSpPr>
        <p:spPr>
          <a:xfrm>
            <a:off x="967151" y="214396"/>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fr-FR" sz="1400" b="1" dirty="0">
              <a:solidFill>
                <a:schemeClr val="bg2">
                  <a:lumMod val="50000"/>
                </a:schemeClr>
              </a:solidFill>
            </a:endParaRPr>
          </a:p>
        </p:txBody>
      </p:sp>
      <p:pic>
        <p:nvPicPr>
          <p:cNvPr id="9" name="Picture 2" descr="Lever la main - Icônes mains et gestes gratuites">
            <a:extLst>
              <a:ext uri="{FF2B5EF4-FFF2-40B4-BE49-F238E27FC236}">
                <a16:creationId xmlns="" xmlns:a16="http://schemas.microsoft.com/office/drawing/2014/main" id="{C2B322D8-58C3-C639-3B24-752EF8C1C101}"/>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xmlns="">
                <a:solidFill>
                  <a:srgbClr val="FFFFFF"/>
                </a:solidFill>
              </a14:hiddenFill>
            </a:ext>
          </a:extLst>
        </p:spPr>
      </p:pic>
      <p:pic>
        <p:nvPicPr>
          <p:cNvPr id="6" name="Image 5">
            <a:extLst>
              <a:ext uri="{FF2B5EF4-FFF2-40B4-BE49-F238E27FC236}">
                <a16:creationId xmlns="" xmlns:a16="http://schemas.microsoft.com/office/drawing/2014/main" id="{71E06F4F-AF85-2C00-1652-3C9E3EABDB41}"/>
              </a:ext>
            </a:extLst>
          </p:cNvPr>
          <p:cNvPicPr>
            <a:picLocks noChangeAspect="1"/>
          </p:cNvPicPr>
          <p:nvPr/>
        </p:nvPicPr>
        <p:blipFill>
          <a:blip r:embed="rId4"/>
          <a:stretch>
            <a:fillRect/>
          </a:stretch>
        </p:blipFill>
        <p:spPr>
          <a:xfrm>
            <a:off x="44066" y="1579558"/>
            <a:ext cx="9009633" cy="1339911"/>
          </a:xfrm>
          <a:prstGeom prst="rect">
            <a:avLst/>
          </a:prstGeom>
        </p:spPr>
      </p:pic>
    </p:spTree>
    <p:extLst>
      <p:ext uri="{BB962C8B-B14F-4D97-AF65-F5344CB8AC3E}">
        <p14:creationId xmlns:p14="http://schemas.microsoft.com/office/powerpoint/2010/main" xmlns="" val="18351560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7" name="Group 14">
            <a:extLst>
              <a:ext uri="{FF2B5EF4-FFF2-40B4-BE49-F238E27FC236}">
                <a16:creationId xmlns=""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xmlns=""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CAAEB6A-85FB-F27D-0397-7431BB7E8073}"/>
            </a:ext>
          </a:extLst>
        </p:cNvPr>
        <p:cNvGrpSpPr/>
        <p:nvPr/>
      </p:nvGrpSpPr>
      <p:grpSpPr>
        <a:xfrm>
          <a:off x="0" y="0"/>
          <a:ext cx="0" cy="0"/>
          <a:chOff x="0" y="0"/>
          <a:chExt cx="0" cy="0"/>
        </a:xfrm>
      </p:grpSpPr>
      <p:sp>
        <p:nvSpPr>
          <p:cNvPr id="7" name="ZoneTexte 11">
            <a:extLst>
              <a:ext uri="{FF2B5EF4-FFF2-40B4-BE49-F238E27FC236}">
                <a16:creationId xmlns="" xmlns:a16="http://schemas.microsoft.com/office/drawing/2014/main" id="{A8768FD6-2C51-1D8B-99B9-2C0B84F03AEE}"/>
              </a:ext>
            </a:extLst>
          </p:cNvPr>
          <p:cNvSpPr txBox="1"/>
          <p:nvPr/>
        </p:nvSpPr>
        <p:spPr>
          <a:xfrm>
            <a:off x="865396" y="36143"/>
            <a:ext cx="8176849" cy="307777"/>
          </a:xfrm>
          <a:prstGeom prst="rect">
            <a:avLst/>
          </a:prstGeom>
          <a:noFill/>
        </p:spPr>
        <p:txBody>
          <a:bodyPr wrap="square">
            <a:spAutoFit/>
          </a:bodyPr>
          <a:lstStyle/>
          <a:p>
            <a:r>
              <a:rPr lang="fr-MA" sz="1400" b="1" dirty="0">
                <a:solidFill>
                  <a:schemeClr val="bg2">
                    <a:lumMod val="50000"/>
                  </a:schemeClr>
                </a:solidFill>
              </a:rPr>
              <a:t>C’est la fin de la séance. Qui peut me rappeler ce que nous avons appris aujourd’hui ? </a:t>
            </a:r>
            <a:endParaRPr lang="fr-FR" sz="1400" b="1" dirty="0">
              <a:solidFill>
                <a:schemeClr val="bg2">
                  <a:lumMod val="50000"/>
                </a:schemeClr>
              </a:solidFill>
            </a:endParaRPr>
          </a:p>
        </p:txBody>
      </p:sp>
      <p:sp>
        <p:nvSpPr>
          <p:cNvPr id="8" name="Espace réservé du texte 2">
            <a:extLst>
              <a:ext uri="{FF2B5EF4-FFF2-40B4-BE49-F238E27FC236}">
                <a16:creationId xmlns="" xmlns:a16="http://schemas.microsoft.com/office/drawing/2014/main" id="{A4B33D35-D281-CEAF-0902-BDD37A6DFB72}"/>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Désigner quelques </a:t>
            </a:r>
            <a:r>
              <a:rPr lang="fr-MA" sz="1400" dirty="0" smtClean="0"/>
              <a:t>élèves pour répondre.</a:t>
            </a:r>
            <a:endParaRPr lang="fr-FR" sz="1400" dirty="0"/>
          </a:p>
        </p:txBody>
      </p:sp>
      <p:sp>
        <p:nvSpPr>
          <p:cNvPr id="10" name="ZoneTexte 9">
            <a:extLst>
              <a:ext uri="{FF2B5EF4-FFF2-40B4-BE49-F238E27FC236}">
                <a16:creationId xmlns="" xmlns:a16="http://schemas.microsoft.com/office/drawing/2014/main" id="{79B253D5-249D-4AC1-F11E-462008510D2F}"/>
              </a:ext>
            </a:extLst>
          </p:cNvPr>
          <p:cNvSpPr txBox="1"/>
          <p:nvPr/>
        </p:nvSpPr>
        <p:spPr>
          <a:xfrm>
            <a:off x="696037" y="2797355"/>
            <a:ext cx="7634702" cy="428835"/>
          </a:xfrm>
          <a:prstGeom prst="rect">
            <a:avLst/>
          </a:prstGeom>
          <a:noFill/>
        </p:spPr>
        <p:txBody>
          <a:bodyPr wrap="square">
            <a:spAutoFit/>
          </a:bodyPr>
          <a:lstStyle>
            <a:defPPr>
              <a:defRPr lang="en-US"/>
            </a:defPPr>
            <a:lvl1pPr algn="just">
              <a:lnSpc>
                <a:spcPct val="115000"/>
              </a:lnSpc>
              <a:spcAft>
                <a:spcPts val="800"/>
              </a:spcAft>
              <a:defRPr sz="2800" kern="100">
                <a:cs typeface="Arial" panose="020B0604020202020204" pitchFamily="34" charset="0"/>
              </a:defRPr>
            </a:lvl1pPr>
          </a:lstStyle>
          <a:p>
            <a:r>
              <a:rPr lang="fr-FR" sz="2000" dirty="0"/>
              <a:t>2. Nous avons aussi appris :</a:t>
            </a:r>
          </a:p>
        </p:txBody>
      </p:sp>
      <p:sp>
        <p:nvSpPr>
          <p:cNvPr id="11" name="ZoneTexte 10">
            <a:extLst>
              <a:ext uri="{FF2B5EF4-FFF2-40B4-BE49-F238E27FC236}">
                <a16:creationId xmlns="" xmlns:a16="http://schemas.microsoft.com/office/drawing/2014/main" id="{76AF2E9D-A41C-1ADB-05FE-69DEE81BC562}"/>
              </a:ext>
            </a:extLst>
          </p:cNvPr>
          <p:cNvSpPr txBox="1"/>
          <p:nvPr/>
        </p:nvSpPr>
        <p:spPr>
          <a:xfrm>
            <a:off x="696037" y="1076885"/>
            <a:ext cx="7634702" cy="428835"/>
          </a:xfrm>
          <a:prstGeom prst="rect">
            <a:avLst/>
          </a:prstGeom>
          <a:noFill/>
        </p:spPr>
        <p:txBody>
          <a:bodyPr wrap="square">
            <a:spAutoFit/>
          </a:bodyPr>
          <a:lstStyle/>
          <a:p>
            <a:pPr algn="just">
              <a:lnSpc>
                <a:spcPct val="115000"/>
              </a:lnSpc>
              <a:spcAft>
                <a:spcPts val="800"/>
              </a:spcAft>
            </a:pPr>
            <a:r>
              <a:rPr lang="fr-FR" sz="2000" kern="100" dirty="0">
                <a:cs typeface="Arial" panose="020B0604020202020204" pitchFamily="34" charset="0"/>
              </a:rPr>
              <a:t>1. Aujourd’hui, nous avons appris :</a:t>
            </a:r>
          </a:p>
        </p:txBody>
      </p:sp>
      <p:sp>
        <p:nvSpPr>
          <p:cNvPr id="12" name="Rectangle 11">
            <a:extLst>
              <a:ext uri="{FF2B5EF4-FFF2-40B4-BE49-F238E27FC236}">
                <a16:creationId xmlns="" xmlns:a16="http://schemas.microsoft.com/office/drawing/2014/main" id="{78023BD6-B98F-B1CB-4552-0C7215148BBC}"/>
              </a:ext>
            </a:extLst>
          </p:cNvPr>
          <p:cNvSpPr/>
          <p:nvPr/>
        </p:nvSpPr>
        <p:spPr>
          <a:xfrm>
            <a:off x="943335" y="1610363"/>
            <a:ext cx="7387404"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 xmlns:a16="http://schemas.microsoft.com/office/drawing/2014/main" id="{803E347F-FAEE-2208-A172-CF360D9814C7}"/>
              </a:ext>
            </a:extLst>
          </p:cNvPr>
          <p:cNvSpPr/>
          <p:nvPr/>
        </p:nvSpPr>
        <p:spPr>
          <a:xfrm>
            <a:off x="943336" y="3335964"/>
            <a:ext cx="7387403" cy="1077218"/>
          </a:xfrm>
          <a:prstGeom prst="rect">
            <a:avLst/>
          </a:prstGeom>
          <a:solidFill>
            <a:schemeClr val="accent2">
              <a:lumMod val="20000"/>
              <a:lumOff val="80000"/>
            </a:schemeClr>
          </a:solidFill>
          <a:ln>
            <a:solidFill>
              <a:schemeClr val="tx1"/>
            </a:solidFill>
          </a:ln>
        </p:spPr>
        <p:txBody>
          <a:bodyPr wrap="square">
            <a:spAutoFit/>
          </a:bodyPr>
          <a:lstStyle/>
          <a:p>
            <a:pPr algn="just"/>
            <a:endParaRPr lang="fr-FR" sz="3200" b="1" dirty="0">
              <a:solidFill>
                <a:sysClr val="windowText" lastClr="000000"/>
              </a:solidFill>
              <a:latin typeface="Arial" panose="020B0604020202020204" pitchFamily="34" charset="0"/>
              <a:cs typeface="Arial" panose="020B0604020202020204" pitchFamily="34" charset="0"/>
            </a:endParaRPr>
          </a:p>
          <a:p>
            <a:pPr algn="just"/>
            <a:endParaRPr lang="fr-FR" sz="3200" b="1" dirty="0">
              <a:solidFill>
                <a:sysClr val="windowText" lastClr="000000"/>
              </a:solidFill>
              <a:latin typeface="Arial" panose="020B0604020202020204" pitchFamily="34" charset="0"/>
              <a:cs typeface="Arial" panose="020B0604020202020204" pitchFamily="34" charset="0"/>
            </a:endParaRPr>
          </a:p>
        </p:txBody>
      </p:sp>
      <p:pic>
        <p:nvPicPr>
          <p:cNvPr id="15" name="Picture 2" descr="Lever la main - Icônes mains et gestes gratuites">
            <a:extLst>
              <a:ext uri="{FF2B5EF4-FFF2-40B4-BE49-F238E27FC236}">
                <a16:creationId xmlns="" xmlns:a16="http://schemas.microsoft.com/office/drawing/2014/main" id="{36E5646B-B302-362D-2CBA-0BD93E8F6B2D}"/>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318939" y="36518"/>
            <a:ext cx="526980" cy="52698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579844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47AADD6-0F11-E68C-4E64-C2AA724F61F1}"/>
            </a:ext>
          </a:extLst>
        </p:cNvPr>
        <p:cNvGrpSpPr/>
        <p:nvPr/>
      </p:nvGrpSpPr>
      <p:grpSpPr>
        <a:xfrm>
          <a:off x="0" y="0"/>
          <a:ext cx="0" cy="0"/>
          <a:chOff x="0" y="0"/>
          <a:chExt cx="0" cy="0"/>
        </a:xfrm>
      </p:grpSpPr>
      <p:pic>
        <p:nvPicPr>
          <p:cNvPr id="6" name="Google Shape;656;p54">
            <a:extLst>
              <a:ext uri="{FF2B5EF4-FFF2-40B4-BE49-F238E27FC236}">
                <a16:creationId xmlns="" xmlns:a16="http://schemas.microsoft.com/office/drawing/2014/main" id="{39D786EA-BCB5-5D26-F82F-B68D02A8B855}"/>
              </a:ext>
            </a:extLst>
          </p:cNvPr>
          <p:cNvPicPr>
            <a:picLocks noChangeAspect="1"/>
          </p:cNvPicPr>
          <p:nvPr/>
        </p:nvPicPr>
        <p:blipFill>
          <a:blip r:embed="rId2" cstate="print">
            <a:alphaModFix/>
          </a:blip>
          <a:srcRect/>
          <a:stretch>
            <a:fillRect/>
          </a:stretch>
        </p:blipFill>
        <p:spPr>
          <a:xfrm>
            <a:off x="8462351" y="64081"/>
            <a:ext cx="558661" cy="558661"/>
          </a:xfrm>
          <a:prstGeom prst="rect">
            <a:avLst/>
          </a:prstGeom>
          <a:noFill/>
          <a:ln cap="flat">
            <a:noFill/>
          </a:ln>
        </p:spPr>
      </p:pic>
      <p:sp>
        <p:nvSpPr>
          <p:cNvPr id="7" name="ZoneTexte 11">
            <a:extLst>
              <a:ext uri="{FF2B5EF4-FFF2-40B4-BE49-F238E27FC236}">
                <a16:creationId xmlns="" xmlns:a16="http://schemas.microsoft.com/office/drawing/2014/main" id="{B5701506-F5A4-CF05-A8D4-501DBCE9EAAB}"/>
              </a:ext>
            </a:extLst>
          </p:cNvPr>
          <p:cNvSpPr txBox="1"/>
          <p:nvPr/>
        </p:nvSpPr>
        <p:spPr>
          <a:xfrm>
            <a:off x="865396" y="36143"/>
            <a:ext cx="8176849" cy="307777"/>
          </a:xfrm>
          <a:prstGeom prst="rect">
            <a:avLst/>
          </a:prstGeom>
          <a:noFill/>
        </p:spPr>
        <p:txBody>
          <a:bodyPr wrap="square">
            <a:spAutoFit/>
          </a:bodyPr>
          <a:lstStyle/>
          <a:p>
            <a:r>
              <a:rPr lang="fr-MA" sz="1400" b="1" dirty="0" smtClean="0">
                <a:solidFill>
                  <a:schemeClr val="bg2">
                    <a:lumMod val="50000"/>
                  </a:schemeClr>
                </a:solidFill>
              </a:rPr>
              <a:t>Voici ce </a:t>
            </a:r>
            <a:r>
              <a:rPr lang="fr-MA" sz="1400" b="1" dirty="0">
                <a:solidFill>
                  <a:schemeClr val="bg2">
                    <a:lumMod val="50000"/>
                  </a:schemeClr>
                </a:solidFill>
              </a:rPr>
              <a:t>que nous avons appris aujourd’hui : </a:t>
            </a:r>
            <a:endParaRPr lang="fr-FR" sz="1400" b="1" dirty="0">
              <a:solidFill>
                <a:schemeClr val="bg2">
                  <a:lumMod val="50000"/>
                </a:schemeClr>
              </a:solidFill>
            </a:endParaRPr>
          </a:p>
        </p:txBody>
      </p:sp>
      <p:sp>
        <p:nvSpPr>
          <p:cNvPr id="10" name="ZoneTexte 9">
            <a:extLst>
              <a:ext uri="{FF2B5EF4-FFF2-40B4-BE49-F238E27FC236}">
                <a16:creationId xmlns="" xmlns:a16="http://schemas.microsoft.com/office/drawing/2014/main" id="{916FBBDB-2C15-5F7C-FE74-535313574519}"/>
              </a:ext>
            </a:extLst>
          </p:cNvPr>
          <p:cNvSpPr txBox="1"/>
          <p:nvPr/>
        </p:nvSpPr>
        <p:spPr>
          <a:xfrm>
            <a:off x="313264" y="2218160"/>
            <a:ext cx="7634702" cy="446276"/>
          </a:xfrm>
          <a:prstGeom prst="rect">
            <a:avLst/>
          </a:prstGeom>
          <a:noFill/>
        </p:spPr>
        <p:txBody>
          <a:bodyPr wrap="square">
            <a:spAutoFit/>
          </a:bodyPr>
          <a:lstStyle>
            <a:defPPr>
              <a:defRPr lang="en-US"/>
            </a:defPPr>
            <a:lvl1pPr algn="just">
              <a:lnSpc>
                <a:spcPct val="115000"/>
              </a:lnSpc>
              <a:spcAft>
                <a:spcPts val="800"/>
              </a:spcAft>
              <a:defRPr sz="2800" kern="100">
                <a:cs typeface="Arial" panose="020B0604020202020204" pitchFamily="34" charset="0"/>
              </a:defRPr>
            </a:lvl1pPr>
          </a:lstStyle>
          <a:p>
            <a:r>
              <a:rPr lang="fr-FR" sz="2000" dirty="0">
                <a:latin typeface="Calibri" panose="020F0502020204030204" pitchFamily="34" charset="0"/>
                <a:cs typeface="Calibri" panose="020F0502020204030204" pitchFamily="34" charset="0"/>
              </a:rPr>
              <a:t>2. Q</a:t>
            </a:r>
            <a:r>
              <a:rPr lang="fr-FR" sz="2000" kern="1200" dirty="0">
                <a:latin typeface="Calibri" panose="020F0502020204030204" pitchFamily="34" charset="0"/>
                <a:cs typeface="Calibri" panose="020F0502020204030204" pitchFamily="34" charset="0"/>
              </a:rPr>
              <a:t>uand et où se passent les événements dans un récit :</a:t>
            </a:r>
          </a:p>
        </p:txBody>
      </p:sp>
      <p:sp>
        <p:nvSpPr>
          <p:cNvPr id="11" name="ZoneTexte 10">
            <a:extLst>
              <a:ext uri="{FF2B5EF4-FFF2-40B4-BE49-F238E27FC236}">
                <a16:creationId xmlns="" xmlns:a16="http://schemas.microsoft.com/office/drawing/2014/main" id="{2D1F006D-773F-F8D9-B607-3DBC97E08F60}"/>
              </a:ext>
            </a:extLst>
          </p:cNvPr>
          <p:cNvSpPr txBox="1"/>
          <p:nvPr/>
        </p:nvSpPr>
        <p:spPr>
          <a:xfrm>
            <a:off x="313264" y="803712"/>
            <a:ext cx="7634702" cy="446276"/>
          </a:xfrm>
          <a:prstGeom prst="rect">
            <a:avLst/>
          </a:prstGeom>
          <a:noFill/>
        </p:spPr>
        <p:txBody>
          <a:bodyPr wrap="square">
            <a:spAutoFit/>
          </a:bodyPr>
          <a:lstStyle/>
          <a:p>
            <a:pPr algn="just">
              <a:lnSpc>
                <a:spcPct val="115000"/>
              </a:lnSpc>
              <a:spcAft>
                <a:spcPts val="800"/>
              </a:spcAft>
            </a:pPr>
            <a:r>
              <a:rPr lang="fr-FR" sz="2000" kern="100" dirty="0">
                <a:latin typeface="Calibri" panose="020F0502020204030204" pitchFamily="34" charset="0"/>
                <a:cs typeface="Calibri" panose="020F0502020204030204" pitchFamily="34" charset="0"/>
              </a:rPr>
              <a:t>1. </a:t>
            </a:r>
            <a:r>
              <a:rPr lang="fr-FR" sz="2000" dirty="0">
                <a:latin typeface="Calibri" panose="020F0502020204030204" pitchFamily="34" charset="0"/>
                <a:cs typeface="Calibri" panose="020F0502020204030204" pitchFamily="34" charset="0"/>
              </a:rPr>
              <a:t>Les mots avec /</a:t>
            </a:r>
            <a:r>
              <a:rPr lang="fr-FR" sz="2000" dirty="0" err="1">
                <a:latin typeface="Calibri" panose="020F0502020204030204" pitchFamily="34" charset="0"/>
                <a:cs typeface="Calibri" panose="020F0502020204030204" pitchFamily="34" charset="0"/>
              </a:rPr>
              <a:t>eil</a:t>
            </a:r>
            <a:r>
              <a:rPr lang="fr-FR" sz="2000" dirty="0">
                <a:latin typeface="Calibri" panose="020F0502020204030204" pitchFamily="34" charset="0"/>
                <a:cs typeface="Calibri" panose="020F0502020204030204" pitchFamily="34" charset="0"/>
              </a:rPr>
              <a:t>/, /</a:t>
            </a:r>
            <a:r>
              <a:rPr lang="fr-FR" sz="2000" dirty="0" err="1">
                <a:latin typeface="Calibri" panose="020F0502020204030204" pitchFamily="34" charset="0"/>
                <a:cs typeface="Calibri" panose="020F0502020204030204" pitchFamily="34" charset="0"/>
              </a:rPr>
              <a:t>ill</a:t>
            </a:r>
            <a:r>
              <a:rPr lang="fr-FR" sz="2000" dirty="0">
                <a:latin typeface="Calibri" panose="020F0502020204030204" pitchFamily="34" charset="0"/>
                <a:cs typeface="Calibri" panose="020F0502020204030204" pitchFamily="34" charset="0"/>
              </a:rPr>
              <a:t>/ et /ail/ </a:t>
            </a:r>
            <a:r>
              <a:rPr lang="fr-FR" sz="2000" kern="100" dirty="0">
                <a:latin typeface="Calibri" panose="020F0502020204030204" pitchFamily="34" charset="0"/>
                <a:cs typeface="Calibri" panose="020F0502020204030204" pitchFamily="34" charset="0"/>
              </a:rPr>
              <a:t>:</a:t>
            </a:r>
          </a:p>
        </p:txBody>
      </p:sp>
      <p:sp>
        <p:nvSpPr>
          <p:cNvPr id="12" name="Rectangle 11">
            <a:extLst>
              <a:ext uri="{FF2B5EF4-FFF2-40B4-BE49-F238E27FC236}">
                <a16:creationId xmlns="" xmlns:a16="http://schemas.microsoft.com/office/drawing/2014/main" id="{4C65FDB4-AAA5-8094-C612-CB7239C034BC}"/>
              </a:ext>
            </a:extLst>
          </p:cNvPr>
          <p:cNvSpPr/>
          <p:nvPr/>
        </p:nvSpPr>
        <p:spPr>
          <a:xfrm>
            <a:off x="436913" y="1217522"/>
            <a:ext cx="8296360" cy="1015663"/>
          </a:xfrm>
          <a:prstGeom prst="rect">
            <a:avLst/>
          </a:prstGeom>
          <a:solidFill>
            <a:schemeClr val="accent2">
              <a:lumMod val="20000"/>
              <a:lumOff val="80000"/>
            </a:schemeClr>
          </a:solidFill>
          <a:ln>
            <a:solidFill>
              <a:schemeClr val="tx1"/>
            </a:solidFill>
          </a:ln>
        </p:spPr>
        <p:txBody>
          <a:bodyPr wrap="square">
            <a:spAutoFit/>
          </a:bodyPr>
          <a:lstStyle/>
          <a:p>
            <a:r>
              <a:rPr lang="fr-FR" sz="2000" b="1" dirty="0">
                <a:latin typeface="Calibri" panose="020F0502020204030204" pitchFamily="34" charset="0"/>
                <a:cs typeface="Calibri" panose="020F0502020204030204" pitchFamily="34" charset="0"/>
              </a:rPr>
              <a:t>Le son /</a:t>
            </a:r>
            <a:r>
              <a:rPr lang="fr-FR" sz="2000" b="1" dirty="0" err="1">
                <a:latin typeface="Calibri" panose="020F0502020204030204" pitchFamily="34" charset="0"/>
                <a:cs typeface="Calibri" panose="020F0502020204030204" pitchFamily="34" charset="0"/>
              </a:rPr>
              <a:t>eil</a:t>
            </a:r>
            <a:r>
              <a:rPr lang="fr-FR" sz="2000" b="1" dirty="0" smtClean="0">
                <a:latin typeface="Calibri" panose="020F0502020204030204" pitchFamily="34" charset="0"/>
                <a:cs typeface="Calibri" panose="020F0502020204030204" pitchFamily="34" charset="0"/>
              </a:rPr>
              <a:t>/  :  </a:t>
            </a:r>
            <a:r>
              <a:rPr lang="fr-FR" sz="2000" dirty="0" smtClean="0">
                <a:latin typeface="Calibri" panose="020F0502020204030204" pitchFamily="34" charset="0"/>
                <a:cs typeface="Calibri" panose="020F0502020204030204" pitchFamily="34" charset="0"/>
              </a:rPr>
              <a:t>soleil</a:t>
            </a:r>
            <a:r>
              <a:rPr lang="fr-FR" sz="2000" dirty="0">
                <a:latin typeface="Calibri" panose="020F0502020204030204" pitchFamily="34" charset="0"/>
                <a:cs typeface="Calibri" panose="020F0502020204030204" pitchFamily="34" charset="0"/>
              </a:rPr>
              <a:t>, oreille, conseil.  </a:t>
            </a:r>
            <a:r>
              <a:rPr lang="fr-FR" sz="2000" dirty="0" smtClean="0">
                <a:latin typeface="Calibri" panose="020F0502020204030204" pitchFamily="34" charset="0"/>
                <a:cs typeface="Calibri" panose="020F0502020204030204" pitchFamily="34" charset="0"/>
                <a:sym typeface="Wingdings" panose="05000000000000000000" pitchFamily="2" charset="2"/>
              </a:rPr>
              <a:t>     </a:t>
            </a:r>
            <a:r>
              <a:rPr lang="fr-FR" sz="2000" dirty="0" smtClean="0">
                <a:latin typeface="Calibri" panose="020F0502020204030204" pitchFamily="34" charset="0"/>
                <a:cs typeface="Calibri" panose="020F0502020204030204" pitchFamily="34" charset="0"/>
              </a:rPr>
              <a:t>Une </a:t>
            </a:r>
            <a:r>
              <a:rPr lang="fr-FR" sz="2000" dirty="0" smtClean="0">
                <a:latin typeface="Calibri" panose="020F0502020204030204" pitchFamily="34" charset="0"/>
                <a:cs typeface="Calibri" panose="020F0502020204030204" pitchFamily="34" charset="0"/>
              </a:rPr>
              <a:t>vieille corbeille. </a:t>
            </a:r>
            <a:endParaRPr lang="fr-FR" sz="2000" dirty="0">
              <a:latin typeface="Calibri" panose="020F0502020204030204" pitchFamily="34" charset="0"/>
              <a:cs typeface="Calibri" panose="020F0502020204030204" pitchFamily="34" charset="0"/>
            </a:endParaRPr>
          </a:p>
          <a:p>
            <a:r>
              <a:rPr lang="fr-FR" sz="2000" b="1" dirty="0">
                <a:latin typeface="Calibri" panose="020F0502020204030204" pitchFamily="34" charset="0"/>
                <a:cs typeface="Calibri" panose="020F0502020204030204" pitchFamily="34" charset="0"/>
              </a:rPr>
              <a:t>Le son /</a:t>
            </a:r>
            <a:r>
              <a:rPr lang="fr-FR" sz="2000" b="1" dirty="0" err="1" smtClean="0">
                <a:latin typeface="Calibri" panose="020F0502020204030204" pitchFamily="34" charset="0"/>
                <a:cs typeface="Calibri" panose="020F0502020204030204" pitchFamily="34" charset="0"/>
              </a:rPr>
              <a:t>ill</a:t>
            </a:r>
            <a:r>
              <a:rPr lang="fr-FR" sz="2000" b="1" dirty="0" smtClean="0">
                <a:latin typeface="Calibri" panose="020F0502020204030204" pitchFamily="34" charset="0"/>
                <a:cs typeface="Calibri" panose="020F0502020204030204" pitchFamily="34" charset="0"/>
              </a:rPr>
              <a:t>/  :   </a:t>
            </a:r>
            <a:r>
              <a:rPr lang="fr-FR" sz="2000" dirty="0" smtClean="0">
                <a:latin typeface="Calibri" panose="020F0502020204030204" pitchFamily="34" charset="0"/>
                <a:cs typeface="Calibri" panose="020F0502020204030204" pitchFamily="34" charset="0"/>
              </a:rPr>
              <a:t>fille</a:t>
            </a:r>
            <a:r>
              <a:rPr lang="fr-FR" sz="2000" dirty="0">
                <a:latin typeface="Calibri" panose="020F0502020204030204" pitchFamily="34" charset="0"/>
                <a:cs typeface="Calibri" panose="020F0502020204030204" pitchFamily="34" charset="0"/>
              </a:rPr>
              <a:t>, </a:t>
            </a:r>
            <a:r>
              <a:rPr lang="fr-FR" sz="2000" dirty="0" smtClean="0">
                <a:latin typeface="Calibri" panose="020F0502020204030204" pitchFamily="34" charset="0"/>
                <a:cs typeface="Calibri" panose="020F0502020204030204" pitchFamily="34" charset="0"/>
              </a:rPr>
              <a:t>famille</a:t>
            </a:r>
            <a:r>
              <a:rPr lang="fr-FR" sz="2000" dirty="0" smtClean="0">
                <a:latin typeface="Calibri" panose="020F0502020204030204" pitchFamily="34" charset="0"/>
                <a:cs typeface="Calibri" panose="020F0502020204030204" pitchFamily="34" charset="0"/>
              </a:rPr>
              <a:t>, bille</a:t>
            </a:r>
            <a:r>
              <a:rPr lang="fr-FR" sz="2000" dirty="0" smtClean="0">
                <a:latin typeface="Calibri" panose="020F0502020204030204" pitchFamily="34" charset="0"/>
                <a:cs typeface="Calibri" panose="020F0502020204030204" pitchFamily="34" charset="0"/>
              </a:rPr>
              <a:t>.  </a:t>
            </a:r>
            <a:r>
              <a:rPr lang="fr-FR" sz="2000" dirty="0" smtClean="0">
                <a:latin typeface="Calibri" panose="020F0502020204030204" pitchFamily="34" charset="0"/>
                <a:cs typeface="Calibri" panose="020F0502020204030204" pitchFamily="34" charset="0"/>
                <a:sym typeface="Wingdings" panose="05000000000000000000" pitchFamily="2" charset="2"/>
              </a:rPr>
              <a:t>           </a:t>
            </a:r>
            <a:r>
              <a:rPr lang="fr-FR" sz="2000" dirty="0" smtClean="0">
                <a:latin typeface="Calibri" panose="020F0502020204030204" pitchFamily="34" charset="0"/>
                <a:cs typeface="Calibri" panose="020F0502020204030204" pitchFamily="34" charset="0"/>
              </a:rPr>
              <a:t>La </a:t>
            </a:r>
            <a:r>
              <a:rPr lang="fr-FR" sz="2000" dirty="0" smtClean="0">
                <a:latin typeface="Calibri" panose="020F0502020204030204" pitchFamily="34" charset="0"/>
                <a:cs typeface="Calibri" panose="020F0502020204030204" pitchFamily="34" charset="0"/>
              </a:rPr>
              <a:t>fille s’habille.</a:t>
            </a:r>
            <a:endParaRPr lang="fr-FR" sz="2000" dirty="0">
              <a:latin typeface="Calibri" panose="020F0502020204030204" pitchFamily="34" charset="0"/>
              <a:cs typeface="Calibri" panose="020F0502020204030204" pitchFamily="34" charset="0"/>
            </a:endParaRPr>
          </a:p>
          <a:p>
            <a:r>
              <a:rPr lang="fr-FR" sz="2000" b="1" dirty="0">
                <a:latin typeface="Calibri" panose="020F0502020204030204" pitchFamily="34" charset="0"/>
                <a:cs typeface="Calibri" panose="020F0502020204030204" pitchFamily="34" charset="0"/>
              </a:rPr>
              <a:t>Le son /ail/ </a:t>
            </a:r>
            <a:r>
              <a:rPr lang="fr-FR" sz="2000" b="1" dirty="0" smtClean="0">
                <a:latin typeface="Calibri" panose="020F0502020204030204" pitchFamily="34" charset="0"/>
                <a:cs typeface="Calibri" panose="020F0502020204030204" pitchFamily="34" charset="0"/>
              </a:rPr>
              <a:t>:  </a:t>
            </a:r>
            <a:r>
              <a:rPr lang="fr-FR" sz="2000" dirty="0" smtClean="0">
                <a:latin typeface="Calibri" panose="020F0502020204030204" pitchFamily="34" charset="0"/>
                <a:cs typeface="Calibri" panose="020F0502020204030204" pitchFamily="34" charset="0"/>
              </a:rPr>
              <a:t>travail</a:t>
            </a:r>
            <a:r>
              <a:rPr lang="fr-FR" sz="2000" dirty="0">
                <a:latin typeface="Calibri" panose="020F0502020204030204" pitchFamily="34" charset="0"/>
                <a:cs typeface="Calibri" panose="020F0502020204030204" pitchFamily="34" charset="0"/>
              </a:rPr>
              <a:t>, portail, détail. </a:t>
            </a:r>
            <a:r>
              <a:rPr lang="fr-FR" sz="2000" dirty="0" smtClean="0">
                <a:latin typeface="Calibri" panose="020F0502020204030204" pitchFamily="34" charset="0"/>
                <a:cs typeface="Calibri" panose="020F0502020204030204" pitchFamily="34" charset="0"/>
              </a:rPr>
              <a:t> </a:t>
            </a:r>
            <a:r>
              <a:rPr lang="fr-FR" sz="2000" dirty="0" smtClean="0">
                <a:latin typeface="Calibri" panose="020F0502020204030204" pitchFamily="34" charset="0"/>
                <a:cs typeface="Calibri" panose="020F0502020204030204" pitchFamily="34" charset="0"/>
                <a:sym typeface="Wingdings" panose="05000000000000000000" pitchFamily="2" charset="2"/>
              </a:rPr>
              <a:t>     </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rPr>
              <a:t>Le portail du </a:t>
            </a:r>
            <a:r>
              <a:rPr lang="fr-FR" sz="2000" dirty="0" smtClean="0">
                <a:latin typeface="Calibri" panose="020F0502020204030204" pitchFamily="34" charset="0"/>
                <a:cs typeface="Calibri" panose="020F0502020204030204" pitchFamily="34" charset="0"/>
              </a:rPr>
              <a:t>jardin.</a:t>
            </a:r>
            <a:endParaRPr lang="fr-FR" sz="2000" dirty="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 xmlns:a16="http://schemas.microsoft.com/office/drawing/2014/main" id="{66F09B40-9697-6A39-8F38-6DB05A5A2F54}"/>
              </a:ext>
            </a:extLst>
          </p:cNvPr>
          <p:cNvSpPr/>
          <p:nvPr/>
        </p:nvSpPr>
        <p:spPr>
          <a:xfrm>
            <a:off x="399303" y="2646995"/>
            <a:ext cx="8333970" cy="2308324"/>
          </a:xfrm>
          <a:prstGeom prst="rect">
            <a:avLst/>
          </a:prstGeom>
          <a:solidFill>
            <a:schemeClr val="accent2">
              <a:lumMod val="20000"/>
              <a:lumOff val="80000"/>
            </a:schemeClr>
          </a:solidFill>
          <a:ln>
            <a:solidFill>
              <a:schemeClr val="tx1"/>
            </a:solidFill>
          </a:ln>
        </p:spPr>
        <p:txBody>
          <a:bodyPr wrap="square">
            <a:spAutoFit/>
          </a:bodyPr>
          <a:lstStyle/>
          <a:p>
            <a:r>
              <a:rPr lang="fr-FR" b="1" dirty="0">
                <a:latin typeface="Calibri" panose="020F0502020204030204" pitchFamily="34" charset="0"/>
                <a:cs typeface="Calibri" panose="020F0502020204030204" pitchFamily="34" charset="0"/>
              </a:rPr>
              <a:t>1. Quand </a:t>
            </a:r>
            <a:r>
              <a:rPr lang="fr-FR" b="1" dirty="0" smtClean="0">
                <a:latin typeface="Calibri" panose="020F0502020204030204" pitchFamily="34" charset="0"/>
                <a:cs typeface="Calibri" panose="020F0502020204030204" pitchFamily="34" charset="0"/>
              </a:rPr>
              <a:t>?</a:t>
            </a:r>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sym typeface="Wingdings" panose="05000000000000000000" pitchFamily="2" charset="2"/>
              </a:rPr>
              <a:t>  </a:t>
            </a:r>
            <a:r>
              <a:rPr lang="fr-FR" b="1" dirty="0" smtClean="0">
                <a:solidFill>
                  <a:srgbClr val="C00000"/>
                </a:solidFill>
                <a:latin typeface="Calibri" panose="020F0502020204030204" pitchFamily="34" charset="0"/>
                <a:cs typeface="Calibri" panose="020F0502020204030204" pitchFamily="34" charset="0"/>
              </a:rPr>
              <a:t>C’est </a:t>
            </a:r>
            <a:r>
              <a:rPr lang="fr-FR" b="1" dirty="0">
                <a:solidFill>
                  <a:srgbClr val="C00000"/>
                </a:solidFill>
                <a:latin typeface="Calibri" panose="020F0502020204030204" pitchFamily="34" charset="0"/>
                <a:cs typeface="Calibri" panose="020F0502020204030204" pitchFamily="34" charset="0"/>
              </a:rPr>
              <a:t>le </a:t>
            </a:r>
            <a:r>
              <a:rPr lang="fr-FR" b="1" dirty="0" smtClean="0">
                <a:solidFill>
                  <a:srgbClr val="C00000"/>
                </a:solidFill>
                <a:latin typeface="Calibri" panose="020F0502020204030204" pitchFamily="34" charset="0"/>
                <a:cs typeface="Calibri" panose="020F0502020204030204" pitchFamily="34" charset="0"/>
              </a:rPr>
              <a:t>temps des événements.</a:t>
            </a:r>
            <a:endParaRPr lang="fr-FR" b="1" dirty="0">
              <a:solidFill>
                <a:srgbClr val="C00000"/>
              </a:solidFill>
              <a:latin typeface="Calibri" panose="020F0502020204030204" pitchFamily="34" charset="0"/>
              <a:cs typeface="Calibri" panose="020F0502020204030204" pitchFamily="34" charset="0"/>
            </a:endParaRPr>
          </a:p>
          <a:p>
            <a:pPr lvl="0"/>
            <a:r>
              <a:rPr lang="fr-FR" dirty="0">
                <a:latin typeface="Calibri" panose="020F0502020204030204" pitchFamily="34" charset="0"/>
                <a:cs typeface="Calibri" panose="020F0502020204030204" pitchFamily="34" charset="0"/>
              </a:rPr>
              <a:t>On peut le repérer avec </a:t>
            </a:r>
            <a:r>
              <a:rPr lang="fr-FR" dirty="0" smtClean="0">
                <a:latin typeface="Calibri" panose="020F0502020204030204" pitchFamily="34" charset="0"/>
                <a:cs typeface="Calibri" panose="020F0502020204030204" pitchFamily="34" charset="0"/>
              </a:rPr>
              <a:t>:</a:t>
            </a:r>
          </a:p>
          <a:p>
            <a:pPr marL="742950" lvl="1" indent="-285750">
              <a:buFont typeface="Wingdings" panose="05000000000000000000" pitchFamily="2" charset="2"/>
              <a:buChar char="§"/>
            </a:pPr>
            <a:r>
              <a:rPr lang="fr-FR" dirty="0">
                <a:latin typeface="Calibri" panose="020F0502020204030204" pitchFamily="34" charset="0"/>
                <a:cs typeface="Calibri" panose="020F0502020204030204" pitchFamily="34" charset="0"/>
              </a:rPr>
              <a:t>des mots de temps (hier, aujourd’hui, demain, </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
            </a:pPr>
            <a:r>
              <a:rPr lang="fr-FR" dirty="0" smtClean="0">
                <a:latin typeface="Calibri" panose="020F0502020204030204" pitchFamily="34" charset="0"/>
                <a:cs typeface="Calibri" panose="020F0502020204030204" pitchFamily="34" charset="0"/>
              </a:rPr>
              <a:t>ou une indication </a:t>
            </a:r>
            <a:r>
              <a:rPr lang="fr-FR" dirty="0">
                <a:latin typeface="Calibri" panose="020F0502020204030204" pitchFamily="34" charset="0"/>
                <a:cs typeface="Calibri" panose="020F0502020204030204" pitchFamily="34" charset="0"/>
              </a:rPr>
              <a:t>précise (en été, en hiver, à 8h, lundi…).</a:t>
            </a:r>
          </a:p>
          <a:p>
            <a:r>
              <a:rPr lang="fr-FR" b="1" dirty="0" smtClean="0">
                <a:latin typeface="Calibri" panose="020F0502020204030204" pitchFamily="34" charset="0"/>
                <a:cs typeface="Calibri" panose="020F0502020204030204" pitchFamily="34" charset="0"/>
              </a:rPr>
              <a:t>2</a:t>
            </a:r>
            <a:r>
              <a:rPr lang="fr-FR" b="1" dirty="0">
                <a:latin typeface="Calibri" panose="020F0502020204030204" pitchFamily="34" charset="0"/>
                <a:cs typeface="Calibri" panose="020F0502020204030204" pitchFamily="34" charset="0"/>
              </a:rPr>
              <a:t>. Où </a:t>
            </a:r>
            <a:r>
              <a:rPr lang="fr-FR" b="1" dirty="0" smtClean="0">
                <a:latin typeface="Calibri" panose="020F0502020204030204" pitchFamily="34" charset="0"/>
                <a:cs typeface="Calibri" panose="020F0502020204030204" pitchFamily="34" charset="0"/>
              </a:rPr>
              <a:t>?</a:t>
            </a:r>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sym typeface="Wingdings" panose="05000000000000000000" pitchFamily="2" charset="2"/>
              </a:rPr>
              <a:t>  </a:t>
            </a:r>
            <a:r>
              <a:rPr lang="fr-FR" b="1" dirty="0" smtClean="0">
                <a:solidFill>
                  <a:srgbClr val="C00000"/>
                </a:solidFill>
                <a:latin typeface="Calibri" panose="020F0502020204030204" pitchFamily="34" charset="0"/>
                <a:cs typeface="Calibri" panose="020F0502020204030204" pitchFamily="34" charset="0"/>
              </a:rPr>
              <a:t>C’est </a:t>
            </a:r>
            <a:r>
              <a:rPr lang="fr-FR" b="1" dirty="0">
                <a:solidFill>
                  <a:srgbClr val="C00000"/>
                </a:solidFill>
                <a:latin typeface="Calibri" panose="020F0502020204030204" pitchFamily="34" charset="0"/>
                <a:cs typeface="Calibri" panose="020F0502020204030204" pitchFamily="34" charset="0"/>
              </a:rPr>
              <a:t>le lieu </a:t>
            </a:r>
            <a:r>
              <a:rPr lang="fr-FR" b="1" dirty="0" smtClean="0">
                <a:solidFill>
                  <a:srgbClr val="C00000"/>
                </a:solidFill>
                <a:latin typeface="Calibri" panose="020F0502020204030204" pitchFamily="34" charset="0"/>
                <a:cs typeface="Calibri" panose="020F0502020204030204" pitchFamily="34" charset="0"/>
              </a:rPr>
              <a:t>des événements.</a:t>
            </a:r>
            <a:endParaRPr lang="fr-FR" b="1" dirty="0" smtClean="0">
              <a:solidFill>
                <a:srgbClr val="C00000"/>
              </a:solidFill>
              <a:latin typeface="Calibri" panose="020F0502020204030204" pitchFamily="34" charset="0"/>
              <a:cs typeface="Calibri" panose="020F0502020204030204" pitchFamily="34" charset="0"/>
            </a:endParaRPr>
          </a:p>
          <a:p>
            <a:r>
              <a:rPr lang="fr-FR" dirty="0" smtClean="0">
                <a:latin typeface="Calibri" panose="020F0502020204030204" pitchFamily="34" charset="0"/>
                <a:cs typeface="Calibri" panose="020F0502020204030204" pitchFamily="34" charset="0"/>
              </a:rPr>
              <a:t>On </a:t>
            </a:r>
            <a:r>
              <a:rPr lang="fr-FR" dirty="0">
                <a:latin typeface="Calibri" panose="020F0502020204030204" pitchFamily="34" charset="0"/>
                <a:cs typeface="Calibri" panose="020F0502020204030204" pitchFamily="34" charset="0"/>
              </a:rPr>
              <a:t>le repère avec des mots qui indiquent un endroit (dans la maison, à l’école, </a:t>
            </a:r>
            <a:r>
              <a:rPr lang="fr-FR" dirty="0" smtClean="0">
                <a:latin typeface="Calibri" panose="020F0502020204030204" pitchFamily="34" charset="0"/>
                <a:cs typeface="Calibri" panose="020F0502020204030204" pitchFamily="34" charset="0"/>
              </a:rPr>
              <a:t>…).</a:t>
            </a:r>
            <a:endParaRPr lang="fr-FR" dirty="0">
              <a:latin typeface="Calibri" panose="020F0502020204030204" pitchFamily="34" charset="0"/>
              <a:cs typeface="Calibri" panose="020F0502020204030204" pitchFamily="34" charset="0"/>
            </a:endParaRPr>
          </a:p>
          <a:p>
            <a:pPr algn="ctr"/>
            <a:r>
              <a:rPr lang="fr-FR" b="1" dirty="0" smtClean="0">
                <a:latin typeface="Calibri" panose="020F0502020204030204" pitchFamily="34" charset="0"/>
                <a:cs typeface="Calibri" panose="020F0502020204030204" pitchFamily="34" charset="0"/>
              </a:rPr>
              <a:t>Exemple</a:t>
            </a:r>
            <a:r>
              <a:rPr lang="fr-FR" dirty="0" smtClean="0">
                <a:latin typeface="Calibri" panose="020F0502020204030204" pitchFamily="34" charset="0"/>
                <a:cs typeface="Calibri" panose="020F0502020204030204" pitchFamily="34" charset="0"/>
              </a:rPr>
              <a:t> : </a:t>
            </a:r>
            <a:r>
              <a:rPr lang="fr-FR" b="1" dirty="0" smtClean="0">
                <a:solidFill>
                  <a:srgbClr val="0070C0"/>
                </a:solidFill>
                <a:latin typeface="Calibri" panose="020F0502020204030204" pitchFamily="34" charset="0"/>
                <a:cs typeface="Calibri" panose="020F0502020204030204" pitchFamily="34" charset="0"/>
              </a:rPr>
              <a:t>Ce </a:t>
            </a:r>
            <a:r>
              <a:rPr lang="fr-FR" b="1" dirty="0">
                <a:solidFill>
                  <a:srgbClr val="0070C0"/>
                </a:solidFill>
                <a:latin typeface="Calibri" panose="020F0502020204030204" pitchFamily="34" charset="0"/>
                <a:cs typeface="Calibri" panose="020F0502020204030204" pitchFamily="34" charset="0"/>
              </a:rPr>
              <a:t>matin</a:t>
            </a:r>
            <a:r>
              <a:rPr lang="fr-FR" dirty="0">
                <a:latin typeface="Calibri" panose="020F0502020204030204" pitchFamily="34" charset="0"/>
                <a:cs typeface="Calibri" panose="020F0502020204030204" pitchFamily="34" charset="0"/>
              </a:rPr>
              <a:t>, la jeune fille va </a:t>
            </a:r>
            <a:r>
              <a:rPr lang="fr-FR" b="1" dirty="0">
                <a:solidFill>
                  <a:srgbClr val="0070C0"/>
                </a:solidFill>
                <a:latin typeface="Calibri" panose="020F0502020204030204" pitchFamily="34" charset="0"/>
                <a:cs typeface="Calibri" panose="020F0502020204030204" pitchFamily="34" charset="0"/>
              </a:rPr>
              <a:t>au jardin</a:t>
            </a:r>
            <a:r>
              <a:rPr lang="fr-FR" dirty="0">
                <a:latin typeface="Calibri" panose="020F0502020204030204" pitchFamily="34" charset="0"/>
                <a:cs typeface="Calibri" panose="020F0502020204030204" pitchFamily="34" charset="0"/>
              </a:rPr>
              <a:t>.</a:t>
            </a:r>
          </a:p>
          <a:p>
            <a:r>
              <a:rPr lang="fr-FR" b="1" dirty="0">
                <a:latin typeface="Calibri" panose="020F0502020204030204" pitchFamily="34" charset="0"/>
                <a:cs typeface="Calibri" panose="020F0502020204030204" pitchFamily="34" charset="0"/>
              </a:rPr>
              <a:t>Quand ?  </a:t>
            </a:r>
            <a:r>
              <a:rPr lang="fr-FR" dirty="0" smtClean="0">
                <a:latin typeface="Calibri" panose="020F0502020204030204" pitchFamily="34" charset="0"/>
                <a:cs typeface="Calibri" panose="020F0502020204030204" pitchFamily="34" charset="0"/>
                <a:sym typeface="Wingdings" panose="05000000000000000000" pitchFamily="2" charset="2"/>
              </a:rPr>
              <a:t></a:t>
            </a:r>
            <a:r>
              <a:rPr lang="fr-FR" dirty="0" smtClean="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Ce </a:t>
            </a:r>
            <a:r>
              <a:rPr lang="fr-FR" dirty="0" smtClean="0">
                <a:latin typeface="Calibri" panose="020F0502020204030204" pitchFamily="34" charset="0"/>
                <a:cs typeface="Calibri" panose="020F0502020204030204" pitchFamily="34" charset="0"/>
              </a:rPr>
              <a:t>matin.                                                                            </a:t>
            </a:r>
            <a:r>
              <a:rPr lang="fr-FR" b="1" dirty="0">
                <a:latin typeface="Calibri" panose="020F0502020204030204" pitchFamily="34" charset="0"/>
                <a:cs typeface="Calibri" panose="020F0502020204030204" pitchFamily="34" charset="0"/>
              </a:rPr>
              <a:t>Où ?</a:t>
            </a:r>
            <a:r>
              <a:rPr lang="fr-FR" dirty="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rPr>
              <a:t> </a:t>
            </a:r>
            <a:r>
              <a:rPr lang="fr-FR" dirty="0" smtClean="0">
                <a:latin typeface="Calibri" panose="020F0502020204030204" pitchFamily="34" charset="0"/>
                <a:cs typeface="Calibri" panose="020F0502020204030204" pitchFamily="34" charset="0"/>
                <a:sym typeface="Wingdings" panose="05000000000000000000" pitchFamily="2" charset="2"/>
              </a:rPr>
              <a:t></a:t>
            </a:r>
            <a:r>
              <a:rPr lang="fr-FR" dirty="0" smtClean="0">
                <a:latin typeface="Calibri" panose="020F0502020204030204" pitchFamily="34" charset="0"/>
                <a:cs typeface="Calibri" panose="020F0502020204030204" pitchFamily="34" charset="0"/>
              </a:rPr>
              <a:t> </a:t>
            </a:r>
            <a:r>
              <a:rPr lang="fr-FR" dirty="0">
                <a:latin typeface="Calibri" panose="020F0502020204030204" pitchFamily="34" charset="0"/>
                <a:cs typeface="Calibri" panose="020F0502020204030204" pitchFamily="34" charset="0"/>
              </a:rPr>
              <a:t>Au </a:t>
            </a:r>
            <a:r>
              <a:rPr lang="fr-FR" dirty="0" smtClean="0">
                <a:latin typeface="Calibri" panose="020F0502020204030204" pitchFamily="34" charset="0"/>
                <a:cs typeface="Calibri" panose="020F0502020204030204" pitchFamily="34" charset="0"/>
              </a:rPr>
              <a:t>jardin.</a:t>
            </a:r>
            <a:endParaRPr lang="fr-FR" dirty="0">
              <a:latin typeface="Calibri" panose="020F0502020204030204" pitchFamily="34" charset="0"/>
              <a:cs typeface="Calibri" panose="020F0502020204030204" pitchFamily="34" charset="0"/>
            </a:endParaRPr>
          </a:p>
        </p:txBody>
      </p:sp>
      <p:sp>
        <p:nvSpPr>
          <p:cNvPr id="2" name="Espace réservé du texte 2">
            <a:extLst>
              <a:ext uri="{FF2B5EF4-FFF2-40B4-BE49-F238E27FC236}">
                <a16:creationId xmlns="" xmlns:a16="http://schemas.microsoft.com/office/drawing/2014/main" id="{2D5E03C5-E0FB-C5EE-56DC-4E7B121ED1FD}"/>
              </a:ext>
            </a:extLst>
          </p:cNvPr>
          <p:cNvSpPr txBox="1">
            <a:spLocks/>
          </p:cNvSpPr>
          <p:nvPr/>
        </p:nvSpPr>
        <p:spPr>
          <a:xfrm>
            <a:off x="865396" y="387778"/>
            <a:ext cx="7634702" cy="219332"/>
          </a:xfrm>
          <a:prstGeom prst="rect">
            <a:avLst/>
          </a:prstGeom>
        </p:spPr>
        <p:txBody>
          <a:bodyPr vert="horz" lIns="9144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050" i="1" kern="1200">
                <a:solidFill>
                  <a:schemeClr val="bg2">
                    <a:lumMod val="7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fr-MA" sz="1400" dirty="0"/>
              <a:t>Demander aux élèves de recopier cette synthèse dans les cahiers.</a:t>
            </a:r>
            <a:endParaRPr lang="fr-FR" sz="1400" dirty="0"/>
          </a:p>
        </p:txBody>
      </p:sp>
    </p:spTree>
    <p:extLst>
      <p:ext uri="{BB962C8B-B14F-4D97-AF65-F5344CB8AC3E}">
        <p14:creationId xmlns:p14="http://schemas.microsoft.com/office/powerpoint/2010/main" xmlns="" val="2734628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96E476E1-74AD-A26B-D4D0-E9BC81FE8AE0}"/>
            </a:ext>
          </a:extLst>
        </p:cNvPr>
        <p:cNvGrpSpPr/>
        <p:nvPr/>
      </p:nvGrpSpPr>
      <p:grpSpPr>
        <a:xfrm>
          <a:off x="0" y="0"/>
          <a:ext cx="0" cy="0"/>
          <a:chOff x="0" y="0"/>
          <a:chExt cx="0" cy="0"/>
        </a:xfrm>
      </p:grpSpPr>
      <p:sp>
        <p:nvSpPr>
          <p:cNvPr id="9" name="ZoneTexte 11">
            <a:extLst>
              <a:ext uri="{FF2B5EF4-FFF2-40B4-BE49-F238E27FC236}">
                <a16:creationId xmlns="" xmlns:a16="http://schemas.microsoft.com/office/drawing/2014/main" id="{A8768FD6-2C51-1D8B-99B9-2C0B84F03AEE}"/>
              </a:ext>
            </a:extLst>
          </p:cNvPr>
          <p:cNvSpPr txBox="1"/>
          <p:nvPr/>
        </p:nvSpPr>
        <p:spPr>
          <a:xfrm>
            <a:off x="865396" y="158607"/>
            <a:ext cx="8176849" cy="307777"/>
          </a:xfrm>
          <a:prstGeom prst="rect">
            <a:avLst/>
          </a:prstGeom>
          <a:noFill/>
        </p:spPr>
        <p:txBody>
          <a:bodyPr wrap="square">
            <a:spAutoFit/>
          </a:bodyPr>
          <a:lstStyle/>
          <a:p>
            <a:r>
              <a:rPr lang="fr-FR" sz="1400" b="1" dirty="0">
                <a:solidFill>
                  <a:schemeClr val="bg2">
                    <a:lumMod val="50000"/>
                  </a:schemeClr>
                </a:solidFill>
              </a:rPr>
              <a:t>N’oubliez pas de faire ces activités à la maison.</a:t>
            </a:r>
          </a:p>
        </p:txBody>
      </p:sp>
      <p:pic>
        <p:nvPicPr>
          <p:cNvPr id="2" name="Image 1">
            <a:extLst>
              <a:ext uri="{FF2B5EF4-FFF2-40B4-BE49-F238E27FC236}">
                <a16:creationId xmlns="" xmlns:a16="http://schemas.microsoft.com/office/drawing/2014/main" id="{58D52C2F-17F5-9A9E-0CB9-7DD2E919BD9A}"/>
              </a:ext>
            </a:extLst>
          </p:cNvPr>
          <p:cNvPicPr>
            <a:picLocks noChangeAspect="1"/>
          </p:cNvPicPr>
          <p:nvPr/>
        </p:nvPicPr>
        <p:blipFill>
          <a:blip r:embed="rId2"/>
          <a:stretch>
            <a:fillRect/>
          </a:stretch>
        </p:blipFill>
        <p:spPr>
          <a:xfrm>
            <a:off x="3232534" y="1621069"/>
            <a:ext cx="2953861" cy="1066056"/>
          </a:xfrm>
          <a:prstGeom prst="rect">
            <a:avLst/>
          </a:prstGeom>
        </p:spPr>
      </p:pic>
      <p:sp>
        <p:nvSpPr>
          <p:cNvPr id="3" name="ZoneTexte 2">
            <a:extLst>
              <a:ext uri="{FF2B5EF4-FFF2-40B4-BE49-F238E27FC236}">
                <a16:creationId xmlns="" xmlns:a16="http://schemas.microsoft.com/office/drawing/2014/main" id="{3A9336B3-2696-19E4-0E3B-C90D6B70401C}"/>
              </a:ext>
            </a:extLst>
          </p:cNvPr>
          <p:cNvSpPr txBox="1"/>
          <p:nvPr/>
        </p:nvSpPr>
        <p:spPr>
          <a:xfrm>
            <a:off x="319489" y="2748210"/>
            <a:ext cx="8328751" cy="1118255"/>
          </a:xfrm>
          <a:prstGeom prst="rect">
            <a:avLst/>
          </a:prstGeom>
          <a:noFill/>
        </p:spPr>
        <p:txBody>
          <a:bodyPr wrap="square">
            <a:spAutoFit/>
          </a:bodyPr>
          <a:lstStyle/>
          <a:p>
            <a:pPr marL="514350" indent="-514350" algn="just">
              <a:spcAft>
                <a:spcPts val="800"/>
              </a:spcAft>
              <a:buAutoNum type="arabicPeriod"/>
            </a:pPr>
            <a:r>
              <a:rPr lang="fr-FR" sz="2000" b="1" kern="100" dirty="0">
                <a:cs typeface="Arial" panose="020B0604020202020204" pitchFamily="34" charset="0"/>
              </a:rPr>
              <a:t>Entrainez-vous à lire à haute voix le texte </a:t>
            </a:r>
            <a:r>
              <a:rPr lang="fr-FR" sz="2000" b="1" kern="100" dirty="0" smtClean="0">
                <a:cs typeface="Arial" panose="020B0604020202020204" pitchFamily="34" charset="0"/>
              </a:rPr>
              <a:t>de la page </a:t>
            </a:r>
            <a:r>
              <a:rPr lang="fr-FR" sz="2000" b="1" kern="100" dirty="0">
                <a:cs typeface="Arial" panose="020B0604020202020204" pitchFamily="34" charset="0"/>
              </a:rPr>
              <a:t>55 du livret.</a:t>
            </a:r>
          </a:p>
          <a:p>
            <a:pPr marL="514350" indent="-514350" algn="just">
              <a:spcAft>
                <a:spcPts val="800"/>
              </a:spcAft>
              <a:buAutoNum type="arabicPeriod"/>
            </a:pPr>
            <a:r>
              <a:rPr lang="fr-FR" sz="2000" b="1" kern="100" dirty="0">
                <a:cs typeface="Arial" panose="020B0604020202020204" pitchFamily="34" charset="0"/>
              </a:rPr>
              <a:t>Entrainez-vous au défi proposé à la page 55 du livret.</a:t>
            </a:r>
          </a:p>
        </p:txBody>
      </p:sp>
      <p:pic>
        <p:nvPicPr>
          <p:cNvPr id="4" name="Picture 4" descr="Image générée">
            <a:extLst>
              <a:ext uri="{FF2B5EF4-FFF2-40B4-BE49-F238E27FC236}">
                <a16:creationId xmlns="" xmlns:a16="http://schemas.microsoft.com/office/drawing/2014/main" id="{331B3A2F-6932-F0BC-53A1-F54077D602F2}"/>
              </a:ext>
            </a:extLst>
          </p:cNvPr>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3381" t="42119" r="70997" b="41629"/>
          <a:stretch>
            <a:fillRect/>
          </a:stretch>
        </p:blipFill>
        <p:spPr bwMode="auto">
          <a:xfrm>
            <a:off x="8477989" y="72971"/>
            <a:ext cx="594736" cy="56586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259723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 xmlns:a16="http://schemas.microsoft.com/office/drawing/2014/main" id="{692F1B43-DF4C-93B1-38A5-2B7FCE286261}"/>
              </a:ext>
            </a:extLst>
          </p:cNvPr>
          <p:cNvSpPr txBox="1">
            <a:spLocks/>
          </p:cNvSpPr>
          <p:nvPr/>
        </p:nvSpPr>
        <p:spPr>
          <a:xfrm>
            <a:off x="761585" y="318412"/>
            <a:ext cx="7620829" cy="352967"/>
          </a:xfrm>
          <a:prstGeom prst="rect">
            <a:avLst/>
          </a:prstGeom>
        </p:spPr>
        <p:txBody>
          <a:bodyPr>
            <a:normAutofit/>
          </a:bodyPr>
          <a:lst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a:lstStyle>
          <a:p>
            <a:pPr defTabSz="342900"/>
            <a:r>
              <a:rPr lang="fr-MA" sz="1400" b="1" kern="1200" dirty="0">
                <a:solidFill>
                  <a:srgbClr val="E7E6E6">
                    <a:lumMod val="50000"/>
                  </a:srgbClr>
                </a:solidFill>
                <a:ea typeface="+mn-ea"/>
                <a:cs typeface="+mn-cs"/>
              </a:rPr>
              <a:t>C’est la fin de notre séance. N’oubliez pas de réviser votre leçon et de terminer vos devoirs !</a:t>
            </a:r>
          </a:p>
        </p:txBody>
      </p:sp>
    </p:spTree>
    <p:extLst>
      <p:ext uri="{BB962C8B-B14F-4D97-AF65-F5344CB8AC3E}">
        <p14:creationId xmlns:p14="http://schemas.microsoft.com/office/powerpoint/2010/main" xmlns=""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7" name="Google Shape;255;p28">
            <a:extLst>
              <a:ext uri="{FF2B5EF4-FFF2-40B4-BE49-F238E27FC236}">
                <a16:creationId xmlns="" xmlns:a16="http://schemas.microsoft.com/office/drawing/2014/main" id="{02B13D41-2ADF-EF99-8CB6-4F2930151FA6}"/>
              </a:ext>
            </a:extLst>
          </p:cNvPr>
          <p:cNvSpPr/>
          <p:nvPr/>
        </p:nvSpPr>
        <p:spPr>
          <a:xfrm>
            <a:off x="756775" y="352455"/>
            <a:ext cx="2960397" cy="438601"/>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 la séance</a:t>
            </a:r>
            <a:endParaRPr lang="fr-FR" sz="1100" b="0" i="0" u="none" strike="noStrike" kern="0" cap="none" spc="0" baseline="0" dirty="0">
              <a:solidFill>
                <a:srgbClr val="000000"/>
              </a:solidFill>
              <a:uFillTx/>
              <a:latin typeface="Arial"/>
              <a:ea typeface="Arial"/>
              <a:cs typeface="Arial"/>
            </a:endParaRPr>
          </a:p>
        </p:txBody>
      </p:sp>
      <p:sp>
        <p:nvSpPr>
          <p:cNvPr id="13" name="Google Shape;261;p28">
            <a:extLst>
              <a:ext uri="{FF2B5EF4-FFF2-40B4-BE49-F238E27FC236}">
                <a16:creationId xmlns=""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p>
        </p:txBody>
      </p:sp>
      <p:sp>
        <p:nvSpPr>
          <p:cNvPr id="22" name="Google Shape;270;p28">
            <a:extLst>
              <a:ext uri="{FF2B5EF4-FFF2-40B4-BE49-F238E27FC236}">
                <a16:creationId xmlns=""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cstate="print">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D223B19E-8B8D-1324-67BF-587110784755}"/>
            </a:ext>
          </a:extLst>
        </p:cNvPr>
        <p:cNvGrpSpPr/>
        <p:nvPr/>
      </p:nvGrpSpPr>
      <p:grpSpPr>
        <a:xfrm>
          <a:off x="0" y="0"/>
          <a:ext cx="0" cy="0"/>
          <a:chOff x="0" y="0"/>
          <a:chExt cx="0" cy="0"/>
        </a:xfrm>
      </p:grpSpPr>
      <p:sp>
        <p:nvSpPr>
          <p:cNvPr id="13" name="Google Shape;1140;p112">
            <a:extLst>
              <a:ext uri="{FF2B5EF4-FFF2-40B4-BE49-F238E27FC236}">
                <a16:creationId xmlns="" xmlns:a16="http://schemas.microsoft.com/office/drawing/2014/main" id="{AD33CE28-6430-3190-0BC5-C86759D5CB5B}"/>
              </a:ext>
            </a:extLst>
          </p:cNvPr>
          <p:cNvSpPr txBox="1"/>
          <p:nvPr/>
        </p:nvSpPr>
        <p:spPr>
          <a:xfrm>
            <a:off x="694477" y="104991"/>
            <a:ext cx="8125495" cy="48384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1218"/>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Orientations didactiques pour cette séance:</a:t>
            </a:r>
            <a:endParaRPr lang="en-US" sz="1400" b="0" i="0" u="none" strike="noStrike" kern="0" cap="none" spc="0" baseline="0" dirty="0">
              <a:solidFill>
                <a:srgbClr val="44546A"/>
              </a:solidFill>
              <a:uFillTx/>
              <a:latin typeface="Arial"/>
              <a:ea typeface="Arial"/>
              <a:cs typeface="Arial"/>
            </a:endParaRPr>
          </a:p>
        </p:txBody>
      </p:sp>
      <p:sp>
        <p:nvSpPr>
          <p:cNvPr id="15" name="Google Shape;288;p29">
            <a:extLst>
              <a:ext uri="{FF2B5EF4-FFF2-40B4-BE49-F238E27FC236}">
                <a16:creationId xmlns=""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panose="020F0502020204030204" pitchFamily="34" charset="0"/>
                <a:ea typeface="Calibri" panose="020F0502020204030204" pitchFamily="34" charset="0"/>
                <a:cs typeface="Calibri" panose="020F0502020204030204" pitchFamily="34" charset="0"/>
              </a:rPr>
              <a:t>Lire correctement les mots avec les </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sons « </a:t>
            </a:r>
            <a:r>
              <a:rPr lang="fr-F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ill</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 « </a:t>
            </a:r>
            <a:r>
              <a:rPr lang="fr-F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eil</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 et « ail </a:t>
            </a: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Comprendre quand et où se passent les événements dans un récit.</a:t>
            </a:r>
          </a:p>
        </p:txBody>
      </p:sp>
      <p:sp>
        <p:nvSpPr>
          <p:cNvPr id="16" name="Google Shape;289;p29">
            <a:extLst>
              <a:ext uri="{FF2B5EF4-FFF2-40B4-BE49-F238E27FC236}">
                <a16:creationId xmlns=""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smtClean="0">
                <a:solidFill>
                  <a:srgbClr val="000000"/>
                </a:solidFill>
                <a:uFillTx/>
                <a:latin typeface="Calibri" panose="020F0502020204030204" pitchFamily="34" charset="0"/>
                <a:ea typeface="Calibri" panose="020F0502020204030204" pitchFamily="34" charset="0"/>
                <a:cs typeface="Calibri" panose="020F0502020204030204" pitchFamily="34" charset="0"/>
              </a:rPr>
              <a:t>Tâches </a:t>
            </a: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 xmlns:a16="http://schemas.microsoft.com/office/drawing/2014/main" id="{2FFA696C-060A-544E-952F-61FC383E5B89}"/>
              </a:ext>
            </a:extLst>
          </p:cNvPr>
          <p:cNvSpPr/>
          <p:nvPr/>
        </p:nvSpPr>
        <p:spPr>
          <a:xfrm>
            <a:off x="1918464" y="2337906"/>
            <a:ext cx="6901508" cy="79821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Prononcer correctement </a:t>
            </a:r>
            <a:r>
              <a:rPr lang="fr-FR" sz="1400" kern="0" dirty="0">
                <a:latin typeface="Calibri" panose="020F0502020204030204" pitchFamily="34" charset="0"/>
                <a:ea typeface="Calibri" panose="020F0502020204030204" pitchFamily="34" charset="0"/>
                <a:cs typeface="Calibri" panose="020F0502020204030204" pitchFamily="34" charset="0"/>
              </a:rPr>
              <a:t>les mots avec les </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sons « </a:t>
            </a:r>
            <a:r>
              <a:rPr lang="fr-F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ill</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 « </a:t>
            </a:r>
            <a:r>
              <a:rPr lang="fr-FR"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rPr>
              <a:t>eil</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 » et « ail </a:t>
            </a: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dirty="0"/>
              <a:t>Poser la question avec « quand ? » ou « où ? »  sur </a:t>
            </a: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les événements d’un récit</a:t>
            </a:r>
            <a:r>
              <a:rPr lang="fr-FR" sz="1400" dirty="0"/>
              <a:t>.</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 xmlns:a16="http://schemas.microsoft.com/office/drawing/2014/main" id="{2033AB59-F0F3-EF02-8340-5CD20B0E656E}"/>
              </a:ext>
            </a:extLst>
          </p:cNvPr>
          <p:cNvSpPr/>
          <p:nvPr/>
        </p:nvSpPr>
        <p:spPr>
          <a:xfrm>
            <a:off x="1918464" y="3463953"/>
            <a:ext cx="6894690" cy="92026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eaLnBrk="0" fontAlgn="base" hangingPunct="0">
              <a:spcBef>
                <a:spcPct val="0"/>
              </a:spcBef>
              <a:spcAft>
                <a:spcPct val="0"/>
              </a:spcAft>
              <a:buFont typeface="Wingdings" panose="05000000000000000000" pitchFamily="2" charset="2"/>
              <a:buChar char="§"/>
            </a:pPr>
            <a:r>
              <a:rPr lang="fr-FR" sz="1400" dirty="0"/>
              <a:t>Le « l » ne se prononce pas dans les mots avec « </a:t>
            </a:r>
            <a:r>
              <a:rPr lang="fr-FR" sz="1400" dirty="0" err="1"/>
              <a:t>ill</a:t>
            </a:r>
            <a:r>
              <a:rPr lang="fr-FR" sz="1400" dirty="0"/>
              <a:t> », « </a:t>
            </a:r>
            <a:r>
              <a:rPr lang="fr-FR" sz="1400" dirty="0" err="1"/>
              <a:t>eil</a:t>
            </a:r>
            <a:r>
              <a:rPr lang="fr-FR" sz="1400" dirty="0"/>
              <a:t> » et « ail »</a:t>
            </a:r>
          </a:p>
          <a:p>
            <a:pPr marL="342900" indent="-342900" algn="just" eaLnBrk="0" fontAlgn="base" hangingPunct="0">
              <a:spcBef>
                <a:spcPct val="0"/>
              </a:spcBef>
              <a:spcAft>
                <a:spcPct val="0"/>
              </a:spcAft>
              <a:buFont typeface="Wingdings" panose="05000000000000000000" pitchFamily="2" charset="2"/>
              <a:buChar char="§"/>
            </a:pPr>
            <a:r>
              <a:rPr lang="fr-FR" sz="1400" dirty="0"/>
              <a:t>Les sons « </a:t>
            </a:r>
            <a:r>
              <a:rPr lang="fr-FR" sz="1400" dirty="0" err="1"/>
              <a:t>ill</a:t>
            </a:r>
            <a:r>
              <a:rPr lang="fr-FR" sz="1400" dirty="0"/>
              <a:t> », « </a:t>
            </a:r>
            <a:r>
              <a:rPr lang="fr-FR" sz="1400" dirty="0" err="1"/>
              <a:t>eil</a:t>
            </a:r>
            <a:r>
              <a:rPr lang="fr-FR" sz="1400" dirty="0"/>
              <a:t> » et « ail » produisent le son </a:t>
            </a:r>
            <a:r>
              <a:rPr lang="fr-FR" sz="1400" dirty="0" smtClean="0"/>
              <a:t>« ay ».</a:t>
            </a:r>
            <a:endParaRPr lang="fr-FR" sz="1400" dirty="0"/>
          </a:p>
          <a:p>
            <a:pPr marL="342900" indent="-342900" algn="just" eaLnBrk="0" fontAlgn="base" hangingPunct="0">
              <a:spcBef>
                <a:spcPct val="0"/>
              </a:spcBef>
              <a:spcAft>
                <a:spcPct val="0"/>
              </a:spcAft>
              <a:buFont typeface="Wingdings" panose="05000000000000000000" pitchFamily="2" charset="2"/>
              <a:buChar char="§"/>
            </a:pPr>
            <a:r>
              <a:rPr lang="fr-FR" sz="1400" dirty="0"/>
              <a:t>Le « l » se prononce dans certains mots comme « ville, mille, … </a:t>
            </a:r>
            <a:r>
              <a:rPr lang="fr-FR" sz="1400" dirty="0" smtClean="0"/>
              <a:t>».</a:t>
            </a:r>
            <a:endParaRPr lang="fr-FR" alt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 xmlns:a16="http://schemas.microsoft.com/office/drawing/2014/main" id="{A9CEE627-69A7-9846-18DA-BED9357BB184}"/>
              </a:ext>
            </a:extLst>
          </p:cNvPr>
          <p:cNvSpPr/>
          <p:nvPr/>
        </p:nvSpPr>
        <p:spPr>
          <a:xfrm>
            <a:off x="329401" y="3463953"/>
            <a:ext cx="1523911" cy="92026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pic>
        <p:nvPicPr>
          <p:cNvPr id="2" name="Picture 2" descr="Image générée">
            <a:extLst>
              <a:ext uri="{FF2B5EF4-FFF2-40B4-BE49-F238E27FC236}">
                <a16:creationId xmlns="" xmlns:a16="http://schemas.microsoft.com/office/drawing/2014/main" id="{838989A5-1243-3D28-CBF0-DCBDF01AACD9}"/>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2846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 xmlns:a16="http://schemas.microsoft.com/office/drawing/2014/main" id="{F1441734-6B00-D37C-EDE4-DC401FAFE545}"/>
                </a:ext>
              </a:extLst>
            </p:cNvPr>
            <p:cNvPicPr>
              <a:picLocks noChangeAspect="1"/>
            </p:cNvPicPr>
            <p:nvPr/>
          </p:nvPicPr>
          <p:blipFill>
            <a:blip r:embed="rId2" cstate="print"/>
            <a:stretch>
              <a:fillRect/>
            </a:stretch>
          </p:blipFill>
          <p:spPr>
            <a:xfrm>
              <a:off x="4845293" y="1667303"/>
              <a:ext cx="4418813" cy="2491458"/>
            </a:xfrm>
            <a:prstGeom prst="rect">
              <a:avLst/>
            </a:prstGeom>
          </p:spPr>
        </p:pic>
        <p:pic>
          <p:nvPicPr>
            <p:cNvPr id="19" name="Picture 18">
              <a:extLst>
                <a:ext uri="{FF2B5EF4-FFF2-40B4-BE49-F238E27FC236}">
                  <a16:creationId xmlns=""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xmlns=""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xmlns=""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xmlns="" val="3113775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 xmlns:a16="http://schemas.microsoft.com/office/drawing/2014/main" id="{3B3CE945-741F-D51E-42C7-A6E173B4B0D4}"/>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 xmlns:a16="http://schemas.microsoft.com/office/drawing/2014/main" id="{04F530A4-35C6-F17E-2BB2-9684BF813481}"/>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 xmlns:a16="http://schemas.microsoft.com/office/drawing/2014/main" id="{0C388D0C-F87E-6982-BE38-97BAD0ACF58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 xmlns:a16="http://schemas.microsoft.com/office/drawing/2014/main" id="{E571B638-1A3A-671A-3CB8-2ED33A7BF5DC}"/>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 xmlns:a16="http://schemas.microsoft.com/office/drawing/2014/main" id="{EE72BEE6-A38D-09BB-F856-5446D088108A}"/>
              </a:ext>
            </a:extLst>
          </p:cNvPr>
          <p:cNvSpPr txBox="1">
            <a:spLocks noGrp="1"/>
          </p:cNvSpPr>
          <p:nvPr>
            <p:ph type="title"/>
          </p:nvPr>
        </p:nvSpPr>
        <p:spPr>
          <a:xfrm>
            <a:off x="1274730" y="922428"/>
            <a:ext cx="7118830" cy="353095"/>
          </a:xfrm>
        </p:spPr>
        <p:txBody>
          <a:bodyPr/>
          <a:lstStyle/>
          <a:p>
            <a:pPr lvl="0"/>
            <a:r>
              <a:rPr lang="fr-FR" dirty="0"/>
              <a:t>Qui peut me rappeler la signification de ces icônes?</a:t>
            </a:r>
          </a:p>
        </p:txBody>
      </p:sp>
      <p:sp>
        <p:nvSpPr>
          <p:cNvPr id="25" name="Google Shape;1178;p113">
            <a:extLst>
              <a:ext uri="{FF2B5EF4-FFF2-40B4-BE49-F238E27FC236}">
                <a16:creationId xmlns="" xmlns:a16="http://schemas.microsoft.com/office/drawing/2014/main" id="{47418503-E934-4EF4-9A75-8FFE7AC3F906}"/>
              </a:ext>
            </a:extLst>
          </p:cNvPr>
          <p:cNvSpPr txBox="1">
            <a:spLocks/>
          </p:cNvSpPr>
          <p:nvPr/>
        </p:nvSpPr>
        <p:spPr>
          <a:xfrm>
            <a:off x="1338949" y="1393292"/>
            <a:ext cx="7118830" cy="219300"/>
          </a:xfrm>
          <a:prstGeom prst="rect">
            <a:avLst/>
          </a:prstGeom>
          <a:noFill/>
          <a:ln>
            <a:noFill/>
          </a:ln>
        </p:spPr>
        <p:txBody>
          <a:bodyPr vert="horz" wrap="square" lIns="68570" tIns="34271" rIns="68570" bIns="34271" anchor="t" anchorCtr="0" compatLnSpc="1">
            <a:normAutofit lnSpcReduction="10000"/>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a:buNone/>
            </a:pPr>
            <a:r>
              <a:rPr lang="fr-FR" sz="1100" i="1" dirty="0">
                <a:solidFill>
                  <a:srgbClr val="AEABAB"/>
                </a:solidFill>
              </a:rPr>
              <a:t>Demander </a:t>
            </a:r>
            <a:r>
              <a:rPr lang="fr-FR" sz="1100" i="1" dirty="0" smtClean="0">
                <a:solidFill>
                  <a:srgbClr val="AEABAB"/>
                </a:solidFill>
              </a:rPr>
              <a:t> la réponse à </a:t>
            </a:r>
            <a:r>
              <a:rPr lang="fr-FR" sz="1100" i="1" dirty="0">
                <a:solidFill>
                  <a:srgbClr val="AEABAB"/>
                </a:solidFill>
              </a:rPr>
              <a:t>3 élèves au </a:t>
            </a:r>
            <a:r>
              <a:rPr lang="fr-FR" sz="1100" i="1" dirty="0" smtClean="0">
                <a:solidFill>
                  <a:srgbClr val="AEABAB"/>
                </a:solidFill>
              </a:rPr>
              <a:t>hasard.</a:t>
            </a:r>
            <a:endParaRPr lang="fr-FR" sz="1100" i="1" dirty="0">
              <a:solidFill>
                <a:srgbClr val="AEABAB"/>
              </a:solidFill>
            </a:endParaRPr>
          </a:p>
        </p:txBody>
      </p:sp>
      <p:pic>
        <p:nvPicPr>
          <p:cNvPr id="26" name="Google Shape;1333;p128">
            <a:extLst>
              <a:ext uri="{FF2B5EF4-FFF2-40B4-BE49-F238E27FC236}">
                <a16:creationId xmlns="" xmlns:a16="http://schemas.microsoft.com/office/drawing/2014/main"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xmlns="" val="3780553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gdRefY="" minY="0" maxY="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 xmlns:a16="http://schemas.microsoft.com/office/drawing/2014/main" id="{E3FB6262-E6FA-A75F-CAD9-2803ED099A53}"/>
              </a:ext>
            </a:extLst>
          </p:cNvPr>
          <p:cNvPicPr>
            <a:picLocks noChangeAspect="1"/>
          </p:cNvPicPr>
          <p:nvPr/>
        </p:nvPicPr>
        <p:blipFill>
          <a:blip r:embed="rId2" cstate="print">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 xmlns:a16="http://schemas.microsoft.com/office/drawing/2014/main" id="{1FD4C1D6-DAD5-F303-C5DB-D5A251E4AB54}"/>
              </a:ext>
            </a:extLst>
          </p:cNvPr>
          <p:cNvPicPr>
            <a:picLocks noChangeAspect="1"/>
          </p:cNvPicPr>
          <p:nvPr/>
        </p:nvPicPr>
        <p:blipFill>
          <a:blip r:embed="rId3" cstate="print">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 xmlns:a16="http://schemas.microsoft.com/office/drawing/2014/main" id="{06A85C84-00C3-3ACE-D900-93A3BE1F1923}"/>
              </a:ext>
            </a:extLst>
          </p:cNvPr>
          <p:cNvPicPr>
            <a:picLocks noChangeAspect="1"/>
          </p:cNvPicPr>
          <p:nvPr/>
        </p:nvPicPr>
        <p:blipFill>
          <a:blip r:embed="rId4" cstate="print">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 xmlns:a16="http://schemas.microsoft.com/office/drawing/2014/main" id="{EE5318B2-7D13-F3C4-2BFC-DC8375686D81}"/>
              </a:ext>
            </a:extLst>
          </p:cNvPr>
          <p:cNvPicPr>
            <a:picLocks noChangeAspect="1"/>
          </p:cNvPicPr>
          <p:nvPr/>
        </p:nvPicPr>
        <p:blipFill>
          <a:blip r:embed="rId5" cstate="print">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 xmlns:a16="http://schemas.microsoft.com/office/drawing/2014/main" id="{B29A5C1B-20DD-47B9-AD52-4263987A6980}"/>
              </a:ext>
            </a:extLst>
          </p:cNvPr>
          <p:cNvSpPr txBox="1">
            <a:spLocks noGrp="1"/>
          </p:cNvSpPr>
          <p:nvPr>
            <p:ph type="title"/>
          </p:nvPr>
        </p:nvSpPr>
        <p:spPr>
          <a:xfrm>
            <a:off x="1274730" y="922428"/>
            <a:ext cx="7118830" cy="353095"/>
          </a:xfrm>
        </p:spPr>
        <p:txBody>
          <a:bodyPr/>
          <a:lstStyle/>
          <a:p>
            <a:pPr lvl="0"/>
            <a:r>
              <a:rPr lang="fr-FR" dirty="0">
                <a:solidFill>
                  <a:schemeClr val="bg2">
                    <a:lumMod val="50000"/>
                  </a:schemeClr>
                </a:solidFill>
              </a:rPr>
              <a:t>Qui peut me rappeler la signification de ces icônes ?</a:t>
            </a:r>
          </a:p>
        </p:txBody>
      </p:sp>
      <p:sp>
        <p:nvSpPr>
          <p:cNvPr id="25" name="Google Shape;1178;p113">
            <a:extLst>
              <a:ext uri="{FF2B5EF4-FFF2-40B4-BE49-F238E27FC236}">
                <a16:creationId xmlns="" xmlns:a16="http://schemas.microsoft.com/office/drawing/2014/main" id="{FCA2A13B-E378-A9C3-7B79-7BD5C48EDD86}"/>
              </a:ext>
            </a:extLst>
          </p:cNvPr>
          <p:cNvSpPr txBox="1">
            <a:spLocks/>
          </p:cNvSpPr>
          <p:nvPr/>
        </p:nvSpPr>
        <p:spPr>
          <a:xfrm>
            <a:off x="1351849" y="1358213"/>
            <a:ext cx="7118830" cy="219300"/>
          </a:xfrm>
          <a:prstGeom prst="rect">
            <a:avLst/>
          </a:prstGeom>
          <a:noFill/>
          <a:ln>
            <a:noFill/>
          </a:ln>
        </p:spPr>
        <p:txBody>
          <a:bodyPr vert="horz" wrap="square" lIns="68570" tIns="34271" rIns="68570" bIns="34271" anchor="t" anchorCtr="0" compatLnSpc="1">
            <a:normAutofit lnSpcReduction="10000"/>
          </a:bodyPr>
          <a:lst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a:buNone/>
            </a:pPr>
            <a:r>
              <a:rPr lang="fr-FR" sz="1100" i="1" dirty="0">
                <a:solidFill>
                  <a:srgbClr val="AEABAB"/>
                </a:solidFill>
              </a:rPr>
              <a:t>Demander </a:t>
            </a:r>
            <a:r>
              <a:rPr lang="fr-FR" sz="1100" i="1" dirty="0" smtClean="0">
                <a:solidFill>
                  <a:srgbClr val="AEABAB"/>
                </a:solidFill>
              </a:rPr>
              <a:t> la </a:t>
            </a:r>
            <a:r>
              <a:rPr lang="fr-FR" sz="1100" i="1" dirty="0" smtClean="0">
                <a:solidFill>
                  <a:srgbClr val="AEABAB"/>
                </a:solidFill>
              </a:rPr>
              <a:t>réponse </a:t>
            </a:r>
            <a:r>
              <a:rPr lang="fr-FR" sz="1100" i="1" dirty="0" smtClean="0">
                <a:solidFill>
                  <a:srgbClr val="AEABAB"/>
                </a:solidFill>
              </a:rPr>
              <a:t>à </a:t>
            </a:r>
            <a:r>
              <a:rPr lang="fr-FR" sz="1100" i="1" dirty="0">
                <a:solidFill>
                  <a:srgbClr val="AEABAB"/>
                </a:solidFill>
              </a:rPr>
              <a:t>3 élèves au </a:t>
            </a:r>
            <a:r>
              <a:rPr lang="fr-FR" sz="1100" i="1" dirty="0" smtClean="0">
                <a:solidFill>
                  <a:srgbClr val="AEABAB"/>
                </a:solidFill>
              </a:rPr>
              <a:t>hasard.</a:t>
            </a:r>
            <a:endParaRPr lang="fr-FR" sz="1100" i="1" dirty="0">
              <a:solidFill>
                <a:srgbClr val="AEABAB"/>
              </a:solidFill>
            </a:endParaRPr>
          </a:p>
        </p:txBody>
      </p:sp>
      <p:sp>
        <p:nvSpPr>
          <p:cNvPr id="26" name="Google Shape;1185;p114">
            <a:extLst>
              <a:ext uri="{FF2B5EF4-FFF2-40B4-BE49-F238E27FC236}">
                <a16:creationId xmlns=""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a:t>
            </a:r>
            <a:r>
              <a:rPr lang="fr-FR" sz="1500" b="1" i="0" u="none" strike="noStrike" kern="0" cap="none" spc="0" baseline="0" dirty="0" smtClean="0">
                <a:solidFill>
                  <a:srgbClr val="44546A"/>
                </a:solidFill>
                <a:uFillTx/>
                <a:latin typeface="Calibri"/>
                <a:ea typeface="Calibri"/>
                <a:cs typeface="Calibri"/>
              </a:rPr>
              <a:t>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a:t>
            </a:r>
            <a:r>
              <a:rPr lang="fr-FR" sz="1500" b="1" i="0" u="none" strike="noStrike" kern="0" cap="none" spc="0" baseline="0" dirty="0" smtClean="0">
                <a:solidFill>
                  <a:srgbClr val="44546A"/>
                </a:solidFill>
                <a:uFillTx/>
                <a:latin typeface="Calibri"/>
                <a:ea typeface="Calibri"/>
                <a:cs typeface="Calibri"/>
              </a:rPr>
              <a:t>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a:t>
            </a:r>
            <a:r>
              <a:rPr lang="fr-FR" sz="1500" b="1" i="0" u="none" strike="noStrike" kern="0" cap="none" spc="0" baseline="0" dirty="0" smtClean="0">
                <a:solidFill>
                  <a:srgbClr val="44546A"/>
                </a:solidFill>
                <a:uFillTx/>
                <a:latin typeface="Calibri"/>
                <a:ea typeface="Calibri"/>
                <a:cs typeface="Calibri"/>
              </a:rPr>
              <a:t>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a:t>
            </a:r>
            <a:r>
              <a:rPr lang="fr-FR" sz="1500" b="1" i="0" u="none" strike="noStrike" kern="0" cap="none" spc="0" baseline="0" dirty="0" smtClean="0">
                <a:solidFill>
                  <a:srgbClr val="44546A"/>
                </a:solidFill>
                <a:uFillTx/>
                <a:latin typeface="Calibri"/>
                <a:ea typeface="Calibri"/>
                <a:cs typeface="Calibri"/>
              </a:rPr>
              <a:t>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a:t>
            </a:r>
            <a:r>
              <a:rPr lang="fr-FR" sz="1500" b="1" i="0" u="none" strike="noStrike" kern="0" cap="none" spc="0" baseline="0" dirty="0" smtClean="0">
                <a:solidFill>
                  <a:srgbClr val="44546A"/>
                </a:solidFill>
                <a:uFillTx/>
                <a:latin typeface="Calibri"/>
                <a:ea typeface="Calibri"/>
                <a:cs typeface="Calibri"/>
              </a:rPr>
              <a:t>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 xmlns:a16="http://schemas.microsoft.com/office/drawing/2014/main" id="{831ECF76-1CE9-A753-0111-F0705AF51B07}"/>
              </a:ext>
            </a:extLst>
          </p:cNvPr>
          <p:cNvPicPr>
            <a:picLocks noChangeAspect="1"/>
          </p:cNvPicPr>
          <p:nvPr/>
        </p:nvPicPr>
        <p:blipFill>
          <a:blip r:embed="rId6" cstate="print">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xmlns="" val="7892115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5537</TotalTime>
  <Words>2976</Words>
  <Application>Microsoft Office PowerPoint</Application>
  <PresentationFormat>Affichage à l'écran (16:9)</PresentationFormat>
  <Paragraphs>306</Paragraphs>
  <Slides>48</Slides>
  <Notes>9</Notes>
  <HiddenSlides>0</HiddenSlides>
  <MMClips>0</MMClips>
  <ScaleCrop>false</ScaleCrop>
  <HeadingPairs>
    <vt:vector size="4" baseType="variant">
      <vt:variant>
        <vt:lpstr>Thème</vt:lpstr>
      </vt:variant>
      <vt:variant>
        <vt:i4>8</vt:i4>
      </vt:variant>
      <vt:variant>
        <vt:lpstr>Titres des diapositives</vt:lpstr>
      </vt:variant>
      <vt:variant>
        <vt:i4>48</vt:i4>
      </vt:variant>
    </vt:vector>
  </HeadingPairs>
  <TitlesOfParts>
    <vt:vector size="56" baseType="lpstr">
      <vt:lpstr>Thème Office</vt:lpstr>
      <vt:lpstr>5_Thème Office</vt:lpstr>
      <vt:lpstr>2_Thème Office</vt:lpstr>
      <vt:lpstr>Conception personnalisée</vt:lpstr>
      <vt:lpstr>Thème Office</vt:lpstr>
      <vt:lpstr>3_Thème Office</vt:lpstr>
      <vt:lpstr>4_Thème Office</vt:lpstr>
      <vt:lpstr>1_Thème Office</vt:lpstr>
      <vt:lpstr>Diapositive 1</vt:lpstr>
      <vt:lpstr>Diapositive 2</vt:lpstr>
      <vt:lpstr>Diapositive 3</vt:lpstr>
      <vt:lpstr>Diapositive 4</vt:lpstr>
      <vt:lpstr>Diapositive 5</vt:lpstr>
      <vt:lpstr>Diapositive 6</vt:lpstr>
      <vt:lpstr>Diapositive 7</vt:lpstr>
      <vt:lpstr>Qui peut me rappeler la signification de ces icônes?</vt:lpstr>
      <vt:lpstr>Qui peut me rappeler la signification de ces icônes ?</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LENOVO</cp:lastModifiedBy>
  <cp:revision>420</cp:revision>
  <dcterms:modified xsi:type="dcterms:W3CDTF">2025-09-12T23:46:04Z</dcterms:modified>
</cp:coreProperties>
</file>