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329" r:id="rId2"/>
    <p:sldId id="330" r:id="rId3"/>
    <p:sldId id="331" r:id="rId4"/>
    <p:sldId id="332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69" r:id="rId14"/>
    <p:sldId id="271" r:id="rId15"/>
    <p:sldId id="302" r:id="rId16"/>
    <p:sldId id="303" r:id="rId17"/>
    <p:sldId id="304" r:id="rId18"/>
    <p:sldId id="305" r:id="rId19"/>
    <p:sldId id="272" r:id="rId20"/>
    <p:sldId id="273" r:id="rId21"/>
    <p:sldId id="278" r:id="rId22"/>
    <p:sldId id="341" r:id="rId23"/>
    <p:sldId id="335" r:id="rId24"/>
    <p:sldId id="282" r:id="rId25"/>
    <p:sldId id="308" r:id="rId26"/>
    <p:sldId id="284" r:id="rId27"/>
    <p:sldId id="317" r:id="rId28"/>
    <p:sldId id="342" r:id="rId29"/>
    <p:sldId id="343" r:id="rId30"/>
    <p:sldId id="356" r:id="rId31"/>
    <p:sldId id="357" r:id="rId32"/>
    <p:sldId id="344" r:id="rId33"/>
    <p:sldId id="345" r:id="rId34"/>
    <p:sldId id="358" r:id="rId35"/>
    <p:sldId id="359" r:id="rId36"/>
    <p:sldId id="346" r:id="rId37"/>
    <p:sldId id="347" r:id="rId38"/>
    <p:sldId id="348" r:id="rId39"/>
    <p:sldId id="349" r:id="rId40"/>
    <p:sldId id="350" r:id="rId41"/>
    <p:sldId id="351" r:id="rId42"/>
    <p:sldId id="354" r:id="rId43"/>
    <p:sldId id="355" r:id="rId44"/>
    <p:sldId id="352" r:id="rId45"/>
    <p:sldId id="353" r:id="rId46"/>
    <p:sldId id="297" r:id="rId47"/>
    <p:sldId id="298" r:id="rId48"/>
    <p:sldId id="299" r:id="rId4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FB6"/>
    <a:srgbClr val="CC00CC"/>
    <a:srgbClr val="CC0099"/>
    <a:srgbClr val="FFFFCC"/>
    <a:srgbClr val="CFCD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5" autoAdjust="0"/>
    <p:restoredTop sz="94660"/>
  </p:normalViewPr>
  <p:slideViewPr>
    <p:cSldViewPr snapToGrid="0">
      <p:cViewPr varScale="1">
        <p:scale>
          <a:sx n="75" d="100"/>
          <a:sy n="75" d="100"/>
        </p:scale>
        <p:origin x="2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B7E69D-75F2-43BD-A5F7-317B1A15E7C0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B89CC5-CC58-488D-A5FC-62AA286591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687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3352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7323401D-AD66-48E8-9BE6-514052742394}" type="slidenum">
              <a:t>5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9922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76FE3C33-25AE-AE3F-2986-5AD5EC8F170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51DCE21C-A7FB-E238-0F8D-D0C9B1BAEB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135509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DC4AA2C-7CEA-C35F-E716-E8ABD03B8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430991B2-2C76-D4B9-403C-2A0526A2D5A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CCBFCF4E-5A74-68F2-D7D5-531350B66F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3629599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BA9362D-16CA-7433-2EFD-B9E66C79D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848E15AB-8208-9D48-C598-EE408DE6FA4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CCF7F0DB-6001-B077-AFDC-ED4B6F9406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055684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412BB74-EBA5-12F2-EA51-C1D9C1525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E3EDD51C-2F41-53A5-D804-2EEEDFEDC94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41E62353-21EF-5FDB-FEA5-73BD8523A7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70783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F2BEDB1-A555-8AE4-EE0E-C9AFBFAE7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D7F78ED3-1874-1567-284B-283DB7BED56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246FF384-FDA9-7207-2B68-C892A1B8B8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5418759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B9B30B0-FA4C-CBC1-4FF3-0E65BAC1D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28484D7D-CCF0-BB3C-ED35-04EA383D7CD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9E3FBCC1-C26B-C241-F179-03104619C0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8252360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556965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A632-0709-4BCD-BFD7-ACC4D5FB92A7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577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A632-0709-4BCD-BFD7-ACC4D5FB92A7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5972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A632-0709-4BCD-BFD7-ACC4D5FB92A7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3947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108903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734838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9539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83184" y="57572"/>
            <a:ext cx="12039799" cy="1093409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1" y="0"/>
            <a:ext cx="12122983" cy="68580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83184" y="76094"/>
            <a:ext cx="1096128" cy="109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96999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A632-0709-4BCD-BFD7-ACC4D5FB92A7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119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A632-0709-4BCD-BFD7-ACC4D5FB92A7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608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A632-0709-4BCD-BFD7-ACC4D5FB92A7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6991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A632-0709-4BCD-BFD7-ACC4D5FB92A7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486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A632-0709-4BCD-BFD7-ACC4D5FB92A7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0397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A632-0709-4BCD-BFD7-ACC4D5FB92A7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7069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A632-0709-4BCD-BFD7-ACC4D5FB92A7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9312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A632-0709-4BCD-BFD7-ACC4D5FB92A7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7052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0A632-0709-4BCD-BFD7-ACC4D5FB92A7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0966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microsoft.com/office/2007/relationships/hdphoto" Target="../media/hdphoto2.wdp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microsoft.com/office/2007/relationships/hdphoto" Target="../media/hdphoto4.wdp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microsoft.com/office/2007/relationships/hdphoto" Target="../media/hdphoto4.wdp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5" Type="http://schemas.microsoft.com/office/2007/relationships/hdphoto" Target="../media/hdphoto6.wdp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5" Type="http://schemas.microsoft.com/office/2007/relationships/hdphoto" Target="../media/hdphoto7.wdp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gi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gif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3" y="183881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3" y="3954306"/>
            <a:ext cx="6512167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ea typeface="Calibri"/>
                <a:cs typeface="Calibri"/>
              </a:rPr>
              <a:t>Palier                                              Semaine       </a:t>
            </a:r>
            <a:r>
              <a:rPr lang="fr-FR" sz="2667" b="1" kern="0" dirty="0" smtClean="0">
                <a:solidFill>
                  <a:srgbClr val="FFFFFF"/>
                </a:solidFill>
                <a:ea typeface="Calibri"/>
                <a:cs typeface="Calibri"/>
              </a:rPr>
              <a:t>5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4862697"/>
            <a:ext cx="11079968" cy="877755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Consolidation                   Fiche </a:t>
            </a:r>
            <a:r>
              <a:rPr lang="fr-FR" sz="2667" b="1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 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5844296" y="5090791"/>
            <a:ext cx="4730576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380981" indent="-380981" defTabSz="121914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prstClr val="white"/>
                </a:solidFill>
                <a:latin typeface="Calibri" panose="020F0502020204030204"/>
              </a:rPr>
              <a:t>Consolider les acquis du palier 2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435734" y="408902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2829417" y="4974459"/>
            <a:ext cx="60959" cy="654232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8" y="244461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36415" y="142016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Français </a:t>
            </a:r>
            <a:endParaRPr lang="fr-FR" sz="1867" kern="0" dirty="0">
              <a:solidFill>
                <a:srgbClr val="3FB2C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8302423" y="1068899"/>
            <a:ext cx="1704404" cy="5286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4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209337" y="948477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8370371" y="1135407"/>
            <a:ext cx="1704404" cy="67954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4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8473771" y="1760343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 smtClea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241381" y="2836962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6481" y="2241721"/>
            <a:ext cx="4714865" cy="2389435"/>
          </a:xfrm>
          <a:prstGeom prst="rect">
            <a:avLst/>
          </a:prstGeom>
        </p:spPr>
      </p:pic>
      <p:sp>
        <p:nvSpPr>
          <p:cNvPr id="17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694674" y="4113679"/>
            <a:ext cx="310959" cy="410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  <a:endParaRPr lang="fr-FR" sz="2667" kern="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6222347" y="4070667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5537397" y="5004135"/>
            <a:ext cx="60959" cy="654232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2719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769863" y="1370895"/>
            <a:ext cx="10062183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769863" y="2674502"/>
            <a:ext cx="10062183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769864" y="3978109"/>
            <a:ext cx="10062181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769864" y="5281715"/>
            <a:ext cx="10062181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59673" y="1027246"/>
            <a:ext cx="991300" cy="9913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459671" y="2372864"/>
            <a:ext cx="991300" cy="10459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72" y="3716477"/>
            <a:ext cx="991299" cy="9912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72" y="5015586"/>
            <a:ext cx="991299" cy="925469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635711" y="186004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Icônes pour l’élève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5721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C208D-7D4C-C4ED-8F1F-CEF47BAEE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99882962-3F74-4B13-98BE-72C40BF3CBC2}"/>
              </a:ext>
            </a:extLst>
          </p:cNvPr>
          <p:cNvGrpSpPr/>
          <p:nvPr/>
        </p:nvGrpSpPr>
        <p:grpSpPr>
          <a:xfrm>
            <a:off x="4324169" y="952608"/>
            <a:ext cx="7197271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EA54C9E3-1071-BE6B-670B-D04C5495C4B1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C0429F03-2E3A-85A9-53A0-84765DED8645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EF4722EF-2A79-1626-92EB-4E35C542B8DA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F62DE9B7-E0D3-0A09-689D-D7062C67EF57}"/>
              </a:ext>
            </a:extLst>
          </p:cNvPr>
          <p:cNvSpPr txBox="1"/>
          <p:nvPr/>
        </p:nvSpPr>
        <p:spPr>
          <a:xfrm>
            <a:off x="4575802" y="1409634"/>
            <a:ext cx="664506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44546A"/>
                </a:solidFill>
                <a:latin typeface="Calibri"/>
              </a:rPr>
              <a:t>Atelier de lecture fluence</a:t>
            </a: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25 min</a:t>
            </a:r>
            <a:endParaRPr lang="en-US" sz="48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335DC02E-0336-93C7-3FC5-B3ECF4515E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47" y="993046"/>
            <a:ext cx="3736023" cy="3736023"/>
          </a:xfrm>
          <a:prstGeom prst="rect">
            <a:avLst/>
          </a:prstGeom>
        </p:spPr>
      </p:pic>
      <p:sp>
        <p:nvSpPr>
          <p:cNvPr id="9" name="Oval 45">
            <a:extLst>
              <a:ext uri="{FF2B5EF4-FFF2-40B4-BE49-F238E27FC236}">
                <a16:creationId xmlns:a16="http://schemas.microsoft.com/office/drawing/2014/main" id="{9B45C61D-1159-FF85-B01D-3E07BB3D9963}"/>
              </a:ext>
            </a:extLst>
          </p:cNvPr>
          <p:cNvSpPr/>
          <p:nvPr/>
        </p:nvSpPr>
        <p:spPr>
          <a:xfrm>
            <a:off x="7638528" y="26012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1393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57188F-46C2-0698-B0FD-5E46986DE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F59D1349-6BAE-AC9F-F0EE-D39A329C5940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1219170">
              <a:defRPr/>
            </a:pPr>
            <a:r>
              <a:rPr lang="fr-FR" sz="4267" dirty="0"/>
              <a:t>Repères</a:t>
            </a:r>
            <a:endParaRPr lang="en-US" sz="4267" dirty="0"/>
          </a:p>
        </p:txBody>
      </p:sp>
    </p:spTree>
    <p:extLst>
      <p:ext uri="{BB962C8B-B14F-4D97-AF65-F5344CB8AC3E}">
        <p14:creationId xmlns:p14="http://schemas.microsoft.com/office/powerpoint/2010/main" val="3633779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11">
            <a:extLst>
              <a:ext uri="{FF2B5EF4-FFF2-40B4-BE49-F238E27FC236}">
                <a16:creationId xmlns:a16="http://schemas.microsoft.com/office/drawing/2014/main" id="{399F1527-D768-6968-333E-AFD8946F2AD3}"/>
              </a:ext>
            </a:extLst>
          </p:cNvPr>
          <p:cNvSpPr txBox="1"/>
          <p:nvPr/>
        </p:nvSpPr>
        <p:spPr>
          <a:xfrm>
            <a:off x="41877" y="30677"/>
            <a:ext cx="12150123" cy="762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4" name="ZoneTexte 11">
            <a:extLst>
              <a:ext uri="{FF2B5EF4-FFF2-40B4-BE49-F238E27FC236}">
                <a16:creationId xmlns:a16="http://schemas.microsoft.com/office/drawing/2014/main" id="{181FB365-14A9-78FB-BD24-834F69E467DF}"/>
              </a:ext>
            </a:extLst>
          </p:cNvPr>
          <p:cNvSpPr txBox="1"/>
          <p:nvPr/>
        </p:nvSpPr>
        <p:spPr>
          <a:xfrm>
            <a:off x="532553" y="1199456"/>
            <a:ext cx="11126895" cy="58785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altLang="fr-FR" sz="2800" dirty="0"/>
              <a:t>Lire les mots à difficultés particulières</a:t>
            </a: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CA1812C7-3EE0-0DDC-F886-8FF543CCB7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11DE062-293B-0250-BF91-3C1067F1D6EA}"/>
              </a:ext>
            </a:extLst>
          </p:cNvPr>
          <p:cNvSpPr txBox="1"/>
          <p:nvPr/>
        </p:nvSpPr>
        <p:spPr>
          <a:xfrm>
            <a:off x="532553" y="2197894"/>
            <a:ext cx="11126895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marL="342900" indent="-342900" algn="just">
              <a:buFont typeface="Wingdings" panose="05000000000000000000" pitchFamily="2" charset="2"/>
              <a:buChar char="Ø"/>
              <a:defRPr sz="2400" b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>
                <a:latin typeface="+mn-lt"/>
              </a:rPr>
              <a:t>J’observe le mot et je cherche la partie difficile.</a:t>
            </a:r>
          </a:p>
          <a:p>
            <a:pPr lvl="0"/>
            <a:r>
              <a:rPr lang="fr-FR" dirty="0">
                <a:latin typeface="+mn-lt"/>
              </a:rPr>
              <a:t>Je découpe le mot en syllabes.</a:t>
            </a:r>
          </a:p>
          <a:p>
            <a:pPr lvl="0"/>
            <a:r>
              <a:rPr lang="fr-FR" dirty="0">
                <a:latin typeface="+mn-lt"/>
              </a:rPr>
              <a:t>Je lis doucement, en articulant bien.</a:t>
            </a:r>
          </a:p>
          <a:p>
            <a:pPr lvl="0"/>
            <a:r>
              <a:rPr lang="fr-FR" dirty="0">
                <a:latin typeface="+mn-lt"/>
              </a:rPr>
              <a:t>Je répète plusieurs fois</a:t>
            </a:r>
            <a:r>
              <a:rPr lang="fr-FR" dirty="0" smtClean="0">
                <a:latin typeface="+mn-lt"/>
              </a:rPr>
              <a:t>.</a:t>
            </a:r>
            <a:endParaRPr lang="fr-FR" dirty="0">
              <a:latin typeface="+mn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B3F1D7-9DDC-8588-E06D-67B682BEF59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E5F13A7-BED9-51FF-582D-1C728550BEB4}"/>
              </a:ext>
            </a:extLst>
          </p:cNvPr>
          <p:cNvSpPr txBox="1">
            <a:spLocks/>
          </p:cNvSpPr>
          <p:nvPr/>
        </p:nvSpPr>
        <p:spPr>
          <a:xfrm>
            <a:off x="834308" y="90812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Avant de commencer, faisons un petit rappel de ce que nous avons appris :</a:t>
            </a:r>
          </a:p>
        </p:txBody>
      </p:sp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029E7470-009C-CC51-8D17-20CB07788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F9508EBA-2C16-90CD-BF9D-FB0D2C6EB70C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 de rappel. Expliciter la stratégie en s’appuyant sur les réponses des apprenants.</a:t>
            </a:r>
          </a:p>
        </p:txBody>
      </p:sp>
    </p:spTree>
    <p:extLst>
      <p:ext uri="{BB962C8B-B14F-4D97-AF65-F5344CB8AC3E}">
        <p14:creationId xmlns:p14="http://schemas.microsoft.com/office/powerpoint/2010/main" val="4258522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2" y="93629"/>
            <a:ext cx="10902465" cy="35093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Lisez les mots un par un en articulant correctement chaque syllabe.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Désigner 5 élèves pour lire. Fournir un feedback constructif.</a:t>
            </a: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61833" y="2379378"/>
            <a:ext cx="7332851" cy="113852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99687" y="3937530"/>
            <a:ext cx="7293246" cy="120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563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2" y="-26062"/>
            <a:ext cx="10902465" cy="627929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Vous allez passer en binôme au tableau, vous allez lire le plus vite possible les mots pointés : le premier élève lit un mot, le deuxième lit le suivant et ainsi de suite.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694457" y="558289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Désigner 2 élèves pour lire. Fournir un feedback constructif.</a:t>
            </a: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61833" y="2379378"/>
            <a:ext cx="7332851" cy="1138522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99687" y="3937530"/>
            <a:ext cx="7293246" cy="120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384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2" y="93629"/>
            <a:ext cx="10902465" cy="35093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Observez bien les mots. Ils sont tournés ou à l’envers. Lisez-les correctement à voix haute.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Désigner 5 élèves pour lire. Fournir un feedback constructif.</a:t>
            </a: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/>
          <p:cNvSpPr txBox="1"/>
          <p:nvPr/>
        </p:nvSpPr>
        <p:spPr>
          <a:xfrm rot="2984179">
            <a:off x="6477716" y="3652019"/>
            <a:ext cx="15240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800"/>
            </a:lvl1pPr>
          </a:lstStyle>
          <a:p>
            <a:r>
              <a:rPr lang="fr-FR" dirty="0"/>
              <a:t>La peur</a:t>
            </a:r>
          </a:p>
        </p:txBody>
      </p:sp>
      <p:sp>
        <p:nvSpPr>
          <p:cNvPr id="11" name="Rectangle 10"/>
          <p:cNvSpPr/>
          <p:nvPr/>
        </p:nvSpPr>
        <p:spPr>
          <a:xfrm rot="5400000">
            <a:off x="3670329" y="1845411"/>
            <a:ext cx="1546269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Les yeux</a:t>
            </a:r>
          </a:p>
        </p:txBody>
      </p:sp>
      <p:sp>
        <p:nvSpPr>
          <p:cNvPr id="13" name="Rectangle 12"/>
          <p:cNvSpPr/>
          <p:nvPr/>
        </p:nvSpPr>
        <p:spPr>
          <a:xfrm rot="18458047">
            <a:off x="343101" y="2159080"/>
            <a:ext cx="2526361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Les aboiements</a:t>
            </a:r>
          </a:p>
        </p:txBody>
      </p:sp>
      <p:sp>
        <p:nvSpPr>
          <p:cNvPr id="14" name="Rectangle 13"/>
          <p:cNvSpPr/>
          <p:nvPr/>
        </p:nvSpPr>
        <p:spPr>
          <a:xfrm rot="10800000">
            <a:off x="8758515" y="1320639"/>
            <a:ext cx="1536323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Le bruit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0028374" y="3652019"/>
            <a:ext cx="184377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Le quartier</a:t>
            </a:r>
          </a:p>
        </p:txBody>
      </p:sp>
      <p:sp>
        <p:nvSpPr>
          <p:cNvPr id="16" name="Rectangle 15"/>
          <p:cNvSpPr/>
          <p:nvPr/>
        </p:nvSpPr>
        <p:spPr>
          <a:xfrm rot="11361642">
            <a:off x="7963889" y="5820093"/>
            <a:ext cx="157586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Lointain</a:t>
            </a:r>
          </a:p>
        </p:txBody>
      </p:sp>
      <p:sp>
        <p:nvSpPr>
          <p:cNvPr id="17" name="Rectangle 16"/>
          <p:cNvSpPr/>
          <p:nvPr/>
        </p:nvSpPr>
        <p:spPr>
          <a:xfrm rot="7884094">
            <a:off x="3304692" y="5267653"/>
            <a:ext cx="1845307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dk1"/>
                </a:solidFill>
              </a:rPr>
              <a:t>La rue</a:t>
            </a:r>
          </a:p>
        </p:txBody>
      </p:sp>
      <p:sp>
        <p:nvSpPr>
          <p:cNvPr id="21" name="Rectangle 20"/>
          <p:cNvSpPr/>
          <p:nvPr/>
        </p:nvSpPr>
        <p:spPr>
          <a:xfrm rot="14780152">
            <a:off x="678786" y="5294769"/>
            <a:ext cx="1600515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Derrière</a:t>
            </a:r>
          </a:p>
        </p:txBody>
      </p:sp>
    </p:spTree>
    <p:extLst>
      <p:ext uri="{BB962C8B-B14F-4D97-AF65-F5344CB8AC3E}">
        <p14:creationId xmlns:p14="http://schemas.microsoft.com/office/powerpoint/2010/main" val="3389150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11">
            <a:extLst>
              <a:ext uri="{FF2B5EF4-FFF2-40B4-BE49-F238E27FC236}">
                <a16:creationId xmlns:a16="http://schemas.microsoft.com/office/drawing/2014/main" id="{399F1527-D768-6968-333E-AFD8946F2AD3}"/>
              </a:ext>
            </a:extLst>
          </p:cNvPr>
          <p:cNvSpPr txBox="1"/>
          <p:nvPr/>
        </p:nvSpPr>
        <p:spPr>
          <a:xfrm>
            <a:off x="41877" y="30677"/>
            <a:ext cx="12150123" cy="762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ZoneTexte 11">
            <a:extLst>
              <a:ext uri="{FF2B5EF4-FFF2-40B4-BE49-F238E27FC236}">
                <a16:creationId xmlns:a16="http://schemas.microsoft.com/office/drawing/2014/main" id="{181FB365-14A9-78FB-BD24-834F69E467DF}"/>
              </a:ext>
            </a:extLst>
          </p:cNvPr>
          <p:cNvSpPr txBox="1"/>
          <p:nvPr/>
        </p:nvSpPr>
        <p:spPr>
          <a:xfrm>
            <a:off x="519853" y="1783656"/>
            <a:ext cx="11126895" cy="5587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altLang="fr-FR" sz="2800" dirty="0"/>
              <a:t>Lire </a:t>
            </a:r>
            <a:r>
              <a:rPr lang="fr-FR" altLang="fr-FR" sz="2800" dirty="0" smtClean="0"/>
              <a:t>avec un bon rythme</a:t>
            </a:r>
            <a:endParaRPr lang="fr-FR" altLang="fr-FR" sz="2800" dirty="0"/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CA1812C7-3EE0-0DDC-F886-8FF543CCB7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11DE062-293B-0250-BF91-3C1067F1D6EA}"/>
              </a:ext>
            </a:extLst>
          </p:cNvPr>
          <p:cNvSpPr txBox="1"/>
          <p:nvPr/>
        </p:nvSpPr>
        <p:spPr>
          <a:xfrm>
            <a:off x="519853" y="2782094"/>
            <a:ext cx="11126895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marL="342900" indent="-342900" algn="just">
              <a:buFont typeface="Wingdings" panose="05000000000000000000" pitchFamily="2" charset="2"/>
              <a:buChar char="Ø"/>
              <a:defRPr sz="2400" b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C’est </a:t>
            </a:r>
            <a:r>
              <a:rPr lang="fr-FR" dirty="0"/>
              <a:t>lire </a:t>
            </a:r>
            <a:r>
              <a:rPr lang="fr-FR" dirty="0" smtClean="0"/>
              <a:t>les groupes de mots sans </a:t>
            </a:r>
            <a:r>
              <a:rPr lang="fr-FR" dirty="0"/>
              <a:t>s’arrêter trop longtemps</a:t>
            </a:r>
          </a:p>
          <a:p>
            <a:r>
              <a:rPr lang="fr-FR" dirty="0"/>
              <a:t>C’est lire sans aller trop vite non plus. </a:t>
            </a:r>
          </a:p>
          <a:p>
            <a:r>
              <a:rPr lang="fr-FR" dirty="0"/>
              <a:t>On lit les mots en groupe (2 ou 3 ensemble), comme quand on parle. </a:t>
            </a:r>
          </a:p>
          <a:p>
            <a:r>
              <a:rPr lang="fr-FR" dirty="0"/>
              <a:t>On ne revient pas en arrière et on garde la même vitesse.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B3F1D7-9DDC-8588-E06D-67B682BEF59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E5F13A7-BED9-51FF-582D-1C728550BEB4}"/>
              </a:ext>
            </a:extLst>
          </p:cNvPr>
          <p:cNvSpPr txBox="1">
            <a:spLocks/>
          </p:cNvSpPr>
          <p:nvPr/>
        </p:nvSpPr>
        <p:spPr>
          <a:xfrm>
            <a:off x="834308" y="14613"/>
            <a:ext cx="11586292" cy="264788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Maintenant,  passons à un autre aspect de la lecture fluence. Rappelons comment  on peut lire par groupes de mots :</a:t>
            </a:r>
          </a:p>
        </p:txBody>
      </p:sp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029E7470-009C-CC51-8D17-20CB07788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0298" y="397910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F9508EBA-2C16-90CD-BF9D-FB0D2C6EB70C}"/>
              </a:ext>
            </a:extLst>
          </p:cNvPr>
          <p:cNvSpPr txBox="1">
            <a:spLocks/>
          </p:cNvSpPr>
          <p:nvPr/>
        </p:nvSpPr>
        <p:spPr>
          <a:xfrm>
            <a:off x="792432" y="388642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 de rappel. Expliciter la stratégie en s’appuyant sur les réponses des apprenants.</a:t>
            </a:r>
          </a:p>
        </p:txBody>
      </p:sp>
    </p:spTree>
    <p:extLst>
      <p:ext uri="{BB962C8B-B14F-4D97-AF65-F5344CB8AC3E}">
        <p14:creationId xmlns:p14="http://schemas.microsoft.com/office/powerpoint/2010/main" val="20394668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2" y="47513"/>
            <a:ext cx="10902465" cy="35093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Nous allons nous entraîner à lire par groupes de mots. Lisez d’une seule voix, sans vous arrêter et sans revenir en arrière. Si vous vous trompez, on dit « stop erreur » et on recommence.</a:t>
            </a: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0224" y="1536870"/>
            <a:ext cx="4660776" cy="206149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0224" y="3951197"/>
            <a:ext cx="4660776" cy="2159872"/>
          </a:xfrm>
          <a:prstGeom prst="rect">
            <a:avLst/>
          </a:prstGeom>
        </p:spPr>
      </p:pic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53540" y="584410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Faire répéter le jeu 4 ou 5 fois.</a:t>
            </a:r>
          </a:p>
        </p:txBody>
      </p:sp>
    </p:spTree>
    <p:extLst>
      <p:ext uri="{BB962C8B-B14F-4D97-AF65-F5344CB8AC3E}">
        <p14:creationId xmlns:p14="http://schemas.microsoft.com/office/powerpoint/2010/main" val="16098753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957EA7-1EDE-15CE-1CFF-306CA29B0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22AA577-25F1-57A8-5B14-C0C4B0D980F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E426500-EB72-3859-1BE4-74134AAF7D2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F19169D1-20F5-869A-8E03-A3A9BCA34608}"/>
              </a:ext>
            </a:extLst>
          </p:cNvPr>
          <p:cNvSpPr txBox="1"/>
          <p:nvPr/>
        </p:nvSpPr>
        <p:spPr>
          <a:xfrm>
            <a:off x="690832" y="27193"/>
            <a:ext cx="11602768" cy="600229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Écoutez bien. Je lis la phrase une 1ère fois. Ensuite, vous la lisez tous ensemble avec moi, à la même vitesse.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7E37BCC1-B4DC-74E0-95DC-750118ABDD62}"/>
              </a:ext>
            </a:extLst>
          </p:cNvPr>
          <p:cNvSpPr txBox="1">
            <a:spLocks/>
          </p:cNvSpPr>
          <p:nvPr/>
        </p:nvSpPr>
        <p:spPr>
          <a:xfrm>
            <a:off x="675495" y="437803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Veiller à la synchronisation de la lecture.</a:t>
            </a: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733EA13A-4679-8CAD-30B2-E96CED345E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FA7C1B46-9116-E747-F641-9C21B9845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1371" y="69035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79085" y="2539387"/>
            <a:ext cx="6875277" cy="177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304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BBA1D-7C06-2F62-2C91-8815BA37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78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des paliers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898E404-EA2E-B7EE-C7DC-27CC82D9AFEE}"/>
              </a:ext>
            </a:extLst>
          </p:cNvPr>
          <p:cNvCxnSpPr/>
          <p:nvPr/>
        </p:nvCxnSpPr>
        <p:spPr>
          <a:xfrm>
            <a:off x="3647184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 droite 13">
            <a:extLst>
              <a:ext uri="{FF2B5EF4-FFF2-40B4-BE49-F238E27FC236}">
                <a16:creationId xmlns:a16="http://schemas.microsoft.com/office/drawing/2014/main" id="{F991D8BD-5999-6215-3AD6-3D270DEC7F95}"/>
              </a:ext>
            </a:extLst>
          </p:cNvPr>
          <p:cNvSpPr/>
          <p:nvPr/>
        </p:nvSpPr>
        <p:spPr>
          <a:xfrm>
            <a:off x="1570738" y="1828329"/>
            <a:ext cx="9932873" cy="174095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8EED2-74AC-CA4A-4CFB-03A962D0AAAC}"/>
              </a:ext>
            </a:extLst>
          </p:cNvPr>
          <p:cNvSpPr/>
          <p:nvPr/>
        </p:nvSpPr>
        <p:spPr>
          <a:xfrm>
            <a:off x="0" y="2217495"/>
            <a:ext cx="1844120" cy="980740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1867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Lecture fluence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B57CEA-EE17-1009-39A1-2C0FA9007CA9}"/>
              </a:ext>
            </a:extLst>
          </p:cNvPr>
          <p:cNvSpPr/>
          <p:nvPr/>
        </p:nvSpPr>
        <p:spPr>
          <a:xfrm>
            <a:off x="0" y="3714889"/>
            <a:ext cx="1844120" cy="1025252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1867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Compréhension directe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DB091-8B99-CC0B-64DD-B9C0340BBCE2}"/>
              </a:ext>
            </a:extLst>
          </p:cNvPr>
          <p:cNvSpPr/>
          <p:nvPr/>
        </p:nvSpPr>
        <p:spPr>
          <a:xfrm>
            <a:off x="2047405" y="1267941"/>
            <a:ext cx="1371769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400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993C4-F3B9-C4B4-992F-4B4EAEBCA886}"/>
              </a:ext>
            </a:extLst>
          </p:cNvPr>
          <p:cNvSpPr/>
          <p:nvPr/>
        </p:nvSpPr>
        <p:spPr>
          <a:xfrm>
            <a:off x="3934954" y="1267941"/>
            <a:ext cx="1371769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400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simple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61816E-E50C-B0C4-4BF5-05A0CFA2623A}"/>
              </a:ext>
            </a:extLst>
          </p:cNvPr>
          <p:cNvSpPr/>
          <p:nvPr/>
        </p:nvSpPr>
        <p:spPr>
          <a:xfrm>
            <a:off x="5822503" y="1267941"/>
            <a:ext cx="1486736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400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enrichie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439510-CA34-04CF-A18C-3022EDE7561E}"/>
              </a:ext>
            </a:extLst>
          </p:cNvPr>
          <p:cNvSpPr/>
          <p:nvPr/>
        </p:nvSpPr>
        <p:spPr>
          <a:xfrm>
            <a:off x="7710052" y="1267941"/>
            <a:ext cx="1486736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400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étendue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7FDA52-8D4D-F26E-0C7D-2B7D0D8ED98C}"/>
              </a:ext>
            </a:extLst>
          </p:cNvPr>
          <p:cNvSpPr/>
          <p:nvPr/>
        </p:nvSpPr>
        <p:spPr>
          <a:xfrm>
            <a:off x="9475691" y="1267942"/>
            <a:ext cx="1870899" cy="87159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400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Paragraphe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42FAFE-5E50-BA83-4906-B56E9AF0012B}"/>
              </a:ext>
            </a:extLst>
          </p:cNvPr>
          <p:cNvSpPr/>
          <p:nvPr/>
        </p:nvSpPr>
        <p:spPr>
          <a:xfrm>
            <a:off x="2047405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 b="1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08945F-C762-C970-04E3-3B127511B914}"/>
              </a:ext>
            </a:extLst>
          </p:cNvPr>
          <p:cNvSpPr/>
          <p:nvPr/>
        </p:nvSpPr>
        <p:spPr>
          <a:xfrm>
            <a:off x="3934954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 b="1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CBF0F2-D8A3-3F75-2B9A-A22A0BA692C7}"/>
              </a:ext>
            </a:extLst>
          </p:cNvPr>
          <p:cNvSpPr/>
          <p:nvPr/>
        </p:nvSpPr>
        <p:spPr>
          <a:xfrm>
            <a:off x="5851290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 b="1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ED7612-3D1D-8C63-3A9B-AF714A727C84}"/>
              </a:ext>
            </a:extLst>
          </p:cNvPr>
          <p:cNvSpPr/>
          <p:nvPr/>
        </p:nvSpPr>
        <p:spPr>
          <a:xfrm>
            <a:off x="7710053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 b="1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3EFE63-0BA1-ABF0-C8FA-5AA536484559}"/>
              </a:ext>
            </a:extLst>
          </p:cNvPr>
          <p:cNvSpPr/>
          <p:nvPr/>
        </p:nvSpPr>
        <p:spPr>
          <a:xfrm>
            <a:off x="9597602" y="2139532"/>
            <a:ext cx="1474751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 b="1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5065DA-20FA-4BEB-DBC6-436C50B878F8}"/>
              </a:ext>
            </a:extLst>
          </p:cNvPr>
          <p:cNvSpPr/>
          <p:nvPr/>
        </p:nvSpPr>
        <p:spPr>
          <a:xfrm>
            <a:off x="1844119" y="3725139"/>
            <a:ext cx="9502472" cy="75112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 b="1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CB905B-0B94-4449-589A-7C25374E5EE1}"/>
              </a:ext>
            </a:extLst>
          </p:cNvPr>
          <p:cNvSpPr/>
          <p:nvPr/>
        </p:nvSpPr>
        <p:spPr>
          <a:xfrm>
            <a:off x="1844119" y="2447115"/>
            <a:ext cx="9502472" cy="75112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 b="1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2" name="Losange 21">
            <a:extLst>
              <a:ext uri="{FF2B5EF4-FFF2-40B4-BE49-F238E27FC236}">
                <a16:creationId xmlns:a16="http://schemas.microsoft.com/office/drawing/2014/main" id="{22D30284-178D-13CD-DD3A-0FCB45780CFC}"/>
              </a:ext>
            </a:extLst>
          </p:cNvPr>
          <p:cNvSpPr/>
          <p:nvPr/>
        </p:nvSpPr>
        <p:spPr>
          <a:xfrm>
            <a:off x="3483673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>
              <a:solidFill>
                <a:prstClr val="white"/>
              </a:solidFill>
              <a:latin typeface="Aptos" panose="02110004020202020204"/>
            </a:endParaRP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C2A13F2-D55B-4B17-5B15-F4E2BEB6AECE}"/>
              </a:ext>
            </a:extLst>
          </p:cNvPr>
          <p:cNvCxnSpPr/>
          <p:nvPr/>
        </p:nvCxnSpPr>
        <p:spPr>
          <a:xfrm>
            <a:off x="5559968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osange 23">
            <a:extLst>
              <a:ext uri="{FF2B5EF4-FFF2-40B4-BE49-F238E27FC236}">
                <a16:creationId xmlns:a16="http://schemas.microsoft.com/office/drawing/2014/main" id="{5C79A486-22E9-B8C3-7200-B7C792504930}"/>
              </a:ext>
            </a:extLst>
          </p:cNvPr>
          <p:cNvSpPr/>
          <p:nvPr/>
        </p:nvSpPr>
        <p:spPr>
          <a:xfrm>
            <a:off x="5396457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>
              <a:solidFill>
                <a:prstClr val="white"/>
              </a:solidFill>
              <a:latin typeface="Aptos" panose="02110004020202020204"/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48ED336-1ADD-3C34-172B-B2F0332A4B74}"/>
              </a:ext>
            </a:extLst>
          </p:cNvPr>
          <p:cNvCxnSpPr/>
          <p:nvPr/>
        </p:nvCxnSpPr>
        <p:spPr>
          <a:xfrm>
            <a:off x="7472752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osange 25">
            <a:extLst>
              <a:ext uri="{FF2B5EF4-FFF2-40B4-BE49-F238E27FC236}">
                <a16:creationId xmlns:a16="http://schemas.microsoft.com/office/drawing/2014/main" id="{44810288-3AEF-D7A5-D0F2-2591922C74EE}"/>
              </a:ext>
            </a:extLst>
          </p:cNvPr>
          <p:cNvSpPr/>
          <p:nvPr/>
        </p:nvSpPr>
        <p:spPr>
          <a:xfrm>
            <a:off x="7309241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>
              <a:solidFill>
                <a:prstClr val="white"/>
              </a:solidFill>
              <a:latin typeface="Aptos" panose="02110004020202020204"/>
            </a:endParaRP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2AFCAD67-D46B-2C96-4332-CA44131D3687}"/>
              </a:ext>
            </a:extLst>
          </p:cNvPr>
          <p:cNvCxnSpPr/>
          <p:nvPr/>
        </p:nvCxnSpPr>
        <p:spPr>
          <a:xfrm>
            <a:off x="9336239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4FA9AC2F-D864-EF24-7C57-57FCF17B7AA9}"/>
              </a:ext>
            </a:extLst>
          </p:cNvPr>
          <p:cNvSpPr txBox="1"/>
          <p:nvPr/>
        </p:nvSpPr>
        <p:spPr>
          <a:xfrm>
            <a:off x="3086402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8592220-5F9F-9DDE-98DD-20C7B374E34E}"/>
              </a:ext>
            </a:extLst>
          </p:cNvPr>
          <p:cNvSpPr txBox="1"/>
          <p:nvPr/>
        </p:nvSpPr>
        <p:spPr>
          <a:xfrm>
            <a:off x="4999186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1C8B5AA-A3F1-9445-ACAE-72F4EBBED2DC}"/>
              </a:ext>
            </a:extLst>
          </p:cNvPr>
          <p:cNvSpPr txBox="1"/>
          <p:nvPr/>
        </p:nvSpPr>
        <p:spPr>
          <a:xfrm>
            <a:off x="6896691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4</a:t>
            </a:r>
          </a:p>
        </p:txBody>
      </p:sp>
      <p:pic>
        <p:nvPicPr>
          <p:cNvPr id="31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49E2A77A-5764-15AE-4A44-5AE6B51CE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565" y="5076448"/>
            <a:ext cx="256447" cy="21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D899A2DA-CA90-752E-904F-E85F33FC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275" y="5076448"/>
            <a:ext cx="256447" cy="21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98733DB3-E7BA-BE34-D579-E440936A7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445" y="5076448"/>
            <a:ext cx="256447" cy="21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1942130-E1F5-F23D-350A-A18EA41AB019}"/>
              </a:ext>
            </a:extLst>
          </p:cNvPr>
          <p:cNvCxnSpPr/>
          <p:nvPr/>
        </p:nvCxnSpPr>
        <p:spPr>
          <a:xfrm>
            <a:off x="1952572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osange 34">
            <a:extLst>
              <a:ext uri="{FF2B5EF4-FFF2-40B4-BE49-F238E27FC236}">
                <a16:creationId xmlns:a16="http://schemas.microsoft.com/office/drawing/2014/main" id="{69D30710-6D2B-7C02-3C5D-24F90D6E3DAD}"/>
              </a:ext>
            </a:extLst>
          </p:cNvPr>
          <p:cNvSpPr/>
          <p:nvPr/>
        </p:nvSpPr>
        <p:spPr>
          <a:xfrm>
            <a:off x="1789061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ADDA276-3271-1106-C57A-F85AC68833A5}"/>
              </a:ext>
            </a:extLst>
          </p:cNvPr>
          <p:cNvSpPr txBox="1"/>
          <p:nvPr/>
        </p:nvSpPr>
        <p:spPr>
          <a:xfrm>
            <a:off x="1391788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1</a:t>
            </a: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85965" y="150932"/>
            <a:ext cx="639795" cy="7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57">
            <a:extLst>
              <a:ext uri="{FF2B5EF4-FFF2-40B4-BE49-F238E27FC236}">
                <a16:creationId xmlns:a16="http://schemas.microsoft.com/office/drawing/2014/main" id="{2AFA4ECC-BBD6-59C1-CAFF-DECAF76040DD}"/>
              </a:ext>
            </a:extLst>
          </p:cNvPr>
          <p:cNvSpPr txBox="1"/>
          <p:nvPr/>
        </p:nvSpPr>
        <p:spPr>
          <a:xfrm>
            <a:off x="4048067" y="2973382"/>
            <a:ext cx="122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fr-FR" sz="1200" b="1" i="1" dirty="0">
                <a:solidFill>
                  <a:srgbClr val="C00000"/>
                </a:solidFill>
                <a:latin typeface="Calibiri"/>
              </a:rPr>
              <a:t>Vous êtes ici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DE5A3B16-AA96-8B38-9A10-16F616A62B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9210" y="2269253"/>
            <a:ext cx="798295" cy="74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5375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1" y="85613"/>
            <a:ext cx="11632451" cy="341632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Trois élèves viennent lire. Chacun lit sa phrase rapidement et sans pause, jusqu’à la fin.</a:t>
            </a: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7E37BCC1-B4DC-74E0-95DC-750118ABDD62}"/>
              </a:ext>
            </a:extLst>
          </p:cNvPr>
          <p:cNvSpPr txBox="1">
            <a:spLocks/>
          </p:cNvSpPr>
          <p:nvPr/>
        </p:nvSpPr>
        <p:spPr>
          <a:xfrm>
            <a:off x="695862" y="481359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à 3 élèves de passer au tableau pour lire les phrases. </a:t>
            </a:r>
          </a:p>
        </p:txBody>
      </p:sp>
      <p:pic>
        <p:nvPicPr>
          <p:cNvPr id="16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65518" y="2574783"/>
            <a:ext cx="7140381" cy="170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4963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2" y="22113"/>
            <a:ext cx="10902465" cy="60952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Nous allons à présent mettre ces règles en application dans un texte. Suivez ma lecture.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413" y="435694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Lire le texte à haute voix devant la classe.</a:t>
            </a:r>
          </a:p>
        </p:txBody>
      </p:sp>
      <p:pic>
        <p:nvPicPr>
          <p:cNvPr id="9" name="Google Shape;656;p54">
            <a:extLst>
              <a:ext uri="{FF2B5EF4-FFF2-40B4-BE49-F238E27FC236}">
                <a16:creationId xmlns:a16="http://schemas.microsoft.com/office/drawing/2014/main" id="{D3FD341C-2F7E-4C2A-33A7-E236668BE84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1381816" y="75595"/>
            <a:ext cx="744881" cy="74488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B592953-C1EF-36AC-4DF0-F09DA867D944}"/>
              </a:ext>
            </a:extLst>
          </p:cNvPr>
          <p:cNvSpPr txBox="1"/>
          <p:nvPr/>
        </p:nvSpPr>
        <p:spPr>
          <a:xfrm>
            <a:off x="476772" y="1801862"/>
            <a:ext cx="8218684" cy="353943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err="1"/>
              <a:t>Aymane</a:t>
            </a:r>
            <a:r>
              <a:rPr lang="fr-FR" dirty="0"/>
              <a:t> vient de rentrer de l’école. Son chien n’est pas là. Il le cherche dans les rues du quartier. Il demande à ses amis. Personne ne l’a vu. Triste et fatigué, il décide de rentrer chez lui, les yeux pleins de larmes. Il pousse la porte de sa maison quand, tout à coup, il entend un petit bruit derrière lui. C’est Max ! Il était caché dans le jardin, tout sale, mais bien vivant ! </a:t>
            </a:r>
            <a:r>
              <a:rPr lang="fr-FR" dirty="0" err="1"/>
              <a:t>Aymane</a:t>
            </a:r>
            <a:r>
              <a:rPr lang="fr-FR" dirty="0"/>
              <a:t> est heureux ; il oublie sa fatigue.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8316" y="2497242"/>
            <a:ext cx="2930784" cy="205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645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793D5-83A1-EBAE-5253-0768A4007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id="{9789BA6D-D454-812E-CB01-5D0715886AA1}"/>
              </a:ext>
            </a:extLst>
          </p:cNvPr>
          <p:cNvSpPr txBox="1"/>
          <p:nvPr/>
        </p:nvSpPr>
        <p:spPr>
          <a:xfrm>
            <a:off x="792432" y="47512"/>
            <a:ext cx="10902465" cy="35093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Lisons les deux phrases tous ensemble, en chœur. Faites attention à lire en même temps.</a:t>
            </a:r>
            <a:endParaRPr lang="fr-FR" alt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18A2E2DE-083D-24DB-74D2-67EF0B7F2573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Faire lire en chœur les 2 phrases. </a:t>
            </a:r>
            <a:r>
              <a:rPr lang="fr-FR" dirty="0" smtClean="0"/>
              <a:t>Veiller à ce que les vox soient synchronisées.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9408B67-88E3-2803-8068-2E2518BFB4EA}"/>
              </a:ext>
            </a:extLst>
          </p:cNvPr>
          <p:cNvSpPr txBox="1"/>
          <p:nvPr/>
        </p:nvSpPr>
        <p:spPr>
          <a:xfrm>
            <a:off x="455400" y="1721294"/>
            <a:ext cx="7642576" cy="3375796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just"/>
            <a:r>
              <a:rPr lang="fr-FR" sz="26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Aymane vient de rentrer de l’école. Son chien n’est pas là. Il le cherche dans les rues du quartier. Il demande à ses amis. Personne ne l’a vu. </a:t>
            </a:r>
            <a:r>
              <a:rPr lang="fr-FR" sz="2667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Triste et fatigué, il décide de rentrer chez lui, les yeux pleins de larmes. Il pousse la porte de sa maison quand, tout à coup, il entend un petit bruit derrière lui. C’est Max ! Il était caché dans le jardin, tout sale, mais bien vivant ! Aymane est heureux ; il oublie sa fatigue.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5F894B0-7134-B6B4-7BE2-D3C877B61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8849" y="1880281"/>
            <a:ext cx="3665699" cy="333199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5265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2" y="60213"/>
            <a:ext cx="10902465" cy="35093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Lisez le texte à haute voix, lentement et clairement.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Désigner 3 élèves pour lire le texte.</a:t>
            </a:r>
          </a:p>
        </p:txBody>
      </p:sp>
      <p:pic>
        <p:nvPicPr>
          <p:cNvPr id="11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8B592953-C1EF-36AC-4DF0-F09DA867D944}"/>
              </a:ext>
            </a:extLst>
          </p:cNvPr>
          <p:cNvSpPr txBox="1"/>
          <p:nvPr/>
        </p:nvSpPr>
        <p:spPr>
          <a:xfrm>
            <a:off x="476772" y="1801862"/>
            <a:ext cx="8218684" cy="353943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err="1"/>
              <a:t>Aymane</a:t>
            </a:r>
            <a:r>
              <a:rPr lang="fr-FR" dirty="0"/>
              <a:t> vient de rentrer de l’école. Son chien n’est pas là. Il le cherche dans les rues du quartier. Il demande à ses amis. Personne ne l’a vu. Triste et fatigué, il décide de rentrer chez lui, les yeux pleins de larmes. Il pousse la porte de sa maison quand, tout à coup, il entend un petit bruit derrière lui. C’est Max ! Il était caché dans le jardin, tout sale, mais bien vivant ! </a:t>
            </a:r>
            <a:r>
              <a:rPr lang="fr-FR" dirty="0" err="1"/>
              <a:t>Aymane</a:t>
            </a:r>
            <a:r>
              <a:rPr lang="fr-FR" dirty="0"/>
              <a:t> est heureux ; il oublie sa fatigue.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8316" y="2497242"/>
            <a:ext cx="2930784" cy="205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8648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8061-9B9C-1CE9-D95D-72EB156F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id="{DAF67BF0-CDB4-F531-AB15-C6FFDAD4B4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83" y="993046"/>
            <a:ext cx="3736023" cy="3736023"/>
          </a:xfrm>
          <a:prstGeom prst="rect">
            <a:avLst/>
          </a:prstGeom>
        </p:spPr>
      </p:pic>
      <p:grpSp>
        <p:nvGrpSpPr>
          <p:cNvPr id="10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4324169" y="952608"/>
            <a:ext cx="7197271" cy="3873929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4575802" y="1409634"/>
            <a:ext cx="664506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44546A"/>
                </a:solidFill>
                <a:latin typeface="Calibri"/>
              </a:rPr>
              <a:t>Atelier de compréhension</a:t>
            </a: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20 min</a:t>
            </a:r>
            <a:endParaRPr lang="en-US" sz="48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7638528" y="26012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05916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57188F-46C2-0698-B0FD-5E46986DE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F59D1349-6BAE-AC9F-F0EE-D39A329C5940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1219170">
              <a:defRPr/>
            </a:pPr>
            <a:r>
              <a:rPr lang="fr-FR" sz="4267" dirty="0"/>
              <a:t>Repères</a:t>
            </a:r>
            <a:endParaRPr lang="en-US" sz="4267" dirty="0"/>
          </a:p>
        </p:txBody>
      </p:sp>
    </p:spTree>
    <p:extLst>
      <p:ext uri="{BB962C8B-B14F-4D97-AF65-F5344CB8AC3E}">
        <p14:creationId xmlns:p14="http://schemas.microsoft.com/office/powerpoint/2010/main" val="36708269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42539-F16F-37EE-17C6-CF786F703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683FBEA-2153-CDD2-3A57-F2CA6477F88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9C96B8-5F97-A385-3830-FE10634C8C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92D2B482-EFE1-6718-09A4-3B2D74F0CD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E9678F9C-1418-715C-771F-B711F698A3C7}"/>
              </a:ext>
            </a:extLst>
          </p:cNvPr>
          <p:cNvSpPr txBox="1"/>
          <p:nvPr/>
        </p:nvSpPr>
        <p:spPr>
          <a:xfrm>
            <a:off x="792432" y="47512"/>
            <a:ext cx="10902465" cy="60952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Nous allons passer aux activités de compréhension. Rappelez-vous que lorsque je veux répondre à des questions à propos d’un texte, je suis les règles suivantes :</a:t>
            </a:r>
            <a:endParaRPr lang="fr-FR" altLang="fr-FR" dirty="0"/>
          </a:p>
        </p:txBody>
      </p:sp>
      <p:sp>
        <p:nvSpPr>
          <p:cNvPr id="4" name="Rectangle 3"/>
          <p:cNvSpPr/>
          <p:nvPr/>
        </p:nvSpPr>
        <p:spPr>
          <a:xfrm>
            <a:off x="820963" y="2610507"/>
            <a:ext cx="10604499" cy="16927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sz="2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lis attentivement </a:t>
            </a:r>
            <a:r>
              <a:rPr lang="fr-FR" sz="26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la question et je fais attention au mot </a:t>
            </a:r>
            <a:r>
              <a:rPr lang="fr-FR" sz="2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interrogatif.</a:t>
            </a: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sz="2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cherche dans le texte la catégorie de réponse attendue (temps, objet, action, personne).</a:t>
            </a: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sz="2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réponds avec une phrase complète.</a:t>
            </a:r>
            <a:endParaRPr lang="fr-FR" sz="2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26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2745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42539-F16F-37EE-17C6-CF786F703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683FBEA-2153-CDD2-3A57-F2CA6477F88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9C96B8-5F97-A385-3830-FE10634C8C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92D2B482-EFE1-6718-09A4-3B2D74F0CD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E9678F9C-1418-715C-771F-B711F698A3C7}"/>
              </a:ext>
            </a:extLst>
          </p:cNvPr>
          <p:cNvSpPr txBox="1"/>
          <p:nvPr/>
        </p:nvSpPr>
        <p:spPr>
          <a:xfrm>
            <a:off x="792432" y="47512"/>
            <a:ext cx="10902465" cy="35093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altLang="fr-FR" dirty="0"/>
              <a:t>Voyons maintenant un exemple concret : la question avec le mot interrogatif « Pourquoi ? » </a:t>
            </a:r>
          </a:p>
        </p:txBody>
      </p:sp>
      <p:sp>
        <p:nvSpPr>
          <p:cNvPr id="5" name="Rectangle 4"/>
          <p:cNvSpPr/>
          <p:nvPr/>
        </p:nvSpPr>
        <p:spPr>
          <a:xfrm>
            <a:off x="1200150" y="2601436"/>
            <a:ext cx="9791700" cy="16927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6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Pourquoi… ? </a:t>
            </a:r>
            <a:r>
              <a:rPr lang="fr-FR" sz="2600" kern="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la cause</a:t>
            </a:r>
            <a:endParaRPr lang="fr-FR" sz="2600" b="1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fr-FR" sz="2600" dirty="0" smtClean="0"/>
              <a:t>Chercher </a:t>
            </a:r>
            <a:r>
              <a:rPr lang="fr-FR" sz="2600" b="1" dirty="0" smtClean="0"/>
              <a:t>la </a:t>
            </a:r>
            <a:r>
              <a:rPr lang="fr-FR" sz="2600" b="1" dirty="0"/>
              <a:t>cause ou la </a:t>
            </a:r>
            <a:r>
              <a:rPr lang="fr-FR" sz="2600" b="1" dirty="0" smtClean="0"/>
              <a:t>raison</a:t>
            </a:r>
            <a:r>
              <a:rPr lang="fr-FR" sz="2600" dirty="0" smtClean="0"/>
              <a:t>.</a:t>
            </a:r>
            <a:endParaRPr lang="fr-FR" sz="2600" dirty="0"/>
          </a:p>
          <a:p>
            <a:pPr algn="just"/>
            <a:r>
              <a:rPr lang="fr-FR" sz="2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Exemple 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fr-FR" sz="2600" b="1" dirty="0"/>
              <a:t>Pourquoi</a:t>
            </a:r>
            <a:r>
              <a:rPr lang="fr-FR" sz="2600" dirty="0"/>
              <a:t> l’enfant met-il son manteau ? </a:t>
            </a:r>
            <a:r>
              <a:rPr lang="fr-FR" sz="2600" kern="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600" dirty="0"/>
              <a:t> </a:t>
            </a:r>
            <a:r>
              <a:rPr lang="fr-FR" sz="2600" b="1" dirty="0"/>
              <a:t>Parce qu</a:t>
            </a:r>
            <a:r>
              <a:rPr lang="fr-FR" sz="2600" dirty="0"/>
              <a:t>’il fait froid.</a:t>
            </a:r>
            <a:endParaRPr lang="fr-FR" sz="2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F9508EBA-2C16-90CD-BF9D-FB0D2C6EB70C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 de rappel. Expliciter la stratégie en s’appuyant sur les réponses des apprenants.</a:t>
            </a:r>
          </a:p>
        </p:txBody>
      </p:sp>
    </p:spTree>
    <p:extLst>
      <p:ext uri="{BB962C8B-B14F-4D97-AF65-F5344CB8AC3E}">
        <p14:creationId xmlns:p14="http://schemas.microsoft.com/office/powerpoint/2010/main" val="31354064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3456E-A79B-56CA-ECCA-6E356DFAC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923C87A-DD9D-8B75-0EB6-850144B24A53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364D9D-6D22-3384-62F6-42A8382ABE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7D00CAD9-0018-EF31-E5F1-F9331EEBE6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792432" y="47513"/>
            <a:ext cx="10902465" cy="35093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Pour répondre à cette question, je cherche dans le texte la cause de la tristesse d’</a:t>
            </a:r>
            <a:r>
              <a:rPr lang="fr-FR" dirty="0" err="1"/>
              <a:t>Aymane</a:t>
            </a:r>
            <a:r>
              <a:rPr lang="fr-FR" dirty="0"/>
              <a:t>.</a:t>
            </a:r>
            <a:endParaRPr lang="fr-FR" altLang="fr-FR" dirty="0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Lire la question à voix haute, pointer les mots importants dans la question. 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165315" y="1372031"/>
            <a:ext cx="11830373" cy="1140697"/>
          </a:xfrm>
          <a:prstGeom prst="rect">
            <a:avLst/>
          </a:prstGeom>
          <a:solidFill>
            <a:srgbClr val="E4F4F8"/>
          </a:solidFill>
          <a:ln>
            <a:solidFill>
              <a:srgbClr val="0852A4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fr-FR" sz="2400" b="1" dirty="0"/>
              <a:t>Pourquoi </a:t>
            </a:r>
            <a:r>
              <a:rPr lang="fr-FR" sz="2400" dirty="0">
                <a:latin typeface="YZOJMB+Calibri"/>
              </a:rPr>
              <a:t>Aymane est-il triste ?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400" dirty="0">
                <a:sym typeface="Wingdings" panose="05000000000000000000" pitchFamily="2" charset="2"/>
              </a:rPr>
              <a:t> </a:t>
            </a:r>
            <a:r>
              <a:rPr lang="fr-FR" sz="2400" dirty="0"/>
              <a:t>.........................................................................................................................................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2F21F27-19EA-5C9E-DEBA-D4F53E1FA62C}"/>
              </a:ext>
            </a:extLst>
          </p:cNvPr>
          <p:cNvSpPr txBox="1"/>
          <p:nvPr/>
        </p:nvSpPr>
        <p:spPr>
          <a:xfrm>
            <a:off x="721111" y="3097076"/>
            <a:ext cx="10945543" cy="255493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 defTabSz="1219170">
              <a:defRPr/>
            </a:pPr>
            <a:r>
              <a:rPr lang="fr-FR" sz="2667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Aymane vient de rentrer de l’école. Son chien n’est pas là. Il le cherche dans les rues du quartier. Il demande à ses amis. Personne ne l’a vu. Triste et fatigué, il décide de rentrer chez lui, les yeux pleins de larmes. Il pousse la porte de sa maison quand, tout à coup, il entend un petit bruit derrière lui. C’est Max ! Il était caché dans le jardin, tout sale, mais bien vivant ! Aymane est heureux ; il oublie sa fatigue.</a:t>
            </a:r>
          </a:p>
        </p:txBody>
      </p:sp>
      <p:pic>
        <p:nvPicPr>
          <p:cNvPr id="11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6980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A110D-6333-4A63-7303-1CBD71FA8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827DFD8-CF0D-F286-62FC-B120CD2C3D52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78D9CE-5518-CD05-EF5C-98069080FE2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040CA60B-9F83-880E-4082-CA7DA91394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11">
            <a:extLst>
              <a:ext uri="{FF2B5EF4-FFF2-40B4-BE49-F238E27FC236}">
                <a16:creationId xmlns:a16="http://schemas.microsoft.com/office/drawing/2014/main" id="{8257EB81-0A35-D6C6-3C7E-32B8DCD4752C}"/>
              </a:ext>
            </a:extLst>
          </p:cNvPr>
          <p:cNvSpPr txBox="1"/>
          <p:nvPr/>
        </p:nvSpPr>
        <p:spPr>
          <a:xfrm>
            <a:off x="792432" y="47512"/>
            <a:ext cx="10902465" cy="35093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Réponse attendue :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F9508EBA-2C16-90CD-BF9D-FB0D2C6EB70C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de recopier la réponse dans leurs cahiers.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2C215E1-D97A-04F6-79CF-C5E9BA534308}"/>
              </a:ext>
            </a:extLst>
          </p:cNvPr>
          <p:cNvSpPr txBox="1"/>
          <p:nvPr/>
        </p:nvSpPr>
        <p:spPr>
          <a:xfrm>
            <a:off x="165315" y="1372031"/>
            <a:ext cx="11830373" cy="1200329"/>
          </a:xfrm>
          <a:prstGeom prst="rect">
            <a:avLst/>
          </a:prstGeom>
          <a:solidFill>
            <a:srgbClr val="E4F4F8"/>
          </a:solidFill>
          <a:ln>
            <a:solidFill>
              <a:srgbClr val="0852A4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2400" b="1" dirty="0"/>
              <a:t>Pourquoi Aymane est-il triste 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>
                <a:sym typeface="Wingdings" panose="05000000000000000000" pitchFamily="2" charset="2"/>
              </a:rPr>
              <a:t> </a:t>
            </a:r>
            <a:r>
              <a:rPr lang="fr-FR" sz="2400" dirty="0"/>
              <a:t>.........................................................................................................................................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745222" y="1942306"/>
            <a:ext cx="90176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400" b="1" i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Aymane est triste parce que son chien n’est pas là.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8B7C73F-7F7C-926D-0B2E-9809DEF06F4B}"/>
              </a:ext>
            </a:extLst>
          </p:cNvPr>
          <p:cNvSpPr txBox="1"/>
          <p:nvPr/>
        </p:nvSpPr>
        <p:spPr>
          <a:xfrm>
            <a:off x="721111" y="3097076"/>
            <a:ext cx="10945543" cy="255493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 defTabSz="1219170">
              <a:defRPr/>
            </a:pPr>
            <a:r>
              <a:rPr lang="fr-FR" sz="2667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Aymane vient de rentrer de l’école. </a:t>
            </a:r>
            <a:r>
              <a:rPr lang="fr-FR" sz="2667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 chien n’est pas là. </a:t>
            </a:r>
            <a:r>
              <a:rPr lang="fr-FR" sz="2667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le cherche dans les rues du quartier. Il demande à ses amis. </a:t>
            </a:r>
            <a:r>
              <a:rPr lang="fr-FR" sz="2667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Personne ne l’a vu. Triste et fatigué,</a:t>
            </a:r>
            <a:r>
              <a:rPr lang="fr-FR" sz="2667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il décide de rentrer chez lui, les yeux pleins de larmes. Il pousse la porte de sa maison quand, tout à coup, il entend un petit bruit derrière lui. C’est Max ! Il était caché dans le jardin, tout sale, mais bien vivant ! Aymane est heureux ; il oublie sa fatigue.</a:t>
            </a:r>
          </a:p>
        </p:txBody>
      </p:sp>
    </p:spTree>
    <p:extLst>
      <p:ext uri="{BB962C8B-B14F-4D97-AF65-F5344CB8AC3E}">
        <p14:creationId xmlns:p14="http://schemas.microsoft.com/office/powerpoint/2010/main" val="1825244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80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période de remédiation 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85965" y="150933"/>
            <a:ext cx="639795" cy="7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32">
            <a:extLst>
              <a:ext uri="{FF2B5EF4-FFF2-40B4-BE49-F238E27FC236}">
                <a16:creationId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9474377" y="1337250"/>
            <a:ext cx="9340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 err="1">
                <a:solidFill>
                  <a:schemeClr val="accent6"/>
                </a:solidFill>
              </a:rPr>
              <a:t>Post-test</a:t>
            </a:r>
            <a:endParaRPr lang="fr-FR" sz="1600" b="1" dirty="0">
              <a:solidFill>
                <a:schemeClr val="accent6"/>
              </a:solidFill>
            </a:endParaRPr>
          </a:p>
        </p:txBody>
      </p:sp>
      <p:grpSp>
        <p:nvGrpSpPr>
          <p:cNvPr id="31" name="Group 33">
            <a:extLst>
              <a:ext uri="{FF2B5EF4-FFF2-40B4-BE49-F238E27FC236}">
                <a16:creationId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8983635" y="1120330"/>
            <a:ext cx="1915525" cy="1831671"/>
            <a:chOff x="1007340" y="1589285"/>
            <a:chExt cx="914400" cy="1831670"/>
          </a:xfrm>
        </p:grpSpPr>
        <p:sp>
          <p:nvSpPr>
            <p:cNvPr id="32" name="Oval 34">
              <a:extLst>
                <a:ext uri="{FF2B5EF4-FFF2-40B4-BE49-F238E27FC236}">
                  <a16:creationId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914400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dirty="0"/>
            </a:p>
          </p:txBody>
        </p:sp>
        <p:cxnSp>
          <p:nvCxnSpPr>
            <p:cNvPr id="37" name="Straight Connector 35">
              <a:extLst>
                <a:ext uri="{FF2B5EF4-FFF2-40B4-BE49-F238E27FC236}">
                  <a16:creationId xmlns:a16="http://schemas.microsoft.com/office/drawing/2014/main" id="{5C15E87B-C7C1-29B0-A8B5-84FE1CC0B840}"/>
                </a:ext>
              </a:extLst>
            </p:cNvPr>
            <p:cNvCxnSpPr>
              <a:stCxn id="32" idx="4"/>
            </p:cNvCxnSpPr>
            <p:nvPr/>
          </p:nvCxnSpPr>
          <p:spPr>
            <a:xfrm>
              <a:off x="1464540" y="2590846"/>
              <a:ext cx="1959" cy="830110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Pentagon 3">
            <a:extLst>
              <a:ext uri="{FF2B5EF4-FFF2-40B4-BE49-F238E27FC236}">
                <a16:creationId xmlns:a16="http://schemas.microsoft.com/office/drawing/2014/main" id="{9DC24E7A-C759-D70C-4B5E-57312B042067}"/>
              </a:ext>
            </a:extLst>
          </p:cNvPr>
          <p:cNvSpPr/>
          <p:nvPr/>
        </p:nvSpPr>
        <p:spPr>
          <a:xfrm>
            <a:off x="1477882" y="3117132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40" name="Chevron 5">
            <a:extLst>
              <a:ext uri="{FF2B5EF4-FFF2-40B4-BE49-F238E27FC236}">
                <a16:creationId xmlns:a16="http://schemas.microsoft.com/office/drawing/2014/main" id="{A328255F-4DC0-ABF4-AE19-90443670F2DD}"/>
              </a:ext>
            </a:extLst>
          </p:cNvPr>
          <p:cNvSpPr/>
          <p:nvPr/>
        </p:nvSpPr>
        <p:spPr>
          <a:xfrm>
            <a:off x="2831800" y="3117132"/>
            <a:ext cx="537984" cy="1566077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</a:p>
        </p:txBody>
      </p:sp>
      <p:sp>
        <p:nvSpPr>
          <p:cNvPr id="42" name="Pentagon 3">
            <a:extLst>
              <a:ext uri="{FF2B5EF4-FFF2-40B4-BE49-F238E27FC236}">
                <a16:creationId xmlns:a16="http://schemas.microsoft.com/office/drawing/2014/main" id="{262360AF-516E-0EE4-E95D-2327EB6A5598}"/>
              </a:ext>
            </a:extLst>
          </p:cNvPr>
          <p:cNvSpPr/>
          <p:nvPr/>
        </p:nvSpPr>
        <p:spPr>
          <a:xfrm>
            <a:off x="1970593" y="3117132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43" name="Pentagon 3">
            <a:extLst>
              <a:ext uri="{FF2B5EF4-FFF2-40B4-BE49-F238E27FC236}">
                <a16:creationId xmlns:a16="http://schemas.microsoft.com/office/drawing/2014/main" id="{4C8E540E-290A-517F-09D6-D2F453FC91EF}"/>
              </a:ext>
            </a:extLst>
          </p:cNvPr>
          <p:cNvSpPr/>
          <p:nvPr/>
        </p:nvSpPr>
        <p:spPr>
          <a:xfrm>
            <a:off x="2425534" y="3117132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sp>
        <p:nvSpPr>
          <p:cNvPr id="44" name="Pentagon 3">
            <a:extLst>
              <a:ext uri="{FF2B5EF4-FFF2-40B4-BE49-F238E27FC236}">
                <a16:creationId xmlns:a16="http://schemas.microsoft.com/office/drawing/2014/main" id="{065A1F34-66DD-6B30-B6D6-CC68923B342C}"/>
              </a:ext>
            </a:extLst>
          </p:cNvPr>
          <p:cNvSpPr/>
          <p:nvPr/>
        </p:nvSpPr>
        <p:spPr>
          <a:xfrm>
            <a:off x="3378374" y="3117132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S5</a:t>
            </a:r>
          </a:p>
        </p:txBody>
      </p:sp>
      <p:sp>
        <p:nvSpPr>
          <p:cNvPr id="45" name="Chevron 5">
            <a:extLst>
              <a:ext uri="{FF2B5EF4-FFF2-40B4-BE49-F238E27FC236}">
                <a16:creationId xmlns:a16="http://schemas.microsoft.com/office/drawing/2014/main" id="{DC7608AB-D0B9-014D-E349-23C2462A5C3F}"/>
              </a:ext>
            </a:extLst>
          </p:cNvPr>
          <p:cNvSpPr/>
          <p:nvPr/>
        </p:nvSpPr>
        <p:spPr>
          <a:xfrm>
            <a:off x="4784845" y="3117132"/>
            <a:ext cx="537984" cy="1566077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S8</a:t>
            </a:r>
          </a:p>
        </p:txBody>
      </p:sp>
      <p:sp>
        <p:nvSpPr>
          <p:cNvPr id="46" name="Pentagon 3">
            <a:extLst>
              <a:ext uri="{FF2B5EF4-FFF2-40B4-BE49-F238E27FC236}">
                <a16:creationId xmlns:a16="http://schemas.microsoft.com/office/drawing/2014/main" id="{1151A1B9-CEDF-B322-E1DA-C31D096CF78C}"/>
              </a:ext>
            </a:extLst>
          </p:cNvPr>
          <p:cNvSpPr/>
          <p:nvPr/>
        </p:nvSpPr>
        <p:spPr>
          <a:xfrm>
            <a:off x="3867428" y="3117132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S6</a:t>
            </a:r>
          </a:p>
        </p:txBody>
      </p:sp>
      <p:sp>
        <p:nvSpPr>
          <p:cNvPr id="47" name="Pentagon 3">
            <a:extLst>
              <a:ext uri="{FF2B5EF4-FFF2-40B4-BE49-F238E27FC236}">
                <a16:creationId xmlns:a16="http://schemas.microsoft.com/office/drawing/2014/main" id="{B1147BBE-F73D-FC97-C5BB-39A3928FC767}"/>
              </a:ext>
            </a:extLst>
          </p:cNvPr>
          <p:cNvSpPr/>
          <p:nvPr/>
        </p:nvSpPr>
        <p:spPr>
          <a:xfrm>
            <a:off x="4378580" y="3117132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S7</a:t>
            </a:r>
          </a:p>
        </p:txBody>
      </p:sp>
      <p:cxnSp>
        <p:nvCxnSpPr>
          <p:cNvPr id="48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5622279" y="2240185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4864889" y="1603651"/>
            <a:ext cx="1514779" cy="635565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b="1" dirty="0">
                <a:solidFill>
                  <a:schemeClr val="accent6"/>
                </a:solidFill>
              </a:rPr>
              <a:t>Révision</a:t>
            </a:r>
          </a:p>
        </p:txBody>
      </p:sp>
      <p:sp>
        <p:nvSpPr>
          <p:cNvPr id="51" name="Oval 34">
            <a:extLst>
              <a:ext uri="{FF2B5EF4-FFF2-40B4-BE49-F238E27FC236}">
                <a16:creationId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5421519" y="5504914"/>
            <a:ext cx="1818516" cy="67024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b="1" dirty="0">
                <a:solidFill>
                  <a:schemeClr val="accent6"/>
                </a:solidFill>
              </a:rPr>
              <a:t>Test de </a:t>
            </a:r>
          </a:p>
          <a:p>
            <a:pPr algn="ctr"/>
            <a:r>
              <a:rPr lang="fr-FR" sz="1600" b="1" dirty="0">
                <a:solidFill>
                  <a:schemeClr val="accent6"/>
                </a:solidFill>
              </a:rPr>
              <a:t>validation</a:t>
            </a:r>
          </a:p>
        </p:txBody>
      </p:sp>
      <p:cxnSp>
        <p:nvCxnSpPr>
          <p:cNvPr id="52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6236921" y="4660445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7943240" y="2016325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6608403" y="1562010"/>
            <a:ext cx="2351268" cy="447135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b="1" dirty="0">
                <a:solidFill>
                  <a:srgbClr val="336FB6"/>
                </a:solidFill>
              </a:rPr>
              <a:t>Consolidation</a:t>
            </a:r>
          </a:p>
        </p:txBody>
      </p:sp>
      <p:sp>
        <p:nvSpPr>
          <p:cNvPr id="64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7519545" y="5710515"/>
            <a:ext cx="2032859" cy="447135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b="1" dirty="0">
                <a:solidFill>
                  <a:schemeClr val="accent6"/>
                </a:solidFill>
              </a:rPr>
              <a:t>Palier 3</a:t>
            </a:r>
            <a:endParaRPr lang="fr-FR" dirty="0"/>
          </a:p>
        </p:txBody>
      </p:sp>
      <p:cxnSp>
        <p:nvCxnSpPr>
          <p:cNvPr id="65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8528287" y="4867413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6236921" y="4659541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ZoneTexte 66"/>
          <p:cNvSpPr txBox="1"/>
          <p:nvPr/>
        </p:nvSpPr>
        <p:spPr>
          <a:xfrm>
            <a:off x="6553820" y="3882306"/>
            <a:ext cx="3070075" cy="461665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sz="2400" dirty="0"/>
          </a:p>
        </p:txBody>
      </p:sp>
      <p:sp>
        <p:nvSpPr>
          <p:cNvPr id="68" name="ZoneTexte 67"/>
          <p:cNvSpPr txBox="1"/>
          <p:nvPr/>
        </p:nvSpPr>
        <p:spPr>
          <a:xfrm>
            <a:off x="6553820" y="2846916"/>
            <a:ext cx="3070075" cy="461665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sz="2400" dirty="0"/>
          </a:p>
        </p:txBody>
      </p:sp>
      <p:sp>
        <p:nvSpPr>
          <p:cNvPr id="69" name="Pentagon 3">
            <a:extLst>
              <a:ext uri="{FF2B5EF4-FFF2-40B4-BE49-F238E27FC236}">
                <a16:creationId xmlns:a16="http://schemas.microsoft.com/office/drawing/2014/main" id="{61A71121-6E5F-9DE7-AC4F-C06C59D90C4B}"/>
              </a:ext>
            </a:extLst>
          </p:cNvPr>
          <p:cNvSpPr/>
          <p:nvPr/>
        </p:nvSpPr>
        <p:spPr>
          <a:xfrm>
            <a:off x="5421519" y="3070295"/>
            <a:ext cx="533880" cy="1566077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S9</a:t>
            </a:r>
          </a:p>
        </p:txBody>
      </p:sp>
      <p:sp>
        <p:nvSpPr>
          <p:cNvPr id="71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5970167" y="3070295"/>
            <a:ext cx="533880" cy="1566077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S10</a:t>
            </a:r>
          </a:p>
        </p:txBody>
      </p:sp>
      <p:sp>
        <p:nvSpPr>
          <p:cNvPr id="72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6589322" y="304957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S11</a:t>
            </a:r>
          </a:p>
        </p:txBody>
      </p:sp>
      <p:sp>
        <p:nvSpPr>
          <p:cNvPr id="79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7943241" y="3049575"/>
            <a:ext cx="645043" cy="789871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S14</a:t>
            </a:r>
          </a:p>
        </p:txBody>
      </p:sp>
      <p:sp>
        <p:nvSpPr>
          <p:cNvPr id="80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7082033" y="304957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S12</a:t>
            </a:r>
          </a:p>
        </p:txBody>
      </p:sp>
      <p:sp>
        <p:nvSpPr>
          <p:cNvPr id="81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7536974" y="304957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S13</a:t>
            </a:r>
          </a:p>
        </p:txBody>
      </p:sp>
      <p:sp>
        <p:nvSpPr>
          <p:cNvPr id="82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8659192" y="304957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83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9151902" y="304957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84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6593584" y="3887239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S11</a:t>
            </a:r>
          </a:p>
        </p:txBody>
      </p:sp>
      <p:sp>
        <p:nvSpPr>
          <p:cNvPr id="86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7947501" y="3887239"/>
            <a:ext cx="645043" cy="789871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S14</a:t>
            </a:r>
          </a:p>
        </p:txBody>
      </p:sp>
      <p:sp>
        <p:nvSpPr>
          <p:cNvPr id="87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7086294" y="3887239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S12</a:t>
            </a:r>
          </a:p>
        </p:txBody>
      </p:sp>
      <p:sp>
        <p:nvSpPr>
          <p:cNvPr id="88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7541236" y="3887239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S13</a:t>
            </a:r>
          </a:p>
        </p:txBody>
      </p:sp>
      <p:sp>
        <p:nvSpPr>
          <p:cNvPr id="89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8663453" y="3887239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90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9156164" y="3887239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91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9713248" y="3057721"/>
            <a:ext cx="533880" cy="1619387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</p:spTree>
    <p:extLst>
      <p:ext uri="{BB962C8B-B14F-4D97-AF65-F5344CB8AC3E}">
        <p14:creationId xmlns:p14="http://schemas.microsoft.com/office/powerpoint/2010/main" val="21846707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57188F-46C2-0698-B0FD-5E46986DE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F59D1349-6BAE-AC9F-F0EE-D39A329C5940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1219170">
              <a:defRPr/>
            </a:pPr>
            <a:r>
              <a:rPr lang="fr-FR" sz="4267" dirty="0"/>
              <a:t>Repères</a:t>
            </a:r>
            <a:endParaRPr lang="en-US" sz="4267" dirty="0"/>
          </a:p>
        </p:txBody>
      </p:sp>
    </p:spTree>
    <p:extLst>
      <p:ext uri="{BB962C8B-B14F-4D97-AF65-F5344CB8AC3E}">
        <p14:creationId xmlns:p14="http://schemas.microsoft.com/office/powerpoint/2010/main" val="251106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42539-F16F-37EE-17C6-CF786F703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683FBEA-2153-CDD2-3A57-F2CA6477F88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9C96B8-5F97-A385-3830-FE10634C8C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92D2B482-EFE1-6718-09A4-3B2D74F0CD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65200" y="2374297"/>
            <a:ext cx="10524160" cy="16927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2600" b="1" dirty="0" smtClean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Que fait … </a:t>
            </a:r>
            <a:r>
              <a:rPr lang="fr-FR" sz="26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? </a:t>
            </a:r>
            <a:r>
              <a:rPr lang="fr-FR" sz="2600" kern="1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600" b="1" dirty="0" smtClean="0"/>
              <a:t> l’action du personnage</a:t>
            </a:r>
            <a:endParaRPr lang="fr-FR" sz="2600" b="1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600" dirty="0" smtClean="0"/>
              <a:t>Repérer </a:t>
            </a:r>
            <a:r>
              <a:rPr lang="fr-FR" sz="2600" b="1" dirty="0" smtClean="0"/>
              <a:t>l’action</a:t>
            </a:r>
            <a:r>
              <a:rPr lang="fr-FR" sz="2600" dirty="0"/>
              <a:t> </a:t>
            </a:r>
            <a:r>
              <a:rPr lang="fr-FR" sz="2600" b="1" dirty="0" smtClean="0"/>
              <a:t>du personnage</a:t>
            </a:r>
            <a:endParaRPr lang="fr-FR" sz="2600" dirty="0"/>
          </a:p>
          <a:p>
            <a:r>
              <a:rPr lang="fr-FR" sz="2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Exemple </a:t>
            </a:r>
            <a:r>
              <a:rPr lang="fr-FR" sz="2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endParaRPr lang="fr-FR" sz="26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600" dirty="0"/>
              <a:t>Que </a:t>
            </a:r>
            <a:r>
              <a:rPr lang="fr-FR" sz="2600" dirty="0" smtClean="0"/>
              <a:t>fait l’enfant </a:t>
            </a:r>
            <a:r>
              <a:rPr lang="fr-FR" sz="2600" dirty="0"/>
              <a:t>avec ses crayons de couleur ? </a:t>
            </a:r>
            <a:r>
              <a:rPr lang="fr-FR" sz="2600" kern="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fr-FR" sz="2600" dirty="0"/>
              <a:t>Il </a:t>
            </a:r>
            <a:r>
              <a:rPr lang="fr-FR" sz="2600" dirty="0" smtClean="0"/>
              <a:t>dessine </a:t>
            </a:r>
            <a:r>
              <a:rPr lang="fr-FR" sz="2600" dirty="0"/>
              <a:t>un paysage</a:t>
            </a:r>
            <a:r>
              <a:rPr lang="fr-FR" sz="2600" dirty="0" smtClean="0"/>
              <a:t>.</a:t>
            </a:r>
            <a:endParaRPr lang="fr-FR" sz="2600" dirty="0"/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F9508EBA-2C16-90CD-BF9D-FB0D2C6EB70C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 de rappels. Expliciter la stratégie en s’appuyant sur les réponses des apprenants.</a:t>
            </a:r>
          </a:p>
        </p:txBody>
      </p:sp>
      <p:sp>
        <p:nvSpPr>
          <p:cNvPr id="5" name="ZoneTexte 11">
            <a:extLst>
              <a:ext uri="{FF2B5EF4-FFF2-40B4-BE49-F238E27FC236}">
                <a16:creationId xmlns:a16="http://schemas.microsoft.com/office/drawing/2014/main" id="{84047DF0-C37C-ACAB-ADE3-6242D51A5633}"/>
              </a:ext>
            </a:extLst>
          </p:cNvPr>
          <p:cNvSpPr txBox="1"/>
          <p:nvPr/>
        </p:nvSpPr>
        <p:spPr>
          <a:xfrm>
            <a:off x="792432" y="47513"/>
            <a:ext cx="10902465" cy="35093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altLang="fr-FR" dirty="0"/>
              <a:t>Comment répond-on aux questions posées par « Que fait....? » ?</a:t>
            </a:r>
          </a:p>
        </p:txBody>
      </p:sp>
    </p:spTree>
    <p:extLst>
      <p:ext uri="{BB962C8B-B14F-4D97-AF65-F5344CB8AC3E}">
        <p14:creationId xmlns:p14="http://schemas.microsoft.com/office/powerpoint/2010/main" val="396187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9B900-4E3D-A5D4-387A-52AF4A1E1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1">
            <a:extLst>
              <a:ext uri="{FF2B5EF4-FFF2-40B4-BE49-F238E27FC236}">
                <a16:creationId xmlns:a16="http://schemas.microsoft.com/office/drawing/2014/main" id="{7683FBEA-2153-CDD2-3A57-F2CA6477F88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4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792432" y="47513"/>
            <a:ext cx="10902465" cy="35093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Cherchez dans le texte l’information pour répondre à cette question.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d’appliquer la même stratégie pour répondre à cette question.</a:t>
            </a: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1371" y="47513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/>
          <p:cNvSpPr txBox="1"/>
          <p:nvPr/>
        </p:nvSpPr>
        <p:spPr>
          <a:xfrm>
            <a:off x="165315" y="1372031"/>
            <a:ext cx="11830373" cy="1200329"/>
          </a:xfrm>
          <a:prstGeom prst="rect">
            <a:avLst/>
          </a:prstGeom>
          <a:solidFill>
            <a:srgbClr val="E4F4F8"/>
          </a:solidFill>
          <a:ln>
            <a:solidFill>
              <a:srgbClr val="0852A4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2400" b="1" dirty="0"/>
              <a:t>Que fait </a:t>
            </a:r>
            <a:r>
              <a:rPr lang="fr-FR" sz="2400" dirty="0"/>
              <a:t>Aymane pour chercher Max 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>
                <a:sym typeface="Wingdings" panose="05000000000000000000" pitchFamily="2" charset="2"/>
              </a:rPr>
              <a:t> </a:t>
            </a:r>
            <a:r>
              <a:rPr lang="fr-FR" sz="2400" dirty="0"/>
              <a:t>.........................................................................................................................................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FE4B9DB-FC79-664F-004E-B78FA6400124}"/>
              </a:ext>
            </a:extLst>
          </p:cNvPr>
          <p:cNvSpPr txBox="1"/>
          <p:nvPr/>
        </p:nvSpPr>
        <p:spPr>
          <a:xfrm>
            <a:off x="594111" y="3097076"/>
            <a:ext cx="10945543" cy="255493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 defTabSz="1219170">
              <a:defRPr/>
            </a:pPr>
            <a:r>
              <a:rPr lang="fr-FR" sz="2667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Aymane vient de rentrer de l’école. Son chien n’est pas là. Il le cherche dans les rues du quartier. Il demande à ses amis. Personne ne l’a vu. Triste et fatigué, il décide de rentrer chez lui, les yeux pleins de larmes. Il pousse la porte de sa maison quand, tout à coup, il entend un petit bruit derrière lui. C’est Max ! Il était caché dans le jardin, tout sale, mais bien vivant ! Aymane est heureux ; il oublie sa fatigue.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9C96B8-5F97-A385-3830-FE10634C8C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9" name="Picture 2" descr="Image générée">
            <a:extLst>
              <a:ext uri="{FF2B5EF4-FFF2-40B4-BE49-F238E27FC236}">
                <a16:creationId xmlns:a16="http://schemas.microsoft.com/office/drawing/2014/main" id="{92D2B482-EFE1-6718-09A4-3B2D74F0CD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74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D9519-BA33-1B7E-FEBF-C08FA638E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1">
            <a:extLst>
              <a:ext uri="{FF2B5EF4-FFF2-40B4-BE49-F238E27FC236}">
                <a16:creationId xmlns:a16="http://schemas.microsoft.com/office/drawing/2014/main" id="{7683FBEA-2153-CDD2-3A57-F2CA6477F88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52034A6-B52E-0E8F-AAC7-2106AE1F1F28}"/>
              </a:ext>
            </a:extLst>
          </p:cNvPr>
          <p:cNvSpPr txBox="1"/>
          <p:nvPr/>
        </p:nvSpPr>
        <p:spPr>
          <a:xfrm>
            <a:off x="165315" y="1372031"/>
            <a:ext cx="11830373" cy="1200329"/>
          </a:xfrm>
          <a:prstGeom prst="rect">
            <a:avLst/>
          </a:prstGeom>
          <a:solidFill>
            <a:srgbClr val="E4F4F8"/>
          </a:solidFill>
          <a:ln>
            <a:solidFill>
              <a:srgbClr val="0852A4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2400" b="1" dirty="0"/>
              <a:t>Que fait </a:t>
            </a:r>
            <a:r>
              <a:rPr lang="fr-FR" sz="2400" dirty="0"/>
              <a:t>Aymane pour chercher Max 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>
                <a:sym typeface="Wingdings" panose="05000000000000000000" pitchFamily="2" charset="2"/>
              </a:rPr>
              <a:t> </a:t>
            </a:r>
            <a:r>
              <a:rPr lang="fr-FR" sz="2400" dirty="0"/>
              <a:t>.........................................................................................................................................</a:t>
            </a:r>
          </a:p>
        </p:txBody>
      </p:sp>
      <p:sp>
        <p:nvSpPr>
          <p:cNvPr id="4" name="ZoneTexte 11">
            <a:extLst>
              <a:ext uri="{FF2B5EF4-FFF2-40B4-BE49-F238E27FC236}">
                <a16:creationId xmlns:a16="http://schemas.microsoft.com/office/drawing/2014/main" id="{E03D8E0D-770B-DC03-4643-2D957EAE06F8}"/>
              </a:ext>
            </a:extLst>
          </p:cNvPr>
          <p:cNvSpPr txBox="1"/>
          <p:nvPr/>
        </p:nvSpPr>
        <p:spPr>
          <a:xfrm>
            <a:off x="792432" y="47512"/>
            <a:ext cx="10902465" cy="35093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altLang="fr-FR" dirty="0"/>
              <a:t>Réponse attendue :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CD0F08F2-DC6A-F19D-6FD0-874B2F284F92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de recopier la réponse dans leurs cahiers.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E3B11F8-4A65-440F-C174-5CEAD7F18755}"/>
              </a:ext>
            </a:extLst>
          </p:cNvPr>
          <p:cNvSpPr txBox="1"/>
          <p:nvPr/>
        </p:nvSpPr>
        <p:spPr>
          <a:xfrm>
            <a:off x="656815" y="1964297"/>
            <a:ext cx="102168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400" b="1" i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Pour chercher son chien, il demande à ses amis et il cherche dans les rues.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6F5A27C-677D-42B0-5B95-FAEB30703278}"/>
              </a:ext>
            </a:extLst>
          </p:cNvPr>
          <p:cNvSpPr txBox="1"/>
          <p:nvPr/>
        </p:nvSpPr>
        <p:spPr>
          <a:xfrm>
            <a:off x="721111" y="3097076"/>
            <a:ext cx="10945543" cy="255493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 defTabSz="1219170">
              <a:defRPr/>
            </a:pPr>
            <a:r>
              <a:rPr lang="fr-FR" sz="2667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Aymane vient de rentrer de l’école. Son chien n’est pas là. </a:t>
            </a:r>
            <a:r>
              <a:rPr lang="fr-FR" sz="2667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le cherche dans les rues du quartier. Il demande à ses amis.</a:t>
            </a:r>
            <a:r>
              <a:rPr lang="fr-FR" sz="2667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Personne ne l’a vu. Triste et fatigué, il décide de rentrer chez lui, les yeux pleins de larmes. Il pousse la porte de sa maison quand, tout à coup, il entend un petit bruit derrière lui. C’est Max ! Il était caché dans le jardin, tout sale, mais bien vivant ! Aymane est heureux ; il oublie sa fatigue.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9C96B8-5F97-A385-3830-FE10634C8C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92D2B482-EFE1-6718-09A4-3B2D74F0CD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04953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57188F-46C2-0698-B0FD-5E46986DE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F59D1349-6BAE-AC9F-F0EE-D39A329C5940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1219170">
              <a:defRPr/>
            </a:pPr>
            <a:r>
              <a:rPr lang="fr-FR" sz="4267" dirty="0"/>
              <a:t>Repères</a:t>
            </a:r>
            <a:endParaRPr lang="en-US" sz="4267" dirty="0"/>
          </a:p>
        </p:txBody>
      </p:sp>
    </p:spTree>
    <p:extLst>
      <p:ext uri="{BB962C8B-B14F-4D97-AF65-F5344CB8AC3E}">
        <p14:creationId xmlns:p14="http://schemas.microsoft.com/office/powerpoint/2010/main" val="42281479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42539-F16F-37EE-17C6-CF786F703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683FBEA-2153-CDD2-3A57-F2CA6477F88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9C96B8-5F97-A385-3830-FE10634C8C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92D2B482-EFE1-6718-09A4-3B2D74F0CD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20279" y="2361597"/>
            <a:ext cx="11005868" cy="16927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600" b="1" dirty="0" smtClean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Où… </a:t>
            </a:r>
            <a:r>
              <a:rPr lang="fr-FR" sz="26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?</a:t>
            </a:r>
            <a:r>
              <a:rPr lang="fr-FR" sz="2600" kern="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</a:t>
            </a:r>
            <a:r>
              <a:rPr lang="fr-FR" sz="2600" b="1" dirty="0"/>
              <a:t> </a:t>
            </a:r>
            <a:r>
              <a:rPr lang="fr-FR" sz="2600" b="1" dirty="0" smtClean="0"/>
              <a:t>le lieu</a:t>
            </a:r>
            <a:endParaRPr lang="fr-FR" sz="2600" b="1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fr-FR" sz="2600" dirty="0" smtClean="0"/>
              <a:t>Repérer le lieu.</a:t>
            </a:r>
            <a:endParaRPr lang="fr-FR" sz="2600" dirty="0"/>
          </a:p>
          <a:p>
            <a:pPr algn="just"/>
            <a:r>
              <a:rPr lang="fr-FR" sz="2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Exemple :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fr-FR" sz="2600" b="1" dirty="0" smtClean="0"/>
              <a:t>Où</a:t>
            </a:r>
            <a:r>
              <a:rPr lang="fr-FR" sz="2600" dirty="0" smtClean="0"/>
              <a:t> travaille le menuisier ? </a:t>
            </a:r>
            <a:r>
              <a:rPr lang="fr-FR" sz="2600" kern="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fr-FR" sz="2600" i="1" dirty="0"/>
              <a:t>Il </a:t>
            </a:r>
            <a:r>
              <a:rPr lang="fr-FR" sz="2600" i="1" dirty="0" smtClean="0"/>
              <a:t>travaille </a:t>
            </a:r>
            <a:r>
              <a:rPr lang="fr-FR" sz="2600" b="1" i="1" dirty="0" smtClean="0"/>
              <a:t>dans son atelier</a:t>
            </a:r>
            <a:r>
              <a:rPr lang="fr-FR" sz="2600" i="1" dirty="0" smtClean="0"/>
              <a:t>.</a:t>
            </a:r>
            <a:endParaRPr lang="fr-FR" sz="2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F9508EBA-2C16-90CD-BF9D-FB0D2C6EB70C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 de rappels. Expliciter la stratégie en s’appuyant sur les réponses des apprenants.</a:t>
            </a:r>
          </a:p>
        </p:txBody>
      </p:sp>
      <p:sp>
        <p:nvSpPr>
          <p:cNvPr id="5" name="ZoneTexte 11">
            <a:extLst>
              <a:ext uri="{FF2B5EF4-FFF2-40B4-BE49-F238E27FC236}">
                <a16:creationId xmlns:a16="http://schemas.microsoft.com/office/drawing/2014/main" id="{664C0C08-6F98-FD87-42C1-933A6CF0C923}"/>
              </a:ext>
            </a:extLst>
          </p:cNvPr>
          <p:cNvSpPr txBox="1"/>
          <p:nvPr/>
        </p:nvSpPr>
        <p:spPr>
          <a:xfrm>
            <a:off x="792432" y="47513"/>
            <a:ext cx="10902465" cy="35093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 smtClean="0"/>
              <a:t>Rappelons comment répondre à la question avec « où ». </a:t>
            </a: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9326594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8E88A-2140-0E44-78E1-5DA6D14E9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1">
            <a:extLst>
              <a:ext uri="{FF2B5EF4-FFF2-40B4-BE49-F238E27FC236}">
                <a16:creationId xmlns:a16="http://schemas.microsoft.com/office/drawing/2014/main" id="{7683FBEA-2153-CDD2-3A57-F2CA6477F88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4" name="ZoneTexte 11">
            <a:extLst>
              <a:ext uri="{FF2B5EF4-FFF2-40B4-BE49-F238E27FC236}">
                <a16:creationId xmlns:a16="http://schemas.microsoft.com/office/drawing/2014/main" id="{BB9C2509-BE5F-BCF3-2381-72077AC44F39}"/>
              </a:ext>
            </a:extLst>
          </p:cNvPr>
          <p:cNvSpPr txBox="1"/>
          <p:nvPr/>
        </p:nvSpPr>
        <p:spPr>
          <a:xfrm>
            <a:off x="792432" y="47512"/>
            <a:ext cx="10902465" cy="35093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Répondez à cette question : </a:t>
            </a:r>
            <a:endParaRPr lang="fr-FR" altLang="fr-FR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2F2CA8CA-1C8D-1A49-5D4E-1997867D16D0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Choisir quelques élèves pour dire leurs réponses à la classe.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0CD95F4-EEC6-3678-D07C-4FC8903D970F}"/>
              </a:ext>
            </a:extLst>
          </p:cNvPr>
          <p:cNvSpPr txBox="1"/>
          <p:nvPr/>
        </p:nvSpPr>
        <p:spPr>
          <a:xfrm>
            <a:off x="165315" y="1372031"/>
            <a:ext cx="11830373" cy="1140697"/>
          </a:xfrm>
          <a:prstGeom prst="rect">
            <a:avLst/>
          </a:prstGeom>
          <a:solidFill>
            <a:srgbClr val="E4F4F8"/>
          </a:solidFill>
          <a:ln>
            <a:solidFill>
              <a:srgbClr val="0852A4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2400" b="1" dirty="0"/>
              <a:t>Où </a:t>
            </a:r>
            <a:r>
              <a:rPr lang="fr-FR" sz="2400" dirty="0"/>
              <a:t>Aymane cherche-t-il son chien 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>
                <a:sym typeface="Wingdings" panose="05000000000000000000" pitchFamily="2" charset="2"/>
              </a:rPr>
              <a:t> </a:t>
            </a:r>
            <a:r>
              <a:rPr lang="fr-FR" sz="2400" dirty="0"/>
              <a:t>.........................................................................................................................................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9C96B8-5F97-A385-3830-FE10634C8C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0" name="Picture 2" descr="Image générée">
            <a:extLst>
              <a:ext uri="{FF2B5EF4-FFF2-40B4-BE49-F238E27FC236}">
                <a16:creationId xmlns:a16="http://schemas.microsoft.com/office/drawing/2014/main" id="{92D2B482-EFE1-6718-09A4-3B2D74F0CD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165FF5E-84A5-BB8F-C627-7166925C6F08}"/>
              </a:ext>
            </a:extLst>
          </p:cNvPr>
          <p:cNvSpPr txBox="1"/>
          <p:nvPr/>
        </p:nvSpPr>
        <p:spPr>
          <a:xfrm>
            <a:off x="721111" y="3097076"/>
            <a:ext cx="10945543" cy="255493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 defTabSz="1219170">
              <a:defRPr/>
            </a:pPr>
            <a:r>
              <a:rPr lang="fr-FR" sz="2667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Aymane vient de rentrer de l’école. Son chien n’est pas là. Il le cherche dans les rues du quartier. Il demande à ses amis. Personne ne l’a vu. Triste et fatigué, il décide de rentrer chez lui, les yeux pleins de larmes. Il pousse la porte de sa maison quand, tout à coup, il entend un petit bruit derrière lui. C’est Max ! Il était caché dans le jardin, tout sale, mais bien vivant ! Aymane est heureux ; il oublie sa fatigue.</a:t>
            </a:r>
          </a:p>
        </p:txBody>
      </p:sp>
    </p:spTree>
    <p:extLst>
      <p:ext uri="{BB962C8B-B14F-4D97-AF65-F5344CB8AC3E}">
        <p14:creationId xmlns:p14="http://schemas.microsoft.com/office/powerpoint/2010/main" val="21382342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B5A66-EFC1-C096-7AF1-426270AE0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1">
            <a:extLst>
              <a:ext uri="{FF2B5EF4-FFF2-40B4-BE49-F238E27FC236}">
                <a16:creationId xmlns:a16="http://schemas.microsoft.com/office/drawing/2014/main" id="{7683FBEA-2153-CDD2-3A57-F2CA6477F88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3C27A5A-468B-F208-D8D1-0592727495F9}"/>
              </a:ext>
            </a:extLst>
          </p:cNvPr>
          <p:cNvSpPr txBox="1"/>
          <p:nvPr/>
        </p:nvSpPr>
        <p:spPr>
          <a:xfrm>
            <a:off x="165315" y="1372031"/>
            <a:ext cx="11830373" cy="1140697"/>
          </a:xfrm>
          <a:prstGeom prst="rect">
            <a:avLst/>
          </a:prstGeom>
          <a:solidFill>
            <a:srgbClr val="E4F4F8"/>
          </a:solidFill>
          <a:ln>
            <a:solidFill>
              <a:srgbClr val="0852A4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1219170">
              <a:lnSpc>
                <a:spcPct val="150000"/>
              </a:lnSpc>
              <a:defRPr/>
            </a:pPr>
            <a:r>
              <a:rPr lang="fr-FR" sz="2400" b="1" dirty="0">
                <a:solidFill>
                  <a:prstClr val="black"/>
                </a:solidFill>
                <a:latin typeface="Aptos" panose="02110004020202020204"/>
                <a:cs typeface="+mn-cs"/>
              </a:rPr>
              <a:t>Où </a:t>
            </a:r>
            <a:r>
              <a:rPr lang="fr-FR" sz="2400" dirty="0">
                <a:solidFill>
                  <a:prstClr val="black"/>
                </a:solidFill>
                <a:latin typeface="Aptos" panose="02110004020202020204"/>
                <a:cs typeface="+mn-cs"/>
              </a:rPr>
              <a:t>Aymane cherche-t-il son chien ?</a:t>
            </a:r>
          </a:p>
          <a:p>
            <a:pPr marL="0" indent="0" defTabSz="1219170">
              <a:lnSpc>
                <a:spcPct val="150000"/>
              </a:lnSpc>
              <a:buNone/>
              <a:defRPr/>
            </a:pPr>
            <a:r>
              <a:rPr lang="fr-FR" sz="2400" dirty="0">
                <a:sym typeface="Wingdings" panose="05000000000000000000" pitchFamily="2" charset="2"/>
              </a:rPr>
              <a:t> </a:t>
            </a:r>
            <a:r>
              <a:rPr lang="fr-FR" sz="2400" dirty="0"/>
              <a:t>.........................................................................................................................................</a:t>
            </a:r>
          </a:p>
        </p:txBody>
      </p:sp>
      <p:sp>
        <p:nvSpPr>
          <p:cNvPr id="4" name="ZoneTexte 11">
            <a:extLst>
              <a:ext uri="{FF2B5EF4-FFF2-40B4-BE49-F238E27FC236}">
                <a16:creationId xmlns:a16="http://schemas.microsoft.com/office/drawing/2014/main" id="{A620AB04-23CA-37D0-A02F-2FC5C973D03B}"/>
              </a:ext>
            </a:extLst>
          </p:cNvPr>
          <p:cNvSpPr txBox="1"/>
          <p:nvPr/>
        </p:nvSpPr>
        <p:spPr>
          <a:xfrm>
            <a:off x="792432" y="47512"/>
            <a:ext cx="10902465" cy="35093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altLang="fr-FR" dirty="0"/>
              <a:t>Réponse attendue :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3D75DE5A-B11D-A24A-0E40-1AAF97BF023C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de recopier la réponse dans leurs cahiers.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C015564-DC84-9EF6-936B-31A132939FDB}"/>
              </a:ext>
            </a:extLst>
          </p:cNvPr>
          <p:cNvSpPr txBox="1"/>
          <p:nvPr/>
        </p:nvSpPr>
        <p:spPr>
          <a:xfrm>
            <a:off x="770658" y="1967026"/>
            <a:ext cx="72284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400" b="1" i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Il a cherché son chien dans les rues du quartier..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C04A518-B173-3695-10BC-54F96F2343F4}"/>
              </a:ext>
            </a:extLst>
          </p:cNvPr>
          <p:cNvSpPr txBox="1"/>
          <p:nvPr/>
        </p:nvSpPr>
        <p:spPr>
          <a:xfrm>
            <a:off x="721111" y="3097076"/>
            <a:ext cx="10945543" cy="255493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 defTabSz="1219170">
              <a:defRPr/>
            </a:pPr>
            <a:r>
              <a:rPr lang="fr-FR" sz="2667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Aymane vient de rentrer de l’école. Son chien n’est pas là. </a:t>
            </a:r>
            <a:r>
              <a:rPr lang="fr-FR" sz="2667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le cherche dans les rues du quartier. </a:t>
            </a:r>
            <a:r>
              <a:rPr lang="fr-FR" sz="2667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demande à ses amis. Personne ne l’a vu. Triste et fatigué, il décide de rentrer chez lui, les yeux pleins de larmes. Il pousse la porte de sa maison quand, tout à coup, il entend un petit bruit derrière lui. C’est Max ! Il était caché dans le jardin, tout sale, mais bien vivant ! Aymane est heureux ; il oublie sa fatigue.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9C96B8-5F97-A385-3830-FE10634C8C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92D2B482-EFE1-6718-09A4-3B2D74F0CD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8527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1153862" y="133255"/>
            <a:ext cx="10902465" cy="35093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Répondez à cette question. Travaillez individuellement. </a:t>
            </a:r>
            <a:endParaRPr lang="fr-FR" altLang="fr-FR" dirty="0"/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1153861" y="545392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Circuler dans les rangs. Choisir quelques élèves pour dire leurs réponses à la classe. </a:t>
            </a:r>
          </a:p>
        </p:txBody>
      </p:sp>
      <p:pic>
        <p:nvPicPr>
          <p:cNvPr id="9" name="Picture 14">
            <a:extLst>
              <a:ext uri="{FF2B5EF4-FFF2-40B4-BE49-F238E27FC236}">
                <a16:creationId xmlns:a16="http://schemas.microsoft.com/office/drawing/2014/main" id="{3FC39882-D2D2-C95E-B6D0-B245A07952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199" y="139631"/>
            <a:ext cx="915887" cy="9158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FC2E6A-18E7-14C0-DF3D-181306F6AC28}"/>
              </a:ext>
            </a:extLst>
          </p:cNvPr>
          <p:cNvSpPr txBox="1"/>
          <p:nvPr/>
        </p:nvSpPr>
        <p:spPr>
          <a:xfrm>
            <a:off x="165315" y="1372031"/>
            <a:ext cx="11830373" cy="1200329"/>
          </a:xfrm>
          <a:prstGeom prst="rect">
            <a:avLst/>
          </a:prstGeom>
          <a:solidFill>
            <a:srgbClr val="E4F4F8"/>
          </a:solidFill>
          <a:ln>
            <a:solidFill>
              <a:srgbClr val="0852A4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2400" b="1" dirty="0"/>
              <a:t>Pourquoi </a:t>
            </a:r>
            <a:r>
              <a:rPr lang="fr-FR" sz="2400" dirty="0"/>
              <a:t>Aymane décide-t-il de rentrer chez lui 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>
                <a:sym typeface="Wingdings" panose="05000000000000000000" pitchFamily="2" charset="2"/>
              </a:rPr>
              <a:t> </a:t>
            </a:r>
            <a:r>
              <a:rPr lang="fr-FR" sz="2400" dirty="0"/>
              <a:t>.........................................................................................................................................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B6C8AA1-1707-2DE8-264A-E83F1147437A}"/>
              </a:ext>
            </a:extLst>
          </p:cNvPr>
          <p:cNvSpPr txBox="1"/>
          <p:nvPr/>
        </p:nvSpPr>
        <p:spPr>
          <a:xfrm>
            <a:off x="721111" y="3097076"/>
            <a:ext cx="10945543" cy="255493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 defTabSz="1219170">
              <a:defRPr/>
            </a:pPr>
            <a:r>
              <a:rPr lang="fr-FR" sz="2667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Aymane vient de rentrer de l’école. Son chien n’est pas là. Il le cherche dans les rues du quartier. Il demande à ses amis. Personne ne l’a vu. Triste et fatigué, il décide de rentrer chez lui, les yeux pleins de larmes. Il pousse la porte de sa maison quand, tout à coup, il entend un petit bruit derrière lui. C’est Max ! Il était caché dans le jardin, tout sale, mais bien vivant ! Aymane est heureux ; il oublie sa fatigue.</a:t>
            </a:r>
          </a:p>
        </p:txBody>
      </p:sp>
    </p:spTree>
    <p:extLst>
      <p:ext uri="{BB962C8B-B14F-4D97-AF65-F5344CB8AC3E}">
        <p14:creationId xmlns:p14="http://schemas.microsoft.com/office/powerpoint/2010/main" val="40337049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D2ED5-E55B-CBCE-CC5E-FF189319A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CF9F2CBA-A578-3D04-0436-6574DC9A886F}"/>
              </a:ext>
            </a:extLst>
          </p:cNvPr>
          <p:cNvSpPr txBox="1"/>
          <p:nvPr/>
        </p:nvSpPr>
        <p:spPr>
          <a:xfrm>
            <a:off x="1153862" y="137091"/>
            <a:ext cx="10902465" cy="35093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Réponse attendue :</a:t>
            </a:r>
            <a:endParaRPr lang="fr-FR" altLang="fr-FR" dirty="0"/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C45CA1DD-4EC3-C2FB-4561-164D9AB4CB06}"/>
              </a:ext>
            </a:extLst>
          </p:cNvPr>
          <p:cNvSpPr txBox="1">
            <a:spLocks/>
          </p:cNvSpPr>
          <p:nvPr/>
        </p:nvSpPr>
        <p:spPr>
          <a:xfrm>
            <a:off x="1153861" y="567837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de recopier la réponse dans leurs cahiers.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63C5E93-B293-9070-3077-0B9521B7A3C3}"/>
              </a:ext>
            </a:extLst>
          </p:cNvPr>
          <p:cNvSpPr txBox="1"/>
          <p:nvPr/>
        </p:nvSpPr>
        <p:spPr>
          <a:xfrm>
            <a:off x="165315" y="1372031"/>
            <a:ext cx="11830373" cy="1200329"/>
          </a:xfrm>
          <a:prstGeom prst="rect">
            <a:avLst/>
          </a:prstGeom>
          <a:solidFill>
            <a:srgbClr val="E4F4F8"/>
          </a:solidFill>
          <a:ln>
            <a:solidFill>
              <a:srgbClr val="0852A4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2400" b="1" dirty="0"/>
              <a:t>Pourquoi </a:t>
            </a:r>
            <a:r>
              <a:rPr lang="fr-FR" sz="2400" dirty="0"/>
              <a:t>Aymane décide-t-il de rentrer chez lui 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>
                <a:sym typeface="Wingdings" panose="05000000000000000000" pitchFamily="2" charset="2"/>
              </a:rPr>
              <a:t> </a:t>
            </a:r>
            <a:r>
              <a:rPr lang="fr-FR" sz="2400" dirty="0"/>
              <a:t>.........................................................................................................................................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A088678-C0BF-F87B-A600-ABAC163D30AC}"/>
              </a:ext>
            </a:extLst>
          </p:cNvPr>
          <p:cNvSpPr txBox="1"/>
          <p:nvPr/>
        </p:nvSpPr>
        <p:spPr>
          <a:xfrm>
            <a:off x="671550" y="1969069"/>
            <a:ext cx="116790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400" b="1" i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Il décide de rentrer chez lui car il est fatigué.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504D0C9-684F-1148-2329-E3B8703B077F}"/>
              </a:ext>
            </a:extLst>
          </p:cNvPr>
          <p:cNvSpPr txBox="1"/>
          <p:nvPr/>
        </p:nvSpPr>
        <p:spPr>
          <a:xfrm>
            <a:off x="721111" y="3097076"/>
            <a:ext cx="10945543" cy="255493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 defTabSz="1219170">
              <a:defRPr/>
            </a:pPr>
            <a:r>
              <a:rPr lang="fr-FR" sz="2667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Aymane vient de rentrer de l’école. Son chien n’est pas là. Il le cherche dans les rues du quartier. Il demande à ses amis. Personne ne l’a vu. </a:t>
            </a:r>
            <a:r>
              <a:rPr lang="fr-FR" sz="2667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Triste et fatigué, il décide de rentrer chez lui</a:t>
            </a:r>
            <a:r>
              <a:rPr lang="fr-FR" sz="2667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les yeux pleins de larmes. Il pousse la porte de sa maison quand, tout à coup, il entend un petit bruit derrière lui. C’est Max ! Il était caché dans le jardin, tout sale, mais bien vivant ! Aymane est heureux ; il oublie sa fatigue.</a:t>
            </a:r>
          </a:p>
        </p:txBody>
      </p:sp>
    </p:spTree>
    <p:extLst>
      <p:ext uri="{BB962C8B-B14F-4D97-AF65-F5344CB8AC3E}">
        <p14:creationId xmlns:p14="http://schemas.microsoft.com/office/powerpoint/2010/main" val="3544808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697481" y="1917753"/>
            <a:ext cx="9062399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9528" cap="flat">
            <a:solidFill>
              <a:schemeClr val="bg2">
                <a:lumMod val="10000"/>
              </a:schemeClr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70">
              <a:lnSpc>
                <a:spcPct val="200000"/>
              </a:lnSpc>
            </a:pPr>
            <a:r>
              <a:rPr lang="fr-FR" sz="1867" b="1" kern="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Fiche de consolidation </a:t>
            </a:r>
            <a:r>
              <a:rPr lang="fr-FR" sz="1867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3</a:t>
            </a:r>
            <a:endParaRPr lang="fr-FR" sz="1867" b="1" kern="0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87;p29">
            <a:extLst>
              <a:ext uri="{FF2B5EF4-FFF2-40B4-BE49-F238E27FC236}">
                <a16:creationId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578729" y="1917753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/>
            <a:r>
              <a:rPr lang="fr-FR" sz="1867" b="1" kern="0" dirty="0">
                <a:solidFill>
                  <a:prstClr val="white"/>
                </a:solidFill>
                <a:latin typeface="Calibri"/>
                <a:ea typeface="Calibri"/>
                <a:cs typeface="Calibri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697481" y="2851955"/>
            <a:ext cx="9062399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156082"/>
          </a:solidFill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70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consolidation </a:t>
            </a:r>
            <a:r>
              <a:rPr lang="fr-FR" sz="1867" b="1" kern="0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4</a:t>
            </a:r>
            <a:endParaRPr lang="fr-FR" sz="1867" b="1" kern="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578729" y="2851955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156082"/>
          </a:solidFill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70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697481" y="4720361"/>
            <a:ext cx="9062399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156082"/>
          </a:solidFill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70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consolidation </a:t>
            </a:r>
            <a:r>
              <a:rPr lang="fr-FR" sz="1867" b="1" kern="0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6</a:t>
            </a:r>
            <a:endParaRPr lang="fr-FR" sz="1867" b="1" kern="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291;p29">
            <a:extLst>
              <a:ext uri="{FF2B5EF4-FFF2-40B4-BE49-F238E27FC236}">
                <a16:creationId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578729" y="4720361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156082"/>
          </a:solidFill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70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697481" y="3842051"/>
            <a:ext cx="9062399" cy="61635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156082"/>
          </a:solidFill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70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consolidation 5</a:t>
            </a:r>
          </a:p>
          <a:p>
            <a:pPr defTabSz="1219170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e consolidation 1</a:t>
            </a:r>
          </a:p>
        </p:txBody>
      </p:sp>
      <p:sp>
        <p:nvSpPr>
          <p:cNvPr id="10" name="Google Shape;293;p29">
            <a:extLst>
              <a:ext uri="{FF2B5EF4-FFF2-40B4-BE49-F238E27FC236}">
                <a16:creationId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578729" y="3786158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156082"/>
          </a:solidFill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70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1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78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85965" y="150932"/>
            <a:ext cx="639795" cy="7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03539F8-A00F-BC5E-4838-0740E7F50060}"/>
              </a:ext>
            </a:extLst>
          </p:cNvPr>
          <p:cNvSpPr/>
          <p:nvPr/>
        </p:nvSpPr>
        <p:spPr>
          <a:xfrm>
            <a:off x="451069" y="3746851"/>
            <a:ext cx="11410287" cy="806749"/>
          </a:xfrm>
          <a:prstGeom prst="roundRect">
            <a:avLst/>
          </a:prstGeom>
          <a:noFill/>
          <a:ln w="127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</p:spTree>
    <p:extLst>
      <p:ext uri="{BB962C8B-B14F-4D97-AF65-F5344CB8AC3E}">
        <p14:creationId xmlns:p14="http://schemas.microsoft.com/office/powerpoint/2010/main" val="10524259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41694-5CB4-0EA1-75D5-3B230751E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9711DEBB-D299-F001-F717-485D11A9E5F7}"/>
              </a:ext>
            </a:extLst>
          </p:cNvPr>
          <p:cNvSpPr txBox="1"/>
          <p:nvPr/>
        </p:nvSpPr>
        <p:spPr>
          <a:xfrm>
            <a:off x="1153862" y="133255"/>
            <a:ext cx="10902465" cy="35093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Répondez à cette question. Travaillez individuellement. </a:t>
            </a:r>
            <a:endParaRPr lang="fr-FR" altLang="fr-FR" dirty="0"/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3202387C-75AA-8C5B-06F5-4F27BC83261C}"/>
              </a:ext>
            </a:extLst>
          </p:cNvPr>
          <p:cNvSpPr txBox="1">
            <a:spLocks/>
          </p:cNvSpPr>
          <p:nvPr/>
        </p:nvSpPr>
        <p:spPr>
          <a:xfrm>
            <a:off x="1153861" y="545392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Circuler dans les rangs. Choisir quelques élèves pour dire leurs réponses à la classe. </a:t>
            </a:r>
          </a:p>
        </p:txBody>
      </p:sp>
      <p:pic>
        <p:nvPicPr>
          <p:cNvPr id="9" name="Picture 14">
            <a:extLst>
              <a:ext uri="{FF2B5EF4-FFF2-40B4-BE49-F238E27FC236}">
                <a16:creationId xmlns:a16="http://schemas.microsoft.com/office/drawing/2014/main" id="{AEA6C7CB-5DF5-CA32-C541-F334251F5F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199" y="139631"/>
            <a:ext cx="915887" cy="9158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1F61D52-289A-A7B5-752D-52E97DEB938E}"/>
              </a:ext>
            </a:extLst>
          </p:cNvPr>
          <p:cNvSpPr txBox="1"/>
          <p:nvPr/>
        </p:nvSpPr>
        <p:spPr>
          <a:xfrm>
            <a:off x="165315" y="1372031"/>
            <a:ext cx="11830373" cy="1140697"/>
          </a:xfrm>
          <a:prstGeom prst="rect">
            <a:avLst/>
          </a:prstGeom>
          <a:solidFill>
            <a:srgbClr val="E4F4F8"/>
          </a:solidFill>
          <a:ln>
            <a:solidFill>
              <a:srgbClr val="0852A4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fr-FR" sz="2400" b="1" dirty="0"/>
              <a:t>Où </a:t>
            </a:r>
            <a:r>
              <a:rPr lang="fr-FR" sz="2400" dirty="0"/>
              <a:t>retrouve-t-il son chien Max 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>
                <a:sym typeface="Wingdings" panose="05000000000000000000" pitchFamily="2" charset="2"/>
              </a:rPr>
              <a:t> </a:t>
            </a:r>
            <a:r>
              <a:rPr lang="fr-FR" sz="2400" dirty="0"/>
              <a:t>.........................................................................................................................................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165FF5E-84A5-BB8F-C627-7166925C6F08}"/>
              </a:ext>
            </a:extLst>
          </p:cNvPr>
          <p:cNvSpPr txBox="1"/>
          <p:nvPr/>
        </p:nvSpPr>
        <p:spPr>
          <a:xfrm>
            <a:off x="721111" y="3097076"/>
            <a:ext cx="10945543" cy="255493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 defTabSz="1219170">
              <a:defRPr/>
            </a:pPr>
            <a:r>
              <a:rPr lang="fr-FR" sz="2667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Aymane vient de rentrer de l’école. Son chien n’est pas là. Il le cherche dans les rues du quartier. Il demande à ses amis. Personne ne l’a vu. Triste et fatigué, il décide de rentrer chez lui, les yeux pleins de larmes. Il pousse la porte de sa maison quand, tout à coup, il entend un petit bruit derrière lui. C’est Max ! Il était caché dans le jardin, tout sale, mais bien vivant ! Aymane est heureux ; il oublie sa fatigue.</a:t>
            </a:r>
          </a:p>
        </p:txBody>
      </p:sp>
    </p:spTree>
    <p:extLst>
      <p:ext uri="{BB962C8B-B14F-4D97-AF65-F5344CB8AC3E}">
        <p14:creationId xmlns:p14="http://schemas.microsoft.com/office/powerpoint/2010/main" val="16595041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29195-B672-A1F9-FB48-32E57CAF8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BD6A0431-895B-34A0-9A6C-242336A849FD}"/>
              </a:ext>
            </a:extLst>
          </p:cNvPr>
          <p:cNvSpPr txBox="1"/>
          <p:nvPr/>
        </p:nvSpPr>
        <p:spPr>
          <a:xfrm>
            <a:off x="1153862" y="124391"/>
            <a:ext cx="10902465" cy="35093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Réponse attendue :</a:t>
            </a:r>
            <a:endParaRPr lang="fr-FR" altLang="fr-FR" dirty="0"/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6A72F691-9773-6287-742B-AAFCC0FE3AB1}"/>
              </a:ext>
            </a:extLst>
          </p:cNvPr>
          <p:cNvSpPr txBox="1">
            <a:spLocks/>
          </p:cNvSpPr>
          <p:nvPr/>
        </p:nvSpPr>
        <p:spPr>
          <a:xfrm>
            <a:off x="1153861" y="593237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de recopier la réponse dans leurs cahiers.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A9BA6B4-A865-4118-A0B1-3D2F6ACF3ADA}"/>
              </a:ext>
            </a:extLst>
          </p:cNvPr>
          <p:cNvSpPr txBox="1"/>
          <p:nvPr/>
        </p:nvSpPr>
        <p:spPr>
          <a:xfrm>
            <a:off x="180814" y="1222759"/>
            <a:ext cx="11830373" cy="1140697"/>
          </a:xfrm>
          <a:prstGeom prst="rect">
            <a:avLst/>
          </a:prstGeom>
          <a:solidFill>
            <a:srgbClr val="E4F4F8"/>
          </a:solidFill>
          <a:ln>
            <a:solidFill>
              <a:srgbClr val="0852A4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2400" b="1" dirty="0"/>
              <a:t>Où </a:t>
            </a:r>
            <a:r>
              <a:rPr lang="fr-FR" sz="2400" dirty="0"/>
              <a:t>retrouve-t-il son chien Max 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>
                <a:sym typeface="Wingdings" panose="05000000000000000000" pitchFamily="2" charset="2"/>
              </a:rPr>
              <a:t> </a:t>
            </a:r>
            <a:r>
              <a:rPr lang="fr-FR" sz="2400" dirty="0"/>
              <a:t>.........................................................................................................................................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C52819F-FC05-EC0B-2967-F73CC15708A1}"/>
              </a:ext>
            </a:extLst>
          </p:cNvPr>
          <p:cNvSpPr txBox="1"/>
          <p:nvPr/>
        </p:nvSpPr>
        <p:spPr>
          <a:xfrm>
            <a:off x="721112" y="1827679"/>
            <a:ext cx="92604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400" b="1" i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Il le trouve caché dans le jardin.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A73BEC1-6EAB-C4D5-B314-69F3EE6C842A}"/>
              </a:ext>
            </a:extLst>
          </p:cNvPr>
          <p:cNvSpPr txBox="1"/>
          <p:nvPr/>
        </p:nvSpPr>
        <p:spPr>
          <a:xfrm>
            <a:off x="721111" y="3097076"/>
            <a:ext cx="10945543" cy="255493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 defTabSz="1219170">
              <a:defRPr/>
            </a:pPr>
            <a:r>
              <a:rPr lang="fr-FR" sz="2667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Aymane vient de rentrer de l’école. Son chien n’est pas là. Il le cherche dans les rues du quartier. Il demande à ses amis. Personne ne l’a vu. Triste et fatigué, il décide de rentrer chez lui, les yeux pleins de larmes. Il pousse la porte de sa maison quand, tout à coup, il entend un petit bruit derrière lui. C’est Max ! </a:t>
            </a:r>
            <a:r>
              <a:rPr lang="fr-FR" sz="2667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était caché dans le jardin</a:t>
            </a:r>
            <a:r>
              <a:rPr lang="fr-FR" sz="2667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tout sale, mais bien vivant ! Aymane est heureux ; il oublie sa fatigue.</a:t>
            </a:r>
          </a:p>
        </p:txBody>
      </p:sp>
    </p:spTree>
    <p:extLst>
      <p:ext uri="{BB962C8B-B14F-4D97-AF65-F5344CB8AC3E}">
        <p14:creationId xmlns:p14="http://schemas.microsoft.com/office/powerpoint/2010/main" val="20541651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57188F-46C2-0698-B0FD-5E46986DE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F59D1349-6BAE-AC9F-F0EE-D39A329C5940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1219170">
              <a:defRPr/>
            </a:pPr>
            <a:r>
              <a:rPr lang="fr-FR" sz="4267" dirty="0"/>
              <a:t>Repères</a:t>
            </a:r>
            <a:endParaRPr lang="en-US" sz="4267" dirty="0"/>
          </a:p>
        </p:txBody>
      </p:sp>
    </p:spTree>
    <p:extLst>
      <p:ext uri="{BB962C8B-B14F-4D97-AF65-F5344CB8AC3E}">
        <p14:creationId xmlns:p14="http://schemas.microsoft.com/office/powerpoint/2010/main" val="22646177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42539-F16F-37EE-17C6-CF786F703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683FBEA-2153-CDD2-3A57-F2CA6477F88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9C96B8-5F97-A385-3830-FE10634C8C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92D2B482-EFE1-6718-09A4-3B2D74F0CD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20279" y="2361597"/>
            <a:ext cx="11005868" cy="16927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6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Comment… ?</a:t>
            </a:r>
            <a:r>
              <a:rPr lang="fr-FR" sz="2600" kern="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</a:t>
            </a:r>
            <a:r>
              <a:rPr lang="fr-FR" sz="2600" b="1" dirty="0"/>
              <a:t> la manière, l’état ou le sentiment</a:t>
            </a:r>
            <a:endParaRPr lang="fr-FR" sz="2600" b="1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fr-FR" sz="2600" dirty="0" smtClean="0"/>
              <a:t>Décrire </a:t>
            </a:r>
            <a:r>
              <a:rPr lang="fr-FR" sz="2600" b="1" dirty="0"/>
              <a:t>la manière, l’état ou le sentiment</a:t>
            </a:r>
            <a:r>
              <a:rPr lang="fr-FR" sz="2600" dirty="0"/>
              <a:t>.</a:t>
            </a:r>
          </a:p>
          <a:p>
            <a:pPr algn="just"/>
            <a:r>
              <a:rPr lang="fr-FR" sz="2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Exemple :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fr-FR" sz="2600" dirty="0"/>
              <a:t>Comment l’élève </a:t>
            </a:r>
            <a:r>
              <a:rPr lang="fr-FR" sz="2600" dirty="0" err="1"/>
              <a:t>réagit-il</a:t>
            </a:r>
            <a:r>
              <a:rPr lang="fr-FR" sz="2600" dirty="0"/>
              <a:t> quand il réussit son exercice ? </a:t>
            </a:r>
            <a:r>
              <a:rPr lang="fr-FR" sz="2600" kern="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fr-FR" sz="2600" i="1" dirty="0"/>
              <a:t>Il est très content.</a:t>
            </a:r>
            <a:endParaRPr lang="fr-FR" sz="2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F9508EBA-2C16-90CD-BF9D-FB0D2C6EB70C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 de rappels. Expliciter la stratégie en s’appuyant sur les réponses des apprenants.</a:t>
            </a:r>
          </a:p>
        </p:txBody>
      </p:sp>
      <p:sp>
        <p:nvSpPr>
          <p:cNvPr id="5" name="ZoneTexte 11">
            <a:extLst>
              <a:ext uri="{FF2B5EF4-FFF2-40B4-BE49-F238E27FC236}">
                <a16:creationId xmlns:a16="http://schemas.microsoft.com/office/drawing/2014/main" id="{664C0C08-6F98-FD87-42C1-933A6CF0C923}"/>
              </a:ext>
            </a:extLst>
          </p:cNvPr>
          <p:cNvSpPr txBox="1"/>
          <p:nvPr/>
        </p:nvSpPr>
        <p:spPr>
          <a:xfrm>
            <a:off x="792432" y="47513"/>
            <a:ext cx="10902465" cy="35093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C’est à présent le tour des questions posées par « Comment...? »</a:t>
            </a: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4270547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4F193-C0D8-48BA-6502-8CDF83EE1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766F125B-7549-3017-C324-69CCFCE2C349}"/>
              </a:ext>
            </a:extLst>
          </p:cNvPr>
          <p:cNvSpPr txBox="1"/>
          <p:nvPr/>
        </p:nvSpPr>
        <p:spPr>
          <a:xfrm>
            <a:off x="1153862" y="133255"/>
            <a:ext cx="10902465" cy="35093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Répondez à cette question. Travaillez individuellement. </a:t>
            </a:r>
            <a:endParaRPr lang="fr-FR" altLang="fr-FR" dirty="0"/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08ABA0D4-E333-E4A9-870E-24000764986E}"/>
              </a:ext>
            </a:extLst>
          </p:cNvPr>
          <p:cNvSpPr txBox="1">
            <a:spLocks/>
          </p:cNvSpPr>
          <p:nvPr/>
        </p:nvSpPr>
        <p:spPr>
          <a:xfrm>
            <a:off x="1153861" y="545392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Circuler dans les rangs. Choisir quelques élèves pour dire leurs réponses à la classe. </a:t>
            </a:r>
          </a:p>
        </p:txBody>
      </p:sp>
      <p:pic>
        <p:nvPicPr>
          <p:cNvPr id="9" name="Picture 14">
            <a:extLst>
              <a:ext uri="{FF2B5EF4-FFF2-40B4-BE49-F238E27FC236}">
                <a16:creationId xmlns:a16="http://schemas.microsoft.com/office/drawing/2014/main" id="{FFF5A25D-34D9-BEAD-C306-D27F915D1F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199" y="139631"/>
            <a:ext cx="915887" cy="9158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9CD6AA3-37A2-200D-0AB8-A6A38EF52966}"/>
              </a:ext>
            </a:extLst>
          </p:cNvPr>
          <p:cNvSpPr txBox="1"/>
          <p:nvPr/>
        </p:nvSpPr>
        <p:spPr>
          <a:xfrm>
            <a:off x="165315" y="1372031"/>
            <a:ext cx="11830373" cy="1140697"/>
          </a:xfrm>
          <a:prstGeom prst="rect">
            <a:avLst/>
          </a:prstGeom>
          <a:solidFill>
            <a:srgbClr val="E4F4F8"/>
          </a:solidFill>
          <a:ln>
            <a:solidFill>
              <a:srgbClr val="0852A4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fr-FR" sz="2400" b="1" dirty="0"/>
              <a:t>Comment </a:t>
            </a:r>
            <a:r>
              <a:rPr lang="fr-FR" sz="2400" dirty="0"/>
              <a:t>se sent Aymane à la fin de l’histoire 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>
                <a:sym typeface="Wingdings" panose="05000000000000000000" pitchFamily="2" charset="2"/>
              </a:rPr>
              <a:t> </a:t>
            </a:r>
            <a:r>
              <a:rPr lang="fr-FR" sz="2400" dirty="0"/>
              <a:t>.........................................................................................................................................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2D7EE89-8951-19A1-62B0-4F5D83CB1C41}"/>
              </a:ext>
            </a:extLst>
          </p:cNvPr>
          <p:cNvSpPr txBox="1"/>
          <p:nvPr/>
        </p:nvSpPr>
        <p:spPr>
          <a:xfrm>
            <a:off x="721111" y="3097076"/>
            <a:ext cx="10945543" cy="255493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 defTabSz="1219170">
              <a:defRPr/>
            </a:pPr>
            <a:r>
              <a:rPr lang="fr-FR" sz="2667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Aymane vient de rentrer de l’école. Son chien n’est pas là. Il le cherche dans les rues du quartier. Il demande à ses amis. Personne ne l’a vu. Triste et fatigué, il décide de rentrer chez lui, les yeux pleins de larmes. Il pousse la porte de sa maison quand, tout à coup, il entend un petit bruit derrière lui. C’est Max ! Il était caché dans le jardin, tout sale, mais bien vivant ! Aymane est heureux ; il oublie sa fatigue.</a:t>
            </a:r>
          </a:p>
        </p:txBody>
      </p:sp>
    </p:spTree>
    <p:extLst>
      <p:ext uri="{BB962C8B-B14F-4D97-AF65-F5344CB8AC3E}">
        <p14:creationId xmlns:p14="http://schemas.microsoft.com/office/powerpoint/2010/main" val="39374503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95CD3-4F20-077C-BC89-CBC07D1F1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D5D80505-AE61-584D-FBBC-2E6D235F6D64}"/>
              </a:ext>
            </a:extLst>
          </p:cNvPr>
          <p:cNvSpPr txBox="1"/>
          <p:nvPr/>
        </p:nvSpPr>
        <p:spPr>
          <a:xfrm>
            <a:off x="1153862" y="48191"/>
            <a:ext cx="10902465" cy="35093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Réponse attendue :</a:t>
            </a:r>
            <a:endParaRPr lang="fr-FR" altLang="fr-FR" dirty="0"/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F861899B-0BBC-3408-4A9E-75C4D63C5F85}"/>
              </a:ext>
            </a:extLst>
          </p:cNvPr>
          <p:cNvSpPr txBox="1">
            <a:spLocks/>
          </p:cNvSpPr>
          <p:nvPr/>
        </p:nvSpPr>
        <p:spPr>
          <a:xfrm>
            <a:off x="1153861" y="517037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de recopier la réponse dans leurs cahiers.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C6CC96D-AFC5-3637-F91E-F5373D197228}"/>
              </a:ext>
            </a:extLst>
          </p:cNvPr>
          <p:cNvSpPr txBox="1"/>
          <p:nvPr/>
        </p:nvSpPr>
        <p:spPr>
          <a:xfrm>
            <a:off x="180814" y="1222759"/>
            <a:ext cx="11830373" cy="1140697"/>
          </a:xfrm>
          <a:prstGeom prst="rect">
            <a:avLst/>
          </a:prstGeom>
          <a:solidFill>
            <a:srgbClr val="E4F4F8"/>
          </a:solidFill>
          <a:ln>
            <a:solidFill>
              <a:srgbClr val="0852A4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2400" b="1" dirty="0"/>
              <a:t>Comment </a:t>
            </a:r>
            <a:r>
              <a:rPr lang="fr-FR" sz="2400" dirty="0"/>
              <a:t>se sent Aymane à la fin de l’histoire 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>
                <a:sym typeface="Wingdings" panose="05000000000000000000" pitchFamily="2" charset="2"/>
              </a:rPr>
              <a:t> </a:t>
            </a:r>
            <a:r>
              <a:rPr lang="fr-FR" sz="2400" dirty="0"/>
              <a:t>.........................................................................................................................................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7186426-F503-1105-684D-93303A9F4C7B}"/>
              </a:ext>
            </a:extLst>
          </p:cNvPr>
          <p:cNvSpPr txBox="1"/>
          <p:nvPr/>
        </p:nvSpPr>
        <p:spPr>
          <a:xfrm>
            <a:off x="721112" y="1827679"/>
            <a:ext cx="92604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la fin, Aymane est </a:t>
            </a:r>
            <a:r>
              <a:rPr lang="fr-FR" sz="2400" b="1" i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heureux.</a:t>
            </a:r>
            <a:endParaRPr lang="fr-FR" sz="2400" b="1" i="1" dirty="0">
              <a:solidFill>
                <a:srgbClr val="0070C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400C3D5-9B6E-98B3-40BF-C48594DA065C}"/>
              </a:ext>
            </a:extLst>
          </p:cNvPr>
          <p:cNvSpPr txBox="1"/>
          <p:nvPr/>
        </p:nvSpPr>
        <p:spPr>
          <a:xfrm>
            <a:off x="721111" y="3097076"/>
            <a:ext cx="10945543" cy="255493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 defTabSz="1219170">
              <a:defRPr/>
            </a:pPr>
            <a:r>
              <a:rPr lang="fr-FR" sz="2667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Aymane vient de rentrer de l’école. Son chien n’est pas là. Il le cherche dans les rues du quartier. Il demande à ses amis. Personne ne l’a vu. Triste et fatigué, il décide de rentrer chez lui, les yeux pleins de larmes. Il pousse la porte de sa maison quand, tout à coup, il entend un petit bruit derrière lui. C’est Max ! Il était caché dans le jardin, tout sale, mais bien vivant ! </a:t>
            </a:r>
            <a:r>
              <a:rPr lang="fr-FR" sz="2667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Aymane est heureux ; il oublie sa fatigue.</a:t>
            </a:r>
          </a:p>
        </p:txBody>
      </p:sp>
    </p:spTree>
    <p:extLst>
      <p:ext uri="{BB962C8B-B14F-4D97-AF65-F5344CB8AC3E}">
        <p14:creationId xmlns:p14="http://schemas.microsoft.com/office/powerpoint/2010/main" val="29641186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12" y="1173841"/>
            <a:ext cx="4484915" cy="448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5214786" y="1492036"/>
            <a:ext cx="6212869" cy="3873929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5762910" y="2019640"/>
            <a:ext cx="511373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3733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48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8059972" y="333378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98461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-22347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1" y="46590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11">
            <a:extLst>
              <a:ext uri="{FF2B5EF4-FFF2-40B4-BE49-F238E27FC236}">
                <a16:creationId xmlns:a16="http://schemas.microsoft.com/office/drawing/2014/main" id="{9BB21426-E5FC-E142-01FE-7C246CD9A122}"/>
              </a:ext>
            </a:extLst>
          </p:cNvPr>
          <p:cNvSpPr txBox="1"/>
          <p:nvPr/>
        </p:nvSpPr>
        <p:spPr>
          <a:xfrm>
            <a:off x="846858" y="81018"/>
            <a:ext cx="10902465" cy="35093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Rituel : Question flash. Répondez rapidement et clairement à cette question.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45B66E0F-8107-F0B0-3561-747520696F0C}"/>
              </a:ext>
            </a:extLst>
          </p:cNvPr>
          <p:cNvSpPr txBox="1">
            <a:spLocks/>
          </p:cNvSpPr>
          <p:nvPr/>
        </p:nvSpPr>
        <p:spPr>
          <a:xfrm>
            <a:off x="792432" y="43064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dirty="0">
                <a:latin typeface="Calibri" panose="020F0502020204030204" pitchFamily="34" charset="0"/>
                <a:cs typeface="Calibri" panose="020F0502020204030204" pitchFamily="34" charset="0"/>
              </a:rPr>
              <a:t>Désigner quelques élèves.</a:t>
            </a:r>
            <a:endParaRPr lang="fr-F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35296" y="5018427"/>
            <a:ext cx="2308004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667" b="1" dirty="0"/>
              <a:t>Question flash 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97" y="2389855"/>
            <a:ext cx="2196825" cy="262857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804519" y="3379137"/>
            <a:ext cx="8853224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1067"/>
              </a:spcAft>
            </a:pPr>
            <a:r>
              <a:rPr lang="fr-FR" sz="3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Quelle pause doit-on faire à la virgule et au point ?</a:t>
            </a:r>
          </a:p>
        </p:txBody>
      </p:sp>
    </p:spTree>
    <p:extLst>
      <p:ext uri="{BB962C8B-B14F-4D97-AF65-F5344CB8AC3E}">
        <p14:creationId xmlns:p14="http://schemas.microsoft.com/office/powerpoint/2010/main" val="22187106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1CBF6-922A-85E1-00C7-74B83E82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id="{B923C87A-DD9D-8B75-0EB6-850144B24A53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7D00CAD9-0018-EF31-E5F1-F9331EEBE6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367831A9-45CD-8D91-D732-3CFE5E8B8CF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48855" y="1901086"/>
            <a:ext cx="3711573" cy="371157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6">
            <a:extLst>
              <a:ext uri="{FF2B5EF4-FFF2-40B4-BE49-F238E27FC236}">
                <a16:creationId xmlns:a16="http://schemas.microsoft.com/office/drawing/2014/main" id="{692F1B43-DF4C-93B1-38A5-2B7FCE286261}"/>
              </a:ext>
            </a:extLst>
          </p:cNvPr>
          <p:cNvSpPr txBox="1">
            <a:spLocks/>
          </p:cNvSpPr>
          <p:nvPr/>
        </p:nvSpPr>
        <p:spPr>
          <a:xfrm>
            <a:off x="846858" y="83305"/>
            <a:ext cx="10161105" cy="35093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b="1" i="0">
                <a:solidFill>
                  <a:srgbClr val="E8E8E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MA" dirty="0"/>
              <a:t>C’est la fin de notre séance. N’oubliez pas de réviser votre leçon et de terminer vos devoirs 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895285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159301" y="1373038"/>
            <a:ext cx="8127601" cy="3780095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261;p28">
            <a:extLst>
              <a:ext uri="{FF2B5EF4-FFF2-40B4-BE49-F238E27FC236}">
                <a16:creationId xmlns:a16="http://schemas.microsoft.com/office/drawing/2014/main" id="{D42FFB8A-6FF1-36FE-8351-7B2FB36FD43A}"/>
              </a:ext>
            </a:extLst>
          </p:cNvPr>
          <p:cNvSpPr/>
          <p:nvPr/>
        </p:nvSpPr>
        <p:spPr>
          <a:xfrm>
            <a:off x="2373297" y="3576263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2;p28">
            <a:extLst>
              <a:ext uri="{FF2B5EF4-FFF2-40B4-BE49-F238E27FC236}">
                <a16:creationId xmlns:a16="http://schemas.microsoft.com/office/drawing/2014/main" id="{02D5D283-BEBC-5F01-3589-E5EAF920562E}"/>
              </a:ext>
            </a:extLst>
          </p:cNvPr>
          <p:cNvSpPr/>
          <p:nvPr/>
        </p:nvSpPr>
        <p:spPr>
          <a:xfrm>
            <a:off x="2381572" y="4374321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65;p28">
            <a:extLst>
              <a:ext uri="{FF2B5EF4-FFF2-40B4-BE49-F238E27FC236}">
                <a16:creationId xmlns:a16="http://schemas.microsoft.com/office/drawing/2014/main" id="{A53E7759-C409-E187-25DE-8F638F75F168}"/>
              </a:ext>
            </a:extLst>
          </p:cNvPr>
          <p:cNvSpPr/>
          <p:nvPr/>
        </p:nvSpPr>
        <p:spPr>
          <a:xfrm>
            <a:off x="2381572" y="2724249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5;p28">
            <a:extLst>
              <a:ext uri="{FF2B5EF4-FFF2-40B4-BE49-F238E27FC236}">
                <a16:creationId xmlns:a16="http://schemas.microsoft.com/office/drawing/2014/main" id="{67272330-1CE8-D6A8-B8CF-47B277D2BBD3}"/>
              </a:ext>
            </a:extLst>
          </p:cNvPr>
          <p:cNvSpPr/>
          <p:nvPr/>
        </p:nvSpPr>
        <p:spPr>
          <a:xfrm>
            <a:off x="2381572" y="1790760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76;p28">
            <a:extLst>
              <a:ext uri="{FF2B5EF4-FFF2-40B4-BE49-F238E27FC236}">
                <a16:creationId xmlns:a16="http://schemas.microsoft.com/office/drawing/2014/main" id="{97CB6729-6694-69AA-8803-AA1A6C36C246}"/>
              </a:ext>
            </a:extLst>
          </p:cNvPr>
          <p:cNvSpPr/>
          <p:nvPr/>
        </p:nvSpPr>
        <p:spPr>
          <a:xfrm>
            <a:off x="2874520" y="1704868"/>
            <a:ext cx="6664403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79;p28">
            <a:extLst>
              <a:ext uri="{FF2B5EF4-FFF2-40B4-BE49-F238E27FC236}">
                <a16:creationId xmlns:a16="http://schemas.microsoft.com/office/drawing/2014/main" id="{BACF79E7-14FE-5818-D08F-B7C52F729DC1}"/>
              </a:ext>
            </a:extLst>
          </p:cNvPr>
          <p:cNvSpPr txBox="1"/>
          <p:nvPr/>
        </p:nvSpPr>
        <p:spPr>
          <a:xfrm>
            <a:off x="2982631" y="1847369"/>
            <a:ext cx="3922397" cy="6155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Ouverture de la séance	 	</a:t>
            </a:r>
          </a:p>
        </p:txBody>
      </p:sp>
      <p:sp>
        <p:nvSpPr>
          <p:cNvPr id="33" name="Google Shape;276;p28">
            <a:extLst>
              <a:ext uri="{FF2B5EF4-FFF2-40B4-BE49-F238E27FC236}">
                <a16:creationId xmlns:a16="http://schemas.microsoft.com/office/drawing/2014/main" id="{BDCB94BB-9516-1639-87A9-83C101601C54}"/>
              </a:ext>
            </a:extLst>
          </p:cNvPr>
          <p:cNvSpPr/>
          <p:nvPr/>
        </p:nvSpPr>
        <p:spPr>
          <a:xfrm>
            <a:off x="2874520" y="2632739"/>
            <a:ext cx="6664403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276;p28">
            <a:extLst>
              <a:ext uri="{FF2B5EF4-FFF2-40B4-BE49-F238E27FC236}">
                <a16:creationId xmlns:a16="http://schemas.microsoft.com/office/drawing/2014/main" id="{341939FC-64F4-5EBC-F6CC-748E61B76319}"/>
              </a:ext>
            </a:extLst>
          </p:cNvPr>
          <p:cNvSpPr/>
          <p:nvPr/>
        </p:nvSpPr>
        <p:spPr>
          <a:xfrm>
            <a:off x="2866475" y="3491906"/>
            <a:ext cx="6664403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57;p28">
            <a:extLst>
              <a:ext uri="{FF2B5EF4-FFF2-40B4-BE49-F238E27FC236}">
                <a16:creationId xmlns:a16="http://schemas.microsoft.com/office/drawing/2014/main" id="{A73B61FF-3677-565B-274E-579DD9957AF2}"/>
              </a:ext>
            </a:extLst>
          </p:cNvPr>
          <p:cNvSpPr/>
          <p:nvPr/>
        </p:nvSpPr>
        <p:spPr>
          <a:xfrm>
            <a:off x="8969336" y="3475707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58;p28">
            <a:extLst>
              <a:ext uri="{FF2B5EF4-FFF2-40B4-BE49-F238E27FC236}">
                <a16:creationId xmlns:a16="http://schemas.microsoft.com/office/drawing/2014/main" id="{CFCA1F65-D731-8B5F-4DC0-49045B5B188F}"/>
              </a:ext>
            </a:extLst>
          </p:cNvPr>
          <p:cNvSpPr txBox="1"/>
          <p:nvPr/>
        </p:nvSpPr>
        <p:spPr>
          <a:xfrm>
            <a:off x="7883262" y="3498164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20 min</a:t>
            </a:r>
          </a:p>
        </p:txBody>
      </p:sp>
      <p:sp>
        <p:nvSpPr>
          <p:cNvPr id="11" name="Google Shape;259;p28">
            <a:extLst>
              <a:ext uri="{FF2B5EF4-FFF2-40B4-BE49-F238E27FC236}">
                <a16:creationId xmlns:a16="http://schemas.microsoft.com/office/drawing/2014/main" id="{DA941AF7-771D-0913-626D-436F1672174A}"/>
              </a:ext>
            </a:extLst>
          </p:cNvPr>
          <p:cNvSpPr/>
          <p:nvPr/>
        </p:nvSpPr>
        <p:spPr>
          <a:xfrm>
            <a:off x="8968295" y="4326458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60;p28">
            <a:extLst>
              <a:ext uri="{FF2B5EF4-FFF2-40B4-BE49-F238E27FC236}">
                <a16:creationId xmlns:a16="http://schemas.microsoft.com/office/drawing/2014/main" id="{20E58848-DFDD-BFE2-FBA6-66A5F23A1887}"/>
              </a:ext>
            </a:extLst>
          </p:cNvPr>
          <p:cNvSpPr txBox="1"/>
          <p:nvPr/>
        </p:nvSpPr>
        <p:spPr>
          <a:xfrm>
            <a:off x="7883262" y="4362895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05 min</a:t>
            </a:r>
          </a:p>
        </p:txBody>
      </p:sp>
      <p:sp>
        <p:nvSpPr>
          <p:cNvPr id="22" name="Google Shape;270;p28">
            <a:extLst>
              <a:ext uri="{FF2B5EF4-FFF2-40B4-BE49-F238E27FC236}">
                <a16:creationId xmlns:a16="http://schemas.microsoft.com/office/drawing/2014/main" id="{03707E3D-6943-E3E1-AC51-60A85FDC77F4}"/>
              </a:ext>
            </a:extLst>
          </p:cNvPr>
          <p:cNvSpPr txBox="1"/>
          <p:nvPr/>
        </p:nvSpPr>
        <p:spPr>
          <a:xfrm>
            <a:off x="7883262" y="2614805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25 min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71;p28">
            <a:extLst>
              <a:ext uri="{FF2B5EF4-FFF2-40B4-BE49-F238E27FC236}">
                <a16:creationId xmlns:a16="http://schemas.microsoft.com/office/drawing/2014/main" id="{788EAAB2-8D03-EC99-9842-FCD5552D45D9}"/>
              </a:ext>
            </a:extLst>
          </p:cNvPr>
          <p:cNvSpPr/>
          <p:nvPr/>
        </p:nvSpPr>
        <p:spPr>
          <a:xfrm>
            <a:off x="8969336" y="2633168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77;p28">
            <a:extLst>
              <a:ext uri="{FF2B5EF4-FFF2-40B4-BE49-F238E27FC236}">
                <a16:creationId xmlns:a16="http://schemas.microsoft.com/office/drawing/2014/main" id="{A6EF5B3E-01E0-E8C1-F060-3762D49504CE}"/>
              </a:ext>
            </a:extLst>
          </p:cNvPr>
          <p:cNvSpPr txBox="1"/>
          <p:nvPr/>
        </p:nvSpPr>
        <p:spPr>
          <a:xfrm>
            <a:off x="7858695" y="1775764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05 min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78;p28">
            <a:extLst>
              <a:ext uri="{FF2B5EF4-FFF2-40B4-BE49-F238E27FC236}">
                <a16:creationId xmlns:a16="http://schemas.microsoft.com/office/drawing/2014/main" id="{7CFD7C7E-5E76-A852-EADC-9007259FD2DE}"/>
              </a:ext>
            </a:extLst>
          </p:cNvPr>
          <p:cNvSpPr/>
          <p:nvPr/>
        </p:nvSpPr>
        <p:spPr>
          <a:xfrm>
            <a:off x="8973119" y="1729526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67;p28">
            <a:extLst>
              <a:ext uri="{FF2B5EF4-FFF2-40B4-BE49-F238E27FC236}">
                <a16:creationId xmlns:a16="http://schemas.microsoft.com/office/drawing/2014/main" id="{574FDEFC-F6B5-8DCA-D721-41DCB6D60F88}"/>
              </a:ext>
            </a:extLst>
          </p:cNvPr>
          <p:cNvSpPr txBox="1"/>
          <p:nvPr/>
        </p:nvSpPr>
        <p:spPr>
          <a:xfrm>
            <a:off x="3022310" y="4348013"/>
            <a:ext cx="3922397" cy="4308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lnSpc>
                <a:spcPct val="13995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Clôture de la séance</a:t>
            </a:r>
            <a:endParaRPr lang="en-US" sz="20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63;p28">
            <a:extLst>
              <a:ext uri="{FF2B5EF4-FFF2-40B4-BE49-F238E27FC236}">
                <a16:creationId xmlns:a16="http://schemas.microsoft.com/office/drawing/2014/main" id="{01577F9E-AC54-2594-E89F-A87AF09A04E3}"/>
              </a:ext>
            </a:extLst>
          </p:cNvPr>
          <p:cNvSpPr txBox="1"/>
          <p:nvPr/>
        </p:nvSpPr>
        <p:spPr>
          <a:xfrm>
            <a:off x="2963607" y="3529219"/>
            <a:ext cx="3922397" cy="4308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lnSpc>
                <a:spcPct val="13995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Compréhension de l’écrit</a:t>
            </a:r>
            <a:endParaRPr lang="en-US" sz="20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64;p28">
            <a:extLst>
              <a:ext uri="{FF2B5EF4-FFF2-40B4-BE49-F238E27FC236}">
                <a16:creationId xmlns:a16="http://schemas.microsoft.com/office/drawing/2014/main" id="{3DFE3686-B042-F90A-D825-CB4B978CFA35}"/>
              </a:ext>
            </a:extLst>
          </p:cNvPr>
          <p:cNvSpPr txBox="1"/>
          <p:nvPr/>
        </p:nvSpPr>
        <p:spPr>
          <a:xfrm>
            <a:off x="2963607" y="2673115"/>
            <a:ext cx="2864803" cy="4308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lnSpc>
                <a:spcPct val="13995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Lecture fluence</a:t>
            </a:r>
            <a:endParaRPr lang="en-US" sz="20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78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1034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430216" y="1276851"/>
            <a:ext cx="3786688" cy="2807469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4324169" y="952608"/>
            <a:ext cx="7197271" cy="3873929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4575802" y="1409634"/>
            <a:ext cx="664506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48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7638528" y="2601252"/>
            <a:ext cx="519608" cy="519608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7325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707014" y="1095914"/>
            <a:ext cx="10655649" cy="5072700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835468" y="232109"/>
            <a:ext cx="6224235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Contrat de classe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3B3CE945-741F-D51E-42C7-A6E173B4B0D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97003" y="2055505"/>
            <a:ext cx="702636" cy="70263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000587" y="3112947"/>
            <a:ext cx="699052" cy="6990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066716" y="4233563"/>
            <a:ext cx="636507" cy="63650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1123481" y="5306248"/>
            <a:ext cx="605088" cy="60508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99640" y="1252951"/>
            <a:ext cx="9491773" cy="397076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fr-FR" sz="1867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728570" y="1607020"/>
            <a:ext cx="9491773" cy="29240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à 3 élèves au hasard</a:t>
            </a:r>
          </a:p>
        </p:txBody>
      </p:sp>
      <p:pic>
        <p:nvPicPr>
          <p:cNvPr id="26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232745" y="180212"/>
            <a:ext cx="602723" cy="60272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059267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707014" y="1086161"/>
            <a:ext cx="10655649" cy="5072700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97003" y="2055505"/>
            <a:ext cx="702636" cy="70263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000587" y="3112947"/>
            <a:ext cx="699052" cy="6990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066716" y="4233563"/>
            <a:ext cx="636507" cy="63650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1123481" y="5306248"/>
            <a:ext cx="605088" cy="60508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Google Shape;1185;p114">
            <a:extLst>
              <a:ext uri="{FF2B5EF4-FFF2-40B4-BE49-F238E27FC236}">
                <a16:creationId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794291" y="2180303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 Je lève la main pour participer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794291" y="3075083"/>
            <a:ext cx="9354323" cy="70783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prête attention quand l’enseignant parle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prête attention quand d’autres camarades répondent à l’enseignant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831678" y="4351787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Si quelque chose n’est pas clair, je pose des questions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831678" y="5408763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fais mes devoirs en classe et à la maison avec sérieux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835468" y="232109"/>
            <a:ext cx="6224235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Contrat de classe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232745" y="180212"/>
            <a:ext cx="602723" cy="6027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99640" y="1252951"/>
            <a:ext cx="9491773" cy="397076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fr-FR" sz="1867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30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728570" y="1607020"/>
            <a:ext cx="9491773" cy="29240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à 3 élèves au hasard</a:t>
            </a:r>
          </a:p>
        </p:txBody>
      </p:sp>
    </p:spTree>
    <p:extLst>
      <p:ext uri="{BB962C8B-B14F-4D97-AF65-F5344CB8AC3E}">
        <p14:creationId xmlns:p14="http://schemas.microsoft.com/office/powerpoint/2010/main" val="355041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635711" y="186004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Icônes pour l’enseignant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402629" y="5103494"/>
            <a:ext cx="1197428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375397" y="1918038"/>
            <a:ext cx="1264016" cy="103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414295" y="2952180"/>
            <a:ext cx="1121228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496096" y="3975438"/>
            <a:ext cx="1045029" cy="107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502226" y="1199029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Pages réservées à l’enseignant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502226" y="2191781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Consignes et explications données aux élèves (à dire à haute voix)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502226" y="3225924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Page dans le livret de l’élève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502226" y="4391229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Activité prioritaire à réaliser en classe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502226" y="5413447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Activité optionnelle à omettre en cas de manque de temps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635711" y="859615"/>
            <a:ext cx="765800" cy="89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35282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2984</Words>
  <Application>Microsoft Office PowerPoint</Application>
  <PresentationFormat>Grand écran</PresentationFormat>
  <Paragraphs>258</Paragraphs>
  <Slides>48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48</vt:i4>
      </vt:variant>
    </vt:vector>
  </HeadingPairs>
  <TitlesOfParts>
    <vt:vector size="58" baseType="lpstr">
      <vt:lpstr>Aptos</vt:lpstr>
      <vt:lpstr>Arial</vt:lpstr>
      <vt:lpstr>Calibiri</vt:lpstr>
      <vt:lpstr>Calibri</vt:lpstr>
      <vt:lpstr>Calibri Light</vt:lpstr>
      <vt:lpstr>Dosis</vt:lpstr>
      <vt:lpstr>Poppins ExtraBold</vt:lpstr>
      <vt:lpstr>Wingdings</vt:lpstr>
      <vt:lpstr>YZOJMB+Calibri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</dc:creator>
  <cp:lastModifiedBy>ADM</cp:lastModifiedBy>
  <cp:revision>60</cp:revision>
  <dcterms:created xsi:type="dcterms:W3CDTF">2025-09-25T21:33:53Z</dcterms:created>
  <dcterms:modified xsi:type="dcterms:W3CDTF">2025-10-06T23:29:08Z</dcterms:modified>
</cp:coreProperties>
</file>