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29" r:id="rId2"/>
    <p:sldId id="330" r:id="rId3"/>
    <p:sldId id="331" r:id="rId4"/>
    <p:sldId id="332" r:id="rId5"/>
    <p:sldId id="261" r:id="rId6"/>
    <p:sldId id="262" r:id="rId7"/>
    <p:sldId id="263" r:id="rId8"/>
    <p:sldId id="264" r:id="rId9"/>
    <p:sldId id="265" r:id="rId10"/>
    <p:sldId id="266" r:id="rId11"/>
    <p:sldId id="267" r:id="rId12"/>
    <p:sldId id="270" r:id="rId13"/>
    <p:sldId id="269" r:id="rId14"/>
    <p:sldId id="271" r:id="rId15"/>
    <p:sldId id="302" r:id="rId16"/>
    <p:sldId id="308" r:id="rId17"/>
    <p:sldId id="304" r:id="rId18"/>
    <p:sldId id="305" r:id="rId19"/>
    <p:sldId id="334" r:id="rId20"/>
    <p:sldId id="300" r:id="rId21"/>
    <p:sldId id="278" r:id="rId22"/>
    <p:sldId id="282" r:id="rId23"/>
    <p:sldId id="342" r:id="rId24"/>
    <p:sldId id="284" r:id="rId25"/>
    <p:sldId id="317" r:id="rId26"/>
    <p:sldId id="288" r:id="rId27"/>
    <p:sldId id="339" r:id="rId28"/>
    <p:sldId id="318" r:id="rId29"/>
    <p:sldId id="319" r:id="rId30"/>
    <p:sldId id="289" r:id="rId31"/>
    <p:sldId id="310" r:id="rId32"/>
    <p:sldId id="320" r:id="rId33"/>
    <p:sldId id="321" r:id="rId34"/>
    <p:sldId id="291" r:id="rId35"/>
    <p:sldId id="292" r:id="rId36"/>
    <p:sldId id="336" r:id="rId37"/>
    <p:sldId id="337" r:id="rId38"/>
    <p:sldId id="311" r:id="rId39"/>
    <p:sldId id="312" r:id="rId40"/>
    <p:sldId id="338" r:id="rId41"/>
    <p:sldId id="340" r:id="rId42"/>
    <p:sldId id="341" r:id="rId43"/>
    <p:sldId id="297" r:id="rId44"/>
    <p:sldId id="298" r:id="rId45"/>
    <p:sldId id="299"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CC0099"/>
    <a:srgbClr val="FFFFCC"/>
    <a:srgbClr val="CFCD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5" autoAdjust="0"/>
    <p:restoredTop sz="94660"/>
  </p:normalViewPr>
  <p:slideViewPr>
    <p:cSldViewPr snapToGrid="0">
      <p:cViewPr varScale="1">
        <p:scale>
          <a:sx n="75" d="100"/>
          <a:sy n="75" d="100"/>
        </p:scale>
        <p:origin x="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7E69D-75F2-43BD-A5F7-317B1A15E7C0}"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B89CC5-CC58-488D-A5FC-62AA2865915D}" type="slidenum">
              <a:rPr lang="fr-FR" smtClean="0"/>
              <a:t>‹N°›</a:t>
            </a:fld>
            <a:endParaRPr lang="fr-FR"/>
          </a:p>
        </p:txBody>
      </p:sp>
    </p:spTree>
    <p:extLst>
      <p:ext uri="{BB962C8B-B14F-4D97-AF65-F5344CB8AC3E}">
        <p14:creationId xmlns:p14="http://schemas.microsoft.com/office/powerpoint/2010/main" val="2644687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90335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69922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55696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78577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65972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093947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0890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31734838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53970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29119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30260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13699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5E0A632-0709-4BCD-BFD7-ACC4D5FB92A7}"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1448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5E0A632-0709-4BCD-BFD7-ACC4D5FB92A7}"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350397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E0A632-0709-4BCD-BFD7-ACC4D5FB92A7}"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07069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21931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07052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D56C9-8211-48FD-BEFA-296E23102938}" type="slidenum">
              <a:rPr lang="fr-FR" smtClean="0"/>
              <a:t>‹N°›</a:t>
            </a:fld>
            <a:endParaRPr lang="fr-FR"/>
          </a:p>
        </p:txBody>
      </p:sp>
    </p:spTree>
    <p:extLst>
      <p:ext uri="{BB962C8B-B14F-4D97-AF65-F5344CB8AC3E}">
        <p14:creationId xmlns:p14="http://schemas.microsoft.com/office/powerpoint/2010/main" val="3620966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5" Type="http://schemas.microsoft.com/office/2007/relationships/hdphoto" Target="../media/hdphoto4.wdp"/><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4.xml"/><Relationship Id="rId5" Type="http://schemas.openxmlformats.org/officeDocument/2006/relationships/image" Target="../media/image11.png"/><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3" y="183881"/>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04313" y="3954306"/>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ea typeface="Calibri"/>
                <a:cs typeface="Calibri"/>
              </a:rPr>
              <a:t>Palier                                              Semaine       </a:t>
            </a:r>
            <a:r>
              <a:rPr lang="fr-FR" sz="2667" b="1" kern="0" dirty="0" smtClean="0">
                <a:solidFill>
                  <a:srgbClr val="FFFFFF"/>
                </a:solidFill>
                <a:ea typeface="Calibri"/>
                <a:cs typeface="Calibri"/>
              </a:rPr>
              <a:t>5 </a:t>
            </a:r>
            <a:endParaRPr lang="fr-FR" sz="2667" b="1" kern="0" dirty="0">
              <a:solidFill>
                <a:srgbClr val="FFFFFF"/>
              </a:solidFill>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3043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a:t>
            </a:r>
            <a:r>
              <a:rPr lang="fr-FR" sz="2667" b="1" kern="0" dirty="0" smtClean="0">
                <a:solidFill>
                  <a:srgbClr val="FFFFFF"/>
                </a:solidFill>
                <a:latin typeface="Calibri"/>
                <a:ea typeface="Calibri"/>
                <a:cs typeface="Calibri"/>
              </a:rPr>
              <a:t>3 </a:t>
            </a:r>
            <a:endParaRPr lang="fr-FR" sz="2667" b="1" kern="0" dirty="0">
              <a:solidFill>
                <a:srgbClr val="FFFFFF"/>
              </a:solidFill>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5844296" y="5090791"/>
            <a:ext cx="4730576" cy="369332"/>
          </a:xfrm>
          <a:prstGeom prst="rect">
            <a:avLst/>
          </a:prstGeom>
          <a:noFill/>
          <a:ln cap="flat">
            <a:noFill/>
          </a:ln>
        </p:spPr>
        <p:txBody>
          <a:bodyPr vert="horz" wrap="square" lIns="0" tIns="0" rIns="0" bIns="0" anchor="t" anchorCtr="0" compatLnSpc="1">
            <a:spAutoFit/>
          </a:bodyPr>
          <a:lstStyle/>
          <a:p>
            <a:pPr marL="380981" indent="-380981" defTabSz="121914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2</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435734" y="4089026"/>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829417"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331258" y="2444619"/>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36415" y="1420168"/>
            <a:ext cx="7747991" cy="1107996"/>
          </a:xfrm>
          <a:prstGeom prst="rect">
            <a:avLst/>
          </a:prstGeom>
          <a:noFill/>
          <a:ln cap="flat">
            <a:noFill/>
          </a:ln>
        </p:spPr>
        <p:txBody>
          <a:bodyPr vert="horz" wrap="square" lIns="0" tIns="0" rIns="0" bIns="0" anchor="t" anchorCtr="1" compatLnSpc="1">
            <a:spAutoFit/>
          </a:bodyPr>
          <a:lstStyle/>
          <a:p>
            <a:pPr algn="ctr" defTabSz="121914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302423" y="1068899"/>
            <a:ext cx="1704404" cy="528671"/>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209337"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370371" y="1135407"/>
            <a:ext cx="1704404" cy="679545"/>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473771" y="1760343"/>
            <a:ext cx="1497604" cy="461614"/>
          </a:xfrm>
          <a:prstGeom prst="rect">
            <a:avLst/>
          </a:prstGeom>
          <a:noFill/>
          <a:ln cap="flat">
            <a:noFill/>
          </a:ln>
        </p:spPr>
        <p:txBody>
          <a:bodyPr vert="horz" wrap="square" lIns="91427" tIns="45695" rIns="91427" bIns="45695" anchor="t" anchorCtr="1" compatLnSpc="1">
            <a:spAutoFit/>
          </a:bodyPr>
          <a:lstStyle/>
          <a:p>
            <a:pPr algn="ctr" defTabSz="121914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241381" y="2836962"/>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6816481" y="2241721"/>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694674" y="4113679"/>
            <a:ext cx="310959" cy="410433"/>
          </a:xfrm>
          <a:prstGeom prst="rect">
            <a:avLst/>
          </a:prstGeom>
          <a:noFill/>
          <a:ln cap="flat">
            <a:noFill/>
          </a:ln>
        </p:spPr>
        <p:txBody>
          <a:bodyPr vert="horz" wrap="square" lIns="0" tIns="0" rIns="0" bIns="0" anchor="t" anchorCtr="0" compatLnSpc="1">
            <a:sp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2</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222347" y="407066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5537397"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852719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3615721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511393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3633779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sz="2400" dirty="0">
              <a:solidFill>
                <a:schemeClr val="tx1"/>
              </a:solidFill>
            </a:endParaRPr>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9081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b="1" i="0" dirty="0">
                <a:solidFill>
                  <a:srgbClr val="E8E8E8">
                    <a:lumMod val="50000"/>
                  </a:srgbClr>
                </a:solidFill>
              </a:rPr>
              <a:t>Avant de commencer, faisons un petit rappel de ce que nous avons appris :</a:t>
            </a: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20" name="ZoneTexte 19">
            <a:extLst>
              <a:ext uri="{FF2B5EF4-FFF2-40B4-BE49-F238E27FC236}">
                <a16:creationId xmlns:a16="http://schemas.microsoft.com/office/drawing/2014/main" id="{2D1F006D-773F-F8D9-B607-3DBC97E08F60}"/>
              </a:ext>
            </a:extLst>
          </p:cNvPr>
          <p:cNvSpPr txBox="1"/>
          <p:nvPr/>
        </p:nvSpPr>
        <p:spPr>
          <a:xfrm>
            <a:off x="396216" y="1185779"/>
            <a:ext cx="11287784"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2400" b="1" dirty="0" smtClean="0">
                <a:latin typeface="Calibiri"/>
              </a:rPr>
              <a:t>Lire les mots à difficultés particulières.</a:t>
            </a:r>
            <a:endParaRPr lang="fr-FR" sz="2400" dirty="0">
              <a:latin typeface="Calibiri"/>
            </a:endParaRPr>
          </a:p>
        </p:txBody>
      </p:sp>
      <p:sp>
        <p:nvSpPr>
          <p:cNvPr id="21" name="ZoneTexte 20">
            <a:extLst>
              <a:ext uri="{FF2B5EF4-FFF2-40B4-BE49-F238E27FC236}">
                <a16:creationId xmlns:a16="http://schemas.microsoft.com/office/drawing/2014/main" id="{D26F5D7E-4BD4-4B39-80B4-21E54D890D8C}"/>
              </a:ext>
            </a:extLst>
          </p:cNvPr>
          <p:cNvSpPr txBox="1"/>
          <p:nvPr/>
        </p:nvSpPr>
        <p:spPr>
          <a:xfrm>
            <a:off x="396216" y="2318219"/>
            <a:ext cx="11287784" cy="2308324"/>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pPr>
              <a:buFont typeface="Wingdings" pitchFamily="2" charset="2"/>
              <a:buChar char="Ø"/>
            </a:pPr>
            <a:r>
              <a:rPr lang="fr-FR" sz="2400" b="0" dirty="0" smtClean="0">
                <a:latin typeface="Calibiri"/>
              </a:rPr>
              <a:t> Les sons «  </a:t>
            </a:r>
            <a:r>
              <a:rPr lang="fr-FR" sz="2400" b="0" dirty="0" err="1" smtClean="0">
                <a:latin typeface="Calibiri"/>
              </a:rPr>
              <a:t>ez</a:t>
            </a:r>
            <a:r>
              <a:rPr lang="fr-FR" sz="2400" b="0" dirty="0" smtClean="0">
                <a:latin typeface="Calibiri"/>
              </a:rPr>
              <a:t> », « er » et « et » se prononcent toutes /é/ sauf quelques mots rares comme assez.</a:t>
            </a:r>
          </a:p>
          <a:p>
            <a:r>
              <a:rPr lang="fr-FR" sz="2400" dirty="0" smtClean="0">
                <a:solidFill>
                  <a:srgbClr val="C00000"/>
                </a:solidFill>
                <a:latin typeface="Calibiri"/>
              </a:rPr>
              <a:t>Exemples</a:t>
            </a:r>
            <a:r>
              <a:rPr lang="fr-FR" sz="2400" b="0" dirty="0" smtClean="0">
                <a:solidFill>
                  <a:srgbClr val="C00000"/>
                </a:solidFill>
                <a:latin typeface="Calibiri"/>
              </a:rPr>
              <a:t>: </a:t>
            </a:r>
            <a:r>
              <a:rPr lang="fr-FR" sz="2400" b="0" i="1" dirty="0" smtClean="0">
                <a:latin typeface="Calibiri"/>
              </a:rPr>
              <a:t>mangez, marcher, poulet, panier, pied, nez…</a:t>
            </a:r>
          </a:p>
          <a:p>
            <a:endParaRPr lang="fr-FR" sz="2400" b="0" i="1" dirty="0" smtClean="0">
              <a:latin typeface="Calibiri"/>
            </a:endParaRPr>
          </a:p>
          <a:p>
            <a:pPr>
              <a:buFont typeface="Wingdings" pitchFamily="2" charset="2"/>
              <a:buChar char="Ø"/>
            </a:pPr>
            <a:r>
              <a:rPr lang="fr-FR" sz="2400" b="0" dirty="0" smtClean="0">
                <a:latin typeface="Calibiri"/>
              </a:rPr>
              <a:t> Les lettres muettes sont souvent visibles à l’écrit, mais on ne les prononce pas.</a:t>
            </a:r>
          </a:p>
          <a:p>
            <a:r>
              <a:rPr lang="fr-FR" sz="2400" dirty="0" smtClean="0">
                <a:solidFill>
                  <a:srgbClr val="C00000"/>
                </a:solidFill>
                <a:latin typeface="Calibiri"/>
              </a:rPr>
              <a:t>Exemples</a:t>
            </a:r>
            <a:r>
              <a:rPr lang="fr-FR" sz="2400" i="1" dirty="0" smtClean="0">
                <a:solidFill>
                  <a:srgbClr val="C00000"/>
                </a:solidFill>
                <a:latin typeface="Calibiri"/>
              </a:rPr>
              <a:t> </a:t>
            </a:r>
            <a:r>
              <a:rPr lang="fr-FR" sz="2400" dirty="0" smtClean="0">
                <a:solidFill>
                  <a:srgbClr val="C00000"/>
                </a:solidFill>
                <a:latin typeface="Calibiri"/>
              </a:rPr>
              <a:t>: </a:t>
            </a:r>
            <a:r>
              <a:rPr lang="fr-FR" sz="2400" b="0" dirty="0" smtClean="0">
                <a:latin typeface="Calibiri"/>
              </a:rPr>
              <a:t>ren</a:t>
            </a:r>
            <a:r>
              <a:rPr lang="fr-FR" sz="2400" b="0" dirty="0" smtClean="0">
                <a:solidFill>
                  <a:srgbClr val="0070C0"/>
                </a:solidFill>
                <a:latin typeface="Calibiri"/>
              </a:rPr>
              <a:t>d</a:t>
            </a:r>
            <a:r>
              <a:rPr lang="fr-FR" sz="2400" b="0" dirty="0" smtClean="0">
                <a:latin typeface="Calibiri"/>
              </a:rPr>
              <a:t>, chan</a:t>
            </a:r>
            <a:r>
              <a:rPr lang="fr-FR" sz="2400" b="0" dirty="0">
                <a:solidFill>
                  <a:srgbClr val="0070C0"/>
                </a:solidFill>
                <a:latin typeface="Calibiri"/>
              </a:rPr>
              <a:t>t</a:t>
            </a:r>
            <a:r>
              <a:rPr lang="fr-FR" sz="2400" b="0" dirty="0" smtClean="0">
                <a:latin typeface="Calibiri"/>
              </a:rPr>
              <a:t>, souri</a:t>
            </a:r>
            <a:r>
              <a:rPr lang="fr-FR" sz="2400" b="0" dirty="0">
                <a:solidFill>
                  <a:srgbClr val="0070C0"/>
                </a:solidFill>
                <a:latin typeface="Calibiri"/>
              </a:rPr>
              <a:t>s</a:t>
            </a:r>
            <a:r>
              <a:rPr lang="fr-FR" sz="2400" b="0" dirty="0" smtClean="0">
                <a:latin typeface="Calibiri"/>
              </a:rPr>
              <a:t>, lon</a:t>
            </a:r>
            <a:r>
              <a:rPr lang="fr-FR" sz="2400" b="0" dirty="0" smtClean="0">
                <a:solidFill>
                  <a:srgbClr val="0070C0"/>
                </a:solidFill>
                <a:latin typeface="Calibiri"/>
              </a:rPr>
              <a:t>g</a:t>
            </a:r>
            <a:r>
              <a:rPr lang="fr-FR" sz="2400" b="0" dirty="0" smtClean="0">
                <a:latin typeface="Calibiri"/>
              </a:rPr>
              <a:t>, galo</a:t>
            </a:r>
            <a:r>
              <a:rPr lang="fr-FR" sz="2400" b="0" dirty="0" smtClean="0">
                <a:solidFill>
                  <a:srgbClr val="0070C0"/>
                </a:solidFill>
                <a:latin typeface="Calibiri"/>
              </a:rPr>
              <a:t>p ….</a:t>
            </a:r>
            <a:endParaRPr lang="fr-FR" sz="2400" b="0" dirty="0">
              <a:solidFill>
                <a:srgbClr val="0070C0"/>
              </a:solidFill>
              <a:latin typeface="Calibiri"/>
            </a:endParaRPr>
          </a:p>
        </p:txBody>
      </p:sp>
    </p:spTree>
    <p:extLst>
      <p:ext uri="{BB962C8B-B14F-4D97-AF65-F5344CB8AC3E}">
        <p14:creationId xmlns:p14="http://schemas.microsoft.com/office/powerpoint/2010/main" val="4258522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2210" y="367105"/>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2063062" y="2013754"/>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bras</a:t>
            </a:r>
            <a:endParaRPr lang="fr-FR" sz="2800" b="1" dirty="0"/>
          </a:p>
        </p:txBody>
      </p:sp>
      <p:sp>
        <p:nvSpPr>
          <p:cNvPr id="13" name="ZoneTexte 12"/>
          <p:cNvSpPr txBox="1"/>
          <p:nvPr/>
        </p:nvSpPr>
        <p:spPr>
          <a:xfrm>
            <a:off x="2072241" y="2858535"/>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pied</a:t>
            </a:r>
            <a:endParaRPr lang="fr-FR" sz="2800" b="1" dirty="0"/>
          </a:p>
        </p:txBody>
      </p:sp>
      <p:sp>
        <p:nvSpPr>
          <p:cNvPr id="14" name="ZoneTexte 13"/>
          <p:cNvSpPr txBox="1"/>
          <p:nvPr/>
        </p:nvSpPr>
        <p:spPr>
          <a:xfrm>
            <a:off x="2063061" y="3626697"/>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chef </a:t>
            </a:r>
            <a:endParaRPr lang="fr-FR" sz="2800" b="1" dirty="0"/>
          </a:p>
        </p:txBody>
      </p:sp>
      <p:sp>
        <p:nvSpPr>
          <p:cNvPr id="15" name="ZoneTexte 14"/>
          <p:cNvSpPr txBox="1"/>
          <p:nvPr/>
        </p:nvSpPr>
        <p:spPr>
          <a:xfrm>
            <a:off x="2058623" y="4420259"/>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repas </a:t>
            </a:r>
            <a:endParaRPr lang="fr-FR" sz="2800" b="1" dirty="0"/>
          </a:p>
        </p:txBody>
      </p:sp>
      <p:sp>
        <p:nvSpPr>
          <p:cNvPr id="16" name="ZoneTexte 15"/>
          <p:cNvSpPr txBox="1"/>
          <p:nvPr/>
        </p:nvSpPr>
        <p:spPr>
          <a:xfrm>
            <a:off x="4000195" y="2053384"/>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 lit  </a:t>
            </a:r>
            <a:endParaRPr lang="fr-FR" sz="2800" b="1" dirty="0"/>
          </a:p>
        </p:txBody>
      </p:sp>
      <p:sp>
        <p:nvSpPr>
          <p:cNvPr id="17" name="ZoneTexte 16"/>
          <p:cNvSpPr txBox="1"/>
          <p:nvPr/>
        </p:nvSpPr>
        <p:spPr>
          <a:xfrm>
            <a:off x="4009374" y="2860066"/>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sac</a:t>
            </a:r>
            <a:endParaRPr lang="fr-FR" sz="2800" b="1" dirty="0"/>
          </a:p>
        </p:txBody>
      </p:sp>
      <p:sp>
        <p:nvSpPr>
          <p:cNvPr id="18" name="ZoneTexte 17"/>
          <p:cNvSpPr txBox="1"/>
          <p:nvPr/>
        </p:nvSpPr>
        <p:spPr>
          <a:xfrm>
            <a:off x="3979850" y="3641386"/>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doigt </a:t>
            </a:r>
            <a:endParaRPr lang="fr-FR" sz="2800" b="1" dirty="0"/>
          </a:p>
        </p:txBody>
      </p:sp>
      <p:sp>
        <p:nvSpPr>
          <p:cNvPr id="19" name="ZoneTexte 18"/>
          <p:cNvSpPr txBox="1"/>
          <p:nvPr/>
        </p:nvSpPr>
        <p:spPr>
          <a:xfrm>
            <a:off x="3979849" y="4420259"/>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mangez</a:t>
            </a:r>
            <a:endParaRPr lang="fr-FR" sz="2800" b="1" dirty="0"/>
          </a:p>
        </p:txBody>
      </p:sp>
      <p:sp>
        <p:nvSpPr>
          <p:cNvPr id="20" name="ZoneTexte 19"/>
          <p:cNvSpPr txBox="1"/>
          <p:nvPr/>
        </p:nvSpPr>
        <p:spPr>
          <a:xfrm>
            <a:off x="6280691" y="2066083"/>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poulet</a:t>
            </a:r>
            <a:endParaRPr lang="fr-FR" sz="2800" b="1" dirty="0"/>
          </a:p>
        </p:txBody>
      </p:sp>
      <p:sp>
        <p:nvSpPr>
          <p:cNvPr id="21" name="ZoneTexte 20"/>
          <p:cNvSpPr txBox="1"/>
          <p:nvPr/>
        </p:nvSpPr>
        <p:spPr>
          <a:xfrm>
            <a:off x="6289870" y="2860064"/>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grand </a:t>
            </a:r>
            <a:endParaRPr lang="fr-FR" sz="2800" b="1" dirty="0"/>
          </a:p>
        </p:txBody>
      </p:sp>
      <p:sp>
        <p:nvSpPr>
          <p:cNvPr id="22" name="ZoneTexte 21"/>
          <p:cNvSpPr txBox="1"/>
          <p:nvPr/>
        </p:nvSpPr>
        <p:spPr>
          <a:xfrm>
            <a:off x="6258581" y="3641386"/>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chanter</a:t>
            </a:r>
            <a:endParaRPr lang="fr-FR" sz="2800" b="1" dirty="0"/>
          </a:p>
        </p:txBody>
      </p:sp>
      <p:sp>
        <p:nvSpPr>
          <p:cNvPr id="23" name="ZoneTexte 22"/>
          <p:cNvSpPr txBox="1"/>
          <p:nvPr/>
        </p:nvSpPr>
        <p:spPr>
          <a:xfrm>
            <a:off x="6258581" y="4420259"/>
            <a:ext cx="1399143" cy="523220"/>
          </a:xfrm>
          <a:prstGeom prst="rect">
            <a:avLst/>
          </a:prstGeom>
          <a:solidFill>
            <a:srgbClr val="E8E2EE"/>
          </a:solidFill>
          <a:ln>
            <a:solidFill>
              <a:schemeClr val="accent1"/>
            </a:solidFill>
          </a:ln>
        </p:spPr>
        <p:txBody>
          <a:bodyPr wrap="square" rtlCol="0">
            <a:spAutoFit/>
          </a:bodyPr>
          <a:lstStyle/>
          <a:p>
            <a:pPr algn="ctr"/>
            <a:r>
              <a:rPr lang="fr-FR" sz="2800" dirty="0" smtClean="0"/>
              <a:t> cheval</a:t>
            </a:r>
            <a:endParaRPr lang="fr-FR" sz="2800" b="1" dirty="0"/>
          </a:p>
        </p:txBody>
      </p:sp>
      <p:sp>
        <p:nvSpPr>
          <p:cNvPr id="24" name="ZoneTexte 23"/>
          <p:cNvSpPr txBox="1"/>
          <p:nvPr/>
        </p:nvSpPr>
        <p:spPr>
          <a:xfrm>
            <a:off x="8528134" y="2042672"/>
            <a:ext cx="1708066" cy="523220"/>
          </a:xfrm>
          <a:prstGeom prst="rect">
            <a:avLst/>
          </a:prstGeom>
          <a:solidFill>
            <a:srgbClr val="E8E2EE"/>
          </a:solidFill>
          <a:ln>
            <a:solidFill>
              <a:schemeClr val="accent1"/>
            </a:solidFill>
          </a:ln>
        </p:spPr>
        <p:txBody>
          <a:bodyPr wrap="square" rtlCol="0">
            <a:spAutoFit/>
          </a:bodyPr>
          <a:lstStyle/>
          <a:p>
            <a:pPr algn="ctr"/>
            <a:r>
              <a:rPr lang="fr-FR" sz="2800" dirty="0" smtClean="0"/>
              <a:t>galop </a:t>
            </a:r>
            <a:endParaRPr lang="fr-FR" sz="2800" b="1" dirty="0"/>
          </a:p>
        </p:txBody>
      </p:sp>
      <p:sp>
        <p:nvSpPr>
          <p:cNvPr id="25" name="ZoneTexte 24"/>
          <p:cNvSpPr txBox="1"/>
          <p:nvPr/>
        </p:nvSpPr>
        <p:spPr>
          <a:xfrm>
            <a:off x="8557511" y="2833135"/>
            <a:ext cx="1698887" cy="523220"/>
          </a:xfrm>
          <a:prstGeom prst="rect">
            <a:avLst/>
          </a:prstGeom>
          <a:solidFill>
            <a:srgbClr val="E8E2EE"/>
          </a:solidFill>
          <a:ln>
            <a:solidFill>
              <a:schemeClr val="accent1"/>
            </a:solidFill>
          </a:ln>
        </p:spPr>
        <p:txBody>
          <a:bodyPr wrap="square" rtlCol="0">
            <a:spAutoFit/>
          </a:bodyPr>
          <a:lstStyle/>
          <a:p>
            <a:pPr algn="ctr"/>
            <a:r>
              <a:rPr lang="fr-FR" sz="2800" dirty="0" smtClean="0"/>
              <a:t>châteaux</a:t>
            </a:r>
            <a:endParaRPr lang="fr-FR" sz="2800" b="1" dirty="0"/>
          </a:p>
        </p:txBody>
      </p:sp>
      <p:sp>
        <p:nvSpPr>
          <p:cNvPr id="26" name="ZoneTexte 25"/>
          <p:cNvSpPr txBox="1"/>
          <p:nvPr/>
        </p:nvSpPr>
        <p:spPr>
          <a:xfrm>
            <a:off x="8557511" y="3641386"/>
            <a:ext cx="1730106" cy="523220"/>
          </a:xfrm>
          <a:prstGeom prst="rect">
            <a:avLst/>
          </a:prstGeom>
          <a:solidFill>
            <a:srgbClr val="E8E2EE"/>
          </a:solidFill>
          <a:ln>
            <a:solidFill>
              <a:schemeClr val="accent1"/>
            </a:solidFill>
          </a:ln>
        </p:spPr>
        <p:txBody>
          <a:bodyPr wrap="square" rtlCol="0">
            <a:spAutoFit/>
          </a:bodyPr>
          <a:lstStyle/>
          <a:p>
            <a:pPr algn="ctr"/>
            <a:r>
              <a:rPr lang="fr-FR" sz="2800" dirty="0" smtClean="0"/>
              <a:t>nez</a:t>
            </a:r>
            <a:endParaRPr lang="fr-FR" sz="2800" b="1" dirty="0"/>
          </a:p>
        </p:txBody>
      </p:sp>
      <p:sp>
        <p:nvSpPr>
          <p:cNvPr id="27" name="ZoneTexte 26"/>
          <p:cNvSpPr txBox="1"/>
          <p:nvPr/>
        </p:nvSpPr>
        <p:spPr>
          <a:xfrm>
            <a:off x="8557511" y="4420259"/>
            <a:ext cx="1730106" cy="523220"/>
          </a:xfrm>
          <a:prstGeom prst="rect">
            <a:avLst/>
          </a:prstGeom>
          <a:solidFill>
            <a:srgbClr val="E8E2EE"/>
          </a:solidFill>
          <a:ln>
            <a:solidFill>
              <a:schemeClr val="accent1"/>
            </a:solidFill>
          </a:ln>
        </p:spPr>
        <p:txBody>
          <a:bodyPr wrap="square" rtlCol="0">
            <a:spAutoFit/>
          </a:bodyPr>
          <a:lstStyle/>
          <a:p>
            <a:pPr algn="ctr"/>
            <a:r>
              <a:rPr lang="fr-FR" sz="2800" dirty="0" smtClean="0"/>
              <a:t>hiver</a:t>
            </a:r>
            <a:endParaRPr lang="fr-FR" sz="2800" b="1" dirty="0"/>
          </a:p>
        </p:txBody>
      </p:sp>
      <p:sp>
        <p:nvSpPr>
          <p:cNvPr id="28" name="ZoneTexte 27"/>
          <p:cNvSpPr txBox="1"/>
          <p:nvPr/>
        </p:nvSpPr>
        <p:spPr>
          <a:xfrm>
            <a:off x="2613907" y="1263835"/>
            <a:ext cx="363556" cy="523220"/>
          </a:xfrm>
          <a:prstGeom prst="rect">
            <a:avLst/>
          </a:prstGeom>
          <a:solidFill>
            <a:schemeClr val="accent2">
              <a:lumMod val="20000"/>
              <a:lumOff val="80000"/>
            </a:schemeClr>
          </a:solidFill>
        </p:spPr>
        <p:txBody>
          <a:bodyPr wrap="square" rtlCol="0">
            <a:spAutoFit/>
          </a:bodyPr>
          <a:lstStyle/>
          <a:p>
            <a:r>
              <a:rPr lang="fr-FR" sz="2800" b="1" dirty="0" smtClean="0"/>
              <a:t>1</a:t>
            </a:r>
            <a:endParaRPr lang="fr-FR" sz="2800" b="1" dirty="0"/>
          </a:p>
        </p:txBody>
      </p:sp>
      <p:sp>
        <p:nvSpPr>
          <p:cNvPr id="29" name="ZoneTexte 28"/>
          <p:cNvSpPr txBox="1"/>
          <p:nvPr/>
        </p:nvSpPr>
        <p:spPr>
          <a:xfrm>
            <a:off x="4540024" y="1290766"/>
            <a:ext cx="363556" cy="523220"/>
          </a:xfrm>
          <a:prstGeom prst="rect">
            <a:avLst/>
          </a:prstGeom>
          <a:solidFill>
            <a:schemeClr val="accent2">
              <a:lumMod val="20000"/>
              <a:lumOff val="80000"/>
            </a:schemeClr>
          </a:solidFill>
        </p:spPr>
        <p:txBody>
          <a:bodyPr wrap="square" rtlCol="0">
            <a:spAutoFit/>
          </a:bodyPr>
          <a:lstStyle/>
          <a:p>
            <a:r>
              <a:rPr lang="fr-FR" sz="2800" b="1" dirty="0" smtClean="0"/>
              <a:t>2</a:t>
            </a:r>
            <a:endParaRPr lang="fr-FR" sz="2800" b="1" dirty="0"/>
          </a:p>
        </p:txBody>
      </p:sp>
      <p:sp>
        <p:nvSpPr>
          <p:cNvPr id="30" name="ZoneTexte 29"/>
          <p:cNvSpPr txBox="1"/>
          <p:nvPr/>
        </p:nvSpPr>
        <p:spPr>
          <a:xfrm>
            <a:off x="6798481" y="1320144"/>
            <a:ext cx="363556" cy="523220"/>
          </a:xfrm>
          <a:prstGeom prst="rect">
            <a:avLst/>
          </a:prstGeom>
          <a:solidFill>
            <a:schemeClr val="accent2">
              <a:lumMod val="20000"/>
              <a:lumOff val="80000"/>
            </a:schemeClr>
          </a:solidFill>
        </p:spPr>
        <p:txBody>
          <a:bodyPr wrap="square" rtlCol="0">
            <a:spAutoFit/>
          </a:bodyPr>
          <a:lstStyle/>
          <a:p>
            <a:r>
              <a:rPr lang="fr-FR" sz="2800" b="1" dirty="0" smtClean="0"/>
              <a:t>3</a:t>
            </a:r>
            <a:endParaRPr lang="fr-FR" sz="2800" b="1" dirty="0"/>
          </a:p>
        </p:txBody>
      </p:sp>
      <p:sp>
        <p:nvSpPr>
          <p:cNvPr id="31" name="ZoneTexte 30"/>
          <p:cNvSpPr txBox="1"/>
          <p:nvPr/>
        </p:nvSpPr>
        <p:spPr>
          <a:xfrm>
            <a:off x="9023888" y="1334832"/>
            <a:ext cx="363556" cy="523220"/>
          </a:xfrm>
          <a:prstGeom prst="rect">
            <a:avLst/>
          </a:prstGeom>
          <a:solidFill>
            <a:schemeClr val="accent2">
              <a:lumMod val="20000"/>
              <a:lumOff val="80000"/>
            </a:schemeClr>
          </a:solidFill>
        </p:spPr>
        <p:txBody>
          <a:bodyPr wrap="square" rtlCol="0">
            <a:spAutoFit/>
          </a:bodyPr>
          <a:lstStyle/>
          <a:p>
            <a:r>
              <a:rPr lang="fr-FR" sz="2800" b="1" dirty="0" smtClean="0"/>
              <a:t>4</a:t>
            </a:r>
            <a:endParaRPr lang="fr-FR" sz="2800" b="1" dirty="0"/>
          </a:p>
        </p:txBody>
      </p:sp>
      <p:sp>
        <p:nvSpPr>
          <p:cNvPr id="32" name="ZoneTexte 11">
            <a:extLst>
              <a:ext uri="{FF2B5EF4-FFF2-40B4-BE49-F238E27FC236}">
                <a16:creationId xmlns:a16="http://schemas.microsoft.com/office/drawing/2014/main" id="{4321526A-0586-1958-D81D-7172C2102E9A}"/>
              </a:ext>
            </a:extLst>
          </p:cNvPr>
          <p:cNvSpPr txBox="1"/>
          <p:nvPr/>
        </p:nvSpPr>
        <p:spPr>
          <a:xfrm>
            <a:off x="937224" y="47512"/>
            <a:ext cx="1114047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solidFill>
                  <a:srgbClr val="E8E8E8">
                    <a:lumMod val="50000"/>
                  </a:srgbClr>
                </a:solidFill>
              </a:rPr>
              <a:t>Lisez à </a:t>
            </a:r>
            <a:r>
              <a:rPr lang="fr-FR" sz="1867" dirty="0">
                <a:solidFill>
                  <a:srgbClr val="E8E8E8">
                    <a:lumMod val="50000"/>
                  </a:srgbClr>
                </a:solidFill>
              </a:rPr>
              <a:t>haute voix les mots suivants. Puis, trouvez l’intrus dans chaque liste (le mot dont la finale se prononce).</a:t>
            </a:r>
            <a:endParaRPr lang="fr-FR" altLang="fr-FR" sz="1867" dirty="0">
              <a:solidFill>
                <a:srgbClr val="E8E8E8">
                  <a:lumMod val="50000"/>
                </a:srgbClr>
              </a:solidFill>
            </a:endParaRPr>
          </a:p>
        </p:txBody>
      </p:sp>
      <p:sp>
        <p:nvSpPr>
          <p:cNvPr id="33" name="Espace réservé du texte 2">
            <a:extLst>
              <a:ext uri="{FF2B5EF4-FFF2-40B4-BE49-F238E27FC236}">
                <a16:creationId xmlns:a16="http://schemas.microsoft.com/office/drawing/2014/main" id="{A7E6E07B-A9EF-9F36-4847-4C1179BDBDFF}"/>
              </a:ext>
            </a:extLst>
          </p:cNvPr>
          <p:cNvSpPr txBox="1">
            <a:spLocks/>
          </p:cNvSpPr>
          <p:nvPr/>
        </p:nvSpPr>
        <p:spPr>
          <a:xfrm>
            <a:off x="920893" y="449261"/>
            <a:ext cx="7634702" cy="292443"/>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Désigner quelques élèves au hasard. Apporter un feedback immédiat.</a:t>
            </a:r>
          </a:p>
        </p:txBody>
      </p:sp>
    </p:spTree>
    <p:extLst>
      <p:ext uri="{BB962C8B-B14F-4D97-AF65-F5344CB8AC3E}">
        <p14:creationId xmlns:p14="http://schemas.microsoft.com/office/powerpoint/2010/main" val="1915563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26062"/>
            <a:ext cx="10902465"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Deux élèves viennent lire le plus vite possible les mots pointés : le premier élève lit un mot, le deuxième lit le suivant, puis on continue </a:t>
            </a:r>
            <a:r>
              <a:rPr lang="fr-FR" sz="1867" dirty="0" smtClean="0">
                <a:solidFill>
                  <a:srgbClr val="E8E8E8">
                    <a:lumMod val="50000"/>
                  </a:srgbClr>
                </a:solidFill>
              </a:rPr>
              <a:t>ainsi.</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55828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2 élèves pour lire. fournir </a:t>
            </a:r>
            <a:r>
              <a:rPr lang="fr-FR" sz="1867" dirty="0">
                <a:solidFill>
                  <a:srgbClr val="E8E8E8">
                    <a:lumMod val="75000"/>
                  </a:srgbClr>
                </a:solidFill>
              </a:rPr>
              <a:t>un feedback positif et correctif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a:stretch>
            <a:fillRect/>
          </a:stretch>
        </p:blipFill>
        <p:spPr bwMode="auto">
          <a:xfrm>
            <a:off x="179211" y="2908452"/>
            <a:ext cx="11814444" cy="1371447"/>
          </a:xfrm>
          <a:prstGeom prst="rect">
            <a:avLst/>
          </a:prstGeom>
          <a:noFill/>
          <a:ln w="9525">
            <a:noFill/>
            <a:miter lim="800000"/>
            <a:headEnd/>
            <a:tailEnd/>
          </a:ln>
          <a:effectLst/>
        </p:spPr>
      </p:pic>
    </p:spTree>
    <p:extLst>
      <p:ext uri="{BB962C8B-B14F-4D97-AF65-F5344CB8AC3E}">
        <p14:creationId xmlns:p14="http://schemas.microsoft.com/office/powerpoint/2010/main" val="2214384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3670826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sz="2400" dirty="0">
              <a:solidFill>
                <a:schemeClr val="tx1"/>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19853" y="1783656"/>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2800" dirty="0"/>
              <a:t>Lire </a:t>
            </a:r>
            <a:r>
              <a:rPr lang="fr-FR" altLang="fr-FR" sz="2800" dirty="0" smtClean="0"/>
              <a:t>des groupes de mots</a:t>
            </a:r>
            <a:endParaRPr lang="fr-FR" altLang="fr-FR" sz="2800" dirty="0"/>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9081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b="1" i="0" dirty="0" smtClean="0">
                <a:solidFill>
                  <a:srgbClr val="E8E8E8">
                    <a:lumMod val="50000"/>
                  </a:srgbClr>
                </a:solidFill>
              </a:rPr>
              <a:t>Faisons un </a:t>
            </a:r>
            <a:r>
              <a:rPr lang="fr-FR" sz="1867" b="1" i="0" dirty="0">
                <a:solidFill>
                  <a:srgbClr val="E8E8E8">
                    <a:lumMod val="50000"/>
                  </a:srgbClr>
                </a:solidFill>
              </a:rPr>
              <a:t>petit rappel </a:t>
            </a:r>
            <a:r>
              <a:rPr lang="fr-FR" sz="1867" b="1" i="0" dirty="0" smtClean="0">
                <a:solidFill>
                  <a:srgbClr val="E8E8E8">
                    <a:lumMod val="50000"/>
                  </a:srgbClr>
                </a:solidFill>
              </a:rPr>
              <a:t>sur la lecture par groupes de mots </a:t>
            </a:r>
            <a:r>
              <a:rPr lang="fr-FR" sz="1867" b="1" i="0" dirty="0">
                <a:solidFill>
                  <a:srgbClr val="E8E8E8">
                    <a:lumMod val="50000"/>
                  </a:srgbClr>
                </a:solidFill>
              </a:rPr>
              <a:t>:</a:t>
            </a: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12" name="ZoneTexte 11">
            <a:extLst>
              <a:ext uri="{FF2B5EF4-FFF2-40B4-BE49-F238E27FC236}">
                <a16:creationId xmlns:a16="http://schemas.microsoft.com/office/drawing/2014/main" id="{D26F5D7E-4BD4-4B39-80B4-21E54D890D8C}"/>
              </a:ext>
            </a:extLst>
          </p:cNvPr>
          <p:cNvSpPr txBox="1"/>
          <p:nvPr/>
        </p:nvSpPr>
        <p:spPr>
          <a:xfrm>
            <a:off x="519852" y="3014099"/>
            <a:ext cx="11126895" cy="1292662"/>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indent="0" algn="just">
              <a:buFont typeface="Wingdings" panose="05000000000000000000" pitchFamily="2" charset="2"/>
              <a:buNone/>
              <a:defRPr sz="2600" b="0">
                <a:solidFill>
                  <a:sysClr val="windowText" lastClr="000000"/>
                </a:solidFill>
                <a:latin typeface="Calibri" panose="020F0502020204030204" pitchFamily="34" charset="0"/>
                <a:cs typeface="Calibri" panose="020F0502020204030204" pitchFamily="34" charset="0"/>
              </a:defRPr>
            </a:lvl1pPr>
            <a:lvl2pPr marL="914400" lvl="1" indent="-457200">
              <a:buFont typeface="Wingdings" panose="05000000000000000000" pitchFamily="2" charset="2"/>
              <a:buChar char="Ø"/>
              <a:defRPr sz="2600"/>
            </a:lvl2pPr>
          </a:lstStyle>
          <a:p>
            <a:r>
              <a:rPr lang="fr-FR" dirty="0"/>
              <a:t>Lire par groupes de mots, ce n’est pas lire mot par mot.</a:t>
            </a:r>
          </a:p>
          <a:p>
            <a:r>
              <a:rPr lang="fr-FR" dirty="0"/>
              <a:t>Lire mot par mot  ⇨   Sa / mère / lui / achète / un / bouquet.</a:t>
            </a:r>
          </a:p>
          <a:p>
            <a:r>
              <a:rPr lang="fr-FR" dirty="0"/>
              <a:t>Lire par groupes de mots ⇨   Sa mère / lui achète / un bouquet.</a:t>
            </a:r>
          </a:p>
        </p:txBody>
      </p:sp>
    </p:spTree>
    <p:extLst>
      <p:ext uri="{BB962C8B-B14F-4D97-AF65-F5344CB8AC3E}">
        <p14:creationId xmlns:p14="http://schemas.microsoft.com/office/powerpoint/2010/main" val="2039466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lvl="0"/>
            <a:r>
              <a:rPr lang="fr-FR" sz="1867" dirty="0">
                <a:solidFill>
                  <a:srgbClr val="E8E8E8">
                    <a:lumMod val="50000"/>
                  </a:srgbClr>
                </a:solidFill>
              </a:rPr>
              <a:t>Lisez les groupes de mots ensemble, sans couper entre chaque mot.</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le groupe de mots plusieurs fois </a:t>
            </a:r>
            <a:r>
              <a:rPr lang="fr-FR" sz="2000" dirty="0" smtClean="0"/>
              <a:t>(en </a:t>
            </a:r>
            <a:r>
              <a:rPr lang="fr-FR" sz="2000" dirty="0"/>
              <a:t>chœur / individuellement).</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4"/>
          <a:srcRect/>
          <a:stretch>
            <a:fillRect/>
          </a:stretch>
        </p:blipFill>
        <p:spPr bwMode="auto">
          <a:xfrm>
            <a:off x="256602" y="2693167"/>
            <a:ext cx="11501662" cy="1751833"/>
          </a:xfrm>
          <a:prstGeom prst="rect">
            <a:avLst/>
          </a:prstGeom>
          <a:noFill/>
          <a:ln w="9525">
            <a:noFill/>
            <a:miter lim="800000"/>
            <a:headEnd/>
            <a:tailEnd/>
          </a:ln>
          <a:effectLst/>
        </p:spPr>
      </p:pic>
    </p:spTree>
    <p:extLst>
      <p:ext uri="{BB962C8B-B14F-4D97-AF65-F5344CB8AC3E}">
        <p14:creationId xmlns:p14="http://schemas.microsoft.com/office/powerpoint/2010/main" val="160987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856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Deux élèves viennent lire chacun </a:t>
            </a:r>
            <a:r>
              <a:rPr lang="fr-FR" sz="1867" dirty="0" smtClean="0">
                <a:solidFill>
                  <a:srgbClr val="E8E8E8">
                    <a:lumMod val="50000"/>
                  </a:srgbClr>
                </a:solidFill>
              </a:rPr>
              <a:t>3 groupes </a:t>
            </a:r>
            <a:r>
              <a:rPr lang="fr-FR" sz="1867" dirty="0">
                <a:solidFill>
                  <a:srgbClr val="E8E8E8">
                    <a:lumMod val="50000"/>
                  </a:srgbClr>
                </a:solidFill>
              </a:rPr>
              <a:t>de mots </a:t>
            </a:r>
            <a:r>
              <a:rPr lang="fr-FR" sz="1867" dirty="0" smtClean="0">
                <a:solidFill>
                  <a:srgbClr val="E8E8E8">
                    <a:lumMod val="50000"/>
                  </a:srgbClr>
                </a:solidFill>
              </a:rPr>
              <a:t>affichés. </a:t>
            </a:r>
            <a:r>
              <a:rPr lang="fr-FR" sz="1867" dirty="0">
                <a:solidFill>
                  <a:srgbClr val="E8E8E8">
                    <a:lumMod val="50000"/>
                  </a:srgbClr>
                </a:solidFill>
              </a:rPr>
              <a:t>Celui qui lit correctement et le plus vite gagne.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475134"/>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a:t>
            </a:r>
            <a:r>
              <a:rPr lang="fr-FR" sz="2000" dirty="0" smtClean="0"/>
              <a:t>le jeu 4 ou 5 fois.</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4"/>
          <a:srcRect/>
          <a:stretch>
            <a:fillRect/>
          </a:stretch>
        </p:blipFill>
        <p:spPr bwMode="auto">
          <a:xfrm>
            <a:off x="256602" y="2693167"/>
            <a:ext cx="11501662" cy="1612133"/>
          </a:xfrm>
          <a:prstGeom prst="rect">
            <a:avLst/>
          </a:prstGeom>
          <a:noFill/>
          <a:ln w="9525">
            <a:noFill/>
            <a:miter lim="800000"/>
            <a:headEnd/>
            <a:tailEnd/>
          </a:ln>
          <a:effectLst/>
        </p:spPr>
      </p:pic>
    </p:spTree>
    <p:extLst>
      <p:ext uri="{BB962C8B-B14F-4D97-AF65-F5344CB8AC3E}">
        <p14:creationId xmlns:p14="http://schemas.microsoft.com/office/powerpoint/2010/main" val="2036623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38" y="1828329"/>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89"/>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5"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4"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1" y="1267942"/>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5"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4"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0"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3"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2" y="2139532"/>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3"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7"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2"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6"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1"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048067" y="2973382"/>
            <a:ext cx="1220581" cy="276999"/>
          </a:xfrm>
          <a:prstGeom prst="rect">
            <a:avLst/>
          </a:prstGeom>
          <a:noFill/>
        </p:spPr>
        <p:txBody>
          <a:bodyPr wrap="square" rtlCol="0">
            <a:spAutoFit/>
          </a:bodyPr>
          <a:lstStyle/>
          <a:p>
            <a:pPr defTabSz="914377">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259210" y="2269253"/>
            <a:ext cx="798295" cy="740980"/>
          </a:xfrm>
          <a:prstGeom prst="rect">
            <a:avLst/>
          </a:prstGeom>
        </p:spPr>
      </p:pic>
    </p:spTree>
    <p:extLst>
      <p:ext uri="{BB962C8B-B14F-4D97-AF65-F5344CB8AC3E}">
        <p14:creationId xmlns:p14="http://schemas.microsoft.com/office/powerpoint/2010/main" val="103253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33679" y="-23328"/>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11">
            <a:extLst>
              <a:ext uri="{FF2B5EF4-FFF2-40B4-BE49-F238E27FC236}">
                <a16:creationId xmlns:a16="http://schemas.microsoft.com/office/drawing/2014/main" id="{7822259F-DE49-8C62-853A-55DF50B58F45}"/>
              </a:ext>
            </a:extLst>
          </p:cNvPr>
          <p:cNvSpPr txBox="1"/>
          <p:nvPr/>
        </p:nvSpPr>
        <p:spPr>
          <a:xfrm>
            <a:off x="792432" y="83305"/>
            <a:ext cx="11285268" cy="743922"/>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solidFill>
                  <a:srgbClr val="E8E8E8">
                    <a:lumMod val="50000"/>
                  </a:srgbClr>
                </a:solidFill>
              </a:rPr>
              <a:t>Lisez </a:t>
            </a:r>
            <a:r>
              <a:rPr lang="fr-FR" sz="1867" dirty="0">
                <a:solidFill>
                  <a:srgbClr val="E8E8E8">
                    <a:lumMod val="50000"/>
                  </a:srgbClr>
                </a:solidFill>
              </a:rPr>
              <a:t>cette phrase en respectant les groupes de mots, le plus vite possible, mais sans faire d’erreur.</a:t>
            </a:r>
          </a:p>
          <a:p>
            <a:endParaRPr lang="fr-FR" sz="1867" dirty="0">
              <a:solidFill>
                <a:srgbClr val="E8E8E8">
                  <a:lumMod val="50000"/>
                </a:srgbClr>
              </a:solidFill>
            </a:endParaRPr>
          </a:p>
        </p:txBody>
      </p:sp>
      <p:sp>
        <p:nvSpPr>
          <p:cNvPr id="23" name="Espace réservé du texte 2">
            <a:extLst>
              <a:ext uri="{FF2B5EF4-FFF2-40B4-BE49-F238E27FC236}">
                <a16:creationId xmlns:a16="http://schemas.microsoft.com/office/drawing/2014/main" id="{513E33DD-AD96-2CF5-DBEE-FB554B4619AD}"/>
              </a:ext>
            </a:extLst>
          </p:cNvPr>
          <p:cNvSpPr txBox="1">
            <a:spLocks/>
          </p:cNvSpPr>
          <p:nvPr/>
        </p:nvSpPr>
        <p:spPr>
          <a:xfrm>
            <a:off x="758752" y="428774"/>
            <a:ext cx="7634702" cy="292443"/>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2000" dirty="0" smtClean="0"/>
              <a:t>Désigner au hasard 5 élèves.</a:t>
            </a:r>
            <a:endParaRPr lang="fr-FR" sz="2000" dirty="0"/>
          </a:p>
          <a:p>
            <a:endParaRPr lang="fr-FR" dirty="0"/>
          </a:p>
        </p:txBody>
      </p:sp>
      <p:pic>
        <p:nvPicPr>
          <p:cNvPr id="25" name="Picture 2"/>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rcRect/>
          <a:stretch>
            <a:fillRect/>
          </a:stretch>
        </p:blipFill>
        <p:spPr bwMode="auto">
          <a:xfrm>
            <a:off x="638979" y="2060650"/>
            <a:ext cx="11245038" cy="3235250"/>
          </a:xfrm>
          <a:prstGeom prst="rect">
            <a:avLst/>
          </a:prstGeom>
          <a:noFill/>
          <a:ln w="9525">
            <a:noFill/>
            <a:miter lim="800000"/>
            <a:headEnd/>
            <a:tailEnd/>
          </a:ln>
          <a:effectLst/>
        </p:spPr>
      </p:pic>
      <p:pic>
        <p:nvPicPr>
          <p:cNvPr id="2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602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Écoutez ma lecture. Puis relisez le texte en </a:t>
            </a:r>
            <a:r>
              <a:rPr lang="fr-FR" sz="1867" dirty="0" smtClean="0">
                <a:solidFill>
                  <a:srgbClr val="E8E8E8">
                    <a:lumMod val="50000"/>
                  </a:srgbClr>
                </a:solidFill>
              </a:rPr>
              <a:t>respectant les groupes de mots.</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Lire le texte à haute voix devant la classe. Faire lire individuellement 5 élèves.</a:t>
            </a:r>
          </a:p>
        </p:txBody>
      </p:sp>
      <p:sp>
        <p:nvSpPr>
          <p:cNvPr id="13" name="Rectangle 12">
            <a:extLst>
              <a:ext uri="{FF2B5EF4-FFF2-40B4-BE49-F238E27FC236}">
                <a16:creationId xmlns:a16="http://schemas.microsoft.com/office/drawing/2014/main" id="{5E5EA8EB-B319-1188-79B9-63157BA252B7}"/>
              </a:ext>
            </a:extLst>
          </p:cNvPr>
          <p:cNvSpPr/>
          <p:nvPr/>
        </p:nvSpPr>
        <p:spPr>
          <a:xfrm>
            <a:off x="622060" y="1846446"/>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64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500591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1072271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Rappelez-vous bien, lorsque je </a:t>
            </a:r>
            <a:r>
              <a:rPr lang="fr-FR" sz="1867" dirty="0"/>
              <a:t>réponds aux </a:t>
            </a:r>
            <a:r>
              <a:rPr lang="fr-FR" sz="1867" dirty="0" smtClean="0"/>
              <a:t>questions d’un texte :</a:t>
            </a:r>
            <a:endParaRPr lang="fr-FR" altLang="fr-FR" sz="1867" dirty="0"/>
          </a:p>
        </p:txBody>
      </p:sp>
      <p:sp>
        <p:nvSpPr>
          <p:cNvPr id="4" name="Rectangle 3"/>
          <p:cNvSpPr/>
          <p:nvPr/>
        </p:nvSpPr>
        <p:spPr>
          <a:xfrm>
            <a:off x="884861" y="2582614"/>
            <a:ext cx="10604499" cy="1692771"/>
          </a:xfrm>
          <a:prstGeom prst="rect">
            <a:avLst/>
          </a:prstGeom>
          <a:solidFill>
            <a:schemeClr val="accent2">
              <a:lumMod val="20000"/>
              <a:lumOff val="80000"/>
            </a:schemeClr>
          </a:solidFill>
          <a:ln>
            <a:solidFill>
              <a:schemeClr val="tx1"/>
            </a:solidFill>
          </a:ln>
        </p:spPr>
        <p:txBody>
          <a:bodyPr wrap="square">
            <a:spAutoFit/>
          </a:bodyPr>
          <a:lstStyle/>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lis la question et je fais attention au mot </a:t>
            </a:r>
            <a:r>
              <a:rPr lang="fr-FR" sz="2600" dirty="0">
                <a:solidFill>
                  <a:srgbClr val="000000"/>
                </a:solidFill>
                <a:latin typeface="Calibri" panose="020F0502020204030204" pitchFamily="34" charset="0"/>
                <a:ea typeface="Calibri" panose="020F0502020204030204" pitchFamily="34" charset="0"/>
              </a:rPr>
              <a:t>interrogatif.</a:t>
            </a:r>
          </a:p>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cherche </a:t>
            </a:r>
            <a:r>
              <a:rPr lang="fr-FR" sz="2600" dirty="0">
                <a:solidFill>
                  <a:srgbClr val="000000"/>
                </a:solidFill>
                <a:latin typeface="Calibri" panose="020F0502020204030204" pitchFamily="34" charset="0"/>
                <a:ea typeface="Calibri" panose="020F0502020204030204" pitchFamily="34" charset="0"/>
              </a:rPr>
              <a:t>dans le texte la catégorie de réponse attendue (temps, objet, action, personne).</a:t>
            </a:r>
          </a:p>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réponds </a:t>
            </a:r>
            <a:r>
              <a:rPr lang="fr-FR" sz="2600" dirty="0">
                <a:solidFill>
                  <a:srgbClr val="000000"/>
                </a:solidFill>
                <a:latin typeface="Calibri" panose="020F0502020204030204" pitchFamily="34" charset="0"/>
                <a:ea typeface="Calibri" panose="020F0502020204030204" pitchFamily="34" charset="0"/>
              </a:rPr>
              <a:t>avec une phrase complète quand c’est possible.</a:t>
            </a:r>
            <a:endParaRPr lang="fr-FR" sz="2600" dirty="0">
              <a:solidFill>
                <a:srgbClr val="000000"/>
              </a:solidFill>
              <a:effectLst/>
              <a:latin typeface="Calibri" panose="020F0502020204030204" pitchFamily="34" charset="0"/>
              <a:ea typeface="Calibri" panose="020F0502020204030204" pitchFamily="34" charset="0"/>
            </a:endParaRPr>
          </a:p>
        </p:txBody>
      </p:sp>
      <p:pic>
        <p:nvPicPr>
          <p:cNvPr id="2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27"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Tree>
    <p:extLst>
      <p:ext uri="{BB962C8B-B14F-4D97-AF65-F5344CB8AC3E}">
        <p14:creationId xmlns:p14="http://schemas.microsoft.com/office/powerpoint/2010/main" val="19112745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Prenons ce mot interrogatif :</a:t>
            </a:r>
            <a:endParaRPr lang="fr-FR" altLang="fr-FR" sz="1867" dirty="0"/>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4" name="Rectangle 3"/>
          <p:cNvSpPr/>
          <p:nvPr/>
        </p:nvSpPr>
        <p:spPr>
          <a:xfrm>
            <a:off x="770657" y="2462850"/>
            <a:ext cx="10582724" cy="2092881"/>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70C0"/>
                </a:solidFill>
                <a:latin typeface="Calibri" panose="020F0502020204030204" pitchFamily="34" charset="0"/>
                <a:cs typeface="Calibri" panose="020F0502020204030204" pitchFamily="34" charset="0"/>
              </a:rPr>
              <a:t>Qui </a:t>
            </a:r>
            <a:r>
              <a:rPr lang="fr-FR" sz="2600" dirty="0">
                <a:latin typeface="Calibri" panose="020F0502020204030204" pitchFamily="34" charset="0"/>
                <a:cs typeface="Calibri" panose="020F0502020204030204" pitchFamily="34" charset="0"/>
              </a:rPr>
              <a:t>? </a:t>
            </a:r>
            <a:r>
              <a:rPr lang="fr-FR" sz="2600" dirty="0" smtClean="0"/>
              <a:t>Pour </a:t>
            </a:r>
            <a:r>
              <a:rPr lang="fr-FR" sz="2600" dirty="0"/>
              <a:t>trouver le personnage :</a:t>
            </a:r>
          </a:p>
          <a:p>
            <a:pPr marL="457200" indent="-457200">
              <a:buFont typeface="Wingdings" panose="05000000000000000000" pitchFamily="2" charset="2"/>
              <a:buChar char="Ø"/>
            </a:pPr>
            <a:r>
              <a:rPr lang="fr-FR" sz="2600" dirty="0"/>
              <a:t>On le repère avec les noms ou pronoms qui désignent quelqu’un.</a:t>
            </a:r>
          </a:p>
          <a:p>
            <a:r>
              <a:rPr lang="fr-FR" sz="2600" b="1" dirty="0">
                <a:solidFill>
                  <a:srgbClr val="C00000"/>
                </a:solidFill>
              </a:rPr>
              <a:t>Exemple</a:t>
            </a:r>
            <a:r>
              <a:rPr lang="fr-FR" sz="2600" dirty="0">
                <a:solidFill>
                  <a:srgbClr val="C00000"/>
                </a:solidFill>
              </a:rPr>
              <a:t> </a:t>
            </a:r>
            <a:r>
              <a:rPr lang="fr-FR" sz="2600" dirty="0" smtClean="0">
                <a:solidFill>
                  <a:srgbClr val="C00000"/>
                </a:solidFill>
              </a:rPr>
              <a:t>:  </a:t>
            </a:r>
            <a:r>
              <a:rPr lang="fr-FR" sz="2600" i="1" dirty="0" smtClean="0">
                <a:latin typeface="Calibri" panose="020F0502020204030204" pitchFamily="34" charset="0"/>
                <a:cs typeface="Calibri" panose="020F0502020204030204" pitchFamily="34" charset="0"/>
              </a:rPr>
              <a:t>Amine </a:t>
            </a:r>
            <a:r>
              <a:rPr lang="fr-FR" sz="2600" i="1" dirty="0">
                <a:latin typeface="Calibri" panose="020F0502020204030204" pitchFamily="34" charset="0"/>
                <a:cs typeface="Calibri" panose="020F0502020204030204" pitchFamily="34" charset="0"/>
              </a:rPr>
              <a:t>joue au football avec ses amis.</a:t>
            </a:r>
          </a:p>
          <a:p>
            <a:r>
              <a:rPr lang="fr-FR" sz="2600" b="1" dirty="0">
                <a:solidFill>
                  <a:srgbClr val="C00000"/>
                </a:solidFill>
              </a:rPr>
              <a:t>Question</a:t>
            </a:r>
            <a:r>
              <a:rPr lang="fr-FR" sz="2600" dirty="0">
                <a:solidFill>
                  <a:srgbClr val="C00000"/>
                </a:solidFill>
              </a:rPr>
              <a:t> </a:t>
            </a:r>
            <a:r>
              <a:rPr lang="fr-FR" sz="2600" dirty="0" smtClean="0">
                <a:solidFill>
                  <a:srgbClr val="C00000"/>
                </a:solidFill>
              </a:rPr>
              <a:t>: </a:t>
            </a:r>
            <a:r>
              <a:rPr lang="fr-FR" sz="2600" b="1" i="1" dirty="0" smtClean="0">
                <a:solidFill>
                  <a:srgbClr val="0070C0"/>
                </a:solidFill>
                <a:latin typeface="Calibri" panose="020F0502020204030204" pitchFamily="34" charset="0"/>
                <a:cs typeface="Calibri" panose="020F0502020204030204" pitchFamily="34" charset="0"/>
              </a:rPr>
              <a:t>Qui </a:t>
            </a:r>
            <a:r>
              <a:rPr lang="fr-FR" sz="2600" i="1" dirty="0">
                <a:latin typeface="Calibri" panose="020F0502020204030204" pitchFamily="34" charset="0"/>
                <a:cs typeface="Calibri" panose="020F0502020204030204" pitchFamily="34" charset="0"/>
              </a:rPr>
              <a:t>joue au football ?</a:t>
            </a:r>
          </a:p>
          <a:p>
            <a:r>
              <a:rPr lang="fr-FR" sz="2600" b="1" dirty="0">
                <a:solidFill>
                  <a:srgbClr val="C00000"/>
                </a:solidFill>
              </a:rPr>
              <a:t>Réponse</a:t>
            </a:r>
            <a:r>
              <a:rPr lang="fr-FR" sz="2600" dirty="0">
                <a:solidFill>
                  <a:srgbClr val="C00000"/>
                </a:solidFill>
              </a:rPr>
              <a:t> </a:t>
            </a:r>
            <a:r>
              <a:rPr lang="fr-FR" sz="2600" dirty="0" smtClean="0">
                <a:solidFill>
                  <a:srgbClr val="C00000"/>
                </a:solidFill>
              </a:rPr>
              <a:t>: </a:t>
            </a:r>
            <a:r>
              <a:rPr lang="fr-FR" sz="2600" i="1" dirty="0">
                <a:latin typeface="Calibri" panose="020F0502020204030204" pitchFamily="34" charset="0"/>
                <a:cs typeface="Calibri" panose="020F0502020204030204" pitchFamily="34" charset="0"/>
              </a:rPr>
              <a:t>C’est Amine</a:t>
            </a:r>
            <a:r>
              <a:rPr lang="fr-FR" sz="2600" i="1" dirty="0" smtClean="0">
                <a:latin typeface="Calibri" panose="020F0502020204030204" pitchFamily="34" charset="0"/>
                <a:cs typeface="Calibri" panose="020F0502020204030204" pitchFamily="34" charset="0"/>
              </a:rPr>
              <a:t> </a:t>
            </a:r>
            <a:r>
              <a:rPr lang="fr-FR" sz="2600" i="1" dirty="0">
                <a:latin typeface="Calibri" panose="020F0502020204030204" pitchFamily="34" charset="0"/>
                <a:cs typeface="Calibri" panose="020F0502020204030204" pitchFamily="34" charset="0"/>
              </a:rPr>
              <a:t>qui joue au football.</a:t>
            </a:r>
          </a:p>
        </p:txBody>
      </p:sp>
      <p:sp>
        <p:nvSpPr>
          <p:cNvPr id="9" name="ZoneTexte 8">
            <a:extLst>
              <a:ext uri="{FF2B5EF4-FFF2-40B4-BE49-F238E27FC236}">
                <a16:creationId xmlns:a16="http://schemas.microsoft.com/office/drawing/2014/main" id="{2D1F006D-773F-F8D9-B607-3DBC97E08F60}"/>
              </a:ext>
            </a:extLst>
          </p:cNvPr>
          <p:cNvSpPr txBox="1"/>
          <p:nvPr/>
        </p:nvSpPr>
        <p:spPr>
          <a:xfrm>
            <a:off x="770657" y="1322171"/>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just">
              <a:defRPr sz="3200" b="1">
                <a:solidFill>
                  <a:sysClr val="windowText" lastClr="000000"/>
                </a:solidFill>
                <a:latin typeface="Calibri" panose="020F0502020204030204" pitchFamily="34" charset="0"/>
                <a:cs typeface="Calibri" panose="020F0502020204030204" pitchFamily="34" charset="0"/>
              </a:defRPr>
            </a:lvl1pPr>
          </a:lstStyle>
          <a:p>
            <a:pPr algn="ctr"/>
            <a:r>
              <a:rPr lang="fr-FR" dirty="0"/>
              <a:t>Répondre à une question par : « </a:t>
            </a:r>
            <a:r>
              <a:rPr lang="fr-FR" dirty="0">
                <a:solidFill>
                  <a:srgbClr val="00B0F0"/>
                </a:solidFill>
              </a:rPr>
              <a:t>Qui …? </a:t>
            </a:r>
            <a:r>
              <a:rPr lang="fr-FR" dirty="0"/>
              <a:t>»</a:t>
            </a:r>
          </a:p>
        </p:txBody>
      </p:sp>
    </p:spTree>
    <p:extLst>
      <p:ext uri="{BB962C8B-B14F-4D97-AF65-F5344CB8AC3E}">
        <p14:creationId xmlns:p14="http://schemas.microsoft.com/office/powerpoint/2010/main" val="31354064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13" name="ZoneTexte 12"/>
          <p:cNvSpPr txBox="1"/>
          <p:nvPr/>
        </p:nvSpPr>
        <p:spPr>
          <a:xfrm>
            <a:off x="180813" y="1035200"/>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Qui</a:t>
            </a:r>
            <a:r>
              <a:rPr lang="fr-FR" sz="2600" dirty="0"/>
              <a:t> cuisine des pizzas ce soir </a:t>
            </a:r>
            <a:r>
              <a:rPr lang="fr-FR" sz="2600" dirty="0" smtClean="0"/>
              <a:t>? </a:t>
            </a:r>
            <a:endParaRPr lang="fr-FR" sz="2600" dirty="0"/>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5E5EA8EB-B319-1188-79B9-63157BA252B7}"/>
              </a:ext>
            </a:extLst>
          </p:cNvPr>
          <p:cNvSpPr/>
          <p:nvPr/>
        </p:nvSpPr>
        <p:spPr>
          <a:xfrm>
            <a:off x="6049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
        <p:nvSpPr>
          <p:cNvPr id="15"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Répondez à cette question :</a:t>
            </a:r>
            <a:endParaRPr lang="fr-FR" altLang="fr-FR" sz="1867" dirty="0"/>
          </a:p>
        </p:txBody>
      </p:sp>
      <p:sp>
        <p:nvSpPr>
          <p:cNvPr id="17"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spTree>
    <p:extLst>
      <p:ext uri="{BB962C8B-B14F-4D97-AF65-F5344CB8AC3E}">
        <p14:creationId xmlns:p14="http://schemas.microsoft.com/office/powerpoint/2010/main" val="21227305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11" name="ZoneTexte 10"/>
          <p:cNvSpPr txBox="1"/>
          <p:nvPr/>
        </p:nvSpPr>
        <p:spPr>
          <a:xfrm>
            <a:off x="180813" y="1035200"/>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Qui</a:t>
            </a:r>
            <a:r>
              <a:rPr lang="fr-FR" sz="2600" dirty="0"/>
              <a:t> cuisine des pizzas ce soir </a:t>
            </a:r>
            <a:r>
              <a:rPr lang="fr-FR" sz="2600" dirty="0" smtClean="0"/>
              <a:t>? </a:t>
            </a:r>
            <a:endParaRPr lang="fr-FR" sz="2600" dirty="0"/>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
            </a:r>
            <a:r>
              <a:rPr lang="fr-FR" sz="1867" dirty="0" smtClean="0"/>
              <a:t>attendue :</a:t>
            </a:r>
            <a:endParaRPr lang="fr-FR" sz="1867"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20" name="ZoneTexte 19"/>
          <p:cNvSpPr txBox="1"/>
          <p:nvPr/>
        </p:nvSpPr>
        <p:spPr>
          <a:xfrm>
            <a:off x="601679" y="1521064"/>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C’est le père qui prépare des pizzas.</a:t>
            </a:r>
            <a:endParaRPr lang="fr-FR" dirty="0"/>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5E5EA8EB-B319-1188-79B9-63157BA252B7}"/>
              </a:ext>
            </a:extLst>
          </p:cNvPr>
          <p:cNvSpPr/>
          <p:nvPr/>
        </p:nvSpPr>
        <p:spPr>
          <a:xfrm>
            <a:off x="655743" y="2468593"/>
            <a:ext cx="10934939" cy="3631250"/>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Papa prépare des pizzas maison</a:t>
            </a:r>
            <a:r>
              <a:rPr lang="fr-FR" sz="2600" dirty="0"/>
              <a:t>.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10765098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5313522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5" name="Rectangle 4"/>
          <p:cNvSpPr/>
          <p:nvPr/>
        </p:nvSpPr>
        <p:spPr>
          <a:xfrm>
            <a:off x="792433" y="3138070"/>
            <a:ext cx="10582724" cy="1292662"/>
          </a:xfrm>
          <a:prstGeom prst="rect">
            <a:avLst/>
          </a:prstGeom>
          <a:solidFill>
            <a:schemeClr val="accent2">
              <a:lumMod val="20000"/>
              <a:lumOff val="80000"/>
            </a:schemeClr>
          </a:solidFill>
          <a:ln>
            <a:solidFill>
              <a:schemeClr val="tx1"/>
            </a:solidFill>
          </a:ln>
        </p:spPr>
        <p:txBody>
          <a:bodyPr wrap="square">
            <a:spAutoFit/>
          </a:bodyPr>
          <a:lstStyle/>
          <a:p>
            <a:r>
              <a:rPr lang="fr-FR" sz="2600" b="1" dirty="0">
                <a:solidFill>
                  <a:srgbClr val="00B0F0"/>
                </a:solidFill>
                <a:latin typeface="Calibri" panose="020F0502020204030204" pitchFamily="34" charset="0"/>
                <a:ea typeface="Calibri" panose="020F0502020204030204" pitchFamily="34" charset="0"/>
              </a:rPr>
              <a:t>Que fait …. ?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a:t>
            </a:r>
            <a:r>
              <a:rPr lang="fr-FR" sz="2600" dirty="0">
                <a:latin typeface="Calibri" panose="020F0502020204030204" pitchFamily="34" charset="0"/>
                <a:ea typeface="Calibri" panose="020F0502020204030204" pitchFamily="34" charset="0"/>
              </a:rPr>
              <a:t>une action.</a:t>
            </a:r>
          </a:p>
          <a:p>
            <a:r>
              <a:rPr lang="fr-FR" sz="2600" b="1" dirty="0" smtClean="0">
                <a:solidFill>
                  <a:srgbClr val="C00000"/>
                </a:solidFill>
                <a:latin typeface="Calibri" panose="020F0502020204030204" pitchFamily="34" charset="0"/>
                <a:ea typeface="Calibri" panose="020F0502020204030204" pitchFamily="34" charset="0"/>
              </a:rPr>
              <a:t>Question : </a:t>
            </a:r>
            <a:r>
              <a:rPr lang="fr-FR" sz="2600" dirty="0" smtClean="0">
                <a:latin typeface="Calibri" panose="020F0502020204030204" pitchFamily="34" charset="0"/>
                <a:ea typeface="Calibri" panose="020F0502020204030204" pitchFamily="34" charset="0"/>
              </a:rPr>
              <a:t>Que fait le garçon ? </a:t>
            </a:r>
          </a:p>
          <a:p>
            <a:r>
              <a:rPr lang="fr-FR" sz="2600" b="1" dirty="0">
                <a:solidFill>
                  <a:srgbClr val="C00000"/>
                </a:solidFill>
                <a:latin typeface="Calibri" panose="020F0502020204030204" pitchFamily="34" charset="0"/>
                <a:ea typeface="Calibri" panose="020F0502020204030204" pitchFamily="34" charset="0"/>
                <a:sym typeface="Wingdings" panose="05000000000000000000" pitchFamily="2" charset="2"/>
              </a:rPr>
              <a:t>Réponse :  </a:t>
            </a:r>
            <a:r>
              <a:rPr lang="fr-FR" sz="2600" dirty="0" smtClean="0">
                <a:latin typeface="Calibri" panose="020F0502020204030204" pitchFamily="34" charset="0"/>
                <a:ea typeface="Calibri" panose="020F0502020204030204" pitchFamily="34" charset="0"/>
              </a:rPr>
              <a:t>Il joue au foot.</a:t>
            </a:r>
            <a:endParaRPr lang="fr-FR" sz="2600" dirty="0">
              <a:latin typeface="Calibri" panose="020F0502020204030204" pitchFamily="34" charset="0"/>
              <a:ea typeface="Calibri" panose="020F0502020204030204" pitchFamily="34" charset="0"/>
            </a:endParaRPr>
          </a:p>
        </p:txBody>
      </p:sp>
      <p:sp>
        <p:nvSpPr>
          <p:cNvPr id="8" name="ZoneTexte 7">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Que fait … ?</a:t>
            </a:r>
            <a:endParaRPr lang="fr-FR" sz="3200" b="1" dirty="0">
              <a:solidFill>
                <a:srgbClr val="00B0F0"/>
              </a:solidFill>
              <a:latin typeface="Calibri" panose="020F0502020204030204" pitchFamily="34" charset="0"/>
              <a:ea typeface="Calibri" panose="020F0502020204030204" pitchFamily="34" charset="0"/>
            </a:endParaRPr>
          </a:p>
        </p:txBody>
      </p:sp>
      <p:sp>
        <p:nvSpPr>
          <p:cNvPr id="9" name="ZoneTexte 11">
            <a:extLst>
              <a:ext uri="{FF2B5EF4-FFF2-40B4-BE49-F238E27FC236}">
                <a16:creationId xmlns:a16="http://schemas.microsoft.com/office/drawing/2014/main" id="{E9678F9C-1418-715C-771F-B711F698A3C7}"/>
              </a:ext>
            </a:extLst>
          </p:cNvPr>
          <p:cNvSpPr txBox="1"/>
          <p:nvPr/>
        </p:nvSpPr>
        <p:spPr>
          <a:xfrm>
            <a:off x="830532" y="47512"/>
            <a:ext cx="10902465"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sz="2000" dirty="0" smtClean="0">
                <a:solidFill>
                  <a:sysClr val="windowText" lastClr="000000"/>
                </a:solidFill>
              </a:rPr>
              <a:t>On va voir comment répondre </a:t>
            </a:r>
            <a:r>
              <a:rPr lang="fr-FR" sz="2000" dirty="0">
                <a:solidFill>
                  <a:sysClr val="windowText" lastClr="000000"/>
                </a:solidFill>
              </a:rPr>
              <a:t>à une question avec : </a:t>
            </a:r>
            <a:r>
              <a:rPr lang="fr-FR" sz="2000" dirty="0" smtClean="0">
                <a:solidFill>
                  <a:sysClr val="windowText" lastClr="000000"/>
                </a:solidFill>
              </a:rPr>
              <a:t>« Que fait ? ».</a:t>
            </a:r>
            <a:endParaRPr lang="fr-FR" sz="2000" dirty="0">
              <a:solidFill>
                <a:sysClr val="windowText" lastClr="000000"/>
              </a:solidFill>
            </a:endParaRPr>
          </a:p>
        </p:txBody>
      </p:sp>
    </p:spTree>
    <p:extLst>
      <p:ext uri="{BB962C8B-B14F-4D97-AF65-F5344CB8AC3E}">
        <p14:creationId xmlns:p14="http://schemas.microsoft.com/office/powerpoint/2010/main" val="1146015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41" name="Google Shape;853;p104">
            <a:extLst>
              <a:ext uri="{FF2B5EF4-FFF2-40B4-BE49-F238E27FC236}">
                <a16:creationId xmlns:a16="http://schemas.microsoft.com/office/drawing/2014/main" id="{06BDF3D4-E41F-F304-2B54-C5E61C3619AD}"/>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période de remédiation </a:t>
            </a:r>
            <a:endParaRPr lang="fr-FR" sz="32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2">
            <a:extLst>
              <a:ext uri="{FF2B5EF4-FFF2-40B4-BE49-F238E27FC236}">
                <a16:creationId xmlns:a16="http://schemas.microsoft.com/office/drawing/2014/main" id="{3BEB2FDD-17BB-2732-0C52-3739BF7A9659}"/>
              </a:ext>
            </a:extLst>
          </p:cNvPr>
          <p:cNvSpPr txBox="1"/>
          <p:nvPr/>
        </p:nvSpPr>
        <p:spPr>
          <a:xfrm>
            <a:off x="9474377" y="1337250"/>
            <a:ext cx="934037" cy="338554"/>
          </a:xfrm>
          <a:prstGeom prst="rect">
            <a:avLst/>
          </a:prstGeom>
          <a:noFill/>
        </p:spPr>
        <p:txBody>
          <a:bodyPr wrap="none" rtlCol="0">
            <a:spAutoFit/>
          </a:bodyPr>
          <a:lstStyle/>
          <a:p>
            <a:pPr algn="ctr"/>
            <a:r>
              <a:rPr lang="fr-FR" sz="1600" b="1" dirty="0" err="1">
                <a:solidFill>
                  <a:schemeClr val="accent6"/>
                </a:solidFill>
              </a:rPr>
              <a:t>Post-test</a:t>
            </a:r>
            <a:endParaRPr lang="fr-FR" sz="1600" b="1" dirty="0">
              <a:solidFill>
                <a:schemeClr val="accent6"/>
              </a:solidFill>
            </a:endParaRPr>
          </a:p>
        </p:txBody>
      </p:sp>
      <p:grpSp>
        <p:nvGrpSpPr>
          <p:cNvPr id="31" name="Group 33">
            <a:extLst>
              <a:ext uri="{FF2B5EF4-FFF2-40B4-BE49-F238E27FC236}">
                <a16:creationId xmlns:a16="http://schemas.microsoft.com/office/drawing/2014/main" id="{5FBEA9D3-2E76-1D25-99CE-1F15ABE3CD81}"/>
              </a:ext>
            </a:extLst>
          </p:cNvPr>
          <p:cNvGrpSpPr/>
          <p:nvPr/>
        </p:nvGrpSpPr>
        <p:grpSpPr>
          <a:xfrm>
            <a:off x="8983635" y="1120330"/>
            <a:ext cx="1915525" cy="1831671"/>
            <a:chOff x="1007340" y="1589285"/>
            <a:chExt cx="914400" cy="1831670"/>
          </a:xfrm>
        </p:grpSpPr>
        <p:sp>
          <p:nvSpPr>
            <p:cNvPr id="32"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cxnSp>
          <p:nvCxnSpPr>
            <p:cNvPr id="37" name="Straight Connector 35">
              <a:extLst>
                <a:ext uri="{FF2B5EF4-FFF2-40B4-BE49-F238E27FC236}">
                  <a16:creationId xmlns:a16="http://schemas.microsoft.com/office/drawing/2014/main" id="{5C15E87B-C7C1-29B0-A8B5-84FE1CC0B840}"/>
                </a:ext>
              </a:extLst>
            </p:cNvPr>
            <p:cNvCxnSpPr>
              <a:stCxn id="32"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38" name="Pentagon 3">
            <a:extLst>
              <a:ext uri="{FF2B5EF4-FFF2-40B4-BE49-F238E27FC236}">
                <a16:creationId xmlns:a16="http://schemas.microsoft.com/office/drawing/2014/main" id="{9DC24E7A-C759-D70C-4B5E-57312B042067}"/>
              </a:ext>
            </a:extLst>
          </p:cNvPr>
          <p:cNvSpPr/>
          <p:nvPr/>
        </p:nvSpPr>
        <p:spPr>
          <a:xfrm>
            <a:off x="1477882"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40" name="Chevron 5">
            <a:extLst>
              <a:ext uri="{FF2B5EF4-FFF2-40B4-BE49-F238E27FC236}">
                <a16:creationId xmlns:a16="http://schemas.microsoft.com/office/drawing/2014/main" id="{A328255F-4DC0-ABF4-AE19-90443670F2DD}"/>
              </a:ext>
            </a:extLst>
          </p:cNvPr>
          <p:cNvSpPr/>
          <p:nvPr/>
        </p:nvSpPr>
        <p:spPr>
          <a:xfrm>
            <a:off x="2831800"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42" name="Pentagon 3">
            <a:extLst>
              <a:ext uri="{FF2B5EF4-FFF2-40B4-BE49-F238E27FC236}">
                <a16:creationId xmlns:a16="http://schemas.microsoft.com/office/drawing/2014/main" id="{262360AF-516E-0EE4-E95D-2327EB6A5598}"/>
              </a:ext>
            </a:extLst>
          </p:cNvPr>
          <p:cNvSpPr/>
          <p:nvPr/>
        </p:nvSpPr>
        <p:spPr>
          <a:xfrm>
            <a:off x="1970593"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3" name="Pentagon 3">
            <a:extLst>
              <a:ext uri="{FF2B5EF4-FFF2-40B4-BE49-F238E27FC236}">
                <a16:creationId xmlns:a16="http://schemas.microsoft.com/office/drawing/2014/main" id="{4C8E540E-290A-517F-09D6-D2F453FC91EF}"/>
              </a:ext>
            </a:extLst>
          </p:cNvPr>
          <p:cNvSpPr/>
          <p:nvPr/>
        </p:nvSpPr>
        <p:spPr>
          <a:xfrm>
            <a:off x="242553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44" name="Pentagon 3">
            <a:extLst>
              <a:ext uri="{FF2B5EF4-FFF2-40B4-BE49-F238E27FC236}">
                <a16:creationId xmlns:a16="http://schemas.microsoft.com/office/drawing/2014/main" id="{065A1F34-66DD-6B30-B6D6-CC68923B342C}"/>
              </a:ext>
            </a:extLst>
          </p:cNvPr>
          <p:cNvSpPr/>
          <p:nvPr/>
        </p:nvSpPr>
        <p:spPr>
          <a:xfrm>
            <a:off x="337837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45" name="Chevron 5">
            <a:extLst>
              <a:ext uri="{FF2B5EF4-FFF2-40B4-BE49-F238E27FC236}">
                <a16:creationId xmlns:a16="http://schemas.microsoft.com/office/drawing/2014/main" id="{DC7608AB-D0B9-014D-E349-23C2462A5C3F}"/>
              </a:ext>
            </a:extLst>
          </p:cNvPr>
          <p:cNvSpPr/>
          <p:nvPr/>
        </p:nvSpPr>
        <p:spPr>
          <a:xfrm>
            <a:off x="4784845"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46" name="Pentagon 3">
            <a:extLst>
              <a:ext uri="{FF2B5EF4-FFF2-40B4-BE49-F238E27FC236}">
                <a16:creationId xmlns:a16="http://schemas.microsoft.com/office/drawing/2014/main" id="{1151A1B9-CEDF-B322-E1DA-C31D096CF78C}"/>
              </a:ext>
            </a:extLst>
          </p:cNvPr>
          <p:cNvSpPr/>
          <p:nvPr/>
        </p:nvSpPr>
        <p:spPr>
          <a:xfrm>
            <a:off x="3867428"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47" name="Pentagon 3">
            <a:extLst>
              <a:ext uri="{FF2B5EF4-FFF2-40B4-BE49-F238E27FC236}">
                <a16:creationId xmlns:a16="http://schemas.microsoft.com/office/drawing/2014/main" id="{B1147BBE-F73D-FC97-C5BB-39A3928FC767}"/>
              </a:ext>
            </a:extLst>
          </p:cNvPr>
          <p:cNvSpPr/>
          <p:nvPr/>
        </p:nvSpPr>
        <p:spPr>
          <a:xfrm>
            <a:off x="4378580"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cxnSp>
        <p:nvCxnSpPr>
          <p:cNvPr id="48" name="Straight Connector 35">
            <a:extLst>
              <a:ext uri="{FF2B5EF4-FFF2-40B4-BE49-F238E27FC236}">
                <a16:creationId xmlns:a16="http://schemas.microsoft.com/office/drawing/2014/main" id="{E3D0EE8E-56B7-7EA9-51A4-BCB95DF71898}"/>
              </a:ext>
            </a:extLst>
          </p:cNvPr>
          <p:cNvCxnSpPr/>
          <p:nvPr/>
        </p:nvCxnSpPr>
        <p:spPr>
          <a:xfrm>
            <a:off x="5622279" y="224018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0" name="Oval 34">
            <a:extLst>
              <a:ext uri="{FF2B5EF4-FFF2-40B4-BE49-F238E27FC236}">
                <a16:creationId xmlns:a16="http://schemas.microsoft.com/office/drawing/2014/main" id="{5A6E13B6-48CF-E828-1CE3-F510889B3475}"/>
              </a:ext>
            </a:extLst>
          </p:cNvPr>
          <p:cNvSpPr/>
          <p:nvPr/>
        </p:nvSpPr>
        <p:spPr>
          <a:xfrm>
            <a:off x="4864889" y="1603651"/>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Révision</a:t>
            </a:r>
          </a:p>
        </p:txBody>
      </p:sp>
      <p:sp>
        <p:nvSpPr>
          <p:cNvPr id="51" name="Oval 34">
            <a:extLst>
              <a:ext uri="{FF2B5EF4-FFF2-40B4-BE49-F238E27FC236}">
                <a16:creationId xmlns:a16="http://schemas.microsoft.com/office/drawing/2014/main" id="{8C3AEFF5-D06D-5BD6-9A7E-9B9AB9A03011}"/>
              </a:ext>
            </a:extLst>
          </p:cNvPr>
          <p:cNvSpPr/>
          <p:nvPr/>
        </p:nvSpPr>
        <p:spPr>
          <a:xfrm>
            <a:off x="5421519" y="5504914"/>
            <a:ext cx="1818516"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Test de </a:t>
            </a:r>
          </a:p>
          <a:p>
            <a:pPr algn="ctr"/>
            <a:r>
              <a:rPr lang="fr-FR" sz="1600" b="1" dirty="0">
                <a:solidFill>
                  <a:schemeClr val="accent6"/>
                </a:solidFill>
              </a:rPr>
              <a:t>validation</a:t>
            </a:r>
          </a:p>
        </p:txBody>
      </p:sp>
      <p:cxnSp>
        <p:nvCxnSpPr>
          <p:cNvPr id="52" name="Straight Connector 35">
            <a:extLst>
              <a:ext uri="{FF2B5EF4-FFF2-40B4-BE49-F238E27FC236}">
                <a16:creationId xmlns:a16="http://schemas.microsoft.com/office/drawing/2014/main" id="{9EF23640-7160-6E89-19CE-173D8F1B7F1E}"/>
              </a:ext>
            </a:extLst>
          </p:cNvPr>
          <p:cNvCxnSpPr/>
          <p:nvPr/>
        </p:nvCxnSpPr>
        <p:spPr>
          <a:xfrm>
            <a:off x="6236921" y="466044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7322298" y="2247637"/>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7" name="Oval 34">
            <a:extLst>
              <a:ext uri="{FF2B5EF4-FFF2-40B4-BE49-F238E27FC236}">
                <a16:creationId xmlns:a16="http://schemas.microsoft.com/office/drawing/2014/main" id="{5A6E13B6-48CF-E828-1CE3-F510889B3475}"/>
              </a:ext>
            </a:extLst>
          </p:cNvPr>
          <p:cNvSpPr/>
          <p:nvPr/>
        </p:nvSpPr>
        <p:spPr>
          <a:xfrm>
            <a:off x="6500503" y="1827448"/>
            <a:ext cx="2351268"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rgbClr val="00B0F0"/>
                </a:solidFill>
              </a:rPr>
              <a:t>Consolidation</a:t>
            </a:r>
          </a:p>
        </p:txBody>
      </p:sp>
      <p:cxnSp>
        <p:nvCxnSpPr>
          <p:cNvPr id="66" name="Straight Connector 35">
            <a:extLst>
              <a:ext uri="{FF2B5EF4-FFF2-40B4-BE49-F238E27FC236}">
                <a16:creationId xmlns:a16="http://schemas.microsoft.com/office/drawing/2014/main" id="{9EF23640-7160-6E89-19CE-173D8F1B7F1E}"/>
              </a:ext>
            </a:extLst>
          </p:cNvPr>
          <p:cNvCxnSpPr/>
          <p:nvPr/>
        </p:nvCxnSpPr>
        <p:spPr>
          <a:xfrm>
            <a:off x="6236921" y="4659541"/>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6553820" y="388230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8" name="ZoneTexte 67"/>
          <p:cNvSpPr txBox="1"/>
          <p:nvPr/>
        </p:nvSpPr>
        <p:spPr>
          <a:xfrm>
            <a:off x="6553820" y="284691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9" name="Pentagon 3">
            <a:extLst>
              <a:ext uri="{FF2B5EF4-FFF2-40B4-BE49-F238E27FC236}">
                <a16:creationId xmlns:a16="http://schemas.microsoft.com/office/drawing/2014/main" id="{61A71121-6E5F-9DE7-AC4F-C06C59D90C4B}"/>
              </a:ext>
            </a:extLst>
          </p:cNvPr>
          <p:cNvSpPr/>
          <p:nvPr/>
        </p:nvSpPr>
        <p:spPr>
          <a:xfrm>
            <a:off x="5421519"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71" name="Pentagon 3">
            <a:extLst>
              <a:ext uri="{FF2B5EF4-FFF2-40B4-BE49-F238E27FC236}">
                <a16:creationId xmlns:a16="http://schemas.microsoft.com/office/drawing/2014/main" id="{C0041B30-E4E1-62A7-BB5D-0B2C09D78EE3}"/>
              </a:ext>
            </a:extLst>
          </p:cNvPr>
          <p:cNvSpPr/>
          <p:nvPr/>
        </p:nvSpPr>
        <p:spPr>
          <a:xfrm>
            <a:off x="5970167"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2" name="Pentagon 3">
            <a:extLst>
              <a:ext uri="{FF2B5EF4-FFF2-40B4-BE49-F238E27FC236}">
                <a16:creationId xmlns:a16="http://schemas.microsoft.com/office/drawing/2014/main" id="{B143BD8B-D26F-B6FD-21B9-A26BBD94E5E8}"/>
              </a:ext>
            </a:extLst>
          </p:cNvPr>
          <p:cNvSpPr/>
          <p:nvPr/>
        </p:nvSpPr>
        <p:spPr>
          <a:xfrm>
            <a:off x="658932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9" name="Chevron 5">
            <a:extLst>
              <a:ext uri="{FF2B5EF4-FFF2-40B4-BE49-F238E27FC236}">
                <a16:creationId xmlns:a16="http://schemas.microsoft.com/office/drawing/2014/main" id="{03003983-FDB1-38D5-5625-D434FB1F0FE3}"/>
              </a:ext>
            </a:extLst>
          </p:cNvPr>
          <p:cNvSpPr/>
          <p:nvPr/>
        </p:nvSpPr>
        <p:spPr>
          <a:xfrm>
            <a:off x="7943241" y="304957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0" name="Pentagon 3">
            <a:extLst>
              <a:ext uri="{FF2B5EF4-FFF2-40B4-BE49-F238E27FC236}">
                <a16:creationId xmlns:a16="http://schemas.microsoft.com/office/drawing/2014/main" id="{1E7C6315-685F-F557-7700-2B1AEDF55C5B}"/>
              </a:ext>
            </a:extLst>
          </p:cNvPr>
          <p:cNvSpPr/>
          <p:nvPr/>
        </p:nvSpPr>
        <p:spPr>
          <a:xfrm>
            <a:off x="7082033"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1" name="Pentagon 3">
            <a:extLst>
              <a:ext uri="{FF2B5EF4-FFF2-40B4-BE49-F238E27FC236}">
                <a16:creationId xmlns:a16="http://schemas.microsoft.com/office/drawing/2014/main" id="{9327764B-F8FC-3A3F-747A-4674DDDEB0D1}"/>
              </a:ext>
            </a:extLst>
          </p:cNvPr>
          <p:cNvSpPr/>
          <p:nvPr/>
        </p:nvSpPr>
        <p:spPr>
          <a:xfrm>
            <a:off x="7536974"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2" name="Pentagon 3">
            <a:extLst>
              <a:ext uri="{FF2B5EF4-FFF2-40B4-BE49-F238E27FC236}">
                <a16:creationId xmlns:a16="http://schemas.microsoft.com/office/drawing/2014/main" id="{B181AA94-1658-4B6B-C062-B776595739F5}"/>
              </a:ext>
            </a:extLst>
          </p:cNvPr>
          <p:cNvSpPr/>
          <p:nvPr/>
        </p:nvSpPr>
        <p:spPr>
          <a:xfrm>
            <a:off x="865919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Pentagon 3">
            <a:extLst>
              <a:ext uri="{FF2B5EF4-FFF2-40B4-BE49-F238E27FC236}">
                <a16:creationId xmlns:a16="http://schemas.microsoft.com/office/drawing/2014/main" id="{8D45F1B3-554F-F572-3F24-B51B0E4827EE}"/>
              </a:ext>
            </a:extLst>
          </p:cNvPr>
          <p:cNvSpPr/>
          <p:nvPr/>
        </p:nvSpPr>
        <p:spPr>
          <a:xfrm>
            <a:off x="915190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4" name="Pentagon 3">
            <a:extLst>
              <a:ext uri="{FF2B5EF4-FFF2-40B4-BE49-F238E27FC236}">
                <a16:creationId xmlns:a16="http://schemas.microsoft.com/office/drawing/2014/main" id="{B143BD8B-D26F-B6FD-21B9-A26BBD94E5E8}"/>
              </a:ext>
            </a:extLst>
          </p:cNvPr>
          <p:cNvSpPr/>
          <p:nvPr/>
        </p:nvSpPr>
        <p:spPr>
          <a:xfrm>
            <a:off x="659358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6" name="Chevron 5">
            <a:extLst>
              <a:ext uri="{FF2B5EF4-FFF2-40B4-BE49-F238E27FC236}">
                <a16:creationId xmlns:a16="http://schemas.microsoft.com/office/drawing/2014/main" id="{03003983-FDB1-38D5-5625-D434FB1F0FE3}"/>
              </a:ext>
            </a:extLst>
          </p:cNvPr>
          <p:cNvSpPr/>
          <p:nvPr/>
        </p:nvSpPr>
        <p:spPr>
          <a:xfrm>
            <a:off x="7947501" y="3887239"/>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7" name="Pentagon 3">
            <a:extLst>
              <a:ext uri="{FF2B5EF4-FFF2-40B4-BE49-F238E27FC236}">
                <a16:creationId xmlns:a16="http://schemas.microsoft.com/office/drawing/2014/main" id="{1E7C6315-685F-F557-7700-2B1AEDF55C5B}"/>
              </a:ext>
            </a:extLst>
          </p:cNvPr>
          <p:cNvSpPr/>
          <p:nvPr/>
        </p:nvSpPr>
        <p:spPr>
          <a:xfrm>
            <a:off x="708629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8" name="Pentagon 3">
            <a:extLst>
              <a:ext uri="{FF2B5EF4-FFF2-40B4-BE49-F238E27FC236}">
                <a16:creationId xmlns:a16="http://schemas.microsoft.com/office/drawing/2014/main" id="{9327764B-F8FC-3A3F-747A-4674DDDEB0D1}"/>
              </a:ext>
            </a:extLst>
          </p:cNvPr>
          <p:cNvSpPr/>
          <p:nvPr/>
        </p:nvSpPr>
        <p:spPr>
          <a:xfrm>
            <a:off x="7541236"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9" name="Pentagon 3">
            <a:extLst>
              <a:ext uri="{FF2B5EF4-FFF2-40B4-BE49-F238E27FC236}">
                <a16:creationId xmlns:a16="http://schemas.microsoft.com/office/drawing/2014/main" id="{B181AA94-1658-4B6B-C062-B776595739F5}"/>
              </a:ext>
            </a:extLst>
          </p:cNvPr>
          <p:cNvSpPr/>
          <p:nvPr/>
        </p:nvSpPr>
        <p:spPr>
          <a:xfrm>
            <a:off x="8663453"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90" name="Pentagon 3">
            <a:extLst>
              <a:ext uri="{FF2B5EF4-FFF2-40B4-BE49-F238E27FC236}">
                <a16:creationId xmlns:a16="http://schemas.microsoft.com/office/drawing/2014/main" id="{8D45F1B3-554F-F572-3F24-B51B0E4827EE}"/>
              </a:ext>
            </a:extLst>
          </p:cNvPr>
          <p:cNvSpPr/>
          <p:nvPr/>
        </p:nvSpPr>
        <p:spPr>
          <a:xfrm>
            <a:off x="915616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C0041B30-E4E1-62A7-BB5D-0B2C09D78EE3}"/>
              </a:ext>
            </a:extLst>
          </p:cNvPr>
          <p:cNvSpPr/>
          <p:nvPr/>
        </p:nvSpPr>
        <p:spPr>
          <a:xfrm>
            <a:off x="9713248" y="3057721"/>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Tree>
    <p:extLst>
      <p:ext uri="{BB962C8B-B14F-4D97-AF65-F5344CB8AC3E}">
        <p14:creationId xmlns:p14="http://schemas.microsoft.com/office/powerpoint/2010/main" val="21846707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14" name="ZoneTexte 13"/>
          <p:cNvSpPr txBox="1"/>
          <p:nvPr/>
        </p:nvSpPr>
        <p:spPr>
          <a:xfrm>
            <a:off x="180813" y="1047564"/>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 fait </a:t>
            </a:r>
            <a:r>
              <a:rPr lang="fr-FR" sz="2600" dirty="0"/>
              <a:t>la sœur pendant la soirée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1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8" name="Rectangle 1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9"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Répondez à cette question :</a:t>
            </a:r>
            <a:endParaRPr lang="fr-FR" altLang="fr-FR" sz="1867" dirty="0"/>
          </a:p>
        </p:txBody>
      </p:sp>
      <p:sp>
        <p:nvSpPr>
          <p:cNvPr id="21"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20062207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12" name="ZoneTexte 11"/>
          <p:cNvSpPr txBox="1"/>
          <p:nvPr/>
        </p:nvSpPr>
        <p:spPr>
          <a:xfrm>
            <a:off x="180813" y="1047564"/>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 fait </a:t>
            </a:r>
            <a:r>
              <a:rPr lang="fr-FR" sz="2600" dirty="0"/>
              <a:t>la sœur pendant la soirée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1E3B11F8-4A65-440F-C174-5CEAD7F18755}"/>
              </a:ext>
            </a:extLst>
          </p:cNvPr>
          <p:cNvSpPr txBox="1"/>
          <p:nvPr/>
        </p:nvSpPr>
        <p:spPr>
          <a:xfrm>
            <a:off x="606015" y="1491030"/>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La sœur chante des chansons.</a:t>
            </a:r>
            <a:endParaRPr lang="fr-FR" dirty="0"/>
          </a:p>
        </p:txBody>
      </p:sp>
      <p:sp>
        <p:nvSpPr>
          <p:cNvPr id="16"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
            </a:r>
            <a:r>
              <a:rPr lang="fr-FR" sz="1867" dirty="0" smtClean="0"/>
              <a:t>attendue :</a:t>
            </a:r>
            <a:endParaRPr lang="fr-FR" sz="1867" dirty="0"/>
          </a:p>
        </p:txBody>
      </p:sp>
      <p:sp>
        <p:nvSpPr>
          <p:cNvPr id="18"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5E5EA8EB-B319-1188-79B9-63157BA252B7}"/>
              </a:ext>
            </a:extLst>
          </p:cNvPr>
          <p:cNvSpPr/>
          <p:nvPr/>
        </p:nvSpPr>
        <p:spPr>
          <a:xfrm>
            <a:off x="655743" y="2468593"/>
            <a:ext cx="10934939" cy="3631250"/>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Ma sœur chante </a:t>
            </a:r>
            <a:r>
              <a:rPr lang="fr-FR" sz="2600" dirty="0"/>
              <a:t>très fort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les chansons </a:t>
            </a:r>
            <a:r>
              <a:rPr lang="fr-FR" sz="2600" dirty="0"/>
              <a:t>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3927517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28028211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9" name="ZoneTexte 8">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Quel … </a:t>
            </a:r>
            <a:r>
              <a:rPr lang="fr-FR" sz="3200" b="1" dirty="0">
                <a:solidFill>
                  <a:srgbClr val="00B0F0"/>
                </a:solidFill>
                <a:latin typeface="Calibri" panose="020F0502020204030204" pitchFamily="34" charset="0"/>
                <a:ea typeface="Calibri" panose="020F0502020204030204" pitchFamily="34" charset="0"/>
              </a:rPr>
              <a:t>?</a:t>
            </a:r>
          </a:p>
        </p:txBody>
      </p:sp>
      <p:sp>
        <p:nvSpPr>
          <p:cNvPr id="12"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Qui va nous rappeler comment répondre à la question avec le mot interrogatif « </a:t>
            </a:r>
            <a:r>
              <a:rPr lang="fr-FR" sz="1867" i="1" dirty="0" smtClean="0"/>
              <a:t>Quel</a:t>
            </a:r>
            <a:r>
              <a:rPr lang="fr-FR" sz="1867" dirty="0" smtClean="0"/>
              <a:t> » ?</a:t>
            </a:r>
            <a:endParaRPr lang="fr-FR" sz="1867" dirty="0"/>
          </a:p>
        </p:txBody>
      </p:sp>
      <p:sp>
        <p:nvSpPr>
          <p:cNvPr id="13" name="Rectangle 12"/>
          <p:cNvSpPr/>
          <p:nvPr/>
        </p:nvSpPr>
        <p:spPr>
          <a:xfrm>
            <a:off x="770657" y="3218099"/>
            <a:ext cx="10582724" cy="1292662"/>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B0F0"/>
                </a:solidFill>
                <a:latin typeface="Calibri" panose="020F0502020204030204" pitchFamily="34" charset="0"/>
                <a:ea typeface="Calibri" panose="020F0502020204030204" pitchFamily="34" charset="0"/>
              </a:rPr>
              <a:t>Quel …. </a:t>
            </a:r>
            <a:r>
              <a:rPr lang="fr-FR" sz="2600" b="1" dirty="0">
                <a:solidFill>
                  <a:srgbClr val="00B0F0"/>
                </a:solidFill>
                <a:latin typeface="Calibri" panose="020F0502020204030204" pitchFamily="34" charset="0"/>
                <a:ea typeface="Calibri" panose="020F0502020204030204" pitchFamily="34" charset="0"/>
              </a:rPr>
              <a:t>?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nom</a:t>
            </a:r>
            <a:r>
              <a:rPr lang="fr-FR" sz="2600" dirty="0">
                <a:latin typeface="Calibri" panose="020F0502020204030204" pitchFamily="34" charset="0"/>
                <a:ea typeface="Calibri" panose="020F0502020204030204" pitchFamily="34" charset="0"/>
              </a:rPr>
              <a:t>, ici un élève</a:t>
            </a:r>
          </a:p>
          <a:p>
            <a:r>
              <a:rPr lang="fr-FR" sz="2600" b="1" dirty="0" smtClean="0">
                <a:solidFill>
                  <a:srgbClr val="C00000"/>
                </a:solidFill>
                <a:latin typeface="Calibri" panose="020F0502020204030204" pitchFamily="34" charset="0"/>
                <a:ea typeface="Calibri" panose="020F0502020204030204" pitchFamily="34" charset="0"/>
              </a:rPr>
              <a:t>Question : </a:t>
            </a:r>
            <a:r>
              <a:rPr lang="fr-FR" sz="2600" b="1" dirty="0">
                <a:solidFill>
                  <a:srgbClr val="00B0F0"/>
                </a:solidFill>
                <a:latin typeface="Calibri" panose="020F0502020204030204" pitchFamily="34" charset="0"/>
                <a:ea typeface="Calibri" panose="020F0502020204030204" pitchFamily="34" charset="0"/>
              </a:rPr>
              <a:t>Quel</a:t>
            </a:r>
            <a:r>
              <a:rPr lang="fr-FR" sz="2600" dirty="0">
                <a:latin typeface="Calibri" panose="020F0502020204030204" pitchFamily="34" charset="0"/>
                <a:ea typeface="Calibri" panose="020F0502020204030204" pitchFamily="34" charset="0"/>
              </a:rPr>
              <a:t> élève lit le texte ? </a:t>
            </a:r>
          </a:p>
          <a:p>
            <a:r>
              <a:rPr lang="fr-FR" sz="2600" b="1" dirty="0">
                <a:solidFill>
                  <a:srgbClr val="C00000"/>
                </a:solidFill>
                <a:latin typeface="Calibri" panose="020F0502020204030204" pitchFamily="34" charset="0"/>
                <a:ea typeface="Calibri" panose="020F0502020204030204" pitchFamily="34" charset="0"/>
                <a:sym typeface="Wingdings" panose="05000000000000000000" pitchFamily="2" charset="2"/>
              </a:rPr>
              <a:t>Réponse : </a:t>
            </a:r>
            <a:r>
              <a:rPr lang="fr-FR" sz="2600" dirty="0" smtClean="0">
                <a:latin typeface="Calibri" panose="020F0502020204030204" pitchFamily="34" charset="0"/>
                <a:ea typeface="Calibri" panose="020F0502020204030204" pitchFamily="34" charset="0"/>
              </a:rPr>
              <a:t>C’est </a:t>
            </a:r>
            <a:r>
              <a:rPr lang="fr-FR" sz="2600" dirty="0">
                <a:latin typeface="Calibri" panose="020F0502020204030204" pitchFamily="34" charset="0"/>
                <a:ea typeface="Calibri" panose="020F0502020204030204" pitchFamily="34" charset="0"/>
              </a:rPr>
              <a:t>Samir qui lit le texte</a:t>
            </a:r>
            <a:r>
              <a:rPr lang="fr-FR" sz="2600" dirty="0" smtClean="0">
                <a:latin typeface="Calibri" panose="020F0502020204030204" pitchFamily="34" charset="0"/>
                <a:ea typeface="Calibri" panose="020F0502020204030204" pitchFamily="34" charset="0"/>
              </a:rPr>
              <a:t>.</a:t>
            </a:r>
            <a:endParaRPr lang="fr-FR" sz="2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677181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endParaRPr lang="fr-FR" altLang="fr-FR" sz="1867" dirty="0"/>
          </a:p>
        </p:txBody>
      </p:sp>
      <p:sp>
        <p:nvSpPr>
          <p:cNvPr id="3" name="ZoneTexte 2">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smtClean="0"/>
              <a:t>Quel</a:t>
            </a:r>
            <a:r>
              <a:rPr lang="fr-FR" sz="2600" dirty="0" smtClean="0"/>
              <a:t> </a:t>
            </a:r>
            <a:r>
              <a:rPr lang="fr-FR" sz="2600" dirty="0"/>
              <a:t>animal vole une part de pizza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18128128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smtClean="0"/>
              <a:t>Quel</a:t>
            </a:r>
            <a:r>
              <a:rPr lang="fr-FR" sz="2600" dirty="0" smtClean="0"/>
              <a:t> </a:t>
            </a:r>
            <a:r>
              <a:rPr lang="fr-FR" sz="2600" dirty="0"/>
              <a:t>animal vole une part de pizza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sz="1867" dirty="0"/>
              <a:t>Réponse </a:t>
            </a:r>
            <a:r>
              <a:rPr lang="fr-FR" altLang="fr-FR" sz="1867" dirty="0" smtClean="0"/>
              <a:t>attendue :</a:t>
            </a:r>
            <a:endParaRPr lang="fr-FR" altLang="fr-FR" sz="1867" dirty="0"/>
          </a:p>
        </p:txBody>
      </p:sp>
      <p:sp>
        <p:nvSpPr>
          <p:cNvPr id="6" name="ZoneTexte 5">
            <a:extLst>
              <a:ext uri="{FF2B5EF4-FFF2-40B4-BE49-F238E27FC236}">
                <a16:creationId xmlns:a16="http://schemas.microsoft.com/office/drawing/2014/main" id="{6C015564-DC84-9EF6-936B-31A132939FDB}"/>
              </a:ext>
            </a:extLst>
          </p:cNvPr>
          <p:cNvSpPr txBox="1"/>
          <p:nvPr/>
        </p:nvSpPr>
        <p:spPr>
          <a:xfrm>
            <a:off x="646771" y="1628743"/>
            <a:ext cx="880946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C’est le chat qui vole une part de pizza.</a:t>
            </a:r>
            <a:endParaRPr lang="fr-FR" dirty="0"/>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4" name="Rectangle 13">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 chat vole une part de pizza</a:t>
            </a:r>
            <a:r>
              <a:rPr lang="fr-FR" sz="2600" dirty="0"/>
              <a:t>.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32819372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243966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8" name="ZoneTexte 7">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Où … </a:t>
            </a:r>
            <a:r>
              <a:rPr lang="fr-FR" sz="3200" b="1" dirty="0">
                <a:solidFill>
                  <a:srgbClr val="00B0F0"/>
                </a:solidFill>
                <a:latin typeface="Calibri" panose="020F0502020204030204" pitchFamily="34" charset="0"/>
                <a:ea typeface="Calibri" panose="020F0502020204030204" pitchFamily="34" charset="0"/>
              </a:rPr>
              <a:t>?</a:t>
            </a:r>
          </a:p>
        </p:txBody>
      </p:sp>
      <p:sp>
        <p:nvSpPr>
          <p:cNvPr id="4" name="Rectangle 3"/>
          <p:cNvSpPr/>
          <p:nvPr/>
        </p:nvSpPr>
        <p:spPr>
          <a:xfrm>
            <a:off x="846858" y="52712"/>
            <a:ext cx="9983310" cy="379656"/>
          </a:xfrm>
          <a:prstGeom prst="rect">
            <a:avLst/>
          </a:prstGeom>
        </p:spPr>
        <p:txBody>
          <a:bodyPr wrap="none">
            <a:spAutoFit/>
          </a:bodyPr>
          <a:lstStyle/>
          <a:p>
            <a:r>
              <a:rPr lang="fr-FR" sz="1867" b="1" dirty="0" smtClean="0">
                <a:solidFill>
                  <a:schemeClr val="bg2">
                    <a:lumMod val="50000"/>
                  </a:schemeClr>
                </a:solidFill>
                <a:latin typeface="Calibri" panose="020F0502020204030204" pitchFamily="34" charset="0"/>
                <a:cs typeface="Calibri" panose="020F0502020204030204" pitchFamily="34" charset="0"/>
              </a:rPr>
              <a:t>Reprenons ce </a:t>
            </a:r>
            <a:r>
              <a:rPr lang="fr-FR" sz="1867" b="1" dirty="0">
                <a:solidFill>
                  <a:schemeClr val="bg2">
                    <a:lumMod val="50000"/>
                  </a:schemeClr>
                </a:solidFill>
                <a:latin typeface="Calibri" panose="020F0502020204030204" pitchFamily="34" charset="0"/>
                <a:cs typeface="Calibri" panose="020F0502020204030204" pitchFamily="34" charset="0"/>
              </a:rPr>
              <a:t>que nous </a:t>
            </a:r>
            <a:r>
              <a:rPr lang="fr-FR" sz="1867" b="1" dirty="0" smtClean="0">
                <a:solidFill>
                  <a:schemeClr val="bg2">
                    <a:lumMod val="50000"/>
                  </a:schemeClr>
                </a:solidFill>
                <a:latin typeface="Calibri" panose="020F0502020204030204" pitchFamily="34" charset="0"/>
                <a:cs typeface="Calibri" panose="020F0502020204030204" pitchFamily="34" charset="0"/>
              </a:rPr>
              <a:t>avons dit à propos de la réponse à la question qui commence par : « </a:t>
            </a:r>
            <a:r>
              <a:rPr lang="fr-FR" sz="1867" b="1" i="1" dirty="0" smtClean="0">
                <a:solidFill>
                  <a:schemeClr val="bg2">
                    <a:lumMod val="50000"/>
                  </a:schemeClr>
                </a:solidFill>
                <a:latin typeface="Calibri" panose="020F0502020204030204" pitchFamily="34" charset="0"/>
                <a:cs typeface="Calibri" panose="020F0502020204030204" pitchFamily="34" charset="0"/>
              </a:rPr>
              <a:t>Où</a:t>
            </a:r>
            <a:r>
              <a:rPr lang="fr-FR" sz="1867" b="1" dirty="0">
                <a:solidFill>
                  <a:schemeClr val="bg2">
                    <a:lumMod val="50000"/>
                  </a:schemeClr>
                </a:solidFill>
                <a:latin typeface="Calibri" panose="020F0502020204030204" pitchFamily="34" charset="0"/>
                <a:cs typeface="Calibri" panose="020F0502020204030204" pitchFamily="34" charset="0"/>
              </a:rPr>
              <a:t> </a:t>
            </a:r>
            <a:r>
              <a:rPr lang="fr-FR" sz="1867" b="1" dirty="0" smtClean="0">
                <a:solidFill>
                  <a:schemeClr val="bg2">
                    <a:lumMod val="50000"/>
                  </a:schemeClr>
                </a:solidFill>
                <a:latin typeface="Calibri" panose="020F0502020204030204" pitchFamily="34" charset="0"/>
                <a:cs typeface="Calibri" panose="020F0502020204030204" pitchFamily="34" charset="0"/>
              </a:rPr>
              <a:t>» ? </a:t>
            </a:r>
            <a:endParaRPr lang="fr-FR" sz="1867" b="1" dirty="0">
              <a:solidFill>
                <a:schemeClr val="bg2">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770657" y="3218099"/>
            <a:ext cx="10582724" cy="1292662"/>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B0F0"/>
                </a:solidFill>
                <a:latin typeface="Calibri" panose="020F0502020204030204" pitchFamily="34" charset="0"/>
                <a:ea typeface="Calibri" panose="020F0502020204030204" pitchFamily="34" charset="0"/>
              </a:rPr>
              <a:t>Où …. </a:t>
            </a:r>
            <a:r>
              <a:rPr lang="fr-FR" sz="2600" b="1" dirty="0">
                <a:solidFill>
                  <a:srgbClr val="00B0F0"/>
                </a:solidFill>
                <a:latin typeface="Calibri" panose="020F0502020204030204" pitchFamily="34" charset="0"/>
                <a:ea typeface="Calibri" panose="020F0502020204030204" pitchFamily="34" charset="0"/>
              </a:rPr>
              <a:t>?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un lieu</a:t>
            </a:r>
            <a:endParaRPr lang="fr-FR" sz="2600" dirty="0">
              <a:latin typeface="Calibri" panose="020F0502020204030204" pitchFamily="34" charset="0"/>
              <a:ea typeface="Calibri" panose="020F0502020204030204" pitchFamily="34" charset="0"/>
            </a:endParaRPr>
          </a:p>
          <a:p>
            <a:r>
              <a:rPr lang="fr-FR" sz="2600" b="1" dirty="0" smtClean="0">
                <a:solidFill>
                  <a:srgbClr val="C00000"/>
                </a:solidFill>
                <a:latin typeface="Calibri" panose="020F0502020204030204" pitchFamily="34" charset="0"/>
                <a:ea typeface="Calibri" panose="020F0502020204030204" pitchFamily="34" charset="0"/>
              </a:rPr>
              <a:t>Question : </a:t>
            </a:r>
            <a:r>
              <a:rPr lang="fr-FR" sz="2600" b="1" dirty="0">
                <a:solidFill>
                  <a:srgbClr val="00B0F0"/>
                </a:solidFill>
                <a:latin typeface="Calibri" panose="020F0502020204030204" pitchFamily="34" charset="0"/>
                <a:ea typeface="Calibri" panose="020F0502020204030204" pitchFamily="34" charset="0"/>
              </a:rPr>
              <a:t>Où</a:t>
            </a:r>
            <a:r>
              <a:rPr lang="fr-FR" sz="2600" dirty="0">
                <a:latin typeface="Calibri" panose="020F0502020204030204" pitchFamily="34" charset="0"/>
                <a:ea typeface="Calibri" panose="020F0502020204030204" pitchFamily="34" charset="0"/>
              </a:rPr>
              <a:t> le chat se cache-t-il ? </a:t>
            </a:r>
          </a:p>
          <a:p>
            <a:r>
              <a:rPr lang="fr-FR" sz="2600" b="1" dirty="0" smtClean="0">
                <a:solidFill>
                  <a:srgbClr val="C00000"/>
                </a:solidFill>
                <a:latin typeface="Calibri" panose="020F0502020204030204" pitchFamily="34" charset="0"/>
                <a:ea typeface="Calibri" panose="020F0502020204030204" pitchFamily="34" charset="0"/>
                <a:sym typeface="Wingdings" panose="05000000000000000000" pitchFamily="2" charset="2"/>
              </a:rPr>
              <a:t>Réponse </a:t>
            </a:r>
            <a:r>
              <a:rPr lang="fr-FR" sz="2600" b="1" dirty="0">
                <a:solidFill>
                  <a:srgbClr val="C00000"/>
                </a:solidFill>
                <a:latin typeface="Calibri" panose="020F0502020204030204" pitchFamily="34" charset="0"/>
                <a:ea typeface="Calibri" panose="020F0502020204030204" pitchFamily="34" charset="0"/>
                <a:sym typeface="Wingdings" panose="05000000000000000000" pitchFamily="2" charset="2"/>
              </a:rPr>
              <a:t>: </a:t>
            </a:r>
            <a:r>
              <a:rPr lang="fr-FR" sz="2600" dirty="0">
                <a:latin typeface="Calibri" panose="020F0502020204030204" pitchFamily="34" charset="0"/>
                <a:ea typeface="Calibri" panose="020F0502020204030204" pitchFamily="34" charset="0"/>
              </a:rPr>
              <a:t>Le chat se cache sous la table.</a:t>
            </a:r>
          </a:p>
        </p:txBody>
      </p:sp>
    </p:spTree>
    <p:extLst>
      <p:ext uri="{BB962C8B-B14F-4D97-AF65-F5344CB8AC3E}">
        <p14:creationId xmlns:p14="http://schemas.microsoft.com/office/powerpoint/2010/main" val="18662064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Travaillez en binômes. </a:t>
            </a:r>
            <a:endParaRPr lang="fr-FR" altLang="fr-FR" sz="1867"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2 binômes pour dire leurs réponses à la classe. </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Où</a:t>
            </a:r>
            <a:r>
              <a:rPr lang="fr-FR" sz="2600" dirty="0"/>
              <a:t> le chat se cache-t-il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14" name="Rectangle 13">
            <a:extLst>
              <a:ext uri="{FF2B5EF4-FFF2-40B4-BE49-F238E27FC236}">
                <a16:creationId xmlns:a16="http://schemas.microsoft.com/office/drawing/2014/main" id="{5E5EA8EB-B319-1188-79B9-63157BA252B7}"/>
              </a:ext>
            </a:extLst>
          </p:cNvPr>
          <p:cNvSpPr/>
          <p:nvPr/>
        </p:nvSpPr>
        <p:spPr>
          <a:xfrm>
            <a:off x="655743" y="2468593"/>
            <a:ext cx="10934939" cy="3739485"/>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pic>
        <p:nvPicPr>
          <p:cNvPr id="15" name="Picture 9">
            <a:extLst>
              <a:ext uri="{FF2B5EF4-FFF2-40B4-BE49-F238E27FC236}">
                <a16:creationId xmlns:a16="http://schemas.microsoft.com/office/drawing/2014/main" id="{4A698D0B-D28C-54AB-04BD-8E0B04BC55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3800" y="167828"/>
            <a:ext cx="865379" cy="807911"/>
          </a:xfrm>
          <a:prstGeom prst="rect">
            <a:avLst/>
          </a:prstGeom>
        </p:spPr>
      </p:pic>
    </p:spTree>
    <p:extLst>
      <p:ext uri="{BB962C8B-B14F-4D97-AF65-F5344CB8AC3E}">
        <p14:creationId xmlns:p14="http://schemas.microsoft.com/office/powerpoint/2010/main" val="4081105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Où</a:t>
            </a:r>
            <a:r>
              <a:rPr lang="fr-FR" sz="2600" dirty="0"/>
              <a:t> le chat se cache-t-il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endParaRPr lang="fr-FR" altLang="fr-FR" sz="1867"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A088678-C0BF-F87B-A600-ABAC163D30AC}"/>
              </a:ext>
            </a:extLst>
          </p:cNvPr>
          <p:cNvSpPr txBox="1"/>
          <p:nvPr/>
        </p:nvSpPr>
        <p:spPr>
          <a:xfrm>
            <a:off x="671550" y="1689670"/>
            <a:ext cx="878468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Le chat se cache sous la table.</a:t>
            </a:r>
            <a:endParaRPr lang="fr-FR" dirty="0"/>
          </a:p>
        </p:txBody>
      </p:sp>
      <p:sp>
        <p:nvSpPr>
          <p:cNvPr id="15"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6" name="Rectangle 15">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Il se cache sous la table</a:t>
            </a:r>
            <a:r>
              <a:rPr lang="fr-FR" sz="2600" dirty="0"/>
              <a:t>.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pic>
        <p:nvPicPr>
          <p:cNvPr id="18" name="Picture 9">
            <a:extLst>
              <a:ext uri="{FF2B5EF4-FFF2-40B4-BE49-F238E27FC236}">
                <a16:creationId xmlns:a16="http://schemas.microsoft.com/office/drawing/2014/main" id="{4A698D0B-D28C-54AB-04BD-8E0B04BC55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3800" y="167828"/>
            <a:ext cx="865379" cy="807911"/>
          </a:xfrm>
          <a:prstGeom prst="rect">
            <a:avLst/>
          </a:prstGeom>
        </p:spPr>
      </p:pic>
    </p:spTree>
    <p:extLst>
      <p:ext uri="{BB962C8B-B14F-4D97-AF65-F5344CB8AC3E}">
        <p14:creationId xmlns:p14="http://schemas.microsoft.com/office/powerpoint/2010/main" val="468819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697481" y="1917753"/>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chemeClr val="bg2">
                <a:lumMod val="10000"/>
              </a:schemeClr>
            </a:solidFill>
            <a:prstDash val="solid"/>
            <a:miter/>
          </a:ln>
        </p:spPr>
        <p:txBody>
          <a:bodyPr vert="horz" wrap="square" lIns="91427" tIns="45695" rIns="91427" bIns="45695" anchor="ctr" anchorCtr="1" compatLnSpc="1">
            <a:noAutofit/>
          </a:bodyPr>
          <a:lstStyle/>
          <a:p>
            <a:pPr defTabSz="1219170">
              <a:lnSpc>
                <a:spcPct val="200000"/>
              </a:lnSpc>
            </a:pPr>
            <a:r>
              <a:rPr lang="fr-FR" sz="1867" b="1" kern="0" dirty="0">
                <a:solidFill>
                  <a:schemeClr val="tx1"/>
                </a:solidFill>
                <a:latin typeface="Calibri"/>
                <a:ea typeface="Calibri"/>
                <a:cs typeface="Calibri"/>
              </a:rPr>
              <a:t>Fiche de consolidation 3</a:t>
            </a:r>
          </a:p>
        </p:txBody>
      </p:sp>
      <p:sp>
        <p:nvSpPr>
          <p:cNvPr id="4" name="Google Shape;287;p29">
            <a:extLst>
              <a:ext uri="{FF2B5EF4-FFF2-40B4-BE49-F238E27FC236}">
                <a16:creationId xmlns:a16="http://schemas.microsoft.com/office/drawing/2014/main" id="{79DEE257-3E50-3DA0-B460-CD991CE42FBB}"/>
              </a:ext>
            </a:extLst>
          </p:cNvPr>
          <p:cNvSpPr/>
          <p:nvPr/>
        </p:nvSpPr>
        <p:spPr>
          <a:xfrm>
            <a:off x="578729" y="191775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60000"/>
              <a:lumOff val="40000"/>
            </a:schemeClr>
          </a:solidFill>
          <a:ln w="9528" cap="flat">
            <a:solidFill>
              <a:srgbClr val="44546A"/>
            </a:solidFill>
            <a:prstDash val="solid"/>
            <a:miter/>
          </a:ln>
        </p:spPr>
        <p:txBody>
          <a:bodyPr vert="horz" wrap="square" lIns="91427" tIns="45695" rIns="91427" bIns="45695" anchor="ctr" anchorCtr="1" compatLnSpc="1">
            <a:noAutofit/>
          </a:bodyPr>
          <a:lstStyle/>
          <a:p>
            <a:pPr algn="ctr" defTabSz="1219170"/>
            <a:r>
              <a:rPr lang="fr-FR" sz="1867" b="1" kern="0" dirty="0">
                <a:solidFill>
                  <a:prstClr val="white"/>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697481" y="2851955"/>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 </a:t>
            </a:r>
            <a:r>
              <a:rPr lang="fr-FR" sz="1867" b="1" kern="0" dirty="0">
                <a:solidFill>
                  <a:schemeClr val="bg1"/>
                </a:solidFill>
                <a:ea typeface="Calibri"/>
                <a:cs typeface="Calibri"/>
              </a:rPr>
              <a:t>Fiche de consolidation </a:t>
            </a:r>
            <a:r>
              <a:rPr lang="fr-FR" sz="1867" b="1" kern="0" dirty="0" smtClean="0">
                <a:solidFill>
                  <a:schemeClr val="bg1"/>
                </a:solidFill>
                <a:ea typeface="Calibri"/>
                <a:cs typeface="Calibri"/>
              </a:rPr>
              <a:t>4</a:t>
            </a:r>
            <a:endParaRPr lang="fr-FR" sz="1867" b="1" kern="0" dirty="0">
              <a:solidFill>
                <a:schemeClr val="bg1"/>
              </a:solidFill>
              <a:ea typeface="Calibri"/>
              <a:cs typeface="Calibri"/>
            </a:endParaRPr>
          </a:p>
        </p:txBody>
      </p:sp>
      <p:sp>
        <p:nvSpPr>
          <p:cNvPr id="6" name="Google Shape;289;p29">
            <a:extLst>
              <a:ext uri="{FF2B5EF4-FFF2-40B4-BE49-F238E27FC236}">
                <a16:creationId xmlns:a16="http://schemas.microsoft.com/office/drawing/2014/main" id="{6483138D-1658-8B74-9ECA-5D9269DF8986}"/>
              </a:ext>
            </a:extLst>
          </p:cNvPr>
          <p:cNvSpPr/>
          <p:nvPr/>
        </p:nvSpPr>
        <p:spPr>
          <a:xfrm>
            <a:off x="578729" y="285195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697481" y="47203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Fiche de consolidation 6</a:t>
            </a:r>
          </a:p>
        </p:txBody>
      </p:sp>
      <p:sp>
        <p:nvSpPr>
          <p:cNvPr id="8" name="Google Shape;291;p29">
            <a:extLst>
              <a:ext uri="{FF2B5EF4-FFF2-40B4-BE49-F238E27FC236}">
                <a16:creationId xmlns:a16="http://schemas.microsoft.com/office/drawing/2014/main" id="{FEEAEE18-1A5B-C9BD-3916-C019B19E4CFF}"/>
              </a:ext>
            </a:extLst>
          </p:cNvPr>
          <p:cNvSpPr/>
          <p:nvPr/>
        </p:nvSpPr>
        <p:spPr>
          <a:xfrm>
            <a:off x="578729" y="4720361"/>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697481" y="3842051"/>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Fiche de consolidation </a:t>
            </a:r>
            <a:r>
              <a:rPr lang="fr-FR" sz="1867" b="1" kern="0" dirty="0" smtClean="0">
                <a:solidFill>
                  <a:schemeClr val="bg1"/>
                </a:solidFill>
                <a:latin typeface="Calibri"/>
                <a:ea typeface="Calibri"/>
                <a:cs typeface="Calibri"/>
              </a:rPr>
              <a:t>5</a:t>
            </a:r>
            <a:endParaRPr lang="fr-FR" sz="1867" b="1" kern="0" dirty="0">
              <a:solidFill>
                <a:schemeClr val="bg1"/>
              </a:solidFill>
              <a:latin typeface="Calibri"/>
              <a:ea typeface="Calibri"/>
              <a:cs typeface="Calibri"/>
            </a:endParaRPr>
          </a:p>
        </p:txBody>
      </p:sp>
      <p:sp>
        <p:nvSpPr>
          <p:cNvPr id="10" name="Google Shape;293;p29">
            <a:extLst>
              <a:ext uri="{FF2B5EF4-FFF2-40B4-BE49-F238E27FC236}">
                <a16:creationId xmlns:a16="http://schemas.microsoft.com/office/drawing/2014/main" id="{F5CDD585-95EC-36B9-C6B3-E1B78327DE50}"/>
              </a:ext>
            </a:extLst>
          </p:cNvPr>
          <p:cNvSpPr/>
          <p:nvPr/>
        </p:nvSpPr>
        <p:spPr>
          <a:xfrm>
            <a:off x="578729" y="37861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903539F8-A00F-BC5E-4838-0740E7F50060}"/>
              </a:ext>
            </a:extLst>
          </p:cNvPr>
          <p:cNvSpPr/>
          <p:nvPr/>
        </p:nvSpPr>
        <p:spPr>
          <a:xfrm>
            <a:off x="451069" y="3746851"/>
            <a:ext cx="11410287" cy="806749"/>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p>
        </p:txBody>
      </p:sp>
    </p:spTree>
    <p:extLst>
      <p:ext uri="{BB962C8B-B14F-4D97-AF65-F5344CB8AC3E}">
        <p14:creationId xmlns:p14="http://schemas.microsoft.com/office/powerpoint/2010/main" val="1052425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8" name="ZoneTexte 7">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Quels … </a:t>
            </a:r>
            <a:r>
              <a:rPr lang="fr-FR" sz="3200" b="1" dirty="0">
                <a:solidFill>
                  <a:srgbClr val="00B0F0"/>
                </a:solidFill>
                <a:latin typeface="Calibri" panose="020F0502020204030204" pitchFamily="34" charset="0"/>
                <a:ea typeface="Calibri" panose="020F0502020204030204" pitchFamily="34" charset="0"/>
              </a:rPr>
              <a:t>?</a:t>
            </a:r>
          </a:p>
        </p:txBody>
      </p:sp>
      <p:sp>
        <p:nvSpPr>
          <p:cNvPr id="4" name="Rectangle 3"/>
          <p:cNvSpPr/>
          <p:nvPr/>
        </p:nvSpPr>
        <p:spPr>
          <a:xfrm>
            <a:off x="846858" y="52712"/>
            <a:ext cx="10255821" cy="379656"/>
          </a:xfrm>
          <a:prstGeom prst="rect">
            <a:avLst/>
          </a:prstGeom>
        </p:spPr>
        <p:txBody>
          <a:bodyPr wrap="none">
            <a:spAutoFit/>
          </a:bodyPr>
          <a:lstStyle/>
          <a:p>
            <a:r>
              <a:rPr lang="fr-FR" sz="1867" b="1" dirty="0" smtClean="0">
                <a:solidFill>
                  <a:schemeClr val="bg2">
                    <a:lumMod val="50000"/>
                  </a:schemeClr>
                </a:solidFill>
                <a:latin typeface="Calibri" panose="020F0502020204030204" pitchFamily="34" charset="0"/>
                <a:cs typeface="Calibri" panose="020F0502020204030204" pitchFamily="34" charset="0"/>
              </a:rPr>
              <a:t>Reprenons ce </a:t>
            </a:r>
            <a:r>
              <a:rPr lang="fr-FR" sz="1867" b="1" dirty="0">
                <a:solidFill>
                  <a:schemeClr val="bg2">
                    <a:lumMod val="50000"/>
                  </a:schemeClr>
                </a:solidFill>
                <a:latin typeface="Calibri" panose="020F0502020204030204" pitchFamily="34" charset="0"/>
                <a:cs typeface="Calibri" panose="020F0502020204030204" pitchFamily="34" charset="0"/>
              </a:rPr>
              <a:t>que nous </a:t>
            </a:r>
            <a:r>
              <a:rPr lang="fr-FR" sz="1867" b="1" dirty="0" smtClean="0">
                <a:solidFill>
                  <a:schemeClr val="bg2">
                    <a:lumMod val="50000"/>
                  </a:schemeClr>
                </a:solidFill>
                <a:latin typeface="Calibri" panose="020F0502020204030204" pitchFamily="34" charset="0"/>
                <a:cs typeface="Calibri" panose="020F0502020204030204" pitchFamily="34" charset="0"/>
              </a:rPr>
              <a:t>avons dit à propos de la réponse à la question qui commence par : « </a:t>
            </a:r>
            <a:r>
              <a:rPr lang="fr-FR" sz="1867" b="1" i="1" dirty="0" smtClean="0">
                <a:solidFill>
                  <a:schemeClr val="bg2">
                    <a:lumMod val="50000"/>
                  </a:schemeClr>
                </a:solidFill>
                <a:latin typeface="Calibri" panose="020F0502020204030204" pitchFamily="34" charset="0"/>
                <a:cs typeface="Calibri" panose="020F0502020204030204" pitchFamily="34" charset="0"/>
              </a:rPr>
              <a:t>Quels</a:t>
            </a:r>
            <a:r>
              <a:rPr lang="fr-FR" sz="1867" b="1" dirty="0">
                <a:solidFill>
                  <a:schemeClr val="bg2">
                    <a:lumMod val="50000"/>
                  </a:schemeClr>
                </a:solidFill>
                <a:latin typeface="Calibri" panose="020F0502020204030204" pitchFamily="34" charset="0"/>
                <a:cs typeface="Calibri" panose="020F0502020204030204" pitchFamily="34" charset="0"/>
              </a:rPr>
              <a:t> </a:t>
            </a:r>
            <a:r>
              <a:rPr lang="fr-FR" sz="1867" b="1" dirty="0" smtClean="0">
                <a:solidFill>
                  <a:schemeClr val="bg2">
                    <a:lumMod val="50000"/>
                  </a:schemeClr>
                </a:solidFill>
                <a:latin typeface="Calibri" panose="020F0502020204030204" pitchFamily="34" charset="0"/>
                <a:cs typeface="Calibri" panose="020F0502020204030204" pitchFamily="34" charset="0"/>
              </a:rPr>
              <a:t>» ? </a:t>
            </a:r>
            <a:endParaRPr lang="fr-FR" sz="1867" b="1" dirty="0">
              <a:solidFill>
                <a:schemeClr val="bg2">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770657" y="3218099"/>
            <a:ext cx="10582724" cy="1292662"/>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B0F0"/>
                </a:solidFill>
                <a:latin typeface="Calibri" panose="020F0502020204030204" pitchFamily="34" charset="0"/>
                <a:ea typeface="Calibri" panose="020F0502020204030204" pitchFamily="34" charset="0"/>
              </a:rPr>
              <a:t>Quels …. </a:t>
            </a:r>
            <a:r>
              <a:rPr lang="fr-FR" sz="2600" b="1" dirty="0">
                <a:solidFill>
                  <a:srgbClr val="00B0F0"/>
                </a:solidFill>
                <a:latin typeface="Calibri" panose="020F0502020204030204" pitchFamily="34" charset="0"/>
                <a:ea typeface="Calibri" panose="020F0502020204030204" pitchFamily="34" charset="0"/>
              </a:rPr>
              <a:t>?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plusieurs </a:t>
            </a:r>
            <a:r>
              <a:rPr lang="fr-FR" sz="2600" dirty="0">
                <a:latin typeface="Calibri" panose="020F0502020204030204" pitchFamily="34" charset="0"/>
                <a:ea typeface="Calibri" panose="020F0502020204030204" pitchFamily="34" charset="0"/>
              </a:rPr>
              <a:t>noms</a:t>
            </a:r>
            <a:r>
              <a:rPr lang="fr-FR" sz="2600" dirty="0" smtClean="0">
                <a:latin typeface="Calibri" panose="020F0502020204030204" pitchFamily="34" charset="0"/>
                <a:ea typeface="Calibri" panose="020F0502020204030204" pitchFamily="34" charset="0"/>
              </a:rPr>
              <a:t>.</a:t>
            </a:r>
            <a:endParaRPr lang="fr-FR" sz="2600" dirty="0">
              <a:latin typeface="Calibri" panose="020F0502020204030204" pitchFamily="34" charset="0"/>
              <a:ea typeface="Calibri" panose="020F0502020204030204" pitchFamily="34" charset="0"/>
            </a:endParaRPr>
          </a:p>
          <a:p>
            <a:r>
              <a:rPr lang="fr-FR" sz="2600" b="1" dirty="0" smtClean="0">
                <a:solidFill>
                  <a:srgbClr val="C00000"/>
                </a:solidFill>
                <a:latin typeface="Calibri" panose="020F0502020204030204" pitchFamily="34" charset="0"/>
                <a:ea typeface="Calibri" panose="020F0502020204030204" pitchFamily="34" charset="0"/>
              </a:rPr>
              <a:t>Question : </a:t>
            </a:r>
            <a:r>
              <a:rPr lang="fr-FR" sz="2600" b="1" dirty="0">
                <a:solidFill>
                  <a:srgbClr val="00B0F0"/>
                </a:solidFill>
                <a:latin typeface="Calibri" panose="020F0502020204030204" pitchFamily="34" charset="0"/>
                <a:ea typeface="Calibri" panose="020F0502020204030204" pitchFamily="34" charset="0"/>
              </a:rPr>
              <a:t>Quels</a:t>
            </a:r>
            <a:r>
              <a:rPr lang="fr-FR" sz="2600" dirty="0">
                <a:latin typeface="Calibri" panose="020F0502020204030204" pitchFamily="34" charset="0"/>
                <a:ea typeface="Calibri" panose="020F0502020204030204" pitchFamily="34" charset="0"/>
              </a:rPr>
              <a:t> jeux font les frères ensemble </a:t>
            </a:r>
            <a:r>
              <a:rPr lang="fr-FR" sz="2600" dirty="0" smtClean="0">
                <a:latin typeface="Calibri" panose="020F0502020204030204" pitchFamily="34" charset="0"/>
                <a:ea typeface="Calibri" panose="020F0502020204030204" pitchFamily="34" charset="0"/>
              </a:rPr>
              <a:t>? </a:t>
            </a:r>
            <a:endParaRPr lang="fr-FR" sz="2600" dirty="0">
              <a:latin typeface="Calibri" panose="020F0502020204030204" pitchFamily="34" charset="0"/>
              <a:ea typeface="Calibri" panose="020F0502020204030204" pitchFamily="34" charset="0"/>
            </a:endParaRPr>
          </a:p>
          <a:p>
            <a:r>
              <a:rPr lang="fr-FR" sz="2600" b="1" dirty="0" smtClean="0">
                <a:solidFill>
                  <a:srgbClr val="C00000"/>
                </a:solidFill>
                <a:latin typeface="Calibri" panose="020F0502020204030204" pitchFamily="34" charset="0"/>
                <a:ea typeface="Calibri" panose="020F0502020204030204" pitchFamily="34" charset="0"/>
                <a:sym typeface="Wingdings" panose="05000000000000000000" pitchFamily="2" charset="2"/>
              </a:rPr>
              <a:t>Réponse </a:t>
            </a:r>
            <a:r>
              <a:rPr lang="fr-FR" sz="2600" b="1" dirty="0">
                <a:solidFill>
                  <a:srgbClr val="C00000"/>
                </a:solidFill>
                <a:latin typeface="Calibri" panose="020F0502020204030204" pitchFamily="34" charset="0"/>
                <a:ea typeface="Calibri" panose="020F0502020204030204" pitchFamily="34" charset="0"/>
                <a:sym typeface="Wingdings" panose="05000000000000000000" pitchFamily="2" charset="2"/>
              </a:rPr>
              <a:t>: </a:t>
            </a:r>
            <a:r>
              <a:rPr lang="fr-FR" sz="2600" dirty="0">
                <a:latin typeface="Calibri" panose="020F0502020204030204" pitchFamily="34" charset="0"/>
                <a:ea typeface="Calibri" panose="020F0502020204030204" pitchFamily="34" charset="0"/>
              </a:rPr>
              <a:t>Ils lisent des contes et des fables.</a:t>
            </a:r>
          </a:p>
        </p:txBody>
      </p:sp>
    </p:spTree>
    <p:extLst>
      <p:ext uri="{BB962C8B-B14F-4D97-AF65-F5344CB8AC3E}">
        <p14:creationId xmlns:p14="http://schemas.microsoft.com/office/powerpoint/2010/main" val="4265284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 </a:t>
            </a:r>
            <a:endParaRPr lang="fr-FR" altLang="fr-FR" sz="1867"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a:t>
            </a:r>
            <a:r>
              <a:rPr lang="fr-FR" sz="1867" dirty="0" smtClean="0"/>
              <a:t>3 élèves pour </a:t>
            </a:r>
            <a:r>
              <a:rPr lang="fr-FR" sz="1867" dirty="0"/>
              <a:t>dire leurs réponses à la classe. </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Quels</a:t>
            </a:r>
            <a:r>
              <a:rPr lang="fr-FR" sz="2600" dirty="0"/>
              <a:t> jeux font les frères ensemble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14" name="Rectangle 13">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à des jeux de société.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1697474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Quels</a:t>
            </a:r>
            <a:r>
              <a:rPr lang="fr-FR" sz="2600" dirty="0"/>
              <a:t> jeux font les frères ensemble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Réponses attendues :</a:t>
            </a:r>
            <a:endParaRPr lang="fr-FR" altLang="fr-FR" sz="1867"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A088678-C0BF-F87B-A600-ABAC163D30AC}"/>
              </a:ext>
            </a:extLst>
          </p:cNvPr>
          <p:cNvSpPr txBox="1"/>
          <p:nvPr/>
        </p:nvSpPr>
        <p:spPr>
          <a:xfrm>
            <a:off x="671550" y="1689670"/>
            <a:ext cx="878468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Ils font des jeux de sociétés.</a:t>
            </a:r>
            <a:endParaRPr lang="fr-FR" dirty="0"/>
          </a:p>
        </p:txBody>
      </p:sp>
      <p:sp>
        <p:nvSpPr>
          <p:cNvPr id="15"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6" name="Rectangle 15">
            <a:extLst>
              <a:ext uri="{FF2B5EF4-FFF2-40B4-BE49-F238E27FC236}">
                <a16:creationId xmlns:a16="http://schemas.microsoft.com/office/drawing/2014/main" id="{5E5EA8EB-B319-1188-79B9-63157BA252B7}"/>
              </a:ext>
            </a:extLst>
          </p:cNvPr>
          <p:cNvSpPr/>
          <p:nvPr/>
        </p:nvSpPr>
        <p:spPr>
          <a:xfrm>
            <a:off x="655743" y="2468593"/>
            <a:ext cx="10934939" cy="3693319"/>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t>Ce soir, soirée en famille ! Papa prépare des pizzas maison. Ma sœur chante très fort les chansons qu’elle adore. Mon frère raconte des blagues pour faire rire tout le monde. Le chat vole une part de pizza. Il se cache sous la table. Mes parents rient de bon cœur. Mes frères s’affrontent </a:t>
            </a:r>
            <a:r>
              <a:rPr lang="fr-FR" sz="26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à des jeux de société</a:t>
            </a:r>
            <a:r>
              <a:rPr lang="fr-FR" sz="2600" dirty="0"/>
              <a:t>. Maman</a:t>
            </a:r>
          </a:p>
          <a:p>
            <a:pPr algn="just">
              <a:lnSpc>
                <a:spcPct val="150000"/>
              </a:lnSpc>
            </a:pPr>
            <a:r>
              <a:rPr lang="fr-FR" sz="2600" dirty="0"/>
              <a:t>décore un gâteau au chocolat avec des bonbons colorés et de la crème. Ces moments sont simples et tellement précieux. Vive les soirées en famille !</a:t>
            </a:r>
          </a:p>
        </p:txBody>
      </p:sp>
    </p:spTree>
    <p:extLst>
      <p:ext uri="{BB962C8B-B14F-4D97-AF65-F5344CB8AC3E}">
        <p14:creationId xmlns:p14="http://schemas.microsoft.com/office/powerpoint/2010/main" val="3654980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539846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22347"/>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1" y="46590"/>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9BB21426-E5FC-E142-01FE-7C246CD9A122}"/>
              </a:ext>
            </a:extLst>
          </p:cNvPr>
          <p:cNvSpPr txBox="1"/>
          <p:nvPr/>
        </p:nvSpPr>
        <p:spPr>
          <a:xfrm>
            <a:off x="846858" y="81018"/>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Rituel </a:t>
            </a:r>
            <a:r>
              <a:rPr lang="fr-FR" sz="1867" dirty="0" smtClean="0">
                <a:solidFill>
                  <a:srgbClr val="E8E8E8">
                    <a:lumMod val="50000"/>
                  </a:srgbClr>
                </a:solidFill>
              </a:rPr>
              <a:t>: Question flash. </a:t>
            </a:r>
            <a:r>
              <a:rPr lang="fr-FR" sz="1867" dirty="0"/>
              <a:t>Répondez rapidement et clairement à cette question</a:t>
            </a:r>
            <a:r>
              <a:rPr lang="fr-FR" sz="1867" dirty="0" smtClean="0"/>
              <a:t>.</a:t>
            </a:r>
            <a:endParaRPr lang="fr-FR" sz="1867" dirty="0"/>
          </a:p>
        </p:txBody>
      </p:sp>
      <p:sp>
        <p:nvSpPr>
          <p:cNvPr id="13" name="Espace réservé du texte 2">
            <a:extLst>
              <a:ext uri="{FF2B5EF4-FFF2-40B4-BE49-F238E27FC236}">
                <a16:creationId xmlns:a16="http://schemas.microsoft.com/office/drawing/2014/main" id="{45B66E0F-8107-F0B0-3561-747520696F0C}"/>
              </a:ext>
            </a:extLst>
          </p:cNvPr>
          <p:cNvSpPr txBox="1">
            <a:spLocks/>
          </p:cNvSpPr>
          <p:nvPr/>
        </p:nvSpPr>
        <p:spPr>
          <a:xfrm>
            <a:off x="792432" y="430646"/>
            <a:ext cx="10179603" cy="292443"/>
          </a:xfrm>
          <a:prstGeom prst="rect">
            <a:avLst/>
          </a:prstGeom>
        </p:spPr>
        <p:txBody>
          <a:bodyPr vert="horz" lIns="121920" tIns="60960" rIns="121920" bIns="6096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867" dirty="0">
                <a:latin typeface="Calibri" panose="020F0502020204030204" pitchFamily="34" charset="0"/>
                <a:cs typeface="Calibri" panose="020F0502020204030204" pitchFamily="34" charset="0"/>
              </a:rPr>
              <a:t>Désigner quelques élèves.</a:t>
            </a:r>
            <a:endParaRPr lang="fr-FR" sz="1867" dirty="0">
              <a:latin typeface="Calibri" panose="020F0502020204030204" pitchFamily="34" charset="0"/>
              <a:cs typeface="Calibri" panose="020F0502020204030204" pitchFamily="34" charset="0"/>
            </a:endParaRPr>
          </a:p>
        </p:txBody>
      </p:sp>
      <p:sp>
        <p:nvSpPr>
          <p:cNvPr id="14" name="Rectangle 13"/>
          <p:cNvSpPr/>
          <p:nvPr/>
        </p:nvSpPr>
        <p:spPr>
          <a:xfrm>
            <a:off x="415907" y="5040774"/>
            <a:ext cx="2308004" cy="502766"/>
          </a:xfrm>
          <a:prstGeom prst="rect">
            <a:avLst/>
          </a:prstGeom>
        </p:spPr>
        <p:txBody>
          <a:bodyPr wrap="none">
            <a:spAutoFit/>
          </a:bodyPr>
          <a:lstStyle/>
          <a:p>
            <a:r>
              <a:rPr lang="fr-FR" sz="2667" b="1" dirty="0"/>
              <a:t>Question flash </a:t>
            </a:r>
          </a:p>
        </p:txBody>
      </p:sp>
      <p:pic>
        <p:nvPicPr>
          <p:cNvPr id="15" name="Image 14"/>
          <p:cNvPicPr>
            <a:picLocks noChangeAspect="1"/>
          </p:cNvPicPr>
          <p:nvPr/>
        </p:nvPicPr>
        <p:blipFill>
          <a:blip r:embed="rId4"/>
          <a:stretch>
            <a:fillRect/>
          </a:stretch>
        </p:blipFill>
        <p:spPr>
          <a:xfrm>
            <a:off x="471497" y="2389855"/>
            <a:ext cx="2196825" cy="2628572"/>
          </a:xfrm>
          <a:prstGeom prst="rect">
            <a:avLst/>
          </a:prstGeom>
        </p:spPr>
      </p:pic>
      <p:sp>
        <p:nvSpPr>
          <p:cNvPr id="16" name="Rectangle 15"/>
          <p:cNvSpPr/>
          <p:nvPr/>
        </p:nvSpPr>
        <p:spPr>
          <a:xfrm>
            <a:off x="2896099" y="2389855"/>
            <a:ext cx="8853224" cy="2308324"/>
          </a:xfrm>
          <a:prstGeom prst="rect">
            <a:avLst/>
          </a:prstGeom>
        </p:spPr>
        <p:txBody>
          <a:bodyPr wrap="square">
            <a:spAutoFit/>
          </a:bodyPr>
          <a:lstStyle/>
          <a:p>
            <a:pPr>
              <a:lnSpc>
                <a:spcPct val="150000"/>
              </a:lnSpc>
            </a:pPr>
            <a:r>
              <a:rPr lang="fr-FR" sz="3200" dirty="0" smtClean="0">
                <a:latin typeface="Calibri" panose="020F0502020204030204" pitchFamily="34" charset="0"/>
                <a:ea typeface="Calibri" panose="020F0502020204030204" pitchFamily="34" charset="0"/>
                <a:cs typeface="Arial" panose="020B0604020202020204" pitchFamily="34" charset="0"/>
              </a:rPr>
              <a:t>A quoi sert « Quel » ? :</a:t>
            </a:r>
          </a:p>
          <a:p>
            <a:pPr marL="914400" lvl="1" indent="-457200">
              <a:lnSpc>
                <a:spcPct val="150000"/>
              </a:lnSpc>
              <a:buFont typeface="Wingdings" panose="05000000000000000000" pitchFamily="2" charset="2"/>
              <a:buChar char="Ø"/>
            </a:pPr>
            <a:r>
              <a:rPr lang="fr-FR" sz="3200" dirty="0" smtClean="0">
                <a:latin typeface="Calibri" panose="020F0502020204030204" pitchFamily="34" charset="0"/>
                <a:ea typeface="Calibri" panose="020F0502020204030204" pitchFamily="34" charset="0"/>
                <a:cs typeface="Arial" panose="020B0604020202020204" pitchFamily="34" charset="0"/>
              </a:rPr>
              <a:t>à dire « oui/non »     ⃝</a:t>
            </a:r>
          </a:p>
          <a:p>
            <a:pPr marL="914400" lvl="1" indent="-457200">
              <a:lnSpc>
                <a:spcPct val="150000"/>
              </a:lnSpc>
              <a:buFont typeface="Wingdings" panose="05000000000000000000" pitchFamily="2" charset="2"/>
              <a:buChar char="Ø"/>
            </a:pPr>
            <a:r>
              <a:rPr lang="fr-FR" sz="3200" dirty="0" smtClean="0">
                <a:latin typeface="Calibri" panose="020F0502020204030204" pitchFamily="34" charset="0"/>
                <a:ea typeface="Calibri" panose="020F0502020204030204" pitchFamily="34" charset="0"/>
                <a:cs typeface="Arial" panose="020B0604020202020204" pitchFamily="34" charset="0"/>
              </a:rPr>
              <a:t>à </a:t>
            </a:r>
            <a:r>
              <a:rPr lang="fr-FR" sz="3200" dirty="0">
                <a:latin typeface="Calibri" panose="020F0502020204030204" pitchFamily="34" charset="0"/>
                <a:ea typeface="Calibri" panose="020F0502020204030204" pitchFamily="34" charset="0"/>
                <a:cs typeface="Arial" panose="020B0604020202020204" pitchFamily="34" charset="0"/>
              </a:rPr>
              <a:t>préciser / choisir </a:t>
            </a:r>
            <a:r>
              <a:rPr lang="fr-FR" sz="3200" dirty="0" smtClean="0">
                <a:latin typeface="Calibri" panose="020F0502020204030204" pitchFamily="34" charset="0"/>
                <a:ea typeface="Calibri" panose="020F0502020204030204" pitchFamily="34" charset="0"/>
                <a:cs typeface="Arial" panose="020B0604020202020204" pitchFamily="34" charset="0"/>
              </a:rPr>
              <a:t>? ⃝</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8710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846858"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sp>
        <p:nvSpPr>
          <p:cNvPr id="4" name="Rectangle 3">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Tree>
    <p:extLst>
      <p:ext uri="{BB962C8B-B14F-4D97-AF65-F5344CB8AC3E}">
        <p14:creationId xmlns:p14="http://schemas.microsoft.com/office/powerpoint/2010/main" val="89528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851034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66732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95914"/>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205926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spTree>
    <p:extLst>
      <p:ext uri="{BB962C8B-B14F-4D97-AF65-F5344CB8AC3E}">
        <p14:creationId xmlns:p14="http://schemas.microsoft.com/office/powerpoint/2010/main" val="355041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35282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1945</TotalTime>
  <Words>2423</Words>
  <Application>Microsoft Office PowerPoint</Application>
  <PresentationFormat>Grand écran</PresentationFormat>
  <Paragraphs>272</Paragraphs>
  <Slides>45</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45</vt:i4>
      </vt:variant>
    </vt:vector>
  </HeadingPairs>
  <TitlesOfParts>
    <vt:vector size="54" baseType="lpstr">
      <vt:lpstr>Aptos</vt:lpstr>
      <vt:lpstr>Arial</vt:lpstr>
      <vt:lpstr>Calibiri</vt:lpstr>
      <vt:lpstr>Calibri</vt:lpstr>
      <vt:lpstr>Calibri Light</vt:lpstr>
      <vt:lpstr>Dosis</vt:lpstr>
      <vt:lpstr>Poppins ExtraBold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65</cp:revision>
  <dcterms:created xsi:type="dcterms:W3CDTF">2025-09-25T21:33:53Z</dcterms:created>
  <dcterms:modified xsi:type="dcterms:W3CDTF">2025-10-06T23:28:14Z</dcterms:modified>
</cp:coreProperties>
</file>