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57" r:id="rId2"/>
    <p:sldId id="258" r:id="rId3"/>
    <p:sldId id="32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0" r:id="rId13"/>
    <p:sldId id="269" r:id="rId14"/>
    <p:sldId id="271" r:id="rId15"/>
    <p:sldId id="302" r:id="rId16"/>
    <p:sldId id="301" r:id="rId17"/>
    <p:sldId id="303" r:id="rId18"/>
    <p:sldId id="304" r:id="rId19"/>
    <p:sldId id="300" r:id="rId20"/>
    <p:sldId id="305" r:id="rId21"/>
    <p:sldId id="272" r:id="rId22"/>
    <p:sldId id="273" r:id="rId23"/>
    <p:sldId id="306" r:id="rId24"/>
    <p:sldId id="276" r:id="rId25"/>
    <p:sldId id="278" r:id="rId26"/>
    <p:sldId id="282" r:id="rId27"/>
    <p:sldId id="308" r:id="rId28"/>
    <p:sldId id="284" r:id="rId29"/>
    <p:sldId id="317" r:id="rId30"/>
    <p:sldId id="287" r:id="rId31"/>
    <p:sldId id="288" r:id="rId32"/>
    <p:sldId id="318" r:id="rId33"/>
    <p:sldId id="319" r:id="rId34"/>
    <p:sldId id="289" r:id="rId35"/>
    <p:sldId id="310" r:id="rId36"/>
    <p:sldId id="320" r:id="rId37"/>
    <p:sldId id="321" r:id="rId38"/>
    <p:sldId id="291" r:id="rId39"/>
    <p:sldId id="292" r:id="rId40"/>
    <p:sldId id="322" r:id="rId41"/>
    <p:sldId id="323" r:id="rId42"/>
    <p:sldId id="311" r:id="rId43"/>
    <p:sldId id="312" r:id="rId44"/>
    <p:sldId id="313" r:id="rId45"/>
    <p:sldId id="316" r:id="rId46"/>
    <p:sldId id="297" r:id="rId47"/>
    <p:sldId id="298" r:id="rId48"/>
    <p:sldId id="299" r:id="rId4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CC0099"/>
    <a:srgbClr val="FFFFCC"/>
    <a:srgbClr val="CFCD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5" autoAdjust="0"/>
    <p:restoredTop sz="94660"/>
  </p:normalViewPr>
  <p:slideViewPr>
    <p:cSldViewPr snapToGrid="0">
      <p:cViewPr varScale="1">
        <p:scale>
          <a:sx n="75" d="100"/>
          <a:sy n="75" d="100"/>
        </p:scale>
        <p:origin x="2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B7E69D-75F2-43BD-A5F7-317B1A15E7C0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B89CC5-CC58-488D-A5FC-62AA2865915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4687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1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5821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7323401D-AD66-48E8-9BE6-514052742394}" type="slidenum">
              <a:t>5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99228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42;g370de7b9910_0_500:notes">
            <a:extLst>
              <a:ext uri="{FF2B5EF4-FFF2-40B4-BE49-F238E27FC236}">
                <a16:creationId xmlns:a16="http://schemas.microsoft.com/office/drawing/2014/main" id="{F3E78FFA-9A7E-C8B2-37D6-11593A6568E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943;g370de7b9910_0_500:notes">
            <a:extLst>
              <a:ext uri="{FF2B5EF4-FFF2-40B4-BE49-F238E27FC236}">
                <a16:creationId xmlns:a16="http://schemas.microsoft.com/office/drawing/2014/main" id="{1B1FEF46-2F47-F3B1-4122-6834DB454D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1556965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0A632-0709-4BCD-BFD7-ACC4D5FB92A7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D56C9-8211-48FD-BEFA-296E231029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577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0A632-0709-4BCD-BFD7-ACC4D5FB92A7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D56C9-8211-48FD-BEFA-296E231029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5972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0A632-0709-4BCD-BFD7-ACC4D5FB92A7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D56C9-8211-48FD-BEFA-296E231029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39479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108903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734838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9539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0A632-0709-4BCD-BFD7-ACC4D5FB92A7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D56C9-8211-48FD-BEFA-296E231029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1190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0A632-0709-4BCD-BFD7-ACC4D5FB92A7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D56C9-8211-48FD-BEFA-296E231029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2608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0A632-0709-4BCD-BFD7-ACC4D5FB92A7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D56C9-8211-48FD-BEFA-296E231029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6991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0A632-0709-4BCD-BFD7-ACC4D5FB92A7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D56C9-8211-48FD-BEFA-296E231029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4486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0A632-0709-4BCD-BFD7-ACC4D5FB92A7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D56C9-8211-48FD-BEFA-296E231029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0397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0A632-0709-4BCD-BFD7-ACC4D5FB92A7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D56C9-8211-48FD-BEFA-296E231029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7069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0A632-0709-4BCD-BFD7-ACC4D5FB92A7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D56C9-8211-48FD-BEFA-296E231029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9312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0A632-0709-4BCD-BFD7-ACC4D5FB92A7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D56C9-8211-48FD-BEFA-296E231029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7052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0A632-0709-4BCD-BFD7-ACC4D5FB92A7}" type="datetimeFigureOut">
              <a:rPr lang="fr-FR" smtClean="0"/>
              <a:t>04/10/2025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AD56C9-8211-48FD-BEFA-296E2310293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0966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microsoft.com/office/2007/relationships/hdphoto" Target="../media/hdphoto2.wdp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microsoft.com/office/2007/relationships/hdphoto" Target="../media/hdphoto5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6.png"/><Relationship Id="rId5" Type="http://schemas.microsoft.com/office/2007/relationships/hdphoto" Target="../media/hdphoto4.wdp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microsoft.com/office/2007/relationships/hdphoto" Target="../media/hdphoto5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6.png"/><Relationship Id="rId5" Type="http://schemas.microsoft.com/office/2007/relationships/hdphoto" Target="../media/hdphoto4.wdp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microsoft.com/office/2007/relationships/hdphoto" Target="../media/hdphoto7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8.png"/><Relationship Id="rId5" Type="http://schemas.microsoft.com/office/2007/relationships/hdphoto" Target="../media/hdphoto6.wdp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microsoft.com/office/2007/relationships/hdphoto" Target="../media/hdphoto7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8.png"/><Relationship Id="rId5" Type="http://schemas.microsoft.com/office/2007/relationships/hdphoto" Target="../media/hdphoto6.wdp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9.emf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gi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gif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1" y="3954305"/>
            <a:ext cx="6512167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ea typeface="Calibri"/>
                <a:cs typeface="Calibri"/>
              </a:rPr>
              <a:t>Palier                                                  Semaine   </a:t>
            </a:r>
            <a:r>
              <a:rPr lang="fr-FR" sz="2667" b="1" kern="0" dirty="0" smtClean="0">
                <a:solidFill>
                  <a:srgbClr val="FFFFFF"/>
                </a:solidFill>
                <a:ea typeface="Calibri"/>
                <a:cs typeface="Calibri"/>
              </a:rPr>
              <a:t>4 </a:t>
            </a:r>
            <a:endParaRPr lang="fr-FR" sz="2667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4862696"/>
            <a:ext cx="11079968" cy="877755"/>
          </a:xfrm>
          <a:prstGeom prst="rect">
            <a:avLst/>
          </a:prstGeom>
          <a:solidFill>
            <a:srgbClr val="3FB2CB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Révision </a:t>
            </a:r>
          </a:p>
        </p:txBody>
      </p:sp>
      <p:sp>
        <p:nvSpPr>
          <p:cNvPr id="8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2085902" y="5188488"/>
            <a:ext cx="8278477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380990" indent="-380990" defTabSz="121917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prstClr val="white"/>
                </a:solidFill>
                <a:latin typeface="Calibri" panose="020F0502020204030204"/>
              </a:rPr>
              <a:t>Consolider les acquis du palier 2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407066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1846711" y="4981348"/>
            <a:ext cx="60959" cy="654232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36414" y="142016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3FB2CB"/>
                </a:solidFill>
                <a:latin typeface="Calibri"/>
                <a:ea typeface="Calibri"/>
                <a:cs typeface="Calibri"/>
              </a:rPr>
              <a:t>Français </a:t>
            </a:r>
            <a:endParaRPr lang="fr-FR" sz="1867" kern="0" dirty="0">
              <a:solidFill>
                <a:srgbClr val="3FB2C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8302422" y="1068898"/>
            <a:ext cx="1704404" cy="5286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8209335" y="948477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8370371" y="1135406"/>
            <a:ext cx="1704404" cy="67954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8473770" y="1760342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 smtClea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  <a:endParaRPr lang="fr-FR" sz="2400" b="1" kern="0" dirty="0">
              <a:solidFill>
                <a:srgbClr val="FCBF1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241380" y="283696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D3E781-974A-3370-2ECE-8FFD42C5FE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6480" y="2241720"/>
            <a:ext cx="4714865" cy="2389435"/>
          </a:xfrm>
          <a:prstGeom prst="rect">
            <a:avLst/>
          </a:prstGeom>
        </p:spPr>
      </p:pic>
      <p:sp>
        <p:nvSpPr>
          <p:cNvPr id="17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2085902" y="4118485"/>
            <a:ext cx="310959" cy="410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  <a:endParaRPr lang="fr-FR" sz="2667" kern="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6304538" y="407066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7132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6F77A-2E34-9DE2-DBE7-A4CC4B798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29;p116">
            <a:extLst>
              <a:ext uri="{FF2B5EF4-FFF2-40B4-BE49-F238E27FC236}">
                <a16:creationId xmlns:a16="http://schemas.microsoft.com/office/drawing/2014/main" id="{3E61705D-FF76-C816-817F-FF16BB0F8FF7}"/>
              </a:ext>
            </a:extLst>
          </p:cNvPr>
          <p:cNvSpPr txBox="1"/>
          <p:nvPr/>
        </p:nvSpPr>
        <p:spPr>
          <a:xfrm>
            <a:off x="1769863" y="1370895"/>
            <a:ext cx="10062183" cy="4205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Contrat de classe</a:t>
            </a:r>
          </a:p>
        </p:txBody>
      </p:sp>
      <p:sp>
        <p:nvSpPr>
          <p:cNvPr id="4" name="Google Shape;1233;p116">
            <a:extLst>
              <a:ext uri="{FF2B5EF4-FFF2-40B4-BE49-F238E27FC236}">
                <a16:creationId xmlns:a16="http://schemas.microsoft.com/office/drawing/2014/main" id="{1F8181F4-C03D-E637-B412-A06B1C7EBA67}"/>
              </a:ext>
            </a:extLst>
          </p:cNvPr>
          <p:cNvSpPr txBox="1"/>
          <p:nvPr/>
        </p:nvSpPr>
        <p:spPr>
          <a:xfrm>
            <a:off x="1769863" y="2674502"/>
            <a:ext cx="10062183" cy="4205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J’utilise l’ardoise pour répondre </a:t>
            </a:r>
          </a:p>
        </p:txBody>
      </p:sp>
      <p:sp>
        <p:nvSpPr>
          <p:cNvPr id="5" name="Google Shape;1234;p116">
            <a:extLst>
              <a:ext uri="{FF2B5EF4-FFF2-40B4-BE49-F238E27FC236}">
                <a16:creationId xmlns:a16="http://schemas.microsoft.com/office/drawing/2014/main" id="{9A3F2DC4-EC8C-51E0-FA84-7C61465E7C2D}"/>
              </a:ext>
            </a:extLst>
          </p:cNvPr>
          <p:cNvSpPr txBox="1"/>
          <p:nvPr/>
        </p:nvSpPr>
        <p:spPr>
          <a:xfrm>
            <a:off x="1769864" y="3978109"/>
            <a:ext cx="10062181" cy="4205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Pratique autonome</a:t>
            </a:r>
          </a:p>
        </p:txBody>
      </p:sp>
      <p:sp>
        <p:nvSpPr>
          <p:cNvPr id="6" name="Google Shape;1235;p116">
            <a:extLst>
              <a:ext uri="{FF2B5EF4-FFF2-40B4-BE49-F238E27FC236}">
                <a16:creationId xmlns:a16="http://schemas.microsoft.com/office/drawing/2014/main" id="{7239D583-F5F6-41D5-78C5-F987E4E3E4E5}"/>
              </a:ext>
            </a:extLst>
          </p:cNvPr>
          <p:cNvSpPr txBox="1"/>
          <p:nvPr/>
        </p:nvSpPr>
        <p:spPr>
          <a:xfrm>
            <a:off x="1769864" y="5281715"/>
            <a:ext cx="10062181" cy="4205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2133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Pratique guidée en binôme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7269954D-EFC0-CC0A-0945-F6DF168F334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59673" y="1027246"/>
            <a:ext cx="991300" cy="9913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Google Shape;1341;p128" descr="Une image contenant Dessin animé, clipart, Animation, illustration&#10;&#10;Description générée automatiquement">
            <a:extLst>
              <a:ext uri="{FF2B5EF4-FFF2-40B4-BE49-F238E27FC236}">
                <a16:creationId xmlns:a16="http://schemas.microsoft.com/office/drawing/2014/main" id="{171C970F-7B59-B41F-6A3A-3A7A745D5AE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18242" t="9344" r="18458" b="23864"/>
          <a:stretch>
            <a:fillRect/>
          </a:stretch>
        </p:blipFill>
        <p:spPr>
          <a:xfrm>
            <a:off x="459671" y="2372864"/>
            <a:ext cx="991300" cy="104591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3459E6BA-34BF-9ABD-9DAF-C10A0FA6F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72" y="3716477"/>
            <a:ext cx="991299" cy="9912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698D0B-D28C-54AB-04BD-8E0B04BC55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72" y="5015586"/>
            <a:ext cx="991299" cy="925469"/>
          </a:xfrm>
          <a:prstGeom prst="rect">
            <a:avLst/>
          </a:prstGeom>
        </p:spPr>
      </p:pic>
      <p:sp>
        <p:nvSpPr>
          <p:cNvPr id="11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635711" y="186004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Icônes pour l’élève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572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C208D-7D4C-C4ED-8F1F-CEF47BAEE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99882962-3F74-4B13-98BE-72C40BF3CBC2}"/>
              </a:ext>
            </a:extLst>
          </p:cNvPr>
          <p:cNvGrpSpPr/>
          <p:nvPr/>
        </p:nvGrpSpPr>
        <p:grpSpPr>
          <a:xfrm>
            <a:off x="4324169" y="952608"/>
            <a:ext cx="7197271" cy="3873929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EA54C9E3-1071-BE6B-670B-D04C5495C4B1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C0429F03-2E3A-85A9-53A0-84765DED8645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EF4722EF-2A79-1626-92EB-4E35C542B8DA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F62DE9B7-E0D3-0A09-689D-D7062C67EF57}"/>
              </a:ext>
            </a:extLst>
          </p:cNvPr>
          <p:cNvSpPr txBox="1"/>
          <p:nvPr/>
        </p:nvSpPr>
        <p:spPr>
          <a:xfrm>
            <a:off x="4575802" y="1409634"/>
            <a:ext cx="6645063" cy="29029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i="1" dirty="0">
                <a:solidFill>
                  <a:srgbClr val="44546A"/>
                </a:solidFill>
                <a:latin typeface="Calibri"/>
              </a:rPr>
              <a:t>Atelier de lecture fluence</a:t>
            </a:r>
            <a:r>
              <a:rPr lang="fr-FR" sz="48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48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25 min</a:t>
            </a:r>
            <a:endParaRPr lang="en-US" sz="48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335DC02E-0336-93C7-3FC5-B3ECF4515E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47" y="993046"/>
            <a:ext cx="3736023" cy="3736023"/>
          </a:xfrm>
          <a:prstGeom prst="rect">
            <a:avLst/>
          </a:prstGeom>
        </p:spPr>
      </p:pic>
      <p:sp>
        <p:nvSpPr>
          <p:cNvPr id="9" name="Oval 45">
            <a:extLst>
              <a:ext uri="{FF2B5EF4-FFF2-40B4-BE49-F238E27FC236}">
                <a16:creationId xmlns:a16="http://schemas.microsoft.com/office/drawing/2014/main" id="{9B45C61D-1159-FF85-B01D-3E07BB3D9963}"/>
              </a:ext>
            </a:extLst>
          </p:cNvPr>
          <p:cNvSpPr/>
          <p:nvPr/>
        </p:nvSpPr>
        <p:spPr>
          <a:xfrm>
            <a:off x="7638528" y="26012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/>
            <a:endParaRPr lang="fr-FR" sz="12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139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57188F-46C2-0698-B0FD-5E46986DE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F59D1349-6BAE-AC9F-F0EE-D39A329C5940}"/>
              </a:ext>
            </a:extLst>
          </p:cNvPr>
          <p:cNvSpPr txBox="1"/>
          <p:nvPr/>
        </p:nvSpPr>
        <p:spPr>
          <a:xfrm>
            <a:off x="0" y="2643658"/>
            <a:ext cx="12192000" cy="6566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1219170">
              <a:defRPr/>
            </a:pPr>
            <a:r>
              <a:rPr lang="fr-FR" sz="4267" dirty="0"/>
              <a:t>Repères</a:t>
            </a:r>
            <a:endParaRPr lang="en-US" sz="4267" dirty="0"/>
          </a:p>
        </p:txBody>
      </p:sp>
    </p:spTree>
    <p:extLst>
      <p:ext uri="{BB962C8B-B14F-4D97-AF65-F5344CB8AC3E}">
        <p14:creationId xmlns:p14="http://schemas.microsoft.com/office/powerpoint/2010/main" val="363377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11">
            <a:extLst>
              <a:ext uri="{FF2B5EF4-FFF2-40B4-BE49-F238E27FC236}">
                <a16:creationId xmlns:a16="http://schemas.microsoft.com/office/drawing/2014/main" id="{399F1527-D768-6968-333E-AFD8946F2AD3}"/>
              </a:ext>
            </a:extLst>
          </p:cNvPr>
          <p:cNvSpPr txBox="1"/>
          <p:nvPr/>
        </p:nvSpPr>
        <p:spPr>
          <a:xfrm>
            <a:off x="41877" y="30677"/>
            <a:ext cx="12150123" cy="762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4" name="ZoneTexte 11">
            <a:extLst>
              <a:ext uri="{FF2B5EF4-FFF2-40B4-BE49-F238E27FC236}">
                <a16:creationId xmlns:a16="http://schemas.microsoft.com/office/drawing/2014/main" id="{181FB365-14A9-78FB-BD24-834F69E467DF}"/>
              </a:ext>
            </a:extLst>
          </p:cNvPr>
          <p:cNvSpPr txBox="1"/>
          <p:nvPr/>
        </p:nvSpPr>
        <p:spPr>
          <a:xfrm>
            <a:off x="532553" y="1199456"/>
            <a:ext cx="11126895" cy="58785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lnSpc>
                <a:spcPct val="115000"/>
              </a:lnSpc>
              <a:spcAft>
                <a:spcPts val="800"/>
              </a:spcAft>
              <a:defRPr sz="2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altLang="fr-FR" sz="2800" dirty="0"/>
              <a:t>Lire les mots à difficultés particulières</a:t>
            </a: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CA1812C7-3EE0-0DDC-F886-8FF543CCB7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11DE062-293B-0250-BF91-3C1067F1D6EA}"/>
              </a:ext>
            </a:extLst>
          </p:cNvPr>
          <p:cNvSpPr txBox="1"/>
          <p:nvPr/>
        </p:nvSpPr>
        <p:spPr>
          <a:xfrm>
            <a:off x="532553" y="2197894"/>
            <a:ext cx="11126895" cy="34163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marL="342900" indent="-342900" algn="just">
              <a:buFont typeface="Wingdings" panose="05000000000000000000" pitchFamily="2" charset="2"/>
              <a:buChar char="Ø"/>
              <a:defRPr sz="2400" b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fr-FR" dirty="0">
                <a:latin typeface="+mn-lt"/>
              </a:rPr>
              <a:t>J’observe le mot et je cherche la partie difficile.</a:t>
            </a:r>
          </a:p>
          <a:p>
            <a:pPr lvl="0"/>
            <a:r>
              <a:rPr lang="fr-FR" dirty="0">
                <a:latin typeface="+mn-lt"/>
              </a:rPr>
              <a:t>Je découpe le mot en syllabes.</a:t>
            </a:r>
          </a:p>
          <a:p>
            <a:pPr lvl="0"/>
            <a:r>
              <a:rPr lang="fr-FR" dirty="0">
                <a:latin typeface="+mn-lt"/>
              </a:rPr>
              <a:t>Je lis doucement, en articulant bien.</a:t>
            </a:r>
          </a:p>
          <a:p>
            <a:pPr lvl="0"/>
            <a:r>
              <a:rPr lang="fr-FR" dirty="0">
                <a:latin typeface="+mn-lt"/>
              </a:rPr>
              <a:t>Je répète plusieurs fois.</a:t>
            </a:r>
          </a:p>
          <a:p>
            <a:pPr marL="0" indent="0">
              <a:buNone/>
            </a:pPr>
            <a:r>
              <a:rPr lang="fr-FR" b="1" dirty="0">
                <a:latin typeface="+mn-lt"/>
              </a:rPr>
              <a:t>Exemples :</a:t>
            </a:r>
          </a:p>
          <a:p>
            <a:r>
              <a:rPr lang="fr-FR" dirty="0">
                <a:latin typeface="+mn-lt"/>
              </a:rPr>
              <a:t>mer</a:t>
            </a:r>
            <a:r>
              <a:rPr lang="fr-FR" b="1" dirty="0">
                <a:solidFill>
                  <a:srgbClr val="0070C0"/>
                </a:solidFill>
                <a:latin typeface="+mn-lt"/>
              </a:rPr>
              <a:t>veilles  </a:t>
            </a:r>
            <a:r>
              <a:rPr lang="fr-FR" b="1" dirty="0">
                <a:solidFill>
                  <a:srgbClr val="FF0000"/>
                </a:solidFill>
                <a:latin typeface="+mn-lt"/>
              </a:rPr>
              <a:t>→</a:t>
            </a:r>
            <a:r>
              <a:rPr lang="fr-FR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fr-FR" dirty="0" err="1">
                <a:latin typeface="+mn-lt"/>
              </a:rPr>
              <a:t>mer-</a:t>
            </a:r>
            <a:r>
              <a:rPr lang="fr-FR" b="1" dirty="0" err="1">
                <a:solidFill>
                  <a:srgbClr val="0070C0"/>
                </a:solidFill>
                <a:latin typeface="+mn-lt"/>
              </a:rPr>
              <a:t>veilles</a:t>
            </a:r>
            <a:endParaRPr lang="fr-FR" b="1" dirty="0">
              <a:solidFill>
                <a:srgbClr val="0070C0"/>
              </a:solidFill>
              <a:latin typeface="+mn-lt"/>
            </a:endParaRPr>
          </a:p>
          <a:p>
            <a:r>
              <a:rPr lang="fr-FR" dirty="0">
                <a:latin typeface="+mn-lt"/>
              </a:rPr>
              <a:t>V</a:t>
            </a:r>
            <a:r>
              <a:rPr lang="fr-FR" b="1" dirty="0">
                <a:solidFill>
                  <a:srgbClr val="0070C0"/>
                </a:solidFill>
                <a:latin typeface="+mn-lt"/>
              </a:rPr>
              <a:t>erre </a:t>
            </a:r>
            <a:r>
              <a:rPr lang="fr-FR" b="1" dirty="0">
                <a:solidFill>
                  <a:srgbClr val="FF0000"/>
                </a:solidFill>
                <a:latin typeface="+mn-lt"/>
              </a:rPr>
              <a:t>→ </a:t>
            </a:r>
            <a:r>
              <a:rPr lang="fr-FR" dirty="0">
                <a:latin typeface="+mn-lt"/>
              </a:rPr>
              <a:t>v</a:t>
            </a:r>
            <a:r>
              <a:rPr lang="fr-FR" b="1" dirty="0">
                <a:solidFill>
                  <a:srgbClr val="0070C0"/>
                </a:solidFill>
                <a:latin typeface="+mn-lt"/>
              </a:rPr>
              <a:t>erre</a:t>
            </a:r>
          </a:p>
          <a:p>
            <a:r>
              <a:rPr lang="fr-FR" dirty="0">
                <a:latin typeface="+mn-lt"/>
              </a:rPr>
              <a:t>é</a:t>
            </a:r>
            <a:r>
              <a:rPr lang="fr-FR" b="1" dirty="0">
                <a:solidFill>
                  <a:srgbClr val="0070C0"/>
                </a:solidFill>
                <a:latin typeface="+mn-lt"/>
              </a:rPr>
              <a:t>co</a:t>
            </a:r>
            <a:r>
              <a:rPr lang="fr-FR" dirty="0">
                <a:latin typeface="+mn-lt"/>
              </a:rPr>
              <a:t>le </a:t>
            </a:r>
            <a:r>
              <a:rPr lang="fr-FR" b="1" dirty="0">
                <a:solidFill>
                  <a:srgbClr val="FF0000"/>
                </a:solidFill>
                <a:latin typeface="+mn-lt"/>
              </a:rPr>
              <a:t>→ </a:t>
            </a:r>
            <a:r>
              <a:rPr lang="fr-FR" dirty="0" err="1">
                <a:latin typeface="+mn-lt"/>
              </a:rPr>
              <a:t>é-</a:t>
            </a:r>
            <a:r>
              <a:rPr lang="fr-FR" b="1" dirty="0" err="1">
                <a:solidFill>
                  <a:srgbClr val="0070C0"/>
                </a:solidFill>
                <a:latin typeface="+mn-lt"/>
              </a:rPr>
              <a:t>co</a:t>
            </a:r>
            <a:r>
              <a:rPr lang="fr-FR" dirty="0" err="1">
                <a:latin typeface="+mn-lt"/>
              </a:rPr>
              <a:t>le</a:t>
            </a:r>
            <a:endParaRPr lang="fr-FR" dirty="0">
              <a:latin typeface="+mn-lt"/>
            </a:endParaRPr>
          </a:p>
          <a:p>
            <a:r>
              <a:rPr lang="fr-FR" dirty="0" err="1">
                <a:latin typeface="+mn-lt"/>
              </a:rPr>
              <a:t>fa-briqu</a:t>
            </a:r>
            <a:r>
              <a:rPr lang="fr-FR" b="1" dirty="0" err="1">
                <a:solidFill>
                  <a:srgbClr val="0070C0"/>
                </a:solidFill>
                <a:latin typeface="+mn-lt"/>
              </a:rPr>
              <a:t>ent</a:t>
            </a:r>
            <a:r>
              <a:rPr lang="fr-FR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fr-FR" b="1" dirty="0">
                <a:solidFill>
                  <a:srgbClr val="FF0000"/>
                </a:solidFill>
                <a:latin typeface="+mn-lt"/>
              </a:rPr>
              <a:t>→ </a:t>
            </a:r>
            <a:r>
              <a:rPr lang="fr-FR" dirty="0" err="1">
                <a:latin typeface="+mn-lt"/>
              </a:rPr>
              <a:t>fa-briqu</a:t>
            </a:r>
            <a:r>
              <a:rPr lang="fr-FR" b="1" dirty="0" err="1">
                <a:solidFill>
                  <a:srgbClr val="0070C0"/>
                </a:solidFill>
                <a:latin typeface="+mn-lt"/>
              </a:rPr>
              <a:t>ent</a:t>
            </a:r>
            <a:endParaRPr lang="fr-FR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CB3F1D7-9DDC-8588-E06D-67B682BEF59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E5F13A7-BED9-51FF-582D-1C728550BEB4}"/>
              </a:ext>
            </a:extLst>
          </p:cNvPr>
          <p:cNvSpPr txBox="1">
            <a:spLocks/>
          </p:cNvSpPr>
          <p:nvPr/>
        </p:nvSpPr>
        <p:spPr>
          <a:xfrm>
            <a:off x="834308" y="90812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b="1" i="0" dirty="0">
                <a:solidFill>
                  <a:srgbClr val="E8E8E8">
                    <a:lumMod val="50000"/>
                  </a:srgbClr>
                </a:solidFill>
              </a:rPr>
              <a:t>Avant de commencer, faisons un petit rappel de ce que nous avons appris :</a:t>
            </a:r>
          </a:p>
        </p:txBody>
      </p:sp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029E7470-009C-CC51-8D17-20CB07788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F9508EBA-2C16-90CD-BF9D-FB0D2C6EB70C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Poser des questions de rappel. Expliciter la stratégie en s’appuyant sur les réponses des apprenants.</a:t>
            </a:r>
          </a:p>
        </p:txBody>
      </p:sp>
    </p:spTree>
    <p:extLst>
      <p:ext uri="{BB962C8B-B14F-4D97-AF65-F5344CB8AC3E}">
        <p14:creationId xmlns:p14="http://schemas.microsoft.com/office/powerpoint/2010/main" val="425852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792432" y="93629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>
                <a:solidFill>
                  <a:srgbClr val="E8E8E8">
                    <a:lumMod val="50000"/>
                  </a:srgbClr>
                </a:solidFill>
              </a:rPr>
              <a:t>Lisez les mots un par un en articulant correctement chaque syllabe.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defTabSz="914377">
              <a:spcBef>
                <a:spcPts val="1000"/>
              </a:spcBef>
              <a:defRPr/>
            </a:pPr>
            <a:r>
              <a:rPr lang="fr-FR" sz="1867" dirty="0">
                <a:solidFill>
                  <a:srgbClr val="E8E8E8">
                    <a:lumMod val="75000"/>
                  </a:srgbClr>
                </a:solidFill>
              </a:rPr>
              <a:t>Désigner 5 élèves pour lire. </a:t>
            </a:r>
            <a:r>
              <a:rPr lang="fr-FR" sz="1867" dirty="0" smtClean="0">
                <a:solidFill>
                  <a:srgbClr val="E8E8E8">
                    <a:lumMod val="75000"/>
                  </a:srgbClr>
                </a:solidFill>
              </a:rPr>
              <a:t>Fournir un </a:t>
            </a:r>
            <a:r>
              <a:rPr lang="fr-FR" sz="1867" dirty="0">
                <a:solidFill>
                  <a:srgbClr val="E8E8E8">
                    <a:lumMod val="75000"/>
                  </a:srgbClr>
                </a:solidFill>
              </a:rPr>
              <a:t>feedback positif et </a:t>
            </a:r>
            <a:r>
              <a:rPr lang="fr-FR" sz="1867" dirty="0" smtClean="0">
                <a:solidFill>
                  <a:srgbClr val="E8E8E8">
                    <a:lumMod val="75000"/>
                  </a:srgbClr>
                </a:solidFill>
              </a:rPr>
              <a:t>correctif.</a:t>
            </a:r>
            <a:endParaRPr lang="fr-FR" sz="1867" dirty="0">
              <a:solidFill>
                <a:srgbClr val="E8E8E8">
                  <a:lumMod val="75000"/>
                </a:srgbClr>
              </a:solidFill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94152" y="1657535"/>
            <a:ext cx="7121738" cy="1603324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94152" y="3879762"/>
            <a:ext cx="7114435" cy="1568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563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792432" y="93629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>
                <a:solidFill>
                  <a:srgbClr val="E8E8E8">
                    <a:lumMod val="50000"/>
                  </a:srgbClr>
                </a:solidFill>
              </a:rPr>
              <a:t>Je vais désigner deux élèves, le premier élève lit un mot, le deuxième lit le suivant.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defTabSz="914377">
              <a:spcBef>
                <a:spcPts val="1000"/>
              </a:spcBef>
              <a:defRPr/>
            </a:pPr>
            <a:r>
              <a:rPr lang="fr-FR" sz="1867" dirty="0">
                <a:solidFill>
                  <a:srgbClr val="E8E8E8">
                    <a:lumMod val="75000"/>
                  </a:srgbClr>
                </a:solidFill>
              </a:rPr>
              <a:t>Désigner 2 élèves pour lire. Fournir un feedback constructif.</a:t>
            </a: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94152" y="1657535"/>
            <a:ext cx="7121738" cy="1603324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94152" y="3879762"/>
            <a:ext cx="7114435" cy="1568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38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792432" y="93629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>
                <a:solidFill>
                  <a:srgbClr val="E8E8E8">
                    <a:lumMod val="50000"/>
                  </a:srgbClr>
                </a:solidFill>
              </a:rPr>
              <a:t>Lisez ces mots-outils un par un en articulant correctement chaque syllabe.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defTabSz="914377">
              <a:spcBef>
                <a:spcPts val="1000"/>
              </a:spcBef>
              <a:defRPr/>
            </a:pPr>
            <a:r>
              <a:rPr lang="fr-FR" sz="1867" dirty="0">
                <a:solidFill>
                  <a:srgbClr val="E8E8E8">
                    <a:lumMod val="75000"/>
                  </a:srgbClr>
                </a:solidFill>
              </a:rPr>
              <a:t>Désigner 5 élèves pour lire. </a:t>
            </a:r>
            <a:r>
              <a:rPr lang="fr-FR" sz="1867" dirty="0" smtClean="0">
                <a:solidFill>
                  <a:srgbClr val="E8E8E8">
                    <a:lumMod val="75000"/>
                  </a:srgbClr>
                </a:solidFill>
              </a:rPr>
              <a:t>Fournir un feedback. </a:t>
            </a:r>
            <a:endParaRPr lang="fr-FR" sz="1867" dirty="0">
              <a:solidFill>
                <a:srgbClr val="E8E8E8">
                  <a:lumMod val="75000"/>
                </a:srgbClr>
              </a:solidFill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94151" y="1910752"/>
            <a:ext cx="7114435" cy="1560347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94150" y="3982975"/>
            <a:ext cx="7114435" cy="1500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1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defTabSz="914377">
              <a:spcBef>
                <a:spcPts val="1000"/>
              </a:spcBef>
              <a:defRPr/>
            </a:pPr>
            <a:r>
              <a:rPr lang="fr-FR" sz="1867" dirty="0">
                <a:solidFill>
                  <a:srgbClr val="E8E8E8">
                    <a:lumMod val="75000"/>
                  </a:srgbClr>
                </a:solidFill>
              </a:rPr>
              <a:t>Désigner 5 élèves pour lire. fournir un feedback positif et correctif</a:t>
            </a: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94151" y="1910752"/>
            <a:ext cx="7114435" cy="1560347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94150" y="3982975"/>
            <a:ext cx="7114435" cy="150066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832100" y="2287218"/>
            <a:ext cx="1168400" cy="762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5167167" y="2287218"/>
            <a:ext cx="1168400" cy="762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7502234" y="2287218"/>
            <a:ext cx="1168400" cy="762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2832100" y="2739884"/>
            <a:ext cx="1168400" cy="762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5167167" y="2739884"/>
            <a:ext cx="1168400" cy="762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7502234" y="2739884"/>
            <a:ext cx="1168400" cy="762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2870200" y="3251760"/>
            <a:ext cx="1168400" cy="762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5205267" y="3251760"/>
            <a:ext cx="1168400" cy="762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7540334" y="3251760"/>
            <a:ext cx="1168400" cy="762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 rot="20297059">
            <a:off x="2897563" y="4223829"/>
            <a:ext cx="1168400" cy="762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 rot="20297059">
            <a:off x="5232630" y="4223829"/>
            <a:ext cx="1168400" cy="762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 rot="20297059">
            <a:off x="7567697" y="4223829"/>
            <a:ext cx="1168400" cy="762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/>
        </p:nvSpPr>
        <p:spPr>
          <a:xfrm rot="670961">
            <a:off x="2921222" y="5137931"/>
            <a:ext cx="1168400" cy="762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/>
          <p:nvPr/>
        </p:nvSpPr>
        <p:spPr>
          <a:xfrm rot="670961">
            <a:off x="5256289" y="5137931"/>
            <a:ext cx="1168400" cy="762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/>
          <p:cNvSpPr/>
          <p:nvPr/>
        </p:nvSpPr>
        <p:spPr>
          <a:xfrm rot="670961">
            <a:off x="7450439" y="5162559"/>
            <a:ext cx="1168400" cy="762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/>
          <p:cNvSpPr/>
          <p:nvPr/>
        </p:nvSpPr>
        <p:spPr>
          <a:xfrm>
            <a:off x="2870200" y="4630868"/>
            <a:ext cx="1168400" cy="762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/>
          <p:cNvSpPr/>
          <p:nvPr/>
        </p:nvSpPr>
        <p:spPr>
          <a:xfrm>
            <a:off x="5205267" y="4630868"/>
            <a:ext cx="1168400" cy="762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/>
          <p:cNvSpPr/>
          <p:nvPr/>
        </p:nvSpPr>
        <p:spPr>
          <a:xfrm>
            <a:off x="7540334" y="4630868"/>
            <a:ext cx="1168400" cy="7620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11">
            <a:extLst>
              <a:ext uri="{FF2B5EF4-FFF2-40B4-BE49-F238E27FC236}">
                <a16:creationId xmlns:a16="http://schemas.microsoft.com/office/drawing/2014/main" id="{5DF266A8-BA59-98AD-63BF-8156F4B6C8C1}"/>
              </a:ext>
            </a:extLst>
          </p:cNvPr>
          <p:cNvSpPr txBox="1"/>
          <p:nvPr/>
        </p:nvSpPr>
        <p:spPr>
          <a:xfrm>
            <a:off x="792432" y="93629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>
                <a:solidFill>
                  <a:srgbClr val="E8E8E8">
                    <a:lumMod val="50000"/>
                  </a:srgbClr>
                </a:solidFill>
              </a:rPr>
              <a:t>Maintenant, observez cette liste de mots qui sont à moitié cachés. Devinez-les et lisez-les à haute voix.</a:t>
            </a:r>
          </a:p>
        </p:txBody>
      </p:sp>
    </p:spTree>
    <p:extLst>
      <p:ext uri="{BB962C8B-B14F-4D97-AF65-F5344CB8AC3E}">
        <p14:creationId xmlns:p14="http://schemas.microsoft.com/office/powerpoint/2010/main" val="33891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11">
            <a:extLst>
              <a:ext uri="{FF2B5EF4-FFF2-40B4-BE49-F238E27FC236}">
                <a16:creationId xmlns:a16="http://schemas.microsoft.com/office/drawing/2014/main" id="{399F1527-D768-6968-333E-AFD8946F2AD3}"/>
              </a:ext>
            </a:extLst>
          </p:cNvPr>
          <p:cNvSpPr txBox="1"/>
          <p:nvPr/>
        </p:nvSpPr>
        <p:spPr>
          <a:xfrm>
            <a:off x="41877" y="30677"/>
            <a:ext cx="12150123" cy="762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fr-FR" sz="2400" dirty="0">
              <a:solidFill>
                <a:schemeClr val="tx1"/>
              </a:solidFill>
            </a:endParaRPr>
          </a:p>
        </p:txBody>
      </p:sp>
      <p:sp>
        <p:nvSpPr>
          <p:cNvPr id="4" name="ZoneTexte 11">
            <a:extLst>
              <a:ext uri="{FF2B5EF4-FFF2-40B4-BE49-F238E27FC236}">
                <a16:creationId xmlns:a16="http://schemas.microsoft.com/office/drawing/2014/main" id="{181FB365-14A9-78FB-BD24-834F69E467DF}"/>
              </a:ext>
            </a:extLst>
          </p:cNvPr>
          <p:cNvSpPr txBox="1"/>
          <p:nvPr/>
        </p:nvSpPr>
        <p:spPr>
          <a:xfrm>
            <a:off x="532553" y="1199456"/>
            <a:ext cx="11126895" cy="55874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fr-FR"/>
            </a:defPPr>
            <a:lvl1pPr algn="ctr">
              <a:lnSpc>
                <a:spcPct val="115000"/>
              </a:lnSpc>
              <a:spcAft>
                <a:spcPts val="800"/>
              </a:spcAft>
              <a:defRPr sz="2400" b="1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fr-FR" altLang="fr-FR" sz="2800" dirty="0"/>
              <a:t>Lire par groupes de mots</a:t>
            </a: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CA1812C7-3EE0-0DDC-F886-8FF543CCB7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11DE062-293B-0250-BF91-3C1067F1D6EA}"/>
              </a:ext>
            </a:extLst>
          </p:cNvPr>
          <p:cNvSpPr txBox="1"/>
          <p:nvPr/>
        </p:nvSpPr>
        <p:spPr>
          <a:xfrm>
            <a:off x="532553" y="2197894"/>
            <a:ext cx="11126895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marL="342900" indent="-342900" algn="just">
              <a:buFont typeface="Wingdings" panose="05000000000000000000" pitchFamily="2" charset="2"/>
              <a:buChar char="Ø"/>
              <a:defRPr sz="2400" b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lvl="0" indent="0">
              <a:buNone/>
            </a:pPr>
            <a:r>
              <a:rPr lang="fr-FR" dirty="0"/>
              <a:t>Je lis </a:t>
            </a:r>
            <a:r>
              <a:rPr lang="fr-FR" b="1" dirty="0"/>
              <a:t>par blocs de sens</a:t>
            </a:r>
            <a:r>
              <a:rPr lang="fr-FR" dirty="0"/>
              <a:t> et non mot à mot.</a:t>
            </a:r>
            <a:endParaRPr lang="fr-FR" dirty="0">
              <a:latin typeface="+mn-lt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fr-FR" sz="2400" dirty="0"/>
              <a:t>Je répète le groupe sans couper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fr-FR" sz="2400" dirty="0"/>
              <a:t>Je m’entraîne plusieurs fois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fr-FR" sz="2400" dirty="0"/>
              <a:t>Je lis avec fluidité</a:t>
            </a:r>
          </a:p>
          <a:p>
            <a:pPr marL="0" indent="0">
              <a:buNone/>
            </a:pPr>
            <a:r>
              <a:rPr lang="fr-FR" b="1" dirty="0">
                <a:latin typeface="+mn-lt"/>
              </a:rPr>
              <a:t>Exemples :</a:t>
            </a:r>
            <a:r>
              <a:rPr lang="fr-FR" dirty="0"/>
              <a:t>  </a:t>
            </a:r>
            <a:r>
              <a:rPr lang="fr-FR" b="1" i="1" dirty="0"/>
              <a:t>Une belle journée </a:t>
            </a:r>
            <a:r>
              <a:rPr lang="fr-FR" dirty="0"/>
              <a:t>	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CB3F1D7-9DDC-8588-E06D-67B682BEF59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E5F13A7-BED9-51FF-582D-1C728550BEB4}"/>
              </a:ext>
            </a:extLst>
          </p:cNvPr>
          <p:cNvSpPr txBox="1">
            <a:spLocks/>
          </p:cNvSpPr>
          <p:nvPr/>
        </p:nvSpPr>
        <p:spPr>
          <a:xfrm>
            <a:off x="834308" y="90812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b="1" i="0" dirty="0">
                <a:solidFill>
                  <a:srgbClr val="E8E8E8">
                    <a:lumMod val="50000"/>
                  </a:srgbClr>
                </a:solidFill>
              </a:rPr>
              <a:t>Avant de commencer, faisons un petit rappel de ce que nous avons appris :</a:t>
            </a:r>
          </a:p>
        </p:txBody>
      </p:sp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029E7470-009C-CC51-8D17-20CB07788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F9508EBA-2C16-90CD-BF9D-FB0D2C6EB70C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Poser des questions de rappels. Expliciter la stratégie en s’appuyant sur les réponses des apprenants.</a:t>
            </a:r>
          </a:p>
        </p:txBody>
      </p:sp>
    </p:spTree>
    <p:extLst>
      <p:ext uri="{BB962C8B-B14F-4D97-AF65-F5344CB8AC3E}">
        <p14:creationId xmlns:p14="http://schemas.microsoft.com/office/powerpoint/2010/main" val="203946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792432" y="47513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>
                <a:solidFill>
                  <a:srgbClr val="E8E8E8">
                    <a:lumMod val="50000"/>
                  </a:srgbClr>
                </a:solidFill>
              </a:rPr>
              <a:t>Vous allez dire le numéro du groupe de mots que vous entendez quand je le lis.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defTabSz="914377">
              <a:spcBef>
                <a:spcPts val="1000"/>
              </a:spcBef>
              <a:defRPr/>
            </a:pPr>
            <a:r>
              <a:rPr lang="fr-FR" sz="2000" dirty="0"/>
              <a:t>Faire répéter le groupe de mots plusieurs fois (en chœur / individuellement).</a:t>
            </a:r>
            <a:endParaRPr lang="fr-FR" sz="1867" dirty="0">
              <a:solidFill>
                <a:srgbClr val="E8E8E8">
                  <a:lumMod val="75000"/>
                </a:srgb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92432" y="2122904"/>
            <a:ext cx="5078028" cy="304698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indent="-514350" algn="just" defTabSz="1219170">
              <a:lnSpc>
                <a:spcPct val="150000"/>
              </a:lnSpc>
              <a:buClr>
                <a:srgbClr val="C00000"/>
              </a:buClr>
              <a:buFont typeface="+mj-lt"/>
              <a:buAutoNum type="arabicPeriod"/>
              <a:defRPr/>
            </a:pPr>
            <a:r>
              <a:rPr lang="fr-FR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épouvantail en bois</a:t>
            </a:r>
          </a:p>
          <a:p>
            <a:pPr marL="514350" indent="-514350" algn="just" defTabSz="1219170">
              <a:lnSpc>
                <a:spcPct val="150000"/>
              </a:lnSpc>
              <a:buClr>
                <a:srgbClr val="C00000"/>
              </a:buClr>
              <a:buFont typeface="+mj-lt"/>
              <a:buAutoNum type="arabicPeriod"/>
              <a:defRPr/>
            </a:pPr>
            <a:r>
              <a:rPr lang="fr-FR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travail de groupe</a:t>
            </a:r>
          </a:p>
          <a:p>
            <a:pPr marL="514350" indent="-514350" algn="just" defTabSz="1219170">
              <a:lnSpc>
                <a:spcPct val="150000"/>
              </a:lnSpc>
              <a:buClr>
                <a:srgbClr val="C00000"/>
              </a:buClr>
              <a:buFont typeface="+mj-lt"/>
              <a:buAutoNum type="arabicPeriod"/>
              <a:defRPr/>
            </a:pPr>
            <a:r>
              <a:rPr lang="fr-FR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détail amusant </a:t>
            </a:r>
          </a:p>
          <a:p>
            <a:pPr marL="514350" indent="-514350" algn="just" defTabSz="1219170">
              <a:lnSpc>
                <a:spcPct val="150000"/>
              </a:lnSpc>
              <a:buClr>
                <a:srgbClr val="C00000"/>
              </a:buClr>
              <a:buFont typeface="+mj-lt"/>
              <a:buAutoNum type="arabicPeriod"/>
              <a:defRPr/>
            </a:pPr>
            <a:r>
              <a:rPr lang="fr-FR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 plantes sèches. </a:t>
            </a: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1F9270A-A504-D512-689E-7674507F1584}"/>
              </a:ext>
            </a:extLst>
          </p:cNvPr>
          <p:cNvSpPr/>
          <p:nvPr/>
        </p:nvSpPr>
        <p:spPr>
          <a:xfrm>
            <a:off x="6321546" y="2134962"/>
            <a:ext cx="4910369" cy="304698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indent="-514350" algn="just" defTabSz="1219170">
              <a:lnSpc>
                <a:spcPct val="150000"/>
              </a:lnSpc>
              <a:buClr>
                <a:srgbClr val="C00000"/>
              </a:buClr>
              <a:buFont typeface="+mj-lt"/>
              <a:buAutoNum type="arabicPeriod" startAt="5"/>
              <a:defRPr/>
            </a:pPr>
            <a:r>
              <a:rPr lang="fr-FR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Une feuille blanche</a:t>
            </a:r>
          </a:p>
          <a:p>
            <a:pPr marL="514350" indent="-514350" algn="just" defTabSz="1219170">
              <a:lnSpc>
                <a:spcPct val="150000"/>
              </a:lnSpc>
              <a:buClr>
                <a:srgbClr val="C00000"/>
              </a:buClr>
              <a:buFont typeface="+mj-lt"/>
              <a:buAutoNum type="arabicPeriod" startAt="5"/>
              <a:defRPr/>
            </a:pPr>
            <a:r>
              <a:rPr lang="fr-FR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Une belle journée</a:t>
            </a:r>
          </a:p>
          <a:p>
            <a:pPr marL="514350" indent="-514350" algn="just" defTabSz="1219170">
              <a:lnSpc>
                <a:spcPct val="150000"/>
              </a:lnSpc>
              <a:buClr>
                <a:srgbClr val="C00000"/>
              </a:buClr>
              <a:buFont typeface="+mj-lt"/>
              <a:buAutoNum type="arabicPeriod" startAt="5"/>
              <a:defRPr/>
            </a:pPr>
            <a:r>
              <a:rPr lang="fr-FR" sz="32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épouvantail </a:t>
            </a:r>
            <a:r>
              <a:rPr lang="fr-FR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</a:t>
            </a:r>
            <a:r>
              <a:rPr lang="fr-FR" sz="32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pierre</a:t>
            </a:r>
            <a:endParaRPr lang="fr-F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indent="-514350" algn="just" defTabSz="1219170">
              <a:lnSpc>
                <a:spcPct val="150000"/>
              </a:lnSpc>
              <a:buClr>
                <a:srgbClr val="C00000"/>
              </a:buClr>
              <a:buFont typeface="+mj-lt"/>
              <a:buAutoNum type="arabicPeriod" startAt="5"/>
              <a:defRPr/>
            </a:pPr>
            <a:r>
              <a:rPr lang="fr-FR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 plantes </a:t>
            </a:r>
            <a:r>
              <a:rPr lang="fr-FR" sz="32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fraîches. </a:t>
            </a:r>
            <a:endParaRPr lang="fr-F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BBA1D-7C06-2F62-2C91-8815BA379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825760" y="388578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des paliers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B898E404-EA2E-B7EE-C7DC-27CC82D9AFEE}"/>
              </a:ext>
            </a:extLst>
          </p:cNvPr>
          <p:cNvCxnSpPr/>
          <p:nvPr/>
        </p:nvCxnSpPr>
        <p:spPr>
          <a:xfrm>
            <a:off x="3647184" y="1530663"/>
            <a:ext cx="0" cy="3925043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èche droite 13">
            <a:extLst>
              <a:ext uri="{FF2B5EF4-FFF2-40B4-BE49-F238E27FC236}">
                <a16:creationId xmlns:a16="http://schemas.microsoft.com/office/drawing/2014/main" id="{F991D8BD-5999-6215-3AD6-3D270DEC7F95}"/>
              </a:ext>
            </a:extLst>
          </p:cNvPr>
          <p:cNvSpPr/>
          <p:nvPr/>
        </p:nvSpPr>
        <p:spPr>
          <a:xfrm>
            <a:off x="1570738" y="1828329"/>
            <a:ext cx="9932873" cy="174095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FR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C8EED2-74AC-CA4A-4CFB-03A962D0AAAC}"/>
              </a:ext>
            </a:extLst>
          </p:cNvPr>
          <p:cNvSpPr/>
          <p:nvPr/>
        </p:nvSpPr>
        <p:spPr>
          <a:xfrm>
            <a:off x="0" y="2217495"/>
            <a:ext cx="1844120" cy="980740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1867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Lecture fluence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B57CEA-EE17-1009-39A1-2C0FA9007CA9}"/>
              </a:ext>
            </a:extLst>
          </p:cNvPr>
          <p:cNvSpPr/>
          <p:nvPr/>
        </p:nvSpPr>
        <p:spPr>
          <a:xfrm>
            <a:off x="0" y="3714889"/>
            <a:ext cx="1844120" cy="1025252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1867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Compréhension directe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EDB091-8B99-CC0B-64DD-B9C0340BBCE2}"/>
              </a:ext>
            </a:extLst>
          </p:cNvPr>
          <p:cNvSpPr/>
          <p:nvPr/>
        </p:nvSpPr>
        <p:spPr>
          <a:xfrm>
            <a:off x="2047405" y="1267941"/>
            <a:ext cx="1371769" cy="87159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400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9993C4-F3B9-C4B4-992F-4B4EAEBCA886}"/>
              </a:ext>
            </a:extLst>
          </p:cNvPr>
          <p:cNvSpPr/>
          <p:nvPr/>
        </p:nvSpPr>
        <p:spPr>
          <a:xfrm>
            <a:off x="3934954" y="1267941"/>
            <a:ext cx="1371769" cy="87159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400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simple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61816E-E50C-B0C4-4BF5-05A0CFA2623A}"/>
              </a:ext>
            </a:extLst>
          </p:cNvPr>
          <p:cNvSpPr/>
          <p:nvPr/>
        </p:nvSpPr>
        <p:spPr>
          <a:xfrm>
            <a:off x="5822503" y="1267941"/>
            <a:ext cx="1486736" cy="87159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400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enrichie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439510-CA34-04CF-A18C-3022EDE7561E}"/>
              </a:ext>
            </a:extLst>
          </p:cNvPr>
          <p:cNvSpPr/>
          <p:nvPr/>
        </p:nvSpPr>
        <p:spPr>
          <a:xfrm>
            <a:off x="7710052" y="1267941"/>
            <a:ext cx="1486736" cy="87159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400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Phrase étendue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7FDA52-8D4D-F26E-0C7D-2B7D0D8ED98C}"/>
              </a:ext>
            </a:extLst>
          </p:cNvPr>
          <p:cNvSpPr/>
          <p:nvPr/>
        </p:nvSpPr>
        <p:spPr>
          <a:xfrm>
            <a:off x="9475691" y="1267942"/>
            <a:ext cx="1870899" cy="87159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400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Paragraphe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42FAFE-5E50-BA83-4906-B56E9AF0012B}"/>
              </a:ext>
            </a:extLst>
          </p:cNvPr>
          <p:cNvSpPr/>
          <p:nvPr/>
        </p:nvSpPr>
        <p:spPr>
          <a:xfrm>
            <a:off x="2047405" y="2139532"/>
            <a:ext cx="1371769" cy="2690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FR" sz="2400" b="1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08945F-C762-C970-04E3-3B127511B914}"/>
              </a:ext>
            </a:extLst>
          </p:cNvPr>
          <p:cNvSpPr/>
          <p:nvPr/>
        </p:nvSpPr>
        <p:spPr>
          <a:xfrm>
            <a:off x="3934954" y="2139532"/>
            <a:ext cx="1371769" cy="2690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FR" sz="2400" b="1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CBF0F2-D8A3-3F75-2B9A-A22A0BA692C7}"/>
              </a:ext>
            </a:extLst>
          </p:cNvPr>
          <p:cNvSpPr/>
          <p:nvPr/>
        </p:nvSpPr>
        <p:spPr>
          <a:xfrm>
            <a:off x="5851290" y="2139532"/>
            <a:ext cx="1371769" cy="2690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FR" sz="2400" b="1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BED7612-3D1D-8C63-3A9B-AF714A727C84}"/>
              </a:ext>
            </a:extLst>
          </p:cNvPr>
          <p:cNvSpPr/>
          <p:nvPr/>
        </p:nvSpPr>
        <p:spPr>
          <a:xfrm>
            <a:off x="7710053" y="2139532"/>
            <a:ext cx="1371769" cy="2690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FR" sz="2400" b="1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3EFE63-0BA1-ABF0-C8FA-5AA536484559}"/>
              </a:ext>
            </a:extLst>
          </p:cNvPr>
          <p:cNvSpPr/>
          <p:nvPr/>
        </p:nvSpPr>
        <p:spPr>
          <a:xfrm>
            <a:off x="9597602" y="2139532"/>
            <a:ext cx="1474751" cy="26900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FR" sz="2400" b="1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35065DA-20FA-4BEB-DBC6-436C50B878F8}"/>
              </a:ext>
            </a:extLst>
          </p:cNvPr>
          <p:cNvSpPr/>
          <p:nvPr/>
        </p:nvSpPr>
        <p:spPr>
          <a:xfrm>
            <a:off x="1844119" y="3725139"/>
            <a:ext cx="9502472" cy="75112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FR" sz="2400" b="1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CB905B-0B94-4449-589A-7C25374E5EE1}"/>
              </a:ext>
            </a:extLst>
          </p:cNvPr>
          <p:cNvSpPr/>
          <p:nvPr/>
        </p:nvSpPr>
        <p:spPr>
          <a:xfrm>
            <a:off x="1844119" y="2447115"/>
            <a:ext cx="9502472" cy="75112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FR" sz="2400" b="1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2" name="Losange 21">
            <a:extLst>
              <a:ext uri="{FF2B5EF4-FFF2-40B4-BE49-F238E27FC236}">
                <a16:creationId xmlns:a16="http://schemas.microsoft.com/office/drawing/2014/main" id="{22D30284-178D-13CD-DD3A-0FCB45780CFC}"/>
              </a:ext>
            </a:extLst>
          </p:cNvPr>
          <p:cNvSpPr/>
          <p:nvPr/>
        </p:nvSpPr>
        <p:spPr>
          <a:xfrm>
            <a:off x="3483673" y="5044623"/>
            <a:ext cx="327025" cy="275111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FR" sz="2400">
              <a:solidFill>
                <a:prstClr val="white"/>
              </a:solidFill>
              <a:latin typeface="Aptos" panose="02110004020202020204"/>
            </a:endParaRP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AC2A13F2-D55B-4B17-5B15-F4E2BEB6AECE}"/>
              </a:ext>
            </a:extLst>
          </p:cNvPr>
          <p:cNvCxnSpPr/>
          <p:nvPr/>
        </p:nvCxnSpPr>
        <p:spPr>
          <a:xfrm>
            <a:off x="5559968" y="1530663"/>
            <a:ext cx="0" cy="3925043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osange 23">
            <a:extLst>
              <a:ext uri="{FF2B5EF4-FFF2-40B4-BE49-F238E27FC236}">
                <a16:creationId xmlns:a16="http://schemas.microsoft.com/office/drawing/2014/main" id="{5C79A486-22E9-B8C3-7200-B7C792504930}"/>
              </a:ext>
            </a:extLst>
          </p:cNvPr>
          <p:cNvSpPr/>
          <p:nvPr/>
        </p:nvSpPr>
        <p:spPr>
          <a:xfrm>
            <a:off x="5396457" y="5044623"/>
            <a:ext cx="327025" cy="275111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FR" sz="2400">
              <a:solidFill>
                <a:prstClr val="white"/>
              </a:solidFill>
              <a:latin typeface="Aptos" panose="02110004020202020204"/>
            </a:endParaRP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148ED336-1ADD-3C34-172B-B2F0332A4B74}"/>
              </a:ext>
            </a:extLst>
          </p:cNvPr>
          <p:cNvCxnSpPr/>
          <p:nvPr/>
        </p:nvCxnSpPr>
        <p:spPr>
          <a:xfrm>
            <a:off x="7472752" y="1530663"/>
            <a:ext cx="0" cy="3925043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Losange 25">
            <a:extLst>
              <a:ext uri="{FF2B5EF4-FFF2-40B4-BE49-F238E27FC236}">
                <a16:creationId xmlns:a16="http://schemas.microsoft.com/office/drawing/2014/main" id="{44810288-3AEF-D7A5-D0F2-2591922C74EE}"/>
              </a:ext>
            </a:extLst>
          </p:cNvPr>
          <p:cNvSpPr/>
          <p:nvPr/>
        </p:nvSpPr>
        <p:spPr>
          <a:xfrm>
            <a:off x="7309241" y="5044623"/>
            <a:ext cx="327025" cy="275111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FR" sz="2400">
              <a:solidFill>
                <a:prstClr val="white"/>
              </a:solidFill>
              <a:latin typeface="Aptos" panose="02110004020202020204"/>
            </a:endParaRP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2AFCAD67-D46B-2C96-4332-CA44131D3687}"/>
              </a:ext>
            </a:extLst>
          </p:cNvPr>
          <p:cNvCxnSpPr/>
          <p:nvPr/>
        </p:nvCxnSpPr>
        <p:spPr>
          <a:xfrm>
            <a:off x="9336239" y="1530663"/>
            <a:ext cx="0" cy="3925043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4FA9AC2F-D864-EF24-7C57-57FCF17B7AA9}"/>
              </a:ext>
            </a:extLst>
          </p:cNvPr>
          <p:cNvSpPr txBox="1"/>
          <p:nvPr/>
        </p:nvSpPr>
        <p:spPr>
          <a:xfrm>
            <a:off x="3086402" y="5421903"/>
            <a:ext cx="112156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fr-FR" sz="1867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2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8592220-5F9F-9DDE-98DD-20C7B374E34E}"/>
              </a:ext>
            </a:extLst>
          </p:cNvPr>
          <p:cNvSpPr txBox="1"/>
          <p:nvPr/>
        </p:nvSpPr>
        <p:spPr>
          <a:xfrm>
            <a:off x="4999186" y="5421903"/>
            <a:ext cx="112156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fr-FR" sz="1867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3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1C8B5AA-A3F1-9445-ACAE-72F4EBBED2DC}"/>
              </a:ext>
            </a:extLst>
          </p:cNvPr>
          <p:cNvSpPr txBox="1"/>
          <p:nvPr/>
        </p:nvSpPr>
        <p:spPr>
          <a:xfrm>
            <a:off x="6896691" y="5421903"/>
            <a:ext cx="112156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fr-FR" sz="1867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4</a:t>
            </a:r>
          </a:p>
        </p:txBody>
      </p:sp>
      <p:pic>
        <p:nvPicPr>
          <p:cNvPr id="31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49E2A77A-5764-15AE-4A44-5AE6B51CE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565" y="5076448"/>
            <a:ext cx="256447" cy="21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D899A2DA-CA90-752E-904F-E85F33FC2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275" y="5076448"/>
            <a:ext cx="256447" cy="21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98733DB3-E7BA-BE34-D579-E440936A7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445" y="5076448"/>
            <a:ext cx="256447" cy="21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81942130-E1F5-F23D-350A-A18EA41AB019}"/>
              </a:ext>
            </a:extLst>
          </p:cNvPr>
          <p:cNvCxnSpPr/>
          <p:nvPr/>
        </p:nvCxnSpPr>
        <p:spPr>
          <a:xfrm>
            <a:off x="1952572" y="1530663"/>
            <a:ext cx="0" cy="3925043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Losange 34">
            <a:extLst>
              <a:ext uri="{FF2B5EF4-FFF2-40B4-BE49-F238E27FC236}">
                <a16:creationId xmlns:a16="http://schemas.microsoft.com/office/drawing/2014/main" id="{69D30710-6D2B-7C02-3C5D-24F90D6E3DAD}"/>
              </a:ext>
            </a:extLst>
          </p:cNvPr>
          <p:cNvSpPr/>
          <p:nvPr/>
        </p:nvSpPr>
        <p:spPr>
          <a:xfrm>
            <a:off x="1789061" y="5044623"/>
            <a:ext cx="327025" cy="275111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FR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ADDA276-3271-1106-C57A-F85AC68833A5}"/>
              </a:ext>
            </a:extLst>
          </p:cNvPr>
          <p:cNvSpPr txBox="1"/>
          <p:nvPr/>
        </p:nvSpPr>
        <p:spPr>
          <a:xfrm>
            <a:off x="1391788" y="5421903"/>
            <a:ext cx="1121565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r>
              <a:rPr lang="fr-FR" sz="1867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1</a:t>
            </a:r>
          </a:p>
        </p:txBody>
      </p:sp>
      <p:pic>
        <p:nvPicPr>
          <p:cNvPr id="2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85965" y="150932"/>
            <a:ext cx="639795" cy="75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57">
            <a:extLst>
              <a:ext uri="{FF2B5EF4-FFF2-40B4-BE49-F238E27FC236}">
                <a16:creationId xmlns:a16="http://schemas.microsoft.com/office/drawing/2014/main" id="{2AFA4ECC-BBD6-59C1-CAFF-DECAF76040DD}"/>
              </a:ext>
            </a:extLst>
          </p:cNvPr>
          <p:cNvSpPr txBox="1"/>
          <p:nvPr/>
        </p:nvSpPr>
        <p:spPr>
          <a:xfrm>
            <a:off x="4048067" y="2973382"/>
            <a:ext cx="1220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>
              <a:defRPr/>
            </a:pPr>
            <a:r>
              <a:rPr lang="fr-FR" sz="1200" b="1" i="1" dirty="0">
                <a:solidFill>
                  <a:srgbClr val="C00000"/>
                </a:solidFill>
                <a:latin typeface="Calibiri"/>
              </a:rPr>
              <a:t>Vous êtes ici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DE5A3B16-AA96-8B38-9A10-16F616A62B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6765" y="2293137"/>
            <a:ext cx="798295" cy="740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94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defTabSz="914377">
              <a:spcBef>
                <a:spcPts val="1000"/>
              </a:spcBef>
              <a:defRPr/>
            </a:pPr>
            <a:r>
              <a:rPr lang="fr-FR" sz="2000" dirty="0"/>
              <a:t>Faire répéter le groupe de mots plusieurs fois (en chœur / individuellement).</a:t>
            </a:r>
            <a:endParaRPr lang="fr-FR" sz="1867" dirty="0">
              <a:solidFill>
                <a:srgbClr val="E8E8E8">
                  <a:lumMod val="75000"/>
                </a:srgbClr>
              </a:solidFill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11">
            <a:extLst>
              <a:ext uri="{FF2B5EF4-FFF2-40B4-BE49-F238E27FC236}">
                <a16:creationId xmlns:a16="http://schemas.microsoft.com/office/drawing/2014/main" id="{9DE030BA-5745-F9D8-0EAE-69D3170D01E3}"/>
              </a:ext>
            </a:extLst>
          </p:cNvPr>
          <p:cNvSpPr txBox="1"/>
          <p:nvPr/>
        </p:nvSpPr>
        <p:spPr>
          <a:xfrm>
            <a:off x="792432" y="47513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fr-FR" sz="1867" dirty="0">
                <a:solidFill>
                  <a:srgbClr val="E8E8E8">
                    <a:lumMod val="50000"/>
                  </a:srgbClr>
                </a:solidFill>
              </a:rPr>
              <a:t>Lisez les groupes de mots suivants sans marquer de pause après chaque mot.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92432" y="2122904"/>
            <a:ext cx="5078028" cy="304698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indent="-514350" algn="just" defTabSz="1219170">
              <a:lnSpc>
                <a:spcPct val="150000"/>
              </a:lnSpc>
              <a:buClr>
                <a:srgbClr val="C00000"/>
              </a:buClr>
              <a:buFont typeface="+mj-lt"/>
              <a:buAutoNum type="arabicPeriod"/>
              <a:defRPr/>
            </a:pPr>
            <a:r>
              <a:rPr lang="fr-FR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épouvantail en bois</a:t>
            </a:r>
          </a:p>
          <a:p>
            <a:pPr marL="514350" indent="-514350" algn="just" defTabSz="1219170">
              <a:lnSpc>
                <a:spcPct val="150000"/>
              </a:lnSpc>
              <a:buClr>
                <a:srgbClr val="C00000"/>
              </a:buClr>
              <a:buFont typeface="+mj-lt"/>
              <a:buAutoNum type="arabicPeriod"/>
              <a:defRPr/>
            </a:pPr>
            <a:r>
              <a:rPr lang="fr-FR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travail de groupe</a:t>
            </a:r>
          </a:p>
          <a:p>
            <a:pPr marL="514350" indent="-514350" algn="just" defTabSz="1219170">
              <a:lnSpc>
                <a:spcPct val="150000"/>
              </a:lnSpc>
              <a:buClr>
                <a:srgbClr val="C00000"/>
              </a:buClr>
              <a:buFont typeface="+mj-lt"/>
              <a:buAutoNum type="arabicPeriod"/>
              <a:defRPr/>
            </a:pPr>
            <a:r>
              <a:rPr lang="fr-FR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détail amusant </a:t>
            </a:r>
          </a:p>
          <a:p>
            <a:pPr marL="514350" indent="-514350" algn="just" defTabSz="1219170">
              <a:lnSpc>
                <a:spcPct val="150000"/>
              </a:lnSpc>
              <a:buClr>
                <a:srgbClr val="C00000"/>
              </a:buClr>
              <a:buFont typeface="+mj-lt"/>
              <a:buAutoNum type="arabicPeriod"/>
              <a:defRPr/>
            </a:pPr>
            <a:r>
              <a:rPr lang="fr-FR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 plantes sèches.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1F9270A-A504-D512-689E-7674507F1584}"/>
              </a:ext>
            </a:extLst>
          </p:cNvPr>
          <p:cNvSpPr/>
          <p:nvPr/>
        </p:nvSpPr>
        <p:spPr>
          <a:xfrm>
            <a:off x="6321546" y="2134962"/>
            <a:ext cx="4910369" cy="304698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514350" indent="-514350" algn="just" defTabSz="1219170">
              <a:lnSpc>
                <a:spcPct val="150000"/>
              </a:lnSpc>
              <a:buClr>
                <a:srgbClr val="C00000"/>
              </a:buClr>
              <a:buFont typeface="+mj-lt"/>
              <a:buAutoNum type="arabicPeriod" startAt="5"/>
              <a:defRPr/>
            </a:pPr>
            <a:r>
              <a:rPr lang="fr-FR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Une feuille blanche</a:t>
            </a:r>
          </a:p>
          <a:p>
            <a:pPr marL="514350" indent="-514350" algn="just" defTabSz="1219170">
              <a:lnSpc>
                <a:spcPct val="150000"/>
              </a:lnSpc>
              <a:buClr>
                <a:srgbClr val="C00000"/>
              </a:buClr>
              <a:buFont typeface="+mj-lt"/>
              <a:buAutoNum type="arabicPeriod" startAt="5"/>
              <a:defRPr/>
            </a:pPr>
            <a:r>
              <a:rPr lang="fr-FR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Une belle journée</a:t>
            </a:r>
          </a:p>
          <a:p>
            <a:pPr marL="514350" indent="-514350" algn="just" defTabSz="1219170">
              <a:lnSpc>
                <a:spcPct val="150000"/>
              </a:lnSpc>
              <a:buClr>
                <a:srgbClr val="C00000"/>
              </a:buClr>
              <a:buFont typeface="+mj-lt"/>
              <a:buAutoNum type="arabicPeriod" startAt="5"/>
              <a:defRPr/>
            </a:pPr>
            <a:r>
              <a:rPr lang="fr-FR" sz="32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épouvantail </a:t>
            </a:r>
            <a:r>
              <a:rPr lang="fr-FR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</a:t>
            </a:r>
            <a:r>
              <a:rPr lang="fr-FR" sz="32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pierre</a:t>
            </a:r>
            <a:endParaRPr lang="fr-F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indent="-514350" algn="just" defTabSz="1219170">
              <a:lnSpc>
                <a:spcPct val="150000"/>
              </a:lnSpc>
              <a:buClr>
                <a:srgbClr val="C00000"/>
              </a:buClr>
              <a:buFont typeface="+mj-lt"/>
              <a:buAutoNum type="arabicPeriod" startAt="5"/>
              <a:defRPr/>
            </a:pPr>
            <a:r>
              <a:rPr lang="fr-FR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 plantes </a:t>
            </a:r>
            <a:r>
              <a:rPr lang="fr-FR" sz="3200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fraîches. </a:t>
            </a:r>
            <a:endParaRPr lang="fr-F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87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957EA7-1EDE-15CE-1CFF-306CA29B06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22AA577-25F1-57A8-5B14-C0C4B0D980FB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E426500-EB72-3859-1BE4-74134AAF7D2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7E37BCC1-B4DC-74E0-95DC-750118ABDD62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defTabSz="914377">
              <a:spcBef>
                <a:spcPts val="1000"/>
              </a:spcBef>
              <a:defRPr/>
            </a:pPr>
            <a:r>
              <a:rPr lang="fr-FR" sz="1867" dirty="0">
                <a:solidFill>
                  <a:srgbClr val="E8E8E8">
                    <a:lumMod val="75000"/>
                  </a:srgbClr>
                </a:solidFill>
              </a:rPr>
              <a:t>Faire travailler les élèves individuellement. Corriger collectivement au tableau.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0B2F96A-3A94-D9EA-A073-7BE8E0F09AAC}"/>
              </a:ext>
            </a:extLst>
          </p:cNvPr>
          <p:cNvSpPr/>
          <p:nvPr/>
        </p:nvSpPr>
        <p:spPr>
          <a:xfrm>
            <a:off x="792432" y="2117755"/>
            <a:ext cx="10746703" cy="304698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457189" indent="-457189" algn="just" defTabSz="121917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fr-FR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Une forêt vaste et des plantes sèches.</a:t>
            </a:r>
          </a:p>
          <a:p>
            <a:pPr marL="457189" indent="-457189" algn="just" defTabSz="121917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fr-FR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 grandes fenêtres et  des rideaux jaunes.</a:t>
            </a:r>
          </a:p>
          <a:p>
            <a:pPr marL="457189" indent="-457189" algn="just" defTabSz="121917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fr-FR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joli chapeau de paille et une chemise légère.</a:t>
            </a:r>
          </a:p>
          <a:p>
            <a:pPr marL="457189" indent="-457189" algn="just" defTabSz="121917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fr-FR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Nabil se promène seul, il admire les plantes du jardin.</a:t>
            </a: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733EA13A-4679-8CAD-30B2-E96CED345E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FA7C1B46-9116-E747-F641-9C21B98457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11">
            <a:extLst>
              <a:ext uri="{FF2B5EF4-FFF2-40B4-BE49-F238E27FC236}">
                <a16:creationId xmlns:a16="http://schemas.microsoft.com/office/drawing/2014/main" id="{615EB391-A506-3388-99D1-E405A3916106}"/>
              </a:ext>
            </a:extLst>
          </p:cNvPr>
          <p:cNvSpPr txBox="1"/>
          <p:nvPr/>
        </p:nvSpPr>
        <p:spPr>
          <a:xfrm>
            <a:off x="770657" y="129156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defTabSz="1219170">
              <a:spcAft>
                <a:spcPts val="800"/>
              </a:spcAft>
              <a:defRPr/>
            </a:pPr>
            <a:r>
              <a:rPr lang="fr-FR" sz="1867" dirty="0">
                <a:solidFill>
                  <a:srgbClr val="E8E8E8">
                    <a:lumMod val="50000"/>
                  </a:srgbClr>
                </a:solidFill>
              </a:rPr>
              <a:t>Observez ces phrases, séparez les groupes de mots par un trait. Lisez les phrases ensuite.</a:t>
            </a:r>
          </a:p>
        </p:txBody>
      </p:sp>
    </p:spTree>
    <p:extLst>
      <p:ext uri="{BB962C8B-B14F-4D97-AF65-F5344CB8AC3E}">
        <p14:creationId xmlns:p14="http://schemas.microsoft.com/office/powerpoint/2010/main" val="332630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" name="ZoneTexte 11">
            <a:extLst>
              <a:ext uri="{FF2B5EF4-FFF2-40B4-BE49-F238E27FC236}">
                <a16:creationId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792431" y="85613"/>
            <a:ext cx="11632451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defTabSz="1219170">
              <a:spcAft>
                <a:spcPts val="800"/>
              </a:spcAft>
              <a:defRPr/>
            </a:pPr>
            <a:r>
              <a:rPr lang="fr-FR" sz="1867" i="1" dirty="0">
                <a:solidFill>
                  <a:srgbClr val="E8E8E8">
                    <a:lumMod val="50000"/>
                  </a:srgbClr>
                </a:solidFill>
              </a:rPr>
              <a:t>Travaillez par binôme. Lisez la phrase à voix haute. Écoutez votre camarade et corrigez-le s’il oublie une pause.</a:t>
            </a:r>
            <a:endParaRPr lang="fr-FR" sz="1867" dirty="0">
              <a:solidFill>
                <a:srgbClr val="E8E8E8">
                  <a:lumMod val="50000"/>
                </a:srgbClr>
              </a:solidFill>
            </a:endParaRP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738331" y="456059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defTabSz="914377">
              <a:spcBef>
                <a:spcPts val="1000"/>
              </a:spcBef>
              <a:defRPr/>
            </a:pPr>
            <a:r>
              <a:rPr lang="fr-FR" sz="1867" dirty="0">
                <a:solidFill>
                  <a:srgbClr val="E8E8E8">
                    <a:lumMod val="75000"/>
                  </a:srgbClr>
                </a:solidFill>
              </a:rPr>
              <a:t>Demander aux élèves d’ alterner les rôles (lecteur/correcteur).</a:t>
            </a:r>
          </a:p>
          <a:p>
            <a:pPr defTabSz="914377">
              <a:spcBef>
                <a:spcPts val="1000"/>
              </a:spcBef>
              <a:defRPr/>
            </a:pPr>
            <a:endParaRPr lang="fr-FR" sz="1867" dirty="0">
              <a:solidFill>
                <a:srgbClr val="E8E8E8">
                  <a:lumMod val="75000"/>
                </a:srgbClr>
              </a:solidFill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>
            <a:extLst>
              <a:ext uri="{FF2B5EF4-FFF2-40B4-BE49-F238E27FC236}">
                <a16:creationId xmlns:a16="http://schemas.microsoft.com/office/drawing/2014/main" id="{631F8FD3-DA92-6C1E-2D50-18B6891CBC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5883" y="370841"/>
            <a:ext cx="850293" cy="79382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0B2F96A-3A94-D9EA-A073-7BE8E0F09AAC}"/>
              </a:ext>
            </a:extLst>
          </p:cNvPr>
          <p:cNvSpPr/>
          <p:nvPr/>
        </p:nvSpPr>
        <p:spPr>
          <a:xfrm>
            <a:off x="792432" y="2117755"/>
            <a:ext cx="10746703" cy="304698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457189" indent="-457189" algn="just" defTabSz="121917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fr-FR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Une forêt vaste et des plantes sèches.</a:t>
            </a:r>
          </a:p>
          <a:p>
            <a:pPr marL="457189" indent="-457189" algn="just" defTabSz="121917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fr-FR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 grandes fenêtres et  des rideaux jaunes.</a:t>
            </a:r>
          </a:p>
          <a:p>
            <a:pPr marL="457189" indent="-457189" algn="just" defTabSz="121917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fr-FR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joli chapeau de paille et une chemise légère.</a:t>
            </a:r>
          </a:p>
          <a:p>
            <a:pPr marL="457189" indent="-457189" algn="just" defTabSz="1219170">
              <a:lnSpc>
                <a:spcPct val="150000"/>
              </a:lnSpc>
              <a:buClr>
                <a:srgbClr val="C00000"/>
              </a:buClr>
              <a:buFont typeface="Wingdings" panose="05000000000000000000" pitchFamily="2" charset="2"/>
              <a:buChar char="Ø"/>
              <a:defRPr/>
            </a:pPr>
            <a:r>
              <a:rPr lang="fr-FR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Nabil se promène seul, il admire les plantes du jardin.</a:t>
            </a:r>
          </a:p>
        </p:txBody>
      </p:sp>
    </p:spTree>
    <p:extLst>
      <p:ext uri="{BB962C8B-B14F-4D97-AF65-F5344CB8AC3E}">
        <p14:creationId xmlns:p14="http://schemas.microsoft.com/office/powerpoint/2010/main" val="409149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57188F-46C2-0698-B0FD-5E46986DE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F59D1349-6BAE-AC9F-F0EE-D39A329C5940}"/>
              </a:ext>
            </a:extLst>
          </p:cNvPr>
          <p:cNvSpPr txBox="1"/>
          <p:nvPr/>
        </p:nvSpPr>
        <p:spPr>
          <a:xfrm>
            <a:off x="0" y="2643658"/>
            <a:ext cx="12192000" cy="6566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1219170">
              <a:defRPr/>
            </a:pPr>
            <a:r>
              <a:rPr lang="fr-FR" sz="4267" dirty="0"/>
              <a:t>Repères</a:t>
            </a:r>
            <a:endParaRPr lang="en-US" sz="4267" dirty="0"/>
          </a:p>
        </p:txBody>
      </p:sp>
    </p:spTree>
    <p:extLst>
      <p:ext uri="{BB962C8B-B14F-4D97-AF65-F5344CB8AC3E}">
        <p14:creationId xmlns:p14="http://schemas.microsoft.com/office/powerpoint/2010/main" val="343691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9A2CD-824B-9C6C-0C4D-CCD999753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6389CBE-6E22-8F2E-EC51-CA2A3665786B}"/>
              </a:ext>
            </a:extLst>
          </p:cNvPr>
          <p:cNvSpPr/>
          <p:nvPr/>
        </p:nvSpPr>
        <p:spPr>
          <a:xfrm>
            <a:off x="54427" y="423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07E247-6D7D-D110-C5CF-BC173562BCB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69BEF649-06E6-D2C8-4C1D-FD3F62187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-10331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2D1F006D-773F-F8D9-B607-3DBC97E08F60}"/>
              </a:ext>
            </a:extLst>
          </p:cNvPr>
          <p:cNvSpPr txBox="1"/>
          <p:nvPr/>
        </p:nvSpPr>
        <p:spPr>
          <a:xfrm>
            <a:off x="977899" y="1086055"/>
            <a:ext cx="10160002" cy="6586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1219170">
              <a:lnSpc>
                <a:spcPct val="115000"/>
              </a:lnSpc>
              <a:spcAft>
                <a:spcPts val="1067"/>
              </a:spcAft>
              <a:defRPr/>
            </a:pPr>
            <a:r>
              <a:rPr lang="fr-FR" sz="3200" b="1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Lire en respectant les pauses</a:t>
            </a:r>
          </a:p>
        </p:txBody>
      </p:sp>
      <p:sp>
        <p:nvSpPr>
          <p:cNvPr id="16" name="ZoneTexte 11">
            <a:extLst>
              <a:ext uri="{FF2B5EF4-FFF2-40B4-BE49-F238E27FC236}">
                <a16:creationId xmlns:a16="http://schemas.microsoft.com/office/drawing/2014/main" id="{9BB21426-E5FC-E142-01FE-7C246CD9A122}"/>
              </a:ext>
            </a:extLst>
          </p:cNvPr>
          <p:cNvSpPr txBox="1"/>
          <p:nvPr/>
        </p:nvSpPr>
        <p:spPr>
          <a:xfrm>
            <a:off x="846858" y="68865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defTabSz="1219170">
              <a:spcAft>
                <a:spcPts val="800"/>
              </a:spcAft>
              <a:defRPr/>
            </a:pPr>
            <a:r>
              <a:rPr lang="fr-MA" sz="1867" dirty="0">
                <a:solidFill>
                  <a:srgbClr val="E8E8E8">
                    <a:lumMod val="50000"/>
                  </a:srgbClr>
                </a:solidFill>
              </a:rPr>
              <a:t>Rappelez-vous bien : </a:t>
            </a:r>
            <a:endParaRPr lang="fr-FR" sz="1867" dirty="0">
              <a:solidFill>
                <a:srgbClr val="E8E8E8">
                  <a:lumMod val="50000"/>
                </a:srgbClr>
              </a:solidFill>
            </a:endParaRPr>
          </a:p>
        </p:txBody>
      </p:sp>
      <p:pic>
        <p:nvPicPr>
          <p:cNvPr id="11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D270295-F1CE-0D60-272F-FC75F240E2A4}"/>
              </a:ext>
            </a:extLst>
          </p:cNvPr>
          <p:cNvSpPr txBox="1"/>
          <p:nvPr/>
        </p:nvSpPr>
        <p:spPr>
          <a:xfrm>
            <a:off x="977899" y="1990670"/>
            <a:ext cx="10160001" cy="15696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fr-FR"/>
            </a:defPPr>
            <a:lvl1pPr lvl="0" indent="0" algn="just">
              <a:buFont typeface="Wingdings" panose="05000000000000000000" pitchFamily="2" charset="2"/>
              <a:buNone/>
              <a:defRPr sz="2400" b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800100" lvl="1" indent="-342900">
              <a:buFont typeface="Wingdings" panose="05000000000000000000" pitchFamily="2" charset="2"/>
              <a:buChar char="Ø"/>
              <a:defRPr sz="2400"/>
            </a:lvl2pPr>
          </a:lstStyle>
          <a:p>
            <a:r>
              <a:rPr lang="fr-FR" dirty="0">
                <a:latin typeface="+mn-lt"/>
              </a:rPr>
              <a:t>J’observe le texte et je repère :</a:t>
            </a:r>
          </a:p>
          <a:p>
            <a:pPr marL="1143000" lvl="1"/>
            <a:r>
              <a:rPr lang="fr-FR" b="1" dirty="0">
                <a:solidFill>
                  <a:srgbClr val="C00000"/>
                </a:solidFill>
              </a:rPr>
              <a:t>Virgules (,) </a:t>
            </a:r>
            <a:r>
              <a:rPr lang="fr-FR" dirty="0">
                <a:latin typeface="Arial Black" panose="020B0A04020102020204" pitchFamily="34" charset="0"/>
              </a:rPr>
              <a:t>→ </a:t>
            </a:r>
            <a:r>
              <a:rPr lang="fr-FR" dirty="0"/>
              <a:t>pause courte</a:t>
            </a:r>
          </a:p>
          <a:p>
            <a:pPr marL="1143000" lvl="1"/>
            <a:r>
              <a:rPr lang="fr-FR" b="1" dirty="0">
                <a:solidFill>
                  <a:srgbClr val="C00000"/>
                </a:solidFill>
              </a:rPr>
              <a:t>Points (.) </a:t>
            </a:r>
            <a:r>
              <a:rPr lang="fr-FR" dirty="0">
                <a:latin typeface="Arial Black" panose="020B0A04020102020204" pitchFamily="34" charset="0"/>
              </a:rPr>
              <a:t>→</a:t>
            </a:r>
            <a:r>
              <a:rPr lang="fr-FR" dirty="0"/>
              <a:t> pause longue</a:t>
            </a:r>
          </a:p>
          <a:p>
            <a:pPr marL="1143000" lvl="1"/>
            <a:r>
              <a:rPr lang="fr-FR" b="1" dirty="0">
                <a:solidFill>
                  <a:srgbClr val="C00000"/>
                </a:solidFill>
              </a:rPr>
              <a:t>Point d’interrogation (?) ou d’exclamation (!) </a:t>
            </a:r>
            <a:r>
              <a:rPr lang="fr-FR" dirty="0">
                <a:latin typeface="Arial Black" panose="020B0A04020102020204" pitchFamily="34" charset="0"/>
              </a:rPr>
              <a:t>→  </a:t>
            </a:r>
            <a:r>
              <a:rPr lang="fr-FR" dirty="0"/>
              <a:t>pause + intonation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F9508EBA-2C16-90CD-BF9D-FB0D2C6EB70C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Poser des questions de rappel. Expliciter la stratégie en s’appuyant sur les réponses des apprenants.</a:t>
            </a:r>
          </a:p>
        </p:txBody>
      </p:sp>
    </p:spTree>
    <p:extLst>
      <p:ext uri="{BB962C8B-B14F-4D97-AF65-F5344CB8AC3E}">
        <p14:creationId xmlns:p14="http://schemas.microsoft.com/office/powerpoint/2010/main" val="197044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9A2CD-824B-9C6C-0C4D-CCD999753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6389CBE-6E22-8F2E-EC51-CA2A3665786B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07E247-6D7D-D110-C5CF-BC173562BCB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336F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69BEF649-06E6-D2C8-4C1D-FD3F621875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2" y="60213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defTabSz="1219170">
              <a:spcAft>
                <a:spcPts val="800"/>
              </a:spcAft>
              <a:defRPr/>
            </a:pPr>
            <a:r>
              <a:rPr lang="fr-FR" sz="1867" dirty="0">
                <a:solidFill>
                  <a:srgbClr val="E8E8E8">
                    <a:lumMod val="50000"/>
                  </a:srgbClr>
                </a:solidFill>
              </a:rPr>
              <a:t>Écoutez ma lecture. Puis relisez le texte en respectant les pauses.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ED2D1B4C-0639-B576-9CA6-AEA0A6A38A1D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defTabSz="914377">
              <a:spcBef>
                <a:spcPts val="1000"/>
              </a:spcBef>
              <a:defRPr/>
            </a:pPr>
            <a:r>
              <a:rPr lang="fr-FR" sz="1867" dirty="0">
                <a:solidFill>
                  <a:srgbClr val="E8E8E8">
                    <a:lumMod val="75000"/>
                  </a:srgbClr>
                </a:solidFill>
              </a:rPr>
              <a:t>Lire le texte à haute voix devant la classe. Faire lire individuellement 5 élèves.</a:t>
            </a:r>
          </a:p>
        </p:txBody>
      </p:sp>
      <p:pic>
        <p:nvPicPr>
          <p:cNvPr id="9" name="Google Shape;656;p54">
            <a:extLst>
              <a:ext uri="{FF2B5EF4-FFF2-40B4-BE49-F238E27FC236}">
                <a16:creationId xmlns:a16="http://schemas.microsoft.com/office/drawing/2014/main" id="{D3FD341C-2F7E-4C2A-33A7-E236668BE84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1328856" y="85442"/>
            <a:ext cx="744881" cy="74488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B592953-C1EF-36AC-4DF0-F09DA867D944}"/>
              </a:ext>
            </a:extLst>
          </p:cNvPr>
          <p:cNvSpPr txBox="1"/>
          <p:nvPr/>
        </p:nvSpPr>
        <p:spPr>
          <a:xfrm>
            <a:off x="476772" y="1801862"/>
            <a:ext cx="8218684" cy="397031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 matin, Jannat se lève de bonne heure. Elle boit son jus d’orange à l’aide d’une paille. Elle prend son cartable et se rend à l’école. </a:t>
            </a:r>
          </a:p>
          <a:p>
            <a:pPr algn="just"/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Pendant la classe, la maîtresse parle d’un épouvantail qu’on trouve dans les champs. L’après-midi, les enfants font un travail en groupe pour en fabriquer un à partir de tissu et de morceaux de bois. </a:t>
            </a:r>
          </a:p>
          <a:p>
            <a:pPr algn="just"/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soir, Jannat raconte cette activité à ses parents. Elle a passé une belle journée. </a:t>
            </a:r>
            <a:endParaRPr lang="fr-FR" sz="4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F9CDEBB-81AE-6762-8213-A3FDE5CB7C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9159" y="2516543"/>
            <a:ext cx="2913781" cy="234755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916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88061-9B9C-1CE9-D95D-72EB156F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>
            <a:extLst>
              <a:ext uri="{FF2B5EF4-FFF2-40B4-BE49-F238E27FC236}">
                <a16:creationId xmlns:a16="http://schemas.microsoft.com/office/drawing/2014/main" id="{DAF67BF0-CDB4-F531-AB15-C6FFDAD4B4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83" y="993046"/>
            <a:ext cx="3736023" cy="3736023"/>
          </a:xfrm>
          <a:prstGeom prst="rect">
            <a:avLst/>
          </a:prstGeom>
        </p:spPr>
      </p:pic>
      <p:grpSp>
        <p:nvGrpSpPr>
          <p:cNvPr id="10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4324169" y="952608"/>
            <a:ext cx="7197271" cy="3873929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4575802" y="1409634"/>
            <a:ext cx="6645063" cy="29029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i="1" dirty="0">
                <a:solidFill>
                  <a:srgbClr val="44546A"/>
                </a:solidFill>
                <a:latin typeface="Calibri"/>
              </a:rPr>
              <a:t>Atelier de compréhension</a:t>
            </a:r>
            <a:endParaRPr lang="fr-FR" sz="48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48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20 min</a:t>
            </a:r>
            <a:endParaRPr lang="en-US" sz="48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7638528" y="26012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/>
            <a:endParaRPr lang="fr-FR" sz="12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0059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57188F-46C2-0698-B0FD-5E46986DE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F59D1349-6BAE-AC9F-F0EE-D39A329C5940}"/>
              </a:ext>
            </a:extLst>
          </p:cNvPr>
          <p:cNvSpPr txBox="1"/>
          <p:nvPr/>
        </p:nvSpPr>
        <p:spPr>
          <a:xfrm>
            <a:off x="0" y="2643658"/>
            <a:ext cx="12192000" cy="6566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1219170">
              <a:defRPr/>
            </a:pPr>
            <a:r>
              <a:rPr lang="fr-FR" sz="4267" dirty="0"/>
              <a:t>Repères</a:t>
            </a:r>
            <a:endParaRPr lang="en-US" sz="4267" dirty="0"/>
          </a:p>
        </p:txBody>
      </p:sp>
    </p:spTree>
    <p:extLst>
      <p:ext uri="{BB962C8B-B14F-4D97-AF65-F5344CB8AC3E}">
        <p14:creationId xmlns:p14="http://schemas.microsoft.com/office/powerpoint/2010/main" val="367082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42539-F16F-37EE-17C6-CF786F703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683FBEA-2153-CDD2-3A57-F2CA6477F88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9C96B8-5F97-A385-3830-FE10634C8C7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92D2B482-EFE1-6718-09A4-3B2D74F0CD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820963" y="2610507"/>
            <a:ext cx="10604499" cy="1815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FR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 lis attentivement le mot interrogatif.</a:t>
            </a:r>
          </a:p>
          <a:p>
            <a:pPr>
              <a:spcAft>
                <a:spcPts val="0"/>
              </a:spcAft>
            </a:pPr>
            <a:r>
              <a:rPr lang="fr-FR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 cherche dans le texte la catégorie de réponse attendue (temps, objet, action, personne).</a:t>
            </a:r>
          </a:p>
          <a:p>
            <a:pPr>
              <a:spcAft>
                <a:spcPts val="0"/>
              </a:spcAft>
            </a:pPr>
            <a:r>
              <a:rPr lang="fr-FR" sz="2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 réponds avec une phrase complète quand c’est possible.</a:t>
            </a:r>
            <a:endParaRPr lang="fr-FR" sz="2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26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11">
            <a:extLst>
              <a:ext uri="{FF2B5EF4-FFF2-40B4-BE49-F238E27FC236}">
                <a16:creationId xmlns:a16="http://schemas.microsoft.com/office/drawing/2014/main" id="{C156AB75-C4D1-5BA2-E3CC-D55C4FFF1D1D}"/>
              </a:ext>
            </a:extLst>
          </p:cNvPr>
          <p:cNvSpPr txBox="1"/>
          <p:nvPr/>
        </p:nvSpPr>
        <p:spPr>
          <a:xfrm>
            <a:off x="792432" y="47512"/>
            <a:ext cx="10902465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Nous allons passer aux activités de compréhension. Rappelez-vous que  lorsque je veux  répondre à des questions à propos d’un texte, je suis les règles </a:t>
            </a:r>
            <a:r>
              <a:rPr lang="fr-FR" sz="1867" dirty="0" smtClean="0"/>
              <a:t>suivantes :</a:t>
            </a:r>
            <a:endParaRPr lang="fr-FR" altLang="fr-FR" sz="1867" dirty="0"/>
          </a:p>
        </p:txBody>
      </p:sp>
    </p:spTree>
    <p:extLst>
      <p:ext uri="{BB962C8B-B14F-4D97-AF65-F5344CB8AC3E}">
        <p14:creationId xmlns:p14="http://schemas.microsoft.com/office/powerpoint/2010/main" val="191127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42539-F16F-37EE-17C6-CF786F703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683FBEA-2153-CDD2-3A57-F2CA6477F88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9C96B8-5F97-A385-3830-FE10634C8C7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92D2B482-EFE1-6718-09A4-3B2D74F0CD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:a16="http://schemas.microsoft.com/office/drawing/2014/main" id="{E9678F9C-1418-715C-771F-B711F698A3C7}"/>
              </a:ext>
            </a:extLst>
          </p:cNvPr>
          <p:cNvSpPr txBox="1"/>
          <p:nvPr/>
        </p:nvSpPr>
        <p:spPr>
          <a:xfrm>
            <a:off x="792432" y="47512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Prenons ce mot interrogatif :</a:t>
            </a:r>
            <a:endParaRPr lang="fr-FR" altLang="fr-FR" sz="1867" dirty="0"/>
          </a:p>
        </p:txBody>
      </p:sp>
      <p:sp>
        <p:nvSpPr>
          <p:cNvPr id="5" name="Rectangle 4"/>
          <p:cNvSpPr/>
          <p:nvPr/>
        </p:nvSpPr>
        <p:spPr>
          <a:xfrm>
            <a:off x="1200150" y="2601436"/>
            <a:ext cx="9791700" cy="209288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FR" sz="26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À quel moment… ? </a:t>
            </a:r>
            <a:r>
              <a:rPr lang="fr-FR" sz="2600" kern="1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sz="2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le temps</a:t>
            </a:r>
          </a:p>
          <a:p>
            <a:pPr>
              <a:spcAft>
                <a:spcPts val="0"/>
              </a:spcAft>
            </a:pPr>
            <a:r>
              <a:rPr lang="fr-FR" sz="2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Stratégie</a:t>
            </a:r>
            <a:r>
              <a:rPr lang="fr-FR" sz="2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: repérer dans le texte l’indication de temps (le matin, l’après-midi, le soir, la nuit…).</a:t>
            </a:r>
          </a:p>
          <a:p>
            <a:pPr>
              <a:spcAft>
                <a:spcPts val="0"/>
              </a:spcAft>
            </a:pPr>
            <a:r>
              <a:rPr lang="fr-FR" sz="2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Exemple :</a:t>
            </a:r>
          </a:p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sz="2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À quel moment </a:t>
            </a:r>
            <a:r>
              <a:rPr lang="fr-FR" sz="26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vont-ils</a:t>
            </a:r>
            <a:r>
              <a:rPr lang="fr-FR" sz="2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dormir ? </a:t>
            </a:r>
            <a:r>
              <a:rPr lang="fr-FR" sz="2600" kern="1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sz="2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Le soir.</a:t>
            </a:r>
            <a:endParaRPr lang="fr-FR" sz="26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F9508EBA-2C16-90CD-BF9D-FB0D2C6EB70C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Poser des questions de rappel. Expliciter la stratégie en s’appuyant sur les réponses des apprenants.</a:t>
            </a:r>
          </a:p>
        </p:txBody>
      </p:sp>
    </p:spTree>
    <p:extLst>
      <p:ext uri="{BB962C8B-B14F-4D97-AF65-F5344CB8AC3E}">
        <p14:creationId xmlns:p14="http://schemas.microsoft.com/office/powerpoint/2010/main" val="313540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A69A5-9DE0-7981-C3E5-65AF97915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933633" y="2500537"/>
            <a:ext cx="4104" cy="830111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BEB2FDD-17BB-2732-0C52-3739BF7A9659}"/>
              </a:ext>
            </a:extLst>
          </p:cNvPr>
          <p:cNvSpPr txBox="1"/>
          <p:nvPr/>
        </p:nvSpPr>
        <p:spPr>
          <a:xfrm>
            <a:off x="10815785" y="1516065"/>
            <a:ext cx="1216192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67" b="1" dirty="0" err="1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Post-test</a:t>
            </a:r>
            <a:endParaRPr lang="fr-FR" sz="1867" b="1" dirty="0">
              <a:solidFill>
                <a:schemeClr val="accent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FBEA9D3-2E76-1D25-99CE-1F15ABE3CD81}"/>
              </a:ext>
            </a:extLst>
          </p:cNvPr>
          <p:cNvGrpSpPr/>
          <p:nvPr/>
        </p:nvGrpSpPr>
        <p:grpSpPr>
          <a:xfrm>
            <a:off x="10229574" y="1412212"/>
            <a:ext cx="1915525" cy="1726025"/>
            <a:chOff x="1007340" y="1589285"/>
            <a:chExt cx="914400" cy="1831671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2C18C71-6A33-B143-1504-94BBEADB16CC}"/>
                </a:ext>
              </a:extLst>
            </p:cNvPr>
            <p:cNvSpPr/>
            <p:nvPr/>
          </p:nvSpPr>
          <p:spPr>
            <a:xfrm>
              <a:off x="1007340" y="1589285"/>
              <a:ext cx="914400" cy="681568"/>
            </a:xfrm>
            <a:prstGeom prst="ellipse">
              <a:avLst/>
            </a:prstGeom>
            <a:noFill/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dirty="0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C15E87B-C7C1-29B0-A8B5-84FE1CC0B840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>
              <a:off x="1464540" y="2270853"/>
              <a:ext cx="1959" cy="1150103"/>
            </a:xfrm>
            <a:prstGeom prst="line">
              <a:avLst/>
            </a:prstGeom>
            <a:ln>
              <a:solidFill>
                <a:srgbClr val="A6A6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Pentagon 3">
            <a:extLst>
              <a:ext uri="{FF2B5EF4-FFF2-40B4-BE49-F238E27FC236}">
                <a16:creationId xmlns:a16="http://schemas.microsoft.com/office/drawing/2014/main" id="{9DC24E7A-C759-D70C-4B5E-57312B042067}"/>
              </a:ext>
            </a:extLst>
          </p:cNvPr>
          <p:cNvSpPr/>
          <p:nvPr/>
        </p:nvSpPr>
        <p:spPr>
          <a:xfrm>
            <a:off x="749846" y="3078104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</a:p>
        </p:txBody>
      </p:sp>
      <p:sp>
        <p:nvSpPr>
          <p:cNvPr id="52" name="Chevron 5">
            <a:extLst>
              <a:ext uri="{FF2B5EF4-FFF2-40B4-BE49-F238E27FC236}">
                <a16:creationId xmlns:a16="http://schemas.microsoft.com/office/drawing/2014/main" id="{A328255F-4DC0-ABF4-AE19-90443670F2DD}"/>
              </a:ext>
            </a:extLst>
          </p:cNvPr>
          <p:cNvSpPr/>
          <p:nvPr/>
        </p:nvSpPr>
        <p:spPr>
          <a:xfrm>
            <a:off x="2103765" y="3078104"/>
            <a:ext cx="537984" cy="1566077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S4</a:t>
            </a:r>
          </a:p>
        </p:txBody>
      </p:sp>
      <p:sp>
        <p:nvSpPr>
          <p:cNvPr id="3" name="Pentagon 3">
            <a:extLst>
              <a:ext uri="{FF2B5EF4-FFF2-40B4-BE49-F238E27FC236}">
                <a16:creationId xmlns:a16="http://schemas.microsoft.com/office/drawing/2014/main" id="{262360AF-516E-0EE4-E95D-2327EB6A5598}"/>
              </a:ext>
            </a:extLst>
          </p:cNvPr>
          <p:cNvSpPr/>
          <p:nvPr/>
        </p:nvSpPr>
        <p:spPr>
          <a:xfrm>
            <a:off x="1242557" y="3078104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4C8E540E-290A-517F-09D6-D2F453FC91EF}"/>
              </a:ext>
            </a:extLst>
          </p:cNvPr>
          <p:cNvSpPr/>
          <p:nvPr/>
        </p:nvSpPr>
        <p:spPr>
          <a:xfrm>
            <a:off x="1697498" y="3078104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S3</a:t>
            </a:r>
          </a:p>
        </p:txBody>
      </p:sp>
      <p:sp>
        <p:nvSpPr>
          <p:cNvPr id="6" name="Pentagon 3">
            <a:extLst>
              <a:ext uri="{FF2B5EF4-FFF2-40B4-BE49-F238E27FC236}">
                <a16:creationId xmlns:a16="http://schemas.microsoft.com/office/drawing/2014/main" id="{065A1F34-66DD-6B30-B6D6-CC68923B342C}"/>
              </a:ext>
            </a:extLst>
          </p:cNvPr>
          <p:cNvSpPr/>
          <p:nvPr/>
        </p:nvSpPr>
        <p:spPr>
          <a:xfrm>
            <a:off x="2650338" y="3078104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S5</a:t>
            </a:r>
          </a:p>
        </p:txBody>
      </p:sp>
      <p:sp>
        <p:nvSpPr>
          <p:cNvPr id="7" name="Chevron 5">
            <a:extLst>
              <a:ext uri="{FF2B5EF4-FFF2-40B4-BE49-F238E27FC236}">
                <a16:creationId xmlns:a16="http://schemas.microsoft.com/office/drawing/2014/main" id="{DC7608AB-D0B9-014D-E349-23C2462A5C3F}"/>
              </a:ext>
            </a:extLst>
          </p:cNvPr>
          <p:cNvSpPr/>
          <p:nvPr/>
        </p:nvSpPr>
        <p:spPr>
          <a:xfrm>
            <a:off x="4056811" y="3078104"/>
            <a:ext cx="537984" cy="1566077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S8</a:t>
            </a:r>
          </a:p>
        </p:txBody>
      </p:sp>
      <p:sp>
        <p:nvSpPr>
          <p:cNvPr id="8" name="Pentagon 3">
            <a:extLst>
              <a:ext uri="{FF2B5EF4-FFF2-40B4-BE49-F238E27FC236}">
                <a16:creationId xmlns:a16="http://schemas.microsoft.com/office/drawing/2014/main" id="{1151A1B9-CEDF-B322-E1DA-C31D096CF78C}"/>
              </a:ext>
            </a:extLst>
          </p:cNvPr>
          <p:cNvSpPr/>
          <p:nvPr/>
        </p:nvSpPr>
        <p:spPr>
          <a:xfrm>
            <a:off x="3139392" y="3078104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S6</a:t>
            </a:r>
          </a:p>
        </p:txBody>
      </p:sp>
      <p:sp>
        <p:nvSpPr>
          <p:cNvPr id="9" name="Pentagon 3">
            <a:extLst>
              <a:ext uri="{FF2B5EF4-FFF2-40B4-BE49-F238E27FC236}">
                <a16:creationId xmlns:a16="http://schemas.microsoft.com/office/drawing/2014/main" id="{B1147BBE-F73D-FC97-C5BB-39A3928FC767}"/>
              </a:ext>
            </a:extLst>
          </p:cNvPr>
          <p:cNvSpPr/>
          <p:nvPr/>
        </p:nvSpPr>
        <p:spPr>
          <a:xfrm>
            <a:off x="3650544" y="3078104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S7</a:t>
            </a:r>
          </a:p>
        </p:txBody>
      </p:sp>
      <p:sp>
        <p:nvSpPr>
          <p:cNvPr id="10" name="Pentagon 3">
            <a:extLst>
              <a:ext uri="{FF2B5EF4-FFF2-40B4-BE49-F238E27FC236}">
                <a16:creationId xmlns:a16="http://schemas.microsoft.com/office/drawing/2014/main" id="{33447F08-FD33-4E99-B10D-86F717FCB2CC}"/>
              </a:ext>
            </a:extLst>
          </p:cNvPr>
          <p:cNvSpPr/>
          <p:nvPr/>
        </p:nvSpPr>
        <p:spPr>
          <a:xfrm>
            <a:off x="4614581" y="3078104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S9</a:t>
            </a:r>
          </a:p>
        </p:txBody>
      </p:sp>
      <p:sp>
        <p:nvSpPr>
          <p:cNvPr id="11" name="Chevron 5">
            <a:extLst>
              <a:ext uri="{FF2B5EF4-FFF2-40B4-BE49-F238E27FC236}">
                <a16:creationId xmlns:a16="http://schemas.microsoft.com/office/drawing/2014/main" id="{251D8E2B-4B2A-BFFD-2C8D-307059340050}"/>
              </a:ext>
            </a:extLst>
          </p:cNvPr>
          <p:cNvSpPr/>
          <p:nvPr/>
        </p:nvSpPr>
        <p:spPr>
          <a:xfrm>
            <a:off x="5982705" y="3078104"/>
            <a:ext cx="645044" cy="1566077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S12</a:t>
            </a:r>
          </a:p>
        </p:txBody>
      </p:sp>
      <p:sp>
        <p:nvSpPr>
          <p:cNvPr id="12" name="Pentagon 3">
            <a:extLst>
              <a:ext uri="{FF2B5EF4-FFF2-40B4-BE49-F238E27FC236}">
                <a16:creationId xmlns:a16="http://schemas.microsoft.com/office/drawing/2014/main" id="{3F7152CF-34E6-6DCE-6ADA-72187871F43D}"/>
              </a:ext>
            </a:extLst>
          </p:cNvPr>
          <p:cNvSpPr/>
          <p:nvPr/>
        </p:nvSpPr>
        <p:spPr>
          <a:xfrm>
            <a:off x="5098564" y="3078104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S10</a:t>
            </a:r>
          </a:p>
        </p:txBody>
      </p:sp>
      <p:sp>
        <p:nvSpPr>
          <p:cNvPr id="13" name="Pentagon 3">
            <a:extLst>
              <a:ext uri="{FF2B5EF4-FFF2-40B4-BE49-F238E27FC236}">
                <a16:creationId xmlns:a16="http://schemas.microsoft.com/office/drawing/2014/main" id="{310D7C41-B549-C51D-923E-D01C32A3F5A4}"/>
              </a:ext>
            </a:extLst>
          </p:cNvPr>
          <p:cNvSpPr/>
          <p:nvPr/>
        </p:nvSpPr>
        <p:spPr>
          <a:xfrm>
            <a:off x="5575456" y="3069839"/>
            <a:ext cx="471993" cy="1566077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S11</a:t>
            </a:r>
          </a:p>
        </p:txBody>
      </p:sp>
      <p:cxnSp>
        <p:nvCxnSpPr>
          <p:cNvPr id="2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6828508" y="2266066"/>
            <a:ext cx="4104" cy="830111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6076223" y="1582798"/>
            <a:ext cx="1636931" cy="635565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b="1" kern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Révision</a:t>
            </a:r>
          </a:p>
        </p:txBody>
      </p:sp>
      <p:sp>
        <p:nvSpPr>
          <p:cNvPr id="32" name="Pentagon 3">
            <a:extLst>
              <a:ext uri="{FF2B5EF4-FFF2-40B4-BE49-F238E27FC236}">
                <a16:creationId xmlns:a16="http://schemas.microsoft.com/office/drawing/2014/main" id="{61A71121-6E5F-9DE7-AC4F-C06C59D90C4B}"/>
              </a:ext>
            </a:extLst>
          </p:cNvPr>
          <p:cNvSpPr/>
          <p:nvPr/>
        </p:nvSpPr>
        <p:spPr>
          <a:xfrm>
            <a:off x="6627748" y="3097080"/>
            <a:ext cx="533880" cy="1566077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S13</a:t>
            </a:r>
          </a:p>
        </p:txBody>
      </p:sp>
      <p:sp>
        <p:nvSpPr>
          <p:cNvPr id="38" name="Pentagon 3">
            <a:extLst>
              <a:ext uri="{FF2B5EF4-FFF2-40B4-BE49-F238E27FC236}">
                <a16:creationId xmlns:a16="http://schemas.microsoft.com/office/drawing/2014/main" id="{C0041B30-E4E1-62A7-BB5D-0B2C09D78EE3}"/>
              </a:ext>
            </a:extLst>
          </p:cNvPr>
          <p:cNvSpPr/>
          <p:nvPr/>
        </p:nvSpPr>
        <p:spPr>
          <a:xfrm>
            <a:off x="7176396" y="3097080"/>
            <a:ext cx="533880" cy="1566077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S14</a:t>
            </a:r>
          </a:p>
        </p:txBody>
      </p:sp>
      <p:sp>
        <p:nvSpPr>
          <p:cNvPr id="39" name="Oval 34">
            <a:extLst>
              <a:ext uri="{FF2B5EF4-FFF2-40B4-BE49-F238E27FC236}">
                <a16:creationId xmlns:a16="http://schemas.microsoft.com/office/drawing/2014/main" id="{8C3AEFF5-D06D-5BD6-9A7E-9B9AB9A03011}"/>
              </a:ext>
            </a:extLst>
          </p:cNvPr>
          <p:cNvSpPr/>
          <p:nvPr/>
        </p:nvSpPr>
        <p:spPr>
          <a:xfrm>
            <a:off x="6627749" y="5530796"/>
            <a:ext cx="1734040" cy="67024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867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 de </a:t>
            </a:r>
          </a:p>
          <a:p>
            <a:pPr algn="ctr"/>
            <a:r>
              <a:rPr lang="fr-FR" sz="1867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validation</a:t>
            </a:r>
          </a:p>
        </p:txBody>
      </p:sp>
      <p:cxnSp>
        <p:nvCxnSpPr>
          <p:cNvPr id="43" name="Straight Connector 35">
            <a:extLst>
              <a:ext uri="{FF2B5EF4-FFF2-40B4-BE49-F238E27FC236}">
                <a16:creationId xmlns:a16="http://schemas.microsoft.com/office/drawing/2014/main" id="{9EF23640-7160-6E89-19CE-173D8F1B7F1E}"/>
              </a:ext>
            </a:extLst>
          </p:cNvPr>
          <p:cNvCxnSpPr/>
          <p:nvPr/>
        </p:nvCxnSpPr>
        <p:spPr>
          <a:xfrm>
            <a:off x="7443151" y="4686326"/>
            <a:ext cx="4104" cy="830111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Pentagon 3">
            <a:extLst>
              <a:ext uri="{FF2B5EF4-FFF2-40B4-BE49-F238E27FC236}">
                <a16:creationId xmlns:a16="http://schemas.microsoft.com/office/drawing/2014/main" id="{B143BD8B-D26F-B6FD-21B9-A26BBD94E5E8}"/>
              </a:ext>
            </a:extLst>
          </p:cNvPr>
          <p:cNvSpPr/>
          <p:nvPr/>
        </p:nvSpPr>
        <p:spPr>
          <a:xfrm>
            <a:off x="7795550" y="3076361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S15</a:t>
            </a:r>
          </a:p>
        </p:txBody>
      </p:sp>
      <p:sp>
        <p:nvSpPr>
          <p:cNvPr id="45" name="Chevron 5">
            <a:extLst>
              <a:ext uri="{FF2B5EF4-FFF2-40B4-BE49-F238E27FC236}">
                <a16:creationId xmlns:a16="http://schemas.microsoft.com/office/drawing/2014/main" id="{03003983-FDB1-38D5-5625-D434FB1F0FE3}"/>
              </a:ext>
            </a:extLst>
          </p:cNvPr>
          <p:cNvSpPr/>
          <p:nvPr/>
        </p:nvSpPr>
        <p:spPr>
          <a:xfrm>
            <a:off x="9149469" y="3076361"/>
            <a:ext cx="645043" cy="789871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S18</a:t>
            </a:r>
          </a:p>
        </p:txBody>
      </p:sp>
      <p:sp>
        <p:nvSpPr>
          <p:cNvPr id="46" name="Pentagon 3">
            <a:extLst>
              <a:ext uri="{FF2B5EF4-FFF2-40B4-BE49-F238E27FC236}">
                <a16:creationId xmlns:a16="http://schemas.microsoft.com/office/drawing/2014/main" id="{1E7C6315-685F-F557-7700-2B1AEDF55C5B}"/>
              </a:ext>
            </a:extLst>
          </p:cNvPr>
          <p:cNvSpPr/>
          <p:nvPr/>
        </p:nvSpPr>
        <p:spPr>
          <a:xfrm>
            <a:off x="8288261" y="3076361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S16</a:t>
            </a:r>
          </a:p>
        </p:txBody>
      </p:sp>
      <p:sp>
        <p:nvSpPr>
          <p:cNvPr id="47" name="Pentagon 3">
            <a:extLst>
              <a:ext uri="{FF2B5EF4-FFF2-40B4-BE49-F238E27FC236}">
                <a16:creationId xmlns:a16="http://schemas.microsoft.com/office/drawing/2014/main" id="{9327764B-F8FC-3A3F-747A-4674DDDEB0D1}"/>
              </a:ext>
            </a:extLst>
          </p:cNvPr>
          <p:cNvSpPr/>
          <p:nvPr/>
        </p:nvSpPr>
        <p:spPr>
          <a:xfrm>
            <a:off x="8743202" y="3076361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S17</a:t>
            </a:r>
          </a:p>
        </p:txBody>
      </p:sp>
      <p:sp>
        <p:nvSpPr>
          <p:cNvPr id="48" name="Pentagon 3">
            <a:extLst>
              <a:ext uri="{FF2B5EF4-FFF2-40B4-BE49-F238E27FC236}">
                <a16:creationId xmlns:a16="http://schemas.microsoft.com/office/drawing/2014/main" id="{B181AA94-1658-4B6B-C062-B776595739F5}"/>
              </a:ext>
            </a:extLst>
          </p:cNvPr>
          <p:cNvSpPr/>
          <p:nvPr/>
        </p:nvSpPr>
        <p:spPr>
          <a:xfrm>
            <a:off x="9865420" y="3076361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S19</a:t>
            </a:r>
          </a:p>
        </p:txBody>
      </p:sp>
      <p:sp>
        <p:nvSpPr>
          <p:cNvPr id="50" name="Pentagon 3">
            <a:extLst>
              <a:ext uri="{FF2B5EF4-FFF2-40B4-BE49-F238E27FC236}">
                <a16:creationId xmlns:a16="http://schemas.microsoft.com/office/drawing/2014/main" id="{8D45F1B3-554F-F572-3F24-B51B0E4827EE}"/>
              </a:ext>
            </a:extLst>
          </p:cNvPr>
          <p:cNvSpPr/>
          <p:nvPr/>
        </p:nvSpPr>
        <p:spPr>
          <a:xfrm>
            <a:off x="10358130" y="3076361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S20</a:t>
            </a:r>
          </a:p>
        </p:txBody>
      </p:sp>
      <p:sp>
        <p:nvSpPr>
          <p:cNvPr id="41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825760" y="388578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période de remédiation 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9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85965" y="150932"/>
            <a:ext cx="639795" cy="75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Pentagon 3">
            <a:extLst>
              <a:ext uri="{FF2B5EF4-FFF2-40B4-BE49-F238E27FC236}">
                <a16:creationId xmlns:a16="http://schemas.microsoft.com/office/drawing/2014/main" id="{B143BD8B-D26F-B6FD-21B9-A26BBD94E5E8}"/>
              </a:ext>
            </a:extLst>
          </p:cNvPr>
          <p:cNvSpPr/>
          <p:nvPr/>
        </p:nvSpPr>
        <p:spPr>
          <a:xfrm>
            <a:off x="7799812" y="3914025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S15</a:t>
            </a:r>
          </a:p>
        </p:txBody>
      </p:sp>
      <p:sp>
        <p:nvSpPr>
          <p:cNvPr id="65" name="Chevron 5">
            <a:extLst>
              <a:ext uri="{FF2B5EF4-FFF2-40B4-BE49-F238E27FC236}">
                <a16:creationId xmlns:a16="http://schemas.microsoft.com/office/drawing/2014/main" id="{03003983-FDB1-38D5-5625-D434FB1F0FE3}"/>
              </a:ext>
            </a:extLst>
          </p:cNvPr>
          <p:cNvSpPr/>
          <p:nvPr/>
        </p:nvSpPr>
        <p:spPr>
          <a:xfrm>
            <a:off x="9153731" y="3914025"/>
            <a:ext cx="645043" cy="789871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S18</a:t>
            </a:r>
          </a:p>
        </p:txBody>
      </p:sp>
      <p:sp>
        <p:nvSpPr>
          <p:cNvPr id="66" name="Pentagon 3">
            <a:extLst>
              <a:ext uri="{FF2B5EF4-FFF2-40B4-BE49-F238E27FC236}">
                <a16:creationId xmlns:a16="http://schemas.microsoft.com/office/drawing/2014/main" id="{1E7C6315-685F-F557-7700-2B1AEDF55C5B}"/>
              </a:ext>
            </a:extLst>
          </p:cNvPr>
          <p:cNvSpPr/>
          <p:nvPr/>
        </p:nvSpPr>
        <p:spPr>
          <a:xfrm>
            <a:off x="8292522" y="3914025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S16</a:t>
            </a:r>
          </a:p>
        </p:txBody>
      </p:sp>
      <p:sp>
        <p:nvSpPr>
          <p:cNvPr id="67" name="Pentagon 3">
            <a:extLst>
              <a:ext uri="{FF2B5EF4-FFF2-40B4-BE49-F238E27FC236}">
                <a16:creationId xmlns:a16="http://schemas.microsoft.com/office/drawing/2014/main" id="{9327764B-F8FC-3A3F-747A-4674DDDEB0D1}"/>
              </a:ext>
            </a:extLst>
          </p:cNvPr>
          <p:cNvSpPr/>
          <p:nvPr/>
        </p:nvSpPr>
        <p:spPr>
          <a:xfrm>
            <a:off x="8747464" y="3914025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S17</a:t>
            </a:r>
          </a:p>
        </p:txBody>
      </p:sp>
      <p:sp>
        <p:nvSpPr>
          <p:cNvPr id="68" name="Pentagon 3">
            <a:extLst>
              <a:ext uri="{FF2B5EF4-FFF2-40B4-BE49-F238E27FC236}">
                <a16:creationId xmlns:a16="http://schemas.microsoft.com/office/drawing/2014/main" id="{B181AA94-1658-4B6B-C062-B776595739F5}"/>
              </a:ext>
            </a:extLst>
          </p:cNvPr>
          <p:cNvSpPr/>
          <p:nvPr/>
        </p:nvSpPr>
        <p:spPr>
          <a:xfrm>
            <a:off x="9869681" y="3914025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S19</a:t>
            </a:r>
          </a:p>
        </p:txBody>
      </p:sp>
      <p:sp>
        <p:nvSpPr>
          <p:cNvPr id="69" name="Pentagon 3">
            <a:extLst>
              <a:ext uri="{FF2B5EF4-FFF2-40B4-BE49-F238E27FC236}">
                <a16:creationId xmlns:a16="http://schemas.microsoft.com/office/drawing/2014/main" id="{8D45F1B3-554F-F572-3F24-B51B0E4827EE}"/>
              </a:ext>
            </a:extLst>
          </p:cNvPr>
          <p:cNvSpPr/>
          <p:nvPr/>
        </p:nvSpPr>
        <p:spPr>
          <a:xfrm>
            <a:off x="10362392" y="3914025"/>
            <a:ext cx="471993" cy="789871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S20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7760048" y="2873701"/>
            <a:ext cx="3070075" cy="461665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fr-FR" sz="2400" dirty="0"/>
          </a:p>
        </p:txBody>
      </p:sp>
      <p:sp>
        <p:nvSpPr>
          <p:cNvPr id="71" name="ZoneTexte 70"/>
          <p:cNvSpPr txBox="1"/>
          <p:nvPr/>
        </p:nvSpPr>
        <p:spPr>
          <a:xfrm>
            <a:off x="7760048" y="3909092"/>
            <a:ext cx="3070075" cy="461665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fr-FR" sz="2400" dirty="0"/>
          </a:p>
        </p:txBody>
      </p:sp>
      <p:sp>
        <p:nvSpPr>
          <p:cNvPr id="72" name="Pentagon 3">
            <a:extLst>
              <a:ext uri="{FF2B5EF4-FFF2-40B4-BE49-F238E27FC236}">
                <a16:creationId xmlns:a16="http://schemas.microsoft.com/office/drawing/2014/main" id="{C0041B30-E4E1-62A7-BB5D-0B2C09D78EE3}"/>
              </a:ext>
            </a:extLst>
          </p:cNvPr>
          <p:cNvSpPr/>
          <p:nvPr/>
        </p:nvSpPr>
        <p:spPr>
          <a:xfrm>
            <a:off x="10919477" y="3084508"/>
            <a:ext cx="533880" cy="1619387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1067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S21</a:t>
            </a:r>
          </a:p>
        </p:txBody>
      </p:sp>
      <p:cxnSp>
        <p:nvCxnSpPr>
          <p:cNvPr id="7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9149469" y="2042206"/>
            <a:ext cx="4104" cy="830111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7990997" y="1401333"/>
            <a:ext cx="2316945" cy="642257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867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Consolidation</a:t>
            </a:r>
          </a:p>
        </p:txBody>
      </p:sp>
      <p:sp>
        <p:nvSpPr>
          <p:cNvPr id="75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8725773" y="5736397"/>
            <a:ext cx="2032859" cy="447135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867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Palier </a:t>
            </a:r>
            <a:r>
              <a:rPr lang="fr-FR" sz="1867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fr-FR" sz="1867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6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9734516" y="4893294"/>
            <a:ext cx="4104" cy="830111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852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3456E-A79B-56CA-ECCA-6E356DFAC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923C87A-DD9D-8B75-0EB6-850144B24A53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364D9D-6D22-3384-62F6-42A8382ABEF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7D00CAD9-0018-EF31-E5F1-F9331EEBE6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792432" y="47513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Répondez à cette question :</a:t>
            </a:r>
            <a:endParaRPr lang="fr-FR" altLang="fr-FR" sz="1867" dirty="0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defTabSz="1219170">
              <a:spcBef>
                <a:spcPts val="1333"/>
              </a:spcBef>
            </a:pPr>
            <a:r>
              <a:rPr lang="fr-FR" sz="1867" dirty="0"/>
              <a:t>Lire la question à haute voix, pointer les mots importants dans la question. 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180813" y="1035200"/>
            <a:ext cx="11830373" cy="1200329"/>
          </a:xfrm>
          <a:prstGeom prst="rect">
            <a:avLst/>
          </a:prstGeom>
          <a:solidFill>
            <a:srgbClr val="E4F4F8"/>
          </a:solidFill>
          <a:ln>
            <a:solidFill>
              <a:srgbClr val="0852A4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marL="342900" indent="-342900">
              <a:buFont typeface="Wingdings" panose="05000000000000000000" pitchFamily="2" charset="2"/>
              <a:buChar char="Ø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2400" b="1" dirty="0"/>
              <a:t>À quel moment de la journée </a:t>
            </a:r>
            <a:r>
              <a:rPr lang="fr-FR" sz="2400" dirty="0"/>
              <a:t>Jannat se réveille-t-elle 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400" dirty="0">
                <a:sym typeface="Wingdings" panose="05000000000000000000" pitchFamily="2" charset="2"/>
              </a:rPr>
              <a:t> </a:t>
            </a:r>
            <a:r>
              <a:rPr lang="fr-FR" sz="2400" dirty="0"/>
              <a:t>.........................................................................................................................................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B592953-C1EF-36AC-4DF0-F09DA867D944}"/>
              </a:ext>
            </a:extLst>
          </p:cNvPr>
          <p:cNvSpPr txBox="1"/>
          <p:nvPr/>
        </p:nvSpPr>
        <p:spPr>
          <a:xfrm>
            <a:off x="1751116" y="2561605"/>
            <a:ext cx="8218684" cy="3970318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 matin, Jannat se lève de bonne heure. Elle boit son jus d’orange à l’aide d’une paille. Elle prend son cartable et se rend à l’école. </a:t>
            </a:r>
          </a:p>
          <a:p>
            <a:pPr algn="just"/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Pendant la classe, la maîtresse parle d’un épouvantail qu’on trouve dans les champs. L’après-midi, les enfants font un travail en groupe pour en fabriquer un à partir de tissu et de morceaux de bois. </a:t>
            </a:r>
          </a:p>
          <a:p>
            <a:pPr algn="just"/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soir, Jannat raconte cette activité à ses parents. Elle a passé une belle journée. </a:t>
            </a:r>
            <a:endParaRPr lang="fr-FR" sz="4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5354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A110D-6333-4A63-7303-1CBD71FA8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/>
          <p:cNvSpPr txBox="1"/>
          <p:nvPr/>
        </p:nvSpPr>
        <p:spPr>
          <a:xfrm>
            <a:off x="180813" y="1035200"/>
            <a:ext cx="11830373" cy="1200329"/>
          </a:xfrm>
          <a:prstGeom prst="rect">
            <a:avLst/>
          </a:prstGeom>
          <a:solidFill>
            <a:srgbClr val="E4F4F8"/>
          </a:solidFill>
          <a:ln>
            <a:solidFill>
              <a:srgbClr val="0852A4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marL="342900" indent="-342900">
              <a:buFont typeface="Wingdings" panose="05000000000000000000" pitchFamily="2" charset="2"/>
              <a:buChar char="Ø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2400" b="1" dirty="0"/>
              <a:t>À quel moment de la journée </a:t>
            </a:r>
            <a:r>
              <a:rPr lang="fr-FR" sz="2400" dirty="0"/>
              <a:t>Jannat se réveille-t-elle 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400" dirty="0">
                <a:sym typeface="Wingdings" panose="05000000000000000000" pitchFamily="2" charset="2"/>
              </a:rPr>
              <a:t> </a:t>
            </a:r>
            <a:r>
              <a:rPr lang="fr-FR" sz="2400" dirty="0"/>
              <a:t>.........................................................................................................................................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827DFD8-CF0D-F286-62FC-B120CD2C3D52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378D9CE-5518-CD05-EF5C-98069080FE2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040CA60B-9F83-880E-4082-CA7DA91394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11">
            <a:extLst>
              <a:ext uri="{FF2B5EF4-FFF2-40B4-BE49-F238E27FC236}">
                <a16:creationId xmlns:a16="http://schemas.microsoft.com/office/drawing/2014/main" id="{8257EB81-0A35-D6C6-3C7E-32B8DCD4752C}"/>
              </a:ext>
            </a:extLst>
          </p:cNvPr>
          <p:cNvSpPr txBox="1"/>
          <p:nvPr/>
        </p:nvSpPr>
        <p:spPr>
          <a:xfrm>
            <a:off x="792432" y="47512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Réponse attendue :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F9508EBA-2C16-90CD-BF9D-FB0D2C6EB70C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aux élèves de corriger l’exercice sur leurs cahiers. Fournir un feedback constructif.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601679" y="1635364"/>
            <a:ext cx="90176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400" b="1" i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Jannat se réveille de bonne heure.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B592953-C1EF-36AC-4DF0-F09DA867D944}"/>
              </a:ext>
            </a:extLst>
          </p:cNvPr>
          <p:cNvSpPr txBox="1"/>
          <p:nvPr/>
        </p:nvSpPr>
        <p:spPr>
          <a:xfrm>
            <a:off x="1751116" y="2561605"/>
            <a:ext cx="8218684" cy="341632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400" dirty="0">
                <a:solidFill>
                  <a:prstClr val="black"/>
                </a:solidFill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 matin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Jannat se lève </a:t>
            </a:r>
            <a:r>
              <a:rPr lang="fr-FR" sz="2400" dirty="0">
                <a:solidFill>
                  <a:prstClr val="black"/>
                </a:solidFill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bonne heure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Elle boit son jus d’orange à l’aide d’une paille. Elle prend son cartable et se rend à l’école. </a:t>
            </a:r>
          </a:p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Pendant la classe, la maîtresse parle d’un épouvantail qu’on trouve dans les champs. L’après-midi, les enfants font un travail en groupe pour en fabriquer un à partir de tissu et de morceaux de bois. </a:t>
            </a:r>
          </a:p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soir, Jannat raconte cette activité à ses parents. Elle a passé une belle journée. </a:t>
            </a:r>
          </a:p>
        </p:txBody>
      </p:sp>
    </p:spTree>
    <p:extLst>
      <p:ext uri="{BB962C8B-B14F-4D97-AF65-F5344CB8AC3E}">
        <p14:creationId xmlns:p14="http://schemas.microsoft.com/office/powerpoint/2010/main" val="21227305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57188F-46C2-0698-B0FD-5E46986DE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F59D1349-6BAE-AC9F-F0EE-D39A329C5940}"/>
              </a:ext>
            </a:extLst>
          </p:cNvPr>
          <p:cNvSpPr txBox="1"/>
          <p:nvPr/>
        </p:nvSpPr>
        <p:spPr>
          <a:xfrm>
            <a:off x="0" y="2643658"/>
            <a:ext cx="12192000" cy="6566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1219170">
              <a:defRPr/>
            </a:pPr>
            <a:r>
              <a:rPr lang="fr-FR" sz="4267" dirty="0"/>
              <a:t>Repères</a:t>
            </a:r>
            <a:endParaRPr lang="en-US" sz="4267" dirty="0"/>
          </a:p>
        </p:txBody>
      </p:sp>
    </p:spTree>
    <p:extLst>
      <p:ext uri="{BB962C8B-B14F-4D97-AF65-F5344CB8AC3E}">
        <p14:creationId xmlns:p14="http://schemas.microsoft.com/office/powerpoint/2010/main" val="5313522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42539-F16F-37EE-17C6-CF786F703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683FBEA-2153-CDD2-3A57-F2CA6477F88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9C96B8-5F97-A385-3830-FE10634C8C7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92D2B482-EFE1-6718-09A4-3B2D74F0CD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200150" y="2767190"/>
            <a:ext cx="9791700" cy="209288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26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Quel objet… ?</a:t>
            </a:r>
            <a:r>
              <a:rPr lang="fr-FR" sz="2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600" kern="1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sz="2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une chose précise</a:t>
            </a:r>
          </a:p>
          <a:p>
            <a:pPr algn="just">
              <a:spcAft>
                <a:spcPts val="0"/>
              </a:spcAft>
            </a:pPr>
            <a:r>
              <a:rPr lang="fr-FR" sz="2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Stratégie :</a:t>
            </a:r>
            <a:r>
              <a:rPr lang="fr-FR" sz="2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chercher dans le texte un nom d’objet (verre, assiette, cuillère, cahier, ballon…).</a:t>
            </a:r>
          </a:p>
          <a:p>
            <a:pPr algn="just">
              <a:spcAft>
                <a:spcPts val="0"/>
              </a:spcAft>
            </a:pPr>
            <a:r>
              <a:rPr lang="fr-FR" sz="2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Exemple :</a:t>
            </a: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sz="2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Quel objet utilise l’élève pour écrire ? </a:t>
            </a:r>
            <a:r>
              <a:rPr lang="fr-FR" sz="2600" kern="1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sz="2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Un stylo.</a:t>
            </a:r>
            <a:endParaRPr lang="fr-FR" sz="26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F9508EBA-2C16-90CD-BF9D-FB0D2C6EB70C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Poser des questions de rappels. Expliciter la stratégie en s’appuyant sur les réponses des apprenants.</a:t>
            </a:r>
          </a:p>
        </p:txBody>
      </p:sp>
      <p:sp>
        <p:nvSpPr>
          <p:cNvPr id="5" name="ZoneTexte 11">
            <a:extLst>
              <a:ext uri="{FF2B5EF4-FFF2-40B4-BE49-F238E27FC236}">
                <a16:creationId xmlns:a16="http://schemas.microsoft.com/office/drawing/2014/main" id="{1EACF25B-F256-E457-14A7-E84AE743AB9E}"/>
              </a:ext>
            </a:extLst>
          </p:cNvPr>
          <p:cNvSpPr txBox="1"/>
          <p:nvPr/>
        </p:nvSpPr>
        <p:spPr>
          <a:xfrm>
            <a:off x="792432" y="47512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altLang="fr-FR" sz="1867" dirty="0"/>
              <a:t>Voyons maintenant le cas de la question avec « Quel objet......? » : </a:t>
            </a:r>
          </a:p>
        </p:txBody>
      </p:sp>
    </p:spTree>
    <p:extLst>
      <p:ext uri="{BB962C8B-B14F-4D97-AF65-F5344CB8AC3E}">
        <p14:creationId xmlns:p14="http://schemas.microsoft.com/office/powerpoint/2010/main" val="11460151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9B900-4E3D-A5D4-387A-52AF4A1E1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oneTexte 13"/>
          <p:cNvSpPr txBox="1"/>
          <p:nvPr/>
        </p:nvSpPr>
        <p:spPr>
          <a:xfrm>
            <a:off x="180813" y="1047564"/>
            <a:ext cx="11830373" cy="1200329"/>
          </a:xfrm>
          <a:prstGeom prst="rect">
            <a:avLst/>
          </a:prstGeom>
          <a:solidFill>
            <a:srgbClr val="E4F4F8"/>
          </a:solidFill>
          <a:ln>
            <a:solidFill>
              <a:srgbClr val="0852A4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marL="342900" indent="-342900">
              <a:buFont typeface="Wingdings" panose="05000000000000000000" pitchFamily="2" charset="2"/>
              <a:buChar char="Ø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2400" b="1" dirty="0"/>
              <a:t>Quel </a:t>
            </a:r>
            <a:r>
              <a:rPr lang="fr-FR" sz="2400" dirty="0"/>
              <a:t>objet utilise-t-elle pour boire 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400" dirty="0">
                <a:sym typeface="Wingdings" panose="05000000000000000000" pitchFamily="2" charset="2"/>
              </a:rPr>
              <a:t> </a:t>
            </a:r>
            <a:r>
              <a:rPr lang="fr-FR" sz="2400" dirty="0"/>
              <a:t>.........................................................................................................................................</a:t>
            </a:r>
          </a:p>
        </p:txBody>
      </p:sp>
      <p:sp>
        <p:nvSpPr>
          <p:cNvPr id="17" name="Rectangle: Rounded Corners 1">
            <a:extLst>
              <a:ext uri="{FF2B5EF4-FFF2-40B4-BE49-F238E27FC236}">
                <a16:creationId xmlns:a16="http://schemas.microsoft.com/office/drawing/2014/main" id="{B923C87A-DD9D-8B75-0EB6-850144B24A53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8364D9D-6D22-3384-62F6-42A8382ABEF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9" name="Picture 2" descr="Image générée">
            <a:extLst>
              <a:ext uri="{FF2B5EF4-FFF2-40B4-BE49-F238E27FC236}">
                <a16:creationId xmlns:a16="http://schemas.microsoft.com/office/drawing/2014/main" id="{7D00CAD9-0018-EF31-E5F1-F9331EEBE6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792432" y="47513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Répondez à cette question :</a:t>
            </a:r>
            <a:endParaRPr lang="fr-FR" altLang="fr-FR" sz="1867" dirty="0"/>
          </a:p>
        </p:txBody>
      </p: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defTabSz="1219170">
              <a:spcBef>
                <a:spcPts val="1333"/>
              </a:spcBef>
            </a:pPr>
            <a:r>
              <a:rPr lang="fr-FR" sz="1867" dirty="0"/>
              <a:t>Lire la question à haute voix, pointer les mots importants dans la question.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8B592953-C1EF-36AC-4DF0-F09DA867D944}"/>
              </a:ext>
            </a:extLst>
          </p:cNvPr>
          <p:cNvSpPr txBox="1"/>
          <p:nvPr/>
        </p:nvSpPr>
        <p:spPr>
          <a:xfrm>
            <a:off x="1751116" y="2561605"/>
            <a:ext cx="8218684" cy="341632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 matin, Jannat se lève de bonne heure. Elle boit son jus d’orange à l’aide d’une paille. Elle prend son cartable et se rend à l’école. </a:t>
            </a:r>
          </a:p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Pendant la classe, la maîtresse parle d’un épouvantail qu’on trouve dans les champs. L’après-midi, les enfants font un travail en groupe pour en fabriquer un à partir de tissu et de morceaux de bois. </a:t>
            </a:r>
          </a:p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soir, Jannat raconte cette activité à ses parents. Elle a passé une belle journée. </a:t>
            </a:r>
            <a:endParaRPr lang="fr-FR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2207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3456E-A79B-56CA-ECCA-6E356DFAC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923C87A-DD9D-8B75-0EB6-850144B24A53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364D9D-6D22-3384-62F6-42A8382ABEF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7D00CAD9-0018-EF31-E5F1-F9331EEBE6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ZoneTexte 14"/>
          <p:cNvSpPr txBox="1"/>
          <p:nvPr/>
        </p:nvSpPr>
        <p:spPr>
          <a:xfrm>
            <a:off x="180813" y="1035200"/>
            <a:ext cx="11830373" cy="1200329"/>
          </a:xfrm>
          <a:prstGeom prst="rect">
            <a:avLst/>
          </a:prstGeom>
          <a:solidFill>
            <a:srgbClr val="E4F4F8"/>
          </a:solidFill>
          <a:ln>
            <a:solidFill>
              <a:srgbClr val="0852A4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marL="342900" indent="-342900">
              <a:buFont typeface="Wingdings" panose="05000000000000000000" pitchFamily="2" charset="2"/>
              <a:buChar char="Ø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2400" b="1" dirty="0"/>
              <a:t>Quel </a:t>
            </a:r>
            <a:r>
              <a:rPr lang="fr-FR" sz="2400" dirty="0"/>
              <a:t>objet utilise-t-elle pour boire 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400" dirty="0">
                <a:sym typeface="Wingdings" panose="05000000000000000000" pitchFamily="2" charset="2"/>
              </a:rPr>
              <a:t> </a:t>
            </a:r>
            <a:r>
              <a:rPr lang="fr-FR" sz="2400" dirty="0"/>
              <a:t>.........................................................................................................................................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B592953-C1EF-36AC-4DF0-F09DA867D944}"/>
              </a:ext>
            </a:extLst>
          </p:cNvPr>
          <p:cNvSpPr txBox="1"/>
          <p:nvPr/>
        </p:nvSpPr>
        <p:spPr>
          <a:xfrm>
            <a:off x="1751116" y="2561605"/>
            <a:ext cx="8218684" cy="341632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 matin, Jannat se lève de bonne heure. </a:t>
            </a:r>
            <a:r>
              <a:rPr lang="fr-FR" sz="2400" dirty="0"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Elle boit son jus d’orange à l’aide d’une paille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Elle prend son cartable et se rend à l’école. </a:t>
            </a:r>
          </a:p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Pendant la classe, la maîtresse parle d’un épouvantail qu’on trouve dans les champs. L’après-midi, les enfants font un travail en groupe pour en fabriquer un à partir de tissu et de morceaux de bois. </a:t>
            </a:r>
          </a:p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soir, Jannat raconte cette activité à ses parents. Elle a passé une belle journée. </a:t>
            </a:r>
            <a:endParaRPr lang="fr-FR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E3B11F8-4A65-440F-C174-5CEAD7F18755}"/>
              </a:ext>
            </a:extLst>
          </p:cNvPr>
          <p:cNvSpPr txBox="1"/>
          <p:nvPr/>
        </p:nvSpPr>
        <p:spPr>
          <a:xfrm>
            <a:off x="606015" y="1681530"/>
            <a:ext cx="90176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400" b="1" i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Elle utilise une paille pour boire son jus d’orange.</a:t>
            </a:r>
          </a:p>
        </p:txBody>
      </p:sp>
      <p:sp>
        <p:nvSpPr>
          <p:cNvPr id="16" name="ZoneTexte 11">
            <a:extLst>
              <a:ext uri="{FF2B5EF4-FFF2-40B4-BE49-F238E27FC236}">
                <a16:creationId xmlns:a16="http://schemas.microsoft.com/office/drawing/2014/main" id="{8257EB81-0A35-D6C6-3C7E-32B8DCD4752C}"/>
              </a:ext>
            </a:extLst>
          </p:cNvPr>
          <p:cNvSpPr txBox="1"/>
          <p:nvPr/>
        </p:nvSpPr>
        <p:spPr>
          <a:xfrm>
            <a:off x="792432" y="47512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Réponse attendue :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F9508EBA-2C16-90CD-BF9D-FB0D2C6EB70C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aux élèves de corriger l’exercice sur leurs cahiers. Fournir un feedback constructif.</a:t>
            </a:r>
          </a:p>
        </p:txBody>
      </p:sp>
    </p:spTree>
    <p:extLst>
      <p:ext uri="{BB962C8B-B14F-4D97-AF65-F5344CB8AC3E}">
        <p14:creationId xmlns:p14="http://schemas.microsoft.com/office/powerpoint/2010/main" val="39275172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57188F-46C2-0698-B0FD-5E46986DE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F59D1349-6BAE-AC9F-F0EE-D39A329C5940}"/>
              </a:ext>
            </a:extLst>
          </p:cNvPr>
          <p:cNvSpPr txBox="1"/>
          <p:nvPr/>
        </p:nvSpPr>
        <p:spPr>
          <a:xfrm>
            <a:off x="0" y="2643658"/>
            <a:ext cx="12192000" cy="6566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1219170">
              <a:defRPr/>
            </a:pPr>
            <a:r>
              <a:rPr lang="fr-FR" sz="4267" dirty="0"/>
              <a:t>Repères</a:t>
            </a:r>
            <a:endParaRPr lang="en-US" sz="4267" dirty="0"/>
          </a:p>
        </p:txBody>
      </p:sp>
    </p:spTree>
    <p:extLst>
      <p:ext uri="{BB962C8B-B14F-4D97-AF65-F5344CB8AC3E}">
        <p14:creationId xmlns:p14="http://schemas.microsoft.com/office/powerpoint/2010/main" val="28028211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42539-F16F-37EE-17C6-CF786F703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683FBEA-2153-CDD2-3A57-F2CA6477F88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9C96B8-5F97-A385-3830-FE10634C8C7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92D2B482-EFE1-6718-09A4-3B2D74F0CD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506564" y="2382559"/>
            <a:ext cx="9474200" cy="209288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26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Que… ? </a:t>
            </a:r>
            <a:r>
              <a:rPr lang="fr-FR" sz="2600" kern="1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fr-FR" sz="2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une action ou une chose </a:t>
            </a:r>
          </a:p>
          <a:p>
            <a:pPr algn="just">
              <a:spcAft>
                <a:spcPts val="0"/>
              </a:spcAft>
            </a:pPr>
            <a:r>
              <a:rPr lang="fr-FR" sz="2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Stratégie : </a:t>
            </a:r>
            <a:r>
              <a:rPr lang="fr-FR" sz="2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repérer le verbe d’action et son complément (ce que l’on fait, ce que l’on construit, ce que l’on prépare…).</a:t>
            </a:r>
          </a:p>
          <a:p>
            <a:pPr algn="just">
              <a:spcAft>
                <a:spcPts val="0"/>
              </a:spcAft>
            </a:pPr>
            <a:r>
              <a:rPr lang="fr-FR" sz="2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Exemple :</a:t>
            </a: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sz="2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Que mangent-ils au goûter ? </a:t>
            </a:r>
            <a:r>
              <a:rPr lang="fr-FR" sz="2600" kern="1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sz="2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Ils mangent des fruits.</a:t>
            </a:r>
            <a:endParaRPr lang="fr-FR" sz="26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F9508EBA-2C16-90CD-BF9D-FB0D2C6EB70C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Poser des questions de rappel. Expliciter la stratégie en s’appuyant sur les réponses des apprenants.</a:t>
            </a:r>
          </a:p>
        </p:txBody>
      </p:sp>
      <p:sp>
        <p:nvSpPr>
          <p:cNvPr id="4" name="ZoneTexte 11">
            <a:extLst>
              <a:ext uri="{FF2B5EF4-FFF2-40B4-BE49-F238E27FC236}">
                <a16:creationId xmlns:a16="http://schemas.microsoft.com/office/drawing/2014/main" id="{1BDD82C4-6760-DA9F-C682-CC4B0AE60EC2}"/>
              </a:ext>
            </a:extLst>
          </p:cNvPr>
          <p:cNvSpPr txBox="1"/>
          <p:nvPr/>
        </p:nvSpPr>
        <p:spPr>
          <a:xfrm>
            <a:off x="792432" y="47512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altLang="fr-FR" sz="1867" dirty="0"/>
              <a:t>Voyons maintenant le cas de la question avec « Que......? » : </a:t>
            </a:r>
          </a:p>
        </p:txBody>
      </p:sp>
    </p:spTree>
    <p:extLst>
      <p:ext uri="{BB962C8B-B14F-4D97-AF65-F5344CB8AC3E}">
        <p14:creationId xmlns:p14="http://schemas.microsoft.com/office/powerpoint/2010/main" val="38677181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8E88A-2140-0E44-78E1-5DA6D14E9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1">
            <a:extLst>
              <a:ext uri="{FF2B5EF4-FFF2-40B4-BE49-F238E27FC236}">
                <a16:creationId xmlns:a16="http://schemas.microsoft.com/office/drawing/2014/main" id="{B923C87A-DD9D-8B75-0EB6-850144B24A53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4" name="ZoneTexte 11">
            <a:extLst>
              <a:ext uri="{FF2B5EF4-FFF2-40B4-BE49-F238E27FC236}">
                <a16:creationId xmlns:a16="http://schemas.microsoft.com/office/drawing/2014/main" id="{BB9C2509-BE5F-BCF3-2381-72077AC44F39}"/>
              </a:ext>
            </a:extLst>
          </p:cNvPr>
          <p:cNvSpPr txBox="1"/>
          <p:nvPr/>
        </p:nvSpPr>
        <p:spPr>
          <a:xfrm>
            <a:off x="792432" y="47512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Répondez à cette question :</a:t>
            </a:r>
            <a:endParaRPr lang="fr-FR" altLang="fr-FR" sz="1867" dirty="0"/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2F2CA8CA-1C8D-1A49-5D4E-1997867D16D0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Circuler dans les rangs. Choisir 2 binômes pour dire leurs réponses à la classe.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0CD95F4-EEC6-3678-D07C-4FC8903D970F}"/>
              </a:ext>
            </a:extLst>
          </p:cNvPr>
          <p:cNvSpPr txBox="1"/>
          <p:nvPr/>
        </p:nvSpPr>
        <p:spPr>
          <a:xfrm>
            <a:off x="170735" y="1167986"/>
            <a:ext cx="11830373" cy="1200329"/>
          </a:xfrm>
          <a:prstGeom prst="rect">
            <a:avLst/>
          </a:prstGeom>
          <a:solidFill>
            <a:srgbClr val="E4F4F8"/>
          </a:solidFill>
          <a:ln>
            <a:solidFill>
              <a:srgbClr val="0852A4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marL="342900" indent="-342900">
              <a:buFont typeface="Wingdings" panose="05000000000000000000" pitchFamily="2" charset="2"/>
              <a:buChar char="Ø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2400" b="1" dirty="0"/>
              <a:t>Que </a:t>
            </a:r>
            <a:r>
              <a:rPr lang="fr-FR" sz="2400" dirty="0"/>
              <a:t>fabriquent les enfants en groupe 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400" dirty="0">
                <a:sym typeface="Wingdings" panose="05000000000000000000" pitchFamily="2" charset="2"/>
              </a:rPr>
              <a:t> </a:t>
            </a:r>
            <a:r>
              <a:rPr lang="fr-FR" sz="2400" dirty="0"/>
              <a:t>.........................................................................................................................................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364D9D-6D22-3384-62F6-42A8382ABEF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0" name="Picture 2" descr="Image générée">
            <a:extLst>
              <a:ext uri="{FF2B5EF4-FFF2-40B4-BE49-F238E27FC236}">
                <a16:creationId xmlns:a16="http://schemas.microsoft.com/office/drawing/2014/main" id="{7D00CAD9-0018-EF31-E5F1-F9331EEBE6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8B592953-C1EF-36AC-4DF0-F09DA867D944}"/>
              </a:ext>
            </a:extLst>
          </p:cNvPr>
          <p:cNvSpPr txBox="1"/>
          <p:nvPr/>
        </p:nvSpPr>
        <p:spPr>
          <a:xfrm>
            <a:off x="1751116" y="2561605"/>
            <a:ext cx="8218684" cy="341632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 matin, Jannat se lève de bonne heure. Elle boit son jus d’orange à l’aide d’une paille. Elle prend son cartable et se rend à l’école. </a:t>
            </a:r>
          </a:p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Pendant la classe, la maîtresse parle d’un épouvantail qu’on trouve dans les champs. L’après-midi, les enfants font un travail en groupe pour en fabriquer un à partir de tissu et de morceaux de bois. </a:t>
            </a:r>
          </a:p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soir, Jannat raconte cette activité à ses parents. Elle a passé une belle journée. </a:t>
            </a:r>
            <a:endParaRPr lang="fr-FR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28128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B5A66-EFC1-C096-7AF1-426270AE0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1">
            <a:extLst>
              <a:ext uri="{FF2B5EF4-FFF2-40B4-BE49-F238E27FC236}">
                <a16:creationId xmlns:a16="http://schemas.microsoft.com/office/drawing/2014/main" id="{B923C87A-DD9D-8B75-0EB6-850144B24A53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4" name="ZoneTexte 11">
            <a:extLst>
              <a:ext uri="{FF2B5EF4-FFF2-40B4-BE49-F238E27FC236}">
                <a16:creationId xmlns:a16="http://schemas.microsoft.com/office/drawing/2014/main" id="{A620AB04-23CA-37D0-A02F-2FC5C973D03B}"/>
              </a:ext>
            </a:extLst>
          </p:cNvPr>
          <p:cNvSpPr txBox="1"/>
          <p:nvPr/>
        </p:nvSpPr>
        <p:spPr>
          <a:xfrm>
            <a:off x="792432" y="47512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altLang="fr-FR" sz="1867" dirty="0"/>
              <a:t>Réponse attendue :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EE3200E-4DFE-9BE5-7827-54DF068D1AE6}"/>
              </a:ext>
            </a:extLst>
          </p:cNvPr>
          <p:cNvSpPr txBox="1"/>
          <p:nvPr/>
        </p:nvSpPr>
        <p:spPr>
          <a:xfrm>
            <a:off x="165315" y="1143431"/>
            <a:ext cx="11830373" cy="1200329"/>
          </a:xfrm>
          <a:prstGeom prst="rect">
            <a:avLst/>
          </a:prstGeom>
          <a:solidFill>
            <a:srgbClr val="E4F4F8"/>
          </a:solidFill>
          <a:ln>
            <a:solidFill>
              <a:srgbClr val="0852A4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marL="342900" indent="-342900">
              <a:buFont typeface="Wingdings" panose="05000000000000000000" pitchFamily="2" charset="2"/>
              <a:buChar char="Ø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2400" b="1" dirty="0"/>
              <a:t>Que </a:t>
            </a:r>
            <a:r>
              <a:rPr lang="fr-FR" sz="2400" dirty="0"/>
              <a:t>fabriquent les enfants en groupe 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400" dirty="0">
                <a:sym typeface="Wingdings" panose="05000000000000000000" pitchFamily="2" charset="2"/>
              </a:rPr>
              <a:t> </a:t>
            </a:r>
            <a:r>
              <a:rPr lang="fr-FR" sz="2400" dirty="0"/>
              <a:t>.........................................................................................................................................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C015564-DC84-9EF6-936B-31A132939FDB}"/>
              </a:ext>
            </a:extLst>
          </p:cNvPr>
          <p:cNvSpPr txBox="1"/>
          <p:nvPr/>
        </p:nvSpPr>
        <p:spPr>
          <a:xfrm>
            <a:off x="646771" y="1730343"/>
            <a:ext cx="88094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400" b="1" i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Les enfants fabriquent en groupe un épouvantail.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8364D9D-6D22-3384-62F6-42A8382ABEF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7D00CAD9-0018-EF31-E5F1-F9331EEBE6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8B592953-C1EF-36AC-4DF0-F09DA867D944}"/>
              </a:ext>
            </a:extLst>
          </p:cNvPr>
          <p:cNvSpPr txBox="1"/>
          <p:nvPr/>
        </p:nvSpPr>
        <p:spPr>
          <a:xfrm>
            <a:off x="1751116" y="2561605"/>
            <a:ext cx="8218684" cy="341632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 matin, Jannat se lève de bonne heure. Elle boit son jus d’orange à l’aide d’une paille. Elle prend son cartable et se rend à l’école. </a:t>
            </a:r>
          </a:p>
          <a:p>
            <a:pPr algn="just"/>
            <a:r>
              <a:rPr lang="fr-FR" sz="2400" dirty="0">
                <a:highlight>
                  <a:srgbClr val="00FFFF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Pendant la classe, la maîtresse parle d’un épouvantail qu’on trouve dans les champs. L’après-midi, les enfants font un travail en groupe pour en fabriquer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un à partir de tissu et de morceaux de bois. </a:t>
            </a:r>
          </a:p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soir, Jannat raconte cette activité à ses parents. Elle a passé une belle journée. </a:t>
            </a:r>
            <a:endParaRPr lang="fr-FR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F9508EBA-2C16-90CD-BF9D-FB0D2C6EB70C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aux élèves de corriger l’exercice sur leurs cahiers. Fournir un feedback constructif.</a:t>
            </a:r>
          </a:p>
        </p:txBody>
      </p:sp>
    </p:spTree>
    <p:extLst>
      <p:ext uri="{BB962C8B-B14F-4D97-AF65-F5344CB8AC3E}">
        <p14:creationId xmlns:p14="http://schemas.microsoft.com/office/powerpoint/2010/main" val="3281937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6;p29">
            <a:extLst>
              <a:ext uri="{FF2B5EF4-FFF2-40B4-BE49-F238E27FC236}">
                <a16:creationId xmlns:a16="http://schemas.microsoft.com/office/drawing/2014/main" id="{0B6A0AAF-CCE4-001B-869B-30F75F389945}"/>
              </a:ext>
            </a:extLst>
          </p:cNvPr>
          <p:cNvSpPr/>
          <p:nvPr/>
        </p:nvSpPr>
        <p:spPr>
          <a:xfrm>
            <a:off x="2697481" y="1917753"/>
            <a:ext cx="9062399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70">
              <a:defRPr/>
            </a:pPr>
            <a:r>
              <a:rPr lang="fr-FR" sz="1867" b="1" kern="0" dirty="0">
                <a:solidFill>
                  <a:prstClr val="black"/>
                </a:solidFill>
                <a:latin typeface="Calibri"/>
                <a:ea typeface="Calibri"/>
                <a:cs typeface="Calibri"/>
              </a:rPr>
              <a:t>Fiche de révision	</a:t>
            </a:r>
          </a:p>
        </p:txBody>
      </p:sp>
      <p:sp>
        <p:nvSpPr>
          <p:cNvPr id="4" name="Google Shape;287;p29">
            <a:extLst>
              <a:ext uri="{FF2B5EF4-FFF2-40B4-BE49-F238E27FC236}">
                <a16:creationId xmlns:a16="http://schemas.microsoft.com/office/drawing/2014/main" id="{79DEE257-3E50-3DA0-B460-CD991CE42FBB}"/>
              </a:ext>
            </a:extLst>
          </p:cNvPr>
          <p:cNvSpPr/>
          <p:nvPr/>
        </p:nvSpPr>
        <p:spPr>
          <a:xfrm>
            <a:off x="578729" y="1917753"/>
            <a:ext cx="1798795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00B0F0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1</a:t>
            </a:r>
          </a:p>
        </p:txBody>
      </p:sp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6A734B88-8DDA-0F49-2BA2-85AF25EB77F1}"/>
              </a:ext>
            </a:extLst>
          </p:cNvPr>
          <p:cNvSpPr/>
          <p:nvPr/>
        </p:nvSpPr>
        <p:spPr>
          <a:xfrm>
            <a:off x="2697481" y="2851955"/>
            <a:ext cx="9062399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 Test de validation du palier</a:t>
            </a: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6483138D-1658-8B74-9ECA-5D9269DF8986}"/>
              </a:ext>
            </a:extLst>
          </p:cNvPr>
          <p:cNvSpPr/>
          <p:nvPr/>
        </p:nvSpPr>
        <p:spPr>
          <a:xfrm>
            <a:off x="578729" y="2851955"/>
            <a:ext cx="1798795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2</a:t>
            </a:r>
          </a:p>
        </p:txBody>
      </p:sp>
      <p:sp>
        <p:nvSpPr>
          <p:cNvPr id="7" name="Google Shape;290;p29">
            <a:extLst>
              <a:ext uri="{FF2B5EF4-FFF2-40B4-BE49-F238E27FC236}">
                <a16:creationId xmlns:a16="http://schemas.microsoft.com/office/drawing/2014/main" id="{96EF44EB-A92E-0BC1-CC4D-2A97532B36E4}"/>
              </a:ext>
            </a:extLst>
          </p:cNvPr>
          <p:cNvSpPr/>
          <p:nvPr/>
        </p:nvSpPr>
        <p:spPr>
          <a:xfrm>
            <a:off x="2697481" y="4720361"/>
            <a:ext cx="9062399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Fiche de consolidation 2</a:t>
            </a:r>
          </a:p>
        </p:txBody>
      </p:sp>
      <p:sp>
        <p:nvSpPr>
          <p:cNvPr id="8" name="Google Shape;291;p29">
            <a:extLst>
              <a:ext uri="{FF2B5EF4-FFF2-40B4-BE49-F238E27FC236}">
                <a16:creationId xmlns:a16="http://schemas.microsoft.com/office/drawing/2014/main" id="{FEEAEE18-1A5B-C9BD-3916-C019B19E4CFF}"/>
              </a:ext>
            </a:extLst>
          </p:cNvPr>
          <p:cNvSpPr/>
          <p:nvPr/>
        </p:nvSpPr>
        <p:spPr>
          <a:xfrm>
            <a:off x="578729" y="4720361"/>
            <a:ext cx="1798795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9" name="Google Shape;292;p29">
            <a:extLst>
              <a:ext uri="{FF2B5EF4-FFF2-40B4-BE49-F238E27FC236}">
                <a16:creationId xmlns:a16="http://schemas.microsoft.com/office/drawing/2014/main" id="{E3474BC2-B395-7527-66DD-9F210C82C378}"/>
              </a:ext>
            </a:extLst>
          </p:cNvPr>
          <p:cNvSpPr/>
          <p:nvPr/>
        </p:nvSpPr>
        <p:spPr>
          <a:xfrm>
            <a:off x="2697481" y="3842051"/>
            <a:ext cx="9062399" cy="616351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Fiche de consolidation 1</a:t>
            </a:r>
          </a:p>
        </p:txBody>
      </p:sp>
      <p:sp>
        <p:nvSpPr>
          <p:cNvPr id="10" name="Google Shape;293;p29">
            <a:extLst>
              <a:ext uri="{FF2B5EF4-FFF2-40B4-BE49-F238E27FC236}">
                <a16:creationId xmlns:a16="http://schemas.microsoft.com/office/drawing/2014/main" id="{F5CDD585-95EC-36B9-C6B3-E1B78327DE50}"/>
              </a:ext>
            </a:extLst>
          </p:cNvPr>
          <p:cNvSpPr/>
          <p:nvPr/>
        </p:nvSpPr>
        <p:spPr>
          <a:xfrm>
            <a:off x="578729" y="3786158"/>
            <a:ext cx="1798795" cy="67224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3</a:t>
            </a:r>
          </a:p>
        </p:txBody>
      </p:sp>
      <p:sp>
        <p:nvSpPr>
          <p:cNvPr id="1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825760" y="388578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5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85965" y="150932"/>
            <a:ext cx="639795" cy="75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03539F8-A00F-BC5E-4838-0740E7F50060}"/>
              </a:ext>
            </a:extLst>
          </p:cNvPr>
          <p:cNvSpPr/>
          <p:nvPr/>
        </p:nvSpPr>
        <p:spPr>
          <a:xfrm>
            <a:off x="463893" y="1850500"/>
            <a:ext cx="11410287" cy="806749"/>
          </a:xfrm>
          <a:prstGeom prst="roundRect">
            <a:avLst/>
          </a:prstGeom>
          <a:noFill/>
          <a:ln w="127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/>
          </a:p>
        </p:txBody>
      </p:sp>
    </p:spTree>
    <p:extLst>
      <p:ext uri="{BB962C8B-B14F-4D97-AF65-F5344CB8AC3E}">
        <p14:creationId xmlns:p14="http://schemas.microsoft.com/office/powerpoint/2010/main" val="399106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57188F-46C2-0698-B0FD-5E46986DE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F59D1349-6BAE-AC9F-F0EE-D39A329C5940}"/>
              </a:ext>
            </a:extLst>
          </p:cNvPr>
          <p:cNvSpPr txBox="1"/>
          <p:nvPr/>
        </p:nvSpPr>
        <p:spPr>
          <a:xfrm>
            <a:off x="0" y="2643658"/>
            <a:ext cx="12192000" cy="65665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0" tIns="0" rIns="0" bIns="0" anchor="t" anchorCtr="0" compatLnSpc="1">
            <a:spAutoFit/>
          </a:bodyPr>
          <a:lstStyle>
            <a:defPPr>
              <a:defRPr lang="fr-FR"/>
            </a:defPPr>
            <a:lvl1pPr marR="0" lvl="0" indent="0" algn="ctr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kern="0" cap="none" spc="0" normalizeH="0" baseline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1219170">
              <a:defRPr/>
            </a:pPr>
            <a:r>
              <a:rPr lang="fr-FR" sz="4267" dirty="0"/>
              <a:t>Repères</a:t>
            </a:r>
            <a:endParaRPr lang="en-US" sz="4267" dirty="0"/>
          </a:p>
        </p:txBody>
      </p:sp>
    </p:spTree>
    <p:extLst>
      <p:ext uri="{BB962C8B-B14F-4D97-AF65-F5344CB8AC3E}">
        <p14:creationId xmlns:p14="http://schemas.microsoft.com/office/powerpoint/2010/main" val="29985396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42539-F16F-37EE-17C6-CF786F703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683FBEA-2153-CDD2-3A57-F2CA6477F88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D9C96B8-5F97-A385-3830-FE10634C8C7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92D2B482-EFE1-6718-09A4-3B2D74F0CD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244600" y="2374297"/>
            <a:ext cx="9736164" cy="16927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6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À qui… ? </a:t>
            </a:r>
            <a:r>
              <a:rPr lang="fr-FR" sz="2600" kern="1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sz="26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la personne destinataire</a:t>
            </a:r>
          </a:p>
          <a:p>
            <a:pPr algn="just"/>
            <a:r>
              <a:rPr lang="fr-FR" sz="2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Stratégie : </a:t>
            </a:r>
            <a:r>
              <a:rPr lang="fr-FR" sz="2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identifier la personne qui reçoit l’action (maman, papa, …).</a:t>
            </a:r>
          </a:p>
          <a:p>
            <a:pPr algn="just"/>
            <a:r>
              <a:rPr lang="fr-FR" sz="26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Exemple :</a:t>
            </a:r>
          </a:p>
          <a:p>
            <a:pPr algn="just"/>
            <a:r>
              <a:rPr lang="fr-FR" sz="2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À qui l’enfant donne-t-il son dessin ? </a:t>
            </a:r>
            <a:r>
              <a:rPr lang="fr-FR" sz="2600" kern="1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sz="2600" b="1" dirty="0">
                <a:solidFill>
                  <a:srgbClr val="00B0F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FR" sz="2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À son ami.</a:t>
            </a:r>
          </a:p>
        </p:txBody>
      </p:sp>
      <p:pic>
        <p:nvPicPr>
          <p:cNvPr id="10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F9508EBA-2C16-90CD-BF9D-FB0D2C6EB70C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Poser des questions de rappel. Expliciter la stratégie en s’appuyant sur les réponses des apprenants.</a:t>
            </a:r>
          </a:p>
        </p:txBody>
      </p:sp>
      <p:sp>
        <p:nvSpPr>
          <p:cNvPr id="5" name="ZoneTexte 11">
            <a:extLst>
              <a:ext uri="{FF2B5EF4-FFF2-40B4-BE49-F238E27FC236}">
                <a16:creationId xmlns:a16="http://schemas.microsoft.com/office/drawing/2014/main" id="{A30D70D6-0A18-3256-E41D-754DAB53D2D0}"/>
              </a:ext>
            </a:extLst>
          </p:cNvPr>
          <p:cNvSpPr txBox="1"/>
          <p:nvPr/>
        </p:nvSpPr>
        <p:spPr>
          <a:xfrm>
            <a:off x="792432" y="47512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altLang="fr-FR" sz="1867" dirty="0"/>
              <a:t>Pour répondre à la question « A qui....? » : </a:t>
            </a:r>
          </a:p>
        </p:txBody>
      </p:sp>
    </p:spTree>
    <p:extLst>
      <p:ext uri="{BB962C8B-B14F-4D97-AF65-F5344CB8AC3E}">
        <p14:creationId xmlns:p14="http://schemas.microsoft.com/office/powerpoint/2010/main" val="204476849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8E88A-2140-0E44-78E1-5DA6D14E9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1">
            <a:extLst>
              <a:ext uri="{FF2B5EF4-FFF2-40B4-BE49-F238E27FC236}">
                <a16:creationId xmlns:a16="http://schemas.microsoft.com/office/drawing/2014/main" id="{B923C87A-DD9D-8B75-0EB6-850144B24A53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4" name="ZoneTexte 11">
            <a:extLst>
              <a:ext uri="{FF2B5EF4-FFF2-40B4-BE49-F238E27FC236}">
                <a16:creationId xmlns:a16="http://schemas.microsoft.com/office/drawing/2014/main" id="{BB9C2509-BE5F-BCF3-2381-72077AC44F39}"/>
              </a:ext>
            </a:extLst>
          </p:cNvPr>
          <p:cNvSpPr txBox="1"/>
          <p:nvPr/>
        </p:nvSpPr>
        <p:spPr>
          <a:xfrm>
            <a:off x="792432" y="47512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Répondez à cette question. Travaillez en binômes. </a:t>
            </a:r>
            <a:endParaRPr lang="fr-FR" altLang="fr-FR" sz="1867" dirty="0"/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2F2CA8CA-1C8D-1A49-5D4E-1997867D16D0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Circuler dans les rangs. Choisir 2 binômes pour dire leurs réponses à la classe.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364D9D-6D22-3384-62F6-42A8382ABEF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0" name="Picture 2" descr="Image générée">
            <a:extLst>
              <a:ext uri="{FF2B5EF4-FFF2-40B4-BE49-F238E27FC236}">
                <a16:creationId xmlns:a16="http://schemas.microsoft.com/office/drawing/2014/main" id="{7D00CAD9-0018-EF31-E5F1-F9331EEBE6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8B592953-C1EF-36AC-4DF0-F09DA867D944}"/>
              </a:ext>
            </a:extLst>
          </p:cNvPr>
          <p:cNvSpPr txBox="1"/>
          <p:nvPr/>
        </p:nvSpPr>
        <p:spPr>
          <a:xfrm>
            <a:off x="1751116" y="2561605"/>
            <a:ext cx="8218684" cy="341632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 matin, Jannat se lève de bonne heure. Elle boit son jus d’orange à l’aide d’une paille. Elle prend son cartable et se rend à l’école. </a:t>
            </a:r>
          </a:p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Pendant la classe, la maîtresse parle d’un épouvantail qu’on trouve dans les champs. L’après-midi, les enfants font un travail en groupe pour en fabriquer un à partir de tissu et de morceaux de bois. </a:t>
            </a:r>
          </a:p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soir, Jannat raconte cette activité à ses parents. Elle a passé une belle journée. </a:t>
            </a:r>
            <a:endParaRPr lang="fr-FR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63C5E93-B293-9070-3077-0B9521B7A3C3}"/>
              </a:ext>
            </a:extLst>
          </p:cNvPr>
          <p:cNvSpPr txBox="1"/>
          <p:nvPr/>
        </p:nvSpPr>
        <p:spPr>
          <a:xfrm>
            <a:off x="165315" y="1219631"/>
            <a:ext cx="11830373" cy="1200329"/>
          </a:xfrm>
          <a:prstGeom prst="rect">
            <a:avLst/>
          </a:prstGeom>
          <a:solidFill>
            <a:srgbClr val="E4F4F8"/>
          </a:solidFill>
          <a:ln>
            <a:solidFill>
              <a:srgbClr val="0852A4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marL="342900" indent="-342900">
              <a:buFont typeface="Wingdings" panose="05000000000000000000" pitchFamily="2" charset="2"/>
              <a:buChar char="Ø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2400" b="1" dirty="0"/>
              <a:t>À qui </a:t>
            </a:r>
            <a:r>
              <a:rPr lang="fr-FR" sz="2400" dirty="0"/>
              <a:t>Jannat raconte-t-elle sa journée 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400" dirty="0">
                <a:sym typeface="Wingdings" panose="05000000000000000000" pitchFamily="2" charset="2"/>
              </a:rPr>
              <a:t> </a:t>
            </a:r>
            <a:r>
              <a:rPr lang="fr-FR" sz="2400" dirty="0"/>
              <a:t>.........................................................................................................................................</a:t>
            </a:r>
          </a:p>
        </p:txBody>
      </p:sp>
      <p:pic>
        <p:nvPicPr>
          <p:cNvPr id="13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110550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8E88A-2140-0E44-78E1-5DA6D14E9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1">
            <a:extLst>
              <a:ext uri="{FF2B5EF4-FFF2-40B4-BE49-F238E27FC236}">
                <a16:creationId xmlns:a16="http://schemas.microsoft.com/office/drawing/2014/main" id="{B923C87A-DD9D-8B75-0EB6-850144B24A53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4" name="ZoneTexte 11">
            <a:extLst>
              <a:ext uri="{FF2B5EF4-FFF2-40B4-BE49-F238E27FC236}">
                <a16:creationId xmlns:a16="http://schemas.microsoft.com/office/drawing/2014/main" id="{BB9C2509-BE5F-BCF3-2381-72077AC44F39}"/>
              </a:ext>
            </a:extLst>
          </p:cNvPr>
          <p:cNvSpPr txBox="1"/>
          <p:nvPr/>
        </p:nvSpPr>
        <p:spPr>
          <a:xfrm>
            <a:off x="792432" y="47512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Réponse attendue :</a:t>
            </a:r>
            <a:endParaRPr lang="fr-FR" altLang="fr-FR" sz="1867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364D9D-6D22-3384-62F6-42A8382ABEF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0" name="Picture 2" descr="Image générée">
            <a:extLst>
              <a:ext uri="{FF2B5EF4-FFF2-40B4-BE49-F238E27FC236}">
                <a16:creationId xmlns:a16="http://schemas.microsoft.com/office/drawing/2014/main" id="{7D00CAD9-0018-EF31-E5F1-F9331EEBE6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8B592953-C1EF-36AC-4DF0-F09DA867D944}"/>
              </a:ext>
            </a:extLst>
          </p:cNvPr>
          <p:cNvSpPr txBox="1"/>
          <p:nvPr/>
        </p:nvSpPr>
        <p:spPr>
          <a:xfrm>
            <a:off x="1751116" y="2561605"/>
            <a:ext cx="8218684" cy="341632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 matin, Jannat se lève de bonne heure. Elle boit son jus d’orange à l’aide d’une paille. Elle prend son cartable et se rend à l’école. </a:t>
            </a:r>
          </a:p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Pendant la classe, la maîtresse parle d’un épouvantail qu’on trouve dans les champs. L’après-midi, les enfants font un travail en groupe pour en fabriquer un à partir de tissu et de morceaux de bois. </a:t>
            </a:r>
          </a:p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soir, Jannat raconte cette activité à ses parents. Elle a passé une belle journée. </a:t>
            </a:r>
            <a:endParaRPr lang="fr-FR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63C5E93-B293-9070-3077-0B9521B7A3C3}"/>
              </a:ext>
            </a:extLst>
          </p:cNvPr>
          <p:cNvSpPr txBox="1"/>
          <p:nvPr/>
        </p:nvSpPr>
        <p:spPr>
          <a:xfrm>
            <a:off x="165315" y="1257731"/>
            <a:ext cx="11830373" cy="1200329"/>
          </a:xfrm>
          <a:prstGeom prst="rect">
            <a:avLst/>
          </a:prstGeom>
          <a:solidFill>
            <a:srgbClr val="E4F4F8"/>
          </a:solidFill>
          <a:ln>
            <a:solidFill>
              <a:srgbClr val="0852A4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marL="342900" indent="-342900">
              <a:buFont typeface="Wingdings" panose="05000000000000000000" pitchFamily="2" charset="2"/>
              <a:buChar char="Ø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fr-FR" sz="2400" b="1" dirty="0"/>
              <a:t>À qui </a:t>
            </a:r>
            <a:r>
              <a:rPr lang="fr-FR" sz="2400" dirty="0"/>
              <a:t>Jannat raconte-t-elle sa journée 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FR" sz="2400" dirty="0">
                <a:sym typeface="Wingdings" panose="05000000000000000000" pitchFamily="2" charset="2"/>
              </a:rPr>
              <a:t> </a:t>
            </a:r>
            <a:r>
              <a:rPr lang="fr-FR" sz="2400" dirty="0"/>
              <a:t>.........................................................................................................................................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A088678-C0BF-F87B-A600-ABAC163D30AC}"/>
              </a:ext>
            </a:extLst>
          </p:cNvPr>
          <p:cNvSpPr txBox="1"/>
          <p:nvPr/>
        </p:nvSpPr>
        <p:spPr>
          <a:xfrm>
            <a:off x="671550" y="1867470"/>
            <a:ext cx="87846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sz="2400" b="1" i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 err="1"/>
              <a:t>Jannat</a:t>
            </a:r>
            <a:r>
              <a:rPr lang="fr-FR" dirty="0"/>
              <a:t> raconte sa journée à ses parents. 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F9508EBA-2C16-90CD-BF9D-FB0D2C6EB70C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aux élèves de corriger l’exercice sur leurs cahiers. Fournir un feedback constructif.</a:t>
            </a:r>
          </a:p>
        </p:txBody>
      </p:sp>
    </p:spTree>
    <p:extLst>
      <p:ext uri="{BB962C8B-B14F-4D97-AF65-F5344CB8AC3E}">
        <p14:creationId xmlns:p14="http://schemas.microsoft.com/office/powerpoint/2010/main" val="4688199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8E88A-2140-0E44-78E1-5DA6D14E9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1">
            <a:extLst>
              <a:ext uri="{FF2B5EF4-FFF2-40B4-BE49-F238E27FC236}">
                <a16:creationId xmlns:a16="http://schemas.microsoft.com/office/drawing/2014/main" id="{B923C87A-DD9D-8B75-0EB6-850144B24A53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364D9D-6D22-3384-62F6-42A8382ABEF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0" name="Picture 2" descr="Image générée">
            <a:extLst>
              <a:ext uri="{FF2B5EF4-FFF2-40B4-BE49-F238E27FC236}">
                <a16:creationId xmlns:a16="http://schemas.microsoft.com/office/drawing/2014/main" id="{7D00CAD9-0018-EF31-E5F1-F9331EEBE6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8B592953-C1EF-36AC-4DF0-F09DA867D944}"/>
              </a:ext>
            </a:extLst>
          </p:cNvPr>
          <p:cNvSpPr txBox="1"/>
          <p:nvPr/>
        </p:nvSpPr>
        <p:spPr>
          <a:xfrm>
            <a:off x="1751116" y="2561605"/>
            <a:ext cx="8218684" cy="341632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 matin, Jannat se lève de bonne heure. Elle boit son jus d’orange à l’aide d’une paille. Elle prend son cartable et se rend à l’école. </a:t>
            </a:r>
          </a:p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Pendant la classe, la maîtresse parle d’un épouvantail qu’on trouve dans les champs. L’après-midi, les enfants font un travail en groupe pour en fabriquer un à partir de tissu et de morceaux de bois. </a:t>
            </a:r>
          </a:p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soir, Jannat raconte cette activité à ses parents. Elle a passé une belle journée. </a:t>
            </a:r>
            <a:endParaRPr lang="fr-FR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1F61D52-289A-A7B5-752D-52E97DEB938E}"/>
              </a:ext>
            </a:extLst>
          </p:cNvPr>
          <p:cNvSpPr txBox="1"/>
          <p:nvPr/>
        </p:nvSpPr>
        <p:spPr>
          <a:xfrm>
            <a:off x="165315" y="1372031"/>
            <a:ext cx="11830373" cy="830997"/>
          </a:xfrm>
          <a:prstGeom prst="rect">
            <a:avLst/>
          </a:prstGeom>
          <a:solidFill>
            <a:srgbClr val="E4F4F8"/>
          </a:solidFill>
          <a:ln>
            <a:solidFill>
              <a:srgbClr val="0852A4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marL="342900" indent="-342900">
              <a:buFont typeface="Wingdings" panose="05000000000000000000" pitchFamily="2" charset="2"/>
              <a:buChar char="Ø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r>
              <a:rPr lang="fr-FR" sz="2400" b="1" dirty="0"/>
              <a:t>Est-ce que </a:t>
            </a:r>
            <a:r>
              <a:rPr lang="fr-FR" sz="2400" dirty="0"/>
              <a:t>Jannat a aimé sa journée ?</a:t>
            </a:r>
          </a:p>
          <a:p>
            <a:pPr marL="0" indent="0">
              <a:buNone/>
            </a:pPr>
            <a:r>
              <a:rPr lang="fr-FR" sz="2400" dirty="0">
                <a:sym typeface="Wingdings" panose="05000000000000000000" pitchFamily="2" charset="2"/>
              </a:rPr>
              <a:t> </a:t>
            </a:r>
            <a:r>
              <a:rPr lang="fr-FR" sz="2400" dirty="0"/>
              <a:t>.........................................................................................................................................</a:t>
            </a:r>
          </a:p>
        </p:txBody>
      </p:sp>
      <p:sp>
        <p:nvSpPr>
          <p:cNvPr id="14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792432" y="47513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67" dirty="0"/>
              <a:t>Répondez à cette question :</a:t>
            </a:r>
            <a:endParaRPr lang="fr-FR" altLang="fr-FR" sz="1867" dirty="0"/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pPr defTabSz="1219170">
              <a:spcBef>
                <a:spcPts val="1333"/>
              </a:spcBef>
            </a:pPr>
            <a:r>
              <a:rPr lang="fr-FR" sz="1867" dirty="0"/>
              <a:t>Lire la question à haute voix, pointer les mots importants dans la question. </a:t>
            </a:r>
          </a:p>
        </p:txBody>
      </p:sp>
      <p:pic>
        <p:nvPicPr>
          <p:cNvPr id="16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367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8E88A-2140-0E44-78E1-5DA6D14E9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1">
            <a:extLst>
              <a:ext uri="{FF2B5EF4-FFF2-40B4-BE49-F238E27FC236}">
                <a16:creationId xmlns:a16="http://schemas.microsoft.com/office/drawing/2014/main" id="{B923C87A-DD9D-8B75-0EB6-850144B24A53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364D9D-6D22-3384-62F6-42A8382ABEF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0" name="Picture 2" descr="Image générée">
            <a:extLst>
              <a:ext uri="{FF2B5EF4-FFF2-40B4-BE49-F238E27FC236}">
                <a16:creationId xmlns:a16="http://schemas.microsoft.com/office/drawing/2014/main" id="{7D00CAD9-0018-EF31-E5F1-F9331EEBE6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8B592953-C1EF-36AC-4DF0-F09DA867D944}"/>
              </a:ext>
            </a:extLst>
          </p:cNvPr>
          <p:cNvSpPr txBox="1"/>
          <p:nvPr/>
        </p:nvSpPr>
        <p:spPr>
          <a:xfrm>
            <a:off x="1751116" y="2561605"/>
            <a:ext cx="8218684" cy="341632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 matin, Jannat se lève de bonne heure. Elle boit son jus d’orange à l’aide d’une paille. Elle prend son cartable et se rend à l’école. </a:t>
            </a:r>
          </a:p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Pendant la classe, la maîtresse parle d’un épouvantail qu’on trouve dans les champs. L’après-midi, les enfants font un travail en groupe pour en fabriquer un à partir de tissu et de morceaux de bois. </a:t>
            </a:r>
          </a:p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soir, Jannat raconte cette activité à ses parents. Elle a passé une belle journée. </a:t>
            </a:r>
            <a:endParaRPr lang="fr-FR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1F61D52-289A-A7B5-752D-52E97DEB938E}"/>
              </a:ext>
            </a:extLst>
          </p:cNvPr>
          <p:cNvSpPr txBox="1"/>
          <p:nvPr/>
        </p:nvSpPr>
        <p:spPr>
          <a:xfrm>
            <a:off x="165315" y="1372031"/>
            <a:ext cx="11830373" cy="830997"/>
          </a:xfrm>
          <a:prstGeom prst="rect">
            <a:avLst/>
          </a:prstGeom>
          <a:solidFill>
            <a:srgbClr val="E4F4F8"/>
          </a:solidFill>
          <a:ln>
            <a:solidFill>
              <a:srgbClr val="0852A4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 marL="342900" indent="-342900">
              <a:buFont typeface="Wingdings" panose="05000000000000000000" pitchFamily="2" charset="2"/>
              <a:buChar char="Ø"/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r>
              <a:rPr lang="fr-FR" sz="2400" b="1" dirty="0"/>
              <a:t>Est-ce que </a:t>
            </a:r>
            <a:r>
              <a:rPr lang="fr-FR" sz="2400" dirty="0"/>
              <a:t>Jannat a aimé sa journée ?</a:t>
            </a:r>
          </a:p>
          <a:p>
            <a:pPr marL="0" indent="0">
              <a:buNone/>
            </a:pPr>
            <a:r>
              <a:rPr lang="fr-FR" sz="2400" dirty="0">
                <a:sym typeface="Wingdings" panose="05000000000000000000" pitchFamily="2" charset="2"/>
              </a:rPr>
              <a:t> </a:t>
            </a:r>
            <a:r>
              <a:rPr lang="fr-FR" sz="2400" dirty="0"/>
              <a:t>.........................................................................................................................................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A088678-C0BF-F87B-A600-ABAC163D30AC}"/>
              </a:ext>
            </a:extLst>
          </p:cNvPr>
          <p:cNvSpPr txBox="1"/>
          <p:nvPr/>
        </p:nvSpPr>
        <p:spPr>
          <a:xfrm>
            <a:off x="531850" y="1691668"/>
            <a:ext cx="87846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Oui, </a:t>
            </a:r>
            <a:r>
              <a:rPr lang="fr-FR" sz="2400" b="1" i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Jannat</a:t>
            </a:r>
            <a:r>
              <a:rPr lang="fr-FR" sz="2400" b="1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aimé sa journée. </a:t>
            </a:r>
            <a:endParaRPr lang="fr-FR" sz="2400" b="1" i="1" dirty="0">
              <a:solidFill>
                <a:srgbClr val="0070C0"/>
              </a:solidFill>
            </a:endParaRPr>
          </a:p>
        </p:txBody>
      </p:sp>
      <p:sp>
        <p:nvSpPr>
          <p:cNvPr id="14" name="ZoneTexte 11">
            <a:extLst>
              <a:ext uri="{FF2B5EF4-FFF2-40B4-BE49-F238E27FC236}">
                <a16:creationId xmlns:a16="http://schemas.microsoft.com/office/drawing/2014/main" id="{A620AB04-23CA-37D0-A02F-2FC5C973D03B}"/>
              </a:ext>
            </a:extLst>
          </p:cNvPr>
          <p:cNvSpPr txBox="1"/>
          <p:nvPr/>
        </p:nvSpPr>
        <p:spPr>
          <a:xfrm>
            <a:off x="792432" y="47512"/>
            <a:ext cx="1090246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altLang="fr-FR" sz="1867" dirty="0"/>
              <a:t>Réponse attendue :</a:t>
            </a:r>
          </a:p>
        </p:txBody>
      </p:sp>
      <p:pic>
        <p:nvPicPr>
          <p:cNvPr id="16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90812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F9508EBA-2C16-90CD-BF9D-FB0D2C6EB70C}"/>
              </a:ext>
            </a:extLst>
          </p:cNvPr>
          <p:cNvSpPr txBox="1">
            <a:spLocks/>
          </p:cNvSpPr>
          <p:nvPr/>
        </p:nvSpPr>
        <p:spPr>
          <a:xfrm>
            <a:off x="770657" y="448036"/>
            <a:ext cx="10179603" cy="29244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aux élèves de corriger l’exercice sur leurs cahiers Fournir un feedback constructif.</a:t>
            </a:r>
          </a:p>
        </p:txBody>
      </p:sp>
    </p:spTree>
    <p:extLst>
      <p:ext uri="{BB962C8B-B14F-4D97-AF65-F5344CB8AC3E}">
        <p14:creationId xmlns:p14="http://schemas.microsoft.com/office/powerpoint/2010/main" val="291703275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générée">
            <a:extLst>
              <a:ext uri="{FF2B5EF4-FFF2-40B4-BE49-F238E27FC236}">
                <a16:creationId xmlns:a16="http://schemas.microsoft.com/office/drawing/2014/main" id="{F9AE3A17-BAA8-8CCD-2375-25F3DFE38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12" y="1186541"/>
            <a:ext cx="4484915" cy="4484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14">
            <a:extLst>
              <a:ext uri="{FF2B5EF4-FFF2-40B4-BE49-F238E27FC236}">
                <a16:creationId xmlns:a16="http://schemas.microsoft.com/office/drawing/2014/main" id="{CFA21B18-E5B5-EBCB-579F-3A3952CB2FCA}"/>
              </a:ext>
            </a:extLst>
          </p:cNvPr>
          <p:cNvGrpSpPr/>
          <p:nvPr/>
        </p:nvGrpSpPr>
        <p:grpSpPr>
          <a:xfrm>
            <a:off x="5214786" y="1492036"/>
            <a:ext cx="6212869" cy="3873929"/>
            <a:chOff x="1641585" y="1048972"/>
            <a:chExt cx="5867403" cy="3260732"/>
          </a:xfrm>
        </p:grpSpPr>
        <p:sp>
          <p:nvSpPr>
            <p:cNvPr id="9" name="Rectangle : coins arrondis 10">
              <a:extLst>
                <a:ext uri="{FF2B5EF4-FFF2-40B4-BE49-F238E27FC236}">
                  <a16:creationId xmlns:a16="http://schemas.microsoft.com/office/drawing/2014/main" id="{9C953ABD-9511-86F1-9E3B-495891C64A2B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" name="Rectangle 18">
              <a:extLst>
                <a:ext uri="{FF2B5EF4-FFF2-40B4-BE49-F238E27FC236}">
                  <a16:creationId xmlns:a16="http://schemas.microsoft.com/office/drawing/2014/main" id="{0D926067-D1CF-6573-E47D-E1BB909AEF3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w="19050" cap="flat">
              <a:solidFill>
                <a:srgbClr val="A98FC3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67472F2-9B6F-B61A-D51E-19EC3BDD0A7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19050" cap="flat">
              <a:solidFill>
                <a:srgbClr val="A98FC3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6BC752B5-5CB1-13C2-9329-8606DC574FAA}"/>
              </a:ext>
            </a:extLst>
          </p:cNvPr>
          <p:cNvSpPr txBox="1"/>
          <p:nvPr/>
        </p:nvSpPr>
        <p:spPr>
          <a:xfrm>
            <a:off x="5762910" y="2019640"/>
            <a:ext cx="5113733" cy="29029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i="1" dirty="0">
                <a:solidFill>
                  <a:srgbClr val="A98FC3"/>
                </a:solidFill>
                <a:latin typeface="Calibri"/>
              </a:rPr>
              <a:t>Clôture de la séance</a:t>
            </a:r>
            <a:endParaRPr lang="fr-FR" sz="3733" b="1" i="1" dirty="0">
              <a:solidFill>
                <a:srgbClr val="A98FC3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4800" kern="0" dirty="0">
              <a:solidFill>
                <a:srgbClr val="A98FC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826CBEFB-752C-96FE-F89B-C3C1FDDE5990}"/>
              </a:ext>
            </a:extLst>
          </p:cNvPr>
          <p:cNvSpPr/>
          <p:nvPr/>
        </p:nvSpPr>
        <p:spPr>
          <a:xfrm>
            <a:off x="8059972" y="333378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/>
            <a:endParaRPr lang="fr-FR" sz="12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98461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DB05EC0D-06F2-D625-95BC-0F22B29D4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9360" y="397911"/>
            <a:ext cx="702640" cy="7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1">
            <a:extLst>
              <a:ext uri="{FF2B5EF4-FFF2-40B4-BE49-F238E27FC236}">
                <a16:creationId xmlns:a16="http://schemas.microsoft.com/office/drawing/2014/main" id="{BB057AC2-AF5A-9F8F-534C-70888C69945D}"/>
              </a:ext>
            </a:extLst>
          </p:cNvPr>
          <p:cNvSpPr txBox="1"/>
          <p:nvPr/>
        </p:nvSpPr>
        <p:spPr>
          <a:xfrm>
            <a:off x="792431" y="47512"/>
            <a:ext cx="11453996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defTabSz="1219170">
              <a:spcAft>
                <a:spcPts val="800"/>
              </a:spcAft>
              <a:defRPr/>
            </a:pPr>
            <a:r>
              <a:rPr lang="fr-FR" sz="1867" dirty="0">
                <a:solidFill>
                  <a:srgbClr val="E8E8E8">
                    <a:lumMod val="50000"/>
                  </a:srgbClr>
                </a:solidFill>
              </a:rPr>
              <a:t>Rituel : Ticket de sortie. </a:t>
            </a:r>
          </a:p>
        </p:txBody>
      </p:sp>
      <p:sp>
        <p:nvSpPr>
          <p:cNvPr id="5" name="Rectangle 4"/>
          <p:cNvSpPr/>
          <p:nvPr/>
        </p:nvSpPr>
        <p:spPr>
          <a:xfrm>
            <a:off x="2850497" y="2965828"/>
            <a:ext cx="6545433" cy="1241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defRPr/>
            </a:pPr>
            <a:r>
              <a:rPr lang="fr-FR" sz="3733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Chaque élève dit/écrit une chose qu’il/elle a retenue.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889" y="2149654"/>
            <a:ext cx="2153356" cy="255869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5323" y="2585083"/>
            <a:ext cx="1984037" cy="203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7106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1CBF6-922A-85E1-00C7-74B83E82D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1">
            <a:extLst>
              <a:ext uri="{FF2B5EF4-FFF2-40B4-BE49-F238E27FC236}">
                <a16:creationId xmlns:a16="http://schemas.microsoft.com/office/drawing/2014/main" id="{B923C87A-DD9D-8B75-0EB6-850144B24A53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7D00CAD9-0018-EF31-E5F1-F9331EEBE6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367831A9-45CD-8D91-D732-3CFE5E8B8CF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48855" y="1901086"/>
            <a:ext cx="3711573" cy="371157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re 6">
            <a:extLst>
              <a:ext uri="{FF2B5EF4-FFF2-40B4-BE49-F238E27FC236}">
                <a16:creationId xmlns:a16="http://schemas.microsoft.com/office/drawing/2014/main" id="{692F1B43-DF4C-93B1-38A5-2B7FCE286261}"/>
              </a:ext>
            </a:extLst>
          </p:cNvPr>
          <p:cNvSpPr txBox="1">
            <a:spLocks/>
          </p:cNvSpPr>
          <p:nvPr/>
        </p:nvSpPr>
        <p:spPr>
          <a:xfrm>
            <a:off x="846858" y="83305"/>
            <a:ext cx="10161105" cy="37965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sz="1867" dirty="0"/>
              <a:t>C’est la fin de notre séance. N’oubliez pas de réviser votre leçon et de terminer vos devoirs !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MA" sz="2400">
              <a:solidFill>
                <a:prstClr val="white"/>
              </a:solidFill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895285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159301" y="1373038"/>
            <a:ext cx="8127601" cy="3780095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261;p28">
            <a:extLst>
              <a:ext uri="{FF2B5EF4-FFF2-40B4-BE49-F238E27FC236}">
                <a16:creationId xmlns:a16="http://schemas.microsoft.com/office/drawing/2014/main" id="{D42FFB8A-6FF1-36FE-8351-7B2FB36FD43A}"/>
              </a:ext>
            </a:extLst>
          </p:cNvPr>
          <p:cNvSpPr/>
          <p:nvPr/>
        </p:nvSpPr>
        <p:spPr>
          <a:xfrm>
            <a:off x="2373297" y="3576263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262;p28">
            <a:extLst>
              <a:ext uri="{FF2B5EF4-FFF2-40B4-BE49-F238E27FC236}">
                <a16:creationId xmlns:a16="http://schemas.microsoft.com/office/drawing/2014/main" id="{02D5D283-BEBC-5F01-3589-E5EAF920562E}"/>
              </a:ext>
            </a:extLst>
          </p:cNvPr>
          <p:cNvSpPr/>
          <p:nvPr/>
        </p:nvSpPr>
        <p:spPr>
          <a:xfrm>
            <a:off x="2381572" y="4374321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4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Google Shape;265;p28">
            <a:extLst>
              <a:ext uri="{FF2B5EF4-FFF2-40B4-BE49-F238E27FC236}">
                <a16:creationId xmlns:a16="http://schemas.microsoft.com/office/drawing/2014/main" id="{A53E7759-C409-E187-25DE-8F638F75F168}"/>
              </a:ext>
            </a:extLst>
          </p:cNvPr>
          <p:cNvSpPr/>
          <p:nvPr/>
        </p:nvSpPr>
        <p:spPr>
          <a:xfrm>
            <a:off x="2381572" y="2724249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75;p28">
            <a:extLst>
              <a:ext uri="{FF2B5EF4-FFF2-40B4-BE49-F238E27FC236}">
                <a16:creationId xmlns:a16="http://schemas.microsoft.com/office/drawing/2014/main" id="{67272330-1CE8-D6A8-B8CF-47B277D2BBD3}"/>
              </a:ext>
            </a:extLst>
          </p:cNvPr>
          <p:cNvSpPr/>
          <p:nvPr/>
        </p:nvSpPr>
        <p:spPr>
          <a:xfrm>
            <a:off x="2381572" y="1790760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Google Shape;276;p28">
            <a:extLst>
              <a:ext uri="{FF2B5EF4-FFF2-40B4-BE49-F238E27FC236}">
                <a16:creationId xmlns:a16="http://schemas.microsoft.com/office/drawing/2014/main" id="{97CB6729-6694-69AA-8803-AA1A6C36C246}"/>
              </a:ext>
            </a:extLst>
          </p:cNvPr>
          <p:cNvSpPr/>
          <p:nvPr/>
        </p:nvSpPr>
        <p:spPr>
          <a:xfrm>
            <a:off x="2874520" y="1704868"/>
            <a:ext cx="6664403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" name="Google Shape;279;p28">
            <a:extLst>
              <a:ext uri="{FF2B5EF4-FFF2-40B4-BE49-F238E27FC236}">
                <a16:creationId xmlns:a16="http://schemas.microsoft.com/office/drawing/2014/main" id="{BACF79E7-14FE-5818-D08F-B7C52F729DC1}"/>
              </a:ext>
            </a:extLst>
          </p:cNvPr>
          <p:cNvSpPr txBox="1"/>
          <p:nvPr/>
        </p:nvSpPr>
        <p:spPr>
          <a:xfrm>
            <a:off x="2982631" y="1847369"/>
            <a:ext cx="3922397" cy="61555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Ouverture de la séance	 	</a:t>
            </a:r>
          </a:p>
        </p:txBody>
      </p:sp>
      <p:sp>
        <p:nvSpPr>
          <p:cNvPr id="33" name="Google Shape;276;p28">
            <a:extLst>
              <a:ext uri="{FF2B5EF4-FFF2-40B4-BE49-F238E27FC236}">
                <a16:creationId xmlns:a16="http://schemas.microsoft.com/office/drawing/2014/main" id="{BDCB94BB-9516-1639-87A9-83C101601C54}"/>
              </a:ext>
            </a:extLst>
          </p:cNvPr>
          <p:cNvSpPr/>
          <p:nvPr/>
        </p:nvSpPr>
        <p:spPr>
          <a:xfrm>
            <a:off x="2874520" y="2632739"/>
            <a:ext cx="6664403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276;p28">
            <a:extLst>
              <a:ext uri="{FF2B5EF4-FFF2-40B4-BE49-F238E27FC236}">
                <a16:creationId xmlns:a16="http://schemas.microsoft.com/office/drawing/2014/main" id="{341939FC-64F4-5EBC-F6CC-748E61B76319}"/>
              </a:ext>
            </a:extLst>
          </p:cNvPr>
          <p:cNvSpPr/>
          <p:nvPr/>
        </p:nvSpPr>
        <p:spPr>
          <a:xfrm>
            <a:off x="2866475" y="3491906"/>
            <a:ext cx="6664403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257;p28">
            <a:extLst>
              <a:ext uri="{FF2B5EF4-FFF2-40B4-BE49-F238E27FC236}">
                <a16:creationId xmlns:a16="http://schemas.microsoft.com/office/drawing/2014/main" id="{A73B61FF-3677-565B-274E-579DD9957AF2}"/>
              </a:ext>
            </a:extLst>
          </p:cNvPr>
          <p:cNvSpPr/>
          <p:nvPr/>
        </p:nvSpPr>
        <p:spPr>
          <a:xfrm>
            <a:off x="8969336" y="3475707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58;p28">
            <a:extLst>
              <a:ext uri="{FF2B5EF4-FFF2-40B4-BE49-F238E27FC236}">
                <a16:creationId xmlns:a16="http://schemas.microsoft.com/office/drawing/2014/main" id="{CFCA1F65-D731-8B5F-4DC0-49045B5B188F}"/>
              </a:ext>
            </a:extLst>
          </p:cNvPr>
          <p:cNvSpPr txBox="1"/>
          <p:nvPr/>
        </p:nvSpPr>
        <p:spPr>
          <a:xfrm>
            <a:off x="7883262" y="3498164"/>
            <a:ext cx="1037197" cy="37960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rPr>
              <a:t>20 min</a:t>
            </a:r>
          </a:p>
        </p:txBody>
      </p:sp>
      <p:sp>
        <p:nvSpPr>
          <p:cNvPr id="11" name="Google Shape;259;p28">
            <a:extLst>
              <a:ext uri="{FF2B5EF4-FFF2-40B4-BE49-F238E27FC236}">
                <a16:creationId xmlns:a16="http://schemas.microsoft.com/office/drawing/2014/main" id="{DA941AF7-771D-0913-626D-436F1672174A}"/>
              </a:ext>
            </a:extLst>
          </p:cNvPr>
          <p:cNvSpPr/>
          <p:nvPr/>
        </p:nvSpPr>
        <p:spPr>
          <a:xfrm>
            <a:off x="8968295" y="4326458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260;p28">
            <a:extLst>
              <a:ext uri="{FF2B5EF4-FFF2-40B4-BE49-F238E27FC236}">
                <a16:creationId xmlns:a16="http://schemas.microsoft.com/office/drawing/2014/main" id="{20E58848-DFDD-BFE2-FBA6-66A5F23A1887}"/>
              </a:ext>
            </a:extLst>
          </p:cNvPr>
          <p:cNvSpPr txBox="1"/>
          <p:nvPr/>
        </p:nvSpPr>
        <p:spPr>
          <a:xfrm>
            <a:off x="7883262" y="4362895"/>
            <a:ext cx="1037197" cy="37960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rPr>
              <a:t>05 min</a:t>
            </a:r>
          </a:p>
        </p:txBody>
      </p:sp>
      <p:sp>
        <p:nvSpPr>
          <p:cNvPr id="22" name="Google Shape;270;p28">
            <a:extLst>
              <a:ext uri="{FF2B5EF4-FFF2-40B4-BE49-F238E27FC236}">
                <a16:creationId xmlns:a16="http://schemas.microsoft.com/office/drawing/2014/main" id="{03707E3D-6943-E3E1-AC51-60A85FDC77F4}"/>
              </a:ext>
            </a:extLst>
          </p:cNvPr>
          <p:cNvSpPr txBox="1"/>
          <p:nvPr/>
        </p:nvSpPr>
        <p:spPr>
          <a:xfrm>
            <a:off x="7883262" y="2614805"/>
            <a:ext cx="1037197" cy="37960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rPr>
              <a:t>25 min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71;p28">
            <a:extLst>
              <a:ext uri="{FF2B5EF4-FFF2-40B4-BE49-F238E27FC236}">
                <a16:creationId xmlns:a16="http://schemas.microsoft.com/office/drawing/2014/main" id="{788EAAB2-8D03-EC99-9842-FCD5552D45D9}"/>
              </a:ext>
            </a:extLst>
          </p:cNvPr>
          <p:cNvSpPr/>
          <p:nvPr/>
        </p:nvSpPr>
        <p:spPr>
          <a:xfrm>
            <a:off x="8969336" y="2633168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277;p28">
            <a:extLst>
              <a:ext uri="{FF2B5EF4-FFF2-40B4-BE49-F238E27FC236}">
                <a16:creationId xmlns:a16="http://schemas.microsoft.com/office/drawing/2014/main" id="{A6EF5B3E-01E0-E8C1-F060-3762D49504CE}"/>
              </a:ext>
            </a:extLst>
          </p:cNvPr>
          <p:cNvSpPr txBox="1"/>
          <p:nvPr/>
        </p:nvSpPr>
        <p:spPr>
          <a:xfrm>
            <a:off x="7858695" y="1775764"/>
            <a:ext cx="1037197" cy="37960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rPr>
              <a:t>05 min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Google Shape;278;p28">
            <a:extLst>
              <a:ext uri="{FF2B5EF4-FFF2-40B4-BE49-F238E27FC236}">
                <a16:creationId xmlns:a16="http://schemas.microsoft.com/office/drawing/2014/main" id="{7CFD7C7E-5E76-A852-EADC-9007259FD2DE}"/>
              </a:ext>
            </a:extLst>
          </p:cNvPr>
          <p:cNvSpPr/>
          <p:nvPr/>
        </p:nvSpPr>
        <p:spPr>
          <a:xfrm>
            <a:off x="8973119" y="1729526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67;p28">
            <a:extLst>
              <a:ext uri="{FF2B5EF4-FFF2-40B4-BE49-F238E27FC236}">
                <a16:creationId xmlns:a16="http://schemas.microsoft.com/office/drawing/2014/main" id="{574FDEFC-F6B5-8DCA-D721-41DCB6D60F88}"/>
              </a:ext>
            </a:extLst>
          </p:cNvPr>
          <p:cNvSpPr txBox="1"/>
          <p:nvPr/>
        </p:nvSpPr>
        <p:spPr>
          <a:xfrm>
            <a:off x="3022310" y="4348013"/>
            <a:ext cx="3922397" cy="4308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1219170">
              <a:lnSpc>
                <a:spcPct val="13995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Clôture de la séance</a:t>
            </a:r>
            <a:endParaRPr lang="en-US" sz="20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263;p28">
            <a:extLst>
              <a:ext uri="{FF2B5EF4-FFF2-40B4-BE49-F238E27FC236}">
                <a16:creationId xmlns:a16="http://schemas.microsoft.com/office/drawing/2014/main" id="{01577F9E-AC54-2594-E89F-A87AF09A04E3}"/>
              </a:ext>
            </a:extLst>
          </p:cNvPr>
          <p:cNvSpPr txBox="1"/>
          <p:nvPr/>
        </p:nvSpPr>
        <p:spPr>
          <a:xfrm>
            <a:off x="2963607" y="3529219"/>
            <a:ext cx="3922397" cy="4308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1219170">
              <a:lnSpc>
                <a:spcPct val="13995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Compréhension de l’écrit</a:t>
            </a:r>
            <a:endParaRPr lang="en-US" sz="20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264;p28">
            <a:extLst>
              <a:ext uri="{FF2B5EF4-FFF2-40B4-BE49-F238E27FC236}">
                <a16:creationId xmlns:a16="http://schemas.microsoft.com/office/drawing/2014/main" id="{3DFE3686-B042-F90A-D825-CB4B978CFA35}"/>
              </a:ext>
            </a:extLst>
          </p:cNvPr>
          <p:cNvSpPr txBox="1"/>
          <p:nvPr/>
        </p:nvSpPr>
        <p:spPr>
          <a:xfrm>
            <a:off x="2963607" y="2673115"/>
            <a:ext cx="2864803" cy="4308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defTabSz="1219170">
              <a:lnSpc>
                <a:spcPct val="13995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Lecture fluence</a:t>
            </a:r>
            <a:endParaRPr lang="en-US" sz="20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825760" y="388578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103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55336185-5681-780C-3049-2048E4900FAC}"/>
              </a:ext>
            </a:extLst>
          </p:cNvPr>
          <p:cNvGrpSpPr/>
          <p:nvPr/>
        </p:nvGrpSpPr>
        <p:grpSpPr>
          <a:xfrm>
            <a:off x="430216" y="1276851"/>
            <a:ext cx="3786688" cy="2807469"/>
            <a:chOff x="2136532" y="1667303"/>
            <a:chExt cx="7127574" cy="512035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1441734-6B00-D37C-EDE4-DC401FAFE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5A11443-21E3-048F-10D6-66E3A54D4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</p:spPr>
        </p:pic>
      </p:grpSp>
      <p:grpSp>
        <p:nvGrpSpPr>
          <p:cNvPr id="11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4324169" y="952608"/>
            <a:ext cx="7197271" cy="3873929"/>
            <a:chOff x="1641585" y="1048972"/>
            <a:chExt cx="5867403" cy="3260732"/>
          </a:xfrm>
        </p:grpSpPr>
        <p:sp>
          <p:nvSpPr>
            <p:cNvPr id="12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5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4575802" y="1409634"/>
            <a:ext cx="6645063" cy="290291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i="1" dirty="0">
                <a:solidFill>
                  <a:srgbClr val="44546A"/>
                </a:solidFill>
                <a:latin typeface="Calibri"/>
              </a:rPr>
              <a:t>Ouverture de la séance</a:t>
            </a:r>
            <a:endParaRPr lang="fr-FR" sz="48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48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48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7638528" y="2601252"/>
            <a:ext cx="519608" cy="519608"/>
          </a:xfrm>
          <a:prstGeom prst="ellipse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/>
            <a:endParaRPr lang="fr-FR" sz="12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732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23119887-D815-A3DE-23BC-E38CCAB80305}"/>
              </a:ext>
            </a:extLst>
          </p:cNvPr>
          <p:cNvGrpSpPr/>
          <p:nvPr/>
        </p:nvGrpSpPr>
        <p:grpSpPr>
          <a:xfrm>
            <a:off x="707014" y="1095914"/>
            <a:ext cx="10655649" cy="5072700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631027FC-70ED-5C06-DCF5-CB283F9B7E7C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78957CA4-8284-6C27-B548-4E384E3684FC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8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835468" y="232109"/>
            <a:ext cx="6224235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Contrat de classe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3B3CE945-741F-D51E-42C7-A6E173B4B0D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97003" y="2055505"/>
            <a:ext cx="702636" cy="70263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04F530A4-35C6-F17E-2BB2-9684BF81348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000587" y="3112947"/>
            <a:ext cx="699052" cy="6990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C388D0C-F87E-6982-BE38-97BAD0ACF58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066716" y="4233563"/>
            <a:ext cx="636507" cy="63650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571B638-1A3A-671A-3CB8-2ED33A7BF5DC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1123481" y="5306248"/>
            <a:ext cx="605088" cy="60508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99640" y="1252951"/>
            <a:ext cx="9491773" cy="397076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fr-FR" sz="1867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25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728570" y="1607020"/>
            <a:ext cx="9491773" cy="29240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à 3 élèves au hasard</a:t>
            </a:r>
          </a:p>
        </p:txBody>
      </p:sp>
      <p:pic>
        <p:nvPicPr>
          <p:cNvPr id="26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>
            <a:off x="232745" y="180212"/>
            <a:ext cx="602723" cy="60272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05926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1E3F9CF6-39E6-1C94-E88A-88F346ADD19A}"/>
              </a:ext>
            </a:extLst>
          </p:cNvPr>
          <p:cNvGrpSpPr/>
          <p:nvPr/>
        </p:nvGrpSpPr>
        <p:grpSpPr>
          <a:xfrm>
            <a:off x="707014" y="1086161"/>
            <a:ext cx="10655649" cy="5072700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C61BF164-7EC4-CE5A-FA49-5F835F0BCCE9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25ABE639-BBB5-CA39-5D8C-26A8A1415C14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E3FB6262-E6FA-A75F-CAD9-2803ED099A5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97003" y="2055505"/>
            <a:ext cx="702636" cy="70263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1FD4C1D6-DAD5-F303-C5DB-D5A251E4AB5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000587" y="3112947"/>
            <a:ext cx="699052" cy="6990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6A85C84-00C3-3ACE-D900-93A3BE1F192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066716" y="4233563"/>
            <a:ext cx="636507" cy="63650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E5318B2-7D13-F3C4-2BFC-DC8375686D8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1123481" y="5306248"/>
            <a:ext cx="605088" cy="60508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6" name="Google Shape;1185;p114">
            <a:extLst>
              <a:ext uri="{FF2B5EF4-FFF2-40B4-BE49-F238E27FC236}">
                <a16:creationId xmlns:a16="http://schemas.microsoft.com/office/drawing/2014/main" id="{810F50CF-B5E7-E085-E49B-7DFCE57E30FD}"/>
              </a:ext>
            </a:extLst>
          </p:cNvPr>
          <p:cNvSpPr txBox="1"/>
          <p:nvPr/>
        </p:nvSpPr>
        <p:spPr>
          <a:xfrm>
            <a:off x="1794291" y="2180303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 Je lève la main pour participer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Google Shape;1186;p114">
            <a:extLst>
              <a:ext uri="{FF2B5EF4-FFF2-40B4-BE49-F238E27FC236}">
                <a16:creationId xmlns:a16="http://schemas.microsoft.com/office/drawing/2014/main" id="{CC94F0FF-E63B-A16E-1934-33420F0C4A9D}"/>
              </a:ext>
            </a:extLst>
          </p:cNvPr>
          <p:cNvSpPr txBox="1"/>
          <p:nvPr/>
        </p:nvSpPr>
        <p:spPr>
          <a:xfrm>
            <a:off x="1794291" y="3075083"/>
            <a:ext cx="9354323" cy="70783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prête attention quand l’enseignant parle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prête attention quand d’autres camarades répondent à l’enseignant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Google Shape;1188;p114">
            <a:extLst>
              <a:ext uri="{FF2B5EF4-FFF2-40B4-BE49-F238E27FC236}">
                <a16:creationId xmlns:a16="http://schemas.microsoft.com/office/drawing/2014/main" id="{9C43998E-30CF-07A5-75EC-387B8CA2F18A}"/>
              </a:ext>
            </a:extLst>
          </p:cNvPr>
          <p:cNvSpPr txBox="1"/>
          <p:nvPr/>
        </p:nvSpPr>
        <p:spPr>
          <a:xfrm>
            <a:off x="1831678" y="4351787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Si quelque chose n’est pas clair, je pose des questions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Google Shape;1189;p114">
            <a:extLst>
              <a:ext uri="{FF2B5EF4-FFF2-40B4-BE49-F238E27FC236}">
                <a16:creationId xmlns:a16="http://schemas.microsoft.com/office/drawing/2014/main" id="{F0CC3B64-ABA1-5C6C-D1E8-19B1742F934E}"/>
              </a:ext>
            </a:extLst>
          </p:cNvPr>
          <p:cNvSpPr txBox="1"/>
          <p:nvPr/>
        </p:nvSpPr>
        <p:spPr>
          <a:xfrm>
            <a:off x="1831678" y="5408763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fais mes devoirs en classe et à la maison avec sérieux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835468" y="232109"/>
            <a:ext cx="6224235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Contrat de classe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1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>
            <a:off x="232745" y="180212"/>
            <a:ext cx="602723" cy="6027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8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99640" y="1252951"/>
            <a:ext cx="9491773" cy="397076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fr-FR" sz="1867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30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728570" y="1607020"/>
            <a:ext cx="9491773" cy="292400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sz="1867" dirty="0"/>
              <a:t>Demander à 3 élèves au hasard</a:t>
            </a:r>
          </a:p>
        </p:txBody>
      </p:sp>
    </p:spTree>
    <p:extLst>
      <p:ext uri="{BB962C8B-B14F-4D97-AF65-F5344CB8AC3E}">
        <p14:creationId xmlns:p14="http://schemas.microsoft.com/office/powerpoint/2010/main" val="35504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635711" y="186004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Icônes pour l’enseignant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1A9AE2E6-0A67-1417-D183-9FD65C5B4D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9" t="77363" r="68628" b="4644"/>
          <a:stretch>
            <a:fillRect/>
          </a:stretch>
        </p:blipFill>
        <p:spPr bwMode="auto">
          <a:xfrm>
            <a:off x="402629" y="5103494"/>
            <a:ext cx="1197428" cy="118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mage générée">
            <a:extLst>
              <a:ext uri="{FF2B5EF4-FFF2-40B4-BE49-F238E27FC236}">
                <a16:creationId xmlns:a16="http://schemas.microsoft.com/office/drawing/2014/main" id="{4FFB60C4-8009-C22C-6AF2-61AABBB304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6" r="71115" b="60700"/>
          <a:stretch>
            <a:fillRect/>
          </a:stretch>
        </p:blipFill>
        <p:spPr bwMode="auto">
          <a:xfrm>
            <a:off x="375397" y="1918038"/>
            <a:ext cx="1264016" cy="103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générée">
            <a:extLst>
              <a:ext uri="{FF2B5EF4-FFF2-40B4-BE49-F238E27FC236}">
                <a16:creationId xmlns:a16="http://schemas.microsoft.com/office/drawing/2014/main" id="{1330D90F-74CF-138A-6BA7-F99F70464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414295" y="2952180"/>
            <a:ext cx="1121228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mage générée">
            <a:extLst>
              <a:ext uri="{FF2B5EF4-FFF2-40B4-BE49-F238E27FC236}">
                <a16:creationId xmlns:a16="http://schemas.microsoft.com/office/drawing/2014/main" id="{3334AB9D-1099-64BF-8EC2-6C2C2FFBEA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1" t="59121" r="71159" b="24461"/>
          <a:stretch>
            <a:fillRect/>
          </a:stretch>
        </p:blipFill>
        <p:spPr bwMode="auto">
          <a:xfrm>
            <a:off x="496096" y="3975438"/>
            <a:ext cx="1045029" cy="107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185;p114">
            <a:extLst>
              <a:ext uri="{FF2B5EF4-FFF2-40B4-BE49-F238E27FC236}">
                <a16:creationId xmlns:a16="http://schemas.microsoft.com/office/drawing/2014/main" id="{D481EFAF-7A4C-DB9D-BE2A-4306A012CC8E}"/>
              </a:ext>
            </a:extLst>
          </p:cNvPr>
          <p:cNvSpPr txBox="1"/>
          <p:nvPr/>
        </p:nvSpPr>
        <p:spPr>
          <a:xfrm>
            <a:off x="1502226" y="1199029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Pages réservées à l’enseignant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Google Shape;1185;p114">
            <a:extLst>
              <a:ext uri="{FF2B5EF4-FFF2-40B4-BE49-F238E27FC236}">
                <a16:creationId xmlns:a16="http://schemas.microsoft.com/office/drawing/2014/main" id="{A59F36CC-CDFE-3C2A-2593-769EE40B2A0D}"/>
              </a:ext>
            </a:extLst>
          </p:cNvPr>
          <p:cNvSpPr txBox="1"/>
          <p:nvPr/>
        </p:nvSpPr>
        <p:spPr>
          <a:xfrm>
            <a:off x="1502226" y="2191781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Consignes et explications données aux élèves (à dire à haute voix)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185;p114">
            <a:extLst>
              <a:ext uri="{FF2B5EF4-FFF2-40B4-BE49-F238E27FC236}">
                <a16:creationId xmlns:a16="http://schemas.microsoft.com/office/drawing/2014/main" id="{29D2EE66-5645-E2E2-A84E-694256C5078B}"/>
              </a:ext>
            </a:extLst>
          </p:cNvPr>
          <p:cNvSpPr txBox="1"/>
          <p:nvPr/>
        </p:nvSpPr>
        <p:spPr>
          <a:xfrm>
            <a:off x="1502226" y="3225924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Page dans le livret de l’élève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185;p114">
            <a:extLst>
              <a:ext uri="{FF2B5EF4-FFF2-40B4-BE49-F238E27FC236}">
                <a16:creationId xmlns:a16="http://schemas.microsoft.com/office/drawing/2014/main" id="{8E1A970E-903D-6D16-9675-51626C774FDD}"/>
              </a:ext>
            </a:extLst>
          </p:cNvPr>
          <p:cNvSpPr txBox="1"/>
          <p:nvPr/>
        </p:nvSpPr>
        <p:spPr>
          <a:xfrm>
            <a:off x="1502226" y="4391229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Activité prioritaire à réaliser en classe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185;p114">
            <a:extLst>
              <a:ext uri="{FF2B5EF4-FFF2-40B4-BE49-F238E27FC236}">
                <a16:creationId xmlns:a16="http://schemas.microsoft.com/office/drawing/2014/main" id="{B47427F0-4482-A0CA-65C7-0A249E0575EF}"/>
              </a:ext>
            </a:extLst>
          </p:cNvPr>
          <p:cNvSpPr txBox="1"/>
          <p:nvPr/>
        </p:nvSpPr>
        <p:spPr>
          <a:xfrm>
            <a:off x="1502226" y="5413447"/>
            <a:ext cx="9106684" cy="4000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Activité optionnelle à omettre en cas de manque de temps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026" name="Picture 2" descr="Image générée">
            <a:extLst>
              <a:ext uri="{FF2B5EF4-FFF2-40B4-BE49-F238E27FC236}">
                <a16:creationId xmlns:a16="http://schemas.microsoft.com/office/drawing/2014/main" id="{C932B524-2E6D-42A8-C6A2-7213AA17C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635711" y="859615"/>
            <a:ext cx="765800" cy="898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435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2551</Words>
  <Application>Microsoft Office PowerPoint</Application>
  <PresentationFormat>Grand écran</PresentationFormat>
  <Paragraphs>298</Paragraphs>
  <Slides>48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48</vt:i4>
      </vt:variant>
    </vt:vector>
  </HeadingPairs>
  <TitlesOfParts>
    <vt:vector size="59" baseType="lpstr">
      <vt:lpstr>Aptos</vt:lpstr>
      <vt:lpstr>Arial</vt:lpstr>
      <vt:lpstr>Arial Black</vt:lpstr>
      <vt:lpstr>Calibiri</vt:lpstr>
      <vt:lpstr>Calibri</vt:lpstr>
      <vt:lpstr>Calibri Light</vt:lpstr>
      <vt:lpstr>Dosis</vt:lpstr>
      <vt:lpstr>Poppins ExtraBold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Qui peut me rappeler la signification de ces icônes ?</vt:lpstr>
      <vt:lpstr>Qui peut me rappeler la signification de ces icônes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ADM</dc:creator>
  <cp:lastModifiedBy>ADM</cp:lastModifiedBy>
  <cp:revision>29</cp:revision>
  <dcterms:created xsi:type="dcterms:W3CDTF">2025-09-25T21:33:53Z</dcterms:created>
  <dcterms:modified xsi:type="dcterms:W3CDTF">2025-10-04T20:25:58Z</dcterms:modified>
</cp:coreProperties>
</file>