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329" r:id="rId2"/>
    <p:sldId id="330" r:id="rId3"/>
    <p:sldId id="331" r:id="rId4"/>
    <p:sldId id="332" r:id="rId5"/>
    <p:sldId id="261" r:id="rId6"/>
    <p:sldId id="262" r:id="rId7"/>
    <p:sldId id="263" r:id="rId8"/>
    <p:sldId id="264" r:id="rId9"/>
    <p:sldId id="265" r:id="rId10"/>
    <p:sldId id="266" r:id="rId11"/>
    <p:sldId id="267" r:id="rId12"/>
    <p:sldId id="270" r:id="rId13"/>
    <p:sldId id="269" r:id="rId14"/>
    <p:sldId id="328" r:id="rId15"/>
    <p:sldId id="271" r:id="rId16"/>
    <p:sldId id="302" r:id="rId17"/>
    <p:sldId id="303" r:id="rId18"/>
    <p:sldId id="333" r:id="rId19"/>
    <p:sldId id="304" r:id="rId20"/>
    <p:sldId id="305" r:id="rId21"/>
    <p:sldId id="300" r:id="rId22"/>
    <p:sldId id="334" r:id="rId23"/>
    <p:sldId id="272" r:id="rId24"/>
    <p:sldId id="273" r:id="rId25"/>
    <p:sldId id="306" r:id="rId26"/>
    <p:sldId id="276" r:id="rId27"/>
    <p:sldId id="278" r:id="rId28"/>
    <p:sldId id="335" r:id="rId29"/>
    <p:sldId id="282" r:id="rId30"/>
    <p:sldId id="308" r:id="rId31"/>
    <p:sldId id="284" r:id="rId32"/>
    <p:sldId id="317" r:id="rId33"/>
    <p:sldId id="287" r:id="rId34"/>
    <p:sldId id="288" r:id="rId35"/>
    <p:sldId id="318" r:id="rId36"/>
    <p:sldId id="319" r:id="rId37"/>
    <p:sldId id="289" r:id="rId38"/>
    <p:sldId id="310" r:id="rId39"/>
    <p:sldId id="320" r:id="rId40"/>
    <p:sldId id="321" r:id="rId41"/>
    <p:sldId id="291" r:id="rId42"/>
    <p:sldId id="292" r:id="rId43"/>
    <p:sldId id="339" r:id="rId44"/>
    <p:sldId id="340" r:id="rId45"/>
    <p:sldId id="336" r:id="rId46"/>
    <p:sldId id="337" r:id="rId47"/>
    <p:sldId id="311" r:id="rId48"/>
    <p:sldId id="312" r:id="rId49"/>
    <p:sldId id="297" r:id="rId50"/>
    <p:sldId id="298" r:id="rId51"/>
    <p:sldId id="299" r:id="rId5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CC0099"/>
    <a:srgbClr val="FFFFCC"/>
    <a:srgbClr val="CFCD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5" autoAdjust="0"/>
    <p:restoredTop sz="94660"/>
  </p:normalViewPr>
  <p:slideViewPr>
    <p:cSldViewPr snapToGrid="0">
      <p:cViewPr varScale="1">
        <p:scale>
          <a:sx n="75" d="100"/>
          <a:sy n="75" d="100"/>
        </p:scale>
        <p:origin x="2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B7E69D-75F2-43BD-A5F7-317B1A15E7C0}" type="datetimeFigureOut">
              <a:rPr lang="fr-FR" smtClean="0"/>
              <a:t>07/10/2025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B89CC5-CC58-488D-A5FC-62AA2865915D}" type="slidenum">
              <a:rPr lang="fr-FR" smtClean="0"/>
              <a:t>‹N°›</a:t>
            </a:fld>
            <a:endParaRPr lang="fr-FR"/>
          </a:p>
        </p:txBody>
      </p:sp>
    </p:spTree>
    <p:extLst>
      <p:ext uri="{BB962C8B-B14F-4D97-AF65-F5344CB8AC3E}">
        <p14:creationId xmlns:p14="http://schemas.microsoft.com/office/powerpoint/2010/main" val="2644687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903352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69922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556965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178577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2965972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1093947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08903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31734838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953970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3291190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3302608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5E0A632-0709-4BCD-BFD7-ACC4D5FB9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313699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5E0A632-0709-4BCD-BFD7-ACC4D5FB92A7}" type="datetimeFigureOut">
              <a:rPr lang="fr-FR" smtClean="0"/>
              <a:t>07/10/2025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614486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5E0A632-0709-4BCD-BFD7-ACC4D5FB92A7}" type="datetimeFigureOut">
              <a:rPr lang="fr-FR" smtClean="0"/>
              <a:t>07/10/2025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1350397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E0A632-0709-4BCD-BFD7-ACC4D5FB92A7}" type="datetimeFigureOut">
              <a:rPr lang="fr-FR" smtClean="0"/>
              <a:t>07/10/2025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2907069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D5E0A632-0709-4BCD-BFD7-ACC4D5FB9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221931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D5E0A632-0709-4BCD-BFD7-ACC4D5FB9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AD56C9-8211-48FD-BEFA-296E23102938}" type="slidenum">
              <a:rPr lang="fr-FR" smtClean="0"/>
              <a:t>‹N°›</a:t>
            </a:fld>
            <a:endParaRPr lang="fr-FR"/>
          </a:p>
        </p:txBody>
      </p:sp>
    </p:spTree>
    <p:extLst>
      <p:ext uri="{BB962C8B-B14F-4D97-AF65-F5344CB8AC3E}">
        <p14:creationId xmlns:p14="http://schemas.microsoft.com/office/powerpoint/2010/main" val="607052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E0A632-0709-4BCD-BFD7-ACC4D5FB92A7}" type="datetimeFigureOut">
              <a:rPr lang="fr-FR" smtClean="0"/>
              <a:t>07/10/2025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AD56C9-8211-48FD-BEFA-296E23102938}" type="slidenum">
              <a:rPr lang="fr-FR" smtClean="0"/>
              <a:t>‹N°›</a:t>
            </a:fld>
            <a:endParaRPr lang="fr-FR"/>
          </a:p>
        </p:txBody>
      </p:sp>
    </p:spTree>
    <p:extLst>
      <p:ext uri="{BB962C8B-B14F-4D97-AF65-F5344CB8AC3E}">
        <p14:creationId xmlns:p14="http://schemas.microsoft.com/office/powerpoint/2010/main" val="3620966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5" Type="http://schemas.microsoft.com/office/2007/relationships/hdphoto" Target="../media/hdphoto6.wdp"/><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0.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3909513" y="183881"/>
            <a:ext cx="4372977" cy="663097"/>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304313" y="3954306"/>
            <a:ext cx="6512167" cy="696796"/>
          </a:xfrm>
          <a:prstGeom prst="rect">
            <a:avLst/>
          </a:prstGeom>
          <a:solidFill>
            <a:srgbClr val="336FB6"/>
          </a:solidFill>
          <a:ln w="38103" cap="flat">
            <a:solidFill>
              <a:srgbClr val="FFFFFF"/>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r>
              <a:rPr lang="fr-FR" sz="2667" b="1" kern="0" dirty="0">
                <a:solidFill>
                  <a:srgbClr val="FFFFFF"/>
                </a:solidFill>
                <a:ea typeface="Calibri"/>
                <a:cs typeface="Calibri"/>
              </a:rPr>
              <a:t>Palier                                              Semaine       </a:t>
            </a:r>
            <a:r>
              <a:rPr lang="fr-FR" sz="2667" b="1" kern="0" dirty="0" smtClean="0">
                <a:solidFill>
                  <a:srgbClr val="FFFFFF"/>
                </a:solidFill>
                <a:ea typeface="Calibri"/>
                <a:cs typeface="Calibri"/>
              </a:rPr>
              <a:t>4 </a:t>
            </a:r>
            <a:endParaRPr lang="fr-FR" sz="2667" b="1" kern="0" dirty="0">
              <a:solidFill>
                <a:srgbClr val="FFFFFF"/>
              </a:solidFill>
              <a:latin typeface="Calibri"/>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304312" y="4862697"/>
            <a:ext cx="11079968" cy="877755"/>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Consolidation                   Fiche </a:t>
            </a:r>
            <a:r>
              <a:rPr lang="fr-FR" sz="2667" b="1" kern="0" dirty="0" smtClean="0">
                <a:solidFill>
                  <a:srgbClr val="FFFFFF"/>
                </a:solidFill>
                <a:latin typeface="Calibri"/>
                <a:ea typeface="Calibri"/>
                <a:cs typeface="Calibri"/>
              </a:rPr>
              <a:t>2 </a:t>
            </a:r>
            <a:endParaRPr lang="fr-FR" sz="2667" b="1" kern="0" dirty="0">
              <a:solidFill>
                <a:srgbClr val="FFFFFF"/>
              </a:solidFill>
              <a:latin typeface="Calibri"/>
              <a:ea typeface="Calibri"/>
              <a:cs typeface="Calibri"/>
            </a:endParaRP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5844296" y="5090791"/>
            <a:ext cx="4730576" cy="369332"/>
          </a:xfrm>
          <a:prstGeom prst="rect">
            <a:avLst/>
          </a:prstGeom>
          <a:noFill/>
          <a:ln cap="flat">
            <a:noFill/>
          </a:ln>
        </p:spPr>
        <p:txBody>
          <a:bodyPr vert="horz" wrap="square" lIns="0" tIns="0" rIns="0" bIns="0" anchor="t" anchorCtr="0" compatLnSpc="1">
            <a:spAutoFit/>
          </a:bodyPr>
          <a:lstStyle/>
          <a:p>
            <a:pPr marL="380981" indent="-380981" defTabSz="1219140">
              <a:buFont typeface="Wingdings" panose="05000000000000000000" pitchFamily="2" charset="2"/>
              <a:buChar char="Ø"/>
              <a:defRPr sz="1800" b="0" i="0" u="none" strike="noStrike" kern="0" cap="none" spc="0" baseline="0">
                <a:solidFill>
                  <a:srgbClr val="000000"/>
                </a:solidFill>
                <a:uFillTx/>
              </a:defRPr>
            </a:pPr>
            <a:r>
              <a:rPr lang="fr-FR" sz="2400" b="1" kern="0" dirty="0">
                <a:solidFill>
                  <a:prstClr val="white"/>
                </a:solidFill>
                <a:latin typeface="Calibri" panose="020F0502020204030204"/>
              </a:rPr>
              <a:t>Consolider les acquis du palier 2</a:t>
            </a:r>
          </a:p>
        </p:txBody>
      </p:sp>
      <p:sp>
        <p:nvSpPr>
          <p:cNvPr id="9" name="Google Shape;735;p98">
            <a:extLst>
              <a:ext uri="{FF2B5EF4-FFF2-40B4-BE49-F238E27FC236}">
                <a16:creationId xmlns:a16="http://schemas.microsoft.com/office/drawing/2014/main" id="{F8C53EBC-F327-F687-DA37-526990EB91DF}"/>
              </a:ext>
            </a:extLst>
          </p:cNvPr>
          <p:cNvSpPr/>
          <p:nvPr/>
        </p:nvSpPr>
        <p:spPr>
          <a:xfrm>
            <a:off x="1435734" y="4089026"/>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2829417" y="4974459"/>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2331258" y="2444619"/>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436415" y="1420168"/>
            <a:ext cx="7747991" cy="1107996"/>
          </a:xfrm>
          <a:prstGeom prst="rect">
            <a:avLst/>
          </a:prstGeom>
          <a:noFill/>
          <a:ln cap="flat">
            <a:noFill/>
          </a:ln>
        </p:spPr>
        <p:txBody>
          <a:bodyPr vert="horz" wrap="square" lIns="0" tIns="0" rIns="0" bIns="0" anchor="t" anchorCtr="1" compatLnSpc="1">
            <a:spAutoFit/>
          </a:bodyPr>
          <a:lstStyle/>
          <a:p>
            <a:pPr algn="ctr" defTabSz="1219140">
              <a:defRPr sz="1800" b="0" i="0" u="none" strike="noStrike" kern="0" cap="none" spc="0" baseline="0">
                <a:solidFill>
                  <a:srgbClr val="000000"/>
                </a:solidFill>
                <a:uFillTx/>
              </a:defRPr>
            </a:pPr>
            <a:r>
              <a:rPr lang="fr-FR" sz="7200" b="1" kern="0" dirty="0">
                <a:solidFill>
                  <a:srgbClr val="3FB2CB"/>
                </a:solidFill>
                <a:latin typeface="Calibri"/>
                <a:ea typeface="Calibri"/>
                <a:cs typeface="Calibri"/>
              </a:rPr>
              <a:t>Français </a:t>
            </a:r>
            <a:endParaRPr lang="fr-FR" sz="1867"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8302423" y="1068899"/>
            <a:ext cx="1704404" cy="528671"/>
          </a:xfrm>
          <a:prstGeom prst="rect">
            <a:avLst/>
          </a:prstGeom>
          <a:noFill/>
          <a:ln cap="flat">
            <a:noFill/>
          </a:ln>
        </p:spPr>
        <p:txBody>
          <a:bodyPr vert="horz" wrap="square" lIns="0" tIns="0" rIns="0" bIns="0" anchor="t" anchorCtr="1" compatLnSpc="1">
            <a:spAutoFit/>
          </a:bodyPr>
          <a:lstStyle/>
          <a:p>
            <a:pPr algn="ctr" defTabSz="1219140">
              <a:lnSpc>
                <a:spcPct val="183502"/>
              </a:lnSpc>
              <a:defRPr sz="1800" b="0" i="0" u="none" strike="noStrike" kern="0" cap="none" spc="0" baseline="0">
                <a:solidFill>
                  <a:srgbClr val="000000"/>
                </a:solidFill>
                <a:uFillTx/>
              </a:defRPr>
            </a:pPr>
            <a:r>
              <a:rPr lang="fr-FR" sz="1867" b="1" kern="0">
                <a:solidFill>
                  <a:srgbClr val="FFFFFF"/>
                </a:solidFill>
                <a:latin typeface="Calibri"/>
                <a:ea typeface="Calibri"/>
                <a:cs typeface="Calibri"/>
              </a:rPr>
              <a:t>Niveau</a:t>
            </a:r>
            <a:r>
              <a:rPr lang="fr-FR" sz="1600" b="1" kern="0">
                <a:solidFill>
                  <a:srgbClr val="FFFFFF"/>
                </a:solidFill>
                <a:latin typeface="Dosis"/>
                <a:ea typeface="Dosis"/>
                <a:cs typeface="Dosis"/>
              </a:rPr>
              <a:t>    </a:t>
            </a:r>
            <a:r>
              <a:rPr lang="fr-FR" sz="1333" b="1" kern="0">
                <a:solidFill>
                  <a:srgbClr val="FFFFFF"/>
                </a:solidFill>
                <a:latin typeface="Dosis"/>
                <a:ea typeface="Dosis"/>
                <a:cs typeface="Dosis"/>
              </a:rPr>
              <a:t>            </a:t>
            </a:r>
            <a:r>
              <a:rPr lang="fr-FR" sz="1600" b="1" kern="0">
                <a:solidFill>
                  <a:srgbClr val="FFFFFF"/>
                </a:solidFill>
                <a:latin typeface="Dosis"/>
                <a:ea typeface="Dosis"/>
                <a:cs typeface="Dosis"/>
              </a:rPr>
              <a:t>             </a:t>
            </a:r>
            <a:endParaRPr lang="fr-FR" sz="1467"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8209337" y="948477"/>
            <a:ext cx="2026479" cy="1623728"/>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8370371" y="1135407"/>
            <a:ext cx="1704404" cy="679545"/>
          </a:xfrm>
          <a:prstGeom prst="rect">
            <a:avLst/>
          </a:prstGeom>
          <a:noFill/>
          <a:ln cap="flat">
            <a:noFill/>
          </a:ln>
        </p:spPr>
        <p:txBody>
          <a:bodyPr vert="horz" wrap="square" lIns="0" tIns="0" rIns="0" bIns="0" anchor="t" anchorCtr="1" compatLnSpc="1">
            <a:spAutoFit/>
          </a:bodyPr>
          <a:lstStyle/>
          <a:p>
            <a:pPr algn="ctr" defTabSz="121914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8473771" y="1760343"/>
            <a:ext cx="1497604" cy="461614"/>
          </a:xfrm>
          <a:prstGeom prst="rect">
            <a:avLst/>
          </a:prstGeom>
          <a:noFill/>
          <a:ln cap="flat">
            <a:noFill/>
          </a:ln>
        </p:spPr>
        <p:txBody>
          <a:bodyPr vert="horz" wrap="square" lIns="91427" tIns="45695" rIns="91427" bIns="45695" anchor="t" anchorCtr="1" compatLnSpc="1">
            <a:spAutoFit/>
          </a:bodyPr>
          <a:lstStyle/>
          <a:p>
            <a:pPr algn="ctr" defTabSz="1219140">
              <a:defRPr sz="1800" b="0" i="0" u="none" strike="noStrike" kern="0" cap="none" spc="0" baseline="0">
                <a:solidFill>
                  <a:srgbClr val="000000"/>
                </a:solidFill>
                <a:uFillTx/>
              </a:defRPr>
            </a:pPr>
            <a:r>
              <a:rPr lang="fr-FR" sz="2400"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2241381" y="2836962"/>
            <a:ext cx="4226283" cy="509623"/>
          </a:xfrm>
          <a:prstGeom prst="rect">
            <a:avLst/>
          </a:prstGeom>
          <a:noFill/>
          <a:ln w="38103" cap="flat">
            <a:solidFill>
              <a:srgbClr val="FFFFFF"/>
            </a:solid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32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6816481" y="2241721"/>
            <a:ext cx="4714865" cy="2389435"/>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694674" y="4113679"/>
            <a:ext cx="310959" cy="410433"/>
          </a:xfrm>
          <a:prstGeom prst="rect">
            <a:avLst/>
          </a:prstGeom>
          <a:noFill/>
          <a:ln cap="flat">
            <a:noFill/>
          </a:ln>
        </p:spPr>
        <p:txBody>
          <a:bodyPr vert="horz" wrap="square" lIns="0" tIns="0" rIns="0" bIns="0" anchor="t" anchorCtr="0" compatLnSpc="1">
            <a:spAutoFit/>
          </a:bodyPr>
          <a:lstStyle/>
          <a:p>
            <a:pPr defTabSz="121914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2</a:t>
            </a:r>
            <a:endParaRPr lang="fr-FR" sz="2667"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6222347" y="4070667"/>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5537397" y="5004135"/>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Tree>
    <p:extLst>
      <p:ext uri="{BB962C8B-B14F-4D97-AF65-F5344CB8AC3E}">
        <p14:creationId xmlns:p14="http://schemas.microsoft.com/office/powerpoint/2010/main" val="852719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769863" y="1370895"/>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dirty="0">
                <a:solidFill>
                  <a:srgbClr val="44546A"/>
                </a:solidFill>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769863" y="2674502"/>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769864" y="3978109"/>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769864" y="5281715"/>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459673" y="1027246"/>
            <a:ext cx="991300" cy="991300"/>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459671" y="2372864"/>
            <a:ext cx="991300" cy="1045913"/>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459672" y="3716477"/>
            <a:ext cx="991299" cy="991299"/>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9672" y="5015586"/>
            <a:ext cx="991299" cy="925469"/>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l’élève</a:t>
            </a:r>
            <a:endParaRPr lang="en-US" sz="1867" kern="0" dirty="0">
              <a:solidFill>
                <a:srgbClr val="000000"/>
              </a:solidFill>
              <a:latin typeface="Arial"/>
              <a:ea typeface="Arial"/>
              <a:cs typeface="Arial"/>
            </a:endParaRPr>
          </a:p>
        </p:txBody>
      </p:sp>
    </p:spTree>
    <p:extLst>
      <p:ext uri="{BB962C8B-B14F-4D97-AF65-F5344CB8AC3E}">
        <p14:creationId xmlns:p14="http://schemas.microsoft.com/office/powerpoint/2010/main" val="3615721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4324169" y="952608"/>
            <a:ext cx="7197271" cy="3873929"/>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lecture fluence</a:t>
            </a:r>
            <a:r>
              <a:rPr lang="fr-FR" sz="48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25 min</a:t>
            </a:r>
            <a:endParaRPr lang="en-US" sz="48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588147" y="993046"/>
            <a:ext cx="3736023" cy="3736023"/>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15113932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36337790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11">
            <a:extLst>
              <a:ext uri="{FF2B5EF4-FFF2-40B4-BE49-F238E27FC236}">
                <a16:creationId xmlns:a16="http://schemas.microsoft.com/office/drawing/2014/main" id="{399F1527-D768-6968-333E-AFD8946F2AD3}"/>
              </a:ext>
            </a:extLst>
          </p:cNvPr>
          <p:cNvSpPr txBox="1"/>
          <p:nvPr/>
        </p:nvSpPr>
        <p:spPr>
          <a:xfrm>
            <a:off x="41877" y="30677"/>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fr-FR" sz="2400" dirty="0">
              <a:solidFill>
                <a:schemeClr val="tx1"/>
              </a:solidFill>
            </a:endParaRPr>
          </a:p>
        </p:txBody>
      </p:sp>
      <p:sp>
        <p:nvSpPr>
          <p:cNvPr id="4" name="ZoneTexte 11">
            <a:extLst>
              <a:ext uri="{FF2B5EF4-FFF2-40B4-BE49-F238E27FC236}">
                <a16:creationId xmlns:a16="http://schemas.microsoft.com/office/drawing/2014/main" id="{181FB365-14A9-78FB-BD24-834F69E467DF}"/>
              </a:ext>
            </a:extLst>
          </p:cNvPr>
          <p:cNvSpPr txBox="1"/>
          <p:nvPr/>
        </p:nvSpPr>
        <p:spPr>
          <a:xfrm>
            <a:off x="532553" y="1199456"/>
            <a:ext cx="11126895" cy="58785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altLang="fr-FR" sz="2800" dirty="0"/>
              <a:t>Lire les mots à difficultés particulières</a:t>
            </a:r>
          </a:p>
        </p:txBody>
      </p:sp>
      <p:pic>
        <p:nvPicPr>
          <p:cNvPr id="6" name="Picture 2" descr="Image générée">
            <a:extLst>
              <a:ext uri="{FF2B5EF4-FFF2-40B4-BE49-F238E27FC236}">
                <a16:creationId xmlns:a16="http://schemas.microsoft.com/office/drawing/2014/main" id="{CA1812C7-3EE0-0DDC-F886-8FF543CCB73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411DE062-293B-0250-BF91-3C1067F1D6EA}"/>
              </a:ext>
            </a:extLst>
          </p:cNvPr>
          <p:cNvSpPr txBox="1"/>
          <p:nvPr/>
        </p:nvSpPr>
        <p:spPr>
          <a:xfrm>
            <a:off x="532553" y="2197894"/>
            <a:ext cx="11126895" cy="2677656"/>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lvl="0"/>
            <a:r>
              <a:rPr lang="fr-FR" dirty="0">
                <a:latin typeface="+mn-lt"/>
              </a:rPr>
              <a:t>J’observe le mot et je cherche la partie difficile.</a:t>
            </a:r>
          </a:p>
          <a:p>
            <a:pPr lvl="0"/>
            <a:r>
              <a:rPr lang="fr-FR" dirty="0">
                <a:latin typeface="+mn-lt"/>
              </a:rPr>
              <a:t>Je découpe le mot en syllabes.</a:t>
            </a:r>
          </a:p>
          <a:p>
            <a:pPr lvl="0"/>
            <a:r>
              <a:rPr lang="fr-FR" dirty="0">
                <a:latin typeface="+mn-lt"/>
              </a:rPr>
              <a:t>Je lis doucement, en articulant bien.</a:t>
            </a:r>
          </a:p>
          <a:p>
            <a:pPr lvl="0"/>
            <a:r>
              <a:rPr lang="fr-FR" dirty="0">
                <a:latin typeface="+mn-lt"/>
              </a:rPr>
              <a:t>Je répète plusieurs fois.</a:t>
            </a:r>
          </a:p>
          <a:p>
            <a:pPr marL="0" indent="0">
              <a:buNone/>
            </a:pPr>
            <a:r>
              <a:rPr lang="fr-FR" b="1" dirty="0">
                <a:solidFill>
                  <a:srgbClr val="C00000"/>
                </a:solidFill>
                <a:latin typeface="+mn-lt"/>
              </a:rPr>
              <a:t>Exemples </a:t>
            </a:r>
            <a:r>
              <a:rPr lang="fr-FR" b="1" dirty="0" smtClean="0">
                <a:solidFill>
                  <a:srgbClr val="C00000"/>
                </a:solidFill>
                <a:latin typeface="+mn-lt"/>
              </a:rPr>
              <a:t>:</a:t>
            </a:r>
          </a:p>
          <a:p>
            <a:pPr marL="800100" lvl="1" indent="-342900">
              <a:buFont typeface="Wingdings" panose="05000000000000000000" pitchFamily="2" charset="2"/>
              <a:buChar char="Ø"/>
            </a:pPr>
            <a:r>
              <a:rPr lang="fr-FR" sz="2400" dirty="0" smtClean="0"/>
              <a:t>métier </a:t>
            </a:r>
            <a:r>
              <a:rPr lang="fr-FR" sz="2400" kern="100" dirty="0" smtClean="0">
                <a:sym typeface="Wingdings" panose="05000000000000000000" pitchFamily="2" charset="2"/>
              </a:rPr>
              <a:t> </a:t>
            </a:r>
            <a:r>
              <a:rPr lang="fr-FR" sz="2400" dirty="0" err="1" smtClean="0"/>
              <a:t>mé-tier</a:t>
            </a:r>
            <a:r>
              <a:rPr lang="fr-FR" sz="2400" dirty="0" smtClean="0"/>
              <a:t> </a:t>
            </a:r>
          </a:p>
          <a:p>
            <a:pPr marL="800100" lvl="1" indent="-342900">
              <a:buFont typeface="Wingdings" panose="05000000000000000000" pitchFamily="2" charset="2"/>
              <a:buChar char="Ø"/>
            </a:pPr>
            <a:r>
              <a:rPr lang="fr-FR" sz="2400" dirty="0" smtClean="0"/>
              <a:t>ranger </a:t>
            </a:r>
            <a:r>
              <a:rPr lang="fr-FR" sz="2400" kern="100" dirty="0" smtClean="0">
                <a:sym typeface="Wingdings" panose="05000000000000000000" pitchFamily="2" charset="2"/>
              </a:rPr>
              <a:t></a:t>
            </a:r>
            <a:r>
              <a:rPr lang="fr-FR" sz="2400" dirty="0"/>
              <a:t> </a:t>
            </a:r>
            <a:r>
              <a:rPr lang="fr-FR" sz="2400" dirty="0" err="1" smtClean="0"/>
              <a:t>ran-ger</a:t>
            </a:r>
            <a:endParaRPr lang="fr-FR" sz="2400" dirty="0"/>
          </a:p>
        </p:txBody>
      </p:sp>
      <p:sp>
        <p:nvSpPr>
          <p:cNvPr id="10" name="Rectangle 9">
            <a:extLst>
              <a:ext uri="{FF2B5EF4-FFF2-40B4-BE49-F238E27FC236}">
                <a16:creationId xmlns:a16="http://schemas.microsoft.com/office/drawing/2014/main" id="{BCB3F1D7-9DDC-8588-E06D-67B682BEF597}"/>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E5F13A7-BED9-51FF-582D-1C728550BEB4}"/>
              </a:ext>
            </a:extLst>
          </p:cNvPr>
          <p:cNvSpPr txBox="1">
            <a:spLocks/>
          </p:cNvSpPr>
          <p:nvPr/>
        </p:nvSpPr>
        <p:spPr>
          <a:xfrm>
            <a:off x="834308" y="9081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b="1" i="0" dirty="0">
                <a:solidFill>
                  <a:srgbClr val="E8E8E8">
                    <a:lumMod val="50000"/>
                  </a:srgbClr>
                </a:solidFill>
              </a:rPr>
              <a:t>Avant de commencer, faisons un petit rappel de ce que nous avons appris :</a:t>
            </a:r>
          </a:p>
        </p:txBody>
      </p:sp>
      <p:pic>
        <p:nvPicPr>
          <p:cNvPr id="13" name="Picture 2" descr="Lever la main - Icônes mains et gestes gratuites">
            <a:extLst>
              <a:ext uri="{FF2B5EF4-FFF2-40B4-BE49-F238E27FC236}">
                <a16:creationId xmlns:a16="http://schemas.microsoft.com/office/drawing/2014/main" id="{029E7470-009C-CC51-8D17-20CB077882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Tree>
    <p:extLst>
      <p:ext uri="{BB962C8B-B14F-4D97-AF65-F5344CB8AC3E}">
        <p14:creationId xmlns:p14="http://schemas.microsoft.com/office/powerpoint/2010/main" val="4258522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Activités </a:t>
            </a:r>
            <a:r>
              <a:rPr lang="fr-FR" sz="4267" dirty="0"/>
              <a:t>de consolidation</a:t>
            </a:r>
            <a:endParaRPr lang="en-US" sz="4267" dirty="0"/>
          </a:p>
        </p:txBody>
      </p:sp>
    </p:spTree>
    <p:extLst>
      <p:ext uri="{BB962C8B-B14F-4D97-AF65-F5344CB8AC3E}">
        <p14:creationId xmlns:p14="http://schemas.microsoft.com/office/powerpoint/2010/main" val="41470233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93629"/>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E8E8E8">
                    <a:lumMod val="50000"/>
                  </a:srgbClr>
                </a:solidFill>
              </a:rPr>
              <a:t>Lisez les mots un par un, en articulant correctement chaque syllabe.</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smtClean="0">
                <a:solidFill>
                  <a:srgbClr val="E8E8E8">
                    <a:lumMod val="75000"/>
                  </a:srgbClr>
                </a:solidFill>
              </a:rPr>
              <a:t>Désigner 5 élèves pour lire. fournir </a:t>
            </a:r>
            <a:r>
              <a:rPr lang="fr-FR" sz="1867" dirty="0">
                <a:solidFill>
                  <a:srgbClr val="E8E8E8">
                    <a:lumMod val="75000"/>
                  </a:srgbClr>
                </a:solidFill>
              </a:rPr>
              <a:t>un feedback positif et correctif</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2504165" y="1827753"/>
            <a:ext cx="6868436" cy="1120639"/>
          </a:xfrm>
          <a:prstGeom prst="rect">
            <a:avLst/>
          </a:prstGeom>
        </p:spPr>
      </p:pic>
      <p:pic>
        <p:nvPicPr>
          <p:cNvPr id="7" name="Image 6"/>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2504165" y="3905285"/>
            <a:ext cx="6868436" cy="1084491"/>
          </a:xfrm>
          <a:prstGeom prst="rect">
            <a:avLst/>
          </a:prstGeom>
        </p:spPr>
      </p:pic>
    </p:spTree>
    <p:extLst>
      <p:ext uri="{BB962C8B-B14F-4D97-AF65-F5344CB8AC3E}">
        <p14:creationId xmlns:p14="http://schemas.microsoft.com/office/powerpoint/2010/main" val="1915563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26062"/>
            <a:ext cx="10902465" cy="687432"/>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2000" dirty="0"/>
              <a:t>Deux élèves viennent lire le plus vite possible les mots </a:t>
            </a:r>
            <a:r>
              <a:rPr lang="fr-FR" sz="2000" dirty="0" smtClean="0"/>
              <a:t>pointés : </a:t>
            </a:r>
            <a:r>
              <a:rPr lang="fr-FR" sz="1867" dirty="0" smtClean="0">
                <a:solidFill>
                  <a:srgbClr val="E8E8E8">
                    <a:lumMod val="50000"/>
                  </a:srgbClr>
                </a:solidFill>
              </a:rPr>
              <a:t>le premier </a:t>
            </a:r>
            <a:r>
              <a:rPr lang="fr-FR" sz="1867" dirty="0">
                <a:solidFill>
                  <a:srgbClr val="E8E8E8">
                    <a:lumMod val="50000"/>
                  </a:srgbClr>
                </a:solidFill>
              </a:rPr>
              <a:t>élève lit un mot, le deuxième lit le suivant, etc</a:t>
            </a:r>
            <a:r>
              <a:rPr lang="fr-FR" sz="1867" dirty="0" smtClean="0">
                <a:solidFill>
                  <a:srgbClr val="E8E8E8">
                    <a:lumMod val="50000"/>
                  </a:srgbClr>
                </a:solidFill>
              </a:rPr>
              <a:t>.</a:t>
            </a:r>
            <a:endParaRPr 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694457" y="55828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smtClean="0">
                <a:solidFill>
                  <a:srgbClr val="E8E8E8">
                    <a:lumMod val="75000"/>
                  </a:srgbClr>
                </a:solidFill>
              </a:rPr>
              <a:t>Désigner 2 élèves pour lire. fournir </a:t>
            </a:r>
            <a:r>
              <a:rPr lang="fr-FR" sz="1867" dirty="0">
                <a:solidFill>
                  <a:srgbClr val="E8E8E8">
                    <a:lumMod val="75000"/>
                  </a:srgbClr>
                </a:solidFill>
              </a:rPr>
              <a:t>un feedback positif et correctif</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2504165" y="1827753"/>
            <a:ext cx="6868436" cy="1120639"/>
          </a:xfrm>
          <a:prstGeom prst="rect">
            <a:avLst/>
          </a:prstGeom>
        </p:spPr>
      </p:pic>
      <p:pic>
        <p:nvPicPr>
          <p:cNvPr id="13" name="Image 12"/>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2504165" y="3905285"/>
            <a:ext cx="6868436" cy="1084491"/>
          </a:xfrm>
          <a:prstGeom prst="rect">
            <a:avLst/>
          </a:prstGeom>
        </p:spPr>
      </p:pic>
    </p:spTree>
    <p:extLst>
      <p:ext uri="{BB962C8B-B14F-4D97-AF65-F5344CB8AC3E}">
        <p14:creationId xmlns:p14="http://schemas.microsoft.com/office/powerpoint/2010/main" val="221438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93629"/>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E8E8E8">
                    <a:lumMod val="50000"/>
                  </a:srgbClr>
                </a:solidFill>
              </a:rPr>
              <a:t>Regardez chaque mot, même s’ils sont à moitié cachés. </a:t>
            </a:r>
            <a:r>
              <a:rPr lang="fr-FR" sz="1867" dirty="0" smtClean="0">
                <a:solidFill>
                  <a:srgbClr val="E8E8E8">
                    <a:lumMod val="50000"/>
                  </a:srgbClr>
                </a:solidFill>
              </a:rPr>
              <a:t>Devinez-les </a:t>
            </a:r>
            <a:r>
              <a:rPr lang="fr-FR" sz="1867" dirty="0">
                <a:solidFill>
                  <a:srgbClr val="E8E8E8">
                    <a:lumMod val="50000"/>
                  </a:srgbClr>
                </a:solidFill>
              </a:rPr>
              <a:t>et lisez-les à haute voix.</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smtClean="0">
                <a:solidFill>
                  <a:srgbClr val="E8E8E8">
                    <a:lumMod val="75000"/>
                  </a:srgbClr>
                </a:solidFill>
              </a:rPr>
              <a:t>Désigner 5 élèves pour lire. fournir </a:t>
            </a:r>
            <a:r>
              <a:rPr lang="fr-FR" sz="1867" dirty="0">
                <a:solidFill>
                  <a:srgbClr val="E8E8E8">
                    <a:lumMod val="75000"/>
                  </a:srgbClr>
                </a:solidFill>
              </a:rPr>
              <a:t>un feedback positif et correctif</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2504165" y="1827753"/>
            <a:ext cx="6868436" cy="1120639"/>
          </a:xfrm>
          <a:prstGeom prst="rect">
            <a:avLst/>
          </a:prstGeom>
        </p:spPr>
      </p:pic>
      <p:pic>
        <p:nvPicPr>
          <p:cNvPr id="17" name="Image 16"/>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2504165" y="3905285"/>
            <a:ext cx="6868436" cy="1084491"/>
          </a:xfrm>
          <a:prstGeom prst="rect">
            <a:avLst/>
          </a:prstGeom>
        </p:spPr>
      </p:pic>
    </p:spTree>
    <p:extLst>
      <p:ext uri="{BB962C8B-B14F-4D97-AF65-F5344CB8AC3E}">
        <p14:creationId xmlns:p14="http://schemas.microsoft.com/office/powerpoint/2010/main" val="338915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93629"/>
            <a:ext cx="11453994" cy="40011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2000" dirty="0" smtClean="0"/>
              <a:t>Reliez les mots qui riment ensemble, comme dans l’exemple. Répétez chaque </a:t>
            </a:r>
            <a:r>
              <a:rPr lang="fr-FR" sz="2000" dirty="0"/>
              <a:t>paire de mots à </a:t>
            </a:r>
            <a:r>
              <a:rPr lang="fr-FR" sz="2000" dirty="0" smtClean="0"/>
              <a:t>haute voix.</a:t>
            </a:r>
            <a:endParaRPr 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734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smtClean="0">
                <a:solidFill>
                  <a:srgbClr val="E8E8E8">
                    <a:lumMod val="75000"/>
                  </a:srgbClr>
                </a:solidFill>
              </a:rPr>
              <a:t>Désigner 5 élèves pour répondre et lire les mots.</a:t>
            </a:r>
            <a:endParaRPr lang="fr-FR" sz="1867" dirty="0">
              <a:solidFill>
                <a:srgbClr val="E8E8E8">
                  <a:lumMod val="75000"/>
                </a:srgbClr>
              </a:solidFill>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462961"/>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8181868" y="1378359"/>
            <a:ext cx="1252202"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travail</a:t>
            </a:r>
            <a:endParaRPr lang="fr-FR" sz="3200" b="1" dirty="0">
              <a:solidFill>
                <a:srgbClr val="000000"/>
              </a:solidFill>
              <a:ea typeface="Calibri" panose="020F0502020204030204" pitchFamily="34" charset="0"/>
              <a:cs typeface="YZOJMB+Calibri"/>
            </a:endParaRPr>
          </a:p>
        </p:txBody>
      </p:sp>
      <p:sp>
        <p:nvSpPr>
          <p:cNvPr id="16" name="Rectangle 15"/>
          <p:cNvSpPr/>
          <p:nvPr/>
        </p:nvSpPr>
        <p:spPr>
          <a:xfrm>
            <a:off x="188829" y="1385834"/>
            <a:ext cx="1318374"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métier</a:t>
            </a:r>
            <a:endParaRPr lang="fr-FR" sz="3200" b="1" dirty="0">
              <a:solidFill>
                <a:srgbClr val="000000"/>
              </a:solidFill>
              <a:ea typeface="Calibri" panose="020F0502020204030204" pitchFamily="34" charset="0"/>
              <a:cs typeface="YZOJMB+Calibri"/>
            </a:endParaRPr>
          </a:p>
        </p:txBody>
      </p:sp>
      <p:sp>
        <p:nvSpPr>
          <p:cNvPr id="17" name="Rectangle 16"/>
          <p:cNvSpPr/>
          <p:nvPr/>
        </p:nvSpPr>
        <p:spPr>
          <a:xfrm>
            <a:off x="2082413" y="1416997"/>
            <a:ext cx="1519006"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satisfait</a:t>
            </a:r>
            <a:endParaRPr lang="fr-FR" sz="3200" b="1" dirty="0"/>
          </a:p>
        </p:txBody>
      </p:sp>
      <p:sp>
        <p:nvSpPr>
          <p:cNvPr id="18" name="Rectangle 17"/>
          <p:cNvSpPr/>
          <p:nvPr/>
        </p:nvSpPr>
        <p:spPr>
          <a:xfrm>
            <a:off x="6204934" y="1383397"/>
            <a:ext cx="1475084"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passion</a:t>
            </a:r>
            <a:endParaRPr lang="fr-FR" sz="3200" b="1" dirty="0">
              <a:solidFill>
                <a:srgbClr val="000000"/>
              </a:solidFill>
              <a:ea typeface="Calibri" panose="020F0502020204030204" pitchFamily="34" charset="0"/>
              <a:cs typeface="YZOJMB+Calibri"/>
            </a:endParaRPr>
          </a:p>
        </p:txBody>
      </p:sp>
      <p:sp>
        <p:nvSpPr>
          <p:cNvPr id="19" name="Rectangle 18"/>
          <p:cNvSpPr/>
          <p:nvPr/>
        </p:nvSpPr>
        <p:spPr>
          <a:xfrm>
            <a:off x="4018059" y="1416996"/>
            <a:ext cx="1560294" cy="584775"/>
          </a:xfrm>
          <a:prstGeom prst="rect">
            <a:avLst/>
          </a:prstGeom>
        </p:spPr>
        <p:txBody>
          <a:bodyPr wrap="square">
            <a:spAutoFit/>
          </a:bodyPr>
          <a:lstStyle/>
          <a:p>
            <a:r>
              <a:rPr lang="fr-FR" sz="3200" b="1" dirty="0" smtClean="0">
                <a:solidFill>
                  <a:srgbClr val="000000"/>
                </a:solidFill>
                <a:ea typeface="Calibri" panose="020F0502020204030204" pitchFamily="34" charset="0"/>
                <a:cs typeface="YZOJMB+Calibri"/>
              </a:rPr>
              <a:t>atelier</a:t>
            </a:r>
            <a:endParaRPr lang="fr-FR" sz="3200" b="1" dirty="0">
              <a:solidFill>
                <a:srgbClr val="000000"/>
              </a:solidFill>
              <a:ea typeface="Calibri" panose="020F0502020204030204" pitchFamily="34" charset="0"/>
              <a:cs typeface="YZOJMB+Calibri"/>
            </a:endParaRPr>
          </a:p>
        </p:txBody>
      </p:sp>
      <p:sp>
        <p:nvSpPr>
          <p:cNvPr id="21" name="ZoneTexte 20"/>
          <p:cNvSpPr txBox="1"/>
          <p:nvPr/>
        </p:nvSpPr>
        <p:spPr>
          <a:xfrm>
            <a:off x="581316" y="2159488"/>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sz="3200" b="1" dirty="0" smtClean="0"/>
              <a:t>A</a:t>
            </a:r>
            <a:endParaRPr lang="fr-FR" sz="3200" b="1" dirty="0"/>
          </a:p>
        </p:txBody>
      </p:sp>
      <p:sp>
        <p:nvSpPr>
          <p:cNvPr id="28" name="ZoneTexte 27"/>
          <p:cNvSpPr txBox="1"/>
          <p:nvPr/>
        </p:nvSpPr>
        <p:spPr>
          <a:xfrm>
            <a:off x="2575216" y="2156624"/>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B</a:t>
            </a:r>
          </a:p>
        </p:txBody>
      </p:sp>
      <p:sp>
        <p:nvSpPr>
          <p:cNvPr id="35" name="ZoneTexte 34"/>
          <p:cNvSpPr txBox="1"/>
          <p:nvPr/>
        </p:nvSpPr>
        <p:spPr>
          <a:xfrm>
            <a:off x="4531506" y="2129872"/>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C</a:t>
            </a:r>
          </a:p>
        </p:txBody>
      </p:sp>
      <p:sp>
        <p:nvSpPr>
          <p:cNvPr id="36" name="ZoneTexte 35"/>
          <p:cNvSpPr txBox="1"/>
          <p:nvPr/>
        </p:nvSpPr>
        <p:spPr>
          <a:xfrm>
            <a:off x="6672947" y="2156624"/>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D</a:t>
            </a:r>
          </a:p>
        </p:txBody>
      </p:sp>
      <p:sp>
        <p:nvSpPr>
          <p:cNvPr id="37" name="ZoneTexte 36"/>
          <p:cNvSpPr txBox="1"/>
          <p:nvPr/>
        </p:nvSpPr>
        <p:spPr>
          <a:xfrm>
            <a:off x="8746019" y="2129872"/>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E</a:t>
            </a:r>
          </a:p>
        </p:txBody>
      </p:sp>
      <p:sp>
        <p:nvSpPr>
          <p:cNvPr id="38" name="ZoneTexte 37"/>
          <p:cNvSpPr txBox="1"/>
          <p:nvPr/>
        </p:nvSpPr>
        <p:spPr>
          <a:xfrm>
            <a:off x="581316" y="5115027"/>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fr-FR" sz="3200" b="1" dirty="0" smtClean="0"/>
              <a:t>1</a:t>
            </a:r>
            <a:endParaRPr lang="fr-FR" sz="3200" b="1" dirty="0"/>
          </a:p>
        </p:txBody>
      </p:sp>
      <p:sp>
        <p:nvSpPr>
          <p:cNvPr id="39" name="ZoneTexte 38"/>
          <p:cNvSpPr txBox="1"/>
          <p:nvPr/>
        </p:nvSpPr>
        <p:spPr>
          <a:xfrm>
            <a:off x="2550719" y="5112246"/>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2</a:t>
            </a:r>
          </a:p>
        </p:txBody>
      </p:sp>
      <p:sp>
        <p:nvSpPr>
          <p:cNvPr id="40" name="ZoneTexte 39"/>
          <p:cNvSpPr txBox="1"/>
          <p:nvPr/>
        </p:nvSpPr>
        <p:spPr>
          <a:xfrm>
            <a:off x="4520122" y="5110438"/>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3</a:t>
            </a:r>
          </a:p>
        </p:txBody>
      </p:sp>
      <p:sp>
        <p:nvSpPr>
          <p:cNvPr id="41" name="ZoneTexte 40"/>
          <p:cNvSpPr txBox="1"/>
          <p:nvPr/>
        </p:nvSpPr>
        <p:spPr>
          <a:xfrm>
            <a:off x="8746019" y="5117201"/>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4</a:t>
            </a:r>
          </a:p>
        </p:txBody>
      </p:sp>
      <p:sp>
        <p:nvSpPr>
          <p:cNvPr id="42" name="ZoneTexte 41"/>
          <p:cNvSpPr txBox="1"/>
          <p:nvPr/>
        </p:nvSpPr>
        <p:spPr>
          <a:xfrm>
            <a:off x="6665794" y="5117202"/>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5</a:t>
            </a:r>
          </a:p>
        </p:txBody>
      </p:sp>
      <p:sp>
        <p:nvSpPr>
          <p:cNvPr id="29" name="ZoneTexte 28"/>
          <p:cNvSpPr txBox="1"/>
          <p:nvPr/>
        </p:nvSpPr>
        <p:spPr>
          <a:xfrm>
            <a:off x="10756900" y="2129872"/>
            <a:ext cx="5334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smtClean="0"/>
              <a:t>F</a:t>
            </a:r>
            <a:endParaRPr lang="fr-FR" dirty="0"/>
          </a:p>
        </p:txBody>
      </p:sp>
      <p:sp>
        <p:nvSpPr>
          <p:cNvPr id="30" name="ZoneTexte 29"/>
          <p:cNvSpPr txBox="1"/>
          <p:nvPr/>
        </p:nvSpPr>
        <p:spPr>
          <a:xfrm>
            <a:off x="10756900" y="5072014"/>
            <a:ext cx="5334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fr-FR"/>
            </a:defPPr>
            <a:lvl1pPr algn="ctr">
              <a:defRPr sz="3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smtClean="0"/>
              <a:t>5</a:t>
            </a:r>
            <a:endParaRPr lang="fr-FR" dirty="0"/>
          </a:p>
        </p:txBody>
      </p:sp>
      <p:sp>
        <p:nvSpPr>
          <p:cNvPr id="31" name="Rectangle 30"/>
          <p:cNvSpPr/>
          <p:nvPr/>
        </p:nvSpPr>
        <p:spPr>
          <a:xfrm>
            <a:off x="10397499" y="1416995"/>
            <a:ext cx="1285288"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ranger</a:t>
            </a:r>
            <a:endParaRPr lang="fr-FR" sz="3200" b="1" dirty="0">
              <a:solidFill>
                <a:srgbClr val="000000"/>
              </a:solidFill>
              <a:ea typeface="Calibri" panose="020F0502020204030204" pitchFamily="34" charset="0"/>
              <a:cs typeface="YZOJMB+Calibri"/>
            </a:endParaRPr>
          </a:p>
        </p:txBody>
      </p:sp>
      <p:sp>
        <p:nvSpPr>
          <p:cNvPr id="32" name="Rectangle 31"/>
          <p:cNvSpPr/>
          <p:nvPr/>
        </p:nvSpPr>
        <p:spPr>
          <a:xfrm>
            <a:off x="8746019" y="5917087"/>
            <a:ext cx="753540"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fait</a:t>
            </a:r>
            <a:endParaRPr lang="fr-FR" sz="3200" b="1" dirty="0">
              <a:solidFill>
                <a:srgbClr val="000000"/>
              </a:solidFill>
              <a:ea typeface="Calibri" panose="020F0502020204030204" pitchFamily="34" charset="0"/>
              <a:cs typeface="YZOJMB+Calibri"/>
            </a:endParaRPr>
          </a:p>
        </p:txBody>
      </p:sp>
      <p:sp>
        <p:nvSpPr>
          <p:cNvPr id="33" name="Rectangle 32"/>
          <p:cNvSpPr/>
          <p:nvPr/>
        </p:nvSpPr>
        <p:spPr>
          <a:xfrm>
            <a:off x="197432" y="5935855"/>
            <a:ext cx="1494320"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poisson</a:t>
            </a:r>
            <a:endParaRPr lang="fr-FR" sz="3200" b="1" dirty="0">
              <a:solidFill>
                <a:srgbClr val="000000"/>
              </a:solidFill>
              <a:ea typeface="Calibri" panose="020F0502020204030204" pitchFamily="34" charset="0"/>
              <a:cs typeface="YZOJMB+Calibri"/>
            </a:endParaRPr>
          </a:p>
        </p:txBody>
      </p:sp>
      <p:sp>
        <p:nvSpPr>
          <p:cNvPr id="34" name="Rectangle 33"/>
          <p:cNvSpPr/>
          <p:nvPr/>
        </p:nvSpPr>
        <p:spPr>
          <a:xfrm>
            <a:off x="2091016" y="5967018"/>
            <a:ext cx="1150828"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détail</a:t>
            </a:r>
            <a:endParaRPr lang="fr-FR" sz="3200" b="1" dirty="0"/>
          </a:p>
        </p:txBody>
      </p:sp>
      <p:sp>
        <p:nvSpPr>
          <p:cNvPr id="43" name="Rectangle 42"/>
          <p:cNvSpPr/>
          <p:nvPr/>
        </p:nvSpPr>
        <p:spPr>
          <a:xfrm>
            <a:off x="6347177" y="5966478"/>
            <a:ext cx="1184940"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laitier</a:t>
            </a:r>
            <a:endParaRPr lang="fr-FR" sz="3200" b="1" dirty="0">
              <a:solidFill>
                <a:srgbClr val="000000"/>
              </a:solidFill>
              <a:ea typeface="Calibri" panose="020F0502020204030204" pitchFamily="34" charset="0"/>
              <a:cs typeface="YZOJMB+Calibri"/>
            </a:endParaRPr>
          </a:p>
        </p:txBody>
      </p:sp>
      <p:sp>
        <p:nvSpPr>
          <p:cNvPr id="44" name="Rectangle 43"/>
          <p:cNvSpPr/>
          <p:nvPr/>
        </p:nvSpPr>
        <p:spPr>
          <a:xfrm>
            <a:off x="4026662" y="5967017"/>
            <a:ext cx="1560294" cy="584775"/>
          </a:xfrm>
          <a:prstGeom prst="rect">
            <a:avLst/>
          </a:prstGeom>
        </p:spPr>
        <p:txBody>
          <a:bodyPr wrap="square">
            <a:spAutoFit/>
          </a:bodyPr>
          <a:lstStyle/>
          <a:p>
            <a:r>
              <a:rPr lang="fr-FR" sz="3200" b="1" dirty="0" smtClean="0">
                <a:solidFill>
                  <a:srgbClr val="000000"/>
                </a:solidFill>
                <a:ea typeface="Calibri" panose="020F0502020204030204" pitchFamily="34" charset="0"/>
                <a:cs typeface="YZOJMB+Calibri"/>
              </a:rPr>
              <a:t>manger</a:t>
            </a:r>
            <a:endParaRPr lang="fr-FR" sz="3200" b="1" dirty="0">
              <a:solidFill>
                <a:srgbClr val="000000"/>
              </a:solidFill>
              <a:ea typeface="Calibri" panose="020F0502020204030204" pitchFamily="34" charset="0"/>
              <a:cs typeface="YZOJMB+Calibri"/>
            </a:endParaRPr>
          </a:p>
        </p:txBody>
      </p:sp>
      <p:sp>
        <p:nvSpPr>
          <p:cNvPr id="45" name="Rectangle 44"/>
          <p:cNvSpPr/>
          <p:nvPr/>
        </p:nvSpPr>
        <p:spPr>
          <a:xfrm>
            <a:off x="10202902" y="5954316"/>
            <a:ext cx="1882247" cy="584775"/>
          </a:xfrm>
          <a:prstGeom prst="rect">
            <a:avLst/>
          </a:prstGeom>
        </p:spPr>
        <p:txBody>
          <a:bodyPr wrap="none">
            <a:spAutoFit/>
          </a:bodyPr>
          <a:lstStyle/>
          <a:p>
            <a:r>
              <a:rPr lang="fr-FR" sz="3200" b="1" dirty="0" smtClean="0">
                <a:solidFill>
                  <a:srgbClr val="000000"/>
                </a:solidFill>
                <a:ea typeface="Calibri" panose="020F0502020204030204" pitchFamily="34" charset="0"/>
                <a:cs typeface="YZOJMB+Calibri"/>
              </a:rPr>
              <a:t>menuisier</a:t>
            </a:r>
            <a:endParaRPr lang="fr-FR" sz="3200" b="1" dirty="0">
              <a:solidFill>
                <a:srgbClr val="000000"/>
              </a:solidFill>
              <a:ea typeface="Calibri" panose="020F0502020204030204" pitchFamily="34" charset="0"/>
              <a:cs typeface="YZOJMB+Calibri"/>
            </a:endParaRPr>
          </a:p>
        </p:txBody>
      </p:sp>
      <p:cxnSp>
        <p:nvCxnSpPr>
          <p:cNvPr id="20" name="Connecteur droit avec flèche 19"/>
          <p:cNvCxnSpPr>
            <a:stCxn id="21" idx="2"/>
          </p:cNvCxnSpPr>
          <p:nvPr/>
        </p:nvCxnSpPr>
        <p:spPr>
          <a:xfrm>
            <a:off x="848016" y="2744263"/>
            <a:ext cx="6035384" cy="232775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5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11">
            <a:extLst>
              <a:ext uri="{FF2B5EF4-FFF2-40B4-BE49-F238E27FC236}">
                <a16:creationId xmlns:a16="http://schemas.microsoft.com/office/drawing/2014/main" id="{399F1527-D768-6968-333E-AFD8946F2AD3}"/>
              </a:ext>
            </a:extLst>
          </p:cNvPr>
          <p:cNvSpPr txBox="1"/>
          <p:nvPr/>
        </p:nvSpPr>
        <p:spPr>
          <a:xfrm>
            <a:off x="41877" y="30677"/>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fr-FR" sz="2400" dirty="0">
              <a:solidFill>
                <a:schemeClr val="tx1"/>
              </a:solidFill>
            </a:endParaRPr>
          </a:p>
        </p:txBody>
      </p:sp>
      <p:sp>
        <p:nvSpPr>
          <p:cNvPr id="4" name="ZoneTexte 11">
            <a:extLst>
              <a:ext uri="{FF2B5EF4-FFF2-40B4-BE49-F238E27FC236}">
                <a16:creationId xmlns:a16="http://schemas.microsoft.com/office/drawing/2014/main" id="{181FB365-14A9-78FB-BD24-834F69E467DF}"/>
              </a:ext>
            </a:extLst>
          </p:cNvPr>
          <p:cNvSpPr txBox="1"/>
          <p:nvPr/>
        </p:nvSpPr>
        <p:spPr>
          <a:xfrm>
            <a:off x="519853" y="1783656"/>
            <a:ext cx="11126895" cy="5587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altLang="fr-FR" sz="2800" dirty="0"/>
              <a:t>Lire </a:t>
            </a:r>
            <a:r>
              <a:rPr lang="fr-FR" altLang="fr-FR" sz="2800" dirty="0" smtClean="0"/>
              <a:t>des groupes de mots</a:t>
            </a:r>
            <a:endParaRPr lang="fr-FR" altLang="fr-FR" sz="2800" dirty="0"/>
          </a:p>
        </p:txBody>
      </p:sp>
      <p:pic>
        <p:nvPicPr>
          <p:cNvPr id="6" name="Picture 2" descr="Image générée">
            <a:extLst>
              <a:ext uri="{FF2B5EF4-FFF2-40B4-BE49-F238E27FC236}">
                <a16:creationId xmlns:a16="http://schemas.microsoft.com/office/drawing/2014/main" id="{CA1812C7-3EE0-0DDC-F886-8FF543CCB73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411DE062-293B-0250-BF91-3C1067F1D6EA}"/>
              </a:ext>
            </a:extLst>
          </p:cNvPr>
          <p:cNvSpPr txBox="1"/>
          <p:nvPr/>
        </p:nvSpPr>
        <p:spPr>
          <a:xfrm>
            <a:off x="519853" y="2782094"/>
            <a:ext cx="11126895" cy="1692771"/>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buNone/>
            </a:pPr>
            <a:r>
              <a:rPr lang="fr-FR" sz="2600" dirty="0" smtClean="0"/>
              <a:t>Je repère les </a:t>
            </a:r>
            <a:r>
              <a:rPr lang="fr-FR" sz="2600" dirty="0"/>
              <a:t>groupes de </a:t>
            </a:r>
            <a:r>
              <a:rPr lang="fr-FR" sz="2600" dirty="0" smtClean="0"/>
              <a:t>mots (les segments </a:t>
            </a:r>
            <a:r>
              <a:rPr lang="fr-FR" sz="2600" dirty="0"/>
              <a:t>qui vont </a:t>
            </a:r>
            <a:r>
              <a:rPr lang="fr-FR" sz="2600" dirty="0" smtClean="0"/>
              <a:t>ensemble)</a:t>
            </a:r>
            <a:r>
              <a:rPr lang="fr-FR" sz="2600" dirty="0"/>
              <a:t> :</a:t>
            </a:r>
          </a:p>
          <a:p>
            <a:pPr marL="0" indent="0">
              <a:buNone/>
            </a:pPr>
            <a:r>
              <a:rPr lang="fr-FR" sz="2600" b="1" dirty="0"/>
              <a:t>Exemple :</a:t>
            </a:r>
          </a:p>
          <a:p>
            <a:pPr marL="914400" lvl="1" indent="-457200">
              <a:buFont typeface="Wingdings" panose="05000000000000000000" pitchFamily="2" charset="2"/>
              <a:buChar char="Ø"/>
            </a:pPr>
            <a:r>
              <a:rPr lang="fr-FR" sz="2600" dirty="0"/>
              <a:t>« Le chat</a:t>
            </a:r>
            <a:r>
              <a:rPr lang="fr-FR" sz="2600" dirty="0">
                <a:solidFill>
                  <a:srgbClr val="FF0000"/>
                </a:solidFill>
              </a:rPr>
              <a:t> / </a:t>
            </a:r>
            <a:r>
              <a:rPr lang="fr-FR" sz="2600" dirty="0"/>
              <a:t>dort sur le canapé »</a:t>
            </a:r>
          </a:p>
          <a:p>
            <a:pPr marL="914400" lvl="1" indent="-457200">
              <a:buFont typeface="Wingdings" panose="05000000000000000000" pitchFamily="2" charset="2"/>
              <a:buChar char="Ø"/>
            </a:pPr>
            <a:r>
              <a:rPr lang="fr-FR" sz="2600" dirty="0"/>
              <a:t>« Hier soir </a:t>
            </a:r>
            <a:r>
              <a:rPr lang="fr-FR" sz="2600" dirty="0">
                <a:solidFill>
                  <a:srgbClr val="FF0000"/>
                </a:solidFill>
              </a:rPr>
              <a:t>/ </a:t>
            </a:r>
            <a:r>
              <a:rPr lang="fr-FR" sz="2600" dirty="0"/>
              <a:t>il a regardé un film </a:t>
            </a:r>
            <a:r>
              <a:rPr lang="fr-FR" sz="2600" dirty="0" smtClean="0"/>
              <a:t>»</a:t>
            </a:r>
            <a:r>
              <a:rPr lang="fr-FR" sz="2600" dirty="0"/>
              <a:t>	</a:t>
            </a:r>
          </a:p>
        </p:txBody>
      </p:sp>
      <p:sp>
        <p:nvSpPr>
          <p:cNvPr id="10" name="Rectangle 9">
            <a:extLst>
              <a:ext uri="{FF2B5EF4-FFF2-40B4-BE49-F238E27FC236}">
                <a16:creationId xmlns:a16="http://schemas.microsoft.com/office/drawing/2014/main" id="{BCB3F1D7-9DDC-8588-E06D-67B682BEF597}"/>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E5F13A7-BED9-51FF-582D-1C728550BEB4}"/>
              </a:ext>
            </a:extLst>
          </p:cNvPr>
          <p:cNvSpPr txBox="1">
            <a:spLocks/>
          </p:cNvSpPr>
          <p:nvPr/>
        </p:nvSpPr>
        <p:spPr>
          <a:xfrm>
            <a:off x="834308" y="9081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b="1" i="0" dirty="0" smtClean="0">
                <a:solidFill>
                  <a:srgbClr val="E8E8E8">
                    <a:lumMod val="50000"/>
                  </a:srgbClr>
                </a:solidFill>
              </a:rPr>
              <a:t>Faisons un </a:t>
            </a:r>
            <a:r>
              <a:rPr lang="fr-FR" sz="1867" b="1" i="0" dirty="0">
                <a:solidFill>
                  <a:srgbClr val="E8E8E8">
                    <a:lumMod val="50000"/>
                  </a:srgbClr>
                </a:solidFill>
              </a:rPr>
              <a:t>petit rappel </a:t>
            </a:r>
            <a:r>
              <a:rPr lang="fr-FR" sz="1867" b="1" i="0" dirty="0" smtClean="0">
                <a:solidFill>
                  <a:srgbClr val="E8E8E8">
                    <a:lumMod val="50000"/>
                  </a:srgbClr>
                </a:solidFill>
              </a:rPr>
              <a:t>sur la lecture par groupes de mots </a:t>
            </a:r>
            <a:r>
              <a:rPr lang="fr-FR" sz="1867" b="1" i="0" dirty="0">
                <a:solidFill>
                  <a:srgbClr val="E8E8E8">
                    <a:lumMod val="50000"/>
                  </a:srgbClr>
                </a:solidFill>
              </a:rPr>
              <a:t>:</a:t>
            </a:r>
          </a:p>
        </p:txBody>
      </p:sp>
      <p:pic>
        <p:nvPicPr>
          <p:cNvPr id="13" name="Picture 2" descr="Lever la main - Icônes mains et gestes gratuites">
            <a:extLst>
              <a:ext uri="{FF2B5EF4-FFF2-40B4-BE49-F238E27FC236}">
                <a16:creationId xmlns:a16="http://schemas.microsoft.com/office/drawing/2014/main" id="{029E7470-009C-CC51-8D17-20CB077882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Tree>
    <p:extLst>
      <p:ext uri="{BB962C8B-B14F-4D97-AF65-F5344CB8AC3E}">
        <p14:creationId xmlns:p14="http://schemas.microsoft.com/office/powerpoint/2010/main" val="2039466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des paliers</a:t>
            </a:r>
            <a:endParaRPr lang="fr-FR" sz="1467" kern="0" dirty="0">
              <a:solidFill>
                <a:srgbClr val="000000"/>
              </a:solidFill>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3647184"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570738" y="1828329"/>
            <a:ext cx="9932873" cy="174095"/>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sp>
        <p:nvSpPr>
          <p:cNvPr id="8" name="Rectangle 7">
            <a:extLst>
              <a:ext uri="{FF2B5EF4-FFF2-40B4-BE49-F238E27FC236}">
                <a16:creationId xmlns:a16="http://schemas.microsoft.com/office/drawing/2014/main" id="{76C8EED2-74AC-CA4A-4CFB-03A962D0AAAC}"/>
              </a:ext>
            </a:extLst>
          </p:cNvPr>
          <p:cNvSpPr/>
          <p:nvPr/>
        </p:nvSpPr>
        <p:spPr>
          <a:xfrm>
            <a:off x="0" y="2217495"/>
            <a:ext cx="1844120" cy="980740"/>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3714889"/>
            <a:ext cx="1844120" cy="1025252"/>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2047405"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3934954"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5822503"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7710052"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9475691" y="1267942"/>
            <a:ext cx="1870899" cy="87159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2047405"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3934954"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5851290"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7710053"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9597602" y="2139532"/>
            <a:ext cx="1474751"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844119" y="3725139"/>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844119" y="2447115"/>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b="1" dirty="0">
              <a:solidFill>
                <a:prstClr val="white"/>
              </a:solidFill>
              <a:latin typeface="Aptos" panose="02110004020202020204"/>
            </a:endParaRPr>
          </a:p>
        </p:txBody>
      </p:sp>
      <p:sp>
        <p:nvSpPr>
          <p:cNvPr id="22" name="Losange 21">
            <a:extLst>
              <a:ext uri="{FF2B5EF4-FFF2-40B4-BE49-F238E27FC236}">
                <a16:creationId xmlns:a16="http://schemas.microsoft.com/office/drawing/2014/main" id="{22D30284-178D-13CD-DD3A-0FCB45780CFC}"/>
              </a:ext>
            </a:extLst>
          </p:cNvPr>
          <p:cNvSpPr/>
          <p:nvPr/>
        </p:nvSpPr>
        <p:spPr>
          <a:xfrm>
            <a:off x="3483673"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5559968"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5396457"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747275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730924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9336239"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3086402"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4999186"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6896691"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356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327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144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95257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78906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fr-FR" sz="2400">
              <a:solidFill>
                <a:prstClr val="white"/>
              </a:solidFill>
              <a:latin typeface="Aptos" panose="02110004020202020204"/>
            </a:endParaRPr>
          </a:p>
        </p:txBody>
      </p:sp>
      <p:sp>
        <p:nvSpPr>
          <p:cNvPr id="36" name="ZoneTexte 35">
            <a:extLst>
              <a:ext uri="{FF2B5EF4-FFF2-40B4-BE49-F238E27FC236}">
                <a16:creationId xmlns:a16="http://schemas.microsoft.com/office/drawing/2014/main" id="{3ADDA276-3271-1106-C57A-F85AC68833A5}"/>
              </a:ext>
            </a:extLst>
          </p:cNvPr>
          <p:cNvSpPr txBox="1"/>
          <p:nvPr/>
        </p:nvSpPr>
        <p:spPr>
          <a:xfrm>
            <a:off x="1391788" y="5421903"/>
            <a:ext cx="1121565" cy="379656"/>
          </a:xfrm>
          <a:prstGeom prst="rect">
            <a:avLst/>
          </a:prstGeom>
          <a:noFill/>
        </p:spPr>
        <p:txBody>
          <a:bodyPr wrap="square" rtlCol="0">
            <a:spAutoFit/>
          </a:bodyPr>
          <a:lstStyle/>
          <a:p>
            <a:pPr defTabSz="121917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4048067" y="2973382"/>
            <a:ext cx="1220581" cy="276999"/>
          </a:xfrm>
          <a:prstGeom prst="rect">
            <a:avLst/>
          </a:prstGeom>
          <a:noFill/>
        </p:spPr>
        <p:txBody>
          <a:bodyPr wrap="square" rtlCol="0">
            <a:spAutoFit/>
          </a:bodyPr>
          <a:lstStyle/>
          <a:p>
            <a:pPr defTabSz="914377">
              <a:defRPr/>
            </a:pPr>
            <a:r>
              <a:rPr lang="fr-FR" sz="12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4259210" y="2269253"/>
            <a:ext cx="798295" cy="740980"/>
          </a:xfrm>
          <a:prstGeom prst="rect">
            <a:avLst/>
          </a:prstGeom>
        </p:spPr>
      </p:pic>
    </p:spTree>
    <p:extLst>
      <p:ext uri="{BB962C8B-B14F-4D97-AF65-F5344CB8AC3E}">
        <p14:creationId xmlns:p14="http://schemas.microsoft.com/office/powerpoint/2010/main" val="1032537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lvl="0"/>
            <a:r>
              <a:rPr lang="fr-FR" sz="1867" dirty="0">
                <a:solidFill>
                  <a:srgbClr val="E8E8E8">
                    <a:lumMod val="50000"/>
                  </a:srgbClr>
                </a:solidFill>
              </a:rPr>
              <a:t>Lisez les groupes de mots ensemble, sans couper entre chaque mot.</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Faire répéter le groupe de mots plusieurs fois </a:t>
            </a:r>
            <a:r>
              <a:rPr lang="fr-FR" sz="2000" dirty="0" smtClean="0"/>
              <a:t>(en </a:t>
            </a:r>
            <a:r>
              <a:rPr lang="fr-FR" sz="2000" dirty="0"/>
              <a:t>chœur / individuellement).</a:t>
            </a:r>
            <a:endParaRPr lang="fr-FR" sz="1867" dirty="0">
              <a:solidFill>
                <a:srgbClr val="E8E8E8">
                  <a:lumMod val="75000"/>
                </a:srgbClr>
              </a:solidFill>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4"/>
          <a:stretch>
            <a:fillRect/>
          </a:stretch>
        </p:blipFill>
        <p:spPr>
          <a:xfrm>
            <a:off x="3305480" y="1011080"/>
            <a:ext cx="5293091" cy="1736796"/>
          </a:xfrm>
          <a:prstGeom prst="rect">
            <a:avLst/>
          </a:prstGeom>
        </p:spPr>
      </p:pic>
      <p:pic>
        <p:nvPicPr>
          <p:cNvPr id="5" name="Image 4"/>
          <p:cNvPicPr>
            <a:picLocks noChangeAspect="1"/>
          </p:cNvPicPr>
          <p:nvPr/>
        </p:nvPicPr>
        <p:blipFill>
          <a:blip r:embed="rId5"/>
          <a:stretch>
            <a:fillRect/>
          </a:stretch>
        </p:blipFill>
        <p:spPr>
          <a:xfrm>
            <a:off x="3305479" y="2888095"/>
            <a:ext cx="5293091" cy="1722354"/>
          </a:xfrm>
          <a:prstGeom prst="rect">
            <a:avLst/>
          </a:prstGeom>
        </p:spPr>
      </p:pic>
      <p:pic>
        <p:nvPicPr>
          <p:cNvPr id="6" name="Image 5"/>
          <p:cNvPicPr>
            <a:picLocks noChangeAspect="1"/>
          </p:cNvPicPr>
          <p:nvPr/>
        </p:nvPicPr>
        <p:blipFill>
          <a:blip r:embed="rId6"/>
          <a:stretch>
            <a:fillRect/>
          </a:stretch>
        </p:blipFill>
        <p:spPr>
          <a:xfrm>
            <a:off x="3305479" y="4805582"/>
            <a:ext cx="5293091" cy="1688845"/>
          </a:xfrm>
          <a:prstGeom prst="rect">
            <a:avLst/>
          </a:prstGeom>
        </p:spPr>
      </p:pic>
    </p:spTree>
    <p:extLst>
      <p:ext uri="{BB962C8B-B14F-4D97-AF65-F5344CB8AC3E}">
        <p14:creationId xmlns:p14="http://schemas.microsoft.com/office/powerpoint/2010/main" val="1609875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E8E8E8">
                    <a:lumMod val="50000"/>
                  </a:srgbClr>
                </a:solidFill>
              </a:rPr>
              <a:t>Trouvez les paires de groupes de </a:t>
            </a:r>
            <a:r>
              <a:rPr lang="fr-FR" sz="1867" dirty="0" smtClean="0">
                <a:solidFill>
                  <a:srgbClr val="E8E8E8">
                    <a:lumMod val="50000"/>
                  </a:srgbClr>
                </a:solidFill>
              </a:rPr>
              <a:t>mots, comme dans l’exemple. </a:t>
            </a:r>
            <a:r>
              <a:rPr lang="fr-FR" sz="1867" dirty="0">
                <a:solidFill>
                  <a:srgbClr val="E8E8E8">
                    <a:lumMod val="50000"/>
                  </a:srgbClr>
                </a:solidFill>
              </a:rPr>
              <a:t>Lisez-les à haute voix.</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330761" y="2820077"/>
            <a:ext cx="2100508" cy="492443"/>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r>
              <a:rPr lang="fr-FR" sz="2600" dirty="0"/>
              <a:t>Le métier </a:t>
            </a:r>
          </a:p>
        </p:txBody>
      </p:sp>
      <p:sp>
        <p:nvSpPr>
          <p:cNvPr id="28" name="Rectangle 27"/>
          <p:cNvSpPr/>
          <p:nvPr/>
        </p:nvSpPr>
        <p:spPr>
          <a:xfrm>
            <a:off x="7788846" y="4375466"/>
            <a:ext cx="1946367" cy="492443"/>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fr-FR" sz="2600" dirty="0">
                <a:solidFill>
                  <a:schemeClr val="dk1"/>
                </a:solidFill>
              </a:rPr>
              <a:t>de menuisier</a:t>
            </a:r>
          </a:p>
        </p:txBody>
      </p:sp>
      <p:sp>
        <p:nvSpPr>
          <p:cNvPr id="29" name="Rectangle 28"/>
          <p:cNvSpPr/>
          <p:nvPr/>
        </p:nvSpPr>
        <p:spPr>
          <a:xfrm>
            <a:off x="3300272" y="5925752"/>
            <a:ext cx="1786066" cy="492443"/>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r>
              <a:rPr lang="fr-FR" sz="2600" dirty="0">
                <a:solidFill>
                  <a:schemeClr val="dk1"/>
                </a:solidFill>
              </a:rPr>
              <a:t>Une blouse </a:t>
            </a:r>
          </a:p>
        </p:txBody>
      </p:sp>
      <p:sp>
        <p:nvSpPr>
          <p:cNvPr id="30" name="Rectangle 29"/>
          <p:cNvSpPr/>
          <p:nvPr/>
        </p:nvSpPr>
        <p:spPr>
          <a:xfrm>
            <a:off x="7834065" y="5150609"/>
            <a:ext cx="1436996" cy="492443"/>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fr-FR" sz="2600" dirty="0">
                <a:solidFill>
                  <a:schemeClr val="dk1"/>
                </a:solidFill>
              </a:rPr>
              <a:t>de travail</a:t>
            </a:r>
          </a:p>
        </p:txBody>
      </p:sp>
      <p:sp>
        <p:nvSpPr>
          <p:cNvPr id="31" name="Rectangle 30"/>
          <p:cNvSpPr/>
          <p:nvPr/>
        </p:nvSpPr>
        <p:spPr>
          <a:xfrm>
            <a:off x="3330761" y="2042278"/>
            <a:ext cx="1268745" cy="492443"/>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r>
              <a:rPr lang="fr-FR" sz="2600" dirty="0">
                <a:solidFill>
                  <a:schemeClr val="dk1"/>
                </a:solidFill>
              </a:rPr>
              <a:t>La colle </a:t>
            </a:r>
          </a:p>
        </p:txBody>
      </p:sp>
      <p:sp>
        <p:nvSpPr>
          <p:cNvPr id="32" name="Rectangle 31"/>
          <p:cNvSpPr/>
          <p:nvPr/>
        </p:nvSpPr>
        <p:spPr>
          <a:xfrm>
            <a:off x="7812351" y="1274894"/>
            <a:ext cx="978153" cy="492443"/>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fr-FR" sz="2600" dirty="0">
                <a:solidFill>
                  <a:schemeClr val="dk1"/>
                </a:solidFill>
              </a:rPr>
              <a:t>à bois</a:t>
            </a:r>
          </a:p>
        </p:txBody>
      </p:sp>
      <p:sp>
        <p:nvSpPr>
          <p:cNvPr id="33" name="Rectangle 32"/>
          <p:cNvSpPr/>
          <p:nvPr/>
        </p:nvSpPr>
        <p:spPr>
          <a:xfrm>
            <a:off x="3300272" y="1277931"/>
            <a:ext cx="1320361" cy="492443"/>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r>
              <a:rPr lang="fr-FR" sz="2600" dirty="0">
                <a:solidFill>
                  <a:schemeClr val="dk1"/>
                </a:solidFill>
              </a:rPr>
              <a:t>La table </a:t>
            </a:r>
          </a:p>
        </p:txBody>
      </p:sp>
      <p:sp>
        <p:nvSpPr>
          <p:cNvPr id="34" name="Rectangle 33"/>
          <p:cNvSpPr/>
          <p:nvPr/>
        </p:nvSpPr>
        <p:spPr>
          <a:xfrm>
            <a:off x="7830955" y="2050037"/>
            <a:ext cx="1436996" cy="492443"/>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fr-FR" sz="2600" dirty="0">
                <a:solidFill>
                  <a:schemeClr val="dk1"/>
                </a:solidFill>
              </a:rPr>
              <a:t>de travail</a:t>
            </a:r>
          </a:p>
        </p:txBody>
      </p:sp>
      <p:sp>
        <p:nvSpPr>
          <p:cNvPr id="35" name="Rectangle 34"/>
          <p:cNvSpPr/>
          <p:nvPr/>
        </p:nvSpPr>
        <p:spPr>
          <a:xfrm>
            <a:off x="3330761" y="3592565"/>
            <a:ext cx="1919051" cy="492443"/>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r>
              <a:rPr lang="fr-FR" sz="2600" dirty="0">
                <a:solidFill>
                  <a:schemeClr val="dk1"/>
                </a:solidFill>
              </a:rPr>
              <a:t>Un morceau </a:t>
            </a:r>
          </a:p>
        </p:txBody>
      </p:sp>
      <p:sp>
        <p:nvSpPr>
          <p:cNvPr id="36" name="Rectangle 35"/>
          <p:cNvSpPr/>
          <p:nvPr/>
        </p:nvSpPr>
        <p:spPr>
          <a:xfrm>
            <a:off x="7830955" y="2825180"/>
            <a:ext cx="1157689" cy="492443"/>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fr-FR" sz="2600" dirty="0">
                <a:solidFill>
                  <a:schemeClr val="dk1"/>
                </a:solidFill>
              </a:rPr>
              <a:t>de bois</a:t>
            </a:r>
          </a:p>
        </p:txBody>
      </p:sp>
      <p:sp>
        <p:nvSpPr>
          <p:cNvPr id="37" name="Rectangle 36"/>
          <p:cNvSpPr/>
          <p:nvPr/>
        </p:nvSpPr>
        <p:spPr>
          <a:xfrm>
            <a:off x="3322124" y="5142851"/>
            <a:ext cx="1409938" cy="492443"/>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r>
              <a:rPr lang="fr-FR" sz="2600" dirty="0">
                <a:solidFill>
                  <a:schemeClr val="dk1"/>
                </a:solidFill>
              </a:rPr>
              <a:t>Travailler</a:t>
            </a:r>
          </a:p>
        </p:txBody>
      </p:sp>
      <p:sp>
        <p:nvSpPr>
          <p:cNvPr id="38" name="Rectangle 37"/>
          <p:cNvSpPr/>
          <p:nvPr/>
        </p:nvSpPr>
        <p:spPr>
          <a:xfrm>
            <a:off x="3336575" y="4375466"/>
            <a:ext cx="1002197" cy="492443"/>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r>
              <a:rPr lang="fr-FR" sz="2600" dirty="0">
                <a:solidFill>
                  <a:schemeClr val="dk1"/>
                </a:solidFill>
              </a:rPr>
              <a:t>Aimer</a:t>
            </a:r>
          </a:p>
        </p:txBody>
      </p:sp>
      <p:sp>
        <p:nvSpPr>
          <p:cNvPr id="40" name="Rectangle 39"/>
          <p:cNvSpPr/>
          <p:nvPr/>
        </p:nvSpPr>
        <p:spPr>
          <a:xfrm>
            <a:off x="7844956" y="5925752"/>
            <a:ext cx="1891095" cy="492443"/>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fr-FR" sz="2600" dirty="0">
                <a:solidFill>
                  <a:schemeClr val="dk1"/>
                </a:solidFill>
              </a:rPr>
              <a:t>avec passion</a:t>
            </a:r>
          </a:p>
        </p:txBody>
      </p:sp>
      <p:sp>
        <p:nvSpPr>
          <p:cNvPr id="41" name="Rectangle 40"/>
          <p:cNvSpPr/>
          <p:nvPr/>
        </p:nvSpPr>
        <p:spPr>
          <a:xfrm>
            <a:off x="7788846" y="3600323"/>
            <a:ext cx="1641603" cy="492443"/>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fr-FR" sz="2600" dirty="0">
                <a:solidFill>
                  <a:schemeClr val="dk1"/>
                </a:solidFill>
              </a:rPr>
              <a:t>son métier</a:t>
            </a:r>
          </a:p>
        </p:txBody>
      </p:sp>
      <p:cxnSp>
        <p:nvCxnSpPr>
          <p:cNvPr id="43" name="Connecteur droit avec flèche 42"/>
          <p:cNvCxnSpPr>
            <a:stCxn id="33" idx="3"/>
            <a:endCxn id="34" idx="1"/>
          </p:cNvCxnSpPr>
          <p:nvPr/>
        </p:nvCxnSpPr>
        <p:spPr>
          <a:xfrm>
            <a:off x="4620633" y="1524153"/>
            <a:ext cx="3210322" cy="772106"/>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751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856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E8E8E8">
                    <a:lumMod val="50000"/>
                  </a:srgbClr>
                </a:solidFill>
              </a:rPr>
              <a:t>Deux élèves viennent lire chacun </a:t>
            </a:r>
            <a:r>
              <a:rPr lang="fr-FR" sz="1867" dirty="0" smtClean="0">
                <a:solidFill>
                  <a:srgbClr val="E8E8E8">
                    <a:lumMod val="50000"/>
                  </a:srgbClr>
                </a:solidFill>
              </a:rPr>
              <a:t>3 groupes </a:t>
            </a:r>
            <a:r>
              <a:rPr lang="fr-FR" sz="1867" dirty="0">
                <a:solidFill>
                  <a:srgbClr val="E8E8E8">
                    <a:lumMod val="50000"/>
                  </a:srgbClr>
                </a:solidFill>
              </a:rPr>
              <a:t>de mots </a:t>
            </a:r>
            <a:r>
              <a:rPr lang="fr-FR" sz="1867" dirty="0" smtClean="0">
                <a:solidFill>
                  <a:srgbClr val="E8E8E8">
                    <a:lumMod val="50000"/>
                  </a:srgbClr>
                </a:solidFill>
              </a:rPr>
              <a:t>affichés. </a:t>
            </a:r>
            <a:r>
              <a:rPr lang="fr-FR" sz="1867" dirty="0">
                <a:solidFill>
                  <a:srgbClr val="E8E8E8">
                    <a:lumMod val="50000"/>
                  </a:srgbClr>
                </a:solidFill>
              </a:rPr>
              <a:t>Celui qui lit correctement et le plus vite gagne.</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694457" y="475134"/>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Faire répéter </a:t>
            </a:r>
            <a:r>
              <a:rPr lang="fr-FR" sz="2000" dirty="0" smtClean="0"/>
              <a:t>le jeu 4 ou 5 fois.</a:t>
            </a:r>
            <a:endParaRPr lang="fr-FR" sz="1867" dirty="0">
              <a:solidFill>
                <a:srgbClr val="E8E8E8">
                  <a:lumMod val="75000"/>
                </a:srgbClr>
              </a:solidFill>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p:cNvPicPr>
            <a:picLocks noChangeAspect="1"/>
          </p:cNvPicPr>
          <p:nvPr/>
        </p:nvPicPr>
        <p:blipFill>
          <a:blip r:embed="rId4"/>
          <a:stretch>
            <a:fillRect/>
          </a:stretch>
        </p:blipFill>
        <p:spPr>
          <a:xfrm>
            <a:off x="3305480" y="1011080"/>
            <a:ext cx="5293091" cy="1736796"/>
          </a:xfrm>
          <a:prstGeom prst="rect">
            <a:avLst/>
          </a:prstGeom>
        </p:spPr>
      </p:pic>
      <p:pic>
        <p:nvPicPr>
          <p:cNvPr id="16" name="Image 15"/>
          <p:cNvPicPr>
            <a:picLocks noChangeAspect="1"/>
          </p:cNvPicPr>
          <p:nvPr/>
        </p:nvPicPr>
        <p:blipFill>
          <a:blip r:embed="rId5"/>
          <a:stretch>
            <a:fillRect/>
          </a:stretch>
        </p:blipFill>
        <p:spPr>
          <a:xfrm>
            <a:off x="3305479" y="2888095"/>
            <a:ext cx="5293091" cy="1722354"/>
          </a:xfrm>
          <a:prstGeom prst="rect">
            <a:avLst/>
          </a:prstGeom>
        </p:spPr>
      </p:pic>
      <p:pic>
        <p:nvPicPr>
          <p:cNvPr id="17" name="Image 16"/>
          <p:cNvPicPr>
            <a:picLocks noChangeAspect="1"/>
          </p:cNvPicPr>
          <p:nvPr/>
        </p:nvPicPr>
        <p:blipFill>
          <a:blip r:embed="rId6"/>
          <a:stretch>
            <a:fillRect/>
          </a:stretch>
        </p:blipFill>
        <p:spPr>
          <a:xfrm>
            <a:off x="3305479" y="4805582"/>
            <a:ext cx="5293091" cy="1688845"/>
          </a:xfrm>
          <a:prstGeom prst="rect">
            <a:avLst/>
          </a:prstGeom>
        </p:spPr>
      </p:pic>
    </p:spTree>
    <p:extLst>
      <p:ext uri="{BB962C8B-B14F-4D97-AF65-F5344CB8AC3E}">
        <p14:creationId xmlns:p14="http://schemas.microsoft.com/office/powerpoint/2010/main" val="2036623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57EA7-1EDE-15CE-1CFF-306CA29B06B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22AA577-25F1-57A8-5B14-C0C4B0D980F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E426500-EB72-3859-1BE4-74134AAF7D2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F19169D1-20F5-869A-8E03-A3A9BCA34608}"/>
              </a:ext>
            </a:extLst>
          </p:cNvPr>
          <p:cNvSpPr txBox="1"/>
          <p:nvPr/>
        </p:nvSpPr>
        <p:spPr>
          <a:xfrm>
            <a:off x="792432" y="47513"/>
            <a:ext cx="11602768" cy="40011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FR" sz="2000" dirty="0" smtClean="0"/>
              <a:t>Lisez chaque phrase sans hésiter ni </a:t>
            </a:r>
            <a:r>
              <a:rPr lang="fr-FR" sz="2000" dirty="0"/>
              <a:t>revenir en arrière : si vous bloquez, </a:t>
            </a:r>
            <a:r>
              <a:rPr lang="fr-FR" sz="2000" dirty="0" smtClean="0"/>
              <a:t>on reprend</a:t>
            </a:r>
            <a:r>
              <a:rPr lang="fr-FR" sz="1867" dirty="0" smtClean="0">
                <a:solidFill>
                  <a:srgbClr val="E8E8E8">
                    <a:lumMod val="50000"/>
                  </a:srgbClr>
                </a:solidFill>
              </a:rPr>
              <a:t>.</a:t>
            </a:r>
            <a:endParaRPr 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7E37BCC1-B4DC-74E0-95DC-750118ABDD6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Demander à 6 élèves de passer au tableau pour lire.</a:t>
            </a:r>
          </a:p>
        </p:txBody>
      </p:sp>
      <p:pic>
        <p:nvPicPr>
          <p:cNvPr id="12" name="Picture 2" descr="Image générée">
            <a:extLst>
              <a:ext uri="{FF2B5EF4-FFF2-40B4-BE49-F238E27FC236}">
                <a16:creationId xmlns:a16="http://schemas.microsoft.com/office/drawing/2014/main" id="{733EA13A-4679-8CAD-30B2-E96CED345EF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FA7C1B46-9116-E747-F641-9C21B9845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91371" y="69035"/>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2403671" y="2688806"/>
            <a:ext cx="6386131" cy="1451394"/>
          </a:xfrm>
          <a:prstGeom prst="rect">
            <a:avLst/>
          </a:prstGeom>
          <a:ln>
            <a:solidFill>
              <a:schemeClr val="tx1"/>
            </a:solidFill>
          </a:ln>
        </p:spPr>
      </p:pic>
    </p:spTree>
    <p:extLst>
      <p:ext uri="{BB962C8B-B14F-4D97-AF65-F5344CB8AC3E}">
        <p14:creationId xmlns:p14="http://schemas.microsoft.com/office/powerpoint/2010/main" val="3326304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1" y="85613"/>
            <a:ext cx="11632451" cy="40011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FR" sz="2000" dirty="0"/>
              <a:t>Reconstituez et </a:t>
            </a:r>
            <a:r>
              <a:rPr lang="fr-FR" sz="2000" dirty="0" smtClean="0"/>
              <a:t>lisez à haute voix </a:t>
            </a:r>
            <a:r>
              <a:rPr lang="fr-FR" sz="2000" dirty="0"/>
              <a:t>les </a:t>
            </a:r>
            <a:r>
              <a:rPr lang="fr-FR" sz="2000" dirty="0" smtClean="0"/>
              <a:t>phrases.</a:t>
            </a:r>
            <a:endParaRPr lang="fr-FR" sz="2000" dirty="0"/>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398546" y="3284602"/>
            <a:ext cx="1895071" cy="460895"/>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pPr>
              <a:lnSpc>
                <a:spcPct val="107000"/>
              </a:lnSpc>
              <a:spcAft>
                <a:spcPts val="800"/>
              </a:spcAft>
            </a:pPr>
            <a:r>
              <a:rPr lang="fr-FR" sz="2400" b="1" dirty="0">
                <a:latin typeface="Times New Roman" panose="02020603050405020304" pitchFamily="18" charset="0"/>
                <a:ea typeface="Times New Roman" panose="02020603050405020304" pitchFamily="18" charset="0"/>
                <a:cs typeface="Arial" panose="020B0604020202020204" pitchFamily="34" charset="0"/>
              </a:rPr>
              <a:t>a</a:t>
            </a:r>
            <a:r>
              <a:rPr lang="fr-FR" sz="2400" b="1" dirty="0" smtClean="0">
                <a:solidFill>
                  <a:schemeClr val="lt1"/>
                </a:solidFill>
                <a:latin typeface="Times New Roman" panose="02020603050405020304" pitchFamily="18" charset="0"/>
                <a:ea typeface="Times New Roman" panose="02020603050405020304" pitchFamily="18" charset="0"/>
                <a:cs typeface="Arial" panose="020B0604020202020204" pitchFamily="34" charset="0"/>
              </a:rPr>
              <a:t>vec passion.</a:t>
            </a:r>
            <a:endParaRPr lang="fr-FR" sz="2400" b="1" dirty="0">
              <a:solidFill>
                <a:schemeClr val="lt1"/>
              </a:solidFill>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Rectangle 4"/>
          <p:cNvSpPr/>
          <p:nvPr/>
        </p:nvSpPr>
        <p:spPr>
          <a:xfrm>
            <a:off x="2172532" y="1947096"/>
            <a:ext cx="2793585"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sz="2400" b="1" dirty="0" smtClean="0">
                <a:latin typeface="Times New Roman" panose="02020603050405020304" pitchFamily="18" charset="0"/>
                <a:ea typeface="Times New Roman" panose="02020603050405020304" pitchFamily="18" charset="0"/>
                <a:cs typeface="Arial" panose="020B0604020202020204" pitchFamily="34" charset="0"/>
              </a:rPr>
              <a:t>Le </a:t>
            </a:r>
            <a:r>
              <a:rPr lang="fr-FR" sz="2400" b="1" dirty="0" err="1" smtClean="0">
                <a:latin typeface="Times New Roman" panose="02020603050405020304" pitchFamily="18" charset="0"/>
                <a:ea typeface="Times New Roman" panose="02020603050405020304" pitchFamily="18" charset="0"/>
                <a:cs typeface="Arial" panose="020B0604020202020204" pitchFamily="34" charset="0"/>
              </a:rPr>
              <a:t>mensuisier</a:t>
            </a:r>
            <a:r>
              <a:rPr lang="fr-FR" sz="2400" b="1" dirty="0" smtClean="0">
                <a:latin typeface="Times New Roman" panose="02020603050405020304" pitchFamily="18" charset="0"/>
                <a:ea typeface="Times New Roman" panose="02020603050405020304" pitchFamily="18" charset="0"/>
                <a:cs typeface="Arial" panose="020B0604020202020204" pitchFamily="34" charset="0"/>
              </a:rPr>
              <a:t> porte</a:t>
            </a:r>
            <a:endParaRPr lang="fr-FR" sz="2400" b="1" dirty="0"/>
          </a:p>
        </p:txBody>
      </p:sp>
      <p:sp>
        <p:nvSpPr>
          <p:cNvPr id="6" name="Rectangle 5"/>
          <p:cNvSpPr/>
          <p:nvPr/>
        </p:nvSpPr>
        <p:spPr>
          <a:xfrm>
            <a:off x="2190547" y="3283832"/>
            <a:ext cx="1558440"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sz="2400" b="1" dirty="0" smtClean="0">
                <a:solidFill>
                  <a:schemeClr val="dk1"/>
                </a:solidFill>
                <a:latin typeface="Times New Roman" panose="02020603050405020304" pitchFamily="18" charset="0"/>
                <a:ea typeface="Times New Roman" panose="02020603050405020304" pitchFamily="18" charset="0"/>
                <a:cs typeface="Arial" panose="020B0604020202020204" pitchFamily="34" charset="0"/>
              </a:rPr>
              <a:t>Il travaille</a:t>
            </a:r>
            <a:endParaRPr lang="fr-FR" sz="2400" b="1" dirty="0">
              <a:solidFill>
                <a:schemeClr val="dk1"/>
              </a:solidFill>
              <a:latin typeface="Times New Roman" panose="02020603050405020304" pitchFamily="18" charset="0"/>
              <a:ea typeface="Times New Roman" panose="02020603050405020304" pitchFamily="18" charset="0"/>
              <a:cs typeface="Arial" panose="020B0604020202020204" pitchFamily="34" charset="0"/>
            </a:endParaRPr>
          </a:p>
        </p:txBody>
      </p:sp>
      <p:sp>
        <p:nvSpPr>
          <p:cNvPr id="7" name="Rectangle 6"/>
          <p:cNvSpPr/>
          <p:nvPr/>
        </p:nvSpPr>
        <p:spPr>
          <a:xfrm>
            <a:off x="2172532" y="4620568"/>
            <a:ext cx="2185214"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sz="2400" b="1" dirty="0" smtClean="0">
                <a:solidFill>
                  <a:schemeClr val="dk1"/>
                </a:solidFill>
                <a:latin typeface="Times New Roman" panose="02020603050405020304" pitchFamily="18" charset="0"/>
                <a:ea typeface="Times New Roman" panose="02020603050405020304" pitchFamily="18" charset="0"/>
                <a:cs typeface="Arial" panose="020B0604020202020204" pitchFamily="34" charset="0"/>
              </a:rPr>
              <a:t>Les clients sont</a:t>
            </a:r>
            <a:endParaRPr lang="fr-FR" sz="2400" b="1" dirty="0">
              <a:solidFill>
                <a:schemeClr val="dk1"/>
              </a:solidFill>
              <a:latin typeface="Times New Roman" panose="02020603050405020304" pitchFamily="18" charset="0"/>
              <a:ea typeface="Times New Roman" panose="02020603050405020304" pitchFamily="18" charset="0"/>
              <a:cs typeface="Arial" panose="020B0604020202020204" pitchFamily="34" charset="0"/>
            </a:endParaRPr>
          </a:p>
        </p:txBody>
      </p:sp>
      <p:sp>
        <p:nvSpPr>
          <p:cNvPr id="11" name="Rectangle 10"/>
          <p:cNvSpPr/>
          <p:nvPr/>
        </p:nvSpPr>
        <p:spPr>
          <a:xfrm>
            <a:off x="6403498" y="4622801"/>
            <a:ext cx="2759089" cy="487506"/>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pPr>
              <a:lnSpc>
                <a:spcPct val="107000"/>
              </a:lnSpc>
              <a:spcAft>
                <a:spcPts val="800"/>
              </a:spcAft>
            </a:pPr>
            <a:r>
              <a:rPr lang="fr-FR" sz="2400" b="1" dirty="0">
                <a:latin typeface="Times New Roman" panose="02020603050405020304" pitchFamily="18" charset="0"/>
                <a:ea typeface="Times New Roman" panose="02020603050405020304" pitchFamily="18" charset="0"/>
                <a:cs typeface="Arial" panose="020B0604020202020204" pitchFamily="34" charset="0"/>
              </a:rPr>
              <a:t>u</a:t>
            </a:r>
            <a:r>
              <a:rPr lang="fr-FR" sz="2400" b="1" dirty="0" smtClean="0">
                <a:latin typeface="Times New Roman" panose="02020603050405020304" pitchFamily="18" charset="0"/>
                <a:ea typeface="Times New Roman" panose="02020603050405020304" pitchFamily="18" charset="0"/>
                <a:cs typeface="Arial" panose="020B0604020202020204" pitchFamily="34" charset="0"/>
              </a:rPr>
              <a:t>ne blouse blanche.</a:t>
            </a:r>
            <a:endParaRPr lang="fr-FR" sz="2400" b="1" dirty="0">
              <a:latin typeface="Times New Roman" panose="02020603050405020304" pitchFamily="18" charset="0"/>
              <a:ea typeface="Times New Roman" panose="02020603050405020304" pitchFamily="18" charset="0"/>
              <a:cs typeface="Arial" panose="020B0604020202020204" pitchFamily="34" charset="0"/>
            </a:endParaRPr>
          </a:p>
        </p:txBody>
      </p:sp>
      <p:sp>
        <p:nvSpPr>
          <p:cNvPr id="14" name="Rectangle 13"/>
          <p:cNvSpPr/>
          <p:nvPr/>
        </p:nvSpPr>
        <p:spPr>
          <a:xfrm>
            <a:off x="6398546" y="1947866"/>
            <a:ext cx="2621230" cy="487506"/>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pPr>
              <a:lnSpc>
                <a:spcPct val="107000"/>
              </a:lnSpc>
              <a:spcAft>
                <a:spcPts val="800"/>
              </a:spcAft>
            </a:pPr>
            <a:r>
              <a:rPr lang="fr-FR" sz="2400" b="1" dirty="0" smtClean="0">
                <a:latin typeface="Times New Roman" panose="02020603050405020304" pitchFamily="18" charset="0"/>
                <a:ea typeface="Times New Roman" panose="02020603050405020304" pitchFamily="18" charset="0"/>
                <a:cs typeface="Arial" panose="020B0604020202020204" pitchFamily="34" charset="0"/>
              </a:rPr>
              <a:t>satisfaits du </a:t>
            </a:r>
            <a:r>
              <a:rPr lang="fr-FR" sz="2400" b="1" dirty="0" err="1" smtClean="0">
                <a:latin typeface="Times New Roman" panose="02020603050405020304" pitchFamily="18" charset="0"/>
                <a:ea typeface="Times New Roman" panose="02020603050405020304" pitchFamily="18" charset="0"/>
                <a:cs typeface="Arial" panose="020B0604020202020204" pitchFamily="34" charset="0"/>
              </a:rPr>
              <a:t>trvail</a:t>
            </a:r>
            <a:r>
              <a:rPr lang="fr-FR" sz="2400" b="1" dirty="0" smtClean="0">
                <a:latin typeface="Times New Roman" panose="02020603050405020304" pitchFamily="18" charset="0"/>
                <a:ea typeface="Times New Roman" panose="02020603050405020304" pitchFamily="18" charset="0"/>
                <a:cs typeface="Arial" panose="020B0604020202020204" pitchFamily="34" charset="0"/>
              </a:rPr>
              <a:t>.</a:t>
            </a:r>
            <a:endParaRPr lang="fr-FR" sz="2400" b="1" dirty="0">
              <a:latin typeface="Times New Roman" panose="02020603050405020304" pitchFamily="18" charset="0"/>
              <a:ea typeface="Times New Roman" panose="02020603050405020304" pitchFamily="18" charset="0"/>
              <a:cs typeface="Arial" panose="020B0604020202020204" pitchFamily="34" charset="0"/>
            </a:endParaRPr>
          </a:p>
        </p:txBody>
      </p:sp>
      <p:sp>
        <p:nvSpPr>
          <p:cNvPr id="15" name="Espace réservé du texte 2">
            <a:extLst>
              <a:ext uri="{FF2B5EF4-FFF2-40B4-BE49-F238E27FC236}">
                <a16:creationId xmlns:a16="http://schemas.microsoft.com/office/drawing/2014/main" id="{7E37BCC1-B4DC-74E0-95DC-750118ABDD62}"/>
              </a:ext>
            </a:extLst>
          </p:cNvPr>
          <p:cNvSpPr txBox="1">
            <a:spLocks/>
          </p:cNvSpPr>
          <p:nvPr/>
        </p:nvSpPr>
        <p:spPr>
          <a:xfrm>
            <a:off x="695862" y="48135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2000" dirty="0"/>
              <a:t>Demander à 6 élèves de passer au tableau </a:t>
            </a:r>
            <a:r>
              <a:rPr lang="fr-FR" sz="2000" dirty="0" smtClean="0"/>
              <a:t>pour lire les phrases.</a:t>
            </a:r>
            <a:endParaRPr lang="fr-FR" sz="2000" dirty="0"/>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496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3436919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423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10331"/>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2D1F006D-773F-F8D9-B607-3DBC97E08F60}"/>
              </a:ext>
            </a:extLst>
          </p:cNvPr>
          <p:cNvSpPr txBox="1"/>
          <p:nvPr/>
        </p:nvSpPr>
        <p:spPr>
          <a:xfrm>
            <a:off x="1015999" y="2165555"/>
            <a:ext cx="10160002"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defTabSz="1219170">
              <a:lnSpc>
                <a:spcPct val="115000"/>
              </a:lnSpc>
              <a:spcAft>
                <a:spcPts val="1067"/>
              </a:spcAft>
              <a:defRPr/>
            </a:pPr>
            <a:r>
              <a:rPr lang="fr-FR" sz="3200" b="1" dirty="0">
                <a:solidFill>
                  <a:sysClr val="windowText" lastClr="000000"/>
                </a:solidFill>
                <a:latin typeface="Calibri" panose="020F0502020204030204" pitchFamily="34" charset="0"/>
                <a:cs typeface="Calibri" panose="020F0502020204030204" pitchFamily="34" charset="0"/>
              </a:rPr>
              <a:t>Lire </a:t>
            </a:r>
            <a:r>
              <a:rPr lang="fr-FR" sz="3200" b="1" dirty="0" smtClean="0">
                <a:solidFill>
                  <a:sysClr val="windowText" lastClr="000000"/>
                </a:solidFill>
                <a:latin typeface="Calibri" panose="020F0502020204030204" pitchFamily="34" charset="0"/>
                <a:cs typeface="Calibri" panose="020F0502020204030204" pitchFamily="34" charset="0"/>
              </a:rPr>
              <a:t>rapidement </a:t>
            </a:r>
            <a:r>
              <a:rPr lang="fr-FR" sz="3200" b="1" dirty="0">
                <a:solidFill>
                  <a:sysClr val="windowText" lastClr="000000"/>
                </a:solidFill>
                <a:latin typeface="Calibri" panose="020F0502020204030204" pitchFamily="34" charset="0"/>
                <a:cs typeface="Calibri" panose="020F0502020204030204" pitchFamily="34" charset="0"/>
              </a:rPr>
              <a:t>sans perdre le sens.</a:t>
            </a:r>
          </a:p>
        </p:txBody>
      </p:sp>
      <p:sp>
        <p:nvSpPr>
          <p:cNvPr id="16" name="ZoneTexte 11">
            <a:extLst>
              <a:ext uri="{FF2B5EF4-FFF2-40B4-BE49-F238E27FC236}">
                <a16:creationId xmlns:a16="http://schemas.microsoft.com/office/drawing/2014/main" id="{9BB21426-E5FC-E142-01FE-7C246CD9A122}"/>
              </a:ext>
            </a:extLst>
          </p:cNvPr>
          <p:cNvSpPr txBox="1"/>
          <p:nvPr/>
        </p:nvSpPr>
        <p:spPr>
          <a:xfrm>
            <a:off x="846858" y="6886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MA" sz="1867" dirty="0">
                <a:solidFill>
                  <a:srgbClr val="E8E8E8">
                    <a:lumMod val="50000"/>
                  </a:srgbClr>
                </a:solidFill>
              </a:rPr>
              <a:t>Rappelez-vous bien : </a:t>
            </a:r>
            <a:endParaRPr lang="fr-FR" sz="1867" dirty="0">
              <a:solidFill>
                <a:srgbClr val="E8E8E8">
                  <a:lumMod val="50000"/>
                </a:srgbClr>
              </a:solidFill>
            </a:endParaRPr>
          </a:p>
        </p:txBody>
      </p:sp>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D270295-F1CE-0D60-272F-FC75F240E2A4}"/>
              </a:ext>
            </a:extLst>
          </p:cNvPr>
          <p:cNvSpPr txBox="1"/>
          <p:nvPr/>
        </p:nvSpPr>
        <p:spPr>
          <a:xfrm>
            <a:off x="1015999" y="3070170"/>
            <a:ext cx="10160001" cy="1692771"/>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lvl="0" indent="0" algn="just">
              <a:buFont typeface="Wingdings" panose="05000000000000000000" pitchFamily="2" charset="2"/>
              <a:buNone/>
              <a:defRPr sz="2400" b="0">
                <a:solidFill>
                  <a:sysClr val="windowText" lastClr="000000"/>
                </a:solidFill>
                <a:latin typeface="Calibri" panose="020F0502020204030204" pitchFamily="34" charset="0"/>
                <a:cs typeface="Calibri" panose="020F0502020204030204" pitchFamily="34" charset="0"/>
              </a:defRPr>
            </a:lvl1pPr>
            <a:lvl2pPr marL="800100" lvl="1" indent="-342900">
              <a:buFont typeface="Wingdings" panose="05000000000000000000" pitchFamily="2" charset="2"/>
              <a:buChar char="Ø"/>
              <a:defRPr sz="2400"/>
            </a:lvl2pPr>
          </a:lstStyle>
          <a:p>
            <a:pPr marL="342900" lvl="0" indent="-342900">
              <a:buFont typeface="Wingdings" panose="05000000000000000000" pitchFamily="2" charset="2"/>
              <a:buChar char="Ø"/>
            </a:pPr>
            <a:r>
              <a:rPr lang="fr-FR" sz="2600" dirty="0"/>
              <a:t>Lire groupes de mots, pas seulement mot à mot.</a:t>
            </a:r>
          </a:p>
          <a:p>
            <a:pPr marL="342900" lvl="0" indent="-342900">
              <a:buFont typeface="Wingdings" panose="05000000000000000000" pitchFamily="2" charset="2"/>
              <a:buChar char="Ø"/>
            </a:pPr>
            <a:r>
              <a:rPr lang="fr-FR" sz="2600" dirty="0"/>
              <a:t>Ne pas revenir en arrière.</a:t>
            </a:r>
          </a:p>
          <a:p>
            <a:pPr marL="342900" lvl="0" indent="-342900">
              <a:buFont typeface="Wingdings" panose="05000000000000000000" pitchFamily="2" charset="2"/>
              <a:buChar char="Ø"/>
            </a:pPr>
            <a:r>
              <a:rPr lang="fr-FR" sz="2600" dirty="0"/>
              <a:t>Maintenir un rythme régulier, ni trop lent ni rapide.</a:t>
            </a:r>
          </a:p>
          <a:p>
            <a:pPr marL="342900" lvl="0" indent="-342900">
              <a:buFont typeface="Wingdings" panose="05000000000000000000" pitchFamily="2" charset="2"/>
              <a:buChar char="Ø"/>
            </a:pPr>
            <a:r>
              <a:rPr lang="fr-FR" sz="2600" dirty="0"/>
              <a:t>S’entraîner régulièrement.</a:t>
            </a:r>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Tree>
    <p:extLst>
      <p:ext uri="{BB962C8B-B14F-4D97-AF65-F5344CB8AC3E}">
        <p14:creationId xmlns:p14="http://schemas.microsoft.com/office/powerpoint/2010/main" val="1970445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602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FR" sz="1867" dirty="0">
                <a:solidFill>
                  <a:srgbClr val="E8E8E8">
                    <a:lumMod val="50000"/>
                  </a:srgbClr>
                </a:solidFill>
              </a:rPr>
              <a:t>Écoutez ma lecture. Puis relisez le texte en </a:t>
            </a:r>
            <a:r>
              <a:rPr lang="fr-FR" sz="1867" dirty="0" smtClean="0">
                <a:solidFill>
                  <a:srgbClr val="E8E8E8">
                    <a:lumMod val="50000"/>
                  </a:srgbClr>
                </a:solidFill>
              </a:rPr>
              <a:t>respectant les pauses.</a:t>
            </a:r>
            <a:endParaRPr 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Lire le texte à haute voix devant la classe. Faire lire individuellement 5 élèves.</a:t>
            </a:r>
          </a:p>
        </p:txBody>
      </p:sp>
      <p:pic>
        <p:nvPicPr>
          <p:cNvPr id="9" name="Google Shape;656;p54">
            <a:extLst>
              <a:ext uri="{FF2B5EF4-FFF2-40B4-BE49-F238E27FC236}">
                <a16:creationId xmlns:a16="http://schemas.microsoft.com/office/drawing/2014/main" id="{D3FD341C-2F7E-4C2A-33A7-E236668BE84A}"/>
              </a:ext>
            </a:extLst>
          </p:cNvPr>
          <p:cNvPicPr>
            <a:picLocks noChangeAspect="1"/>
          </p:cNvPicPr>
          <p:nvPr/>
        </p:nvPicPr>
        <p:blipFill>
          <a:blip r:embed="rId3">
            <a:alphaModFix/>
          </a:blip>
          <a:srcRect/>
          <a:stretch>
            <a:fillRect/>
          </a:stretch>
        </p:blipFill>
        <p:spPr>
          <a:xfrm>
            <a:off x="11381816" y="75595"/>
            <a:ext cx="744881" cy="744881"/>
          </a:xfrm>
          <a:prstGeom prst="rect">
            <a:avLst/>
          </a:prstGeom>
          <a:noFill/>
          <a:ln cap="flat">
            <a:noFill/>
          </a:ln>
        </p:spPr>
      </p:pic>
      <p:sp>
        <p:nvSpPr>
          <p:cNvPr id="5" name="ZoneTexte 4">
            <a:extLst>
              <a:ext uri="{FF2B5EF4-FFF2-40B4-BE49-F238E27FC236}">
                <a16:creationId xmlns:a16="http://schemas.microsoft.com/office/drawing/2014/main" id="{8B592953-C1EF-36AC-4DF0-F09DA867D944}"/>
              </a:ext>
            </a:extLst>
          </p:cNvPr>
          <p:cNvSpPr txBox="1"/>
          <p:nvPr/>
        </p:nvSpPr>
        <p:spPr>
          <a:xfrm>
            <a:off x="476772" y="1801862"/>
            <a:ext cx="8218684" cy="4093428"/>
          </a:xfrm>
          <a:prstGeom prst="rect">
            <a:avLst/>
          </a:prstGeom>
          <a:solidFill>
            <a:srgbClr val="FFFFCC"/>
          </a:solidFill>
          <a:ln>
            <a:solidFill>
              <a:schemeClr val="tx1"/>
            </a:solidFill>
          </a:ln>
        </p:spPr>
        <p:txBody>
          <a:bodyPr wrap="square">
            <a:spAutoFit/>
          </a:bodyPr>
          <a:lstStyle/>
          <a:p>
            <a:pPr algn="just"/>
            <a:r>
              <a:rPr lang="fr-FR" sz="2600" dirty="0"/>
              <a:t>Rachid est menuisier. Il travaille dans un petit atelier, près du marché. Il fait des meubles en bois : des tables, des chaises, des étagères. Il fait ce travail depuis quinze ans. </a:t>
            </a:r>
          </a:p>
          <a:p>
            <a:pPr algn="just"/>
            <a:r>
              <a:rPr lang="fr-FR" sz="2600" dirty="0"/>
              <a:t>Chaque matin, il arrive tôt à son atelier. Il met une blouse bleue et des gants. Il coupe le bois avec une scie. Puis, il met les morceaux ensemble avec des clous. Il utilise aussi une ponceuse. </a:t>
            </a:r>
          </a:p>
          <a:p>
            <a:pPr algn="just"/>
            <a:r>
              <a:rPr lang="fr-FR" sz="2600" dirty="0"/>
              <a:t>Les clients sont satisfaits des meubles qu’il fabrique. Ils aiment son travail soigné. Rachid aime son métier. Il fait de belles choses avec ses mains.</a:t>
            </a:r>
          </a:p>
        </p:txBody>
      </p:sp>
      <p:pic>
        <p:nvPicPr>
          <p:cNvPr id="11" name="Image 10"/>
          <p:cNvPicPr>
            <a:picLocks noChangeAspect="1"/>
          </p:cNvPicPr>
          <p:nvPr/>
        </p:nvPicPr>
        <p:blipFill>
          <a:blip r:embed="rId4"/>
          <a:stretch>
            <a:fillRect/>
          </a:stretch>
        </p:blipFill>
        <p:spPr>
          <a:xfrm>
            <a:off x="8899671" y="2589328"/>
            <a:ext cx="3038329" cy="2408432"/>
          </a:xfrm>
          <a:prstGeom prst="rect">
            <a:avLst/>
          </a:prstGeom>
        </p:spPr>
      </p:pic>
    </p:spTree>
    <p:extLst>
      <p:ext uri="{BB962C8B-B14F-4D97-AF65-F5344CB8AC3E}">
        <p14:creationId xmlns:p14="http://schemas.microsoft.com/office/powerpoint/2010/main" val="89164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602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lvl="0"/>
            <a:r>
              <a:rPr lang="fr-FR" sz="1867" dirty="0" smtClean="0">
                <a:solidFill>
                  <a:srgbClr val="E8E8E8">
                    <a:lumMod val="50000"/>
                  </a:srgbClr>
                </a:solidFill>
              </a:rPr>
              <a:t>Lisez ce texte 2 </a:t>
            </a:r>
            <a:r>
              <a:rPr lang="fr-FR" sz="1867" dirty="0">
                <a:solidFill>
                  <a:srgbClr val="E8E8E8">
                    <a:lumMod val="50000"/>
                  </a:srgbClr>
                </a:solidFill>
              </a:rPr>
              <a:t>fois et </a:t>
            </a:r>
            <a:r>
              <a:rPr lang="fr-FR" sz="1867" dirty="0" smtClean="0">
                <a:solidFill>
                  <a:srgbClr val="E8E8E8">
                    <a:lumMod val="50000"/>
                  </a:srgbClr>
                </a:solidFill>
              </a:rPr>
              <a:t>comparez </a:t>
            </a:r>
            <a:r>
              <a:rPr lang="fr-FR" sz="1867" dirty="0">
                <a:solidFill>
                  <a:srgbClr val="E8E8E8">
                    <a:lumMod val="50000"/>
                  </a:srgbClr>
                </a:solidFill>
              </a:rPr>
              <a:t>la vitesse.</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smtClean="0">
                <a:solidFill>
                  <a:srgbClr val="E8E8E8">
                    <a:lumMod val="75000"/>
                  </a:srgbClr>
                </a:solidFill>
              </a:rPr>
              <a:t>Désigner 3 élèves pour lire le texte. Chronométrer la lecture.</a:t>
            </a:r>
            <a:endParaRPr lang="fr-FR" sz="1867" dirty="0">
              <a:solidFill>
                <a:srgbClr val="E8E8E8">
                  <a:lumMod val="75000"/>
                </a:srgbClr>
              </a:solidFill>
            </a:endParaRPr>
          </a:p>
        </p:txBody>
      </p:sp>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B592953-C1EF-36AC-4DF0-F09DA867D944}"/>
              </a:ext>
            </a:extLst>
          </p:cNvPr>
          <p:cNvSpPr txBox="1"/>
          <p:nvPr/>
        </p:nvSpPr>
        <p:spPr>
          <a:xfrm>
            <a:off x="476772" y="1801862"/>
            <a:ext cx="8218684" cy="4093428"/>
          </a:xfrm>
          <a:prstGeom prst="rect">
            <a:avLst/>
          </a:prstGeom>
          <a:solidFill>
            <a:srgbClr val="FFFFCC"/>
          </a:solidFill>
          <a:ln>
            <a:solidFill>
              <a:schemeClr val="tx1"/>
            </a:solidFill>
          </a:ln>
        </p:spPr>
        <p:txBody>
          <a:bodyPr wrap="square">
            <a:spAutoFit/>
          </a:bodyPr>
          <a:lstStyle/>
          <a:p>
            <a:pPr algn="just"/>
            <a:r>
              <a:rPr lang="fr-FR" sz="2600" dirty="0"/>
              <a:t>Rachid est menuisier. Il travaille dans un petit atelier, près du marché. Il fait des meubles en bois : des tables, des chaises, des étagères. Il fait ce travail depuis quinze ans. </a:t>
            </a:r>
          </a:p>
          <a:p>
            <a:pPr algn="just"/>
            <a:r>
              <a:rPr lang="fr-FR" sz="2600" dirty="0"/>
              <a:t>Chaque matin, il arrive tôt à son atelier. Il met une blouse bleue et des gants. Il coupe le bois avec une scie. Puis, il met les morceaux ensemble avec des clous. Il utilise aussi une ponceuse. </a:t>
            </a:r>
          </a:p>
          <a:p>
            <a:pPr algn="just"/>
            <a:r>
              <a:rPr lang="fr-FR" sz="2600" dirty="0"/>
              <a:t>Les clients sont satisfaits des meubles qu’il fabrique. Ils aiment son travail soigné. Rachid aime son métier. Il fait de belles choses avec ses mains.</a:t>
            </a:r>
          </a:p>
        </p:txBody>
      </p:sp>
      <p:pic>
        <p:nvPicPr>
          <p:cNvPr id="13" name="Image 12"/>
          <p:cNvPicPr>
            <a:picLocks noChangeAspect="1"/>
          </p:cNvPicPr>
          <p:nvPr/>
        </p:nvPicPr>
        <p:blipFill>
          <a:blip r:embed="rId4"/>
          <a:stretch>
            <a:fillRect/>
          </a:stretch>
        </p:blipFill>
        <p:spPr>
          <a:xfrm>
            <a:off x="8899671" y="2589328"/>
            <a:ext cx="3038329" cy="2408432"/>
          </a:xfrm>
          <a:prstGeom prst="rect">
            <a:avLst/>
          </a:prstGeom>
        </p:spPr>
      </p:pic>
    </p:spTree>
    <p:extLst>
      <p:ext uri="{BB962C8B-B14F-4D97-AF65-F5344CB8AC3E}">
        <p14:creationId xmlns:p14="http://schemas.microsoft.com/office/powerpoint/2010/main" val="3895864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362783" y="993046"/>
            <a:ext cx="3736023" cy="3736023"/>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compréhension</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20 min</a:t>
            </a:r>
            <a:endParaRPr lang="en-US" sz="48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5005916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41" name="Google Shape;853;p104">
            <a:extLst>
              <a:ext uri="{FF2B5EF4-FFF2-40B4-BE49-F238E27FC236}">
                <a16:creationId xmlns:a16="http://schemas.microsoft.com/office/drawing/2014/main" id="{06BDF3D4-E41F-F304-2B54-C5E61C3619AD}"/>
              </a:ext>
            </a:extLst>
          </p:cNvPr>
          <p:cNvSpPr/>
          <p:nvPr/>
        </p:nvSpPr>
        <p:spPr>
          <a:xfrm>
            <a:off x="825760" y="388580"/>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période de remédiation </a:t>
            </a:r>
            <a:endParaRPr lang="fr-FR" sz="32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3"/>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32">
            <a:extLst>
              <a:ext uri="{FF2B5EF4-FFF2-40B4-BE49-F238E27FC236}">
                <a16:creationId xmlns:a16="http://schemas.microsoft.com/office/drawing/2014/main" id="{3BEB2FDD-17BB-2732-0C52-3739BF7A9659}"/>
              </a:ext>
            </a:extLst>
          </p:cNvPr>
          <p:cNvSpPr txBox="1"/>
          <p:nvPr/>
        </p:nvSpPr>
        <p:spPr>
          <a:xfrm>
            <a:off x="9474377" y="1337250"/>
            <a:ext cx="934037" cy="338554"/>
          </a:xfrm>
          <a:prstGeom prst="rect">
            <a:avLst/>
          </a:prstGeom>
          <a:noFill/>
        </p:spPr>
        <p:txBody>
          <a:bodyPr wrap="none" rtlCol="0">
            <a:spAutoFit/>
          </a:bodyPr>
          <a:lstStyle/>
          <a:p>
            <a:pPr algn="ctr"/>
            <a:r>
              <a:rPr lang="fr-FR" sz="1600" b="1" dirty="0" err="1">
                <a:solidFill>
                  <a:schemeClr val="accent6"/>
                </a:solidFill>
              </a:rPr>
              <a:t>Post-test</a:t>
            </a:r>
            <a:endParaRPr lang="fr-FR" sz="1600" b="1" dirty="0">
              <a:solidFill>
                <a:schemeClr val="accent6"/>
              </a:solidFill>
            </a:endParaRPr>
          </a:p>
        </p:txBody>
      </p:sp>
      <p:grpSp>
        <p:nvGrpSpPr>
          <p:cNvPr id="31" name="Group 33">
            <a:extLst>
              <a:ext uri="{FF2B5EF4-FFF2-40B4-BE49-F238E27FC236}">
                <a16:creationId xmlns:a16="http://schemas.microsoft.com/office/drawing/2014/main" id="{5FBEA9D3-2E76-1D25-99CE-1F15ABE3CD81}"/>
              </a:ext>
            </a:extLst>
          </p:cNvPr>
          <p:cNvGrpSpPr/>
          <p:nvPr/>
        </p:nvGrpSpPr>
        <p:grpSpPr>
          <a:xfrm>
            <a:off x="8983635" y="1120330"/>
            <a:ext cx="1915525" cy="1831671"/>
            <a:chOff x="1007340" y="1589285"/>
            <a:chExt cx="914400" cy="1831670"/>
          </a:xfrm>
        </p:grpSpPr>
        <p:sp>
          <p:nvSpPr>
            <p:cNvPr id="32"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cxnSp>
          <p:nvCxnSpPr>
            <p:cNvPr id="37" name="Straight Connector 35">
              <a:extLst>
                <a:ext uri="{FF2B5EF4-FFF2-40B4-BE49-F238E27FC236}">
                  <a16:creationId xmlns:a16="http://schemas.microsoft.com/office/drawing/2014/main" id="{5C15E87B-C7C1-29B0-A8B5-84FE1CC0B840}"/>
                </a:ext>
              </a:extLst>
            </p:cNvPr>
            <p:cNvCxnSpPr>
              <a:stCxn id="32"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38" name="Pentagon 3">
            <a:extLst>
              <a:ext uri="{FF2B5EF4-FFF2-40B4-BE49-F238E27FC236}">
                <a16:creationId xmlns:a16="http://schemas.microsoft.com/office/drawing/2014/main" id="{9DC24E7A-C759-D70C-4B5E-57312B042067}"/>
              </a:ext>
            </a:extLst>
          </p:cNvPr>
          <p:cNvSpPr/>
          <p:nvPr/>
        </p:nvSpPr>
        <p:spPr>
          <a:xfrm>
            <a:off x="1477882"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40" name="Chevron 5">
            <a:extLst>
              <a:ext uri="{FF2B5EF4-FFF2-40B4-BE49-F238E27FC236}">
                <a16:creationId xmlns:a16="http://schemas.microsoft.com/office/drawing/2014/main" id="{A328255F-4DC0-ABF4-AE19-90443670F2DD}"/>
              </a:ext>
            </a:extLst>
          </p:cNvPr>
          <p:cNvSpPr/>
          <p:nvPr/>
        </p:nvSpPr>
        <p:spPr>
          <a:xfrm>
            <a:off x="2831800" y="3117132"/>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42" name="Pentagon 3">
            <a:extLst>
              <a:ext uri="{FF2B5EF4-FFF2-40B4-BE49-F238E27FC236}">
                <a16:creationId xmlns:a16="http://schemas.microsoft.com/office/drawing/2014/main" id="{262360AF-516E-0EE4-E95D-2327EB6A5598}"/>
              </a:ext>
            </a:extLst>
          </p:cNvPr>
          <p:cNvSpPr/>
          <p:nvPr/>
        </p:nvSpPr>
        <p:spPr>
          <a:xfrm>
            <a:off x="1970593"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3" name="Pentagon 3">
            <a:extLst>
              <a:ext uri="{FF2B5EF4-FFF2-40B4-BE49-F238E27FC236}">
                <a16:creationId xmlns:a16="http://schemas.microsoft.com/office/drawing/2014/main" id="{4C8E540E-290A-517F-09D6-D2F453FC91EF}"/>
              </a:ext>
            </a:extLst>
          </p:cNvPr>
          <p:cNvSpPr/>
          <p:nvPr/>
        </p:nvSpPr>
        <p:spPr>
          <a:xfrm>
            <a:off x="2425534"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44" name="Pentagon 3">
            <a:extLst>
              <a:ext uri="{FF2B5EF4-FFF2-40B4-BE49-F238E27FC236}">
                <a16:creationId xmlns:a16="http://schemas.microsoft.com/office/drawing/2014/main" id="{065A1F34-66DD-6B30-B6D6-CC68923B342C}"/>
              </a:ext>
            </a:extLst>
          </p:cNvPr>
          <p:cNvSpPr/>
          <p:nvPr/>
        </p:nvSpPr>
        <p:spPr>
          <a:xfrm>
            <a:off x="3378374"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45" name="Chevron 5">
            <a:extLst>
              <a:ext uri="{FF2B5EF4-FFF2-40B4-BE49-F238E27FC236}">
                <a16:creationId xmlns:a16="http://schemas.microsoft.com/office/drawing/2014/main" id="{DC7608AB-D0B9-014D-E349-23C2462A5C3F}"/>
              </a:ext>
            </a:extLst>
          </p:cNvPr>
          <p:cNvSpPr/>
          <p:nvPr/>
        </p:nvSpPr>
        <p:spPr>
          <a:xfrm>
            <a:off x="4784845" y="3117132"/>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46" name="Pentagon 3">
            <a:extLst>
              <a:ext uri="{FF2B5EF4-FFF2-40B4-BE49-F238E27FC236}">
                <a16:creationId xmlns:a16="http://schemas.microsoft.com/office/drawing/2014/main" id="{1151A1B9-CEDF-B322-E1DA-C31D096CF78C}"/>
              </a:ext>
            </a:extLst>
          </p:cNvPr>
          <p:cNvSpPr/>
          <p:nvPr/>
        </p:nvSpPr>
        <p:spPr>
          <a:xfrm>
            <a:off x="3867428"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47" name="Pentagon 3">
            <a:extLst>
              <a:ext uri="{FF2B5EF4-FFF2-40B4-BE49-F238E27FC236}">
                <a16:creationId xmlns:a16="http://schemas.microsoft.com/office/drawing/2014/main" id="{B1147BBE-F73D-FC97-C5BB-39A3928FC767}"/>
              </a:ext>
            </a:extLst>
          </p:cNvPr>
          <p:cNvSpPr/>
          <p:nvPr/>
        </p:nvSpPr>
        <p:spPr>
          <a:xfrm>
            <a:off x="4378580" y="3117132"/>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cxnSp>
        <p:nvCxnSpPr>
          <p:cNvPr id="48" name="Straight Connector 35">
            <a:extLst>
              <a:ext uri="{FF2B5EF4-FFF2-40B4-BE49-F238E27FC236}">
                <a16:creationId xmlns:a16="http://schemas.microsoft.com/office/drawing/2014/main" id="{E3D0EE8E-56B7-7EA9-51A4-BCB95DF71898}"/>
              </a:ext>
            </a:extLst>
          </p:cNvPr>
          <p:cNvCxnSpPr/>
          <p:nvPr/>
        </p:nvCxnSpPr>
        <p:spPr>
          <a:xfrm>
            <a:off x="5622279" y="2240185"/>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0" name="Oval 34">
            <a:extLst>
              <a:ext uri="{FF2B5EF4-FFF2-40B4-BE49-F238E27FC236}">
                <a16:creationId xmlns:a16="http://schemas.microsoft.com/office/drawing/2014/main" id="{5A6E13B6-48CF-E828-1CE3-F510889B3475}"/>
              </a:ext>
            </a:extLst>
          </p:cNvPr>
          <p:cNvSpPr/>
          <p:nvPr/>
        </p:nvSpPr>
        <p:spPr>
          <a:xfrm>
            <a:off x="4864889" y="1603651"/>
            <a:ext cx="1514779" cy="63556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Révision</a:t>
            </a:r>
          </a:p>
        </p:txBody>
      </p:sp>
      <p:sp>
        <p:nvSpPr>
          <p:cNvPr id="51" name="Oval 34">
            <a:extLst>
              <a:ext uri="{FF2B5EF4-FFF2-40B4-BE49-F238E27FC236}">
                <a16:creationId xmlns:a16="http://schemas.microsoft.com/office/drawing/2014/main" id="{8C3AEFF5-D06D-5BD6-9A7E-9B9AB9A03011}"/>
              </a:ext>
            </a:extLst>
          </p:cNvPr>
          <p:cNvSpPr/>
          <p:nvPr/>
        </p:nvSpPr>
        <p:spPr>
          <a:xfrm>
            <a:off x="5421519" y="5504914"/>
            <a:ext cx="1818516" cy="67024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Test de </a:t>
            </a:r>
          </a:p>
          <a:p>
            <a:pPr algn="ctr"/>
            <a:r>
              <a:rPr lang="fr-FR" sz="1600" b="1" dirty="0">
                <a:solidFill>
                  <a:schemeClr val="accent6"/>
                </a:solidFill>
              </a:rPr>
              <a:t>validation</a:t>
            </a:r>
          </a:p>
        </p:txBody>
      </p:sp>
      <p:cxnSp>
        <p:nvCxnSpPr>
          <p:cNvPr id="52" name="Straight Connector 35">
            <a:extLst>
              <a:ext uri="{FF2B5EF4-FFF2-40B4-BE49-F238E27FC236}">
                <a16:creationId xmlns:a16="http://schemas.microsoft.com/office/drawing/2014/main" id="{9EF23640-7160-6E89-19CE-173D8F1B7F1E}"/>
              </a:ext>
            </a:extLst>
          </p:cNvPr>
          <p:cNvCxnSpPr/>
          <p:nvPr/>
        </p:nvCxnSpPr>
        <p:spPr>
          <a:xfrm>
            <a:off x="6236921" y="4660445"/>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6" name="Straight Connector 35">
            <a:extLst>
              <a:ext uri="{FF2B5EF4-FFF2-40B4-BE49-F238E27FC236}">
                <a16:creationId xmlns:a16="http://schemas.microsoft.com/office/drawing/2014/main" id="{E3D0EE8E-56B7-7EA9-51A4-BCB95DF71898}"/>
              </a:ext>
            </a:extLst>
          </p:cNvPr>
          <p:cNvCxnSpPr/>
          <p:nvPr/>
        </p:nvCxnSpPr>
        <p:spPr>
          <a:xfrm>
            <a:off x="7322298" y="2247637"/>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7" name="Oval 34">
            <a:extLst>
              <a:ext uri="{FF2B5EF4-FFF2-40B4-BE49-F238E27FC236}">
                <a16:creationId xmlns:a16="http://schemas.microsoft.com/office/drawing/2014/main" id="{5A6E13B6-48CF-E828-1CE3-F510889B3475}"/>
              </a:ext>
            </a:extLst>
          </p:cNvPr>
          <p:cNvSpPr/>
          <p:nvPr/>
        </p:nvSpPr>
        <p:spPr>
          <a:xfrm>
            <a:off x="6500503" y="1827448"/>
            <a:ext cx="2351268" cy="44713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rgbClr val="00B0F0"/>
                </a:solidFill>
              </a:rPr>
              <a:t>Consolidation</a:t>
            </a:r>
          </a:p>
        </p:txBody>
      </p:sp>
      <p:cxnSp>
        <p:nvCxnSpPr>
          <p:cNvPr id="66" name="Straight Connector 35">
            <a:extLst>
              <a:ext uri="{FF2B5EF4-FFF2-40B4-BE49-F238E27FC236}">
                <a16:creationId xmlns:a16="http://schemas.microsoft.com/office/drawing/2014/main" id="{9EF23640-7160-6E89-19CE-173D8F1B7F1E}"/>
              </a:ext>
            </a:extLst>
          </p:cNvPr>
          <p:cNvCxnSpPr/>
          <p:nvPr/>
        </p:nvCxnSpPr>
        <p:spPr>
          <a:xfrm>
            <a:off x="6236921" y="4659541"/>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6553820" y="3882306"/>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68" name="ZoneTexte 67"/>
          <p:cNvSpPr txBox="1"/>
          <p:nvPr/>
        </p:nvSpPr>
        <p:spPr>
          <a:xfrm>
            <a:off x="6553820" y="2846916"/>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69" name="Pentagon 3">
            <a:extLst>
              <a:ext uri="{FF2B5EF4-FFF2-40B4-BE49-F238E27FC236}">
                <a16:creationId xmlns:a16="http://schemas.microsoft.com/office/drawing/2014/main" id="{61A71121-6E5F-9DE7-AC4F-C06C59D90C4B}"/>
              </a:ext>
            </a:extLst>
          </p:cNvPr>
          <p:cNvSpPr/>
          <p:nvPr/>
        </p:nvSpPr>
        <p:spPr>
          <a:xfrm>
            <a:off x="5421519" y="3070295"/>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71" name="Pentagon 3">
            <a:extLst>
              <a:ext uri="{FF2B5EF4-FFF2-40B4-BE49-F238E27FC236}">
                <a16:creationId xmlns:a16="http://schemas.microsoft.com/office/drawing/2014/main" id="{C0041B30-E4E1-62A7-BB5D-0B2C09D78EE3}"/>
              </a:ext>
            </a:extLst>
          </p:cNvPr>
          <p:cNvSpPr/>
          <p:nvPr/>
        </p:nvSpPr>
        <p:spPr>
          <a:xfrm>
            <a:off x="5970167" y="3070295"/>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72" name="Pentagon 3">
            <a:extLst>
              <a:ext uri="{FF2B5EF4-FFF2-40B4-BE49-F238E27FC236}">
                <a16:creationId xmlns:a16="http://schemas.microsoft.com/office/drawing/2014/main" id="{B143BD8B-D26F-B6FD-21B9-A26BBD94E5E8}"/>
              </a:ext>
            </a:extLst>
          </p:cNvPr>
          <p:cNvSpPr/>
          <p:nvPr/>
        </p:nvSpPr>
        <p:spPr>
          <a:xfrm>
            <a:off x="6589322"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79" name="Chevron 5">
            <a:extLst>
              <a:ext uri="{FF2B5EF4-FFF2-40B4-BE49-F238E27FC236}">
                <a16:creationId xmlns:a16="http://schemas.microsoft.com/office/drawing/2014/main" id="{03003983-FDB1-38D5-5625-D434FB1F0FE3}"/>
              </a:ext>
            </a:extLst>
          </p:cNvPr>
          <p:cNvSpPr/>
          <p:nvPr/>
        </p:nvSpPr>
        <p:spPr>
          <a:xfrm>
            <a:off x="7943241" y="3049575"/>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0" name="Pentagon 3">
            <a:extLst>
              <a:ext uri="{FF2B5EF4-FFF2-40B4-BE49-F238E27FC236}">
                <a16:creationId xmlns:a16="http://schemas.microsoft.com/office/drawing/2014/main" id="{1E7C6315-685F-F557-7700-2B1AEDF55C5B}"/>
              </a:ext>
            </a:extLst>
          </p:cNvPr>
          <p:cNvSpPr/>
          <p:nvPr/>
        </p:nvSpPr>
        <p:spPr>
          <a:xfrm>
            <a:off x="7082033"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1" name="Pentagon 3">
            <a:extLst>
              <a:ext uri="{FF2B5EF4-FFF2-40B4-BE49-F238E27FC236}">
                <a16:creationId xmlns:a16="http://schemas.microsoft.com/office/drawing/2014/main" id="{9327764B-F8FC-3A3F-747A-4674DDDEB0D1}"/>
              </a:ext>
            </a:extLst>
          </p:cNvPr>
          <p:cNvSpPr/>
          <p:nvPr/>
        </p:nvSpPr>
        <p:spPr>
          <a:xfrm>
            <a:off x="7536974"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2" name="Pentagon 3">
            <a:extLst>
              <a:ext uri="{FF2B5EF4-FFF2-40B4-BE49-F238E27FC236}">
                <a16:creationId xmlns:a16="http://schemas.microsoft.com/office/drawing/2014/main" id="{B181AA94-1658-4B6B-C062-B776595739F5}"/>
              </a:ext>
            </a:extLst>
          </p:cNvPr>
          <p:cNvSpPr/>
          <p:nvPr/>
        </p:nvSpPr>
        <p:spPr>
          <a:xfrm>
            <a:off x="8659192"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83" name="Pentagon 3">
            <a:extLst>
              <a:ext uri="{FF2B5EF4-FFF2-40B4-BE49-F238E27FC236}">
                <a16:creationId xmlns:a16="http://schemas.microsoft.com/office/drawing/2014/main" id="{8D45F1B3-554F-F572-3F24-B51B0E4827EE}"/>
              </a:ext>
            </a:extLst>
          </p:cNvPr>
          <p:cNvSpPr/>
          <p:nvPr/>
        </p:nvSpPr>
        <p:spPr>
          <a:xfrm>
            <a:off x="9151902" y="304957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84" name="Pentagon 3">
            <a:extLst>
              <a:ext uri="{FF2B5EF4-FFF2-40B4-BE49-F238E27FC236}">
                <a16:creationId xmlns:a16="http://schemas.microsoft.com/office/drawing/2014/main" id="{B143BD8B-D26F-B6FD-21B9-A26BBD94E5E8}"/>
              </a:ext>
            </a:extLst>
          </p:cNvPr>
          <p:cNvSpPr/>
          <p:nvPr/>
        </p:nvSpPr>
        <p:spPr>
          <a:xfrm>
            <a:off x="6593584"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86" name="Chevron 5">
            <a:extLst>
              <a:ext uri="{FF2B5EF4-FFF2-40B4-BE49-F238E27FC236}">
                <a16:creationId xmlns:a16="http://schemas.microsoft.com/office/drawing/2014/main" id="{03003983-FDB1-38D5-5625-D434FB1F0FE3}"/>
              </a:ext>
            </a:extLst>
          </p:cNvPr>
          <p:cNvSpPr/>
          <p:nvPr/>
        </p:nvSpPr>
        <p:spPr>
          <a:xfrm>
            <a:off x="7947501" y="3887239"/>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7" name="Pentagon 3">
            <a:extLst>
              <a:ext uri="{FF2B5EF4-FFF2-40B4-BE49-F238E27FC236}">
                <a16:creationId xmlns:a16="http://schemas.microsoft.com/office/drawing/2014/main" id="{1E7C6315-685F-F557-7700-2B1AEDF55C5B}"/>
              </a:ext>
            </a:extLst>
          </p:cNvPr>
          <p:cNvSpPr/>
          <p:nvPr/>
        </p:nvSpPr>
        <p:spPr>
          <a:xfrm>
            <a:off x="7086294"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8" name="Pentagon 3">
            <a:extLst>
              <a:ext uri="{FF2B5EF4-FFF2-40B4-BE49-F238E27FC236}">
                <a16:creationId xmlns:a16="http://schemas.microsoft.com/office/drawing/2014/main" id="{9327764B-F8FC-3A3F-747A-4674DDDEB0D1}"/>
              </a:ext>
            </a:extLst>
          </p:cNvPr>
          <p:cNvSpPr/>
          <p:nvPr/>
        </p:nvSpPr>
        <p:spPr>
          <a:xfrm>
            <a:off x="7541236"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9" name="Pentagon 3">
            <a:extLst>
              <a:ext uri="{FF2B5EF4-FFF2-40B4-BE49-F238E27FC236}">
                <a16:creationId xmlns:a16="http://schemas.microsoft.com/office/drawing/2014/main" id="{B181AA94-1658-4B6B-C062-B776595739F5}"/>
              </a:ext>
            </a:extLst>
          </p:cNvPr>
          <p:cNvSpPr/>
          <p:nvPr/>
        </p:nvSpPr>
        <p:spPr>
          <a:xfrm>
            <a:off x="8663453"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90" name="Pentagon 3">
            <a:extLst>
              <a:ext uri="{FF2B5EF4-FFF2-40B4-BE49-F238E27FC236}">
                <a16:creationId xmlns:a16="http://schemas.microsoft.com/office/drawing/2014/main" id="{8D45F1B3-554F-F572-3F24-B51B0E4827EE}"/>
              </a:ext>
            </a:extLst>
          </p:cNvPr>
          <p:cNvSpPr/>
          <p:nvPr/>
        </p:nvSpPr>
        <p:spPr>
          <a:xfrm>
            <a:off x="9156164" y="3887239"/>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91" name="Pentagon 3">
            <a:extLst>
              <a:ext uri="{FF2B5EF4-FFF2-40B4-BE49-F238E27FC236}">
                <a16:creationId xmlns:a16="http://schemas.microsoft.com/office/drawing/2014/main" id="{C0041B30-E4E1-62A7-BB5D-0B2C09D78EE3}"/>
              </a:ext>
            </a:extLst>
          </p:cNvPr>
          <p:cNvSpPr/>
          <p:nvPr/>
        </p:nvSpPr>
        <p:spPr>
          <a:xfrm>
            <a:off x="9713248" y="3057721"/>
            <a:ext cx="533880" cy="161938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Tree>
    <p:extLst>
      <p:ext uri="{BB962C8B-B14F-4D97-AF65-F5344CB8AC3E}">
        <p14:creationId xmlns:p14="http://schemas.microsoft.com/office/powerpoint/2010/main" val="21846707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36708269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678F9C-1418-715C-771F-B711F698A3C7}"/>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Rappelez-vus bien, lorsque je </a:t>
            </a:r>
            <a:r>
              <a:rPr lang="fr-FR" sz="1867" dirty="0"/>
              <a:t>réponds aux </a:t>
            </a:r>
            <a:r>
              <a:rPr lang="fr-FR" sz="1867" dirty="0" smtClean="0"/>
              <a:t>questions d’un texte :</a:t>
            </a:r>
            <a:endParaRPr lang="fr-FR" altLang="fr-FR" sz="1867" dirty="0"/>
          </a:p>
        </p:txBody>
      </p:sp>
      <p:sp>
        <p:nvSpPr>
          <p:cNvPr id="4" name="Rectangle 3"/>
          <p:cNvSpPr/>
          <p:nvPr/>
        </p:nvSpPr>
        <p:spPr>
          <a:xfrm>
            <a:off x="770657" y="3285205"/>
            <a:ext cx="10604499" cy="1692771"/>
          </a:xfrm>
          <a:prstGeom prst="rect">
            <a:avLst/>
          </a:prstGeom>
          <a:solidFill>
            <a:schemeClr val="accent2">
              <a:lumMod val="20000"/>
              <a:lumOff val="80000"/>
            </a:schemeClr>
          </a:solidFill>
          <a:ln>
            <a:solidFill>
              <a:schemeClr val="tx1"/>
            </a:solidFill>
          </a:ln>
        </p:spPr>
        <p:txBody>
          <a:bodyPr wrap="square">
            <a:spAutoFit/>
          </a:bodyPr>
          <a:lstStyle/>
          <a:p>
            <a:pPr marL="457200" indent="-457200" algn="just">
              <a:spcAft>
                <a:spcPts val="0"/>
              </a:spcAft>
              <a:buFont typeface="Wingdings" panose="05000000000000000000" pitchFamily="2" charset="2"/>
              <a:buChar char="Ø"/>
            </a:pPr>
            <a:r>
              <a:rPr lang="fr-FR" sz="2600" dirty="0" smtClean="0">
                <a:solidFill>
                  <a:srgbClr val="000000"/>
                </a:solidFill>
                <a:latin typeface="Calibri" panose="020F0502020204030204" pitchFamily="34" charset="0"/>
                <a:ea typeface="Calibri" panose="020F0502020204030204" pitchFamily="34" charset="0"/>
              </a:rPr>
              <a:t>Je lis </a:t>
            </a:r>
            <a:r>
              <a:rPr lang="fr-FR" sz="2600" dirty="0">
                <a:solidFill>
                  <a:srgbClr val="000000"/>
                </a:solidFill>
                <a:latin typeface="Calibri" panose="020F0502020204030204" pitchFamily="34" charset="0"/>
                <a:ea typeface="Calibri" panose="020F0502020204030204" pitchFamily="34" charset="0"/>
              </a:rPr>
              <a:t>attentivement le mot interrogatif.</a:t>
            </a:r>
          </a:p>
          <a:p>
            <a:pPr marL="457200" indent="-457200" algn="just">
              <a:spcAft>
                <a:spcPts val="0"/>
              </a:spcAft>
              <a:buFont typeface="Wingdings" panose="05000000000000000000" pitchFamily="2" charset="2"/>
              <a:buChar char="Ø"/>
            </a:pPr>
            <a:r>
              <a:rPr lang="fr-FR" sz="2600" dirty="0" smtClean="0">
                <a:solidFill>
                  <a:srgbClr val="000000"/>
                </a:solidFill>
                <a:latin typeface="Calibri" panose="020F0502020204030204" pitchFamily="34" charset="0"/>
                <a:ea typeface="Calibri" panose="020F0502020204030204" pitchFamily="34" charset="0"/>
              </a:rPr>
              <a:t>Je cherche </a:t>
            </a:r>
            <a:r>
              <a:rPr lang="fr-FR" sz="2600" dirty="0">
                <a:solidFill>
                  <a:srgbClr val="000000"/>
                </a:solidFill>
                <a:latin typeface="Calibri" panose="020F0502020204030204" pitchFamily="34" charset="0"/>
                <a:ea typeface="Calibri" panose="020F0502020204030204" pitchFamily="34" charset="0"/>
              </a:rPr>
              <a:t>dans le texte la catégorie de réponse attendue (temps, objet, action, personne).</a:t>
            </a:r>
          </a:p>
          <a:p>
            <a:pPr marL="457200" indent="-457200" algn="just">
              <a:spcAft>
                <a:spcPts val="0"/>
              </a:spcAft>
              <a:buFont typeface="Wingdings" panose="05000000000000000000" pitchFamily="2" charset="2"/>
              <a:buChar char="Ø"/>
            </a:pPr>
            <a:r>
              <a:rPr lang="fr-FR" sz="2600" dirty="0" smtClean="0">
                <a:solidFill>
                  <a:srgbClr val="000000"/>
                </a:solidFill>
                <a:latin typeface="Calibri" panose="020F0502020204030204" pitchFamily="34" charset="0"/>
                <a:ea typeface="Calibri" panose="020F0502020204030204" pitchFamily="34" charset="0"/>
              </a:rPr>
              <a:t>Je réponds </a:t>
            </a:r>
            <a:r>
              <a:rPr lang="fr-FR" sz="2600" dirty="0">
                <a:solidFill>
                  <a:srgbClr val="000000"/>
                </a:solidFill>
                <a:latin typeface="Calibri" panose="020F0502020204030204" pitchFamily="34" charset="0"/>
                <a:ea typeface="Calibri" panose="020F0502020204030204" pitchFamily="34" charset="0"/>
              </a:rPr>
              <a:t>avec une phrase complète quand c’est possible.</a:t>
            </a:r>
            <a:endParaRPr lang="fr-FR" sz="2600" dirty="0">
              <a:solidFill>
                <a:srgbClr val="000000"/>
              </a:solidFill>
              <a:effectLst/>
              <a:latin typeface="Calibri" panose="020F0502020204030204" pitchFamily="34" charset="0"/>
              <a:ea typeface="Calibri" panose="020F0502020204030204" pitchFamily="34" charset="0"/>
            </a:endParaRPr>
          </a:p>
        </p:txBody>
      </p:sp>
      <p:pic>
        <p:nvPicPr>
          <p:cNvPr id="2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27"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Tree>
    <p:extLst>
      <p:ext uri="{BB962C8B-B14F-4D97-AF65-F5344CB8AC3E}">
        <p14:creationId xmlns:p14="http://schemas.microsoft.com/office/powerpoint/2010/main" val="19112745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678F9C-1418-715C-771F-B711F698A3C7}"/>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Prenons ce mot interrogatif :</a:t>
            </a:r>
            <a:endParaRPr lang="fr-FR" altLang="fr-FR" sz="1867" dirty="0"/>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4" name="Rectangle 3"/>
          <p:cNvSpPr/>
          <p:nvPr/>
        </p:nvSpPr>
        <p:spPr>
          <a:xfrm>
            <a:off x="792432" y="3097850"/>
            <a:ext cx="10582724" cy="2092881"/>
          </a:xfrm>
          <a:prstGeom prst="rect">
            <a:avLst/>
          </a:prstGeom>
          <a:solidFill>
            <a:schemeClr val="accent2">
              <a:lumMod val="20000"/>
              <a:lumOff val="80000"/>
            </a:schemeClr>
          </a:solidFill>
          <a:ln>
            <a:solidFill>
              <a:schemeClr val="tx1"/>
            </a:solidFill>
          </a:ln>
        </p:spPr>
        <p:txBody>
          <a:bodyPr wrap="square">
            <a:spAutoFit/>
          </a:bodyPr>
          <a:lstStyle/>
          <a:p>
            <a:pPr algn="just"/>
            <a:r>
              <a:rPr lang="fr-FR" sz="2600" b="1" dirty="0">
                <a:solidFill>
                  <a:srgbClr val="00B0F0"/>
                </a:solidFill>
                <a:latin typeface="Calibri" panose="020F0502020204030204" pitchFamily="34" charset="0"/>
                <a:ea typeface="Calibri" panose="020F0502020204030204" pitchFamily="34" charset="0"/>
              </a:rPr>
              <a:t>Quel / Quelle… ?</a:t>
            </a:r>
          </a:p>
          <a:p>
            <a:pPr algn="just"/>
            <a:r>
              <a:rPr lang="fr-FR" sz="2600" b="1" dirty="0">
                <a:solidFill>
                  <a:srgbClr val="C00000"/>
                </a:solidFill>
                <a:latin typeface="Calibri" panose="020F0502020204030204" pitchFamily="34" charset="0"/>
                <a:ea typeface="Calibri" panose="020F0502020204030204" pitchFamily="34" charset="0"/>
              </a:rPr>
              <a:t>Stratégie : </a:t>
            </a:r>
            <a:r>
              <a:rPr lang="fr-FR" sz="2600" dirty="0">
                <a:latin typeface="Calibri" panose="020F0502020204030204" pitchFamily="34" charset="0"/>
                <a:ea typeface="Calibri" panose="020F0502020204030204" pitchFamily="34" charset="0"/>
              </a:rPr>
              <a:t>Chercher une précision ou un choix.</a:t>
            </a:r>
          </a:p>
          <a:p>
            <a:pPr algn="just"/>
            <a:r>
              <a:rPr lang="fr-FR" sz="2600" b="1" dirty="0">
                <a:solidFill>
                  <a:srgbClr val="C00000"/>
                </a:solidFill>
                <a:latin typeface="Calibri" panose="020F0502020204030204" pitchFamily="34" charset="0"/>
                <a:ea typeface="Calibri" panose="020F0502020204030204" pitchFamily="34" charset="0"/>
              </a:rPr>
              <a:t>Exemple </a:t>
            </a:r>
            <a:r>
              <a:rPr lang="fr-FR" sz="2600" b="1" dirty="0" smtClean="0">
                <a:solidFill>
                  <a:srgbClr val="C00000"/>
                </a:solidFill>
                <a:latin typeface="Calibri" panose="020F0502020204030204" pitchFamily="34" charset="0"/>
                <a:ea typeface="Calibri" panose="020F0502020204030204" pitchFamily="34" charset="0"/>
              </a:rPr>
              <a:t>:</a:t>
            </a:r>
          </a:p>
          <a:p>
            <a:pPr marL="457200" indent="-457200" algn="just">
              <a:buFont typeface="Wingdings" panose="05000000000000000000" pitchFamily="2" charset="2"/>
              <a:buChar char="Ø"/>
            </a:pPr>
            <a:r>
              <a:rPr lang="fr-FR" sz="2600" dirty="0" smtClean="0">
                <a:latin typeface="Calibri" panose="020F0502020204030204" pitchFamily="34" charset="0"/>
                <a:ea typeface="Calibri" panose="020F0502020204030204" pitchFamily="34" charset="0"/>
              </a:rPr>
              <a:t>Quelle </a:t>
            </a:r>
            <a:r>
              <a:rPr lang="fr-FR" sz="2600" dirty="0">
                <a:latin typeface="Calibri" panose="020F0502020204030204" pitchFamily="34" charset="0"/>
                <a:ea typeface="Calibri" panose="020F0502020204030204" pitchFamily="34" charset="0"/>
              </a:rPr>
              <a:t>matière préfère l’élève ? </a:t>
            </a:r>
            <a:r>
              <a:rPr lang="fr-FR" sz="2600" kern="100" dirty="0">
                <a:latin typeface="Calibri" panose="020F0502020204030204" pitchFamily="34" charset="0"/>
                <a:cs typeface="Calibri" panose="020F0502020204030204" pitchFamily="34" charset="0"/>
                <a:sym typeface="Wingdings" panose="05000000000000000000" pitchFamily="2" charset="2"/>
              </a:rPr>
              <a:t></a:t>
            </a:r>
            <a:r>
              <a:rPr lang="fr-FR" sz="2600" dirty="0" smtClean="0">
                <a:latin typeface="Calibri" panose="020F0502020204030204" pitchFamily="34" charset="0"/>
                <a:ea typeface="Calibri" panose="020F0502020204030204" pitchFamily="34" charset="0"/>
              </a:rPr>
              <a:t> </a:t>
            </a:r>
            <a:r>
              <a:rPr lang="fr-FR" sz="2600" dirty="0">
                <a:latin typeface="Calibri" panose="020F0502020204030204" pitchFamily="34" charset="0"/>
                <a:ea typeface="Calibri" panose="020F0502020204030204" pitchFamily="34" charset="0"/>
              </a:rPr>
              <a:t>Les </a:t>
            </a:r>
            <a:r>
              <a:rPr lang="fr-FR" sz="2600" dirty="0" smtClean="0">
                <a:latin typeface="Calibri" panose="020F0502020204030204" pitchFamily="34" charset="0"/>
                <a:ea typeface="Calibri" panose="020F0502020204030204" pitchFamily="34" charset="0"/>
              </a:rPr>
              <a:t>mathématiques.</a:t>
            </a:r>
            <a:endParaRPr lang="fr-FR" sz="2600" dirty="0">
              <a:latin typeface="Calibri" panose="020F0502020204030204" pitchFamily="34" charset="0"/>
              <a:ea typeface="Calibri" panose="020F0502020204030204" pitchFamily="34" charset="0"/>
            </a:endParaRPr>
          </a:p>
          <a:p>
            <a:pPr marL="457200" indent="-457200" algn="just">
              <a:buFont typeface="Wingdings" panose="05000000000000000000" pitchFamily="2" charset="2"/>
              <a:buChar char="Ø"/>
            </a:pPr>
            <a:r>
              <a:rPr lang="fr-FR" sz="2600" dirty="0" smtClean="0">
                <a:latin typeface="Calibri" panose="020F0502020204030204" pitchFamily="34" charset="0"/>
                <a:ea typeface="Calibri" panose="020F0502020204030204" pitchFamily="34" charset="0"/>
              </a:rPr>
              <a:t>Quel </a:t>
            </a:r>
            <a:r>
              <a:rPr lang="fr-FR" sz="2600" dirty="0">
                <a:latin typeface="Calibri" panose="020F0502020204030204" pitchFamily="34" charset="0"/>
                <a:ea typeface="Calibri" panose="020F0502020204030204" pitchFamily="34" charset="0"/>
              </a:rPr>
              <a:t>sport pratique ton ami ? </a:t>
            </a:r>
            <a:r>
              <a:rPr lang="fr-FR" sz="2600" kern="100" dirty="0">
                <a:latin typeface="Calibri" panose="020F0502020204030204" pitchFamily="34" charset="0"/>
                <a:cs typeface="Calibri" panose="020F0502020204030204" pitchFamily="34" charset="0"/>
                <a:sym typeface="Wingdings" panose="05000000000000000000" pitchFamily="2" charset="2"/>
              </a:rPr>
              <a:t></a:t>
            </a:r>
            <a:r>
              <a:rPr lang="fr-FR" sz="2600" dirty="0" smtClean="0">
                <a:latin typeface="Calibri" panose="020F0502020204030204" pitchFamily="34" charset="0"/>
                <a:ea typeface="Calibri" panose="020F0502020204030204" pitchFamily="34" charset="0"/>
              </a:rPr>
              <a:t> </a:t>
            </a:r>
            <a:r>
              <a:rPr lang="fr-FR" sz="2600" dirty="0">
                <a:latin typeface="Calibri" panose="020F0502020204030204" pitchFamily="34" charset="0"/>
                <a:ea typeface="Calibri" panose="020F0502020204030204" pitchFamily="34" charset="0"/>
              </a:rPr>
              <a:t>Le football.</a:t>
            </a:r>
          </a:p>
        </p:txBody>
      </p:sp>
      <p:sp>
        <p:nvSpPr>
          <p:cNvPr id="9" name="ZoneTexte 8">
            <a:extLst>
              <a:ext uri="{FF2B5EF4-FFF2-40B4-BE49-F238E27FC236}">
                <a16:creationId xmlns:a16="http://schemas.microsoft.com/office/drawing/2014/main" id="{2D1F006D-773F-F8D9-B607-3DBC97E08F60}"/>
              </a:ext>
            </a:extLst>
          </p:cNvPr>
          <p:cNvSpPr txBox="1"/>
          <p:nvPr/>
        </p:nvSpPr>
        <p:spPr>
          <a:xfrm>
            <a:off x="770657" y="2178255"/>
            <a:ext cx="10604499" cy="6254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defTabSz="1219170">
              <a:lnSpc>
                <a:spcPct val="115000"/>
              </a:lnSpc>
              <a:spcAft>
                <a:spcPts val="1067"/>
              </a:spcAft>
              <a:defRPr/>
            </a:pPr>
            <a:r>
              <a:rPr lang="fr-FR" sz="3200" b="1" dirty="0" smtClean="0">
                <a:solidFill>
                  <a:sysClr val="windowText" lastClr="000000"/>
                </a:solidFill>
                <a:latin typeface="Calibri" panose="020F0502020204030204" pitchFamily="34" charset="0"/>
                <a:cs typeface="Calibri" panose="020F0502020204030204" pitchFamily="34" charset="0"/>
              </a:rPr>
              <a:t>Répondre à une question avec : </a:t>
            </a:r>
            <a:r>
              <a:rPr lang="fr-FR" sz="3200" b="1" dirty="0" smtClean="0">
                <a:solidFill>
                  <a:srgbClr val="00B0F0"/>
                </a:solidFill>
                <a:latin typeface="Calibri" panose="020F0502020204030204" pitchFamily="34" charset="0"/>
                <a:cs typeface="Calibri" panose="020F0502020204030204" pitchFamily="34" charset="0"/>
              </a:rPr>
              <a:t>quel/ quelle …?</a:t>
            </a:r>
            <a:endParaRPr lang="fr-FR" sz="32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54064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Répondez à cette question :</a:t>
            </a:r>
            <a:endParaRPr lang="fr-FR" altLang="fr-FR" sz="1867"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a:t>
            </a:r>
            <a:r>
              <a:rPr lang="fr-FR" sz="1867" dirty="0" smtClean="0"/>
              <a:t>haute voix</a:t>
            </a:r>
            <a:r>
              <a:rPr lang="fr-FR" sz="1867" dirty="0"/>
              <a:t>, pointer les mots importants dans la question. </a:t>
            </a:r>
          </a:p>
        </p:txBody>
      </p:sp>
      <p:sp>
        <p:nvSpPr>
          <p:cNvPr id="15" name="ZoneTexte 14"/>
          <p:cNvSpPr txBox="1"/>
          <p:nvPr/>
        </p:nvSpPr>
        <p:spPr>
          <a:xfrm>
            <a:off x="180813" y="1035200"/>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Quel</a:t>
            </a:r>
            <a:r>
              <a:rPr lang="fr-FR" sz="2600" dirty="0"/>
              <a:t> est le métier de Rachid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pic>
        <p:nvPicPr>
          <p:cNvPr id="14"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8B592953-C1EF-36AC-4DF0-F09DA867D944}"/>
              </a:ext>
            </a:extLst>
          </p:cNvPr>
          <p:cNvSpPr txBox="1"/>
          <p:nvPr/>
        </p:nvSpPr>
        <p:spPr>
          <a:xfrm>
            <a:off x="1751116" y="2690550"/>
            <a:ext cx="8218684" cy="3416320"/>
          </a:xfrm>
          <a:prstGeom prst="rect">
            <a:avLst/>
          </a:prstGeom>
          <a:solidFill>
            <a:srgbClr val="FFFFCC"/>
          </a:solidFill>
          <a:ln>
            <a:solidFill>
              <a:schemeClr val="tx1"/>
            </a:solidFill>
          </a:ln>
        </p:spPr>
        <p:txBody>
          <a:bodyPr wrap="square">
            <a:spAutoFit/>
          </a:bodyPr>
          <a:lstStyle/>
          <a:p>
            <a:pPr algn="just"/>
            <a:r>
              <a:rPr lang="fr-FR" sz="2400" dirty="0"/>
              <a:t>Rachid est menuisier. Il travaille dans un petit atelier, près du marché. Il fait des meubles en bois : des tables, des chaises, des étagères. Il fait ce travail 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t>Les clients sont satisfaits des meubles qu’il fabrique. Ils aiment son travail soigné. Rachid aime son métier. Il fait de belles choses avec ses mains.</a:t>
            </a:r>
          </a:p>
        </p:txBody>
      </p:sp>
    </p:spTree>
    <p:extLst>
      <p:ext uri="{BB962C8B-B14F-4D97-AF65-F5344CB8AC3E}">
        <p14:creationId xmlns:p14="http://schemas.microsoft.com/office/powerpoint/2010/main" val="38175354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13" name="ZoneTexte 12"/>
          <p:cNvSpPr txBox="1"/>
          <p:nvPr/>
        </p:nvSpPr>
        <p:spPr>
          <a:xfrm>
            <a:off x="180813" y="1035200"/>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Quel</a:t>
            </a:r>
            <a:r>
              <a:rPr lang="fr-FR" sz="2600" dirty="0"/>
              <a:t> est le métier de Rachid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2" name="Rectangle: Rounded Corners 1">
            <a:extLst>
              <a:ext uri="{FF2B5EF4-FFF2-40B4-BE49-F238E27FC236}">
                <a16:creationId xmlns:a16="http://schemas.microsoft.com/office/drawing/2014/main" id="{7827DFD8-CF0D-F286-62FC-B120CD2C3D52}"/>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
            </a:r>
            <a:r>
              <a:rPr lang="fr-FR" sz="1867" dirty="0" smtClean="0"/>
              <a:t>attendue :</a:t>
            </a:r>
            <a:endParaRPr lang="fr-FR" sz="1867"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20" name="ZoneTexte 19"/>
          <p:cNvSpPr txBox="1"/>
          <p:nvPr/>
        </p:nvSpPr>
        <p:spPr>
          <a:xfrm>
            <a:off x="601679" y="1521064"/>
            <a:ext cx="9017621"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Rachid est menuisier.</a:t>
            </a:r>
            <a:endParaRPr lang="fr-FR" dirty="0"/>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8B592953-C1EF-36AC-4DF0-F09DA867D944}"/>
              </a:ext>
            </a:extLst>
          </p:cNvPr>
          <p:cNvSpPr txBox="1"/>
          <p:nvPr/>
        </p:nvSpPr>
        <p:spPr>
          <a:xfrm>
            <a:off x="1751116" y="2690550"/>
            <a:ext cx="8218684" cy="3477875"/>
          </a:xfrm>
          <a:prstGeom prst="rect">
            <a:avLst/>
          </a:prstGeom>
          <a:solidFill>
            <a:srgbClr val="FFFFCC"/>
          </a:solidFill>
          <a:ln>
            <a:solidFill>
              <a:schemeClr val="tx1"/>
            </a:solidFill>
          </a:ln>
        </p:spPr>
        <p:txBody>
          <a:bodyPr wrap="square">
            <a:spAutoFit/>
          </a:bodyPr>
          <a:lstStyle/>
          <a:p>
            <a:pPr algn="just"/>
            <a:r>
              <a:rPr lang="fr-FR" sz="24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Rachid est menuisier. </a:t>
            </a:r>
            <a:r>
              <a:rPr lang="fr-FR" sz="2400" dirty="0"/>
              <a:t>Il travaille dans un petit atelier, près du marché. Il fait des meubles en bois : des tables, des chaises, des étagères. Il fait ce travail 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t>Les clients sont satisfaits des meubles qu’il fabrique. Ils aiment son travail soigné. Rachid aime son métier. Il fait de belles choses avec ses mains.</a:t>
            </a:r>
          </a:p>
        </p:txBody>
      </p:sp>
    </p:spTree>
    <p:extLst>
      <p:ext uri="{BB962C8B-B14F-4D97-AF65-F5344CB8AC3E}">
        <p14:creationId xmlns:p14="http://schemas.microsoft.com/office/powerpoint/2010/main" val="21227305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5313522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5" name="Rectangle 4"/>
          <p:cNvSpPr/>
          <p:nvPr/>
        </p:nvSpPr>
        <p:spPr>
          <a:xfrm>
            <a:off x="792433" y="3138070"/>
            <a:ext cx="10582724" cy="2092881"/>
          </a:xfrm>
          <a:prstGeom prst="rect">
            <a:avLst/>
          </a:prstGeom>
          <a:solidFill>
            <a:schemeClr val="accent2">
              <a:lumMod val="20000"/>
              <a:lumOff val="80000"/>
            </a:schemeClr>
          </a:solidFill>
          <a:ln>
            <a:solidFill>
              <a:schemeClr val="tx1"/>
            </a:solidFill>
          </a:ln>
        </p:spPr>
        <p:txBody>
          <a:bodyPr wrap="square">
            <a:spAutoFit/>
          </a:bodyPr>
          <a:lstStyle/>
          <a:p>
            <a:pPr algn="just"/>
            <a:r>
              <a:rPr lang="fr-FR" sz="2600" b="1" dirty="0">
                <a:solidFill>
                  <a:srgbClr val="00B0F0"/>
                </a:solidFill>
                <a:latin typeface="Calibri" panose="020F0502020204030204" pitchFamily="34" charset="0"/>
                <a:ea typeface="Calibri" panose="020F0502020204030204" pitchFamily="34" charset="0"/>
              </a:rPr>
              <a:t>Depuis combien de temps… ?</a:t>
            </a:r>
          </a:p>
          <a:p>
            <a:pPr algn="just"/>
            <a:r>
              <a:rPr lang="fr-FR" sz="2600" b="1" dirty="0">
                <a:solidFill>
                  <a:srgbClr val="C00000"/>
                </a:solidFill>
                <a:latin typeface="Calibri" panose="020F0502020204030204" pitchFamily="34" charset="0"/>
                <a:ea typeface="Calibri" panose="020F0502020204030204" pitchFamily="34" charset="0"/>
              </a:rPr>
              <a:t>Stratégie :</a:t>
            </a:r>
            <a:r>
              <a:rPr lang="fr-FR" sz="2600" dirty="0">
                <a:solidFill>
                  <a:srgbClr val="000000"/>
                </a:solidFill>
                <a:latin typeface="Calibri" panose="020F0502020204030204" pitchFamily="34" charset="0"/>
                <a:ea typeface="Calibri" panose="020F0502020204030204" pitchFamily="34" charset="0"/>
              </a:rPr>
              <a:t> </a:t>
            </a:r>
            <a:r>
              <a:rPr lang="fr-FR" sz="2600" dirty="0" smtClean="0">
                <a:latin typeface="Calibri" panose="020F0502020204030204" pitchFamily="34" charset="0"/>
                <a:ea typeface="Calibri" panose="020F0502020204030204" pitchFamily="34" charset="0"/>
              </a:rPr>
              <a:t>Repérer </a:t>
            </a:r>
            <a:r>
              <a:rPr lang="fr-FR" sz="2600" dirty="0">
                <a:latin typeface="Calibri" panose="020F0502020204030204" pitchFamily="34" charset="0"/>
                <a:ea typeface="Calibri" panose="020F0502020204030204" pitchFamily="34" charset="0"/>
              </a:rPr>
              <a:t>la durée ou le temps écoulé.</a:t>
            </a:r>
          </a:p>
          <a:p>
            <a:pPr algn="just"/>
            <a:r>
              <a:rPr lang="fr-FR" sz="2600" b="1" dirty="0">
                <a:solidFill>
                  <a:srgbClr val="C00000"/>
                </a:solidFill>
                <a:latin typeface="Calibri" panose="020F0502020204030204" pitchFamily="34" charset="0"/>
                <a:ea typeface="Calibri" panose="020F0502020204030204" pitchFamily="34" charset="0"/>
              </a:rPr>
              <a:t>Exemple </a:t>
            </a:r>
            <a:r>
              <a:rPr lang="fr-FR" sz="2600" b="1" dirty="0" smtClean="0">
                <a:solidFill>
                  <a:srgbClr val="C00000"/>
                </a:solidFill>
                <a:latin typeface="Calibri" panose="020F0502020204030204" pitchFamily="34" charset="0"/>
                <a:ea typeface="Calibri" panose="020F0502020204030204" pitchFamily="34" charset="0"/>
              </a:rPr>
              <a:t>:</a:t>
            </a:r>
          </a:p>
          <a:p>
            <a:pPr marL="457200" indent="-457200" algn="just">
              <a:buFont typeface="Wingdings" panose="05000000000000000000" pitchFamily="2" charset="2"/>
              <a:buChar char="Ø"/>
            </a:pPr>
            <a:r>
              <a:rPr lang="fr-FR" sz="2600" dirty="0" smtClean="0">
                <a:latin typeface="Calibri" panose="020F0502020204030204" pitchFamily="34" charset="0"/>
                <a:ea typeface="Calibri" panose="020F0502020204030204" pitchFamily="34" charset="0"/>
              </a:rPr>
              <a:t>Depuis </a:t>
            </a:r>
            <a:r>
              <a:rPr lang="fr-FR" sz="2600" dirty="0">
                <a:latin typeface="Calibri" panose="020F0502020204030204" pitchFamily="34" charset="0"/>
                <a:ea typeface="Calibri" panose="020F0502020204030204" pitchFamily="34" charset="0"/>
              </a:rPr>
              <a:t>combien de temps l’enfant apprend-il à nager ? </a:t>
            </a:r>
            <a:r>
              <a:rPr lang="fr-FR" sz="2600" kern="100" dirty="0">
                <a:latin typeface="Calibri" panose="020F0502020204030204" pitchFamily="34" charset="0"/>
                <a:cs typeface="Calibri" panose="020F0502020204030204" pitchFamily="34" charset="0"/>
                <a:sym typeface="Wingdings" panose="05000000000000000000" pitchFamily="2" charset="2"/>
              </a:rPr>
              <a:t></a:t>
            </a:r>
            <a:r>
              <a:rPr lang="fr-FR" sz="2600" dirty="0" smtClean="0">
                <a:latin typeface="Calibri" panose="020F0502020204030204" pitchFamily="34" charset="0"/>
                <a:ea typeface="Calibri" panose="020F0502020204030204" pitchFamily="34" charset="0"/>
              </a:rPr>
              <a:t> </a:t>
            </a:r>
            <a:r>
              <a:rPr lang="fr-FR" sz="2600" dirty="0">
                <a:latin typeface="Calibri" panose="020F0502020204030204" pitchFamily="34" charset="0"/>
                <a:ea typeface="Calibri" panose="020F0502020204030204" pitchFamily="34" charset="0"/>
              </a:rPr>
              <a:t>Depuis un </a:t>
            </a:r>
            <a:r>
              <a:rPr lang="fr-FR" sz="2600" dirty="0" smtClean="0">
                <a:latin typeface="Calibri" panose="020F0502020204030204" pitchFamily="34" charset="0"/>
                <a:ea typeface="Calibri" panose="020F0502020204030204" pitchFamily="34" charset="0"/>
              </a:rPr>
              <a:t>mois.</a:t>
            </a:r>
          </a:p>
        </p:txBody>
      </p:sp>
      <p:sp>
        <p:nvSpPr>
          <p:cNvPr id="8" name="ZoneTexte 7">
            <a:extLst>
              <a:ext uri="{FF2B5EF4-FFF2-40B4-BE49-F238E27FC236}">
                <a16:creationId xmlns:a16="http://schemas.microsoft.com/office/drawing/2014/main" id="{2D1F006D-773F-F8D9-B607-3DBC97E08F60}"/>
              </a:ext>
            </a:extLst>
          </p:cNvPr>
          <p:cNvSpPr txBox="1"/>
          <p:nvPr/>
        </p:nvSpPr>
        <p:spPr>
          <a:xfrm>
            <a:off x="770657" y="2178255"/>
            <a:ext cx="10604499"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3200" b="1" dirty="0" smtClean="0">
                <a:solidFill>
                  <a:sysClr val="windowText" lastClr="000000"/>
                </a:solidFill>
                <a:latin typeface="Calibri" panose="020F0502020204030204" pitchFamily="34" charset="0"/>
                <a:cs typeface="Calibri" panose="020F0502020204030204" pitchFamily="34" charset="0"/>
              </a:rPr>
              <a:t>Répondre à une question avec : </a:t>
            </a:r>
            <a:r>
              <a:rPr lang="fr-FR" sz="3200" b="1" dirty="0">
                <a:solidFill>
                  <a:srgbClr val="00B0F0"/>
                </a:solidFill>
                <a:latin typeface="Calibri" panose="020F0502020204030204" pitchFamily="34" charset="0"/>
                <a:ea typeface="Calibri" panose="020F0502020204030204" pitchFamily="34" charset="0"/>
              </a:rPr>
              <a:t>Depuis combien de temps… ?</a:t>
            </a:r>
          </a:p>
        </p:txBody>
      </p:sp>
      <p:sp>
        <p:nvSpPr>
          <p:cNvPr id="9" name="ZoneTexte 11">
            <a:extLst>
              <a:ext uri="{FF2B5EF4-FFF2-40B4-BE49-F238E27FC236}">
                <a16:creationId xmlns:a16="http://schemas.microsoft.com/office/drawing/2014/main" id="{E9678F9C-1418-715C-771F-B711F698A3C7}"/>
              </a:ext>
            </a:extLst>
          </p:cNvPr>
          <p:cNvSpPr txBox="1"/>
          <p:nvPr/>
        </p:nvSpPr>
        <p:spPr>
          <a:xfrm>
            <a:off x="830532" y="47512"/>
            <a:ext cx="10902465" cy="40011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a:r>
              <a:rPr lang="fr-FR" sz="2000" dirty="0" smtClean="0">
                <a:solidFill>
                  <a:sysClr val="windowText" lastClr="000000"/>
                </a:solidFill>
              </a:rPr>
              <a:t>On va voir comment répondre </a:t>
            </a:r>
            <a:r>
              <a:rPr lang="fr-FR" sz="2000" dirty="0">
                <a:solidFill>
                  <a:sysClr val="windowText" lastClr="000000"/>
                </a:solidFill>
              </a:rPr>
              <a:t>à une question avec : </a:t>
            </a:r>
            <a:r>
              <a:rPr lang="fr-FR" sz="2000" dirty="0" smtClean="0">
                <a:solidFill>
                  <a:sysClr val="windowText" lastClr="000000"/>
                </a:solidFill>
              </a:rPr>
              <a:t>« Depuis </a:t>
            </a:r>
            <a:r>
              <a:rPr lang="fr-FR" sz="2000" dirty="0">
                <a:solidFill>
                  <a:sysClr val="windowText" lastClr="000000"/>
                </a:solidFill>
              </a:rPr>
              <a:t>combien de temps… </a:t>
            </a:r>
            <a:r>
              <a:rPr lang="fr-FR" sz="2000" dirty="0" smtClean="0">
                <a:solidFill>
                  <a:sysClr val="windowText" lastClr="000000"/>
                </a:solidFill>
              </a:rPr>
              <a:t>? ».</a:t>
            </a:r>
            <a:endParaRPr lang="fr-FR" sz="2000" dirty="0">
              <a:solidFill>
                <a:sysClr val="windowText" lastClr="000000"/>
              </a:solidFill>
            </a:endParaRPr>
          </a:p>
        </p:txBody>
      </p:sp>
    </p:spTree>
    <p:extLst>
      <p:ext uri="{BB962C8B-B14F-4D97-AF65-F5344CB8AC3E}">
        <p14:creationId xmlns:p14="http://schemas.microsoft.com/office/powerpoint/2010/main" val="11460151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14" name="ZoneTexte 13"/>
          <p:cNvSpPr txBox="1"/>
          <p:nvPr/>
        </p:nvSpPr>
        <p:spPr>
          <a:xfrm>
            <a:off x="180813" y="1047564"/>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Depuis combien de temps </a:t>
            </a:r>
            <a:r>
              <a:rPr lang="fr-FR" sz="2600" dirty="0"/>
              <a:t>Rachid est-il menuisier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1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8" name="Rectangle 1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9"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1">
            <a:extLst>
              <a:ext uri="{FF2B5EF4-FFF2-40B4-BE49-F238E27FC236}">
                <a16:creationId xmlns:a16="http://schemas.microsoft.com/office/drawing/2014/main" id="{A8768FD6-2C51-1D8B-99B9-2C0B84F03AEE}"/>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Répondez à cette question :</a:t>
            </a:r>
            <a:endParaRPr lang="fr-FR" altLang="fr-FR" sz="1867" dirty="0"/>
          </a:p>
        </p:txBody>
      </p:sp>
      <p:sp>
        <p:nvSpPr>
          <p:cNvPr id="21"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a:t>
            </a:r>
            <a:r>
              <a:rPr lang="fr-FR" sz="1867" dirty="0" smtClean="0"/>
              <a:t>haute voix</a:t>
            </a:r>
            <a:r>
              <a:rPr lang="fr-FR" sz="1867" dirty="0"/>
              <a:t>, pointer les mots importants dans la question. </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B592953-C1EF-36AC-4DF0-F09DA867D944}"/>
              </a:ext>
            </a:extLst>
          </p:cNvPr>
          <p:cNvSpPr txBox="1"/>
          <p:nvPr/>
        </p:nvSpPr>
        <p:spPr>
          <a:xfrm>
            <a:off x="1751116" y="2690550"/>
            <a:ext cx="8218684" cy="3416320"/>
          </a:xfrm>
          <a:prstGeom prst="rect">
            <a:avLst/>
          </a:prstGeom>
          <a:solidFill>
            <a:srgbClr val="FFFFCC"/>
          </a:solidFill>
          <a:ln>
            <a:solidFill>
              <a:schemeClr val="tx1"/>
            </a:solidFill>
          </a:ln>
        </p:spPr>
        <p:txBody>
          <a:bodyPr wrap="square">
            <a:spAutoFit/>
          </a:bodyPr>
          <a:lstStyle/>
          <a:p>
            <a:pPr algn="just"/>
            <a:r>
              <a:rPr lang="fr-FR" sz="2400" dirty="0"/>
              <a:t>Rachid est menuisier. Il travaille dans un petit atelier, près du marché. Il fait des meubles en bois : des tables, des chaises, des étagères. Il fait ce travail 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t>Les clients sont satisfaits des meubles qu’il fabrique. Ils aiment son travail soigné. Rachid aime son métier. Il fait de belles choses avec ses mains.</a:t>
            </a:r>
          </a:p>
        </p:txBody>
      </p:sp>
    </p:spTree>
    <p:extLst>
      <p:ext uri="{BB962C8B-B14F-4D97-AF65-F5344CB8AC3E}">
        <p14:creationId xmlns:p14="http://schemas.microsoft.com/office/powerpoint/2010/main" val="20062207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15" name="ZoneTexte 14"/>
          <p:cNvSpPr txBox="1"/>
          <p:nvPr/>
        </p:nvSpPr>
        <p:spPr>
          <a:xfrm>
            <a:off x="180813" y="1047564"/>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Depuis combien de temps </a:t>
            </a:r>
            <a:r>
              <a:rPr lang="fr-FR" sz="2600" dirty="0"/>
              <a:t>Rachid est-il menuisier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2"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1E3B11F8-4A65-440F-C174-5CEAD7F18755}"/>
              </a:ext>
            </a:extLst>
          </p:cNvPr>
          <p:cNvSpPr txBox="1"/>
          <p:nvPr/>
        </p:nvSpPr>
        <p:spPr>
          <a:xfrm>
            <a:off x="606015" y="1491030"/>
            <a:ext cx="9017621"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Il est menuiser depuis quinze ans.</a:t>
            </a:r>
            <a:endParaRPr lang="fr-FR" dirty="0"/>
          </a:p>
        </p:txBody>
      </p:sp>
      <p:sp>
        <p:nvSpPr>
          <p:cNvPr id="16" name="ZoneTexte 11">
            <a:extLst>
              <a:ext uri="{FF2B5EF4-FFF2-40B4-BE49-F238E27FC236}">
                <a16:creationId xmlns:a16="http://schemas.microsoft.com/office/drawing/2014/main" id="{8257EB81-0A35-D6C6-3C7E-32B8DCD4752C}"/>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
            </a:r>
            <a:r>
              <a:rPr lang="fr-FR" sz="1867" dirty="0" smtClean="0"/>
              <a:t>attendue :</a:t>
            </a:r>
            <a:endParaRPr lang="fr-FR" sz="1867" dirty="0"/>
          </a:p>
        </p:txBody>
      </p:sp>
      <p:sp>
        <p:nvSpPr>
          <p:cNvPr id="18"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8B592953-C1EF-36AC-4DF0-F09DA867D944}"/>
              </a:ext>
            </a:extLst>
          </p:cNvPr>
          <p:cNvSpPr txBox="1"/>
          <p:nvPr/>
        </p:nvSpPr>
        <p:spPr>
          <a:xfrm>
            <a:off x="1751116" y="2690550"/>
            <a:ext cx="8218684" cy="3416320"/>
          </a:xfrm>
          <a:prstGeom prst="rect">
            <a:avLst/>
          </a:prstGeom>
          <a:solidFill>
            <a:srgbClr val="FFFFCC"/>
          </a:solidFill>
          <a:ln>
            <a:solidFill>
              <a:schemeClr val="tx1"/>
            </a:solidFill>
          </a:ln>
        </p:spPr>
        <p:txBody>
          <a:bodyPr wrap="square">
            <a:spAutoFit/>
          </a:bodyPr>
          <a:lstStyle/>
          <a:p>
            <a:pPr algn="just"/>
            <a:r>
              <a:rPr lang="fr-FR" sz="2400" dirty="0"/>
              <a:t>Rachid est menuisier. Il travaille dans un petit atelier, près du marché. Il fait des meubles en bois : des tables, des chaises, des étagères. Il fait ce travail </a:t>
            </a:r>
            <a:r>
              <a:rPr lang="fr-FR" sz="24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t>Les clients sont satisfaits des meubles qu’il fabrique. Ils aiment son travail soigné. Rachid aime son métier. Il fait de belles choses avec ses mains.</a:t>
            </a:r>
          </a:p>
        </p:txBody>
      </p:sp>
    </p:spTree>
    <p:extLst>
      <p:ext uri="{BB962C8B-B14F-4D97-AF65-F5344CB8AC3E}">
        <p14:creationId xmlns:p14="http://schemas.microsoft.com/office/powerpoint/2010/main" val="39275172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28028211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697481" y="1917753"/>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defRPr/>
            </a:pPr>
            <a:r>
              <a:rPr lang="fr-FR" sz="1867" b="1" kern="0" dirty="0">
                <a:solidFill>
                  <a:schemeClr val="bg1"/>
                </a:solidFill>
                <a:latin typeface="Calibri"/>
                <a:ea typeface="Calibri"/>
                <a:cs typeface="Calibri"/>
              </a:rPr>
              <a:t>Fiche de révision</a:t>
            </a:r>
            <a:r>
              <a:rPr lang="fr-FR" sz="1867" b="1" kern="0" dirty="0">
                <a:solidFill>
                  <a:prstClr val="black"/>
                </a:solidFill>
                <a:latin typeface="Calibri"/>
                <a:ea typeface="Calibri"/>
                <a:cs typeface="Calibri"/>
              </a:rPr>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578729" y="1917753"/>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p:spPr>
        <p:style>
          <a:lnRef idx="2">
            <a:schemeClr val="accent4">
              <a:shade val="50000"/>
            </a:schemeClr>
          </a:lnRef>
          <a:fillRef idx="1">
            <a:schemeClr val="accent4"/>
          </a:fillRef>
          <a:effectRef idx="0">
            <a:schemeClr val="accent4"/>
          </a:effectRef>
          <a:fontRef idx="minor">
            <a:schemeClr val="lt1"/>
          </a:fontRef>
        </p:style>
        <p:txBody>
          <a:bodyPr vert="horz" wrap="square" lIns="91427" tIns="45695" rIns="91427" bIns="45695" anchor="ctr" anchorCtr="1" compatLnSpc="1">
            <a:noAutofit/>
          </a:bodyPr>
          <a:lstStyle/>
          <a:p>
            <a:pPr algn="ctr" defTabSz="1219170">
              <a:defRPr/>
            </a:pPr>
            <a:r>
              <a:rPr lang="fr-FR" sz="1867" b="1" kern="0" dirty="0">
                <a:solidFill>
                  <a:prstClr val="white"/>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697481" y="2851955"/>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 Test de validation du palier</a:t>
            </a:r>
          </a:p>
        </p:txBody>
      </p:sp>
      <p:sp>
        <p:nvSpPr>
          <p:cNvPr id="6" name="Google Shape;289;p29">
            <a:extLst>
              <a:ext uri="{FF2B5EF4-FFF2-40B4-BE49-F238E27FC236}">
                <a16:creationId xmlns:a16="http://schemas.microsoft.com/office/drawing/2014/main" id="{6483138D-1658-8B74-9ECA-5D9269DF8986}"/>
              </a:ext>
            </a:extLst>
          </p:cNvPr>
          <p:cNvSpPr/>
          <p:nvPr/>
        </p:nvSpPr>
        <p:spPr>
          <a:xfrm>
            <a:off x="578729" y="2851955"/>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697481" y="4720361"/>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9528" cap="flat">
            <a:solidFill>
              <a:schemeClr val="bg2">
                <a:lumMod val="10000"/>
              </a:schemeClr>
            </a:solidFill>
            <a:prstDash val="solid"/>
            <a:miter/>
          </a:ln>
        </p:spPr>
        <p:txBody>
          <a:bodyPr vert="horz" wrap="square" lIns="91427" tIns="45695" rIns="91427" bIns="45695" anchor="ctr" anchorCtr="1" compatLnSpc="1">
            <a:noAutofit/>
          </a:bodyPr>
          <a:lstStyle/>
          <a:p>
            <a:pPr defTabSz="1219170">
              <a:lnSpc>
                <a:spcPct val="200000"/>
              </a:lnSpc>
            </a:pPr>
            <a:r>
              <a:rPr lang="fr-FR" sz="1867" b="1" kern="0" dirty="0">
                <a:solidFill>
                  <a:schemeClr val="tx1"/>
                </a:solidFill>
                <a:latin typeface="Calibri"/>
                <a:ea typeface="Calibri"/>
                <a:cs typeface="Calibri"/>
              </a:rPr>
              <a:t>Fiche de consolidation 2</a:t>
            </a:r>
          </a:p>
        </p:txBody>
      </p:sp>
      <p:sp>
        <p:nvSpPr>
          <p:cNvPr id="8" name="Google Shape;291;p29">
            <a:extLst>
              <a:ext uri="{FF2B5EF4-FFF2-40B4-BE49-F238E27FC236}">
                <a16:creationId xmlns:a16="http://schemas.microsoft.com/office/drawing/2014/main" id="{FEEAEE18-1A5B-C9BD-3916-C019B19E4CFF}"/>
              </a:ext>
            </a:extLst>
          </p:cNvPr>
          <p:cNvSpPr/>
          <p:nvPr/>
        </p:nvSpPr>
        <p:spPr>
          <a:xfrm>
            <a:off x="578729" y="4720361"/>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60000"/>
              <a:lumOff val="40000"/>
            </a:schemeClr>
          </a:solidFill>
          <a:ln w="9528" cap="flat">
            <a:solidFill>
              <a:srgbClr val="44546A"/>
            </a:solidFill>
            <a:prstDash val="solid"/>
            <a:miter/>
          </a:ln>
        </p:spPr>
        <p:txBody>
          <a:bodyPr vert="horz" wrap="square" lIns="91427" tIns="45695" rIns="91427" bIns="45695" anchor="ctr" anchorCtr="1" compatLnSpc="1">
            <a:noAutofit/>
          </a:bodyPr>
          <a:lstStyle/>
          <a:p>
            <a:pPr algn="ctr" defTabSz="1219170"/>
            <a:r>
              <a:rPr lang="fr-FR" sz="1867" b="1" kern="0" dirty="0">
                <a:solidFill>
                  <a:prstClr val="white"/>
                </a:solidFill>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697481" y="3842051"/>
            <a:ext cx="9062399" cy="61635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Fiche de consolidation </a:t>
            </a:r>
            <a:r>
              <a:rPr lang="fr-FR" sz="1867" b="1" kern="0" dirty="0" smtClean="0">
                <a:solidFill>
                  <a:schemeClr val="bg1"/>
                </a:solidFill>
                <a:latin typeface="Calibri"/>
                <a:ea typeface="Calibri"/>
                <a:cs typeface="Calibri"/>
              </a:rPr>
              <a:t>1</a:t>
            </a:r>
            <a:endParaRPr lang="fr-FR" sz="1867" b="1" kern="0" dirty="0">
              <a:solidFill>
                <a:schemeClr val="bg1"/>
              </a:solidFill>
              <a:latin typeface="Calibri"/>
              <a:ea typeface="Calibri"/>
              <a:cs typeface="Calibri"/>
            </a:endParaRPr>
          </a:p>
        </p:txBody>
      </p:sp>
      <p:sp>
        <p:nvSpPr>
          <p:cNvPr id="10" name="Google Shape;293;p29">
            <a:extLst>
              <a:ext uri="{FF2B5EF4-FFF2-40B4-BE49-F238E27FC236}">
                <a16:creationId xmlns:a16="http://schemas.microsoft.com/office/drawing/2014/main" id="{F5CDD585-95EC-36B9-C6B3-E1B78327DE50}"/>
              </a:ext>
            </a:extLst>
          </p:cNvPr>
          <p:cNvSpPr/>
          <p:nvPr/>
        </p:nvSpPr>
        <p:spPr>
          <a:xfrm>
            <a:off x="578729" y="3786158"/>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70"/>
            <a:r>
              <a:rPr lang="fr-FR" sz="1867" b="1" kern="0" dirty="0">
                <a:solidFill>
                  <a:schemeClr val="bg1"/>
                </a:solidFill>
                <a:latin typeface="Calibri"/>
                <a:ea typeface="Calibri"/>
                <a:cs typeface="Calibri"/>
              </a:rPr>
              <a:t>Séance 3</a:t>
            </a:r>
          </a:p>
        </p:txBody>
      </p:sp>
      <p:sp>
        <p:nvSpPr>
          <p:cNvPr id="1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semaine</a:t>
            </a:r>
            <a:endParaRPr lang="fr-FR" sz="32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903539F8-A00F-BC5E-4838-0740E7F50060}"/>
              </a:ext>
            </a:extLst>
          </p:cNvPr>
          <p:cNvSpPr/>
          <p:nvPr/>
        </p:nvSpPr>
        <p:spPr>
          <a:xfrm>
            <a:off x="451069" y="3746851"/>
            <a:ext cx="11410287" cy="806749"/>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p>
        </p:txBody>
      </p:sp>
    </p:spTree>
    <p:extLst>
      <p:ext uri="{BB962C8B-B14F-4D97-AF65-F5344CB8AC3E}">
        <p14:creationId xmlns:p14="http://schemas.microsoft.com/office/powerpoint/2010/main" val="10524259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4" name="Rectangle 3"/>
          <p:cNvSpPr/>
          <p:nvPr/>
        </p:nvSpPr>
        <p:spPr>
          <a:xfrm>
            <a:off x="792432" y="3117743"/>
            <a:ext cx="10582724" cy="1692771"/>
          </a:xfrm>
          <a:prstGeom prst="rect">
            <a:avLst/>
          </a:prstGeom>
          <a:solidFill>
            <a:schemeClr val="accent2">
              <a:lumMod val="20000"/>
              <a:lumOff val="80000"/>
            </a:schemeClr>
          </a:solidFill>
          <a:ln>
            <a:solidFill>
              <a:schemeClr val="tx1"/>
            </a:solidFill>
          </a:ln>
        </p:spPr>
        <p:txBody>
          <a:bodyPr wrap="square">
            <a:spAutoFit/>
          </a:bodyPr>
          <a:lstStyle/>
          <a:p>
            <a:r>
              <a:rPr lang="fr-FR" sz="2600" b="1" dirty="0">
                <a:solidFill>
                  <a:srgbClr val="00B0F0"/>
                </a:solidFill>
                <a:latin typeface="Calibri" panose="020F0502020204030204" pitchFamily="34" charset="0"/>
                <a:ea typeface="Calibri" panose="020F0502020204030204" pitchFamily="34" charset="0"/>
              </a:rPr>
              <a:t>Où… ?</a:t>
            </a:r>
          </a:p>
          <a:p>
            <a:r>
              <a:rPr lang="fr-FR" sz="2600" b="1" dirty="0">
                <a:solidFill>
                  <a:srgbClr val="C00000"/>
                </a:solidFill>
                <a:latin typeface="Calibri" panose="020F0502020204030204" pitchFamily="34" charset="0"/>
                <a:ea typeface="Calibri" panose="020F0502020204030204" pitchFamily="34" charset="0"/>
              </a:rPr>
              <a:t>Stratégie : </a:t>
            </a:r>
            <a:r>
              <a:rPr lang="fr-FR" sz="2600" dirty="0" smtClean="0">
                <a:latin typeface="Calibri" panose="020F0502020204030204" pitchFamily="34" charset="0"/>
                <a:ea typeface="Calibri" panose="020F0502020204030204" pitchFamily="34" charset="0"/>
              </a:rPr>
              <a:t>Chercher </a:t>
            </a:r>
            <a:r>
              <a:rPr lang="fr-FR" sz="2600" dirty="0">
                <a:latin typeface="Calibri" panose="020F0502020204030204" pitchFamily="34" charset="0"/>
                <a:ea typeface="Calibri" panose="020F0502020204030204" pitchFamily="34" charset="0"/>
              </a:rPr>
              <a:t>le </a:t>
            </a:r>
            <a:r>
              <a:rPr lang="fr-FR" sz="2600" dirty="0" smtClean="0">
                <a:latin typeface="Calibri" panose="020F0502020204030204" pitchFamily="34" charset="0"/>
                <a:ea typeface="Calibri" panose="020F0502020204030204" pitchFamily="34" charset="0"/>
              </a:rPr>
              <a:t>lieu.</a:t>
            </a:r>
            <a:endParaRPr lang="fr-FR" sz="2600" dirty="0">
              <a:latin typeface="Calibri" panose="020F0502020204030204" pitchFamily="34" charset="0"/>
              <a:ea typeface="Calibri" panose="020F0502020204030204" pitchFamily="34" charset="0"/>
            </a:endParaRPr>
          </a:p>
          <a:p>
            <a:r>
              <a:rPr lang="fr-FR" sz="2600" b="1" dirty="0" smtClean="0">
                <a:solidFill>
                  <a:srgbClr val="C00000"/>
                </a:solidFill>
                <a:latin typeface="Calibri" panose="020F0502020204030204" pitchFamily="34" charset="0"/>
                <a:ea typeface="Calibri" panose="020F0502020204030204" pitchFamily="34" charset="0"/>
              </a:rPr>
              <a:t>Exemple :</a:t>
            </a:r>
            <a:endParaRPr lang="fr-FR" sz="2600" dirty="0" smtClean="0">
              <a:latin typeface="Calibri" panose="020F0502020204030204" pitchFamily="34" charset="0"/>
              <a:ea typeface="Calibri" panose="020F0502020204030204" pitchFamily="34" charset="0"/>
            </a:endParaRPr>
          </a:p>
          <a:p>
            <a:pPr marL="514350" indent="-514350">
              <a:buFont typeface="Wingdings" panose="05000000000000000000" pitchFamily="2" charset="2"/>
              <a:buChar char="Ø"/>
            </a:pPr>
            <a:r>
              <a:rPr lang="fr-FR" sz="2600" dirty="0" smtClean="0">
                <a:latin typeface="Calibri" panose="020F0502020204030204" pitchFamily="34" charset="0"/>
                <a:ea typeface="Calibri" panose="020F0502020204030204" pitchFamily="34" charset="0"/>
              </a:rPr>
              <a:t>Où </a:t>
            </a:r>
            <a:r>
              <a:rPr lang="fr-FR" sz="2600" dirty="0">
                <a:latin typeface="Calibri" panose="020F0502020204030204" pitchFamily="34" charset="0"/>
                <a:ea typeface="Calibri" panose="020F0502020204030204" pitchFamily="34" charset="0"/>
              </a:rPr>
              <a:t>se trouve la bibliothèque ? </a:t>
            </a:r>
            <a:r>
              <a:rPr lang="fr-FR" sz="2600" kern="100" dirty="0">
                <a:latin typeface="Calibri" panose="020F0502020204030204" pitchFamily="34" charset="0"/>
                <a:cs typeface="Calibri" panose="020F0502020204030204" pitchFamily="34" charset="0"/>
                <a:sym typeface="Wingdings" panose="05000000000000000000" pitchFamily="2" charset="2"/>
              </a:rPr>
              <a:t> </a:t>
            </a:r>
            <a:r>
              <a:rPr lang="fr-FR" sz="2600" dirty="0" smtClean="0">
                <a:latin typeface="Calibri" panose="020F0502020204030204" pitchFamily="34" charset="0"/>
                <a:ea typeface="Calibri" panose="020F0502020204030204" pitchFamily="34" charset="0"/>
              </a:rPr>
              <a:t>À </a:t>
            </a:r>
            <a:r>
              <a:rPr lang="fr-FR" sz="2600" dirty="0">
                <a:latin typeface="Calibri" panose="020F0502020204030204" pitchFamily="34" charset="0"/>
                <a:ea typeface="Calibri" panose="020F0502020204030204" pitchFamily="34" charset="0"/>
              </a:rPr>
              <a:t>côté de l’école.</a:t>
            </a:r>
          </a:p>
        </p:txBody>
      </p:sp>
      <p:sp>
        <p:nvSpPr>
          <p:cNvPr id="9" name="ZoneTexte 8">
            <a:extLst>
              <a:ext uri="{FF2B5EF4-FFF2-40B4-BE49-F238E27FC236}">
                <a16:creationId xmlns:a16="http://schemas.microsoft.com/office/drawing/2014/main" id="{2D1F006D-773F-F8D9-B607-3DBC97E08F60}"/>
              </a:ext>
            </a:extLst>
          </p:cNvPr>
          <p:cNvSpPr txBox="1"/>
          <p:nvPr/>
        </p:nvSpPr>
        <p:spPr>
          <a:xfrm>
            <a:off x="770657" y="2178255"/>
            <a:ext cx="10604499"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3200" b="1" dirty="0" smtClean="0">
                <a:solidFill>
                  <a:sysClr val="windowText" lastClr="000000"/>
                </a:solidFill>
                <a:latin typeface="Calibri" panose="020F0502020204030204" pitchFamily="34" charset="0"/>
                <a:cs typeface="Calibri" panose="020F0502020204030204" pitchFamily="34" charset="0"/>
              </a:rPr>
              <a:t>Répondre à une question avec : </a:t>
            </a:r>
            <a:r>
              <a:rPr lang="fr-FR" sz="3200" b="1" dirty="0" smtClean="0">
                <a:solidFill>
                  <a:srgbClr val="00B0F0"/>
                </a:solidFill>
                <a:latin typeface="Calibri" panose="020F0502020204030204" pitchFamily="34" charset="0"/>
                <a:ea typeface="Calibri" panose="020F0502020204030204" pitchFamily="34" charset="0"/>
              </a:rPr>
              <a:t>Où … </a:t>
            </a:r>
            <a:r>
              <a:rPr lang="fr-FR" sz="3200" b="1" dirty="0">
                <a:solidFill>
                  <a:srgbClr val="00B0F0"/>
                </a:solidFill>
                <a:latin typeface="Calibri" panose="020F0502020204030204" pitchFamily="34" charset="0"/>
                <a:ea typeface="Calibri" panose="020F0502020204030204" pitchFamily="34" charset="0"/>
              </a:rPr>
              <a:t>?</a:t>
            </a:r>
          </a:p>
        </p:txBody>
      </p:sp>
      <p:sp>
        <p:nvSpPr>
          <p:cNvPr id="12" name="ZoneTexte 11">
            <a:extLst>
              <a:ext uri="{FF2B5EF4-FFF2-40B4-BE49-F238E27FC236}">
                <a16:creationId xmlns:a16="http://schemas.microsoft.com/office/drawing/2014/main" id="{8257EB81-0A35-D6C6-3C7E-32B8DCD4752C}"/>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smtClean="0"/>
              <a:t>Qui va nous rappeler comment répondre à la question  avec le mot-interrogatif « où » ?</a:t>
            </a:r>
            <a:endParaRPr lang="fr-FR" sz="1867" dirty="0"/>
          </a:p>
        </p:txBody>
      </p:sp>
    </p:spTree>
    <p:extLst>
      <p:ext uri="{BB962C8B-B14F-4D97-AF65-F5344CB8AC3E}">
        <p14:creationId xmlns:p14="http://schemas.microsoft.com/office/powerpoint/2010/main" val="38677181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a:t>
            </a:r>
            <a:r>
              <a:rPr lang="fr-FR" sz="1867" dirty="0" smtClean="0"/>
              <a:t>cette question :</a:t>
            </a:r>
            <a:endParaRPr lang="fr-FR" altLang="fr-FR" sz="1867" dirty="0"/>
          </a:p>
        </p:txBody>
      </p:sp>
      <p:sp>
        <p:nvSpPr>
          <p:cNvPr id="3" name="ZoneTexte 2">
            <a:extLst>
              <a:ext uri="{FF2B5EF4-FFF2-40B4-BE49-F238E27FC236}">
                <a16:creationId xmlns:a16="http://schemas.microsoft.com/office/drawing/2014/main" id="{C0CD95F4-EEC6-3678-D07C-4FC8903D970F}"/>
              </a:ext>
            </a:extLst>
          </p:cNvPr>
          <p:cNvSpPr txBox="1"/>
          <p:nvPr/>
        </p:nvSpPr>
        <p:spPr>
          <a:xfrm>
            <a:off x="170735" y="1167986"/>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Où</a:t>
            </a:r>
            <a:r>
              <a:rPr lang="fr-FR" sz="2600" dirty="0"/>
              <a:t> travaille Rachid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a:t>
            </a:r>
            <a:r>
              <a:rPr lang="fr-FR" sz="1867" dirty="0" smtClean="0"/>
              <a:t>haute voix</a:t>
            </a:r>
            <a:r>
              <a:rPr lang="fr-FR" sz="1867" dirty="0"/>
              <a:t>, pointer les mots importants dans la question. </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8B592953-C1EF-36AC-4DF0-F09DA867D944}"/>
              </a:ext>
            </a:extLst>
          </p:cNvPr>
          <p:cNvSpPr txBox="1"/>
          <p:nvPr/>
        </p:nvSpPr>
        <p:spPr>
          <a:xfrm>
            <a:off x="1751116" y="2690550"/>
            <a:ext cx="8218684" cy="3416320"/>
          </a:xfrm>
          <a:prstGeom prst="rect">
            <a:avLst/>
          </a:prstGeom>
          <a:solidFill>
            <a:srgbClr val="FFFFCC"/>
          </a:solidFill>
          <a:ln>
            <a:solidFill>
              <a:schemeClr val="tx1"/>
            </a:solidFill>
          </a:ln>
        </p:spPr>
        <p:txBody>
          <a:bodyPr wrap="square">
            <a:spAutoFit/>
          </a:bodyPr>
          <a:lstStyle/>
          <a:p>
            <a:pPr algn="just"/>
            <a:r>
              <a:rPr lang="fr-FR" sz="2400" dirty="0"/>
              <a:t>Rachid est menuisier. Il travaille dans un petit atelier, près du marché. Il fait des meubles en bois : des tables, des chaises, des étagères. Il fait ce travail 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t>Les clients sont satisfaits des meubles qu’il fabrique. Ils aiment son travail soigné. Rachid aime son métier. Il fait de belles choses avec ses mains.</a:t>
            </a:r>
          </a:p>
        </p:txBody>
      </p:sp>
    </p:spTree>
    <p:extLst>
      <p:ext uri="{BB962C8B-B14F-4D97-AF65-F5344CB8AC3E}">
        <p14:creationId xmlns:p14="http://schemas.microsoft.com/office/powerpoint/2010/main" val="18128128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18" name="ZoneTexte 17">
            <a:extLst>
              <a:ext uri="{FF2B5EF4-FFF2-40B4-BE49-F238E27FC236}">
                <a16:creationId xmlns:a16="http://schemas.microsoft.com/office/drawing/2014/main" id="{C0CD95F4-EEC6-3678-D07C-4FC8903D970F}"/>
              </a:ext>
            </a:extLst>
          </p:cNvPr>
          <p:cNvSpPr txBox="1"/>
          <p:nvPr/>
        </p:nvSpPr>
        <p:spPr>
          <a:xfrm>
            <a:off x="170735" y="1167986"/>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Où</a:t>
            </a:r>
            <a:r>
              <a:rPr lang="fr-FR" sz="2600" dirty="0"/>
              <a:t> travaille Rachid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9"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A620AB04-23CA-37D0-A02F-2FC5C973D03B}"/>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sz="1867" dirty="0"/>
              <a:t>Réponse </a:t>
            </a:r>
            <a:r>
              <a:rPr lang="fr-FR" altLang="fr-FR" sz="1867" dirty="0" smtClean="0"/>
              <a:t>attendue :</a:t>
            </a:r>
            <a:endParaRPr lang="fr-FR" altLang="fr-FR" sz="1867" dirty="0"/>
          </a:p>
        </p:txBody>
      </p:sp>
      <p:sp>
        <p:nvSpPr>
          <p:cNvPr id="6" name="ZoneTexte 5">
            <a:extLst>
              <a:ext uri="{FF2B5EF4-FFF2-40B4-BE49-F238E27FC236}">
                <a16:creationId xmlns:a16="http://schemas.microsoft.com/office/drawing/2014/main" id="{6C015564-DC84-9EF6-936B-31A132939FDB}"/>
              </a:ext>
            </a:extLst>
          </p:cNvPr>
          <p:cNvSpPr txBox="1"/>
          <p:nvPr/>
        </p:nvSpPr>
        <p:spPr>
          <a:xfrm>
            <a:off x="646771" y="1628743"/>
            <a:ext cx="880946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Rachid travaille dans un atelier.</a:t>
            </a:r>
            <a:endParaRPr lang="fr-FR" dirty="0"/>
          </a:p>
        </p:txBody>
      </p:sp>
      <p:sp>
        <p:nvSpPr>
          <p:cNvPr id="11" name="Rectangle 10">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6"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13" name="ZoneTexte 12">
            <a:extLst>
              <a:ext uri="{FF2B5EF4-FFF2-40B4-BE49-F238E27FC236}">
                <a16:creationId xmlns:a16="http://schemas.microsoft.com/office/drawing/2014/main" id="{8B592953-C1EF-36AC-4DF0-F09DA867D944}"/>
              </a:ext>
            </a:extLst>
          </p:cNvPr>
          <p:cNvSpPr txBox="1"/>
          <p:nvPr/>
        </p:nvSpPr>
        <p:spPr>
          <a:xfrm>
            <a:off x="1751116" y="2690550"/>
            <a:ext cx="8218684" cy="3416320"/>
          </a:xfrm>
          <a:prstGeom prst="rect">
            <a:avLst/>
          </a:prstGeom>
          <a:solidFill>
            <a:srgbClr val="FFFFCC"/>
          </a:solidFill>
          <a:ln>
            <a:solidFill>
              <a:schemeClr val="tx1"/>
            </a:solidFill>
          </a:ln>
        </p:spPr>
        <p:txBody>
          <a:bodyPr wrap="square">
            <a:spAutoFit/>
          </a:bodyPr>
          <a:lstStyle/>
          <a:p>
            <a:pPr algn="just"/>
            <a:r>
              <a:rPr lang="fr-FR" sz="2400" dirty="0"/>
              <a:t>Rachid est menuisier. Il travaille </a:t>
            </a:r>
            <a:r>
              <a:rPr lang="fr-FR" sz="24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dans un petit atelier</a:t>
            </a:r>
            <a:r>
              <a:rPr lang="fr-FR" sz="2400" dirty="0"/>
              <a:t>, près du marché. Il fait des meubles en bois : des tables, des chaises, des étagères. Il fait ce travail 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t>Les clients sont satisfaits des meubles qu’il fabrique. Ils aiment son travail soigné. Rachid aime son métier. Il fait de belles choses avec ses mains.</a:t>
            </a:r>
          </a:p>
        </p:txBody>
      </p:sp>
    </p:spTree>
    <p:extLst>
      <p:ext uri="{BB962C8B-B14F-4D97-AF65-F5344CB8AC3E}">
        <p14:creationId xmlns:p14="http://schemas.microsoft.com/office/powerpoint/2010/main" val="32819372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Nous avons déjà rappelé comment répondre à quel : il sert à demander une précision ou à faire un choix.</a:t>
            </a:r>
          </a:p>
        </p:txBody>
      </p:sp>
      <p:sp>
        <p:nvSpPr>
          <p:cNvPr id="3" name="ZoneTexte 2">
            <a:extLst>
              <a:ext uri="{FF2B5EF4-FFF2-40B4-BE49-F238E27FC236}">
                <a16:creationId xmlns:a16="http://schemas.microsoft.com/office/drawing/2014/main" id="{C0CD95F4-EEC6-3678-D07C-4FC8903D970F}"/>
              </a:ext>
            </a:extLst>
          </p:cNvPr>
          <p:cNvSpPr txBox="1"/>
          <p:nvPr/>
        </p:nvSpPr>
        <p:spPr>
          <a:xfrm>
            <a:off x="170735" y="1167986"/>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Quels</a:t>
            </a:r>
            <a:r>
              <a:rPr lang="fr-FR" sz="2600" dirty="0"/>
              <a:t> meubles Rachid fabrique-t-il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a:t>
            </a:r>
            <a:r>
              <a:rPr lang="fr-FR" sz="1867" dirty="0" smtClean="0"/>
              <a:t>haute voix</a:t>
            </a:r>
            <a:r>
              <a:rPr lang="fr-FR" sz="1867" dirty="0"/>
              <a:t>, pointer les mots importants dans la question. </a:t>
            </a:r>
          </a:p>
        </p:txBody>
      </p:sp>
      <p:sp>
        <p:nvSpPr>
          <p:cNvPr id="14" name="ZoneTexte 13">
            <a:extLst>
              <a:ext uri="{FF2B5EF4-FFF2-40B4-BE49-F238E27FC236}">
                <a16:creationId xmlns:a16="http://schemas.microsoft.com/office/drawing/2014/main" id="{8B592953-C1EF-36AC-4DF0-F09DA867D944}"/>
              </a:ext>
            </a:extLst>
          </p:cNvPr>
          <p:cNvSpPr txBox="1"/>
          <p:nvPr/>
        </p:nvSpPr>
        <p:spPr>
          <a:xfrm>
            <a:off x="1751116" y="2690550"/>
            <a:ext cx="8218684" cy="3416320"/>
          </a:xfrm>
          <a:prstGeom prst="rect">
            <a:avLst/>
          </a:prstGeom>
          <a:solidFill>
            <a:srgbClr val="FFFFCC"/>
          </a:solidFill>
          <a:ln>
            <a:solidFill>
              <a:schemeClr val="tx1"/>
            </a:solidFill>
          </a:ln>
        </p:spPr>
        <p:txBody>
          <a:bodyPr wrap="square">
            <a:spAutoFit/>
          </a:bodyPr>
          <a:lstStyle/>
          <a:p>
            <a:pPr algn="just"/>
            <a:r>
              <a:rPr lang="fr-FR" sz="2400" dirty="0"/>
              <a:t>Rachid est menuisier. Il travaille dans un petit atelier, près du marché. Il fait des meubles en bois : des tables, des chaises, des étagères. Il fait ce travail 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t>Les clients sont satisfaits des meubles qu’il fabrique. Ils aiment son travail soigné. Rachid aime son métier. Il fait de belles choses avec ses mains.</a:t>
            </a:r>
          </a:p>
        </p:txBody>
      </p:sp>
    </p:spTree>
    <p:extLst>
      <p:ext uri="{BB962C8B-B14F-4D97-AF65-F5344CB8AC3E}">
        <p14:creationId xmlns:p14="http://schemas.microsoft.com/office/powerpoint/2010/main" val="16526238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18" name="ZoneTexte 17">
            <a:extLst>
              <a:ext uri="{FF2B5EF4-FFF2-40B4-BE49-F238E27FC236}">
                <a16:creationId xmlns:a16="http://schemas.microsoft.com/office/drawing/2014/main" id="{C0CD95F4-EEC6-3678-D07C-4FC8903D970F}"/>
              </a:ext>
            </a:extLst>
          </p:cNvPr>
          <p:cNvSpPr txBox="1"/>
          <p:nvPr/>
        </p:nvSpPr>
        <p:spPr>
          <a:xfrm>
            <a:off x="170735" y="1167986"/>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Quels</a:t>
            </a:r>
            <a:r>
              <a:rPr lang="fr-FR" sz="2600" dirty="0"/>
              <a:t> meubles Rachid fabrique-t-il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9"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A620AB04-23CA-37D0-A02F-2FC5C973D03B}"/>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sz="1867" dirty="0"/>
              <a:t>Réponse </a:t>
            </a:r>
            <a:r>
              <a:rPr lang="fr-FR" altLang="fr-FR" sz="1867" dirty="0" smtClean="0"/>
              <a:t>attendue :</a:t>
            </a:r>
            <a:endParaRPr lang="fr-FR" altLang="fr-FR" sz="1867" dirty="0"/>
          </a:p>
        </p:txBody>
      </p:sp>
      <p:sp>
        <p:nvSpPr>
          <p:cNvPr id="6" name="ZoneTexte 5">
            <a:extLst>
              <a:ext uri="{FF2B5EF4-FFF2-40B4-BE49-F238E27FC236}">
                <a16:creationId xmlns:a16="http://schemas.microsoft.com/office/drawing/2014/main" id="{6C015564-DC84-9EF6-936B-31A132939FDB}"/>
              </a:ext>
            </a:extLst>
          </p:cNvPr>
          <p:cNvSpPr txBox="1"/>
          <p:nvPr/>
        </p:nvSpPr>
        <p:spPr>
          <a:xfrm>
            <a:off x="646771" y="1628743"/>
            <a:ext cx="11525072"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Les meubles que Rachid fabriquent sont :des tables, des chaises, des étagères.</a:t>
            </a:r>
            <a:endParaRPr lang="fr-FR" dirty="0"/>
          </a:p>
        </p:txBody>
      </p:sp>
      <p:sp>
        <p:nvSpPr>
          <p:cNvPr id="11" name="Rectangle 10">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6"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17" name="ZoneTexte 16">
            <a:extLst>
              <a:ext uri="{FF2B5EF4-FFF2-40B4-BE49-F238E27FC236}">
                <a16:creationId xmlns:a16="http://schemas.microsoft.com/office/drawing/2014/main" id="{8B592953-C1EF-36AC-4DF0-F09DA867D944}"/>
              </a:ext>
            </a:extLst>
          </p:cNvPr>
          <p:cNvSpPr txBox="1"/>
          <p:nvPr/>
        </p:nvSpPr>
        <p:spPr>
          <a:xfrm>
            <a:off x="1751116" y="2690550"/>
            <a:ext cx="8218684" cy="3416320"/>
          </a:xfrm>
          <a:prstGeom prst="rect">
            <a:avLst/>
          </a:prstGeom>
          <a:solidFill>
            <a:srgbClr val="FFFFCC"/>
          </a:solidFill>
          <a:ln>
            <a:solidFill>
              <a:schemeClr val="tx1"/>
            </a:solidFill>
          </a:ln>
        </p:spPr>
        <p:txBody>
          <a:bodyPr wrap="square">
            <a:spAutoFit/>
          </a:bodyPr>
          <a:lstStyle/>
          <a:p>
            <a:pPr algn="just"/>
            <a:r>
              <a:rPr lang="fr-FR" sz="2400" dirty="0"/>
              <a:t>Rachid est menuisier. Il travaille dans un petit atelier, près du marché. Il fait des meubles en bois : </a:t>
            </a:r>
            <a:r>
              <a:rPr lang="fr-FR" sz="24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des tables, des chaises, des étagères. </a:t>
            </a:r>
            <a:r>
              <a:rPr lang="fr-FR" sz="2400" dirty="0"/>
              <a:t>Il fait ce travail 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t>Les clients sont satisfaits des meubles qu’il fabrique. Ils aiment son travail soigné. Rachid aime son métier. Il fait de belles choses avec ses mains.</a:t>
            </a:r>
          </a:p>
        </p:txBody>
      </p:sp>
    </p:spTree>
    <p:extLst>
      <p:ext uri="{BB962C8B-B14F-4D97-AF65-F5344CB8AC3E}">
        <p14:creationId xmlns:p14="http://schemas.microsoft.com/office/powerpoint/2010/main" val="15611300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70">
              <a:defRPr/>
            </a:pPr>
            <a:r>
              <a:rPr lang="fr-FR" sz="4267" dirty="0" smtClean="0"/>
              <a:t>Repères</a:t>
            </a:r>
            <a:endParaRPr lang="en-US" sz="4267" dirty="0"/>
          </a:p>
        </p:txBody>
      </p:sp>
    </p:spTree>
    <p:extLst>
      <p:ext uri="{BB962C8B-B14F-4D97-AF65-F5344CB8AC3E}">
        <p14:creationId xmlns:p14="http://schemas.microsoft.com/office/powerpoint/2010/main" val="243966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Poser des questions de rappels. Expliciter la stratégie en s’appuyant sur les réponses des apprenants.</a:t>
            </a:r>
            <a:endParaRPr lang="fr-FR" sz="1867" dirty="0"/>
          </a:p>
        </p:txBody>
      </p:sp>
      <p:sp>
        <p:nvSpPr>
          <p:cNvPr id="5" name="Rectangle 4"/>
          <p:cNvSpPr/>
          <p:nvPr/>
        </p:nvSpPr>
        <p:spPr>
          <a:xfrm>
            <a:off x="770656" y="3224038"/>
            <a:ext cx="10604499" cy="1692771"/>
          </a:xfrm>
          <a:prstGeom prst="rect">
            <a:avLst/>
          </a:prstGeom>
          <a:solidFill>
            <a:schemeClr val="accent2">
              <a:lumMod val="20000"/>
              <a:lumOff val="80000"/>
            </a:schemeClr>
          </a:solidFill>
          <a:ln>
            <a:solidFill>
              <a:schemeClr val="tx1"/>
            </a:solidFill>
          </a:ln>
        </p:spPr>
        <p:txBody>
          <a:bodyPr wrap="square">
            <a:spAutoFit/>
          </a:bodyPr>
          <a:lstStyle/>
          <a:p>
            <a:r>
              <a:rPr lang="fr-FR" sz="2600" b="1" dirty="0" smtClean="0">
                <a:solidFill>
                  <a:srgbClr val="00B0F0"/>
                </a:solidFill>
                <a:latin typeface="Calibri" panose="020F0502020204030204" pitchFamily="34" charset="0"/>
                <a:ea typeface="Calibri" panose="020F0502020204030204" pitchFamily="34" charset="0"/>
              </a:rPr>
              <a:t>Que pense… ? </a:t>
            </a:r>
          </a:p>
          <a:p>
            <a:r>
              <a:rPr lang="fr-FR" sz="2600" b="1" dirty="0" smtClean="0">
                <a:solidFill>
                  <a:srgbClr val="C00000"/>
                </a:solidFill>
                <a:latin typeface="Calibri" panose="020F0502020204030204" pitchFamily="34" charset="0"/>
                <a:ea typeface="Calibri" panose="020F0502020204030204" pitchFamily="34" charset="0"/>
              </a:rPr>
              <a:t>Stratégie </a:t>
            </a:r>
            <a:r>
              <a:rPr lang="fr-FR" sz="2600" b="1" dirty="0">
                <a:solidFill>
                  <a:srgbClr val="C00000"/>
                </a:solidFill>
                <a:latin typeface="Calibri" panose="020F0502020204030204" pitchFamily="34" charset="0"/>
                <a:ea typeface="Calibri" panose="020F0502020204030204" pitchFamily="34" charset="0"/>
              </a:rPr>
              <a:t>: </a:t>
            </a:r>
            <a:r>
              <a:rPr lang="fr-FR" sz="2600" dirty="0" smtClean="0">
                <a:latin typeface="Calibri" panose="020F0502020204030204" pitchFamily="34" charset="0"/>
                <a:ea typeface="Calibri" panose="020F0502020204030204" pitchFamily="34" charset="0"/>
              </a:rPr>
              <a:t>Identifier l’opinion</a:t>
            </a:r>
          </a:p>
          <a:p>
            <a:r>
              <a:rPr lang="fr-FR" sz="2600" b="1" dirty="0" smtClean="0">
                <a:solidFill>
                  <a:srgbClr val="C00000"/>
                </a:solidFill>
                <a:latin typeface="Calibri" panose="020F0502020204030204" pitchFamily="34" charset="0"/>
                <a:ea typeface="Calibri" panose="020F0502020204030204" pitchFamily="34" charset="0"/>
              </a:rPr>
              <a:t>Exemple </a:t>
            </a:r>
            <a:r>
              <a:rPr lang="fr-FR" sz="2600" b="1" dirty="0">
                <a:solidFill>
                  <a:srgbClr val="C00000"/>
                </a:solidFill>
                <a:latin typeface="Calibri" panose="020F0502020204030204" pitchFamily="34" charset="0"/>
                <a:ea typeface="Calibri" panose="020F0502020204030204" pitchFamily="34" charset="0"/>
              </a:rPr>
              <a:t>:</a:t>
            </a:r>
            <a:endParaRPr lang="fr-FR" sz="2600" dirty="0"/>
          </a:p>
          <a:p>
            <a:pPr marL="457200" indent="-457200">
              <a:buFont typeface="Wingdings" panose="05000000000000000000" pitchFamily="2" charset="2"/>
              <a:buChar char="Ø"/>
            </a:pPr>
            <a:r>
              <a:rPr lang="fr-FR" sz="2600" dirty="0" smtClean="0">
                <a:latin typeface="Calibri" panose="020F0502020204030204" pitchFamily="34" charset="0"/>
                <a:ea typeface="Calibri" panose="020F0502020204030204" pitchFamily="34" charset="0"/>
              </a:rPr>
              <a:t>Que pensent les élèves de ce jeu ? </a:t>
            </a:r>
            <a:r>
              <a:rPr lang="fr-FR" sz="2600" kern="100" dirty="0" smtClean="0">
                <a:latin typeface="Calibri" panose="020F0502020204030204" pitchFamily="34" charset="0"/>
                <a:cs typeface="Calibri" panose="020F0502020204030204" pitchFamily="34" charset="0"/>
                <a:sym typeface="Wingdings" panose="05000000000000000000" pitchFamily="2" charset="2"/>
              </a:rPr>
              <a:t></a:t>
            </a:r>
            <a:r>
              <a:rPr lang="fr-FR" sz="2600" dirty="0" smtClean="0">
                <a:latin typeface="Calibri" panose="020F0502020204030204" pitchFamily="34" charset="0"/>
                <a:ea typeface="Calibri" panose="020F0502020204030204" pitchFamily="34" charset="0"/>
              </a:rPr>
              <a:t> Ils le trouvent amusant.</a:t>
            </a:r>
          </a:p>
        </p:txBody>
      </p:sp>
      <p:sp>
        <p:nvSpPr>
          <p:cNvPr id="8" name="ZoneTexte 7">
            <a:extLst>
              <a:ext uri="{FF2B5EF4-FFF2-40B4-BE49-F238E27FC236}">
                <a16:creationId xmlns:a16="http://schemas.microsoft.com/office/drawing/2014/main" id="{2D1F006D-773F-F8D9-B607-3DBC97E08F60}"/>
              </a:ext>
            </a:extLst>
          </p:cNvPr>
          <p:cNvSpPr txBox="1"/>
          <p:nvPr/>
        </p:nvSpPr>
        <p:spPr>
          <a:xfrm>
            <a:off x="770657" y="2178255"/>
            <a:ext cx="10604499" cy="5847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3200" b="1" dirty="0" smtClean="0">
                <a:solidFill>
                  <a:sysClr val="windowText" lastClr="000000"/>
                </a:solidFill>
                <a:latin typeface="Calibri" panose="020F0502020204030204" pitchFamily="34" charset="0"/>
                <a:cs typeface="Calibri" panose="020F0502020204030204" pitchFamily="34" charset="0"/>
              </a:rPr>
              <a:t>Répondre à une question avec : </a:t>
            </a:r>
            <a:r>
              <a:rPr lang="fr-FR" sz="3200" b="1" dirty="0" smtClean="0">
                <a:solidFill>
                  <a:srgbClr val="00B0F0"/>
                </a:solidFill>
                <a:latin typeface="Calibri" panose="020F0502020204030204" pitchFamily="34" charset="0"/>
                <a:ea typeface="Calibri" panose="020F0502020204030204" pitchFamily="34" charset="0"/>
              </a:rPr>
              <a:t>Que pense … </a:t>
            </a:r>
            <a:r>
              <a:rPr lang="fr-FR" sz="3200" b="1" dirty="0">
                <a:solidFill>
                  <a:srgbClr val="00B0F0"/>
                </a:solidFill>
                <a:latin typeface="Calibri" panose="020F0502020204030204" pitchFamily="34" charset="0"/>
                <a:ea typeface="Calibri" panose="020F0502020204030204" pitchFamily="34" charset="0"/>
              </a:rPr>
              <a:t>?</a:t>
            </a:r>
          </a:p>
        </p:txBody>
      </p:sp>
      <p:sp>
        <p:nvSpPr>
          <p:cNvPr id="4" name="Rectangle 3"/>
          <p:cNvSpPr/>
          <p:nvPr/>
        </p:nvSpPr>
        <p:spPr>
          <a:xfrm>
            <a:off x="846858" y="52712"/>
            <a:ext cx="11155105" cy="379656"/>
          </a:xfrm>
          <a:prstGeom prst="rect">
            <a:avLst/>
          </a:prstGeom>
        </p:spPr>
        <p:txBody>
          <a:bodyPr wrap="none">
            <a:spAutoFit/>
          </a:bodyPr>
          <a:lstStyle/>
          <a:p>
            <a:r>
              <a:rPr lang="fr-FR" sz="1867" b="1" dirty="0" smtClean="0">
                <a:solidFill>
                  <a:schemeClr val="bg2">
                    <a:lumMod val="50000"/>
                  </a:schemeClr>
                </a:solidFill>
                <a:latin typeface="Calibri" panose="020F0502020204030204" pitchFamily="34" charset="0"/>
                <a:cs typeface="Calibri" panose="020F0502020204030204" pitchFamily="34" charset="0"/>
              </a:rPr>
              <a:t>Reprenons ce </a:t>
            </a:r>
            <a:r>
              <a:rPr lang="fr-FR" sz="1867" b="1" dirty="0">
                <a:solidFill>
                  <a:schemeClr val="bg2">
                    <a:lumMod val="50000"/>
                  </a:schemeClr>
                </a:solidFill>
                <a:latin typeface="Calibri" panose="020F0502020204030204" pitchFamily="34" charset="0"/>
                <a:cs typeface="Calibri" panose="020F0502020204030204" pitchFamily="34" charset="0"/>
              </a:rPr>
              <a:t>que nous </a:t>
            </a:r>
            <a:r>
              <a:rPr lang="fr-FR" sz="1867" b="1" dirty="0" smtClean="0">
                <a:solidFill>
                  <a:schemeClr val="bg2">
                    <a:lumMod val="50000"/>
                  </a:schemeClr>
                </a:solidFill>
                <a:latin typeface="Calibri" panose="020F0502020204030204" pitchFamily="34" charset="0"/>
                <a:cs typeface="Calibri" panose="020F0502020204030204" pitchFamily="34" charset="0"/>
              </a:rPr>
              <a:t>avons dit à propos de la réponse à la question qui commence par : « Que pense … ? « </a:t>
            </a:r>
            <a:endParaRPr lang="fr-FR" sz="1867" b="1" dirty="0">
              <a:solidFill>
                <a:schemeClr val="bg2">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62064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a:t>
            </a:r>
            <a:r>
              <a:rPr lang="fr-FR" sz="1867" dirty="0" smtClean="0"/>
              <a:t>cette question. </a:t>
            </a:r>
            <a:r>
              <a:rPr lang="fr-FR" sz="1867" dirty="0"/>
              <a:t>Travaillez en binômes. </a:t>
            </a:r>
            <a:endParaRPr lang="fr-FR" altLang="fr-FR" sz="1867"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2 binômes pour dire leurs réponses à la classe. </a:t>
            </a: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D63C5E93-B293-9070-3077-0B9521B7A3C3}"/>
              </a:ext>
            </a:extLst>
          </p:cNvPr>
          <p:cNvSpPr txBox="1"/>
          <p:nvPr/>
        </p:nvSpPr>
        <p:spPr>
          <a:xfrm>
            <a:off x="165315" y="1219631"/>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a:t>
            </a:r>
            <a:r>
              <a:rPr lang="fr-FR" sz="2600" dirty="0"/>
              <a:t> </a:t>
            </a:r>
            <a:r>
              <a:rPr lang="fr-FR" sz="2600" b="1" dirty="0"/>
              <a:t>pensent</a:t>
            </a:r>
            <a:r>
              <a:rPr lang="fr-FR" sz="2600" dirty="0"/>
              <a:t> les clients du travail de Rachid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8B592953-C1EF-36AC-4DF0-F09DA867D944}"/>
              </a:ext>
            </a:extLst>
          </p:cNvPr>
          <p:cNvSpPr txBox="1"/>
          <p:nvPr/>
        </p:nvSpPr>
        <p:spPr>
          <a:xfrm>
            <a:off x="1751116" y="2690550"/>
            <a:ext cx="8218684" cy="3416320"/>
          </a:xfrm>
          <a:prstGeom prst="rect">
            <a:avLst/>
          </a:prstGeom>
          <a:solidFill>
            <a:srgbClr val="FFFFCC"/>
          </a:solidFill>
          <a:ln>
            <a:solidFill>
              <a:schemeClr val="tx1"/>
            </a:solidFill>
          </a:ln>
        </p:spPr>
        <p:txBody>
          <a:bodyPr wrap="square">
            <a:spAutoFit/>
          </a:bodyPr>
          <a:lstStyle/>
          <a:p>
            <a:pPr algn="just"/>
            <a:r>
              <a:rPr lang="fr-FR" sz="2400" dirty="0"/>
              <a:t>Rachid est menuisier. Il travaille dans un petit atelier, près du marché. Il fait des meubles en bois : des tables, des chaises, des étagères. Il fait ce travail 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t>Les clients sont satisfaits des meubles qu’il fabrique. Ils aiment son travail soigné. Rachid aime son métier. Il fait de belles choses avec ses mains.</a:t>
            </a:r>
          </a:p>
        </p:txBody>
      </p:sp>
    </p:spTree>
    <p:extLst>
      <p:ext uri="{BB962C8B-B14F-4D97-AF65-F5344CB8AC3E}">
        <p14:creationId xmlns:p14="http://schemas.microsoft.com/office/powerpoint/2010/main" val="40811055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D63C5E93-B293-9070-3077-0B9521B7A3C3}"/>
              </a:ext>
            </a:extLst>
          </p:cNvPr>
          <p:cNvSpPr txBox="1"/>
          <p:nvPr/>
        </p:nvSpPr>
        <p:spPr>
          <a:xfrm>
            <a:off x="165315" y="1219631"/>
            <a:ext cx="11830373" cy="109260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600" b="1" dirty="0"/>
              <a:t>Que</a:t>
            </a:r>
            <a:r>
              <a:rPr lang="fr-FR" sz="2600" dirty="0"/>
              <a:t> pensent les clients du travail de Rachid ? </a:t>
            </a:r>
          </a:p>
          <a:p>
            <a:pPr marL="0" indent="0">
              <a:lnSpc>
                <a:spcPct val="150000"/>
              </a:lnSpc>
              <a:buNone/>
            </a:pPr>
            <a:r>
              <a:rPr lang="fr-FR" sz="2600" dirty="0" smtClean="0">
                <a:sym typeface="Wingdings" panose="05000000000000000000" pitchFamily="2" charset="2"/>
              </a:rPr>
              <a:t> </a:t>
            </a:r>
            <a:r>
              <a:rPr lang="fr-FR" sz="2600" dirty="0" smtClean="0"/>
              <a:t>....................................................................................................................................</a:t>
            </a:r>
            <a:endParaRPr lang="fr-FR" sz="2600" dirty="0"/>
          </a:p>
        </p:txBody>
      </p:sp>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a:t>
            </a:r>
            <a:r>
              <a:rPr lang="fr-FR" sz="1867" dirty="0" smtClean="0"/>
              <a:t>cette question :</a:t>
            </a:r>
            <a:endParaRPr lang="fr-FR" altLang="fr-FR" sz="1867" dirty="0"/>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8A088678-C0BF-F87B-A600-ABAC163D30AC}"/>
              </a:ext>
            </a:extLst>
          </p:cNvPr>
          <p:cNvSpPr txBox="1"/>
          <p:nvPr/>
        </p:nvSpPr>
        <p:spPr>
          <a:xfrm>
            <a:off x="671550" y="1689670"/>
            <a:ext cx="878468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smtClean="0"/>
              <a:t>Les clients sont satisfaits du travail de Rachid.</a:t>
            </a:r>
            <a:endParaRPr lang="fr-FR" dirty="0"/>
          </a:p>
        </p:txBody>
      </p:sp>
      <p:pic>
        <p:nvPicPr>
          <p:cNvPr id="14"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5"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corriger l’exercice dans leurs cahiers.</a:t>
            </a:r>
          </a:p>
        </p:txBody>
      </p:sp>
      <p:sp>
        <p:nvSpPr>
          <p:cNvPr id="11" name="ZoneTexte 10">
            <a:extLst>
              <a:ext uri="{FF2B5EF4-FFF2-40B4-BE49-F238E27FC236}">
                <a16:creationId xmlns:a16="http://schemas.microsoft.com/office/drawing/2014/main" id="{8B592953-C1EF-36AC-4DF0-F09DA867D944}"/>
              </a:ext>
            </a:extLst>
          </p:cNvPr>
          <p:cNvSpPr txBox="1"/>
          <p:nvPr/>
        </p:nvSpPr>
        <p:spPr>
          <a:xfrm>
            <a:off x="1751116" y="2690550"/>
            <a:ext cx="8218684" cy="3416320"/>
          </a:xfrm>
          <a:prstGeom prst="rect">
            <a:avLst/>
          </a:prstGeom>
          <a:solidFill>
            <a:srgbClr val="FFFFCC"/>
          </a:solidFill>
          <a:ln>
            <a:solidFill>
              <a:schemeClr val="tx1"/>
            </a:solidFill>
          </a:ln>
        </p:spPr>
        <p:txBody>
          <a:bodyPr wrap="square">
            <a:spAutoFit/>
          </a:bodyPr>
          <a:lstStyle/>
          <a:p>
            <a:pPr algn="just"/>
            <a:r>
              <a:rPr lang="fr-FR" sz="2400" dirty="0"/>
              <a:t>Rachid est menuisier. Il travaille dans un petit atelier, près du marché. Il fait des meubles en bois : des tables, des chaises, des étagères. Il fait ce travail depuis quinze ans. </a:t>
            </a:r>
          </a:p>
          <a:p>
            <a:pPr algn="just"/>
            <a:r>
              <a:rPr lang="fr-FR" sz="2400" dirty="0"/>
              <a:t>Chaque matin, il arrive tôt à son atelier. Il met une blouse bleue et des gants. Il coupe le bois avec une scie. Puis, il met les morceaux ensemble avec des clous. Il utilise aussi une ponceuse. </a:t>
            </a:r>
          </a:p>
          <a:p>
            <a:pPr algn="just"/>
            <a:r>
              <a:rPr lang="fr-FR" sz="2400"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Les clients sont satisfaits des meubles qu’il fabrique</a:t>
            </a:r>
            <a:r>
              <a:rPr lang="fr-FR" sz="2400" dirty="0"/>
              <a:t>. Ils aiment son travail soigné. Rachid aime son métier. Il fait de belles choses avec ses mains.</a:t>
            </a:r>
          </a:p>
        </p:txBody>
      </p:sp>
    </p:spTree>
    <p:extLst>
      <p:ext uri="{BB962C8B-B14F-4D97-AF65-F5344CB8AC3E}">
        <p14:creationId xmlns:p14="http://schemas.microsoft.com/office/powerpoint/2010/main" val="4688199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812" y="1186541"/>
            <a:ext cx="4484915" cy="44849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5214786" y="1492036"/>
            <a:ext cx="6212869" cy="3873929"/>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5762910" y="2019640"/>
            <a:ext cx="511373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A98FC3"/>
                </a:solidFill>
                <a:latin typeface="Calibri"/>
              </a:rPr>
              <a:t>Clôture de la séance</a:t>
            </a:r>
            <a:endParaRPr lang="fr-FR" sz="3733"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5 min</a:t>
            </a:r>
            <a:endParaRPr lang="en-US" sz="48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8059972" y="3333780"/>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539846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159301" y="1373038"/>
            <a:ext cx="8127601" cy="3780095"/>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2373297" y="3576263"/>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3</a:t>
            </a:r>
            <a:endParaRPr lang="fr-FR" sz="1467" kern="0">
              <a:solidFill>
                <a:srgbClr val="000000"/>
              </a:solidFill>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2381572" y="4374321"/>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4</a:t>
            </a:r>
            <a:endParaRPr lang="fr-FR" sz="1467" kern="0">
              <a:solidFill>
                <a:srgbClr val="000000"/>
              </a:solidFill>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2381572" y="2724249"/>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2381572" y="1790760"/>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1</a:t>
            </a:r>
            <a:endParaRPr lang="fr-FR" sz="1467" kern="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874520" y="1704868"/>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982631" y="1847369"/>
            <a:ext cx="3922397" cy="615553"/>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874520" y="2632739"/>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866475" y="3491906"/>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8969336" y="3475707"/>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7883262" y="34981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8968295" y="432645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7883262" y="436289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7883262" y="261480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25 min</a:t>
            </a:r>
            <a:endParaRPr lang="fr-FR" sz="1467" kern="0" dirty="0">
              <a:solidFill>
                <a:srgbClr val="000000"/>
              </a:solidFill>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8969336" y="263316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7858695" y="17757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endParaRPr lang="fr-FR" sz="1467"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8973119" y="1729526"/>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3022310" y="4348013"/>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Clôture de la séance</a:t>
            </a:r>
            <a:endParaRPr lang="en-US" sz="20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963607" y="3529219"/>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Compréhension de l’écrit</a:t>
            </a:r>
            <a:endParaRPr lang="en-US" sz="20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963607" y="2673115"/>
            <a:ext cx="2864803"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Lecture fluence</a:t>
            </a:r>
            <a:endParaRPr lang="en-US" sz="20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spTree>
    <p:extLst>
      <p:ext uri="{BB962C8B-B14F-4D97-AF65-F5344CB8AC3E}">
        <p14:creationId xmlns:p14="http://schemas.microsoft.com/office/powerpoint/2010/main" val="8510340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22347"/>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1" y="46590"/>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9BB21426-E5FC-E142-01FE-7C246CD9A122}"/>
              </a:ext>
            </a:extLst>
          </p:cNvPr>
          <p:cNvSpPr txBox="1"/>
          <p:nvPr/>
        </p:nvSpPr>
        <p:spPr>
          <a:xfrm>
            <a:off x="846858" y="81018"/>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E8E8E8">
                    <a:lumMod val="50000"/>
                  </a:srgbClr>
                </a:solidFill>
              </a:rPr>
              <a:t>Rituel </a:t>
            </a:r>
            <a:r>
              <a:rPr lang="fr-FR" sz="1867" dirty="0" smtClean="0">
                <a:solidFill>
                  <a:srgbClr val="E8E8E8">
                    <a:lumMod val="50000"/>
                  </a:srgbClr>
                </a:solidFill>
              </a:rPr>
              <a:t>: Question flash. </a:t>
            </a:r>
            <a:r>
              <a:rPr lang="fr-FR" sz="1867" dirty="0"/>
              <a:t>Répondez rapidement et clairement à cette question</a:t>
            </a:r>
            <a:r>
              <a:rPr lang="fr-FR" sz="1867" dirty="0" smtClean="0"/>
              <a:t>.</a:t>
            </a:r>
            <a:endParaRPr lang="fr-FR" sz="1867" dirty="0"/>
          </a:p>
        </p:txBody>
      </p:sp>
      <p:sp>
        <p:nvSpPr>
          <p:cNvPr id="13" name="Espace réservé du texte 2">
            <a:extLst>
              <a:ext uri="{FF2B5EF4-FFF2-40B4-BE49-F238E27FC236}">
                <a16:creationId xmlns:a16="http://schemas.microsoft.com/office/drawing/2014/main" id="{45B66E0F-8107-F0B0-3561-747520696F0C}"/>
              </a:ext>
            </a:extLst>
          </p:cNvPr>
          <p:cNvSpPr txBox="1">
            <a:spLocks/>
          </p:cNvSpPr>
          <p:nvPr/>
        </p:nvSpPr>
        <p:spPr>
          <a:xfrm>
            <a:off x="792432" y="430646"/>
            <a:ext cx="10179603" cy="292443"/>
          </a:xfrm>
          <a:prstGeom prst="rect">
            <a:avLst/>
          </a:prstGeom>
        </p:spPr>
        <p:txBody>
          <a:bodyPr vert="horz" lIns="121920" tIns="60960" rIns="121920" bIns="6096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867" dirty="0">
                <a:latin typeface="Calibri" panose="020F0502020204030204" pitchFamily="34" charset="0"/>
                <a:cs typeface="Calibri" panose="020F0502020204030204" pitchFamily="34" charset="0"/>
              </a:rPr>
              <a:t>Désigner quelques élèves.</a:t>
            </a:r>
            <a:endParaRPr lang="fr-FR" sz="1867" dirty="0">
              <a:latin typeface="Calibri" panose="020F0502020204030204" pitchFamily="34" charset="0"/>
              <a:cs typeface="Calibri" panose="020F0502020204030204" pitchFamily="34" charset="0"/>
            </a:endParaRPr>
          </a:p>
        </p:txBody>
      </p:sp>
      <p:sp>
        <p:nvSpPr>
          <p:cNvPr id="14" name="Rectangle 13"/>
          <p:cNvSpPr/>
          <p:nvPr/>
        </p:nvSpPr>
        <p:spPr>
          <a:xfrm>
            <a:off x="415907" y="5040774"/>
            <a:ext cx="2308004" cy="502766"/>
          </a:xfrm>
          <a:prstGeom prst="rect">
            <a:avLst/>
          </a:prstGeom>
        </p:spPr>
        <p:txBody>
          <a:bodyPr wrap="none">
            <a:spAutoFit/>
          </a:bodyPr>
          <a:lstStyle/>
          <a:p>
            <a:r>
              <a:rPr lang="fr-FR" sz="2667" b="1" dirty="0"/>
              <a:t>Question flash </a:t>
            </a:r>
          </a:p>
        </p:txBody>
      </p:sp>
      <p:pic>
        <p:nvPicPr>
          <p:cNvPr id="15" name="Image 14"/>
          <p:cNvPicPr>
            <a:picLocks noChangeAspect="1"/>
          </p:cNvPicPr>
          <p:nvPr/>
        </p:nvPicPr>
        <p:blipFill>
          <a:blip r:embed="rId4"/>
          <a:stretch>
            <a:fillRect/>
          </a:stretch>
        </p:blipFill>
        <p:spPr>
          <a:xfrm>
            <a:off x="471497" y="2389855"/>
            <a:ext cx="2196825" cy="2628572"/>
          </a:xfrm>
          <a:prstGeom prst="rect">
            <a:avLst/>
          </a:prstGeom>
        </p:spPr>
      </p:pic>
      <p:sp>
        <p:nvSpPr>
          <p:cNvPr id="16" name="Rectangle 15"/>
          <p:cNvSpPr/>
          <p:nvPr/>
        </p:nvSpPr>
        <p:spPr>
          <a:xfrm>
            <a:off x="2779501" y="2180647"/>
            <a:ext cx="8853224" cy="3046988"/>
          </a:xfrm>
          <a:prstGeom prst="rect">
            <a:avLst/>
          </a:prstGeom>
        </p:spPr>
        <p:txBody>
          <a:bodyPr wrap="square">
            <a:spAutoFit/>
          </a:bodyPr>
          <a:lstStyle/>
          <a:p>
            <a:pPr>
              <a:lnSpc>
                <a:spcPct val="150000"/>
              </a:lnSpc>
            </a:pPr>
            <a:r>
              <a:rPr lang="fr-FR" sz="3200" dirty="0">
                <a:latin typeface="Calibri" panose="020F0502020204030204" pitchFamily="34" charset="0"/>
                <a:ea typeface="Calibri" panose="020F0502020204030204" pitchFamily="34" charset="0"/>
                <a:cs typeface="Arial" panose="020B0604020202020204" pitchFamily="34" charset="0"/>
              </a:rPr>
              <a:t>Quand on te pose une question avec </a:t>
            </a:r>
            <a:r>
              <a:rPr lang="fr-FR" sz="3200" dirty="0" smtClean="0">
                <a:latin typeface="Calibri" panose="020F0502020204030204" pitchFamily="34" charset="0"/>
                <a:ea typeface="Calibri" panose="020F0502020204030204" pitchFamily="34" charset="0"/>
                <a:cs typeface="Arial" panose="020B0604020202020204" pitchFamily="34" charset="0"/>
              </a:rPr>
              <a:t>« </a:t>
            </a:r>
            <a:r>
              <a:rPr lang="fr-FR" sz="3200" b="1" dirty="0" smtClean="0">
                <a:solidFill>
                  <a:srgbClr val="C00000"/>
                </a:solidFill>
                <a:latin typeface="Calibri" panose="020F0502020204030204" pitchFamily="34" charset="0"/>
                <a:ea typeface="Calibri" panose="020F0502020204030204" pitchFamily="34" charset="0"/>
                <a:cs typeface="Arial" panose="020B0604020202020204" pitchFamily="34" charset="0"/>
              </a:rPr>
              <a:t>quel »</a:t>
            </a:r>
            <a:r>
              <a:rPr lang="fr-FR" sz="3200" dirty="0" smtClean="0">
                <a:latin typeface="Calibri" panose="020F0502020204030204" pitchFamily="34" charset="0"/>
                <a:ea typeface="Calibri" panose="020F0502020204030204" pitchFamily="34" charset="0"/>
                <a:cs typeface="Arial" panose="020B0604020202020204" pitchFamily="34" charset="0"/>
              </a:rPr>
              <a:t>, </a:t>
            </a:r>
            <a:r>
              <a:rPr lang="fr-FR" sz="3200" dirty="0">
                <a:latin typeface="Calibri" panose="020F0502020204030204" pitchFamily="34" charset="0"/>
                <a:ea typeface="Calibri" panose="020F0502020204030204" pitchFamily="34" charset="0"/>
                <a:cs typeface="Arial" panose="020B0604020202020204" pitchFamily="34" charset="0"/>
              </a:rPr>
              <a:t>que dois-tu donner </a:t>
            </a:r>
            <a:r>
              <a:rPr lang="fr-FR" sz="3200" dirty="0" smtClean="0">
                <a:latin typeface="Calibri" panose="020F0502020204030204" pitchFamily="34" charset="0"/>
                <a:ea typeface="Calibri" panose="020F0502020204030204" pitchFamily="34" charset="0"/>
                <a:cs typeface="Arial" panose="020B0604020202020204" pitchFamily="34" charset="0"/>
              </a:rPr>
              <a:t>?  A quoi sert « Quel » ? :</a:t>
            </a:r>
          </a:p>
          <a:p>
            <a:pPr marL="457200" indent="-457200">
              <a:lnSpc>
                <a:spcPct val="150000"/>
              </a:lnSpc>
              <a:buFont typeface="Wingdings" panose="05000000000000000000" pitchFamily="2" charset="2"/>
              <a:buChar char="Ø"/>
            </a:pPr>
            <a:r>
              <a:rPr lang="fr-FR" sz="3200" dirty="0" smtClean="0">
                <a:latin typeface="Calibri" panose="020F0502020204030204" pitchFamily="34" charset="0"/>
                <a:ea typeface="Calibri" panose="020F0502020204030204" pitchFamily="34" charset="0"/>
                <a:cs typeface="Arial" panose="020B0604020202020204" pitchFamily="34" charset="0"/>
              </a:rPr>
              <a:t>à dire « oui/non »     ⃝</a:t>
            </a:r>
          </a:p>
          <a:p>
            <a:pPr marL="457200" indent="-457200">
              <a:lnSpc>
                <a:spcPct val="150000"/>
              </a:lnSpc>
              <a:buFont typeface="Wingdings" panose="05000000000000000000" pitchFamily="2" charset="2"/>
              <a:buChar char="Ø"/>
            </a:pPr>
            <a:r>
              <a:rPr lang="fr-FR" sz="3200" dirty="0" smtClean="0">
                <a:latin typeface="Calibri" panose="020F0502020204030204" pitchFamily="34" charset="0"/>
                <a:ea typeface="Calibri" panose="020F0502020204030204" pitchFamily="34" charset="0"/>
                <a:cs typeface="Arial" panose="020B0604020202020204" pitchFamily="34" charset="0"/>
              </a:rPr>
              <a:t>à </a:t>
            </a:r>
            <a:r>
              <a:rPr lang="fr-FR" sz="3200" dirty="0">
                <a:latin typeface="Calibri" panose="020F0502020204030204" pitchFamily="34" charset="0"/>
                <a:ea typeface="Calibri" panose="020F0502020204030204" pitchFamily="34" charset="0"/>
                <a:cs typeface="Arial" panose="020B0604020202020204" pitchFamily="34" charset="0"/>
              </a:rPr>
              <a:t>préciser / choisir </a:t>
            </a:r>
            <a:r>
              <a:rPr lang="fr-FR" sz="3200" dirty="0" smtClean="0">
                <a:latin typeface="Calibri" panose="020F0502020204030204" pitchFamily="34" charset="0"/>
                <a:ea typeface="Calibri" panose="020F0502020204030204" pitchFamily="34" charset="0"/>
                <a:cs typeface="Arial" panose="020B0604020202020204" pitchFamily="34" charset="0"/>
              </a:rPr>
              <a:t>? ⃝</a:t>
            </a:r>
            <a:endParaRPr lang="fr-FR"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87106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3">
            <a:alphaModFix/>
          </a:blip>
          <a:srcRect/>
          <a:stretch>
            <a:fillRect/>
          </a:stretch>
        </p:blipFill>
        <p:spPr>
          <a:xfrm>
            <a:off x="3948855" y="1901086"/>
            <a:ext cx="3711573" cy="3711573"/>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846858" y="83305"/>
            <a:ext cx="1016110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sz="1867" dirty="0"/>
              <a:t>C’est la fin de notre séance. N’oubliez pas de réviser votre leçon et de terminer vos devoirs !</a:t>
            </a:r>
          </a:p>
        </p:txBody>
      </p:sp>
      <p:sp>
        <p:nvSpPr>
          <p:cNvPr id="4" name="Rectangle 3">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Tree>
    <p:extLst>
      <p:ext uri="{BB962C8B-B14F-4D97-AF65-F5344CB8AC3E}">
        <p14:creationId xmlns:p14="http://schemas.microsoft.com/office/powerpoint/2010/main" val="895285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430216" y="1276851"/>
            <a:ext cx="3786688" cy="2807469"/>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Ouverture de la séance</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5 min</a:t>
            </a:r>
            <a:endParaRPr lang="en-US" sz="48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667325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707014" y="1095914"/>
            <a:ext cx="10655649" cy="5072700"/>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Tree>
    <p:extLst>
      <p:ext uri="{BB962C8B-B14F-4D97-AF65-F5344CB8AC3E}">
        <p14:creationId xmlns:p14="http://schemas.microsoft.com/office/powerpoint/2010/main" val="2059267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707014" y="1086161"/>
            <a:ext cx="10655649" cy="5072700"/>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794291" y="218030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participe activement. Je lève la main pour participer</a:t>
            </a:r>
            <a:endParaRPr lang="fr-FR" sz="1467" kern="0" dirty="0">
              <a:solidFill>
                <a:srgbClr val="000000"/>
              </a:solidFill>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794291" y="3075083"/>
            <a:ext cx="9354323" cy="707836"/>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l’enseignant parle</a:t>
            </a:r>
            <a:endParaRPr lang="fr-FR" sz="1467" kern="0" dirty="0">
              <a:solidFill>
                <a:srgbClr val="000000"/>
              </a:solidFill>
              <a:latin typeface="Arial"/>
              <a:ea typeface="Arial"/>
              <a:cs typeface="Arial"/>
            </a:endParaRPr>
          </a:p>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d’autres camarades répondent à l’enseignant</a:t>
            </a:r>
            <a:endParaRPr lang="fr-FR" sz="1467" kern="0" dirty="0">
              <a:solidFill>
                <a:srgbClr val="000000"/>
              </a:solidFill>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831678" y="435178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Si quelque chose n’est pas clair, je pose des questions</a:t>
            </a:r>
            <a:endParaRPr lang="fr-FR" sz="1467" kern="0" dirty="0">
              <a:solidFill>
                <a:srgbClr val="000000"/>
              </a:solidFill>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831678" y="540876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fais mes devoirs en classe et à la maison avec sérieux</a:t>
            </a:r>
            <a:endParaRPr lang="fr-FR" sz="1467" kern="0" dirty="0">
              <a:solidFill>
                <a:srgbClr val="000000"/>
              </a:solidFill>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spTree>
    <p:extLst>
      <p:ext uri="{BB962C8B-B14F-4D97-AF65-F5344CB8AC3E}">
        <p14:creationId xmlns:p14="http://schemas.microsoft.com/office/powerpoint/2010/main" val="355041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l’enseignant</a:t>
            </a:r>
            <a:endParaRPr lang="en-US" sz="1867" kern="0" dirty="0">
              <a:solidFill>
                <a:srgbClr val="000000"/>
              </a:solidFill>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402629" y="5103494"/>
            <a:ext cx="1197428" cy="11811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375397" y="1918038"/>
            <a:ext cx="1264016" cy="10341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414295" y="2952180"/>
            <a:ext cx="1121228" cy="1066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496096" y="3975438"/>
            <a:ext cx="1045029" cy="1077685"/>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502226" y="11990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Pages réservées à l’enseignant</a:t>
            </a:r>
            <a:endParaRPr lang="fr-FR" sz="1467" kern="0" dirty="0">
              <a:solidFill>
                <a:srgbClr val="000000"/>
              </a:solidFill>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502226" y="219178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Consignes et explications données aux élèves (à dire à haute voix)</a:t>
            </a:r>
            <a:endParaRPr lang="fr-FR" sz="1467" kern="0" dirty="0">
              <a:solidFill>
                <a:srgbClr val="000000"/>
              </a:solidFill>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502226" y="322592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 dans le livret de l’élève</a:t>
            </a:r>
            <a:endParaRPr lang="fr-FR" sz="1467" kern="0" dirty="0">
              <a:solidFill>
                <a:srgbClr val="000000"/>
              </a:solidFill>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502226" y="43912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prioritaire à réaliser en classe</a:t>
            </a:r>
            <a:endParaRPr lang="fr-FR" sz="1467" kern="0" dirty="0">
              <a:solidFill>
                <a:srgbClr val="000000"/>
              </a:solidFill>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502226" y="541344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optionnelle à omettre en cas de manque de temps</a:t>
            </a:r>
            <a:endParaRPr lang="fr-FR" sz="1467" kern="0" dirty="0">
              <a:solidFill>
                <a:srgbClr val="000000"/>
              </a:solidFill>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635711" y="859615"/>
            <a:ext cx="765800" cy="898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35282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1790</TotalTime>
  <Words>2908</Words>
  <Application>Microsoft Office PowerPoint</Application>
  <PresentationFormat>Grand écran</PresentationFormat>
  <Paragraphs>327</Paragraphs>
  <Slides>51</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51</vt:i4>
      </vt:variant>
    </vt:vector>
  </HeadingPairs>
  <TitlesOfParts>
    <vt:vector size="62" baseType="lpstr">
      <vt:lpstr>Aptos</vt:lpstr>
      <vt:lpstr>Arial</vt:lpstr>
      <vt:lpstr>Calibiri</vt:lpstr>
      <vt:lpstr>Calibri</vt:lpstr>
      <vt:lpstr>Calibri Light</vt:lpstr>
      <vt:lpstr>Dosis</vt:lpstr>
      <vt:lpstr>Poppins ExtraBold</vt:lpstr>
      <vt:lpstr>Times New Roman</vt:lpstr>
      <vt:lpstr>Wingdings</vt:lpstr>
      <vt:lpstr>YZOJMB+Calibri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dc:creator>
  <cp:lastModifiedBy>ADM</cp:lastModifiedBy>
  <cp:revision>53</cp:revision>
  <dcterms:created xsi:type="dcterms:W3CDTF">2025-09-25T21:33:53Z</dcterms:created>
  <dcterms:modified xsi:type="dcterms:W3CDTF">2025-10-06T23:27:32Z</dcterms:modified>
</cp:coreProperties>
</file>