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329" r:id="rId2"/>
    <p:sldId id="330" r:id="rId3"/>
    <p:sldId id="331" r:id="rId4"/>
    <p:sldId id="332" r:id="rId5"/>
    <p:sldId id="261" r:id="rId6"/>
    <p:sldId id="262" r:id="rId7"/>
    <p:sldId id="263" r:id="rId8"/>
    <p:sldId id="264" r:id="rId9"/>
    <p:sldId id="265" r:id="rId10"/>
    <p:sldId id="266" r:id="rId11"/>
    <p:sldId id="267" r:id="rId12"/>
    <p:sldId id="270" r:id="rId13"/>
    <p:sldId id="269" r:id="rId14"/>
    <p:sldId id="271" r:id="rId15"/>
    <p:sldId id="302" r:id="rId16"/>
    <p:sldId id="303" r:id="rId17"/>
    <p:sldId id="333" r:id="rId18"/>
    <p:sldId id="304" r:id="rId19"/>
    <p:sldId id="305" r:id="rId20"/>
    <p:sldId id="300" r:id="rId21"/>
    <p:sldId id="334" r:id="rId22"/>
    <p:sldId id="272" r:id="rId23"/>
    <p:sldId id="273" r:id="rId24"/>
    <p:sldId id="306" r:id="rId25"/>
    <p:sldId id="276" r:id="rId26"/>
    <p:sldId id="278" r:id="rId27"/>
    <p:sldId id="335" r:id="rId28"/>
    <p:sldId id="282" r:id="rId29"/>
    <p:sldId id="308" r:id="rId30"/>
    <p:sldId id="284" r:id="rId31"/>
    <p:sldId id="317" r:id="rId32"/>
    <p:sldId id="287" r:id="rId33"/>
    <p:sldId id="288" r:id="rId34"/>
    <p:sldId id="318" r:id="rId35"/>
    <p:sldId id="319" r:id="rId36"/>
    <p:sldId id="289" r:id="rId37"/>
    <p:sldId id="310" r:id="rId38"/>
    <p:sldId id="320" r:id="rId39"/>
    <p:sldId id="321" r:id="rId40"/>
    <p:sldId id="291" r:id="rId41"/>
    <p:sldId id="292" r:id="rId42"/>
    <p:sldId id="339" r:id="rId43"/>
    <p:sldId id="340" r:id="rId44"/>
    <p:sldId id="322" r:id="rId45"/>
    <p:sldId id="323" r:id="rId46"/>
    <p:sldId id="311" r:id="rId47"/>
    <p:sldId id="312" r:id="rId48"/>
    <p:sldId id="336" r:id="rId49"/>
    <p:sldId id="337" r:id="rId50"/>
    <p:sldId id="313" r:id="rId51"/>
    <p:sldId id="316" r:id="rId52"/>
    <p:sldId id="297" r:id="rId53"/>
    <p:sldId id="298" r:id="rId54"/>
    <p:sldId id="299" r:id="rId5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FB6"/>
    <a:srgbClr val="CC00CC"/>
    <a:srgbClr val="CC0099"/>
    <a:srgbClr val="FFFFCC"/>
    <a:srgbClr val="CFCD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5" autoAdjust="0"/>
    <p:restoredTop sz="94660"/>
  </p:normalViewPr>
  <p:slideViewPr>
    <p:cSldViewPr snapToGrid="0">
      <p:cViewPr varScale="1">
        <p:scale>
          <a:sx n="75" d="100"/>
          <a:sy n="75" d="100"/>
        </p:scale>
        <p:origin x="2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B7E69D-75F2-43BD-A5F7-317B1A15E7C0}" type="datetimeFigureOut">
              <a:rPr lang="fr-FR" smtClean="0"/>
              <a:t>07/10/2025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B89CC5-CC58-488D-A5FC-62AA2865915D}" type="slidenum">
              <a:rPr lang="fr-FR" smtClean="0"/>
              <a:t>‹N°›</a:t>
            </a:fld>
            <a:endParaRPr lang="fr-FR"/>
          </a:p>
        </p:txBody>
      </p:sp>
    </p:spTree>
    <p:extLst>
      <p:ext uri="{BB962C8B-B14F-4D97-AF65-F5344CB8AC3E}">
        <p14:creationId xmlns:p14="http://schemas.microsoft.com/office/powerpoint/2010/main" val="2644687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903352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69922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556965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178577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2965972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1093947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108903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31734838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953970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3291190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3302608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D5E0A632-0709-4BCD-BFD7-ACC4D5FB92A7}"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3136991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D5E0A632-0709-4BCD-BFD7-ACC4D5FB92A7}" type="datetimeFigureOut">
              <a:rPr lang="fr-FR" smtClean="0"/>
              <a:t>07/10/2025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614486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D5E0A632-0709-4BCD-BFD7-ACC4D5FB92A7}" type="datetimeFigureOut">
              <a:rPr lang="fr-FR" smtClean="0"/>
              <a:t>07/10/2025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1350397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5E0A632-0709-4BCD-BFD7-ACC4D5FB92A7}" type="datetimeFigureOut">
              <a:rPr lang="fr-FR" smtClean="0"/>
              <a:t>07/10/2025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2907069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D5E0A632-0709-4BCD-BFD7-ACC4D5FB92A7}"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2219312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D5E0A632-0709-4BCD-BFD7-ACC4D5FB92A7}"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607052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AD56C9-8211-48FD-BEFA-296E23102938}" type="slidenum">
              <a:rPr lang="fr-FR" smtClean="0"/>
              <a:t>‹N°›</a:t>
            </a:fld>
            <a:endParaRPr lang="fr-FR"/>
          </a:p>
        </p:txBody>
      </p:sp>
    </p:spTree>
    <p:extLst>
      <p:ext uri="{BB962C8B-B14F-4D97-AF65-F5344CB8AC3E}">
        <p14:creationId xmlns:p14="http://schemas.microsoft.com/office/powerpoint/2010/main" val="3620966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2.png"/><Relationship Id="rId5" Type="http://schemas.microsoft.com/office/2007/relationships/hdphoto" Target="../media/hdphoto2.wdp"/><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13.xml"/><Relationship Id="rId4" Type="http://schemas.openxmlformats.org/officeDocument/2006/relationships/image" Target="../media/image10.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5.wdp"/><Relationship Id="rId2" Type="http://schemas.openxmlformats.org/officeDocument/2006/relationships/image" Target="../media/image24.png"/><Relationship Id="rId1" Type="http://schemas.openxmlformats.org/officeDocument/2006/relationships/slideLayout" Target="../slideLayouts/slideLayout14.xml"/><Relationship Id="rId6" Type="http://schemas.openxmlformats.org/officeDocument/2006/relationships/image" Target="../media/image26.png"/><Relationship Id="rId5" Type="http://schemas.microsoft.com/office/2007/relationships/hdphoto" Target="../media/hdphoto4.wdp"/><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5.wdp"/><Relationship Id="rId2" Type="http://schemas.openxmlformats.org/officeDocument/2006/relationships/image" Target="../media/image24.png"/><Relationship Id="rId1" Type="http://schemas.openxmlformats.org/officeDocument/2006/relationships/slideLayout" Target="../slideLayouts/slideLayout14.xml"/><Relationship Id="rId6" Type="http://schemas.openxmlformats.org/officeDocument/2006/relationships/image" Target="../media/image26.png"/><Relationship Id="rId5" Type="http://schemas.microsoft.com/office/2007/relationships/hdphoto" Target="../media/hdphoto4.wdp"/><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5.wdp"/><Relationship Id="rId2" Type="http://schemas.openxmlformats.org/officeDocument/2006/relationships/image" Target="../media/image24.png"/><Relationship Id="rId1" Type="http://schemas.openxmlformats.org/officeDocument/2006/relationships/slideLayout" Target="../slideLayouts/slideLayout14.xml"/><Relationship Id="rId6" Type="http://schemas.openxmlformats.org/officeDocument/2006/relationships/image" Target="../media/image26.png"/><Relationship Id="rId5" Type="http://schemas.microsoft.com/office/2007/relationships/hdphoto" Target="../media/hdphoto4.wdp"/><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1.png"/><Relationship Id="rId7" Type="http://schemas.openxmlformats.org/officeDocument/2006/relationships/image" Target="../media/image30.png"/><Relationship Id="rId2" Type="http://schemas.openxmlformats.org/officeDocument/2006/relationships/image" Target="../media/image24.png"/><Relationship Id="rId1" Type="http://schemas.openxmlformats.org/officeDocument/2006/relationships/slideLayout" Target="../slideLayouts/slideLayout1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 Id="rId5" Type="http://schemas.microsoft.com/office/2007/relationships/hdphoto" Target="../media/hdphoto6.wdp"/><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14.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4.png"/><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13.xml"/><Relationship Id="rId4" Type="http://schemas.openxmlformats.org/officeDocument/2006/relationships/image" Target="../media/image10.gi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0.gif"/></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 Id="rId4" Type="http://schemas.openxmlformats.org/officeDocument/2006/relationships/image" Target="../media/image38.png"/></Relationships>
</file>

<file path=ppt/slides/_rels/slide5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10.gif"/><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3909513" y="183881"/>
            <a:ext cx="4372977" cy="663097"/>
          </a:xfrm>
          <a:prstGeom prst="rect">
            <a:avLst/>
          </a:prstGeom>
          <a:noFill/>
          <a:ln cap="flat">
            <a:noFill/>
          </a:ln>
        </p:spPr>
      </p:pic>
      <p:sp>
        <p:nvSpPr>
          <p:cNvPr id="4" name="Google Shape;223;p26">
            <a:extLst>
              <a:ext uri="{FF2B5EF4-FFF2-40B4-BE49-F238E27FC236}">
                <a16:creationId xmlns:a16="http://schemas.microsoft.com/office/drawing/2014/main" id="{E0FF8D5D-C824-FEA6-FAD4-EC41BEFD6341}"/>
              </a:ext>
            </a:extLst>
          </p:cNvPr>
          <p:cNvSpPr/>
          <p:nvPr/>
        </p:nvSpPr>
        <p:spPr>
          <a:xfrm>
            <a:off x="304313" y="3954306"/>
            <a:ext cx="6512167" cy="696796"/>
          </a:xfrm>
          <a:prstGeom prst="rect">
            <a:avLst/>
          </a:prstGeom>
          <a:solidFill>
            <a:srgbClr val="336FB6"/>
          </a:solidFill>
          <a:ln w="38103" cap="flat">
            <a:solidFill>
              <a:srgbClr val="FFFFFF"/>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r>
              <a:rPr lang="fr-FR" sz="2667" b="1" kern="0" dirty="0">
                <a:solidFill>
                  <a:srgbClr val="FFFFFF"/>
                </a:solidFill>
                <a:ea typeface="Calibri"/>
                <a:cs typeface="Calibri"/>
              </a:rPr>
              <a:t>Palier                                              Semaine       </a:t>
            </a:r>
            <a:r>
              <a:rPr lang="fr-FR" sz="2667" b="1" kern="0" dirty="0" smtClean="0">
                <a:solidFill>
                  <a:srgbClr val="FFFFFF"/>
                </a:solidFill>
                <a:ea typeface="Calibri"/>
                <a:cs typeface="Calibri"/>
              </a:rPr>
              <a:t>4</a:t>
            </a:r>
            <a:endParaRPr lang="fr-FR" sz="2667" b="1" kern="0" dirty="0">
              <a:solidFill>
                <a:srgbClr val="FFFFFF"/>
              </a:solidFill>
              <a:latin typeface="Calibri"/>
              <a:ea typeface="Calibri"/>
              <a:cs typeface="Calibri"/>
            </a:endParaRPr>
          </a:p>
        </p:txBody>
      </p:sp>
      <p:sp>
        <p:nvSpPr>
          <p:cNvPr id="5" name="Google Shape;224;p26">
            <a:extLst>
              <a:ext uri="{FF2B5EF4-FFF2-40B4-BE49-F238E27FC236}">
                <a16:creationId xmlns:a16="http://schemas.microsoft.com/office/drawing/2014/main" id="{523F5EC1-AEA6-A379-1E26-6B69A01A48C4}"/>
              </a:ext>
            </a:extLst>
          </p:cNvPr>
          <p:cNvSpPr/>
          <p:nvPr/>
        </p:nvSpPr>
        <p:spPr>
          <a:xfrm>
            <a:off x="304312" y="4862697"/>
            <a:ext cx="11079968" cy="877755"/>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Consolidation                   Fiche 1 </a:t>
            </a: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5844296" y="5090791"/>
            <a:ext cx="4730576" cy="369332"/>
          </a:xfrm>
          <a:prstGeom prst="rect">
            <a:avLst/>
          </a:prstGeom>
          <a:noFill/>
          <a:ln cap="flat">
            <a:noFill/>
          </a:ln>
        </p:spPr>
        <p:txBody>
          <a:bodyPr vert="horz" wrap="square" lIns="0" tIns="0" rIns="0" bIns="0" anchor="t" anchorCtr="0" compatLnSpc="1">
            <a:spAutoFit/>
          </a:bodyPr>
          <a:lstStyle/>
          <a:p>
            <a:pPr marL="380981" indent="-380981" defTabSz="1219140">
              <a:buFont typeface="Wingdings" panose="05000000000000000000" pitchFamily="2" charset="2"/>
              <a:buChar char="Ø"/>
              <a:defRPr sz="1800" b="0" i="0" u="none" strike="noStrike" kern="0" cap="none" spc="0" baseline="0">
                <a:solidFill>
                  <a:srgbClr val="000000"/>
                </a:solidFill>
                <a:uFillTx/>
              </a:defRPr>
            </a:pPr>
            <a:r>
              <a:rPr lang="fr-FR" sz="2400" b="1" kern="0" dirty="0">
                <a:solidFill>
                  <a:prstClr val="white"/>
                </a:solidFill>
                <a:latin typeface="Calibri" panose="020F0502020204030204"/>
              </a:rPr>
              <a:t>Consolider les acquis du palier 2</a:t>
            </a:r>
          </a:p>
        </p:txBody>
      </p:sp>
      <p:sp>
        <p:nvSpPr>
          <p:cNvPr id="9" name="Google Shape;735;p98">
            <a:extLst>
              <a:ext uri="{FF2B5EF4-FFF2-40B4-BE49-F238E27FC236}">
                <a16:creationId xmlns:a16="http://schemas.microsoft.com/office/drawing/2014/main" id="{F8C53EBC-F327-F687-DA37-526990EB91DF}"/>
              </a:ext>
            </a:extLst>
          </p:cNvPr>
          <p:cNvSpPr/>
          <p:nvPr/>
        </p:nvSpPr>
        <p:spPr>
          <a:xfrm>
            <a:off x="1435734" y="4089026"/>
            <a:ext cx="65604" cy="49639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2829417" y="4974459"/>
            <a:ext cx="60959" cy="654232"/>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2331258" y="2444619"/>
            <a:ext cx="65604" cy="4507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436415" y="1420168"/>
            <a:ext cx="7747991" cy="1107996"/>
          </a:xfrm>
          <a:prstGeom prst="rect">
            <a:avLst/>
          </a:prstGeom>
          <a:noFill/>
          <a:ln cap="flat">
            <a:noFill/>
          </a:ln>
        </p:spPr>
        <p:txBody>
          <a:bodyPr vert="horz" wrap="square" lIns="0" tIns="0" rIns="0" bIns="0" anchor="t" anchorCtr="1" compatLnSpc="1">
            <a:spAutoFit/>
          </a:bodyPr>
          <a:lstStyle/>
          <a:p>
            <a:pPr algn="ctr" defTabSz="1219140">
              <a:defRPr sz="1800" b="0" i="0" u="none" strike="noStrike" kern="0" cap="none" spc="0" baseline="0">
                <a:solidFill>
                  <a:srgbClr val="000000"/>
                </a:solidFill>
                <a:uFillTx/>
              </a:defRPr>
            </a:pPr>
            <a:r>
              <a:rPr lang="fr-FR" sz="7200" b="1" kern="0" dirty="0">
                <a:solidFill>
                  <a:srgbClr val="3FB2CB"/>
                </a:solidFill>
                <a:latin typeface="Calibri"/>
                <a:ea typeface="Calibri"/>
                <a:cs typeface="Calibri"/>
              </a:rPr>
              <a:t>Français </a:t>
            </a:r>
            <a:endParaRPr lang="fr-FR" sz="1867" kern="0" dirty="0">
              <a:solidFill>
                <a:srgbClr val="3FB2CB"/>
              </a:solidFill>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8302423" y="1068899"/>
            <a:ext cx="1704404" cy="528671"/>
          </a:xfrm>
          <a:prstGeom prst="rect">
            <a:avLst/>
          </a:prstGeom>
          <a:noFill/>
          <a:ln cap="flat">
            <a:noFill/>
          </a:ln>
        </p:spPr>
        <p:txBody>
          <a:bodyPr vert="horz" wrap="square" lIns="0" tIns="0" rIns="0" bIns="0" anchor="t" anchorCtr="1" compatLnSpc="1">
            <a:spAutoFit/>
          </a:bodyPr>
          <a:lstStyle/>
          <a:p>
            <a:pPr algn="ctr" defTabSz="1219140">
              <a:lnSpc>
                <a:spcPct val="183502"/>
              </a:lnSpc>
              <a:defRPr sz="1800" b="0" i="0" u="none" strike="noStrike" kern="0" cap="none" spc="0" baseline="0">
                <a:solidFill>
                  <a:srgbClr val="000000"/>
                </a:solidFill>
                <a:uFillTx/>
              </a:defRPr>
            </a:pPr>
            <a:r>
              <a:rPr lang="fr-FR" sz="1867" b="1" kern="0">
                <a:solidFill>
                  <a:srgbClr val="FFFFFF"/>
                </a:solidFill>
                <a:latin typeface="Calibri"/>
                <a:ea typeface="Calibri"/>
                <a:cs typeface="Calibri"/>
              </a:rPr>
              <a:t>Niveau</a:t>
            </a:r>
            <a:r>
              <a:rPr lang="fr-FR" sz="1600" b="1" kern="0">
                <a:solidFill>
                  <a:srgbClr val="FFFFFF"/>
                </a:solidFill>
                <a:latin typeface="Dosis"/>
                <a:ea typeface="Dosis"/>
                <a:cs typeface="Dosis"/>
              </a:rPr>
              <a:t>    </a:t>
            </a:r>
            <a:r>
              <a:rPr lang="fr-FR" sz="1333" b="1" kern="0">
                <a:solidFill>
                  <a:srgbClr val="FFFFFF"/>
                </a:solidFill>
                <a:latin typeface="Dosis"/>
                <a:ea typeface="Dosis"/>
                <a:cs typeface="Dosis"/>
              </a:rPr>
              <a:t>            </a:t>
            </a:r>
            <a:r>
              <a:rPr lang="fr-FR" sz="1600" b="1" kern="0">
                <a:solidFill>
                  <a:srgbClr val="FFFFFF"/>
                </a:solidFill>
                <a:latin typeface="Dosis"/>
                <a:ea typeface="Dosis"/>
                <a:cs typeface="Dosis"/>
              </a:rPr>
              <a:t>             </a:t>
            </a:r>
            <a:endParaRPr lang="fr-FR" sz="1467" kern="0">
              <a:solidFill>
                <a:srgbClr val="000000"/>
              </a:solidFill>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8209337" y="948477"/>
            <a:ext cx="2026479" cy="1623728"/>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8370371" y="1135407"/>
            <a:ext cx="1704404" cy="679545"/>
          </a:xfrm>
          <a:prstGeom prst="rect">
            <a:avLst/>
          </a:prstGeom>
          <a:noFill/>
          <a:ln cap="flat">
            <a:noFill/>
          </a:ln>
        </p:spPr>
        <p:txBody>
          <a:bodyPr vert="horz" wrap="square" lIns="0" tIns="0" rIns="0" bIns="0" anchor="t" anchorCtr="1" compatLnSpc="1">
            <a:spAutoFit/>
          </a:bodyPr>
          <a:lstStyle/>
          <a:p>
            <a:pPr algn="ctr" defTabSz="1219140">
              <a:lnSpc>
                <a:spcPct val="183502"/>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8473771" y="1760343"/>
            <a:ext cx="1497604" cy="461614"/>
          </a:xfrm>
          <a:prstGeom prst="rect">
            <a:avLst/>
          </a:prstGeom>
          <a:noFill/>
          <a:ln cap="flat">
            <a:noFill/>
          </a:ln>
        </p:spPr>
        <p:txBody>
          <a:bodyPr vert="horz" wrap="square" lIns="91427" tIns="45695" rIns="91427" bIns="45695" anchor="t" anchorCtr="1" compatLnSpc="1">
            <a:spAutoFit/>
          </a:bodyPr>
          <a:lstStyle/>
          <a:p>
            <a:pPr algn="ctr" defTabSz="1219140">
              <a:defRPr sz="1800" b="0" i="0" u="none" strike="noStrike" kern="0" cap="none" spc="0" baseline="0">
                <a:solidFill>
                  <a:srgbClr val="000000"/>
                </a:solidFill>
                <a:uFillTx/>
              </a:defRPr>
            </a:pPr>
            <a:r>
              <a:rPr lang="fr-FR" sz="2400" b="1" kern="0" dirty="0" smtClean="0">
                <a:solidFill>
                  <a:srgbClr val="FCBF18"/>
                </a:solidFill>
                <a:latin typeface="Calibri" panose="020F0502020204030204" pitchFamily="34" charset="0"/>
                <a:ea typeface="Calibri" panose="020F0502020204030204" pitchFamily="34" charset="0"/>
                <a:cs typeface="Calibri" panose="020F0502020204030204" pitchFamily="34" charset="0"/>
              </a:rPr>
              <a:t>1AC</a:t>
            </a:r>
            <a:endParaRPr lang="fr-FR" sz="2400" b="1" kern="0" dirty="0">
              <a:solidFill>
                <a:srgbClr val="FCBF18"/>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23;p26">
            <a:extLst>
              <a:ext uri="{FF2B5EF4-FFF2-40B4-BE49-F238E27FC236}">
                <a16:creationId xmlns:a16="http://schemas.microsoft.com/office/drawing/2014/main" id="{D258681E-15E4-E90D-7486-E7468319E5A3}"/>
              </a:ext>
            </a:extLst>
          </p:cNvPr>
          <p:cNvSpPr/>
          <p:nvPr/>
        </p:nvSpPr>
        <p:spPr>
          <a:xfrm>
            <a:off x="2241381" y="2836962"/>
            <a:ext cx="4226283" cy="509623"/>
          </a:xfrm>
          <a:prstGeom prst="rect">
            <a:avLst/>
          </a:prstGeom>
          <a:noFill/>
          <a:ln w="38103" cap="flat">
            <a:solidFill>
              <a:srgbClr val="FFFFFF"/>
            </a:solidFill>
            <a:prstDash val="solid"/>
          </a:ln>
        </p:spPr>
        <p:txBody>
          <a:bodyPr vert="horz" wrap="square" lIns="91427" tIns="45695" rIns="91427" bIns="45695" anchor="ctr" anchorCtr="0" compatLnSpc="1">
            <a:noAutofit/>
          </a:bodyPr>
          <a:lstStyle/>
          <a:p>
            <a:pPr lvl="0">
              <a:defRPr sz="1800" b="0" i="0" u="none" strike="noStrike" kern="0" cap="none" spc="0" baseline="0">
                <a:solidFill>
                  <a:srgbClr val="000000"/>
                </a:solidFill>
                <a:uFillTx/>
              </a:defRPr>
            </a:pPr>
            <a:r>
              <a:rPr lang="fr-FR" sz="32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3200" b="1" kern="0" dirty="0">
              <a:solidFill>
                <a:srgbClr val="0070C0"/>
              </a:solidFill>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6816481" y="2241721"/>
            <a:ext cx="4714865" cy="2389435"/>
          </a:xfrm>
          <a:prstGeom prst="rect">
            <a:avLst/>
          </a:prstGeom>
        </p:spPr>
      </p:pic>
      <p:sp>
        <p:nvSpPr>
          <p:cNvPr id="17" name="Google Shape;741;p98">
            <a:extLst>
              <a:ext uri="{FF2B5EF4-FFF2-40B4-BE49-F238E27FC236}">
                <a16:creationId xmlns:a16="http://schemas.microsoft.com/office/drawing/2014/main" id="{CB0E6087-161E-F7D7-1975-A2A09F956478}"/>
              </a:ext>
            </a:extLst>
          </p:cNvPr>
          <p:cNvSpPr txBox="1"/>
          <p:nvPr/>
        </p:nvSpPr>
        <p:spPr>
          <a:xfrm>
            <a:off x="1694674" y="4113679"/>
            <a:ext cx="310959" cy="410433"/>
          </a:xfrm>
          <a:prstGeom prst="rect">
            <a:avLst/>
          </a:prstGeom>
          <a:noFill/>
          <a:ln cap="flat">
            <a:noFill/>
          </a:ln>
        </p:spPr>
        <p:txBody>
          <a:bodyPr vert="horz" wrap="square" lIns="0" tIns="0" rIns="0" bIns="0" anchor="t" anchorCtr="0" compatLnSpc="1">
            <a:spAutoFit/>
          </a:bodyPr>
          <a:lstStyle/>
          <a:p>
            <a:pPr defTabSz="121914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2</a:t>
            </a:r>
            <a:endParaRPr lang="fr-FR" sz="2667" kern="0" dirty="0">
              <a:solidFill>
                <a:srgbClr val="000000"/>
              </a:solidFill>
              <a:latin typeface="Calibri"/>
              <a:ea typeface="Calibri"/>
              <a:cs typeface="Calibri"/>
            </a:endParaRPr>
          </a:p>
        </p:txBody>
      </p:sp>
      <p:sp>
        <p:nvSpPr>
          <p:cNvPr id="18" name="Google Shape;735;p98">
            <a:extLst>
              <a:ext uri="{FF2B5EF4-FFF2-40B4-BE49-F238E27FC236}">
                <a16:creationId xmlns:a16="http://schemas.microsoft.com/office/drawing/2014/main" id="{F8C53EBC-F327-F687-DA37-526990EB91DF}"/>
              </a:ext>
            </a:extLst>
          </p:cNvPr>
          <p:cNvSpPr/>
          <p:nvPr/>
        </p:nvSpPr>
        <p:spPr>
          <a:xfrm>
            <a:off x="6222347" y="4070667"/>
            <a:ext cx="65604" cy="49639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9" name="Google Shape;742;p98">
            <a:extLst>
              <a:ext uri="{FF2B5EF4-FFF2-40B4-BE49-F238E27FC236}">
                <a16:creationId xmlns:a16="http://schemas.microsoft.com/office/drawing/2014/main" id="{E20F6010-5958-CCE5-50DA-0596536343DD}"/>
              </a:ext>
            </a:extLst>
          </p:cNvPr>
          <p:cNvSpPr/>
          <p:nvPr/>
        </p:nvSpPr>
        <p:spPr>
          <a:xfrm flipH="1">
            <a:off x="5537397" y="5004135"/>
            <a:ext cx="60959" cy="654232"/>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Tree>
    <p:extLst>
      <p:ext uri="{BB962C8B-B14F-4D97-AF65-F5344CB8AC3E}">
        <p14:creationId xmlns:p14="http://schemas.microsoft.com/office/powerpoint/2010/main" val="852719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769863" y="1370895"/>
            <a:ext cx="10062183"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133" b="1" kern="0" dirty="0">
                <a:solidFill>
                  <a:srgbClr val="44546A"/>
                </a:solidFill>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769863" y="2674502"/>
            <a:ext cx="10062183"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769864" y="3978109"/>
            <a:ext cx="100621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769864" y="5281715"/>
            <a:ext cx="100621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459673" y="1027246"/>
            <a:ext cx="991300" cy="991300"/>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459671" y="2372864"/>
            <a:ext cx="991300" cy="1045913"/>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459672" y="3716477"/>
            <a:ext cx="991299" cy="991299"/>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9672" y="5015586"/>
            <a:ext cx="991299" cy="925469"/>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635711" y="186004"/>
            <a:ext cx="11310803"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MA" sz="3200" b="1" kern="0" dirty="0">
                <a:solidFill>
                  <a:srgbClr val="44546A"/>
                </a:solidFill>
                <a:latin typeface="Calibri"/>
                <a:ea typeface="Calibri"/>
                <a:cs typeface="Calibri"/>
              </a:rPr>
              <a:t>Icônes pour l’élève</a:t>
            </a:r>
            <a:endParaRPr lang="en-US" sz="1867" kern="0" dirty="0">
              <a:solidFill>
                <a:srgbClr val="000000"/>
              </a:solidFill>
              <a:latin typeface="Arial"/>
              <a:ea typeface="Arial"/>
              <a:cs typeface="Arial"/>
            </a:endParaRPr>
          </a:p>
        </p:txBody>
      </p:sp>
    </p:spTree>
    <p:extLst>
      <p:ext uri="{BB962C8B-B14F-4D97-AF65-F5344CB8AC3E}">
        <p14:creationId xmlns:p14="http://schemas.microsoft.com/office/powerpoint/2010/main" val="3615721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208D-7D4C-C4ED-8F1F-CEF47BAEEBF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99882962-3F74-4B13-98BE-72C40BF3CBC2}"/>
              </a:ext>
            </a:extLst>
          </p:cNvPr>
          <p:cNvGrpSpPr/>
          <p:nvPr/>
        </p:nvGrpSpPr>
        <p:grpSpPr>
          <a:xfrm>
            <a:off x="4324169" y="952608"/>
            <a:ext cx="7197271" cy="3873929"/>
            <a:chOff x="1641585" y="1048972"/>
            <a:chExt cx="5867403" cy="3260732"/>
          </a:xfrm>
        </p:grpSpPr>
        <p:sp>
          <p:nvSpPr>
            <p:cNvPr id="3" name="Rectangle : coins arrondis 10">
              <a:extLst>
                <a:ext uri="{FF2B5EF4-FFF2-40B4-BE49-F238E27FC236}">
                  <a16:creationId xmlns:a16="http://schemas.microsoft.com/office/drawing/2014/main" id="{EA54C9E3-1071-BE6B-670B-D04C5495C4B1}"/>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4" name="Rectangle 18">
              <a:extLst>
                <a:ext uri="{FF2B5EF4-FFF2-40B4-BE49-F238E27FC236}">
                  <a16:creationId xmlns:a16="http://schemas.microsoft.com/office/drawing/2014/main" id="{C0429F03-2E3A-85A9-53A0-84765DED8645}"/>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5" name="Rectangle 19">
              <a:extLst>
                <a:ext uri="{FF2B5EF4-FFF2-40B4-BE49-F238E27FC236}">
                  <a16:creationId xmlns:a16="http://schemas.microsoft.com/office/drawing/2014/main" id="{EF4722EF-2A79-1626-92EB-4E35C542B8DA}"/>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8" name="TextBox 6">
            <a:extLst>
              <a:ext uri="{FF2B5EF4-FFF2-40B4-BE49-F238E27FC236}">
                <a16:creationId xmlns:a16="http://schemas.microsoft.com/office/drawing/2014/main" id="{F62DE9B7-E0D3-0A09-689D-D7062C67EF57}"/>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Atelier de lecture fluence</a:t>
            </a:r>
            <a:r>
              <a:rPr lang="fr-FR" sz="48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25 min</a:t>
            </a:r>
            <a:endParaRPr lang="en-US" sz="48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335DC02E-0336-93C7-3FC5-B3ECF4515EEF}"/>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588147" y="993046"/>
            <a:ext cx="3736023" cy="3736023"/>
          </a:xfrm>
          <a:prstGeom prst="rect">
            <a:avLst/>
          </a:prstGeom>
        </p:spPr>
      </p:pic>
      <p:sp>
        <p:nvSpPr>
          <p:cNvPr id="9" name="Oval 45">
            <a:extLst>
              <a:ext uri="{FF2B5EF4-FFF2-40B4-BE49-F238E27FC236}">
                <a16:creationId xmlns:a16="http://schemas.microsoft.com/office/drawing/2014/main" id="{9B45C61D-1159-FF85-B01D-3E07BB3D9963}"/>
              </a:ext>
            </a:extLst>
          </p:cNvPr>
          <p:cNvSpPr/>
          <p:nvPr/>
        </p:nvSpPr>
        <p:spPr>
          <a:xfrm>
            <a:off x="7638528" y="2601252"/>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1511393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a:t>Repères</a:t>
            </a:r>
            <a:endParaRPr lang="en-US" sz="4267" dirty="0"/>
          </a:p>
        </p:txBody>
      </p:sp>
    </p:spTree>
    <p:extLst>
      <p:ext uri="{BB962C8B-B14F-4D97-AF65-F5344CB8AC3E}">
        <p14:creationId xmlns:p14="http://schemas.microsoft.com/office/powerpoint/2010/main" val="3633779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11">
            <a:extLst>
              <a:ext uri="{FF2B5EF4-FFF2-40B4-BE49-F238E27FC236}">
                <a16:creationId xmlns:a16="http://schemas.microsoft.com/office/drawing/2014/main" id="{399F1527-D768-6968-333E-AFD8946F2AD3}"/>
              </a:ext>
            </a:extLst>
          </p:cNvPr>
          <p:cNvSpPr txBox="1"/>
          <p:nvPr/>
        </p:nvSpPr>
        <p:spPr>
          <a:xfrm>
            <a:off x="41877" y="30677"/>
            <a:ext cx="12150123" cy="7627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Aptos" panose="0211000402020202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fr-FR" sz="2400" dirty="0">
              <a:solidFill>
                <a:schemeClr val="tx1"/>
              </a:solidFill>
            </a:endParaRPr>
          </a:p>
        </p:txBody>
      </p:sp>
      <p:sp>
        <p:nvSpPr>
          <p:cNvPr id="4" name="ZoneTexte 11">
            <a:extLst>
              <a:ext uri="{FF2B5EF4-FFF2-40B4-BE49-F238E27FC236}">
                <a16:creationId xmlns:a16="http://schemas.microsoft.com/office/drawing/2014/main" id="{181FB365-14A9-78FB-BD24-834F69E467DF}"/>
              </a:ext>
            </a:extLst>
          </p:cNvPr>
          <p:cNvSpPr txBox="1"/>
          <p:nvPr/>
        </p:nvSpPr>
        <p:spPr>
          <a:xfrm>
            <a:off x="532553" y="1199456"/>
            <a:ext cx="11126895" cy="58785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altLang="fr-FR" sz="2800" dirty="0"/>
              <a:t>Lire les mots à difficultés particulières</a:t>
            </a:r>
          </a:p>
        </p:txBody>
      </p:sp>
      <p:pic>
        <p:nvPicPr>
          <p:cNvPr id="6" name="Picture 2" descr="Image générée">
            <a:extLst>
              <a:ext uri="{FF2B5EF4-FFF2-40B4-BE49-F238E27FC236}">
                <a16:creationId xmlns:a16="http://schemas.microsoft.com/office/drawing/2014/main" id="{CA1812C7-3EE0-0DDC-F886-8FF543CCB73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411DE062-293B-0250-BF91-3C1067F1D6EA}"/>
              </a:ext>
            </a:extLst>
          </p:cNvPr>
          <p:cNvSpPr txBox="1"/>
          <p:nvPr/>
        </p:nvSpPr>
        <p:spPr>
          <a:xfrm>
            <a:off x="532553" y="2197894"/>
            <a:ext cx="11126895" cy="3416320"/>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marL="342900" indent="-342900" algn="just">
              <a:buFont typeface="Wingdings" panose="05000000000000000000" pitchFamily="2" charset="2"/>
              <a:buChar char="Ø"/>
              <a:defRPr sz="2400" b="0">
                <a:solidFill>
                  <a:sysClr val="windowText" lastClr="000000"/>
                </a:solidFill>
                <a:latin typeface="Calibri" panose="020F0502020204030204" pitchFamily="34" charset="0"/>
                <a:cs typeface="Calibri" panose="020F0502020204030204" pitchFamily="34" charset="0"/>
              </a:defRPr>
            </a:lvl1pPr>
          </a:lstStyle>
          <a:p>
            <a:pPr lvl="0"/>
            <a:r>
              <a:rPr lang="fr-FR" dirty="0">
                <a:latin typeface="+mn-lt"/>
              </a:rPr>
              <a:t>J’observe le mot et je cherche la partie difficile.</a:t>
            </a:r>
          </a:p>
          <a:p>
            <a:pPr lvl="0"/>
            <a:r>
              <a:rPr lang="fr-FR" dirty="0">
                <a:latin typeface="+mn-lt"/>
              </a:rPr>
              <a:t>Je découpe le mot en syllabes.</a:t>
            </a:r>
          </a:p>
          <a:p>
            <a:pPr lvl="0"/>
            <a:r>
              <a:rPr lang="fr-FR" dirty="0">
                <a:latin typeface="+mn-lt"/>
              </a:rPr>
              <a:t>Je lis doucement, en articulant bien.</a:t>
            </a:r>
          </a:p>
          <a:p>
            <a:pPr lvl="0"/>
            <a:r>
              <a:rPr lang="fr-FR" dirty="0">
                <a:latin typeface="+mn-lt"/>
              </a:rPr>
              <a:t>Je répète plusieurs fois.</a:t>
            </a:r>
          </a:p>
          <a:p>
            <a:pPr marL="0" indent="0">
              <a:buNone/>
            </a:pPr>
            <a:r>
              <a:rPr lang="fr-FR" b="1" dirty="0">
                <a:latin typeface="+mn-lt"/>
              </a:rPr>
              <a:t>Exemples :</a:t>
            </a:r>
          </a:p>
          <a:p>
            <a:pPr marL="800100" lvl="1" indent="-342900">
              <a:buFont typeface="Wingdings" panose="05000000000000000000" pitchFamily="2" charset="2"/>
              <a:buChar char="Ø"/>
            </a:pPr>
            <a:r>
              <a:rPr lang="fr-FR" sz="2400" dirty="0"/>
              <a:t>station </a:t>
            </a:r>
            <a:r>
              <a:rPr lang="fr-FR" sz="2400" kern="100" dirty="0">
                <a:sym typeface="Wingdings" panose="05000000000000000000" pitchFamily="2" charset="2"/>
              </a:rPr>
              <a:t> </a:t>
            </a:r>
            <a:r>
              <a:rPr lang="fr-FR" sz="2400" dirty="0" err="1"/>
              <a:t>sta-</a:t>
            </a:r>
            <a:r>
              <a:rPr lang="fr-FR" sz="2400" dirty="0" err="1">
                <a:solidFill>
                  <a:srgbClr val="00B0F0"/>
                </a:solidFill>
              </a:rPr>
              <a:t>tion</a:t>
            </a:r>
            <a:endParaRPr lang="fr-FR" sz="2400" dirty="0">
              <a:solidFill>
                <a:srgbClr val="00B0F0"/>
              </a:solidFill>
            </a:endParaRPr>
          </a:p>
          <a:p>
            <a:pPr marL="800100" lvl="1" indent="-342900">
              <a:buFont typeface="Wingdings" panose="05000000000000000000" pitchFamily="2" charset="2"/>
              <a:buChar char="Ø"/>
            </a:pPr>
            <a:r>
              <a:rPr lang="fr-FR" sz="2400" dirty="0"/>
              <a:t>maçon </a:t>
            </a:r>
            <a:r>
              <a:rPr lang="fr-FR" sz="2400" kern="100" dirty="0">
                <a:sym typeface="Wingdings" panose="05000000000000000000" pitchFamily="2" charset="2"/>
              </a:rPr>
              <a:t></a:t>
            </a:r>
            <a:r>
              <a:rPr lang="fr-FR" sz="2400" dirty="0"/>
              <a:t> </a:t>
            </a:r>
            <a:r>
              <a:rPr lang="fr-FR" sz="2400" dirty="0" err="1"/>
              <a:t>ma-</a:t>
            </a:r>
            <a:r>
              <a:rPr lang="fr-FR" sz="2400" dirty="0" err="1">
                <a:solidFill>
                  <a:srgbClr val="00B0F0"/>
                </a:solidFill>
              </a:rPr>
              <a:t>çon</a:t>
            </a:r>
            <a:endParaRPr lang="fr-FR" sz="2400" dirty="0">
              <a:solidFill>
                <a:srgbClr val="00B0F0"/>
              </a:solidFill>
            </a:endParaRPr>
          </a:p>
          <a:p>
            <a:pPr marL="800100" lvl="1" indent="-342900">
              <a:buFont typeface="Wingdings" panose="05000000000000000000" pitchFamily="2" charset="2"/>
              <a:buChar char="Ø"/>
            </a:pPr>
            <a:r>
              <a:rPr lang="fr-FR" sz="2400" dirty="0"/>
              <a:t>détail </a:t>
            </a:r>
            <a:r>
              <a:rPr lang="fr-FR" sz="2400" kern="100" dirty="0">
                <a:sym typeface="Wingdings" panose="05000000000000000000" pitchFamily="2" charset="2"/>
              </a:rPr>
              <a:t></a:t>
            </a:r>
            <a:r>
              <a:rPr lang="fr-FR" sz="2400" dirty="0"/>
              <a:t> </a:t>
            </a:r>
            <a:r>
              <a:rPr lang="fr-FR" sz="2400" dirty="0" err="1"/>
              <a:t>dé-</a:t>
            </a:r>
            <a:r>
              <a:rPr lang="fr-FR" sz="2400" dirty="0" err="1">
                <a:solidFill>
                  <a:srgbClr val="00B0F0"/>
                </a:solidFill>
              </a:rPr>
              <a:t>tail</a:t>
            </a:r>
            <a:endParaRPr lang="fr-FR" sz="2400" dirty="0">
              <a:solidFill>
                <a:srgbClr val="00B0F0"/>
              </a:solidFill>
            </a:endParaRPr>
          </a:p>
          <a:p>
            <a:pPr marL="800100" lvl="1" indent="-342900">
              <a:buFont typeface="Wingdings" panose="05000000000000000000" pitchFamily="2" charset="2"/>
              <a:buChar char="Ø"/>
            </a:pPr>
            <a:r>
              <a:rPr lang="fr-FR" sz="2400" dirty="0"/>
              <a:t>garage</a:t>
            </a:r>
            <a:r>
              <a:rPr lang="fr-FR" sz="2400" kern="100" dirty="0">
                <a:sym typeface="Wingdings" panose="05000000000000000000" pitchFamily="2" charset="2"/>
              </a:rPr>
              <a:t> </a:t>
            </a:r>
            <a:r>
              <a:rPr lang="fr-FR" sz="2400" dirty="0"/>
              <a:t> </a:t>
            </a:r>
            <a:r>
              <a:rPr lang="fr-FR" sz="2400" dirty="0" err="1"/>
              <a:t>ga-</a:t>
            </a:r>
            <a:r>
              <a:rPr lang="fr-FR" sz="2400" dirty="0" err="1">
                <a:solidFill>
                  <a:srgbClr val="00B0F0"/>
                </a:solidFill>
              </a:rPr>
              <a:t>rage</a:t>
            </a:r>
            <a:endParaRPr lang="fr-FR" sz="2400" dirty="0">
              <a:solidFill>
                <a:srgbClr val="00B0F0"/>
              </a:solidFill>
            </a:endParaRPr>
          </a:p>
        </p:txBody>
      </p:sp>
      <p:sp>
        <p:nvSpPr>
          <p:cNvPr id="10" name="Rectangle 9">
            <a:extLst>
              <a:ext uri="{FF2B5EF4-FFF2-40B4-BE49-F238E27FC236}">
                <a16:creationId xmlns:a16="http://schemas.microsoft.com/office/drawing/2014/main" id="{BCB3F1D7-9DDC-8588-E06D-67B682BEF597}"/>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11" name="Espace réservé du texte 2">
            <a:extLst>
              <a:ext uri="{FF2B5EF4-FFF2-40B4-BE49-F238E27FC236}">
                <a16:creationId xmlns:a16="http://schemas.microsoft.com/office/drawing/2014/main" id="{CE5F13A7-BED9-51FF-582D-1C728550BEB4}"/>
              </a:ext>
            </a:extLst>
          </p:cNvPr>
          <p:cNvSpPr txBox="1">
            <a:spLocks/>
          </p:cNvSpPr>
          <p:nvPr/>
        </p:nvSpPr>
        <p:spPr>
          <a:xfrm>
            <a:off x="834308" y="90812"/>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Avant de commencer, faisons un petit rappel de ce que nous avons appris :</a:t>
            </a:r>
          </a:p>
        </p:txBody>
      </p:sp>
      <p:pic>
        <p:nvPicPr>
          <p:cNvPr id="13" name="Picture 2" descr="Lever la main - Icônes mains et gestes gratuites">
            <a:extLst>
              <a:ext uri="{FF2B5EF4-FFF2-40B4-BE49-F238E27FC236}">
                <a16:creationId xmlns:a16="http://schemas.microsoft.com/office/drawing/2014/main" id="{029E7470-009C-CC51-8D17-20CB077882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Poser des questions de rappel. Expliciter la stratégie en s’appuyant sur les réponses des apprenants.</a:t>
            </a:r>
          </a:p>
        </p:txBody>
      </p:sp>
    </p:spTree>
    <p:extLst>
      <p:ext uri="{BB962C8B-B14F-4D97-AF65-F5344CB8AC3E}">
        <p14:creationId xmlns:p14="http://schemas.microsoft.com/office/powerpoint/2010/main" val="4258522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2" y="93629"/>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Lisez les mots un par un en articulant correctement chaque syllabe.</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5 élèves pour lire. Fournir un feedback constructif.</a:t>
            </a: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tretch>
            <a:fillRect/>
          </a:stretch>
        </p:blipFill>
        <p:spPr>
          <a:xfrm>
            <a:off x="2478314" y="2197099"/>
            <a:ext cx="6960945" cy="1041401"/>
          </a:xfrm>
          <a:prstGeom prst="rect">
            <a:avLst/>
          </a:prstGeom>
        </p:spPr>
      </p:pic>
      <p:pic>
        <p:nvPicPr>
          <p:cNvPr id="5" name="Image 4"/>
          <p:cNvPicPr>
            <a:picLocks noChangeAspect="1"/>
          </p:cNvPicPr>
          <p:nvPr/>
        </p:nvPicPr>
        <p:blipFill>
          <a:blip r:embed="rId6">
            <a:extLst>
              <a:ext uri="{BEBA8EAE-BF5A-486C-A8C5-ECC9F3942E4B}">
                <a14:imgProps xmlns:a14="http://schemas.microsoft.com/office/drawing/2010/main">
                  <a14:imgLayer r:embed="rId7">
                    <a14:imgEffect>
                      <a14:saturation sat="300000"/>
                    </a14:imgEffect>
                  </a14:imgLayer>
                </a14:imgProps>
              </a:ext>
            </a:extLst>
          </a:blip>
          <a:stretch>
            <a:fillRect/>
          </a:stretch>
        </p:blipFill>
        <p:spPr>
          <a:xfrm>
            <a:off x="2542261" y="3581892"/>
            <a:ext cx="6928760" cy="1142508"/>
          </a:xfrm>
          <a:prstGeom prst="rect">
            <a:avLst/>
          </a:prstGeom>
        </p:spPr>
      </p:pic>
    </p:spTree>
    <p:extLst>
      <p:ext uri="{BB962C8B-B14F-4D97-AF65-F5344CB8AC3E}">
        <p14:creationId xmlns:p14="http://schemas.microsoft.com/office/powerpoint/2010/main" val="1915563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2" y="-26062"/>
            <a:ext cx="10902465" cy="627929"/>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Vous allez passer en binôme au tableau, vous allez lire le plus vite possible les mots pointés : le premier élève lit un mot, le deuxième lit le suivant et ainsi de suite.</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694457" y="558289"/>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2 élèves pour lire. Fournir un feedback constructif.</a:t>
            </a: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3"/>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tretch>
            <a:fillRect/>
          </a:stretch>
        </p:blipFill>
        <p:spPr>
          <a:xfrm>
            <a:off x="2478314" y="2197099"/>
            <a:ext cx="6960945" cy="1041401"/>
          </a:xfrm>
          <a:prstGeom prst="rect">
            <a:avLst/>
          </a:prstGeom>
        </p:spPr>
      </p:pic>
      <p:pic>
        <p:nvPicPr>
          <p:cNvPr id="15" name="Image 14"/>
          <p:cNvPicPr>
            <a:picLocks noChangeAspect="1"/>
          </p:cNvPicPr>
          <p:nvPr/>
        </p:nvPicPr>
        <p:blipFill>
          <a:blip r:embed="rId6">
            <a:extLst>
              <a:ext uri="{BEBA8EAE-BF5A-486C-A8C5-ECC9F3942E4B}">
                <a14:imgProps xmlns:a14="http://schemas.microsoft.com/office/drawing/2010/main">
                  <a14:imgLayer r:embed="rId7">
                    <a14:imgEffect>
                      <a14:saturation sat="300000"/>
                    </a14:imgEffect>
                  </a14:imgLayer>
                </a14:imgProps>
              </a:ext>
            </a:extLst>
          </a:blip>
          <a:stretch>
            <a:fillRect/>
          </a:stretch>
        </p:blipFill>
        <p:spPr>
          <a:xfrm>
            <a:off x="2542261" y="3581892"/>
            <a:ext cx="6928760" cy="1142508"/>
          </a:xfrm>
          <a:prstGeom prst="rect">
            <a:avLst/>
          </a:prstGeom>
        </p:spPr>
      </p:pic>
    </p:spTree>
    <p:extLst>
      <p:ext uri="{BB962C8B-B14F-4D97-AF65-F5344CB8AC3E}">
        <p14:creationId xmlns:p14="http://schemas.microsoft.com/office/powerpoint/2010/main" val="2214384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2" y="93629"/>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Maintenant, observez cette liste de mots qui sont à moitié cachés. Devinez-les et lisez-les à haute voix.</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5 élèves pour lire. Fournir un feedback constructif.</a:t>
            </a: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 28"/>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tretch>
            <a:fillRect/>
          </a:stretch>
        </p:blipFill>
        <p:spPr>
          <a:xfrm>
            <a:off x="2379985" y="2250347"/>
            <a:ext cx="6960945" cy="1041401"/>
          </a:xfrm>
          <a:prstGeom prst="rect">
            <a:avLst/>
          </a:prstGeom>
        </p:spPr>
      </p:pic>
      <p:pic>
        <p:nvPicPr>
          <p:cNvPr id="30" name="Image 29"/>
          <p:cNvPicPr>
            <a:picLocks noChangeAspect="1"/>
          </p:cNvPicPr>
          <p:nvPr/>
        </p:nvPicPr>
        <p:blipFill>
          <a:blip r:embed="rId6">
            <a:extLst>
              <a:ext uri="{BEBA8EAE-BF5A-486C-A8C5-ECC9F3942E4B}">
                <a14:imgProps xmlns:a14="http://schemas.microsoft.com/office/drawing/2010/main">
                  <a14:imgLayer r:embed="rId7">
                    <a14:imgEffect>
                      <a14:saturation sat="300000"/>
                    </a14:imgEffect>
                  </a14:imgLayer>
                </a14:imgProps>
              </a:ext>
            </a:extLst>
          </a:blip>
          <a:stretch>
            <a:fillRect/>
          </a:stretch>
        </p:blipFill>
        <p:spPr>
          <a:xfrm>
            <a:off x="2542261" y="3581892"/>
            <a:ext cx="6928760" cy="1142508"/>
          </a:xfrm>
          <a:prstGeom prst="rect">
            <a:avLst/>
          </a:prstGeom>
        </p:spPr>
      </p:pic>
      <p:sp>
        <p:nvSpPr>
          <p:cNvPr id="6" name="Rectangle 5"/>
          <p:cNvSpPr/>
          <p:nvPr/>
        </p:nvSpPr>
        <p:spPr>
          <a:xfrm>
            <a:off x="3686168" y="2566311"/>
            <a:ext cx="1168400" cy="7620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rot="20297059">
            <a:off x="3658806" y="3867374"/>
            <a:ext cx="1168400" cy="7620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7102468" y="2883811"/>
            <a:ext cx="1168400" cy="7620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p:cNvSpPr/>
          <p:nvPr/>
        </p:nvSpPr>
        <p:spPr>
          <a:xfrm>
            <a:off x="7153268" y="4482643"/>
            <a:ext cx="1168400" cy="7620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p:cNvSpPr/>
          <p:nvPr/>
        </p:nvSpPr>
        <p:spPr>
          <a:xfrm rot="20297059">
            <a:off x="7125905" y="2481397"/>
            <a:ext cx="1168400" cy="7620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p:cNvSpPr/>
          <p:nvPr/>
        </p:nvSpPr>
        <p:spPr>
          <a:xfrm rot="20297059">
            <a:off x="3658804" y="4402612"/>
            <a:ext cx="1168400" cy="7620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220397B8-9CC0-A42F-C538-0C76ADB54E49}"/>
              </a:ext>
            </a:extLst>
          </p:cNvPr>
          <p:cNvSpPr/>
          <p:nvPr/>
        </p:nvSpPr>
        <p:spPr>
          <a:xfrm>
            <a:off x="3686168" y="2976417"/>
            <a:ext cx="1168400" cy="7620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E217AF6C-AAAA-E0F1-E1BA-7AC1488582CA}"/>
              </a:ext>
            </a:extLst>
          </p:cNvPr>
          <p:cNvSpPr/>
          <p:nvPr/>
        </p:nvSpPr>
        <p:spPr>
          <a:xfrm rot="2115844" flipV="1">
            <a:off x="7102467" y="3765906"/>
            <a:ext cx="1085021" cy="9485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8915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2" y="93629"/>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A présent, associez les mots écrits aux images.</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5 élèves pour répondre et lire les mots.</a:t>
            </a: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p:cNvPicPr>
            <a:picLocks noChangeAspect="1"/>
          </p:cNvPicPr>
          <p:nvPr/>
        </p:nvPicPr>
        <p:blipFill>
          <a:blip r:embed="rId4">
            <a:biLevel thresh="75000"/>
          </a:blip>
          <a:stretch>
            <a:fillRect/>
          </a:stretch>
        </p:blipFill>
        <p:spPr>
          <a:xfrm>
            <a:off x="1029249" y="974001"/>
            <a:ext cx="1379268" cy="1211842"/>
          </a:xfrm>
          <a:prstGeom prst="rect">
            <a:avLst/>
          </a:prstGeom>
        </p:spPr>
      </p:pic>
      <p:pic>
        <p:nvPicPr>
          <p:cNvPr id="5" name="Image 4"/>
          <p:cNvPicPr>
            <a:picLocks noChangeAspect="1"/>
          </p:cNvPicPr>
          <p:nvPr/>
        </p:nvPicPr>
        <p:blipFill>
          <a:blip r:embed="rId5">
            <a:biLevel thresh="75000"/>
          </a:blip>
          <a:stretch>
            <a:fillRect/>
          </a:stretch>
        </p:blipFill>
        <p:spPr>
          <a:xfrm>
            <a:off x="4596708" y="2813925"/>
            <a:ext cx="2028571" cy="2095238"/>
          </a:xfrm>
          <a:prstGeom prst="rect">
            <a:avLst/>
          </a:prstGeom>
        </p:spPr>
      </p:pic>
      <p:pic>
        <p:nvPicPr>
          <p:cNvPr id="7" name="Image 6"/>
          <p:cNvPicPr>
            <a:picLocks noChangeAspect="1"/>
          </p:cNvPicPr>
          <p:nvPr/>
        </p:nvPicPr>
        <p:blipFill>
          <a:blip r:embed="rId6">
            <a:biLevel thresh="75000"/>
          </a:blip>
          <a:stretch>
            <a:fillRect/>
          </a:stretch>
        </p:blipFill>
        <p:spPr>
          <a:xfrm>
            <a:off x="7698091" y="1018035"/>
            <a:ext cx="1571429" cy="1542857"/>
          </a:xfrm>
          <a:prstGeom prst="rect">
            <a:avLst/>
          </a:prstGeom>
        </p:spPr>
      </p:pic>
      <p:pic>
        <p:nvPicPr>
          <p:cNvPr id="11" name="Image 10"/>
          <p:cNvPicPr>
            <a:picLocks noChangeAspect="1"/>
          </p:cNvPicPr>
          <p:nvPr/>
        </p:nvPicPr>
        <p:blipFill>
          <a:blip r:embed="rId7">
            <a:biLevel thresh="75000"/>
          </a:blip>
          <a:stretch>
            <a:fillRect/>
          </a:stretch>
        </p:blipFill>
        <p:spPr>
          <a:xfrm>
            <a:off x="1840486" y="4276345"/>
            <a:ext cx="1238095" cy="1485714"/>
          </a:xfrm>
          <a:prstGeom prst="rect">
            <a:avLst/>
          </a:prstGeom>
        </p:spPr>
      </p:pic>
      <p:pic>
        <p:nvPicPr>
          <p:cNvPr id="13" name="Image 12"/>
          <p:cNvPicPr>
            <a:picLocks noChangeAspect="1"/>
          </p:cNvPicPr>
          <p:nvPr/>
        </p:nvPicPr>
        <p:blipFill>
          <a:blip r:embed="rId8">
            <a:biLevel thresh="75000"/>
          </a:blip>
          <a:stretch>
            <a:fillRect/>
          </a:stretch>
        </p:blipFill>
        <p:spPr>
          <a:xfrm>
            <a:off x="8150439" y="3651596"/>
            <a:ext cx="1704762" cy="1952381"/>
          </a:xfrm>
          <a:prstGeom prst="rect">
            <a:avLst/>
          </a:prstGeom>
        </p:spPr>
      </p:pic>
      <p:sp>
        <p:nvSpPr>
          <p:cNvPr id="14" name="Rectangle 13"/>
          <p:cNvSpPr/>
          <p:nvPr/>
        </p:nvSpPr>
        <p:spPr>
          <a:xfrm>
            <a:off x="3759200" y="2547909"/>
            <a:ext cx="6096000" cy="1984518"/>
          </a:xfrm>
          <a:prstGeom prst="rect">
            <a:avLst/>
          </a:prstGeom>
        </p:spPr>
        <p:txBody>
          <a:bodyPr>
            <a:spAutoFit/>
          </a:bodyPr>
          <a:lstStyle/>
          <a:p>
            <a:pPr>
              <a:lnSpc>
                <a:spcPct val="107000"/>
              </a:lnSpc>
              <a:spcAft>
                <a:spcPts val="800"/>
              </a:spcAft>
            </a:pPr>
            <a:r>
              <a:rPr lang="fr-FR" dirty="0">
                <a:solidFill>
                  <a:srgbClr val="000000"/>
                </a:solidFill>
                <a:latin typeface="YZOJMB+Calibri"/>
                <a:ea typeface="Calibri" panose="020F0502020204030204" pitchFamily="34" charset="0"/>
                <a:cs typeface="YZOJMB+Calibri"/>
              </a:rPr>
              <a:t> </a:t>
            </a:r>
            <a:endParaRPr lang="fr-FR"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dirty="0">
                <a:solidFill>
                  <a:srgbClr val="000000"/>
                </a:solidFill>
                <a:latin typeface="YZOJMB+Calibri"/>
                <a:ea typeface="Calibri" panose="020F0502020204030204" pitchFamily="34" charset="0"/>
                <a:cs typeface="YZOJMB+Calibri"/>
              </a:rPr>
              <a:t> </a:t>
            </a:r>
            <a:endParaRPr lang="fr-FR"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dirty="0">
                <a:solidFill>
                  <a:srgbClr val="000000"/>
                </a:solidFill>
                <a:latin typeface="YZOJMB+Calibri"/>
                <a:ea typeface="Calibri" panose="020F0502020204030204" pitchFamily="34" charset="0"/>
                <a:cs typeface="YZOJMB+Calibri"/>
              </a:rPr>
              <a:t> </a:t>
            </a:r>
            <a:endParaRPr lang="fr-FR"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dirty="0">
                <a:solidFill>
                  <a:srgbClr val="000000"/>
                </a:solidFill>
                <a:latin typeface="YZOJMB+Calibri"/>
                <a:ea typeface="Calibri" panose="020F0502020204030204" pitchFamily="34" charset="0"/>
                <a:cs typeface="YZOJMB+Calibri"/>
              </a:rPr>
              <a:t> </a:t>
            </a:r>
            <a:endParaRPr lang="fr-FR"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dirty="0">
                <a:solidFill>
                  <a:srgbClr val="000000"/>
                </a:solidFill>
                <a:latin typeface="YZOJMB+Calibri"/>
                <a:ea typeface="Calibri" panose="020F0502020204030204" pitchFamily="34" charset="0"/>
                <a:cs typeface="YZOJMB+Calibri"/>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 name="Rectangle 14"/>
          <p:cNvSpPr/>
          <p:nvPr/>
        </p:nvSpPr>
        <p:spPr>
          <a:xfrm>
            <a:off x="10337170" y="1239065"/>
            <a:ext cx="1263679" cy="584775"/>
          </a:xfrm>
          <a:prstGeom prst="rect">
            <a:avLst/>
          </a:prstGeom>
        </p:spPr>
        <p:txBody>
          <a:bodyPr wrap="none">
            <a:spAutoFit/>
          </a:bodyPr>
          <a:lstStyle/>
          <a:p>
            <a:r>
              <a:rPr lang="fr-FR" sz="3200" b="1" dirty="0">
                <a:solidFill>
                  <a:srgbClr val="000000"/>
                </a:solidFill>
                <a:ea typeface="Calibri" panose="020F0502020204030204" pitchFamily="34" charset="0"/>
                <a:cs typeface="YZOJMB+Calibri"/>
              </a:rPr>
              <a:t>oreille</a:t>
            </a:r>
          </a:p>
        </p:txBody>
      </p:sp>
      <p:sp>
        <p:nvSpPr>
          <p:cNvPr id="16" name="Rectangle 15"/>
          <p:cNvSpPr/>
          <p:nvPr/>
        </p:nvSpPr>
        <p:spPr>
          <a:xfrm>
            <a:off x="253834" y="3524882"/>
            <a:ext cx="1625766" cy="584775"/>
          </a:xfrm>
          <a:prstGeom prst="rect">
            <a:avLst/>
          </a:prstGeom>
        </p:spPr>
        <p:txBody>
          <a:bodyPr wrap="none">
            <a:spAutoFit/>
          </a:bodyPr>
          <a:lstStyle/>
          <a:p>
            <a:r>
              <a:rPr lang="fr-FR" sz="3200" b="1" dirty="0">
                <a:solidFill>
                  <a:srgbClr val="000000"/>
                </a:solidFill>
                <a:ea typeface="Calibri" panose="020F0502020204030204" pitchFamily="34" charset="0"/>
                <a:cs typeface="YZOJMB+Calibri"/>
              </a:rPr>
              <a:t>chapeau</a:t>
            </a:r>
          </a:p>
        </p:txBody>
      </p:sp>
      <p:sp>
        <p:nvSpPr>
          <p:cNvPr id="17" name="Rectangle 16"/>
          <p:cNvSpPr/>
          <p:nvPr/>
        </p:nvSpPr>
        <p:spPr>
          <a:xfrm>
            <a:off x="4038703" y="1112342"/>
            <a:ext cx="1116011" cy="584775"/>
          </a:xfrm>
          <a:prstGeom prst="rect">
            <a:avLst/>
          </a:prstGeom>
        </p:spPr>
        <p:txBody>
          <a:bodyPr wrap="none">
            <a:spAutoFit/>
          </a:bodyPr>
          <a:lstStyle/>
          <a:p>
            <a:r>
              <a:rPr lang="fr-FR" sz="3200" b="1" dirty="0">
                <a:solidFill>
                  <a:srgbClr val="000000"/>
                </a:solidFill>
                <a:ea typeface="Calibri" panose="020F0502020204030204" pitchFamily="34" charset="0"/>
                <a:cs typeface="YZOJMB+Calibri"/>
              </a:rPr>
              <a:t>paille</a:t>
            </a:r>
            <a:endParaRPr lang="fr-FR" sz="3200" b="1" dirty="0"/>
          </a:p>
        </p:txBody>
      </p:sp>
      <p:sp>
        <p:nvSpPr>
          <p:cNvPr id="18" name="Rectangle 17"/>
          <p:cNvSpPr/>
          <p:nvPr/>
        </p:nvSpPr>
        <p:spPr>
          <a:xfrm>
            <a:off x="9775162" y="4532427"/>
            <a:ext cx="1400512" cy="584775"/>
          </a:xfrm>
          <a:prstGeom prst="rect">
            <a:avLst/>
          </a:prstGeom>
        </p:spPr>
        <p:txBody>
          <a:bodyPr wrap="none">
            <a:spAutoFit/>
          </a:bodyPr>
          <a:lstStyle/>
          <a:p>
            <a:r>
              <a:rPr lang="fr-FR" sz="3200" b="1" dirty="0">
                <a:solidFill>
                  <a:srgbClr val="000000"/>
                </a:solidFill>
                <a:ea typeface="Calibri" panose="020F0502020204030204" pitchFamily="34" charset="0"/>
                <a:cs typeface="YZOJMB+Calibri"/>
              </a:rPr>
              <a:t>tailleur</a:t>
            </a:r>
          </a:p>
        </p:txBody>
      </p:sp>
      <p:sp>
        <p:nvSpPr>
          <p:cNvPr id="19" name="Rectangle 18"/>
          <p:cNvSpPr/>
          <p:nvPr/>
        </p:nvSpPr>
        <p:spPr>
          <a:xfrm>
            <a:off x="6571658" y="4873635"/>
            <a:ext cx="721672" cy="584775"/>
          </a:xfrm>
          <a:prstGeom prst="rect">
            <a:avLst/>
          </a:prstGeom>
        </p:spPr>
        <p:txBody>
          <a:bodyPr wrap="square">
            <a:spAutoFit/>
          </a:bodyPr>
          <a:lstStyle/>
          <a:p>
            <a:r>
              <a:rPr lang="fr-FR" sz="3200" b="1" dirty="0">
                <a:solidFill>
                  <a:srgbClr val="000000"/>
                </a:solidFill>
                <a:ea typeface="Calibri" panose="020F0502020204030204" pitchFamily="34" charset="0"/>
                <a:cs typeface="YZOJMB+Calibri"/>
              </a:rPr>
              <a:t>sac</a:t>
            </a:r>
          </a:p>
        </p:txBody>
      </p:sp>
      <p:sp>
        <p:nvSpPr>
          <p:cNvPr id="21" name="ZoneTexte 20"/>
          <p:cNvSpPr txBox="1"/>
          <p:nvPr/>
        </p:nvSpPr>
        <p:spPr>
          <a:xfrm>
            <a:off x="1490896" y="2196943"/>
            <a:ext cx="5334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FR" sz="3200" b="1" dirty="0"/>
              <a:t>A</a:t>
            </a:r>
          </a:p>
        </p:txBody>
      </p:sp>
      <p:sp>
        <p:nvSpPr>
          <p:cNvPr id="28" name="ZoneTexte 27"/>
          <p:cNvSpPr txBox="1"/>
          <p:nvPr/>
        </p:nvSpPr>
        <p:spPr>
          <a:xfrm>
            <a:off x="5390072" y="4978094"/>
            <a:ext cx="5334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B</a:t>
            </a:r>
          </a:p>
        </p:txBody>
      </p:sp>
      <p:sp>
        <p:nvSpPr>
          <p:cNvPr id="35" name="ZoneTexte 34"/>
          <p:cNvSpPr txBox="1"/>
          <p:nvPr/>
        </p:nvSpPr>
        <p:spPr>
          <a:xfrm>
            <a:off x="8239932" y="2438758"/>
            <a:ext cx="5334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C</a:t>
            </a:r>
          </a:p>
        </p:txBody>
      </p:sp>
      <p:sp>
        <p:nvSpPr>
          <p:cNvPr id="36" name="ZoneTexte 35"/>
          <p:cNvSpPr txBox="1"/>
          <p:nvPr/>
        </p:nvSpPr>
        <p:spPr>
          <a:xfrm>
            <a:off x="2231980" y="5817724"/>
            <a:ext cx="5334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D</a:t>
            </a:r>
          </a:p>
        </p:txBody>
      </p:sp>
      <p:sp>
        <p:nvSpPr>
          <p:cNvPr id="37" name="ZoneTexte 36"/>
          <p:cNvSpPr txBox="1"/>
          <p:nvPr/>
        </p:nvSpPr>
        <p:spPr>
          <a:xfrm>
            <a:off x="8736120" y="5566610"/>
            <a:ext cx="5334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E</a:t>
            </a:r>
          </a:p>
        </p:txBody>
      </p:sp>
      <p:sp>
        <p:nvSpPr>
          <p:cNvPr id="38" name="ZoneTexte 37"/>
          <p:cNvSpPr txBox="1"/>
          <p:nvPr/>
        </p:nvSpPr>
        <p:spPr>
          <a:xfrm>
            <a:off x="751559" y="4240039"/>
            <a:ext cx="533400"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fr-FR" sz="3200" b="1" dirty="0"/>
              <a:t>1</a:t>
            </a:r>
          </a:p>
        </p:txBody>
      </p:sp>
      <p:sp>
        <p:nvSpPr>
          <p:cNvPr id="39" name="ZoneTexte 38"/>
          <p:cNvSpPr txBox="1"/>
          <p:nvPr/>
        </p:nvSpPr>
        <p:spPr>
          <a:xfrm>
            <a:off x="4337329" y="1670746"/>
            <a:ext cx="533400"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2</a:t>
            </a:r>
          </a:p>
        </p:txBody>
      </p:sp>
      <p:sp>
        <p:nvSpPr>
          <p:cNvPr id="40" name="ZoneTexte 39"/>
          <p:cNvSpPr txBox="1"/>
          <p:nvPr/>
        </p:nvSpPr>
        <p:spPr>
          <a:xfrm>
            <a:off x="10702309" y="1763087"/>
            <a:ext cx="533400"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3</a:t>
            </a:r>
          </a:p>
        </p:txBody>
      </p:sp>
      <p:sp>
        <p:nvSpPr>
          <p:cNvPr id="41" name="ZoneTexte 40"/>
          <p:cNvSpPr txBox="1"/>
          <p:nvPr/>
        </p:nvSpPr>
        <p:spPr>
          <a:xfrm>
            <a:off x="10364202" y="5166022"/>
            <a:ext cx="533400"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4</a:t>
            </a:r>
          </a:p>
        </p:txBody>
      </p:sp>
      <p:sp>
        <p:nvSpPr>
          <p:cNvPr id="42" name="ZoneTexte 41"/>
          <p:cNvSpPr txBox="1"/>
          <p:nvPr/>
        </p:nvSpPr>
        <p:spPr>
          <a:xfrm>
            <a:off x="6665794" y="5525336"/>
            <a:ext cx="533400"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5</a:t>
            </a:r>
          </a:p>
        </p:txBody>
      </p:sp>
    </p:spTree>
    <p:extLst>
      <p:ext uri="{BB962C8B-B14F-4D97-AF65-F5344CB8AC3E}">
        <p14:creationId xmlns:p14="http://schemas.microsoft.com/office/powerpoint/2010/main" val="380195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11">
            <a:extLst>
              <a:ext uri="{FF2B5EF4-FFF2-40B4-BE49-F238E27FC236}">
                <a16:creationId xmlns:a16="http://schemas.microsoft.com/office/drawing/2014/main" id="{399F1527-D768-6968-333E-AFD8946F2AD3}"/>
              </a:ext>
            </a:extLst>
          </p:cNvPr>
          <p:cNvSpPr txBox="1"/>
          <p:nvPr/>
        </p:nvSpPr>
        <p:spPr>
          <a:xfrm>
            <a:off x="41877" y="30677"/>
            <a:ext cx="12150123" cy="7627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Aptos" panose="0211000402020202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fr-FR" dirty="0">
              <a:solidFill>
                <a:schemeClr val="tx1"/>
              </a:solidFill>
            </a:endParaRPr>
          </a:p>
        </p:txBody>
      </p:sp>
      <p:sp>
        <p:nvSpPr>
          <p:cNvPr id="4" name="ZoneTexte 11">
            <a:extLst>
              <a:ext uri="{FF2B5EF4-FFF2-40B4-BE49-F238E27FC236}">
                <a16:creationId xmlns:a16="http://schemas.microsoft.com/office/drawing/2014/main" id="{181FB365-14A9-78FB-BD24-834F69E467DF}"/>
              </a:ext>
            </a:extLst>
          </p:cNvPr>
          <p:cNvSpPr txBox="1"/>
          <p:nvPr/>
        </p:nvSpPr>
        <p:spPr>
          <a:xfrm>
            <a:off x="519853" y="1783656"/>
            <a:ext cx="11126895" cy="5587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altLang="fr-FR" sz="2800" dirty="0"/>
              <a:t>Lire par groupes de mots</a:t>
            </a:r>
          </a:p>
        </p:txBody>
      </p:sp>
      <p:pic>
        <p:nvPicPr>
          <p:cNvPr id="6" name="Picture 2" descr="Image générée">
            <a:extLst>
              <a:ext uri="{FF2B5EF4-FFF2-40B4-BE49-F238E27FC236}">
                <a16:creationId xmlns:a16="http://schemas.microsoft.com/office/drawing/2014/main" id="{CA1812C7-3EE0-0DDC-F886-8FF543CCB73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411DE062-293B-0250-BF91-3C1067F1D6EA}"/>
              </a:ext>
            </a:extLst>
          </p:cNvPr>
          <p:cNvSpPr txBox="1"/>
          <p:nvPr/>
        </p:nvSpPr>
        <p:spPr>
          <a:xfrm>
            <a:off x="519853" y="2782094"/>
            <a:ext cx="11126895" cy="1938992"/>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marL="342900" indent="-342900" algn="just">
              <a:buFont typeface="Wingdings" panose="05000000000000000000" pitchFamily="2" charset="2"/>
              <a:buChar char="Ø"/>
              <a:defRPr sz="2400" b="0">
                <a:solidFill>
                  <a:sysClr val="windowText" lastClr="000000"/>
                </a:solidFill>
                <a:latin typeface="Calibri" panose="020F0502020204030204" pitchFamily="34" charset="0"/>
                <a:cs typeface="Calibri" panose="020F0502020204030204" pitchFamily="34" charset="0"/>
              </a:defRPr>
            </a:lvl1pPr>
          </a:lstStyle>
          <a:p>
            <a:pPr marL="0" lvl="0" indent="0">
              <a:buNone/>
            </a:pPr>
            <a:r>
              <a:rPr lang="fr-FR" dirty="0"/>
              <a:t>Je lis </a:t>
            </a:r>
            <a:r>
              <a:rPr lang="fr-FR" b="1" dirty="0"/>
              <a:t>par blocs de sens</a:t>
            </a:r>
            <a:r>
              <a:rPr lang="fr-FR" dirty="0"/>
              <a:t> et non mot à mot.</a:t>
            </a:r>
            <a:endParaRPr lang="fr-FR" dirty="0">
              <a:latin typeface="+mn-lt"/>
            </a:endParaRPr>
          </a:p>
          <a:p>
            <a:pPr marL="800100" lvl="1" indent="-342900">
              <a:buFont typeface="Wingdings" panose="05000000000000000000" pitchFamily="2" charset="2"/>
              <a:buChar char="Ø"/>
            </a:pPr>
            <a:r>
              <a:rPr lang="fr-FR" sz="2400" dirty="0"/>
              <a:t>Je répète le groupe sans couper</a:t>
            </a:r>
          </a:p>
          <a:p>
            <a:pPr marL="800100" lvl="1" indent="-342900">
              <a:buFont typeface="Wingdings" panose="05000000000000000000" pitchFamily="2" charset="2"/>
              <a:buChar char="Ø"/>
            </a:pPr>
            <a:r>
              <a:rPr lang="fr-FR" sz="2400" dirty="0"/>
              <a:t>Je m’entraîne plusieurs fois</a:t>
            </a:r>
          </a:p>
          <a:p>
            <a:pPr marL="800100" lvl="1" indent="-342900">
              <a:buFont typeface="Wingdings" panose="05000000000000000000" pitchFamily="2" charset="2"/>
              <a:buChar char="Ø"/>
            </a:pPr>
            <a:r>
              <a:rPr lang="fr-FR" sz="2400" dirty="0"/>
              <a:t>Je lis avec fluidité</a:t>
            </a:r>
          </a:p>
          <a:p>
            <a:pPr marL="0" indent="0">
              <a:buNone/>
            </a:pPr>
            <a:r>
              <a:rPr lang="fr-FR" b="1" dirty="0">
                <a:latin typeface="+mn-lt"/>
              </a:rPr>
              <a:t>Exemples :</a:t>
            </a:r>
            <a:r>
              <a:rPr lang="fr-FR" dirty="0"/>
              <a:t>  </a:t>
            </a:r>
            <a:r>
              <a:rPr lang="fr-FR" b="1" i="1" dirty="0"/>
              <a:t>Une belle journée </a:t>
            </a:r>
            <a:r>
              <a:rPr lang="fr-FR" dirty="0"/>
              <a:t>	</a:t>
            </a:r>
          </a:p>
        </p:txBody>
      </p:sp>
      <p:sp>
        <p:nvSpPr>
          <p:cNvPr id="10" name="Rectangle 9">
            <a:extLst>
              <a:ext uri="{FF2B5EF4-FFF2-40B4-BE49-F238E27FC236}">
                <a16:creationId xmlns:a16="http://schemas.microsoft.com/office/drawing/2014/main" id="{BCB3F1D7-9DDC-8588-E06D-67B682BEF597}"/>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11" name="Espace réservé du texte 2">
            <a:extLst>
              <a:ext uri="{FF2B5EF4-FFF2-40B4-BE49-F238E27FC236}">
                <a16:creationId xmlns:a16="http://schemas.microsoft.com/office/drawing/2014/main" id="{CE5F13A7-BED9-51FF-582D-1C728550BEB4}"/>
              </a:ext>
            </a:extLst>
          </p:cNvPr>
          <p:cNvSpPr txBox="1">
            <a:spLocks/>
          </p:cNvSpPr>
          <p:nvPr/>
        </p:nvSpPr>
        <p:spPr>
          <a:xfrm>
            <a:off x="834308" y="14613"/>
            <a:ext cx="11586292" cy="264788"/>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Maintenant,  passons à un autre aspect de la lecture fluence. Rappelons comment  on peut lire par groupes de </a:t>
            </a:r>
            <a:r>
              <a:rPr lang="fr-FR" dirty="0" smtClean="0"/>
              <a:t>mots :</a:t>
            </a:r>
            <a:endParaRPr lang="fr-FR" dirty="0"/>
          </a:p>
        </p:txBody>
      </p:sp>
      <p:pic>
        <p:nvPicPr>
          <p:cNvPr id="13" name="Picture 2" descr="Lever la main - Icônes mains et gestes gratuites">
            <a:extLst>
              <a:ext uri="{FF2B5EF4-FFF2-40B4-BE49-F238E27FC236}">
                <a16:creationId xmlns:a16="http://schemas.microsoft.com/office/drawing/2014/main" id="{029E7470-009C-CC51-8D17-20CB077882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10298" y="397910"/>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u texte 2">
            <a:extLst>
              <a:ext uri="{FF2B5EF4-FFF2-40B4-BE49-F238E27FC236}">
                <a16:creationId xmlns:a16="http://schemas.microsoft.com/office/drawing/2014/main" id="{F9508EBA-2C16-90CD-BF9D-FB0D2C6EB70C}"/>
              </a:ext>
            </a:extLst>
          </p:cNvPr>
          <p:cNvSpPr txBox="1">
            <a:spLocks/>
          </p:cNvSpPr>
          <p:nvPr/>
        </p:nvSpPr>
        <p:spPr>
          <a:xfrm>
            <a:off x="792432" y="388642"/>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00" dirty="0"/>
              <a:t>Poser des questions de rappel. Expliciter la stratégie en s’appuyant sur les réponses des apprenants.</a:t>
            </a:r>
          </a:p>
        </p:txBody>
      </p:sp>
    </p:spTree>
    <p:extLst>
      <p:ext uri="{BB962C8B-B14F-4D97-AF65-F5344CB8AC3E}">
        <p14:creationId xmlns:p14="http://schemas.microsoft.com/office/powerpoint/2010/main" val="2039466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2" y="47513"/>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Lisez les groupes de mots suivants sans marquer de pause après chaque mot.</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2000" dirty="0"/>
              <a:t>Faire répéter le groupe de mots plusieurs fois (en chœur / individuellement).</a:t>
            </a:r>
            <a:endParaRPr lang="fr-FR" sz="1867" dirty="0">
              <a:solidFill>
                <a:srgbClr val="E8E8E8">
                  <a:lumMod val="75000"/>
                </a:srgbClr>
              </a:solidFill>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p:cNvPicPr>
            <a:picLocks noChangeAspect="1"/>
          </p:cNvPicPr>
          <p:nvPr/>
        </p:nvPicPr>
        <p:blipFill>
          <a:blip r:embed="rId4"/>
          <a:stretch>
            <a:fillRect/>
          </a:stretch>
        </p:blipFill>
        <p:spPr>
          <a:xfrm>
            <a:off x="3305481" y="1158853"/>
            <a:ext cx="5293091" cy="1585867"/>
          </a:xfrm>
          <a:prstGeom prst="rect">
            <a:avLst/>
          </a:prstGeom>
        </p:spPr>
      </p:pic>
      <p:pic>
        <p:nvPicPr>
          <p:cNvPr id="13" name="Image 12"/>
          <p:cNvPicPr>
            <a:picLocks noChangeAspect="1"/>
          </p:cNvPicPr>
          <p:nvPr/>
        </p:nvPicPr>
        <p:blipFill>
          <a:blip r:embed="rId5"/>
          <a:stretch>
            <a:fillRect/>
          </a:stretch>
        </p:blipFill>
        <p:spPr>
          <a:xfrm>
            <a:off x="3305481" y="2911522"/>
            <a:ext cx="5293091" cy="1688845"/>
          </a:xfrm>
          <a:prstGeom prst="rect">
            <a:avLst/>
          </a:prstGeom>
        </p:spPr>
      </p:pic>
      <p:pic>
        <p:nvPicPr>
          <p:cNvPr id="14" name="Image 13"/>
          <p:cNvPicPr>
            <a:picLocks noChangeAspect="1"/>
          </p:cNvPicPr>
          <p:nvPr/>
        </p:nvPicPr>
        <p:blipFill>
          <a:blip r:embed="rId6"/>
          <a:stretch>
            <a:fillRect/>
          </a:stretch>
        </p:blipFill>
        <p:spPr>
          <a:xfrm>
            <a:off x="3305481" y="4676567"/>
            <a:ext cx="5293091" cy="1833016"/>
          </a:xfrm>
          <a:prstGeom prst="rect">
            <a:avLst/>
          </a:prstGeom>
        </p:spPr>
      </p:pic>
    </p:spTree>
    <p:extLst>
      <p:ext uri="{BB962C8B-B14F-4D97-AF65-F5344CB8AC3E}">
        <p14:creationId xmlns:p14="http://schemas.microsoft.com/office/powerpoint/2010/main" val="1609875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des paliers</a:t>
            </a:r>
            <a:endParaRPr lang="fr-FR" sz="1467" kern="0" dirty="0">
              <a:solidFill>
                <a:srgbClr val="000000"/>
              </a:solidFill>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3647184"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570738" y="1828329"/>
            <a:ext cx="9932873" cy="174095"/>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a:solidFill>
                <a:prstClr val="white"/>
              </a:solidFill>
              <a:latin typeface="Aptos" panose="02110004020202020204"/>
            </a:endParaRPr>
          </a:p>
        </p:txBody>
      </p:sp>
      <p:sp>
        <p:nvSpPr>
          <p:cNvPr id="8" name="Rectangle 7">
            <a:extLst>
              <a:ext uri="{FF2B5EF4-FFF2-40B4-BE49-F238E27FC236}">
                <a16:creationId xmlns:a16="http://schemas.microsoft.com/office/drawing/2014/main" id="{76C8EED2-74AC-CA4A-4CFB-03A962D0AAAC}"/>
              </a:ext>
            </a:extLst>
          </p:cNvPr>
          <p:cNvSpPr/>
          <p:nvPr/>
        </p:nvSpPr>
        <p:spPr>
          <a:xfrm>
            <a:off x="0" y="2217495"/>
            <a:ext cx="1844120" cy="980740"/>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1867" b="1" dirty="0">
                <a:solidFill>
                  <a:prstClr val="white"/>
                </a:solidFill>
                <a:latin typeface="Calibri" panose="020F0502020204030204" pitchFamily="34" charset="0"/>
                <a:ea typeface="Calibri" panose="020F0502020204030204" pitchFamily="34" charset="0"/>
                <a:cs typeface="Calibri" panose="020F0502020204030204" pitchFamily="34" charset="0"/>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3714889"/>
            <a:ext cx="1844120" cy="1025252"/>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1867" b="1" dirty="0">
                <a:solidFill>
                  <a:prstClr val="white"/>
                </a:solidFill>
                <a:latin typeface="Calibri" panose="020F0502020204030204" pitchFamily="34" charset="0"/>
                <a:ea typeface="Calibri" panose="020F0502020204030204" pitchFamily="34" charset="0"/>
                <a:cs typeface="Calibri" panose="020F0502020204030204" pitchFamily="34" charset="0"/>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2047405" y="1267941"/>
            <a:ext cx="1371769"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3934954" y="1267941"/>
            <a:ext cx="1371769"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5822503" y="1267941"/>
            <a:ext cx="1486736"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7710052" y="1267941"/>
            <a:ext cx="1486736"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9475691" y="1267942"/>
            <a:ext cx="1870899" cy="87159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2047405"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3934954"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5851290"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7710053"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9597602" y="2139532"/>
            <a:ext cx="1474751"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844119" y="3725139"/>
            <a:ext cx="9502472" cy="75112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844119" y="2447115"/>
            <a:ext cx="9502472" cy="75112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22" name="Losange 21">
            <a:extLst>
              <a:ext uri="{FF2B5EF4-FFF2-40B4-BE49-F238E27FC236}">
                <a16:creationId xmlns:a16="http://schemas.microsoft.com/office/drawing/2014/main" id="{22D30284-178D-13CD-DD3A-0FCB45780CFC}"/>
              </a:ext>
            </a:extLst>
          </p:cNvPr>
          <p:cNvSpPr/>
          <p:nvPr/>
        </p:nvSpPr>
        <p:spPr>
          <a:xfrm>
            <a:off x="3483673"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a:solidFill>
                <a:prstClr val="white"/>
              </a:solidFill>
              <a:latin typeface="Aptos" panose="02110004020202020204"/>
            </a:endParaRP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5559968"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5396457"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a:solidFill>
                <a:prstClr val="white"/>
              </a:solidFill>
              <a:latin typeface="Aptos" panose="02110004020202020204"/>
            </a:endParaRP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7472752"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7309241"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a:solidFill>
                <a:prstClr val="white"/>
              </a:solidFill>
              <a:latin typeface="Aptos" panose="02110004020202020204"/>
            </a:endParaRP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9336239"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3086402" y="5421903"/>
            <a:ext cx="1121565" cy="379656"/>
          </a:xfrm>
          <a:prstGeom prst="rect">
            <a:avLst/>
          </a:prstGeom>
          <a:noFill/>
        </p:spPr>
        <p:txBody>
          <a:bodyPr wrap="square" rtlCol="0">
            <a:spAutoFit/>
          </a:bodyPr>
          <a:lstStyle/>
          <a:p>
            <a:pPr defTabSz="121917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4999186" y="5421903"/>
            <a:ext cx="1121565" cy="379656"/>
          </a:xfrm>
          <a:prstGeom prst="rect">
            <a:avLst/>
          </a:prstGeom>
          <a:noFill/>
        </p:spPr>
        <p:txBody>
          <a:bodyPr wrap="square" rtlCol="0">
            <a:spAutoFit/>
          </a:bodyPr>
          <a:lstStyle/>
          <a:p>
            <a:pPr defTabSz="121917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6896691" y="5421903"/>
            <a:ext cx="1121565" cy="379656"/>
          </a:xfrm>
          <a:prstGeom prst="rect">
            <a:avLst/>
          </a:prstGeom>
          <a:noFill/>
        </p:spPr>
        <p:txBody>
          <a:bodyPr wrap="square" rtlCol="0">
            <a:spAutoFit/>
          </a:bodyPr>
          <a:lstStyle/>
          <a:p>
            <a:pPr defTabSz="121917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3565" y="5076448"/>
            <a:ext cx="256447" cy="21573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53275" y="5076448"/>
            <a:ext cx="256447" cy="21573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1445" y="5076448"/>
            <a:ext cx="256447" cy="215736"/>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952572"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789061"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a:solidFill>
                <a:prstClr val="white"/>
              </a:solidFill>
              <a:latin typeface="Aptos" panose="02110004020202020204"/>
            </a:endParaRPr>
          </a:p>
        </p:txBody>
      </p:sp>
      <p:sp>
        <p:nvSpPr>
          <p:cNvPr id="36" name="ZoneTexte 35">
            <a:extLst>
              <a:ext uri="{FF2B5EF4-FFF2-40B4-BE49-F238E27FC236}">
                <a16:creationId xmlns:a16="http://schemas.microsoft.com/office/drawing/2014/main" id="{3ADDA276-3271-1106-C57A-F85AC68833A5}"/>
              </a:ext>
            </a:extLst>
          </p:cNvPr>
          <p:cNvSpPr txBox="1"/>
          <p:nvPr/>
        </p:nvSpPr>
        <p:spPr>
          <a:xfrm>
            <a:off x="1391788" y="5421903"/>
            <a:ext cx="1121565" cy="379656"/>
          </a:xfrm>
          <a:prstGeom prst="rect">
            <a:avLst/>
          </a:prstGeom>
          <a:noFill/>
        </p:spPr>
        <p:txBody>
          <a:bodyPr wrap="square" rtlCol="0">
            <a:spAutoFit/>
          </a:bodyPr>
          <a:lstStyle/>
          <a:p>
            <a:pPr defTabSz="121917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1</a:t>
            </a:r>
          </a:p>
        </p:txBody>
      </p:sp>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185965" y="150932"/>
            <a:ext cx="639795" cy="751035"/>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57">
            <a:extLst>
              <a:ext uri="{FF2B5EF4-FFF2-40B4-BE49-F238E27FC236}">
                <a16:creationId xmlns:a16="http://schemas.microsoft.com/office/drawing/2014/main" id="{2AFA4ECC-BBD6-59C1-CAFF-DECAF76040DD}"/>
              </a:ext>
            </a:extLst>
          </p:cNvPr>
          <p:cNvSpPr txBox="1"/>
          <p:nvPr/>
        </p:nvSpPr>
        <p:spPr>
          <a:xfrm>
            <a:off x="4048067" y="2973382"/>
            <a:ext cx="1220581" cy="276999"/>
          </a:xfrm>
          <a:prstGeom prst="rect">
            <a:avLst/>
          </a:prstGeom>
          <a:noFill/>
        </p:spPr>
        <p:txBody>
          <a:bodyPr wrap="square" rtlCol="0">
            <a:spAutoFit/>
          </a:bodyPr>
          <a:lstStyle/>
          <a:p>
            <a:pPr defTabSz="914377">
              <a:defRPr/>
            </a:pPr>
            <a:r>
              <a:rPr lang="fr-FR" sz="1200" b="1" i="1" dirty="0">
                <a:solidFill>
                  <a:srgbClr val="C00000"/>
                </a:solidFill>
                <a:latin typeface="Calibiri"/>
              </a:rPr>
              <a:t>Vous êtes ici</a:t>
            </a:r>
          </a:p>
        </p:txBody>
      </p:sp>
      <p:pic>
        <p:nvPicPr>
          <p:cNvPr id="38" name="Image 37">
            <a:extLst>
              <a:ext uri="{FF2B5EF4-FFF2-40B4-BE49-F238E27FC236}">
                <a16:creationId xmlns:a16="http://schemas.microsoft.com/office/drawing/2014/main" id="{DE5A3B16-AA96-8B38-9A10-16F616A62B6B}"/>
              </a:ext>
            </a:extLst>
          </p:cNvPr>
          <p:cNvPicPr>
            <a:picLocks noChangeAspect="1"/>
          </p:cNvPicPr>
          <p:nvPr/>
        </p:nvPicPr>
        <p:blipFill>
          <a:blip r:embed="rId4"/>
          <a:stretch>
            <a:fillRect/>
          </a:stretch>
        </p:blipFill>
        <p:spPr>
          <a:xfrm>
            <a:off x="4259210" y="2269253"/>
            <a:ext cx="798295" cy="740980"/>
          </a:xfrm>
          <a:prstGeom prst="rect">
            <a:avLst/>
          </a:prstGeom>
        </p:spPr>
      </p:pic>
    </p:spTree>
    <p:extLst>
      <p:ext uri="{BB962C8B-B14F-4D97-AF65-F5344CB8AC3E}">
        <p14:creationId xmlns:p14="http://schemas.microsoft.com/office/powerpoint/2010/main" val="1032537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2" y="47513"/>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Vous allez dire le numéro du groupe de mots que vous entendez quand je le lis.</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2000" dirty="0"/>
              <a:t>Demander aux élèves d’être attentifs pour réussir la tâche.</a:t>
            </a:r>
            <a:endParaRPr lang="fr-FR" sz="1867" dirty="0">
              <a:solidFill>
                <a:srgbClr val="E8E8E8">
                  <a:lumMod val="75000"/>
                </a:srgbClr>
              </a:solidFill>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p:cNvPicPr>
            <a:picLocks noChangeAspect="1"/>
          </p:cNvPicPr>
          <p:nvPr/>
        </p:nvPicPr>
        <p:blipFill>
          <a:blip r:embed="rId4"/>
          <a:stretch>
            <a:fillRect/>
          </a:stretch>
        </p:blipFill>
        <p:spPr>
          <a:xfrm>
            <a:off x="3305481" y="1158853"/>
            <a:ext cx="5293091" cy="1585867"/>
          </a:xfrm>
          <a:prstGeom prst="rect">
            <a:avLst/>
          </a:prstGeom>
        </p:spPr>
      </p:pic>
      <p:pic>
        <p:nvPicPr>
          <p:cNvPr id="6" name="Image 5"/>
          <p:cNvPicPr>
            <a:picLocks noChangeAspect="1"/>
          </p:cNvPicPr>
          <p:nvPr/>
        </p:nvPicPr>
        <p:blipFill>
          <a:blip r:embed="rId5"/>
          <a:stretch>
            <a:fillRect/>
          </a:stretch>
        </p:blipFill>
        <p:spPr>
          <a:xfrm>
            <a:off x="3305481" y="2911522"/>
            <a:ext cx="5293091" cy="1688845"/>
          </a:xfrm>
          <a:prstGeom prst="rect">
            <a:avLst/>
          </a:prstGeom>
        </p:spPr>
      </p:pic>
      <p:pic>
        <p:nvPicPr>
          <p:cNvPr id="11" name="Image 10"/>
          <p:cNvPicPr>
            <a:picLocks noChangeAspect="1"/>
          </p:cNvPicPr>
          <p:nvPr/>
        </p:nvPicPr>
        <p:blipFill>
          <a:blip r:embed="rId6"/>
          <a:stretch>
            <a:fillRect/>
          </a:stretch>
        </p:blipFill>
        <p:spPr>
          <a:xfrm>
            <a:off x="3305481" y="4676567"/>
            <a:ext cx="5293091" cy="1833016"/>
          </a:xfrm>
          <a:prstGeom prst="rect">
            <a:avLst/>
          </a:prstGeom>
        </p:spPr>
      </p:pic>
      <p:sp>
        <p:nvSpPr>
          <p:cNvPr id="13" name="ZoneTexte 12"/>
          <p:cNvSpPr txBox="1"/>
          <p:nvPr/>
        </p:nvSpPr>
        <p:spPr>
          <a:xfrm>
            <a:off x="2527300" y="1158853"/>
            <a:ext cx="64770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2400" b="1" dirty="0"/>
              <a:t>1</a:t>
            </a:r>
          </a:p>
        </p:txBody>
      </p:sp>
      <p:sp>
        <p:nvSpPr>
          <p:cNvPr id="14" name="ZoneTexte 13"/>
          <p:cNvSpPr txBox="1"/>
          <p:nvPr/>
        </p:nvSpPr>
        <p:spPr>
          <a:xfrm>
            <a:off x="2527300" y="1708253"/>
            <a:ext cx="64770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2400" b="1" dirty="0"/>
              <a:t>2</a:t>
            </a:r>
          </a:p>
        </p:txBody>
      </p:sp>
      <p:sp>
        <p:nvSpPr>
          <p:cNvPr id="15" name="ZoneTexte 14"/>
          <p:cNvSpPr txBox="1"/>
          <p:nvPr/>
        </p:nvSpPr>
        <p:spPr>
          <a:xfrm>
            <a:off x="2527300" y="2251406"/>
            <a:ext cx="64770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2400" b="1" dirty="0"/>
              <a:t>3</a:t>
            </a:r>
          </a:p>
        </p:txBody>
      </p:sp>
      <p:sp>
        <p:nvSpPr>
          <p:cNvPr id="16" name="ZoneTexte 15"/>
          <p:cNvSpPr txBox="1"/>
          <p:nvPr/>
        </p:nvSpPr>
        <p:spPr>
          <a:xfrm>
            <a:off x="2527300" y="2932193"/>
            <a:ext cx="64770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2400" b="1" dirty="0"/>
              <a:t>4</a:t>
            </a:r>
          </a:p>
        </p:txBody>
      </p:sp>
      <p:sp>
        <p:nvSpPr>
          <p:cNvPr id="17" name="ZoneTexte 16"/>
          <p:cNvSpPr txBox="1"/>
          <p:nvPr/>
        </p:nvSpPr>
        <p:spPr>
          <a:xfrm>
            <a:off x="2527300" y="3481593"/>
            <a:ext cx="64770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2400" b="1" dirty="0"/>
              <a:t>5</a:t>
            </a:r>
          </a:p>
        </p:txBody>
      </p:sp>
      <p:sp>
        <p:nvSpPr>
          <p:cNvPr id="18" name="ZoneTexte 17"/>
          <p:cNvSpPr txBox="1"/>
          <p:nvPr/>
        </p:nvSpPr>
        <p:spPr>
          <a:xfrm>
            <a:off x="2527300" y="4024746"/>
            <a:ext cx="64770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2400" b="1" dirty="0"/>
              <a:t>6</a:t>
            </a:r>
          </a:p>
        </p:txBody>
      </p:sp>
      <p:sp>
        <p:nvSpPr>
          <p:cNvPr id="19" name="ZoneTexte 18"/>
          <p:cNvSpPr txBox="1"/>
          <p:nvPr/>
        </p:nvSpPr>
        <p:spPr>
          <a:xfrm>
            <a:off x="2527300" y="4746737"/>
            <a:ext cx="64770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2400" b="1" dirty="0"/>
              <a:t>7</a:t>
            </a:r>
          </a:p>
        </p:txBody>
      </p:sp>
      <p:sp>
        <p:nvSpPr>
          <p:cNvPr id="20" name="ZoneTexte 19"/>
          <p:cNvSpPr txBox="1"/>
          <p:nvPr/>
        </p:nvSpPr>
        <p:spPr>
          <a:xfrm>
            <a:off x="2527300" y="5296137"/>
            <a:ext cx="64770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2400" b="1" dirty="0"/>
              <a:t>8</a:t>
            </a:r>
          </a:p>
        </p:txBody>
      </p:sp>
      <p:sp>
        <p:nvSpPr>
          <p:cNvPr id="21" name="ZoneTexte 20"/>
          <p:cNvSpPr txBox="1"/>
          <p:nvPr/>
        </p:nvSpPr>
        <p:spPr>
          <a:xfrm>
            <a:off x="2527300" y="5839290"/>
            <a:ext cx="64770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2400" b="1" dirty="0"/>
              <a:t>9</a:t>
            </a:r>
          </a:p>
        </p:txBody>
      </p:sp>
    </p:spTree>
    <p:extLst>
      <p:ext uri="{BB962C8B-B14F-4D97-AF65-F5344CB8AC3E}">
        <p14:creationId xmlns:p14="http://schemas.microsoft.com/office/powerpoint/2010/main" val="30751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664640" y="584410"/>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2000" dirty="0"/>
              <a:t>Faire répéter le jeu 4 ou 5 fois.</a:t>
            </a:r>
            <a:endParaRPr lang="fr-FR" sz="1867" dirty="0">
              <a:solidFill>
                <a:srgbClr val="E8E8E8">
                  <a:lumMod val="75000"/>
                </a:srgbClr>
              </a:solidFill>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p:cNvPicPr>
            <a:picLocks noChangeAspect="1"/>
          </p:cNvPicPr>
          <p:nvPr/>
        </p:nvPicPr>
        <p:blipFill>
          <a:blip r:embed="rId4"/>
          <a:stretch>
            <a:fillRect/>
          </a:stretch>
        </p:blipFill>
        <p:spPr>
          <a:xfrm>
            <a:off x="3305481" y="1158853"/>
            <a:ext cx="5293091" cy="1585867"/>
          </a:xfrm>
          <a:prstGeom prst="rect">
            <a:avLst/>
          </a:prstGeom>
        </p:spPr>
      </p:pic>
      <p:pic>
        <p:nvPicPr>
          <p:cNvPr id="13" name="Image 12"/>
          <p:cNvPicPr>
            <a:picLocks noChangeAspect="1"/>
          </p:cNvPicPr>
          <p:nvPr/>
        </p:nvPicPr>
        <p:blipFill>
          <a:blip r:embed="rId5"/>
          <a:stretch>
            <a:fillRect/>
          </a:stretch>
        </p:blipFill>
        <p:spPr>
          <a:xfrm>
            <a:off x="3305481" y="2911522"/>
            <a:ext cx="5293091" cy="1688845"/>
          </a:xfrm>
          <a:prstGeom prst="rect">
            <a:avLst/>
          </a:prstGeom>
        </p:spPr>
      </p:pic>
      <p:pic>
        <p:nvPicPr>
          <p:cNvPr id="14" name="Image 13"/>
          <p:cNvPicPr>
            <a:picLocks noChangeAspect="1"/>
          </p:cNvPicPr>
          <p:nvPr/>
        </p:nvPicPr>
        <p:blipFill>
          <a:blip r:embed="rId6"/>
          <a:stretch>
            <a:fillRect/>
          </a:stretch>
        </p:blipFill>
        <p:spPr>
          <a:xfrm>
            <a:off x="3305481" y="4676567"/>
            <a:ext cx="5293091" cy="1833016"/>
          </a:xfrm>
          <a:prstGeom prst="rect">
            <a:avLst/>
          </a:prstGeom>
        </p:spPr>
      </p:pic>
      <p:sp>
        <p:nvSpPr>
          <p:cNvPr id="6" name="ZoneTexte 11">
            <a:extLst>
              <a:ext uri="{FF2B5EF4-FFF2-40B4-BE49-F238E27FC236}">
                <a16:creationId xmlns:a16="http://schemas.microsoft.com/office/drawing/2014/main" id="{E12CA2E5-2E7D-7096-F21C-24460A1A14D8}"/>
              </a:ext>
            </a:extLst>
          </p:cNvPr>
          <p:cNvSpPr txBox="1"/>
          <p:nvPr/>
        </p:nvSpPr>
        <p:spPr>
          <a:xfrm>
            <a:off x="671980" y="-11340"/>
            <a:ext cx="10902465" cy="590931"/>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Vous allez passer en binôme au tableau. Chacun va lire 3 groupes de mots. Celui qui lit correctement et rapidement gagne. </a:t>
            </a:r>
          </a:p>
        </p:txBody>
      </p:sp>
    </p:spTree>
    <p:extLst>
      <p:ext uri="{BB962C8B-B14F-4D97-AF65-F5344CB8AC3E}">
        <p14:creationId xmlns:p14="http://schemas.microsoft.com/office/powerpoint/2010/main" val="2036623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57EA7-1EDE-15CE-1CFF-306CA29B06BA}"/>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22AA577-25F1-57A8-5B14-C0C4B0D980FB}"/>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E426500-EB72-3859-1BE4-74134AAF7D2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F19169D1-20F5-869A-8E03-A3A9BCA34608}"/>
              </a:ext>
            </a:extLst>
          </p:cNvPr>
          <p:cNvSpPr txBox="1"/>
          <p:nvPr/>
        </p:nvSpPr>
        <p:spPr>
          <a:xfrm>
            <a:off x="690832" y="27193"/>
            <a:ext cx="11602768" cy="600229"/>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Passons à une autre activité. Lisez chaque phrase en procédant par groupe de mots sans revenir en arrière. Si vous hésitez, on ou marquez une pause là où il ne faut pas, on reprend.</a:t>
            </a:r>
          </a:p>
        </p:txBody>
      </p:sp>
      <p:sp>
        <p:nvSpPr>
          <p:cNvPr id="10" name="Espace réservé du texte 2">
            <a:extLst>
              <a:ext uri="{FF2B5EF4-FFF2-40B4-BE49-F238E27FC236}">
                <a16:creationId xmlns:a16="http://schemas.microsoft.com/office/drawing/2014/main" id="{7E37BCC1-B4DC-74E0-95DC-750118ABDD62}"/>
              </a:ext>
            </a:extLst>
          </p:cNvPr>
          <p:cNvSpPr txBox="1">
            <a:spLocks/>
          </p:cNvSpPr>
          <p:nvPr/>
        </p:nvSpPr>
        <p:spPr>
          <a:xfrm>
            <a:off x="671266" y="59425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2000" dirty="0"/>
              <a:t>Demander à 6 élèves de passer au tableau pour lire.</a:t>
            </a:r>
          </a:p>
        </p:txBody>
      </p:sp>
      <p:pic>
        <p:nvPicPr>
          <p:cNvPr id="12" name="Picture 2" descr="Image générée">
            <a:extLst>
              <a:ext uri="{FF2B5EF4-FFF2-40B4-BE49-F238E27FC236}">
                <a16:creationId xmlns:a16="http://schemas.microsoft.com/office/drawing/2014/main" id="{733EA13A-4679-8CAD-30B2-E96CED345EF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FA7C1B46-9116-E747-F641-9C21B98457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91371" y="69035"/>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2198881" y="2465433"/>
            <a:ext cx="7551260" cy="1789067"/>
          </a:xfrm>
          <a:prstGeom prst="rect">
            <a:avLst/>
          </a:prstGeom>
          <a:ln>
            <a:solidFill>
              <a:schemeClr val="tx1"/>
            </a:solidFill>
          </a:ln>
        </p:spPr>
      </p:pic>
    </p:spTree>
    <p:extLst>
      <p:ext uri="{BB962C8B-B14F-4D97-AF65-F5344CB8AC3E}">
        <p14:creationId xmlns:p14="http://schemas.microsoft.com/office/powerpoint/2010/main" val="3326304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1" y="85613"/>
            <a:ext cx="11632451" cy="341632"/>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Reconstituez et lisez à haute voix les phrases.</a:t>
            </a: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398546" y="3284602"/>
            <a:ext cx="2465740" cy="460895"/>
          </a:xfrm>
          <a:prstGeom prst="rect">
            <a:avLst/>
          </a:prstGeom>
        </p:spPr>
        <p:style>
          <a:lnRef idx="0">
            <a:schemeClr val="accent5"/>
          </a:lnRef>
          <a:fillRef idx="3">
            <a:schemeClr val="accent5"/>
          </a:fillRef>
          <a:effectRef idx="3">
            <a:schemeClr val="accent5"/>
          </a:effectRef>
          <a:fontRef idx="minor">
            <a:schemeClr val="lt1"/>
          </a:fontRef>
        </p:style>
        <p:txBody>
          <a:bodyPr wrap="none">
            <a:spAutoFit/>
          </a:bodyPr>
          <a:lstStyle/>
          <a:p>
            <a:pPr>
              <a:lnSpc>
                <a:spcPct val="107000"/>
              </a:lnSpc>
              <a:spcAft>
                <a:spcPts val="800"/>
              </a:spcAft>
            </a:pPr>
            <a:r>
              <a:rPr lang="fr-FR" sz="2400" b="1" dirty="0">
                <a:solidFill>
                  <a:schemeClr val="lt1"/>
                </a:solidFill>
                <a:latin typeface="Times New Roman" panose="02020603050405020304" pitchFamily="18" charset="0"/>
                <a:ea typeface="Times New Roman" panose="02020603050405020304" pitchFamily="18" charset="0"/>
                <a:cs typeface="Arial" panose="020B0604020202020204" pitchFamily="34" charset="0"/>
              </a:rPr>
              <a:t>une grande taille.</a:t>
            </a:r>
          </a:p>
        </p:txBody>
      </p:sp>
      <p:sp>
        <p:nvSpPr>
          <p:cNvPr id="5" name="Rectangle 4"/>
          <p:cNvSpPr/>
          <p:nvPr/>
        </p:nvSpPr>
        <p:spPr>
          <a:xfrm>
            <a:off x="2172532" y="1947096"/>
            <a:ext cx="2157963"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r-FR" sz="2400" b="1" dirty="0">
                <a:latin typeface="Times New Roman" panose="02020603050405020304" pitchFamily="18" charset="0"/>
                <a:ea typeface="Times New Roman" panose="02020603050405020304" pitchFamily="18" charset="0"/>
                <a:cs typeface="Arial" panose="020B0604020202020204" pitchFamily="34" charset="0"/>
              </a:rPr>
              <a:t>Ma tante aime </a:t>
            </a:r>
            <a:endParaRPr lang="fr-FR" sz="2400" b="1" dirty="0"/>
          </a:p>
        </p:txBody>
      </p:sp>
      <p:sp>
        <p:nvSpPr>
          <p:cNvPr id="6" name="Rectangle 5"/>
          <p:cNvSpPr/>
          <p:nvPr/>
        </p:nvSpPr>
        <p:spPr>
          <a:xfrm>
            <a:off x="2190547" y="3283832"/>
            <a:ext cx="1868653"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r-FR" sz="2400" b="1" dirty="0">
                <a:solidFill>
                  <a:schemeClr val="dk1"/>
                </a:solidFill>
                <a:latin typeface="Times New Roman" panose="02020603050405020304" pitchFamily="18" charset="0"/>
                <a:ea typeface="Times New Roman" panose="02020603050405020304" pitchFamily="18" charset="0"/>
                <a:cs typeface="Arial" panose="020B0604020202020204" pitchFamily="34" charset="0"/>
              </a:rPr>
              <a:t>Elle regarde </a:t>
            </a:r>
          </a:p>
        </p:txBody>
      </p:sp>
      <p:sp>
        <p:nvSpPr>
          <p:cNvPr id="7" name="Rectangle 6"/>
          <p:cNvSpPr/>
          <p:nvPr/>
        </p:nvSpPr>
        <p:spPr>
          <a:xfrm>
            <a:off x="2172532" y="4620568"/>
            <a:ext cx="1003801"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r-FR" sz="2400" b="1" dirty="0">
                <a:solidFill>
                  <a:schemeClr val="dk1"/>
                </a:solidFill>
                <a:latin typeface="Times New Roman" panose="02020603050405020304" pitchFamily="18" charset="0"/>
                <a:ea typeface="Times New Roman" panose="02020603050405020304" pitchFamily="18" charset="0"/>
                <a:cs typeface="Arial" panose="020B0604020202020204" pitchFamily="34" charset="0"/>
              </a:rPr>
              <a:t>Elle a </a:t>
            </a:r>
          </a:p>
        </p:txBody>
      </p:sp>
      <p:sp>
        <p:nvSpPr>
          <p:cNvPr id="11" name="Rectangle 10"/>
          <p:cNvSpPr/>
          <p:nvPr/>
        </p:nvSpPr>
        <p:spPr>
          <a:xfrm>
            <a:off x="6403498" y="4622801"/>
            <a:ext cx="3939733" cy="468077"/>
          </a:xfrm>
          <a:prstGeom prst="rect">
            <a:avLst/>
          </a:prstGeom>
        </p:spPr>
        <p:style>
          <a:lnRef idx="0">
            <a:schemeClr val="accent5"/>
          </a:lnRef>
          <a:fillRef idx="3">
            <a:schemeClr val="accent5"/>
          </a:fillRef>
          <a:effectRef idx="3">
            <a:schemeClr val="accent5"/>
          </a:effectRef>
          <a:fontRef idx="minor">
            <a:schemeClr val="lt1"/>
          </a:fontRef>
        </p:style>
        <p:txBody>
          <a:bodyPr wrap="none">
            <a:spAutoFit/>
          </a:bodyPr>
          <a:lstStyle/>
          <a:p>
            <a:pPr>
              <a:lnSpc>
                <a:spcPct val="107000"/>
              </a:lnSpc>
              <a:spcAft>
                <a:spcPts val="800"/>
              </a:spcAft>
            </a:pPr>
            <a:r>
              <a:rPr lang="fr-FR" sz="2400" b="1" dirty="0">
                <a:latin typeface="Times New Roman" panose="02020603050405020304" pitchFamily="18" charset="0"/>
                <a:ea typeface="Times New Roman" panose="02020603050405020304" pitchFamily="18" charset="0"/>
                <a:cs typeface="Arial" panose="020B0604020202020204" pitchFamily="34" charset="0"/>
              </a:rPr>
              <a:t>porter un chapeau de paille. </a:t>
            </a:r>
          </a:p>
        </p:txBody>
      </p:sp>
      <p:sp>
        <p:nvSpPr>
          <p:cNvPr id="14" name="Rectangle 13"/>
          <p:cNvSpPr/>
          <p:nvPr/>
        </p:nvSpPr>
        <p:spPr>
          <a:xfrm>
            <a:off x="6398546" y="1947866"/>
            <a:ext cx="3560590" cy="460895"/>
          </a:xfrm>
          <a:prstGeom prst="rect">
            <a:avLst/>
          </a:prstGeom>
        </p:spPr>
        <p:style>
          <a:lnRef idx="0">
            <a:schemeClr val="accent5"/>
          </a:lnRef>
          <a:fillRef idx="3">
            <a:schemeClr val="accent5"/>
          </a:fillRef>
          <a:effectRef idx="3">
            <a:schemeClr val="accent5"/>
          </a:effectRef>
          <a:fontRef idx="minor">
            <a:schemeClr val="lt1"/>
          </a:fontRef>
        </p:style>
        <p:txBody>
          <a:bodyPr wrap="none">
            <a:spAutoFit/>
          </a:bodyPr>
          <a:lstStyle/>
          <a:p>
            <a:pPr>
              <a:lnSpc>
                <a:spcPct val="107000"/>
              </a:lnSpc>
              <a:spcAft>
                <a:spcPts val="800"/>
              </a:spcAft>
            </a:pPr>
            <a:r>
              <a:rPr lang="fr-FR" sz="2400" b="1" dirty="0">
                <a:latin typeface="Times New Roman" panose="02020603050405020304" pitchFamily="18" charset="0"/>
                <a:ea typeface="Times New Roman" panose="02020603050405020304" pitchFamily="18" charset="0"/>
                <a:cs typeface="Arial" panose="020B0604020202020204" pitchFamily="34" charset="0"/>
              </a:rPr>
              <a:t>les rayons avec attention. </a:t>
            </a:r>
          </a:p>
        </p:txBody>
      </p:sp>
      <p:sp>
        <p:nvSpPr>
          <p:cNvPr id="15" name="Espace réservé du texte 2">
            <a:extLst>
              <a:ext uri="{FF2B5EF4-FFF2-40B4-BE49-F238E27FC236}">
                <a16:creationId xmlns:a16="http://schemas.microsoft.com/office/drawing/2014/main" id="{7E37BCC1-B4DC-74E0-95DC-750118ABDD62}"/>
              </a:ext>
            </a:extLst>
          </p:cNvPr>
          <p:cNvSpPr txBox="1">
            <a:spLocks/>
          </p:cNvSpPr>
          <p:nvPr/>
        </p:nvSpPr>
        <p:spPr>
          <a:xfrm>
            <a:off x="695862" y="481359"/>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2000" dirty="0"/>
              <a:t>Demander à 6 élèves de passer au tableau pour lire les phrases.</a:t>
            </a:r>
          </a:p>
        </p:txBody>
      </p:sp>
      <p:pic>
        <p:nvPicPr>
          <p:cNvPr id="16"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14963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a:t>Repères</a:t>
            </a:r>
            <a:endParaRPr lang="en-US" sz="4267" dirty="0"/>
          </a:p>
        </p:txBody>
      </p:sp>
    </p:spTree>
    <p:extLst>
      <p:ext uri="{BB962C8B-B14F-4D97-AF65-F5344CB8AC3E}">
        <p14:creationId xmlns:p14="http://schemas.microsoft.com/office/powerpoint/2010/main" val="3436919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54427" y="423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10331"/>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2D1F006D-773F-F8D9-B607-3DBC97E08F60}"/>
              </a:ext>
            </a:extLst>
          </p:cNvPr>
          <p:cNvSpPr txBox="1"/>
          <p:nvPr/>
        </p:nvSpPr>
        <p:spPr>
          <a:xfrm>
            <a:off x="1015999" y="2165555"/>
            <a:ext cx="10160002" cy="65864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defTabSz="1219170">
              <a:lnSpc>
                <a:spcPct val="115000"/>
              </a:lnSpc>
              <a:spcAft>
                <a:spcPts val="1067"/>
              </a:spcAft>
              <a:defRPr/>
            </a:pPr>
            <a:r>
              <a:rPr lang="fr-FR" sz="3200" b="1" dirty="0">
                <a:solidFill>
                  <a:sysClr val="windowText" lastClr="000000"/>
                </a:solidFill>
                <a:latin typeface="Calibri" panose="020F0502020204030204" pitchFamily="34" charset="0"/>
                <a:cs typeface="Calibri" panose="020F0502020204030204" pitchFamily="34" charset="0"/>
              </a:rPr>
              <a:t>Lire rapidement sans perdre le sens.</a:t>
            </a:r>
          </a:p>
        </p:txBody>
      </p:sp>
      <p:sp>
        <p:nvSpPr>
          <p:cNvPr id="16" name="ZoneTexte 11">
            <a:extLst>
              <a:ext uri="{FF2B5EF4-FFF2-40B4-BE49-F238E27FC236}">
                <a16:creationId xmlns:a16="http://schemas.microsoft.com/office/drawing/2014/main" id="{9BB21426-E5FC-E142-01FE-7C246CD9A122}"/>
              </a:ext>
            </a:extLst>
          </p:cNvPr>
          <p:cNvSpPr txBox="1"/>
          <p:nvPr/>
        </p:nvSpPr>
        <p:spPr>
          <a:xfrm>
            <a:off x="846858" y="68865"/>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MA" dirty="0"/>
              <a:t>Pour conclure donc cette partie de notre séance, rappelez-vous bien : </a:t>
            </a:r>
            <a:endParaRPr lang="fr-FR" dirty="0"/>
          </a:p>
        </p:txBody>
      </p:sp>
      <p:pic>
        <p:nvPicPr>
          <p:cNvPr id="11"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2D270295-F1CE-0D60-272F-FC75F240E2A4}"/>
              </a:ext>
            </a:extLst>
          </p:cNvPr>
          <p:cNvSpPr txBox="1"/>
          <p:nvPr/>
        </p:nvSpPr>
        <p:spPr>
          <a:xfrm>
            <a:off x="1015999" y="3070170"/>
            <a:ext cx="10160001" cy="1692771"/>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lvl="0" indent="0" algn="just">
              <a:buFont typeface="Wingdings" panose="05000000000000000000" pitchFamily="2" charset="2"/>
              <a:buNone/>
              <a:defRPr sz="2400" b="0">
                <a:solidFill>
                  <a:sysClr val="windowText" lastClr="000000"/>
                </a:solidFill>
                <a:latin typeface="Calibri" panose="020F0502020204030204" pitchFamily="34" charset="0"/>
                <a:cs typeface="Calibri" panose="020F0502020204030204" pitchFamily="34" charset="0"/>
              </a:defRPr>
            </a:lvl1pPr>
            <a:lvl2pPr marL="800100" lvl="1" indent="-342900">
              <a:buFont typeface="Wingdings" panose="05000000000000000000" pitchFamily="2" charset="2"/>
              <a:buChar char="Ø"/>
              <a:defRPr sz="2400"/>
            </a:lvl2pPr>
          </a:lstStyle>
          <a:p>
            <a:pPr marL="342900" lvl="0" indent="-342900">
              <a:buFont typeface="Wingdings" panose="05000000000000000000" pitchFamily="2" charset="2"/>
              <a:buChar char="Ø"/>
            </a:pPr>
            <a:r>
              <a:rPr lang="fr-FR" sz="2600" dirty="0"/>
              <a:t>Lire groupes de mots, pas seulement mot à mot.</a:t>
            </a:r>
          </a:p>
          <a:p>
            <a:pPr marL="342900" lvl="0" indent="-342900">
              <a:buFont typeface="Wingdings" panose="05000000000000000000" pitchFamily="2" charset="2"/>
              <a:buChar char="Ø"/>
            </a:pPr>
            <a:r>
              <a:rPr lang="fr-FR" sz="2600" dirty="0"/>
              <a:t>Ne pas revenir en arrière.</a:t>
            </a:r>
          </a:p>
          <a:p>
            <a:pPr marL="342900" lvl="0" indent="-342900">
              <a:buFont typeface="Wingdings" panose="05000000000000000000" pitchFamily="2" charset="2"/>
              <a:buChar char="Ø"/>
            </a:pPr>
            <a:r>
              <a:rPr lang="fr-FR" sz="2600" dirty="0"/>
              <a:t>Maintenir un rythme régulier, ni trop lent ni rapide.</a:t>
            </a:r>
          </a:p>
          <a:p>
            <a:pPr marL="342900" lvl="0" indent="-342900">
              <a:buFont typeface="Wingdings" panose="05000000000000000000" pitchFamily="2" charset="2"/>
              <a:buChar char="Ø"/>
            </a:pPr>
            <a:r>
              <a:rPr lang="fr-FR" sz="2600" dirty="0"/>
              <a:t>S’entraîner régulièrement.</a:t>
            </a:r>
          </a:p>
        </p:txBody>
      </p:sp>
    </p:spTree>
    <p:extLst>
      <p:ext uri="{BB962C8B-B14F-4D97-AF65-F5344CB8AC3E}">
        <p14:creationId xmlns:p14="http://schemas.microsoft.com/office/powerpoint/2010/main" val="19704454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792432" y="60213"/>
            <a:ext cx="10902465" cy="609526"/>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Nous allons à présent mettre ces règles en application. Suivez ma lecture. Puis relisez le texte en respectant les pauses.</a:t>
            </a: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705110" y="614100"/>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a:solidFill>
                  <a:srgbClr val="E8E8E8">
                    <a:lumMod val="75000"/>
                  </a:srgbClr>
                </a:solidFill>
              </a:rPr>
              <a:t>Lire le texte à haute voix devant la classe. Faire lire individuellement 5 élèves.</a:t>
            </a:r>
          </a:p>
        </p:txBody>
      </p:sp>
      <p:pic>
        <p:nvPicPr>
          <p:cNvPr id="9" name="Google Shape;656;p54">
            <a:extLst>
              <a:ext uri="{FF2B5EF4-FFF2-40B4-BE49-F238E27FC236}">
                <a16:creationId xmlns:a16="http://schemas.microsoft.com/office/drawing/2014/main" id="{D3FD341C-2F7E-4C2A-33A7-E236668BE84A}"/>
              </a:ext>
            </a:extLst>
          </p:cNvPr>
          <p:cNvPicPr>
            <a:picLocks noChangeAspect="1"/>
          </p:cNvPicPr>
          <p:nvPr/>
        </p:nvPicPr>
        <p:blipFill>
          <a:blip r:embed="rId3">
            <a:alphaModFix/>
          </a:blip>
          <a:srcRect/>
          <a:stretch>
            <a:fillRect/>
          </a:stretch>
        </p:blipFill>
        <p:spPr>
          <a:xfrm>
            <a:off x="11381816" y="75595"/>
            <a:ext cx="744881" cy="744881"/>
          </a:xfrm>
          <a:prstGeom prst="rect">
            <a:avLst/>
          </a:prstGeom>
          <a:noFill/>
          <a:ln cap="flat">
            <a:noFill/>
          </a:ln>
        </p:spPr>
      </p:pic>
      <p:sp>
        <p:nvSpPr>
          <p:cNvPr id="5" name="ZoneTexte 4">
            <a:extLst>
              <a:ext uri="{FF2B5EF4-FFF2-40B4-BE49-F238E27FC236}">
                <a16:creationId xmlns:a16="http://schemas.microsoft.com/office/drawing/2014/main" id="{8B592953-C1EF-36AC-4DF0-F09DA867D944}"/>
              </a:ext>
            </a:extLst>
          </p:cNvPr>
          <p:cNvSpPr txBox="1"/>
          <p:nvPr/>
        </p:nvSpPr>
        <p:spPr>
          <a:xfrm>
            <a:off x="476772" y="1801862"/>
            <a:ext cx="8218684" cy="3108543"/>
          </a:xfrm>
          <a:prstGeom prst="rect">
            <a:avLst/>
          </a:prstGeom>
          <a:solidFill>
            <a:srgbClr val="FFFFCC"/>
          </a:solidFill>
          <a:ln>
            <a:solidFill>
              <a:schemeClr val="tx1"/>
            </a:solidFill>
          </a:ln>
        </p:spPr>
        <p:txBody>
          <a:bodyPr wrap="square">
            <a:spAutoFit/>
          </a:bodyPr>
          <a:lstStyle/>
          <a:p>
            <a:pPr algn="just"/>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va au magasin. Elle veut une nouvelle robe pour la fête. Elle regarde les rayons du magasin. Elle trouve une robe bleue dans une corbeille. Elle la regarde, mais elle ne l’aime pas. Ensuite, elle voit une robe rouge. Elle l’</a:t>
            </a:r>
            <a:r>
              <a:rPr lang="fr-FR" sz="2800" dirty="0" err="1">
                <a:latin typeface="Calibri" panose="020F0502020204030204" pitchFamily="34" charset="0"/>
                <a:ea typeface="Calibri" panose="020F0502020204030204" pitchFamily="34" charset="0"/>
                <a:cs typeface="Calibri" panose="020F0502020204030204" pitchFamily="34" charset="0"/>
              </a:rPr>
              <a:t>essaie</a:t>
            </a:r>
            <a:r>
              <a:rPr lang="fr-FR" sz="2800" dirty="0">
                <a:latin typeface="Calibri" panose="020F0502020204030204" pitchFamily="34" charset="0"/>
                <a:ea typeface="Calibri" panose="020F0502020204030204" pitchFamily="34" charset="0"/>
                <a:cs typeface="Calibri" panose="020F0502020204030204" pitchFamily="34" charset="0"/>
              </a:rPr>
              <a:t>. La robe est parfaite ! La couleur et la forme lui vont bien. </a:t>
            </a:r>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est très heureuse. Elle achète la robe et rentre chez elle. Elle est impatiente de la porter.</a:t>
            </a:r>
          </a:p>
        </p:txBody>
      </p:sp>
      <p:pic>
        <p:nvPicPr>
          <p:cNvPr id="4" name="Image 3"/>
          <p:cNvPicPr>
            <a:picLocks noChangeAspect="1"/>
          </p:cNvPicPr>
          <p:nvPr/>
        </p:nvPicPr>
        <p:blipFill>
          <a:blip r:embed="rId4"/>
          <a:stretch>
            <a:fillRect/>
          </a:stretch>
        </p:blipFill>
        <p:spPr>
          <a:xfrm>
            <a:off x="8965029" y="2203561"/>
            <a:ext cx="2831468" cy="2284617"/>
          </a:xfrm>
          <a:prstGeom prst="rect">
            <a:avLst/>
          </a:prstGeom>
        </p:spPr>
      </p:pic>
    </p:spTree>
    <p:extLst>
      <p:ext uri="{BB962C8B-B14F-4D97-AF65-F5344CB8AC3E}">
        <p14:creationId xmlns:p14="http://schemas.microsoft.com/office/powerpoint/2010/main" val="891645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792432" y="60213"/>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Lisez ce texte 2 fois et comparez la vitesse.</a:t>
            </a: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a:solidFill>
                  <a:srgbClr val="E8E8E8">
                    <a:lumMod val="75000"/>
                  </a:srgbClr>
                </a:solidFill>
              </a:rPr>
              <a:t>Désigner 3 élèves pour lire le texte. Chronométrer la lecture.</a:t>
            </a:r>
          </a:p>
        </p:txBody>
      </p:sp>
      <p:sp>
        <p:nvSpPr>
          <p:cNvPr id="5" name="ZoneTexte 4">
            <a:extLst>
              <a:ext uri="{FF2B5EF4-FFF2-40B4-BE49-F238E27FC236}">
                <a16:creationId xmlns:a16="http://schemas.microsoft.com/office/drawing/2014/main" id="{8B592953-C1EF-36AC-4DF0-F09DA867D944}"/>
              </a:ext>
            </a:extLst>
          </p:cNvPr>
          <p:cNvSpPr txBox="1"/>
          <p:nvPr/>
        </p:nvSpPr>
        <p:spPr>
          <a:xfrm>
            <a:off x="476772" y="1801862"/>
            <a:ext cx="8218684" cy="3108543"/>
          </a:xfrm>
          <a:prstGeom prst="rect">
            <a:avLst/>
          </a:prstGeom>
          <a:solidFill>
            <a:srgbClr val="FFFFCC"/>
          </a:solidFill>
          <a:ln>
            <a:solidFill>
              <a:schemeClr val="tx1"/>
            </a:solidFill>
          </a:ln>
        </p:spPr>
        <p:txBody>
          <a:bodyPr wrap="square">
            <a:spAutoFit/>
          </a:bodyPr>
          <a:lstStyle/>
          <a:p>
            <a:pPr algn="just"/>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va au magasin. Elle veut une nouvelle robe pour la fête. Elle regarde les rayons du magasin. Elle trouve une robe bleue dans une corbeille. Elle la regarde, mais elle ne l’aime pas. Ensuite, elle voit une robe rouge. Elle l’</a:t>
            </a:r>
            <a:r>
              <a:rPr lang="fr-FR" sz="2800" dirty="0" err="1">
                <a:latin typeface="Calibri" panose="020F0502020204030204" pitchFamily="34" charset="0"/>
                <a:ea typeface="Calibri" panose="020F0502020204030204" pitchFamily="34" charset="0"/>
                <a:cs typeface="Calibri" panose="020F0502020204030204" pitchFamily="34" charset="0"/>
              </a:rPr>
              <a:t>essaie</a:t>
            </a:r>
            <a:r>
              <a:rPr lang="fr-FR" sz="2800" dirty="0">
                <a:latin typeface="Calibri" panose="020F0502020204030204" pitchFamily="34" charset="0"/>
                <a:ea typeface="Calibri" panose="020F0502020204030204" pitchFamily="34" charset="0"/>
                <a:cs typeface="Calibri" panose="020F0502020204030204" pitchFamily="34" charset="0"/>
              </a:rPr>
              <a:t>. La robe est parfaite ! La couleur et la forme lui vont bien. </a:t>
            </a:r>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est très heureuse. Elle achète la robe et rentre chez elle. Elle est impatiente de la porter.</a:t>
            </a:r>
          </a:p>
        </p:txBody>
      </p:sp>
      <p:pic>
        <p:nvPicPr>
          <p:cNvPr id="4" name="Image 3"/>
          <p:cNvPicPr>
            <a:picLocks noChangeAspect="1"/>
          </p:cNvPicPr>
          <p:nvPr/>
        </p:nvPicPr>
        <p:blipFill>
          <a:blip r:embed="rId3"/>
          <a:stretch>
            <a:fillRect/>
          </a:stretch>
        </p:blipFill>
        <p:spPr>
          <a:xfrm>
            <a:off x="8965029" y="2203561"/>
            <a:ext cx="2831468" cy="2284617"/>
          </a:xfrm>
          <a:prstGeom prst="rect">
            <a:avLst/>
          </a:prstGeom>
        </p:spPr>
      </p:pic>
      <p:pic>
        <p:nvPicPr>
          <p:cNvPr id="11"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8648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362783" y="993046"/>
            <a:ext cx="3736023" cy="3736023"/>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4324169" y="952608"/>
            <a:ext cx="7197271" cy="3873929"/>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Atelier de compréhension</a:t>
            </a: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20 min</a:t>
            </a:r>
            <a:endParaRPr lang="en-US" sz="48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7638528" y="2601252"/>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35005916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a:t>Repères</a:t>
            </a:r>
            <a:endParaRPr lang="en-US" sz="4267" dirty="0"/>
          </a:p>
        </p:txBody>
      </p:sp>
    </p:spTree>
    <p:extLst>
      <p:ext uri="{BB962C8B-B14F-4D97-AF65-F5344CB8AC3E}">
        <p14:creationId xmlns:p14="http://schemas.microsoft.com/office/powerpoint/2010/main" val="3670826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41" name="Google Shape;853;p104">
            <a:extLst>
              <a:ext uri="{FF2B5EF4-FFF2-40B4-BE49-F238E27FC236}">
                <a16:creationId xmlns:a16="http://schemas.microsoft.com/office/drawing/2014/main" id="{06BDF3D4-E41F-F304-2B54-C5E61C3619AD}"/>
              </a:ext>
            </a:extLst>
          </p:cNvPr>
          <p:cNvSpPr/>
          <p:nvPr/>
        </p:nvSpPr>
        <p:spPr>
          <a:xfrm>
            <a:off x="825760" y="388580"/>
            <a:ext cx="9932872" cy="494105"/>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Repérage dans la période de remédiation </a:t>
            </a:r>
            <a:endParaRPr lang="fr-FR" sz="3200" i="1" kern="0" dirty="0">
              <a:solidFill>
                <a:srgbClr val="44546A"/>
              </a:solidFill>
              <a:latin typeface="Calibri"/>
              <a:ea typeface="Calibri"/>
              <a:cs typeface="Calibri"/>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85965" y="150933"/>
            <a:ext cx="639795" cy="751035"/>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32">
            <a:extLst>
              <a:ext uri="{FF2B5EF4-FFF2-40B4-BE49-F238E27FC236}">
                <a16:creationId xmlns:a16="http://schemas.microsoft.com/office/drawing/2014/main" id="{3BEB2FDD-17BB-2732-0C52-3739BF7A9659}"/>
              </a:ext>
            </a:extLst>
          </p:cNvPr>
          <p:cNvSpPr txBox="1"/>
          <p:nvPr/>
        </p:nvSpPr>
        <p:spPr>
          <a:xfrm>
            <a:off x="9474377" y="1337250"/>
            <a:ext cx="934037" cy="338554"/>
          </a:xfrm>
          <a:prstGeom prst="rect">
            <a:avLst/>
          </a:prstGeom>
          <a:noFill/>
        </p:spPr>
        <p:txBody>
          <a:bodyPr wrap="none" rtlCol="0">
            <a:spAutoFit/>
          </a:bodyPr>
          <a:lstStyle/>
          <a:p>
            <a:pPr algn="ctr"/>
            <a:r>
              <a:rPr lang="fr-FR" sz="1600" b="1" dirty="0" err="1">
                <a:solidFill>
                  <a:schemeClr val="accent6"/>
                </a:solidFill>
              </a:rPr>
              <a:t>Post-test</a:t>
            </a:r>
            <a:endParaRPr lang="fr-FR" sz="1600" b="1" dirty="0">
              <a:solidFill>
                <a:schemeClr val="accent6"/>
              </a:solidFill>
            </a:endParaRPr>
          </a:p>
        </p:txBody>
      </p:sp>
      <p:grpSp>
        <p:nvGrpSpPr>
          <p:cNvPr id="31" name="Group 33">
            <a:extLst>
              <a:ext uri="{FF2B5EF4-FFF2-40B4-BE49-F238E27FC236}">
                <a16:creationId xmlns:a16="http://schemas.microsoft.com/office/drawing/2014/main" id="{5FBEA9D3-2E76-1D25-99CE-1F15ABE3CD81}"/>
              </a:ext>
            </a:extLst>
          </p:cNvPr>
          <p:cNvGrpSpPr/>
          <p:nvPr/>
        </p:nvGrpSpPr>
        <p:grpSpPr>
          <a:xfrm>
            <a:off x="8983635" y="1120330"/>
            <a:ext cx="1915525" cy="1831671"/>
            <a:chOff x="1007340" y="1589285"/>
            <a:chExt cx="914400" cy="1831670"/>
          </a:xfrm>
        </p:grpSpPr>
        <p:sp>
          <p:nvSpPr>
            <p:cNvPr id="32" name="Oval 34">
              <a:extLst>
                <a:ext uri="{FF2B5EF4-FFF2-40B4-BE49-F238E27FC236}">
                  <a16:creationId xmlns:a16="http://schemas.microsoft.com/office/drawing/2014/main" id="{A2C18C71-6A33-B143-1504-94BBEADB16CC}"/>
                </a:ext>
              </a:extLst>
            </p:cNvPr>
            <p:cNvSpPr/>
            <p:nvPr/>
          </p:nvSpPr>
          <p:spPr>
            <a:xfrm>
              <a:off x="1007340" y="1589285"/>
              <a:ext cx="914400" cy="91440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cxnSp>
          <p:nvCxnSpPr>
            <p:cNvPr id="37" name="Straight Connector 35">
              <a:extLst>
                <a:ext uri="{FF2B5EF4-FFF2-40B4-BE49-F238E27FC236}">
                  <a16:creationId xmlns:a16="http://schemas.microsoft.com/office/drawing/2014/main" id="{5C15E87B-C7C1-29B0-A8B5-84FE1CC0B840}"/>
                </a:ext>
              </a:extLst>
            </p:cNvPr>
            <p:cNvCxnSpPr>
              <a:stCxn id="32" idx="4"/>
            </p:cNvCxnSpPr>
            <p:nvPr/>
          </p:nvCxnSpPr>
          <p:spPr>
            <a:xfrm>
              <a:off x="1464540" y="2590846"/>
              <a:ext cx="1959" cy="830110"/>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sp>
        <p:nvSpPr>
          <p:cNvPr id="38" name="Pentagon 3">
            <a:extLst>
              <a:ext uri="{FF2B5EF4-FFF2-40B4-BE49-F238E27FC236}">
                <a16:creationId xmlns:a16="http://schemas.microsoft.com/office/drawing/2014/main" id="{9DC24E7A-C759-D70C-4B5E-57312B042067}"/>
              </a:ext>
            </a:extLst>
          </p:cNvPr>
          <p:cNvSpPr/>
          <p:nvPr/>
        </p:nvSpPr>
        <p:spPr>
          <a:xfrm>
            <a:off x="1477882"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40" name="Chevron 5">
            <a:extLst>
              <a:ext uri="{FF2B5EF4-FFF2-40B4-BE49-F238E27FC236}">
                <a16:creationId xmlns:a16="http://schemas.microsoft.com/office/drawing/2014/main" id="{A328255F-4DC0-ABF4-AE19-90443670F2DD}"/>
              </a:ext>
            </a:extLst>
          </p:cNvPr>
          <p:cNvSpPr/>
          <p:nvPr/>
        </p:nvSpPr>
        <p:spPr>
          <a:xfrm>
            <a:off x="2831800" y="3117132"/>
            <a:ext cx="537984" cy="1566077"/>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42" name="Pentagon 3">
            <a:extLst>
              <a:ext uri="{FF2B5EF4-FFF2-40B4-BE49-F238E27FC236}">
                <a16:creationId xmlns:a16="http://schemas.microsoft.com/office/drawing/2014/main" id="{262360AF-516E-0EE4-E95D-2327EB6A5598}"/>
              </a:ext>
            </a:extLst>
          </p:cNvPr>
          <p:cNvSpPr/>
          <p:nvPr/>
        </p:nvSpPr>
        <p:spPr>
          <a:xfrm>
            <a:off x="1970593"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43" name="Pentagon 3">
            <a:extLst>
              <a:ext uri="{FF2B5EF4-FFF2-40B4-BE49-F238E27FC236}">
                <a16:creationId xmlns:a16="http://schemas.microsoft.com/office/drawing/2014/main" id="{4C8E540E-290A-517F-09D6-D2F453FC91EF}"/>
              </a:ext>
            </a:extLst>
          </p:cNvPr>
          <p:cNvSpPr/>
          <p:nvPr/>
        </p:nvSpPr>
        <p:spPr>
          <a:xfrm>
            <a:off x="2425534"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44" name="Pentagon 3">
            <a:extLst>
              <a:ext uri="{FF2B5EF4-FFF2-40B4-BE49-F238E27FC236}">
                <a16:creationId xmlns:a16="http://schemas.microsoft.com/office/drawing/2014/main" id="{065A1F34-66DD-6B30-B6D6-CC68923B342C}"/>
              </a:ext>
            </a:extLst>
          </p:cNvPr>
          <p:cNvSpPr/>
          <p:nvPr/>
        </p:nvSpPr>
        <p:spPr>
          <a:xfrm>
            <a:off x="3378374"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p>
        </p:txBody>
      </p:sp>
      <p:sp>
        <p:nvSpPr>
          <p:cNvPr id="45" name="Chevron 5">
            <a:extLst>
              <a:ext uri="{FF2B5EF4-FFF2-40B4-BE49-F238E27FC236}">
                <a16:creationId xmlns:a16="http://schemas.microsoft.com/office/drawing/2014/main" id="{DC7608AB-D0B9-014D-E349-23C2462A5C3F}"/>
              </a:ext>
            </a:extLst>
          </p:cNvPr>
          <p:cNvSpPr/>
          <p:nvPr/>
        </p:nvSpPr>
        <p:spPr>
          <a:xfrm>
            <a:off x="4784845" y="3117132"/>
            <a:ext cx="537984" cy="1566077"/>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S8</a:t>
            </a:r>
          </a:p>
        </p:txBody>
      </p:sp>
      <p:sp>
        <p:nvSpPr>
          <p:cNvPr id="46" name="Pentagon 3">
            <a:extLst>
              <a:ext uri="{FF2B5EF4-FFF2-40B4-BE49-F238E27FC236}">
                <a16:creationId xmlns:a16="http://schemas.microsoft.com/office/drawing/2014/main" id="{1151A1B9-CEDF-B322-E1DA-C31D096CF78C}"/>
              </a:ext>
            </a:extLst>
          </p:cNvPr>
          <p:cNvSpPr/>
          <p:nvPr/>
        </p:nvSpPr>
        <p:spPr>
          <a:xfrm>
            <a:off x="3867428"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p>
        </p:txBody>
      </p:sp>
      <p:sp>
        <p:nvSpPr>
          <p:cNvPr id="47" name="Pentagon 3">
            <a:extLst>
              <a:ext uri="{FF2B5EF4-FFF2-40B4-BE49-F238E27FC236}">
                <a16:creationId xmlns:a16="http://schemas.microsoft.com/office/drawing/2014/main" id="{B1147BBE-F73D-FC97-C5BB-39A3928FC767}"/>
              </a:ext>
            </a:extLst>
          </p:cNvPr>
          <p:cNvSpPr/>
          <p:nvPr/>
        </p:nvSpPr>
        <p:spPr>
          <a:xfrm>
            <a:off x="4378580"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S7</a:t>
            </a:r>
          </a:p>
        </p:txBody>
      </p:sp>
      <p:cxnSp>
        <p:nvCxnSpPr>
          <p:cNvPr id="48" name="Straight Connector 35">
            <a:extLst>
              <a:ext uri="{FF2B5EF4-FFF2-40B4-BE49-F238E27FC236}">
                <a16:creationId xmlns:a16="http://schemas.microsoft.com/office/drawing/2014/main" id="{E3D0EE8E-56B7-7EA9-51A4-BCB95DF71898}"/>
              </a:ext>
            </a:extLst>
          </p:cNvPr>
          <p:cNvCxnSpPr/>
          <p:nvPr/>
        </p:nvCxnSpPr>
        <p:spPr>
          <a:xfrm>
            <a:off x="5622279" y="2240185"/>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50" name="Oval 34">
            <a:extLst>
              <a:ext uri="{FF2B5EF4-FFF2-40B4-BE49-F238E27FC236}">
                <a16:creationId xmlns:a16="http://schemas.microsoft.com/office/drawing/2014/main" id="{5A6E13B6-48CF-E828-1CE3-F510889B3475}"/>
              </a:ext>
            </a:extLst>
          </p:cNvPr>
          <p:cNvSpPr/>
          <p:nvPr/>
        </p:nvSpPr>
        <p:spPr>
          <a:xfrm>
            <a:off x="4864889" y="1603651"/>
            <a:ext cx="1514779" cy="635565"/>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dirty="0">
                <a:solidFill>
                  <a:schemeClr val="accent6"/>
                </a:solidFill>
              </a:rPr>
              <a:t>Révision</a:t>
            </a:r>
          </a:p>
        </p:txBody>
      </p:sp>
      <p:sp>
        <p:nvSpPr>
          <p:cNvPr id="51" name="Oval 34">
            <a:extLst>
              <a:ext uri="{FF2B5EF4-FFF2-40B4-BE49-F238E27FC236}">
                <a16:creationId xmlns:a16="http://schemas.microsoft.com/office/drawing/2014/main" id="{8C3AEFF5-D06D-5BD6-9A7E-9B9AB9A03011}"/>
              </a:ext>
            </a:extLst>
          </p:cNvPr>
          <p:cNvSpPr/>
          <p:nvPr/>
        </p:nvSpPr>
        <p:spPr>
          <a:xfrm>
            <a:off x="5421519" y="5504914"/>
            <a:ext cx="1818516" cy="67024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dirty="0">
                <a:solidFill>
                  <a:schemeClr val="accent6"/>
                </a:solidFill>
              </a:rPr>
              <a:t>Test de </a:t>
            </a:r>
          </a:p>
          <a:p>
            <a:pPr algn="ctr"/>
            <a:r>
              <a:rPr lang="fr-FR" sz="1600" b="1" dirty="0">
                <a:solidFill>
                  <a:schemeClr val="accent6"/>
                </a:solidFill>
              </a:rPr>
              <a:t>validation</a:t>
            </a:r>
          </a:p>
        </p:txBody>
      </p:sp>
      <p:cxnSp>
        <p:nvCxnSpPr>
          <p:cNvPr id="52" name="Straight Connector 35">
            <a:extLst>
              <a:ext uri="{FF2B5EF4-FFF2-40B4-BE49-F238E27FC236}">
                <a16:creationId xmlns:a16="http://schemas.microsoft.com/office/drawing/2014/main" id="{9EF23640-7160-6E89-19CE-173D8F1B7F1E}"/>
              </a:ext>
            </a:extLst>
          </p:cNvPr>
          <p:cNvCxnSpPr/>
          <p:nvPr/>
        </p:nvCxnSpPr>
        <p:spPr>
          <a:xfrm>
            <a:off x="6236921" y="4660445"/>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56" name="Straight Connector 35">
            <a:extLst>
              <a:ext uri="{FF2B5EF4-FFF2-40B4-BE49-F238E27FC236}">
                <a16:creationId xmlns:a16="http://schemas.microsoft.com/office/drawing/2014/main" id="{E3D0EE8E-56B7-7EA9-51A4-BCB95DF71898}"/>
              </a:ext>
            </a:extLst>
          </p:cNvPr>
          <p:cNvCxnSpPr/>
          <p:nvPr/>
        </p:nvCxnSpPr>
        <p:spPr>
          <a:xfrm>
            <a:off x="7943240" y="2016325"/>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57" name="Oval 34">
            <a:extLst>
              <a:ext uri="{FF2B5EF4-FFF2-40B4-BE49-F238E27FC236}">
                <a16:creationId xmlns:a16="http://schemas.microsoft.com/office/drawing/2014/main" id="{5A6E13B6-48CF-E828-1CE3-F510889B3475}"/>
              </a:ext>
            </a:extLst>
          </p:cNvPr>
          <p:cNvSpPr/>
          <p:nvPr/>
        </p:nvSpPr>
        <p:spPr>
          <a:xfrm>
            <a:off x="6608403" y="1562010"/>
            <a:ext cx="2351268" cy="447135"/>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dirty="0">
                <a:solidFill>
                  <a:srgbClr val="336FB6"/>
                </a:solidFill>
              </a:rPr>
              <a:t>Consolidation</a:t>
            </a:r>
          </a:p>
        </p:txBody>
      </p:sp>
      <p:sp>
        <p:nvSpPr>
          <p:cNvPr id="64" name="Oval 34">
            <a:extLst>
              <a:ext uri="{FF2B5EF4-FFF2-40B4-BE49-F238E27FC236}">
                <a16:creationId xmlns:a16="http://schemas.microsoft.com/office/drawing/2014/main" id="{5A6E13B6-48CF-E828-1CE3-F510889B3475}"/>
              </a:ext>
            </a:extLst>
          </p:cNvPr>
          <p:cNvSpPr/>
          <p:nvPr/>
        </p:nvSpPr>
        <p:spPr>
          <a:xfrm>
            <a:off x="7519545" y="5710515"/>
            <a:ext cx="2032859" cy="447135"/>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dirty="0">
                <a:solidFill>
                  <a:schemeClr val="accent6"/>
                </a:solidFill>
              </a:rPr>
              <a:t>Palier 3</a:t>
            </a:r>
            <a:endParaRPr lang="fr-FR" dirty="0"/>
          </a:p>
        </p:txBody>
      </p:sp>
      <p:cxnSp>
        <p:nvCxnSpPr>
          <p:cNvPr id="65" name="Straight Connector 35">
            <a:extLst>
              <a:ext uri="{FF2B5EF4-FFF2-40B4-BE49-F238E27FC236}">
                <a16:creationId xmlns:a16="http://schemas.microsoft.com/office/drawing/2014/main" id="{E3D0EE8E-56B7-7EA9-51A4-BCB95DF71898}"/>
              </a:ext>
            </a:extLst>
          </p:cNvPr>
          <p:cNvCxnSpPr/>
          <p:nvPr/>
        </p:nvCxnSpPr>
        <p:spPr>
          <a:xfrm>
            <a:off x="8528287" y="4867413"/>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66" name="Straight Connector 35">
            <a:extLst>
              <a:ext uri="{FF2B5EF4-FFF2-40B4-BE49-F238E27FC236}">
                <a16:creationId xmlns:a16="http://schemas.microsoft.com/office/drawing/2014/main" id="{9EF23640-7160-6E89-19CE-173D8F1B7F1E}"/>
              </a:ext>
            </a:extLst>
          </p:cNvPr>
          <p:cNvCxnSpPr/>
          <p:nvPr/>
        </p:nvCxnSpPr>
        <p:spPr>
          <a:xfrm>
            <a:off x="6236921" y="4659541"/>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67" name="ZoneTexte 66"/>
          <p:cNvSpPr txBox="1"/>
          <p:nvPr/>
        </p:nvSpPr>
        <p:spPr>
          <a:xfrm>
            <a:off x="6553820" y="3882306"/>
            <a:ext cx="3070075" cy="461665"/>
          </a:xfrm>
          <a:prstGeom prst="rect">
            <a:avLst/>
          </a:prstGeom>
          <a:noFill/>
          <a:ln w="28575">
            <a:solidFill>
              <a:schemeClr val="tx1"/>
            </a:solidFill>
            <a:prstDash val="sysDash"/>
          </a:ln>
        </p:spPr>
        <p:txBody>
          <a:bodyPr wrap="square" rtlCol="0">
            <a:spAutoFit/>
          </a:bodyPr>
          <a:lstStyle/>
          <a:p>
            <a:endParaRPr lang="fr-FR" sz="2400" dirty="0"/>
          </a:p>
        </p:txBody>
      </p:sp>
      <p:sp>
        <p:nvSpPr>
          <p:cNvPr id="68" name="ZoneTexte 67"/>
          <p:cNvSpPr txBox="1"/>
          <p:nvPr/>
        </p:nvSpPr>
        <p:spPr>
          <a:xfrm>
            <a:off x="6553820" y="2846916"/>
            <a:ext cx="3070075" cy="461665"/>
          </a:xfrm>
          <a:prstGeom prst="rect">
            <a:avLst/>
          </a:prstGeom>
          <a:noFill/>
          <a:ln w="28575">
            <a:solidFill>
              <a:schemeClr val="tx1"/>
            </a:solidFill>
            <a:prstDash val="sysDash"/>
          </a:ln>
        </p:spPr>
        <p:txBody>
          <a:bodyPr wrap="square" rtlCol="0">
            <a:spAutoFit/>
          </a:bodyPr>
          <a:lstStyle/>
          <a:p>
            <a:endParaRPr lang="fr-FR" sz="2400" dirty="0"/>
          </a:p>
        </p:txBody>
      </p:sp>
      <p:sp>
        <p:nvSpPr>
          <p:cNvPr id="69" name="Pentagon 3">
            <a:extLst>
              <a:ext uri="{FF2B5EF4-FFF2-40B4-BE49-F238E27FC236}">
                <a16:creationId xmlns:a16="http://schemas.microsoft.com/office/drawing/2014/main" id="{61A71121-6E5F-9DE7-AC4F-C06C59D90C4B}"/>
              </a:ext>
            </a:extLst>
          </p:cNvPr>
          <p:cNvSpPr/>
          <p:nvPr/>
        </p:nvSpPr>
        <p:spPr>
          <a:xfrm>
            <a:off x="5421519" y="3070295"/>
            <a:ext cx="533880" cy="156607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S9</a:t>
            </a:r>
          </a:p>
        </p:txBody>
      </p:sp>
      <p:sp>
        <p:nvSpPr>
          <p:cNvPr id="71" name="Pentagon 3">
            <a:extLst>
              <a:ext uri="{FF2B5EF4-FFF2-40B4-BE49-F238E27FC236}">
                <a16:creationId xmlns:a16="http://schemas.microsoft.com/office/drawing/2014/main" id="{C0041B30-E4E1-62A7-BB5D-0B2C09D78EE3}"/>
              </a:ext>
            </a:extLst>
          </p:cNvPr>
          <p:cNvSpPr/>
          <p:nvPr/>
        </p:nvSpPr>
        <p:spPr>
          <a:xfrm>
            <a:off x="5970167" y="3070295"/>
            <a:ext cx="533880" cy="156607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S10</a:t>
            </a:r>
          </a:p>
        </p:txBody>
      </p:sp>
      <p:sp>
        <p:nvSpPr>
          <p:cNvPr id="72" name="Pentagon 3">
            <a:extLst>
              <a:ext uri="{FF2B5EF4-FFF2-40B4-BE49-F238E27FC236}">
                <a16:creationId xmlns:a16="http://schemas.microsoft.com/office/drawing/2014/main" id="{B143BD8B-D26F-B6FD-21B9-A26BBD94E5E8}"/>
              </a:ext>
            </a:extLst>
          </p:cNvPr>
          <p:cNvSpPr/>
          <p:nvPr/>
        </p:nvSpPr>
        <p:spPr>
          <a:xfrm>
            <a:off x="6589322" y="304957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sp>
        <p:nvSpPr>
          <p:cNvPr id="79" name="Chevron 5">
            <a:extLst>
              <a:ext uri="{FF2B5EF4-FFF2-40B4-BE49-F238E27FC236}">
                <a16:creationId xmlns:a16="http://schemas.microsoft.com/office/drawing/2014/main" id="{03003983-FDB1-38D5-5625-D434FB1F0FE3}"/>
              </a:ext>
            </a:extLst>
          </p:cNvPr>
          <p:cNvSpPr/>
          <p:nvPr/>
        </p:nvSpPr>
        <p:spPr>
          <a:xfrm>
            <a:off x="7943241" y="3049575"/>
            <a:ext cx="645043" cy="789871"/>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80" name="Pentagon 3">
            <a:extLst>
              <a:ext uri="{FF2B5EF4-FFF2-40B4-BE49-F238E27FC236}">
                <a16:creationId xmlns:a16="http://schemas.microsoft.com/office/drawing/2014/main" id="{1E7C6315-685F-F557-7700-2B1AEDF55C5B}"/>
              </a:ext>
            </a:extLst>
          </p:cNvPr>
          <p:cNvSpPr/>
          <p:nvPr/>
        </p:nvSpPr>
        <p:spPr>
          <a:xfrm>
            <a:off x="7082033" y="304957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81" name="Pentagon 3">
            <a:extLst>
              <a:ext uri="{FF2B5EF4-FFF2-40B4-BE49-F238E27FC236}">
                <a16:creationId xmlns:a16="http://schemas.microsoft.com/office/drawing/2014/main" id="{9327764B-F8FC-3A3F-747A-4674DDDEB0D1}"/>
              </a:ext>
            </a:extLst>
          </p:cNvPr>
          <p:cNvSpPr/>
          <p:nvPr/>
        </p:nvSpPr>
        <p:spPr>
          <a:xfrm>
            <a:off x="7536974" y="304957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82" name="Pentagon 3">
            <a:extLst>
              <a:ext uri="{FF2B5EF4-FFF2-40B4-BE49-F238E27FC236}">
                <a16:creationId xmlns:a16="http://schemas.microsoft.com/office/drawing/2014/main" id="{B181AA94-1658-4B6B-C062-B776595739F5}"/>
              </a:ext>
            </a:extLst>
          </p:cNvPr>
          <p:cNvSpPr/>
          <p:nvPr/>
        </p:nvSpPr>
        <p:spPr>
          <a:xfrm>
            <a:off x="8659192" y="304957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83" name="Pentagon 3">
            <a:extLst>
              <a:ext uri="{FF2B5EF4-FFF2-40B4-BE49-F238E27FC236}">
                <a16:creationId xmlns:a16="http://schemas.microsoft.com/office/drawing/2014/main" id="{8D45F1B3-554F-F572-3F24-B51B0E4827EE}"/>
              </a:ext>
            </a:extLst>
          </p:cNvPr>
          <p:cNvSpPr/>
          <p:nvPr/>
        </p:nvSpPr>
        <p:spPr>
          <a:xfrm>
            <a:off x="9151902" y="304957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84" name="Pentagon 3">
            <a:extLst>
              <a:ext uri="{FF2B5EF4-FFF2-40B4-BE49-F238E27FC236}">
                <a16:creationId xmlns:a16="http://schemas.microsoft.com/office/drawing/2014/main" id="{B143BD8B-D26F-B6FD-21B9-A26BBD94E5E8}"/>
              </a:ext>
            </a:extLst>
          </p:cNvPr>
          <p:cNvSpPr/>
          <p:nvPr/>
        </p:nvSpPr>
        <p:spPr>
          <a:xfrm>
            <a:off x="6593584" y="3887239"/>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sp>
        <p:nvSpPr>
          <p:cNvPr id="86" name="Chevron 5">
            <a:extLst>
              <a:ext uri="{FF2B5EF4-FFF2-40B4-BE49-F238E27FC236}">
                <a16:creationId xmlns:a16="http://schemas.microsoft.com/office/drawing/2014/main" id="{03003983-FDB1-38D5-5625-D434FB1F0FE3}"/>
              </a:ext>
            </a:extLst>
          </p:cNvPr>
          <p:cNvSpPr/>
          <p:nvPr/>
        </p:nvSpPr>
        <p:spPr>
          <a:xfrm>
            <a:off x="7947501" y="3887239"/>
            <a:ext cx="645043" cy="789871"/>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87" name="Pentagon 3">
            <a:extLst>
              <a:ext uri="{FF2B5EF4-FFF2-40B4-BE49-F238E27FC236}">
                <a16:creationId xmlns:a16="http://schemas.microsoft.com/office/drawing/2014/main" id="{1E7C6315-685F-F557-7700-2B1AEDF55C5B}"/>
              </a:ext>
            </a:extLst>
          </p:cNvPr>
          <p:cNvSpPr/>
          <p:nvPr/>
        </p:nvSpPr>
        <p:spPr>
          <a:xfrm>
            <a:off x="7086294" y="3887239"/>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88" name="Pentagon 3">
            <a:extLst>
              <a:ext uri="{FF2B5EF4-FFF2-40B4-BE49-F238E27FC236}">
                <a16:creationId xmlns:a16="http://schemas.microsoft.com/office/drawing/2014/main" id="{9327764B-F8FC-3A3F-747A-4674DDDEB0D1}"/>
              </a:ext>
            </a:extLst>
          </p:cNvPr>
          <p:cNvSpPr/>
          <p:nvPr/>
        </p:nvSpPr>
        <p:spPr>
          <a:xfrm>
            <a:off x="7541236" y="3887239"/>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89" name="Pentagon 3">
            <a:extLst>
              <a:ext uri="{FF2B5EF4-FFF2-40B4-BE49-F238E27FC236}">
                <a16:creationId xmlns:a16="http://schemas.microsoft.com/office/drawing/2014/main" id="{B181AA94-1658-4B6B-C062-B776595739F5}"/>
              </a:ext>
            </a:extLst>
          </p:cNvPr>
          <p:cNvSpPr/>
          <p:nvPr/>
        </p:nvSpPr>
        <p:spPr>
          <a:xfrm>
            <a:off x="8663453" y="3887239"/>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90" name="Pentagon 3">
            <a:extLst>
              <a:ext uri="{FF2B5EF4-FFF2-40B4-BE49-F238E27FC236}">
                <a16:creationId xmlns:a16="http://schemas.microsoft.com/office/drawing/2014/main" id="{8D45F1B3-554F-F572-3F24-B51B0E4827EE}"/>
              </a:ext>
            </a:extLst>
          </p:cNvPr>
          <p:cNvSpPr/>
          <p:nvPr/>
        </p:nvSpPr>
        <p:spPr>
          <a:xfrm>
            <a:off x="9156164" y="3887239"/>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91" name="Pentagon 3">
            <a:extLst>
              <a:ext uri="{FF2B5EF4-FFF2-40B4-BE49-F238E27FC236}">
                <a16:creationId xmlns:a16="http://schemas.microsoft.com/office/drawing/2014/main" id="{C0041B30-E4E1-62A7-BB5D-0B2C09D78EE3}"/>
              </a:ext>
            </a:extLst>
          </p:cNvPr>
          <p:cNvSpPr/>
          <p:nvPr/>
        </p:nvSpPr>
        <p:spPr>
          <a:xfrm>
            <a:off x="9713248" y="3057721"/>
            <a:ext cx="533880" cy="161938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Tree>
    <p:extLst>
      <p:ext uri="{BB962C8B-B14F-4D97-AF65-F5344CB8AC3E}">
        <p14:creationId xmlns:p14="http://schemas.microsoft.com/office/powerpoint/2010/main" val="21846707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9678F9C-1418-715C-771F-B711F698A3C7}"/>
              </a:ext>
            </a:extLst>
          </p:cNvPr>
          <p:cNvSpPr txBox="1"/>
          <p:nvPr/>
        </p:nvSpPr>
        <p:spPr>
          <a:xfrm>
            <a:off x="792432" y="47512"/>
            <a:ext cx="10902465" cy="609526"/>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Nous allons passer aux activités de compréhension. Rappelez-vous que  lorsque je veux  répondre à des questions à propos d’un texte, je suis les règles suivantes:</a:t>
            </a:r>
            <a:endParaRPr lang="fr-FR" altLang="fr-FR" dirty="0"/>
          </a:p>
        </p:txBody>
      </p:sp>
      <p:sp>
        <p:nvSpPr>
          <p:cNvPr id="4" name="Rectangle 3"/>
          <p:cNvSpPr/>
          <p:nvPr/>
        </p:nvSpPr>
        <p:spPr>
          <a:xfrm>
            <a:off x="820963" y="2610507"/>
            <a:ext cx="10604499" cy="1692771"/>
          </a:xfrm>
          <a:prstGeom prst="rect">
            <a:avLst/>
          </a:prstGeom>
          <a:solidFill>
            <a:schemeClr val="accent2">
              <a:lumMod val="20000"/>
              <a:lumOff val="80000"/>
            </a:schemeClr>
          </a:solidFill>
          <a:ln>
            <a:solidFill>
              <a:schemeClr val="tx1"/>
            </a:solidFill>
          </a:ln>
        </p:spPr>
        <p:txBody>
          <a:bodyPr wrap="square">
            <a:spAutoFit/>
          </a:bodyPr>
          <a:lstStyle/>
          <a:p>
            <a:pPr marL="457200" indent="-457200" algn="just">
              <a:spcAft>
                <a:spcPts val="0"/>
              </a:spcAft>
              <a:buFont typeface="Wingdings" panose="05000000000000000000" pitchFamily="2" charset="2"/>
              <a:buChar char="Ø"/>
            </a:pPr>
            <a:r>
              <a:rPr lang="fr-FR" sz="2600" dirty="0">
                <a:solidFill>
                  <a:srgbClr val="000000"/>
                </a:solidFill>
                <a:latin typeface="Calibri" panose="020F0502020204030204" pitchFamily="34" charset="0"/>
                <a:ea typeface="Calibri" panose="020F0502020204030204" pitchFamily="34" charset="0"/>
              </a:rPr>
              <a:t>Je lis attentivement le mot interrogatif.</a:t>
            </a:r>
          </a:p>
          <a:p>
            <a:pPr marL="457200" indent="-457200" algn="just">
              <a:spcAft>
                <a:spcPts val="0"/>
              </a:spcAft>
              <a:buFont typeface="Wingdings" panose="05000000000000000000" pitchFamily="2" charset="2"/>
              <a:buChar char="Ø"/>
            </a:pPr>
            <a:r>
              <a:rPr lang="fr-FR" sz="2600" dirty="0">
                <a:solidFill>
                  <a:srgbClr val="000000"/>
                </a:solidFill>
                <a:latin typeface="Calibri" panose="020F0502020204030204" pitchFamily="34" charset="0"/>
                <a:ea typeface="Calibri" panose="020F0502020204030204" pitchFamily="34" charset="0"/>
              </a:rPr>
              <a:t>Je cherche dans le texte la catégorie de réponse attendue (temps, objet, action, personne).</a:t>
            </a:r>
          </a:p>
          <a:p>
            <a:pPr marL="457200" indent="-457200" algn="just">
              <a:spcAft>
                <a:spcPts val="0"/>
              </a:spcAft>
              <a:buFont typeface="Wingdings" panose="05000000000000000000" pitchFamily="2" charset="2"/>
              <a:buChar char="Ø"/>
            </a:pPr>
            <a:r>
              <a:rPr lang="fr-FR" sz="2600" dirty="0">
                <a:solidFill>
                  <a:srgbClr val="000000"/>
                </a:solidFill>
                <a:latin typeface="Calibri" panose="020F0502020204030204" pitchFamily="34" charset="0"/>
                <a:ea typeface="Calibri" panose="020F0502020204030204" pitchFamily="34" charset="0"/>
              </a:rPr>
              <a:t>Je réponds avec une phrase complète.</a:t>
            </a:r>
            <a:endParaRPr lang="fr-FR" sz="2600" dirty="0">
              <a:solidFill>
                <a:srgbClr val="000000"/>
              </a:solidFill>
              <a:effectLst/>
              <a:latin typeface="Calibri" panose="020F0502020204030204" pitchFamily="34" charset="0"/>
              <a:ea typeface="Calibri" panose="020F0502020204030204" pitchFamily="34" charset="0"/>
            </a:endParaRPr>
          </a:p>
        </p:txBody>
      </p:sp>
      <p:pic>
        <p:nvPicPr>
          <p:cNvPr id="26"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12745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9678F9C-1418-715C-771F-B711F698A3C7}"/>
              </a:ext>
            </a:extLst>
          </p:cNvPr>
          <p:cNvSpPr txBox="1"/>
          <p:nvPr/>
        </p:nvSpPr>
        <p:spPr>
          <a:xfrm>
            <a:off x="792432" y="47512"/>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altLang="fr-FR" dirty="0"/>
              <a:t>Voyons maintenant un exemple concret: </a:t>
            </a:r>
          </a:p>
        </p:txBody>
      </p:sp>
      <p:sp>
        <p:nvSpPr>
          <p:cNvPr id="5" name="Rectangle 4"/>
          <p:cNvSpPr/>
          <p:nvPr/>
        </p:nvSpPr>
        <p:spPr>
          <a:xfrm>
            <a:off x="1200150" y="2601436"/>
            <a:ext cx="9791700" cy="2092881"/>
          </a:xfrm>
          <a:prstGeom prst="rect">
            <a:avLst/>
          </a:prstGeom>
          <a:solidFill>
            <a:schemeClr val="accent2">
              <a:lumMod val="20000"/>
              <a:lumOff val="80000"/>
            </a:schemeClr>
          </a:solidFill>
          <a:ln>
            <a:solidFill>
              <a:schemeClr val="tx1"/>
            </a:solidFill>
          </a:ln>
        </p:spPr>
        <p:txBody>
          <a:bodyPr wrap="square">
            <a:spAutoFit/>
          </a:bodyPr>
          <a:lstStyle/>
          <a:p>
            <a:pPr algn="just"/>
            <a:r>
              <a:rPr lang="fr-FR" sz="2600" b="1" dirty="0">
                <a:solidFill>
                  <a:srgbClr val="00B0F0"/>
                </a:solidFill>
                <a:latin typeface="Calibri" panose="020F0502020204030204" pitchFamily="34" charset="0"/>
                <a:ea typeface="Calibri" panose="020F0502020204030204" pitchFamily="34" charset="0"/>
              </a:rPr>
              <a:t>Pourquoi… ? </a:t>
            </a:r>
            <a:r>
              <a:rPr lang="fr-FR" sz="2600" kern="100" dirty="0">
                <a:latin typeface="Calibri" panose="020F0502020204030204" pitchFamily="34" charset="0"/>
                <a:cs typeface="Calibri" panose="020F0502020204030204" pitchFamily="34" charset="0"/>
                <a:sym typeface="Wingdings" panose="05000000000000000000" pitchFamily="2" charset="2"/>
              </a:rPr>
              <a:t> la cause</a:t>
            </a:r>
            <a:endParaRPr lang="fr-FR" sz="2600" b="1" dirty="0">
              <a:solidFill>
                <a:srgbClr val="00B0F0"/>
              </a:solidFill>
              <a:latin typeface="Calibri" panose="020F0502020204030204" pitchFamily="34" charset="0"/>
              <a:ea typeface="Calibri" panose="020F0502020204030204" pitchFamily="34" charset="0"/>
            </a:endParaRPr>
          </a:p>
          <a:p>
            <a:pPr algn="just"/>
            <a:r>
              <a:rPr lang="fr-FR" sz="2600" b="1" dirty="0">
                <a:solidFill>
                  <a:srgbClr val="C00000"/>
                </a:solidFill>
                <a:latin typeface="Calibri" panose="020F0502020204030204" pitchFamily="34" charset="0"/>
                <a:ea typeface="Calibri" panose="020F0502020204030204" pitchFamily="34" charset="0"/>
              </a:rPr>
              <a:t>Stratégie</a:t>
            </a:r>
            <a:r>
              <a:rPr lang="fr-FR" sz="2600" dirty="0">
                <a:solidFill>
                  <a:srgbClr val="000000"/>
                </a:solidFill>
                <a:latin typeface="Calibri" panose="020F0502020204030204" pitchFamily="34" charset="0"/>
                <a:ea typeface="Calibri" panose="020F0502020204030204" pitchFamily="34" charset="0"/>
              </a:rPr>
              <a:t> : </a:t>
            </a:r>
            <a:r>
              <a:rPr lang="fr-FR" sz="2600" dirty="0"/>
              <a:t>Chercher </a:t>
            </a:r>
            <a:r>
              <a:rPr lang="fr-FR" sz="2600" b="1" dirty="0"/>
              <a:t>la cause ou la raison</a:t>
            </a:r>
            <a:r>
              <a:rPr lang="fr-FR" sz="2600" dirty="0"/>
              <a:t> (repérer </a:t>
            </a:r>
            <a:r>
              <a:rPr lang="fr-FR" sz="2600" i="1" dirty="0"/>
              <a:t>parce que</a:t>
            </a:r>
            <a:r>
              <a:rPr lang="fr-FR" sz="2600" dirty="0"/>
              <a:t> ou un indice expliquant l’action).</a:t>
            </a:r>
          </a:p>
          <a:p>
            <a:pPr algn="just"/>
            <a:r>
              <a:rPr lang="fr-FR" sz="2600" b="1" dirty="0">
                <a:solidFill>
                  <a:srgbClr val="C00000"/>
                </a:solidFill>
                <a:latin typeface="Calibri" panose="020F0502020204030204" pitchFamily="34" charset="0"/>
                <a:ea typeface="Calibri" panose="020F0502020204030204" pitchFamily="34" charset="0"/>
              </a:rPr>
              <a:t>Exemple :</a:t>
            </a:r>
          </a:p>
          <a:p>
            <a:pPr marL="342900" indent="-342900" algn="just">
              <a:buFont typeface="Wingdings" panose="05000000000000000000" pitchFamily="2" charset="2"/>
              <a:buChar char="Ø"/>
            </a:pPr>
            <a:r>
              <a:rPr lang="fr-FR" sz="2600" dirty="0"/>
              <a:t>Pourquoi l’enfant met-il son manteau ? </a:t>
            </a:r>
            <a:r>
              <a:rPr lang="fr-FR" sz="2600" kern="100" dirty="0">
                <a:latin typeface="Calibri" panose="020F0502020204030204" pitchFamily="34" charset="0"/>
                <a:cs typeface="Calibri" panose="020F0502020204030204" pitchFamily="34" charset="0"/>
                <a:sym typeface="Wingdings" panose="05000000000000000000" pitchFamily="2" charset="2"/>
              </a:rPr>
              <a:t></a:t>
            </a:r>
            <a:r>
              <a:rPr lang="fr-FR" sz="2600" dirty="0"/>
              <a:t> </a:t>
            </a:r>
            <a:r>
              <a:rPr lang="fr-FR" sz="2600" i="1" dirty="0"/>
              <a:t>Parce qu’il fait froid.</a:t>
            </a:r>
            <a:endParaRPr lang="fr-FR" sz="2600" dirty="0">
              <a:solidFill>
                <a:srgbClr val="000000"/>
              </a:solidFill>
              <a:effectLst/>
              <a:latin typeface="Calibri" panose="020F0502020204030204" pitchFamily="34" charset="0"/>
              <a:ea typeface="Calibri" panose="020F0502020204030204" pitchFamily="34" charset="0"/>
            </a:endParaRP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de rappel. Expliciter la stratégie en s’appuyant sur les réponses des apprenants.</a:t>
            </a:r>
          </a:p>
        </p:txBody>
      </p:sp>
    </p:spTree>
    <p:extLst>
      <p:ext uri="{BB962C8B-B14F-4D97-AF65-F5344CB8AC3E}">
        <p14:creationId xmlns:p14="http://schemas.microsoft.com/office/powerpoint/2010/main" val="31354064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A8768FD6-2C51-1D8B-99B9-2C0B84F03AEE}"/>
              </a:ext>
            </a:extLst>
          </p:cNvPr>
          <p:cNvSpPr txBox="1"/>
          <p:nvPr/>
        </p:nvSpPr>
        <p:spPr>
          <a:xfrm>
            <a:off x="792432" y="47513"/>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Répondez à cette question :</a:t>
            </a:r>
            <a:endParaRPr lang="fr-FR" altLang="fr-FR" dirty="0"/>
          </a:p>
        </p:txBody>
      </p:sp>
      <p:sp>
        <p:nvSpPr>
          <p:cNvPr id="12" name="Espace réservé du texte 2">
            <a:extLst>
              <a:ext uri="{FF2B5EF4-FFF2-40B4-BE49-F238E27FC236}">
                <a16:creationId xmlns:a16="http://schemas.microsoft.com/office/drawing/2014/main" id="{A4B33D35-D281-CEAF-0902-BDD37A6DFB72}"/>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Lire la question à haute voix, pointer les mots importants dans la question. </a:t>
            </a:r>
          </a:p>
        </p:txBody>
      </p:sp>
      <p:sp>
        <p:nvSpPr>
          <p:cNvPr id="15" name="ZoneTexte 14"/>
          <p:cNvSpPr txBox="1"/>
          <p:nvPr/>
        </p:nvSpPr>
        <p:spPr>
          <a:xfrm>
            <a:off x="180813" y="1035200"/>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Pourquoi</a:t>
            </a:r>
            <a:r>
              <a:rPr lang="fr-FR" sz="2400" dirty="0"/>
              <a:t> </a:t>
            </a:r>
            <a:r>
              <a:rPr lang="fr-FR" sz="2400" dirty="0" err="1"/>
              <a:t>Safa</a:t>
            </a:r>
            <a:r>
              <a:rPr lang="fr-FR" sz="2400" dirty="0"/>
              <a:t> va-t-elle au magasin ?</a:t>
            </a:r>
          </a:p>
          <a:p>
            <a:pPr marL="0" indent="0">
              <a:lnSpc>
                <a:spcPct val="150000"/>
              </a:lnSpc>
              <a:buNone/>
            </a:pPr>
            <a:r>
              <a:rPr lang="fr-FR" sz="2400" dirty="0">
                <a:sym typeface="Wingdings" panose="05000000000000000000" pitchFamily="2" charset="2"/>
              </a:rPr>
              <a:t> </a:t>
            </a:r>
            <a:r>
              <a:rPr lang="fr-FR" sz="2400" dirty="0"/>
              <a:t>.........................................................................................................................................</a:t>
            </a:r>
          </a:p>
        </p:txBody>
      </p:sp>
      <p:pic>
        <p:nvPicPr>
          <p:cNvPr id="14"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8B592953-C1EF-36AC-4DF0-F09DA867D944}"/>
              </a:ext>
            </a:extLst>
          </p:cNvPr>
          <p:cNvSpPr txBox="1"/>
          <p:nvPr/>
        </p:nvSpPr>
        <p:spPr>
          <a:xfrm>
            <a:off x="1986657" y="2805162"/>
            <a:ext cx="8218684" cy="3108543"/>
          </a:xfrm>
          <a:prstGeom prst="rect">
            <a:avLst/>
          </a:prstGeom>
          <a:solidFill>
            <a:srgbClr val="FFFFCC"/>
          </a:solidFill>
          <a:ln>
            <a:solidFill>
              <a:schemeClr val="tx1"/>
            </a:solidFill>
          </a:ln>
        </p:spPr>
        <p:txBody>
          <a:bodyPr wrap="square">
            <a:spAutoFit/>
          </a:bodyPr>
          <a:lstStyle/>
          <a:p>
            <a:pPr algn="just"/>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va au magasin. Elle veut une nouvelle robe pour la fête. Elle regarde les rayons du magasin. Elle trouve une robe bleue dans une corbeille. Elle la regarde, mais elle ne l’aime pas. Ensuite, elle voit une robe rouge. Elle l’</a:t>
            </a:r>
            <a:r>
              <a:rPr lang="fr-FR" sz="2800" dirty="0" err="1">
                <a:latin typeface="Calibri" panose="020F0502020204030204" pitchFamily="34" charset="0"/>
                <a:ea typeface="Calibri" panose="020F0502020204030204" pitchFamily="34" charset="0"/>
                <a:cs typeface="Calibri" panose="020F0502020204030204" pitchFamily="34" charset="0"/>
              </a:rPr>
              <a:t>essaie</a:t>
            </a:r>
            <a:r>
              <a:rPr lang="fr-FR" sz="2800" dirty="0">
                <a:latin typeface="Calibri" panose="020F0502020204030204" pitchFamily="34" charset="0"/>
                <a:ea typeface="Calibri" panose="020F0502020204030204" pitchFamily="34" charset="0"/>
                <a:cs typeface="Calibri" panose="020F0502020204030204" pitchFamily="34" charset="0"/>
              </a:rPr>
              <a:t>. La robe est parfaite ! La couleur et la forme lui vont bien. </a:t>
            </a:r>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est très heureuse. Elle achète la robe et rentre chez elle. Elle est impatiente de la porter.</a:t>
            </a:r>
          </a:p>
        </p:txBody>
      </p:sp>
    </p:spTree>
    <p:extLst>
      <p:ext uri="{BB962C8B-B14F-4D97-AF65-F5344CB8AC3E}">
        <p14:creationId xmlns:p14="http://schemas.microsoft.com/office/powerpoint/2010/main" val="38175354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10D-6333-4A63-7303-1CBD71FA8516}"/>
            </a:ext>
          </a:extLst>
        </p:cNvPr>
        <p:cNvGrpSpPr/>
        <p:nvPr/>
      </p:nvGrpSpPr>
      <p:grpSpPr>
        <a:xfrm>
          <a:off x="0" y="0"/>
          <a:ext cx="0" cy="0"/>
          <a:chOff x="0" y="0"/>
          <a:chExt cx="0" cy="0"/>
        </a:xfrm>
      </p:grpSpPr>
      <p:sp>
        <p:nvSpPr>
          <p:cNvPr id="15" name="ZoneTexte 14"/>
          <p:cNvSpPr txBox="1"/>
          <p:nvPr/>
        </p:nvSpPr>
        <p:spPr>
          <a:xfrm>
            <a:off x="180813" y="1035200"/>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Pourquoi</a:t>
            </a:r>
            <a:r>
              <a:rPr lang="fr-FR" sz="2400" dirty="0"/>
              <a:t> </a:t>
            </a:r>
            <a:r>
              <a:rPr lang="fr-FR" sz="2400" dirty="0" err="1"/>
              <a:t>Safa</a:t>
            </a:r>
            <a:r>
              <a:rPr lang="fr-FR" sz="2400" dirty="0"/>
              <a:t> va-t-elle au magasin ?</a:t>
            </a:r>
          </a:p>
          <a:p>
            <a:pPr marL="0" indent="0">
              <a:lnSpc>
                <a:spcPct val="150000"/>
              </a:lnSpc>
              <a:buNone/>
            </a:pPr>
            <a:r>
              <a:rPr lang="fr-FR" sz="2400" dirty="0">
                <a:sym typeface="Wingdings" panose="05000000000000000000" pitchFamily="2" charset="2"/>
              </a:rPr>
              <a:t> </a:t>
            </a:r>
            <a:r>
              <a:rPr lang="fr-FR" sz="2400" dirty="0"/>
              <a:t>.........................................................................................................................................</a:t>
            </a:r>
          </a:p>
        </p:txBody>
      </p:sp>
      <p:sp>
        <p:nvSpPr>
          <p:cNvPr id="2" name="Rectangle: Rounded Corners 1">
            <a:extLst>
              <a:ext uri="{FF2B5EF4-FFF2-40B4-BE49-F238E27FC236}">
                <a16:creationId xmlns:a16="http://schemas.microsoft.com/office/drawing/2014/main" id="{7827DFD8-CF0D-F286-62FC-B120CD2C3D52}"/>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2378D9CE-5518-CD05-EF5C-98069080FE2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040CA60B-9F83-880E-4082-CA7DA913945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8257EB81-0A35-D6C6-3C7E-32B8DCD4752C}"/>
              </a:ext>
            </a:extLst>
          </p:cNvPr>
          <p:cNvSpPr txBox="1"/>
          <p:nvPr/>
        </p:nvSpPr>
        <p:spPr>
          <a:xfrm>
            <a:off x="792432" y="47512"/>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Réponse attendue :</a:t>
            </a:r>
          </a:p>
        </p:txBody>
      </p:sp>
      <p:sp>
        <p:nvSpPr>
          <p:cNvPr id="12"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corriger l’exercice sur leurs cahiers. Fournir un feedback constructif.</a:t>
            </a:r>
          </a:p>
        </p:txBody>
      </p:sp>
      <p:sp>
        <p:nvSpPr>
          <p:cNvPr id="20" name="ZoneTexte 19"/>
          <p:cNvSpPr txBox="1"/>
          <p:nvPr/>
        </p:nvSpPr>
        <p:spPr>
          <a:xfrm>
            <a:off x="601679" y="1635364"/>
            <a:ext cx="9017621"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err="1"/>
              <a:t>Safa</a:t>
            </a:r>
            <a:r>
              <a:rPr lang="fr-FR" dirty="0"/>
              <a:t> va au magasin car elle veut une nouvelle robe pour la fête.</a:t>
            </a:r>
          </a:p>
        </p:txBody>
      </p:sp>
      <p:sp>
        <p:nvSpPr>
          <p:cNvPr id="14" name="ZoneTexte 13">
            <a:extLst>
              <a:ext uri="{FF2B5EF4-FFF2-40B4-BE49-F238E27FC236}">
                <a16:creationId xmlns:a16="http://schemas.microsoft.com/office/drawing/2014/main" id="{8B592953-C1EF-36AC-4DF0-F09DA867D944}"/>
              </a:ext>
            </a:extLst>
          </p:cNvPr>
          <p:cNvSpPr txBox="1"/>
          <p:nvPr/>
        </p:nvSpPr>
        <p:spPr>
          <a:xfrm>
            <a:off x="1986657" y="2805162"/>
            <a:ext cx="8218684" cy="3108543"/>
          </a:xfrm>
          <a:prstGeom prst="rect">
            <a:avLst/>
          </a:prstGeom>
          <a:solidFill>
            <a:srgbClr val="FFFFCC"/>
          </a:solidFill>
          <a:ln>
            <a:solidFill>
              <a:schemeClr val="tx1"/>
            </a:solidFill>
          </a:ln>
        </p:spPr>
        <p:txBody>
          <a:bodyPr wrap="square">
            <a:spAutoFit/>
          </a:bodyPr>
          <a:lstStyle/>
          <a:p>
            <a:pPr algn="just"/>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va au magasin. </a:t>
            </a:r>
            <a:r>
              <a:rPr lang="fr-FR" sz="2800" dirty="0">
                <a:solidFill>
                  <a:prstClr val="black"/>
                </a:solidFill>
                <a:highlight>
                  <a:srgbClr val="00FFFF"/>
                </a:highlight>
                <a:latin typeface="Calibri" panose="020F0502020204030204" pitchFamily="34" charset="0"/>
                <a:ea typeface="Calibri" panose="020F0502020204030204" pitchFamily="34" charset="0"/>
                <a:cs typeface="Calibri" panose="020F0502020204030204" pitchFamily="34" charset="0"/>
              </a:rPr>
              <a:t>Elle veut une nouvelle robe pour la fête.</a:t>
            </a:r>
            <a:r>
              <a:rPr lang="fr-FR" sz="2800"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 </a:t>
            </a:r>
            <a:r>
              <a:rPr lang="fr-FR" sz="2800" dirty="0">
                <a:latin typeface="Calibri" panose="020F0502020204030204" pitchFamily="34" charset="0"/>
                <a:ea typeface="Calibri" panose="020F0502020204030204" pitchFamily="34" charset="0"/>
                <a:cs typeface="Calibri" panose="020F0502020204030204" pitchFamily="34" charset="0"/>
              </a:rPr>
              <a:t>Elle regarde les rayons du magasin. Elle trouve une robe bleue dans une corbeille. Elle la regarde, mais elle ne l’aime pas. Ensuite, elle voit une robe rouge. Elle l’</a:t>
            </a:r>
            <a:r>
              <a:rPr lang="fr-FR" sz="2800" dirty="0" err="1">
                <a:latin typeface="Calibri" panose="020F0502020204030204" pitchFamily="34" charset="0"/>
                <a:ea typeface="Calibri" panose="020F0502020204030204" pitchFamily="34" charset="0"/>
                <a:cs typeface="Calibri" panose="020F0502020204030204" pitchFamily="34" charset="0"/>
              </a:rPr>
              <a:t>essaie</a:t>
            </a:r>
            <a:r>
              <a:rPr lang="fr-FR" sz="2800" dirty="0">
                <a:latin typeface="Calibri" panose="020F0502020204030204" pitchFamily="34" charset="0"/>
                <a:ea typeface="Calibri" panose="020F0502020204030204" pitchFamily="34" charset="0"/>
                <a:cs typeface="Calibri" panose="020F0502020204030204" pitchFamily="34" charset="0"/>
              </a:rPr>
              <a:t>. La robe est parfaite ! La couleur et la forme lui vont bien. </a:t>
            </a:r>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est très heureuse. Elle achète la robe et rentre chez elle. Elle est impatiente de la porter.</a:t>
            </a:r>
          </a:p>
        </p:txBody>
      </p:sp>
      <p:pic>
        <p:nvPicPr>
          <p:cNvPr id="16"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7305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a:t>Repères</a:t>
            </a:r>
            <a:endParaRPr lang="en-US" sz="4267" dirty="0"/>
          </a:p>
        </p:txBody>
      </p:sp>
    </p:spTree>
    <p:extLst>
      <p:ext uri="{BB962C8B-B14F-4D97-AF65-F5344CB8AC3E}">
        <p14:creationId xmlns:p14="http://schemas.microsoft.com/office/powerpoint/2010/main" val="5313522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00150" y="2767190"/>
            <a:ext cx="9791700" cy="2092881"/>
          </a:xfrm>
          <a:prstGeom prst="rect">
            <a:avLst/>
          </a:prstGeom>
          <a:solidFill>
            <a:schemeClr val="accent2">
              <a:lumMod val="20000"/>
              <a:lumOff val="80000"/>
            </a:schemeClr>
          </a:solidFill>
          <a:ln>
            <a:solidFill>
              <a:schemeClr val="tx1"/>
            </a:solidFill>
          </a:ln>
        </p:spPr>
        <p:txBody>
          <a:bodyPr wrap="square">
            <a:spAutoFit/>
          </a:bodyPr>
          <a:lstStyle/>
          <a:p>
            <a:pPr algn="just"/>
            <a:r>
              <a:rPr lang="fr-FR" sz="2600" b="1" dirty="0">
                <a:solidFill>
                  <a:srgbClr val="00B0F0"/>
                </a:solidFill>
                <a:latin typeface="Calibri" panose="020F0502020204030204" pitchFamily="34" charset="0"/>
                <a:ea typeface="Calibri" panose="020F0502020204030204" pitchFamily="34" charset="0"/>
              </a:rPr>
              <a:t>Quelle est l’occasion… ? </a:t>
            </a:r>
            <a:r>
              <a:rPr lang="fr-FR" sz="2600" kern="100" dirty="0">
                <a:latin typeface="Calibri" panose="020F0502020204030204" pitchFamily="34" charset="0"/>
                <a:cs typeface="Calibri" panose="020F0502020204030204" pitchFamily="34" charset="0"/>
                <a:sym typeface="Wingdings" panose="05000000000000000000" pitchFamily="2" charset="2"/>
              </a:rPr>
              <a:t> </a:t>
            </a:r>
            <a:r>
              <a:rPr lang="fr-FR" sz="2600" b="1" dirty="0"/>
              <a:t>l’événement ou la circonstance</a:t>
            </a:r>
            <a:endParaRPr lang="fr-FR" sz="2600" b="1" dirty="0">
              <a:solidFill>
                <a:srgbClr val="00B0F0"/>
              </a:solidFill>
              <a:latin typeface="Calibri" panose="020F0502020204030204" pitchFamily="34" charset="0"/>
              <a:ea typeface="Calibri" panose="020F0502020204030204" pitchFamily="34" charset="0"/>
            </a:endParaRPr>
          </a:p>
          <a:p>
            <a:pPr algn="just"/>
            <a:r>
              <a:rPr lang="fr-FR" sz="2600" b="1" dirty="0">
                <a:solidFill>
                  <a:srgbClr val="C00000"/>
                </a:solidFill>
                <a:latin typeface="Calibri" panose="020F0502020204030204" pitchFamily="34" charset="0"/>
                <a:ea typeface="Calibri" panose="020F0502020204030204" pitchFamily="34" charset="0"/>
              </a:rPr>
              <a:t>Stratégie :</a:t>
            </a:r>
            <a:r>
              <a:rPr lang="fr-FR" sz="2600" dirty="0">
                <a:solidFill>
                  <a:srgbClr val="000000"/>
                </a:solidFill>
                <a:latin typeface="Calibri" panose="020F0502020204030204" pitchFamily="34" charset="0"/>
                <a:ea typeface="Calibri" panose="020F0502020204030204" pitchFamily="34" charset="0"/>
              </a:rPr>
              <a:t> </a:t>
            </a:r>
            <a:r>
              <a:rPr lang="fr-FR" sz="2600" dirty="0"/>
              <a:t>Identifier </a:t>
            </a:r>
            <a:r>
              <a:rPr lang="fr-FR" sz="2600" b="1" dirty="0"/>
              <a:t>l’événement ou la circonstance</a:t>
            </a:r>
            <a:r>
              <a:rPr lang="fr-FR" sz="2600" dirty="0"/>
              <a:t>.</a:t>
            </a:r>
          </a:p>
          <a:p>
            <a:pPr algn="just"/>
            <a:r>
              <a:rPr lang="fr-FR" sz="2600" b="1" dirty="0">
                <a:solidFill>
                  <a:srgbClr val="C00000"/>
                </a:solidFill>
                <a:latin typeface="Calibri" panose="020F0502020204030204" pitchFamily="34" charset="0"/>
                <a:ea typeface="Calibri" panose="020F0502020204030204" pitchFamily="34" charset="0"/>
              </a:rPr>
              <a:t>Exemple :</a:t>
            </a:r>
          </a:p>
          <a:p>
            <a:pPr marL="457200" indent="-457200" algn="just">
              <a:buFont typeface="Wingdings" panose="05000000000000000000" pitchFamily="2" charset="2"/>
              <a:buChar char="Ø"/>
            </a:pPr>
            <a:r>
              <a:rPr lang="fr-FR" sz="2600" dirty="0"/>
              <a:t>Quelle est l’occasion qui réunit toute la famille ? </a:t>
            </a:r>
            <a:r>
              <a:rPr lang="fr-FR" sz="2600" kern="100" dirty="0">
                <a:latin typeface="Calibri" panose="020F0502020204030204" pitchFamily="34" charset="0"/>
                <a:cs typeface="Calibri" panose="020F0502020204030204" pitchFamily="34" charset="0"/>
                <a:sym typeface="Wingdings" panose="05000000000000000000" pitchFamily="2" charset="2"/>
              </a:rPr>
              <a:t> </a:t>
            </a:r>
            <a:r>
              <a:rPr lang="fr-FR" sz="2600" i="1" dirty="0"/>
              <a:t>L’anniversaire du grand-père.</a:t>
            </a:r>
            <a:endParaRPr lang="fr-FR" sz="2600" dirty="0">
              <a:solidFill>
                <a:srgbClr val="000000"/>
              </a:solidFill>
              <a:effectLst/>
              <a:latin typeface="Calibri" panose="020F0502020204030204" pitchFamily="34" charset="0"/>
              <a:ea typeface="Calibri" panose="020F0502020204030204" pitchFamily="34" charset="0"/>
            </a:endParaRP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de rappel. Expliciter la stratégie en s’appuyant sur les réponses des apprenants.</a:t>
            </a:r>
          </a:p>
        </p:txBody>
      </p:sp>
      <p:sp>
        <p:nvSpPr>
          <p:cNvPr id="5" name="ZoneTexte 11">
            <a:extLst>
              <a:ext uri="{FF2B5EF4-FFF2-40B4-BE49-F238E27FC236}">
                <a16:creationId xmlns:a16="http://schemas.microsoft.com/office/drawing/2014/main" id="{3F483B96-6AFD-81BF-BF2B-A0C1595A8A38}"/>
              </a:ext>
            </a:extLst>
          </p:cNvPr>
          <p:cNvSpPr txBox="1"/>
          <p:nvPr/>
        </p:nvSpPr>
        <p:spPr>
          <a:xfrm>
            <a:off x="792432" y="47513"/>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Rappelons un autre cas, celui où la question est posée  « Quelle occasion...? » </a:t>
            </a:r>
            <a:endParaRPr lang="fr-FR" altLang="fr-FR" dirty="0"/>
          </a:p>
        </p:txBody>
      </p:sp>
    </p:spTree>
    <p:extLst>
      <p:ext uri="{BB962C8B-B14F-4D97-AF65-F5344CB8AC3E}">
        <p14:creationId xmlns:p14="http://schemas.microsoft.com/office/powerpoint/2010/main" val="11460151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9B900-4E3D-A5D4-387A-52AF4A1E16A2}"/>
            </a:ext>
          </a:extLst>
        </p:cNvPr>
        <p:cNvGrpSpPr/>
        <p:nvPr/>
      </p:nvGrpSpPr>
      <p:grpSpPr>
        <a:xfrm>
          <a:off x="0" y="0"/>
          <a:ext cx="0" cy="0"/>
          <a:chOff x="0" y="0"/>
          <a:chExt cx="0" cy="0"/>
        </a:xfrm>
      </p:grpSpPr>
      <p:sp>
        <p:nvSpPr>
          <p:cNvPr id="14" name="ZoneTexte 13"/>
          <p:cNvSpPr txBox="1"/>
          <p:nvPr/>
        </p:nvSpPr>
        <p:spPr>
          <a:xfrm>
            <a:off x="180813" y="1047564"/>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Quelle est l’occasion </a:t>
            </a:r>
            <a:r>
              <a:rPr lang="fr-FR" sz="2400" dirty="0"/>
              <a:t>qui pousse </a:t>
            </a:r>
            <a:r>
              <a:rPr lang="fr-FR" sz="2400" dirty="0" err="1"/>
              <a:t>Safa</a:t>
            </a:r>
            <a:r>
              <a:rPr lang="fr-FR" sz="2400" dirty="0"/>
              <a:t> à acheter cette robe ? </a:t>
            </a:r>
          </a:p>
          <a:p>
            <a:pPr marL="0" indent="0">
              <a:lnSpc>
                <a:spcPct val="150000"/>
              </a:lnSpc>
              <a:buNone/>
            </a:pPr>
            <a:r>
              <a:rPr lang="fr-FR" sz="2400" dirty="0">
                <a:sym typeface="Wingdings" panose="05000000000000000000" pitchFamily="2" charset="2"/>
              </a:rPr>
              <a:t> </a:t>
            </a:r>
            <a:r>
              <a:rPr lang="fr-FR" sz="2400" dirty="0"/>
              <a:t>.........................................................................................................................................</a:t>
            </a:r>
          </a:p>
        </p:txBody>
      </p:sp>
      <p:sp>
        <p:nvSpPr>
          <p:cNvPr id="1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18" name="Rectangle 1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9"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1">
            <a:extLst>
              <a:ext uri="{FF2B5EF4-FFF2-40B4-BE49-F238E27FC236}">
                <a16:creationId xmlns:a16="http://schemas.microsoft.com/office/drawing/2014/main" id="{A8768FD6-2C51-1D8B-99B9-2C0B84F03AEE}"/>
              </a:ext>
            </a:extLst>
          </p:cNvPr>
          <p:cNvSpPr txBox="1"/>
          <p:nvPr/>
        </p:nvSpPr>
        <p:spPr>
          <a:xfrm>
            <a:off x="792432" y="47513"/>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Répondez à cette question :</a:t>
            </a:r>
            <a:endParaRPr lang="fr-FR" altLang="fr-FR" dirty="0"/>
          </a:p>
        </p:txBody>
      </p:sp>
      <p:sp>
        <p:nvSpPr>
          <p:cNvPr id="21" name="Espace réservé du texte 2">
            <a:extLst>
              <a:ext uri="{FF2B5EF4-FFF2-40B4-BE49-F238E27FC236}">
                <a16:creationId xmlns:a16="http://schemas.microsoft.com/office/drawing/2014/main" id="{A4B33D35-D281-CEAF-0902-BDD37A6DFB72}"/>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Lire la question à haute voix, pointer les mots importants dans la question. </a:t>
            </a: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8B592953-C1EF-36AC-4DF0-F09DA867D944}"/>
              </a:ext>
            </a:extLst>
          </p:cNvPr>
          <p:cNvSpPr txBox="1"/>
          <p:nvPr/>
        </p:nvSpPr>
        <p:spPr>
          <a:xfrm>
            <a:off x="1986657" y="2805162"/>
            <a:ext cx="8218684" cy="3108543"/>
          </a:xfrm>
          <a:prstGeom prst="rect">
            <a:avLst/>
          </a:prstGeom>
          <a:solidFill>
            <a:srgbClr val="FFFFCC"/>
          </a:solidFill>
          <a:ln>
            <a:solidFill>
              <a:schemeClr val="tx1"/>
            </a:solidFill>
          </a:ln>
        </p:spPr>
        <p:txBody>
          <a:bodyPr wrap="square">
            <a:spAutoFit/>
          </a:bodyPr>
          <a:lstStyle/>
          <a:p>
            <a:pPr algn="just"/>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va au magasin. Elle veut une nouvelle robe pour la fête. Elle regarde les rayons du magasin. Elle trouve une robe bleue dans une corbeille. Elle la regarde, mais elle ne l’aime pas. Ensuite, elle voit une robe rouge. Elle l’</a:t>
            </a:r>
            <a:r>
              <a:rPr lang="fr-FR" sz="2800" dirty="0" err="1">
                <a:latin typeface="Calibri" panose="020F0502020204030204" pitchFamily="34" charset="0"/>
                <a:ea typeface="Calibri" panose="020F0502020204030204" pitchFamily="34" charset="0"/>
                <a:cs typeface="Calibri" panose="020F0502020204030204" pitchFamily="34" charset="0"/>
              </a:rPr>
              <a:t>essaie</a:t>
            </a:r>
            <a:r>
              <a:rPr lang="fr-FR" sz="2800" dirty="0">
                <a:latin typeface="Calibri" panose="020F0502020204030204" pitchFamily="34" charset="0"/>
                <a:ea typeface="Calibri" panose="020F0502020204030204" pitchFamily="34" charset="0"/>
                <a:cs typeface="Calibri" panose="020F0502020204030204" pitchFamily="34" charset="0"/>
              </a:rPr>
              <a:t>. La robe est parfaite ! La couleur et la forme lui vont bien. </a:t>
            </a:r>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est très heureuse. Elle achète la robe et rentre chez elle. Elle est impatiente de la porter.</a:t>
            </a:r>
          </a:p>
        </p:txBody>
      </p:sp>
    </p:spTree>
    <p:extLst>
      <p:ext uri="{BB962C8B-B14F-4D97-AF65-F5344CB8AC3E}">
        <p14:creationId xmlns:p14="http://schemas.microsoft.com/office/powerpoint/2010/main" val="20062207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12" name="ZoneTexte 11"/>
          <p:cNvSpPr txBox="1"/>
          <p:nvPr/>
        </p:nvSpPr>
        <p:spPr>
          <a:xfrm>
            <a:off x="180813" y="1047564"/>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Quelle est l’occasion </a:t>
            </a:r>
            <a:r>
              <a:rPr lang="fr-FR" sz="2400" dirty="0"/>
              <a:t>qui pousse </a:t>
            </a:r>
            <a:r>
              <a:rPr lang="fr-FR" sz="2400" dirty="0" err="1"/>
              <a:t>Safa</a:t>
            </a:r>
            <a:r>
              <a:rPr lang="fr-FR" sz="2400" dirty="0"/>
              <a:t> à acheter cette robe ? </a:t>
            </a:r>
          </a:p>
          <a:p>
            <a:pPr marL="0" indent="0">
              <a:lnSpc>
                <a:spcPct val="150000"/>
              </a:lnSpc>
              <a:buNone/>
            </a:pPr>
            <a:r>
              <a:rPr lang="fr-FR" sz="2400" dirty="0">
                <a:sym typeface="Wingdings" panose="05000000000000000000" pitchFamily="2" charset="2"/>
              </a:rPr>
              <a:t> </a:t>
            </a:r>
            <a:r>
              <a:rPr lang="fr-FR" sz="2400" dirty="0"/>
              <a:t>.........................................................................................................................................</a:t>
            </a:r>
          </a:p>
        </p:txBody>
      </p:sp>
      <p:sp>
        <p:nvSpPr>
          <p:cNvPr id="2"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1E3B11F8-4A65-440F-C174-5CEAD7F18755}"/>
              </a:ext>
            </a:extLst>
          </p:cNvPr>
          <p:cNvSpPr txBox="1"/>
          <p:nvPr/>
        </p:nvSpPr>
        <p:spPr>
          <a:xfrm>
            <a:off x="606015" y="1681530"/>
            <a:ext cx="9017621"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a:t>Elle veut acheter une robe pour la fête.</a:t>
            </a:r>
          </a:p>
        </p:txBody>
      </p:sp>
      <p:sp>
        <p:nvSpPr>
          <p:cNvPr id="16" name="ZoneTexte 11">
            <a:extLst>
              <a:ext uri="{FF2B5EF4-FFF2-40B4-BE49-F238E27FC236}">
                <a16:creationId xmlns:a16="http://schemas.microsoft.com/office/drawing/2014/main" id="{8257EB81-0A35-D6C6-3C7E-32B8DCD4752C}"/>
              </a:ext>
            </a:extLst>
          </p:cNvPr>
          <p:cNvSpPr txBox="1"/>
          <p:nvPr/>
        </p:nvSpPr>
        <p:spPr>
          <a:xfrm>
            <a:off x="792432" y="47512"/>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Réponse attendue :</a:t>
            </a:r>
          </a:p>
        </p:txBody>
      </p:sp>
      <p:sp>
        <p:nvSpPr>
          <p:cNvPr id="18"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corriger l’exercice sur leurs cahiers. Fournir un feedback constructif.</a:t>
            </a:r>
          </a:p>
        </p:txBody>
      </p:sp>
      <p:sp>
        <p:nvSpPr>
          <p:cNvPr id="10" name="ZoneTexte 9">
            <a:extLst>
              <a:ext uri="{FF2B5EF4-FFF2-40B4-BE49-F238E27FC236}">
                <a16:creationId xmlns:a16="http://schemas.microsoft.com/office/drawing/2014/main" id="{8B592953-C1EF-36AC-4DF0-F09DA867D944}"/>
              </a:ext>
            </a:extLst>
          </p:cNvPr>
          <p:cNvSpPr txBox="1"/>
          <p:nvPr/>
        </p:nvSpPr>
        <p:spPr>
          <a:xfrm>
            <a:off x="1986657" y="2805162"/>
            <a:ext cx="8218684" cy="3108543"/>
          </a:xfrm>
          <a:prstGeom prst="rect">
            <a:avLst/>
          </a:prstGeom>
          <a:solidFill>
            <a:srgbClr val="FFFFCC"/>
          </a:solidFill>
          <a:ln>
            <a:solidFill>
              <a:schemeClr val="tx1"/>
            </a:solidFill>
          </a:ln>
        </p:spPr>
        <p:txBody>
          <a:bodyPr wrap="square">
            <a:spAutoFit/>
          </a:bodyPr>
          <a:lstStyle/>
          <a:p>
            <a:pPr algn="just"/>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va au magasin. Elle veut une nouvelle robe pour </a:t>
            </a:r>
            <a:r>
              <a:rPr lang="fr-FR" sz="2800" dirty="0">
                <a:solidFill>
                  <a:prstClr val="black"/>
                </a:solidFill>
                <a:highlight>
                  <a:srgbClr val="00FFFF"/>
                </a:highlight>
                <a:latin typeface="Calibri" panose="020F0502020204030204" pitchFamily="34" charset="0"/>
                <a:ea typeface="Calibri" panose="020F0502020204030204" pitchFamily="34" charset="0"/>
                <a:cs typeface="Calibri" panose="020F0502020204030204" pitchFamily="34" charset="0"/>
              </a:rPr>
              <a:t>la fête. </a:t>
            </a:r>
            <a:r>
              <a:rPr lang="fr-FR" sz="2800" dirty="0">
                <a:latin typeface="Calibri" panose="020F0502020204030204" pitchFamily="34" charset="0"/>
                <a:ea typeface="Calibri" panose="020F0502020204030204" pitchFamily="34" charset="0"/>
                <a:cs typeface="Calibri" panose="020F0502020204030204" pitchFamily="34" charset="0"/>
              </a:rPr>
              <a:t>Elle regarde les rayons du magasin. Elle trouve une robe bleue dans une corbeille. Elle la regarde, mais elle ne l’aime pas. Ensuite, elle voit une robe rouge. Elle l’</a:t>
            </a:r>
            <a:r>
              <a:rPr lang="fr-FR" sz="2800" dirty="0" err="1">
                <a:latin typeface="Calibri" panose="020F0502020204030204" pitchFamily="34" charset="0"/>
                <a:ea typeface="Calibri" panose="020F0502020204030204" pitchFamily="34" charset="0"/>
                <a:cs typeface="Calibri" panose="020F0502020204030204" pitchFamily="34" charset="0"/>
              </a:rPr>
              <a:t>essaie</a:t>
            </a:r>
            <a:r>
              <a:rPr lang="fr-FR" sz="2800" dirty="0">
                <a:latin typeface="Calibri" panose="020F0502020204030204" pitchFamily="34" charset="0"/>
                <a:ea typeface="Calibri" panose="020F0502020204030204" pitchFamily="34" charset="0"/>
                <a:cs typeface="Calibri" panose="020F0502020204030204" pitchFamily="34" charset="0"/>
              </a:rPr>
              <a:t>. La robe est parfaite ! La couleur et la forme lui vont bien. </a:t>
            </a:r>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est très heureuse. Elle achète la robe et rentre chez elle. Elle est impatiente de la porter.</a:t>
            </a:r>
          </a:p>
        </p:txBody>
      </p:sp>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75172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a:t>Repères</a:t>
            </a:r>
            <a:endParaRPr lang="en-US" sz="4267" dirty="0"/>
          </a:p>
        </p:txBody>
      </p:sp>
    </p:spTree>
    <p:extLst>
      <p:ext uri="{BB962C8B-B14F-4D97-AF65-F5344CB8AC3E}">
        <p14:creationId xmlns:p14="http://schemas.microsoft.com/office/powerpoint/2010/main" val="28028211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092200" y="2382559"/>
            <a:ext cx="10185400" cy="2092881"/>
          </a:xfrm>
          <a:prstGeom prst="rect">
            <a:avLst/>
          </a:prstGeom>
          <a:solidFill>
            <a:schemeClr val="accent2">
              <a:lumMod val="20000"/>
              <a:lumOff val="80000"/>
            </a:schemeClr>
          </a:solidFill>
          <a:ln>
            <a:solidFill>
              <a:schemeClr val="tx1"/>
            </a:solidFill>
          </a:ln>
        </p:spPr>
        <p:txBody>
          <a:bodyPr wrap="square">
            <a:spAutoFit/>
          </a:bodyPr>
          <a:lstStyle/>
          <a:p>
            <a:r>
              <a:rPr lang="fr-FR" sz="2600" b="1" dirty="0">
                <a:solidFill>
                  <a:srgbClr val="00B0F0"/>
                </a:solidFill>
                <a:ea typeface="Calibri" panose="020F0502020204030204" pitchFamily="34" charset="0"/>
              </a:rPr>
              <a:t>Quel / Quelle… ?</a:t>
            </a:r>
            <a:r>
              <a:rPr lang="fr-FR" sz="2600" kern="100" dirty="0">
                <a:cs typeface="Calibri" panose="020F0502020204030204" pitchFamily="34" charset="0"/>
                <a:sym typeface="Wingdings" panose="05000000000000000000" pitchFamily="2" charset="2"/>
              </a:rPr>
              <a:t>  </a:t>
            </a:r>
            <a:r>
              <a:rPr lang="fr-FR" sz="2600" b="1" dirty="0"/>
              <a:t>choix</a:t>
            </a:r>
            <a:r>
              <a:rPr lang="fr-FR" sz="2600" b="1" dirty="0">
                <a:solidFill>
                  <a:srgbClr val="00B0F0"/>
                </a:solidFill>
                <a:ea typeface="Calibri" panose="020F0502020204030204" pitchFamily="34" charset="0"/>
                <a:sym typeface="Wingdings" panose="05000000000000000000" pitchFamily="2" charset="2"/>
              </a:rPr>
              <a:t> </a:t>
            </a:r>
          </a:p>
          <a:p>
            <a:r>
              <a:rPr lang="fr-FR" sz="2600" b="1" dirty="0">
                <a:solidFill>
                  <a:srgbClr val="C00000"/>
                </a:solidFill>
                <a:ea typeface="Calibri" panose="020F0502020204030204" pitchFamily="34" charset="0"/>
              </a:rPr>
              <a:t>Stratégie : </a:t>
            </a:r>
            <a:r>
              <a:rPr lang="fr-FR" sz="2600" dirty="0"/>
              <a:t>Repérer </a:t>
            </a:r>
            <a:r>
              <a:rPr lang="fr-FR" sz="2600" b="1" dirty="0"/>
              <a:t>un élément précis parmi plusieurs</a:t>
            </a:r>
            <a:r>
              <a:rPr lang="fr-FR" sz="2600" dirty="0"/>
              <a:t>, Identifier </a:t>
            </a:r>
            <a:r>
              <a:rPr lang="fr-FR" sz="2600" b="1" dirty="0"/>
              <a:t>ce qu’on aime le plus</a:t>
            </a:r>
            <a:r>
              <a:rPr lang="fr-FR" sz="2600" dirty="0"/>
              <a:t>. </a:t>
            </a:r>
          </a:p>
          <a:p>
            <a:r>
              <a:rPr lang="fr-FR" sz="2600" b="1" dirty="0">
                <a:solidFill>
                  <a:srgbClr val="C00000"/>
                </a:solidFill>
                <a:ea typeface="Calibri" panose="020F0502020204030204" pitchFamily="34" charset="0"/>
              </a:rPr>
              <a:t>Exemple :</a:t>
            </a:r>
          </a:p>
          <a:p>
            <a:pPr marL="457200" indent="-457200" algn="just">
              <a:buFont typeface="Wingdings" panose="05000000000000000000" pitchFamily="2" charset="2"/>
              <a:buChar char="Ø"/>
            </a:pPr>
            <a:r>
              <a:rPr lang="fr-FR" sz="2600" dirty="0"/>
              <a:t>Quel livre l’élève choisit-il à la bibliothèque ? </a:t>
            </a:r>
            <a:r>
              <a:rPr lang="fr-FR" sz="2600" kern="100" dirty="0">
                <a:cs typeface="Calibri" panose="020F0502020204030204" pitchFamily="34" charset="0"/>
                <a:sym typeface="Wingdings" panose="05000000000000000000" pitchFamily="2" charset="2"/>
              </a:rPr>
              <a:t> </a:t>
            </a:r>
            <a:r>
              <a:rPr lang="fr-FR" sz="2600" i="1" dirty="0"/>
              <a:t>Un roman d’aventures.</a:t>
            </a:r>
            <a:endParaRPr lang="fr-FR" sz="2600" dirty="0">
              <a:solidFill>
                <a:srgbClr val="000000"/>
              </a:solidFill>
              <a:effectLst/>
              <a:ea typeface="Calibri" panose="020F0502020204030204" pitchFamily="34" charset="0"/>
            </a:endParaRP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de rappel. Expliciter la stratégie en s’appuyant sur les réponses des apprenants.</a:t>
            </a:r>
          </a:p>
        </p:txBody>
      </p:sp>
      <p:sp>
        <p:nvSpPr>
          <p:cNvPr id="4" name="ZoneTexte 11">
            <a:extLst>
              <a:ext uri="{FF2B5EF4-FFF2-40B4-BE49-F238E27FC236}">
                <a16:creationId xmlns:a16="http://schemas.microsoft.com/office/drawing/2014/main" id="{D1A2897D-6DCB-650D-8C16-614E1ACE8C3F}"/>
              </a:ext>
            </a:extLst>
          </p:cNvPr>
          <p:cNvSpPr txBox="1"/>
          <p:nvPr/>
        </p:nvSpPr>
        <p:spPr>
          <a:xfrm>
            <a:off x="792432" y="47513"/>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Voyons un autre cas. Comment répond-on à une question posée par « Quel/quelle....? » </a:t>
            </a:r>
            <a:endParaRPr lang="fr-FR" altLang="fr-FR" dirty="0"/>
          </a:p>
        </p:txBody>
      </p:sp>
    </p:spTree>
    <p:extLst>
      <p:ext uri="{BB962C8B-B14F-4D97-AF65-F5344CB8AC3E}">
        <p14:creationId xmlns:p14="http://schemas.microsoft.com/office/powerpoint/2010/main" val="3867718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2697481" y="1917753"/>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algn="ctr" defTabSz="1219170">
              <a:defRPr/>
            </a:pPr>
            <a:r>
              <a:rPr lang="fr-FR" sz="1867" b="1" kern="0" dirty="0">
                <a:solidFill>
                  <a:schemeClr val="bg1"/>
                </a:solidFill>
                <a:latin typeface="Calibri"/>
                <a:ea typeface="Calibri"/>
                <a:cs typeface="Calibri"/>
              </a:rPr>
              <a:t>Fiche de révision</a:t>
            </a:r>
            <a:r>
              <a:rPr lang="fr-FR" sz="1867" b="1" kern="0" dirty="0">
                <a:solidFill>
                  <a:prstClr val="black"/>
                </a:solidFill>
                <a:latin typeface="Calibri"/>
                <a:ea typeface="Calibri"/>
                <a:cs typeface="Calibri"/>
              </a:rPr>
              <a:t>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578729" y="1917753"/>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p:spPr>
        <p:style>
          <a:lnRef idx="2">
            <a:schemeClr val="accent4">
              <a:shade val="50000"/>
            </a:schemeClr>
          </a:lnRef>
          <a:fillRef idx="1">
            <a:schemeClr val="accent4"/>
          </a:fillRef>
          <a:effectRef idx="0">
            <a:schemeClr val="accent4"/>
          </a:effectRef>
          <a:fontRef idx="minor">
            <a:schemeClr val="lt1"/>
          </a:fontRef>
        </p:style>
        <p:txBody>
          <a:bodyPr vert="horz" wrap="square" lIns="91427" tIns="45695" rIns="91427" bIns="45695" anchor="ctr" anchorCtr="1" compatLnSpc="1">
            <a:noAutofit/>
          </a:bodyPr>
          <a:lstStyle/>
          <a:p>
            <a:pPr algn="ctr" defTabSz="1219170">
              <a:defRPr/>
            </a:pPr>
            <a:r>
              <a:rPr lang="fr-FR" sz="1867" b="1" kern="0" dirty="0">
                <a:solidFill>
                  <a:prstClr val="white"/>
                </a:solidFill>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2697481" y="2851955"/>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algn="ctr" defTabSz="1219170"/>
            <a:r>
              <a:rPr lang="fr-FR" sz="1867" b="1" kern="0" dirty="0">
                <a:solidFill>
                  <a:schemeClr val="bg1"/>
                </a:solidFill>
                <a:latin typeface="Calibri"/>
                <a:ea typeface="Calibri"/>
                <a:cs typeface="Calibri"/>
              </a:rPr>
              <a:t> Test de validation du palier</a:t>
            </a:r>
          </a:p>
        </p:txBody>
      </p:sp>
      <p:sp>
        <p:nvSpPr>
          <p:cNvPr id="6" name="Google Shape;289;p29">
            <a:extLst>
              <a:ext uri="{FF2B5EF4-FFF2-40B4-BE49-F238E27FC236}">
                <a16:creationId xmlns:a16="http://schemas.microsoft.com/office/drawing/2014/main" id="{6483138D-1658-8B74-9ECA-5D9269DF8986}"/>
              </a:ext>
            </a:extLst>
          </p:cNvPr>
          <p:cNvSpPr/>
          <p:nvPr/>
        </p:nvSpPr>
        <p:spPr>
          <a:xfrm>
            <a:off x="578729" y="2851955"/>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70"/>
            <a:r>
              <a:rPr lang="fr-FR" sz="1867" b="1" kern="0" dirty="0">
                <a:solidFill>
                  <a:schemeClr val="bg1"/>
                </a:solidFill>
                <a:latin typeface="Calibri"/>
                <a:ea typeface="Calibri"/>
                <a:cs typeface="Calibri"/>
              </a:rPr>
              <a:t>Séance 2</a:t>
            </a:r>
          </a:p>
        </p:txBody>
      </p:sp>
      <p:sp>
        <p:nvSpPr>
          <p:cNvPr id="7" name="Google Shape;290;p29">
            <a:extLst>
              <a:ext uri="{FF2B5EF4-FFF2-40B4-BE49-F238E27FC236}">
                <a16:creationId xmlns:a16="http://schemas.microsoft.com/office/drawing/2014/main" id="{96EF44EB-A92E-0BC1-CC4D-2A97532B36E4}"/>
              </a:ext>
            </a:extLst>
          </p:cNvPr>
          <p:cNvSpPr/>
          <p:nvPr/>
        </p:nvSpPr>
        <p:spPr>
          <a:xfrm>
            <a:off x="2697481" y="4720361"/>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70"/>
            <a:r>
              <a:rPr lang="fr-FR" sz="1867" b="1" kern="0" dirty="0">
                <a:solidFill>
                  <a:schemeClr val="bg1"/>
                </a:solidFill>
                <a:latin typeface="Calibri"/>
                <a:ea typeface="Calibri"/>
                <a:cs typeface="Calibri"/>
              </a:rPr>
              <a:t>Fiche de consolidation 2</a:t>
            </a:r>
          </a:p>
        </p:txBody>
      </p:sp>
      <p:sp>
        <p:nvSpPr>
          <p:cNvPr id="8" name="Google Shape;291;p29">
            <a:extLst>
              <a:ext uri="{FF2B5EF4-FFF2-40B4-BE49-F238E27FC236}">
                <a16:creationId xmlns:a16="http://schemas.microsoft.com/office/drawing/2014/main" id="{FEEAEE18-1A5B-C9BD-3916-C019B19E4CFF}"/>
              </a:ext>
            </a:extLst>
          </p:cNvPr>
          <p:cNvSpPr/>
          <p:nvPr/>
        </p:nvSpPr>
        <p:spPr>
          <a:xfrm>
            <a:off x="578729" y="4720361"/>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70"/>
            <a:r>
              <a:rPr lang="fr-FR" sz="1867" b="1" kern="0" dirty="0">
                <a:solidFill>
                  <a:schemeClr val="bg1"/>
                </a:solidFill>
                <a:latin typeface="Calibri"/>
                <a:ea typeface="Calibri"/>
                <a:cs typeface="Calibri"/>
              </a:rPr>
              <a:t>Séance 4</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697481" y="3842051"/>
            <a:ext cx="9062399" cy="61635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9528" cap="flat">
            <a:solidFill>
              <a:schemeClr val="bg2">
                <a:lumMod val="10000"/>
              </a:schemeClr>
            </a:solidFill>
            <a:prstDash val="solid"/>
            <a:miter/>
          </a:ln>
        </p:spPr>
        <p:txBody>
          <a:bodyPr vert="horz" wrap="square" lIns="91427" tIns="45695" rIns="91427" bIns="45695" anchor="ctr" anchorCtr="1" compatLnSpc="1">
            <a:noAutofit/>
          </a:bodyPr>
          <a:lstStyle/>
          <a:p>
            <a:pPr defTabSz="1219170">
              <a:lnSpc>
                <a:spcPct val="200000"/>
              </a:lnSpc>
              <a:defRPr/>
            </a:pPr>
            <a:r>
              <a:rPr lang="fr-FR" sz="1867" b="1" kern="0" dirty="0">
                <a:latin typeface="Calibri"/>
                <a:ea typeface="Calibri"/>
                <a:cs typeface="Calibri"/>
              </a:rPr>
              <a:t>Fiche de consolidation 1</a:t>
            </a:r>
          </a:p>
          <a:p>
            <a:pPr defTabSz="1219170">
              <a:defRPr/>
            </a:pPr>
            <a:r>
              <a:rPr lang="fr-FR" sz="1867" b="1" kern="0" dirty="0">
                <a:solidFill>
                  <a:prstClr val="white"/>
                </a:solidFill>
                <a:latin typeface="Calibri"/>
                <a:ea typeface="Calibri"/>
                <a:cs typeface="Calibri"/>
              </a:rPr>
              <a:t>e consolidation 1</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578729" y="3786158"/>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ln/>
        </p:spPr>
        <p:style>
          <a:lnRef idx="2">
            <a:schemeClr val="accent1">
              <a:shade val="50000"/>
            </a:schemeClr>
          </a:lnRef>
          <a:fillRef idx="1">
            <a:schemeClr val="accent1"/>
          </a:fillRef>
          <a:effectRef idx="0">
            <a:schemeClr val="accent1"/>
          </a:effectRef>
          <a:fontRef idx="minor">
            <a:schemeClr val="lt1"/>
          </a:fontRef>
        </p:style>
        <p:txBody>
          <a:bodyPr vert="horz" wrap="square" lIns="91427" tIns="45695" rIns="91427" bIns="45695" anchor="ctr" anchorCtr="1" compatLnSpc="1">
            <a:noAutofit/>
          </a:bodyPr>
          <a:lstStyle/>
          <a:p>
            <a:pPr algn="ctr" defTabSz="1219170">
              <a:defRPr/>
            </a:pPr>
            <a:r>
              <a:rPr lang="fr-FR" sz="1867" b="1" kern="0" dirty="0">
                <a:solidFill>
                  <a:prstClr val="white"/>
                </a:solidFill>
                <a:latin typeface="Calibri"/>
                <a:ea typeface="Calibri"/>
                <a:cs typeface="Calibri"/>
              </a:rPr>
              <a:t>Séance 3</a:t>
            </a:r>
          </a:p>
        </p:txBody>
      </p:sp>
      <p:sp>
        <p:nvSpPr>
          <p:cNvPr id="14"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Repérage dans la semaine</a:t>
            </a:r>
            <a:endParaRPr lang="fr-FR" sz="32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85965" y="150932"/>
            <a:ext cx="639795" cy="75103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Rounded Corners 11">
            <a:extLst>
              <a:ext uri="{FF2B5EF4-FFF2-40B4-BE49-F238E27FC236}">
                <a16:creationId xmlns:a16="http://schemas.microsoft.com/office/drawing/2014/main" id="{903539F8-A00F-BC5E-4838-0740E7F50060}"/>
              </a:ext>
            </a:extLst>
          </p:cNvPr>
          <p:cNvSpPr/>
          <p:nvPr/>
        </p:nvSpPr>
        <p:spPr>
          <a:xfrm>
            <a:off x="451069" y="3746851"/>
            <a:ext cx="11410287" cy="806749"/>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p>
        </p:txBody>
      </p:sp>
    </p:spTree>
    <p:extLst>
      <p:ext uri="{BB962C8B-B14F-4D97-AF65-F5344CB8AC3E}">
        <p14:creationId xmlns:p14="http://schemas.microsoft.com/office/powerpoint/2010/main" val="10524259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BB9C2509-BE5F-BCF3-2381-72077AC44F39}"/>
              </a:ext>
            </a:extLst>
          </p:cNvPr>
          <p:cNvSpPr txBox="1"/>
          <p:nvPr/>
        </p:nvSpPr>
        <p:spPr>
          <a:xfrm>
            <a:off x="792432" y="47512"/>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Répondez à cette question :</a:t>
            </a:r>
            <a:endParaRPr lang="fr-FR" altLang="fr-FR" dirty="0"/>
          </a:p>
        </p:txBody>
      </p:sp>
      <p:sp>
        <p:nvSpPr>
          <p:cNvPr id="3" name="ZoneTexte 2">
            <a:extLst>
              <a:ext uri="{FF2B5EF4-FFF2-40B4-BE49-F238E27FC236}">
                <a16:creationId xmlns:a16="http://schemas.microsoft.com/office/drawing/2014/main" id="{C0CD95F4-EEC6-3678-D07C-4FC8903D970F}"/>
              </a:ext>
            </a:extLst>
          </p:cNvPr>
          <p:cNvSpPr txBox="1"/>
          <p:nvPr/>
        </p:nvSpPr>
        <p:spPr>
          <a:xfrm>
            <a:off x="170735" y="1167986"/>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Quelle</a:t>
            </a:r>
            <a:r>
              <a:rPr lang="fr-FR" sz="2400" dirty="0"/>
              <a:t> robe </a:t>
            </a:r>
            <a:r>
              <a:rPr lang="fr-FR" sz="2400" dirty="0" err="1"/>
              <a:t>Safa</a:t>
            </a:r>
            <a:r>
              <a:rPr lang="fr-FR" sz="2400" dirty="0"/>
              <a:t> essaie-t-elle en premier ? </a:t>
            </a:r>
          </a:p>
          <a:p>
            <a:pPr marL="0" indent="0">
              <a:lnSpc>
                <a:spcPct val="150000"/>
              </a:lnSpc>
              <a:buNone/>
            </a:pPr>
            <a:r>
              <a:rPr lang="fr-FR" sz="2400" dirty="0">
                <a:sym typeface="Wingdings" panose="05000000000000000000" pitchFamily="2" charset="2"/>
              </a:rPr>
              <a:t> </a:t>
            </a:r>
            <a:r>
              <a:rPr lang="fr-FR" sz="2400" dirty="0"/>
              <a:t>.........................................................................................................................................</a:t>
            </a:r>
          </a:p>
        </p:txBody>
      </p:sp>
      <p:sp>
        <p:nvSpPr>
          <p:cNvPr id="8" name="Rectangle 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0"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8B592953-C1EF-36AC-4DF0-F09DA867D944}"/>
              </a:ext>
            </a:extLst>
          </p:cNvPr>
          <p:cNvSpPr txBox="1"/>
          <p:nvPr/>
        </p:nvSpPr>
        <p:spPr>
          <a:xfrm>
            <a:off x="1986657" y="2805162"/>
            <a:ext cx="8218684" cy="3108543"/>
          </a:xfrm>
          <a:prstGeom prst="rect">
            <a:avLst/>
          </a:prstGeom>
          <a:solidFill>
            <a:srgbClr val="FFFFCC"/>
          </a:solidFill>
          <a:ln>
            <a:solidFill>
              <a:schemeClr val="tx1"/>
            </a:solidFill>
          </a:ln>
        </p:spPr>
        <p:txBody>
          <a:bodyPr wrap="square">
            <a:spAutoFit/>
          </a:bodyPr>
          <a:lstStyle/>
          <a:p>
            <a:pPr algn="just"/>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va au magasin. Elle veut une nouvelle robe pour la fête. Elle regarde les rayons du magasin. Elle trouve une robe bleue dans une corbeille. Elle la regarde, mais elle ne l’aime pas. Ensuite, elle voit une robe rouge. Elle l’</a:t>
            </a:r>
            <a:r>
              <a:rPr lang="fr-FR" sz="2800" dirty="0" err="1">
                <a:latin typeface="Calibri" panose="020F0502020204030204" pitchFamily="34" charset="0"/>
                <a:ea typeface="Calibri" panose="020F0502020204030204" pitchFamily="34" charset="0"/>
                <a:cs typeface="Calibri" panose="020F0502020204030204" pitchFamily="34" charset="0"/>
              </a:rPr>
              <a:t>essaie</a:t>
            </a:r>
            <a:r>
              <a:rPr lang="fr-FR" sz="2800" dirty="0">
                <a:latin typeface="Calibri" panose="020F0502020204030204" pitchFamily="34" charset="0"/>
                <a:ea typeface="Calibri" panose="020F0502020204030204" pitchFamily="34" charset="0"/>
                <a:cs typeface="Calibri" panose="020F0502020204030204" pitchFamily="34" charset="0"/>
              </a:rPr>
              <a:t>. La robe est parfaite ! La couleur et la forme lui vont bien. </a:t>
            </a:r>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est très heureuse. Elle achète la robe et rentre chez elle. Elle est impatiente de la porter.</a:t>
            </a:r>
          </a:p>
        </p:txBody>
      </p:sp>
      <p:sp>
        <p:nvSpPr>
          <p:cNvPr id="14" name="Espace réservé du texte 2">
            <a:extLst>
              <a:ext uri="{FF2B5EF4-FFF2-40B4-BE49-F238E27FC236}">
                <a16:creationId xmlns:a16="http://schemas.microsoft.com/office/drawing/2014/main" id="{A4B33D35-D281-CEAF-0902-BDD37A6DFB72}"/>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Lire la question à haute voix, pointer les mots importants dans la question. </a:t>
            </a:r>
          </a:p>
        </p:txBody>
      </p:sp>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8128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B5A66-EFC1-C096-7AF1-426270AE058B}"/>
            </a:ext>
          </a:extLst>
        </p:cNvPr>
        <p:cNvGrpSpPr/>
        <p:nvPr/>
      </p:nvGrpSpPr>
      <p:grpSpPr>
        <a:xfrm>
          <a:off x="0" y="0"/>
          <a:ext cx="0" cy="0"/>
          <a:chOff x="0" y="0"/>
          <a:chExt cx="0" cy="0"/>
        </a:xfrm>
      </p:grpSpPr>
      <p:sp>
        <p:nvSpPr>
          <p:cNvPr id="17" name="ZoneTexte 16">
            <a:extLst>
              <a:ext uri="{FF2B5EF4-FFF2-40B4-BE49-F238E27FC236}">
                <a16:creationId xmlns:a16="http://schemas.microsoft.com/office/drawing/2014/main" id="{C0CD95F4-EEC6-3678-D07C-4FC8903D970F}"/>
              </a:ext>
            </a:extLst>
          </p:cNvPr>
          <p:cNvSpPr txBox="1"/>
          <p:nvPr/>
        </p:nvSpPr>
        <p:spPr>
          <a:xfrm>
            <a:off x="170735" y="1167986"/>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Quelle</a:t>
            </a:r>
            <a:r>
              <a:rPr lang="fr-FR" sz="2400" dirty="0"/>
              <a:t> robe </a:t>
            </a:r>
            <a:r>
              <a:rPr lang="fr-FR" sz="2400" dirty="0" err="1"/>
              <a:t>Safa</a:t>
            </a:r>
            <a:r>
              <a:rPr lang="fr-FR" sz="2400" dirty="0"/>
              <a:t> essaie-t-elle en premier ? </a:t>
            </a:r>
          </a:p>
          <a:p>
            <a:pPr marL="0" indent="0">
              <a:lnSpc>
                <a:spcPct val="150000"/>
              </a:lnSpc>
              <a:buNone/>
            </a:pPr>
            <a:r>
              <a:rPr lang="fr-FR" sz="2400" dirty="0">
                <a:sym typeface="Wingdings" panose="05000000000000000000" pitchFamily="2" charset="2"/>
              </a:rPr>
              <a:t> </a:t>
            </a:r>
            <a:r>
              <a:rPr lang="fr-FR" sz="2400" dirty="0"/>
              <a:t>.........................................................................................................................................</a:t>
            </a:r>
          </a:p>
        </p:txBody>
      </p:sp>
      <p:sp>
        <p:nvSpPr>
          <p:cNvPr id="9"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A620AB04-23CA-37D0-A02F-2FC5C973D03B}"/>
              </a:ext>
            </a:extLst>
          </p:cNvPr>
          <p:cNvSpPr txBox="1"/>
          <p:nvPr/>
        </p:nvSpPr>
        <p:spPr>
          <a:xfrm>
            <a:off x="792432" y="47512"/>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altLang="fr-FR" dirty="0"/>
              <a:t>Réponse attendue :</a:t>
            </a:r>
          </a:p>
        </p:txBody>
      </p:sp>
      <p:sp>
        <p:nvSpPr>
          <p:cNvPr id="6" name="ZoneTexte 5">
            <a:extLst>
              <a:ext uri="{FF2B5EF4-FFF2-40B4-BE49-F238E27FC236}">
                <a16:creationId xmlns:a16="http://schemas.microsoft.com/office/drawing/2014/main" id="{6C015564-DC84-9EF6-936B-31A132939FDB}"/>
              </a:ext>
            </a:extLst>
          </p:cNvPr>
          <p:cNvSpPr txBox="1"/>
          <p:nvPr/>
        </p:nvSpPr>
        <p:spPr>
          <a:xfrm>
            <a:off x="646771" y="1730343"/>
            <a:ext cx="8809464"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a:t>En premier, elle essaie une robe bleue.</a:t>
            </a:r>
          </a:p>
        </p:txBody>
      </p:sp>
      <p:sp>
        <p:nvSpPr>
          <p:cNvPr id="11" name="Rectangle 10">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6"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corriger l’exercice dans leurs cahiers.</a:t>
            </a:r>
          </a:p>
        </p:txBody>
      </p:sp>
      <p:sp>
        <p:nvSpPr>
          <p:cNvPr id="14" name="ZoneTexte 13">
            <a:extLst>
              <a:ext uri="{FF2B5EF4-FFF2-40B4-BE49-F238E27FC236}">
                <a16:creationId xmlns:a16="http://schemas.microsoft.com/office/drawing/2014/main" id="{8B592953-C1EF-36AC-4DF0-F09DA867D944}"/>
              </a:ext>
            </a:extLst>
          </p:cNvPr>
          <p:cNvSpPr txBox="1"/>
          <p:nvPr/>
        </p:nvSpPr>
        <p:spPr>
          <a:xfrm>
            <a:off x="1986657" y="2805162"/>
            <a:ext cx="8218684" cy="3108543"/>
          </a:xfrm>
          <a:prstGeom prst="rect">
            <a:avLst/>
          </a:prstGeom>
          <a:solidFill>
            <a:srgbClr val="FFFFCC"/>
          </a:solidFill>
          <a:ln>
            <a:solidFill>
              <a:schemeClr val="tx1"/>
            </a:solidFill>
          </a:ln>
        </p:spPr>
        <p:txBody>
          <a:bodyPr wrap="square">
            <a:spAutoFit/>
          </a:bodyPr>
          <a:lstStyle/>
          <a:p>
            <a:pPr algn="just"/>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va au magasin. Elle veut une nouvelle robe pour la fête. Elle regarde les rayons du magasin. Elle </a:t>
            </a:r>
            <a:r>
              <a:rPr lang="fr-FR" sz="2800" dirty="0">
                <a:highlight>
                  <a:srgbClr val="00FFFF"/>
                </a:highlight>
                <a:latin typeface="Calibri" panose="020F0502020204030204" pitchFamily="34" charset="0"/>
                <a:ea typeface="Calibri" panose="020F0502020204030204" pitchFamily="34" charset="0"/>
                <a:cs typeface="Calibri" panose="020F0502020204030204" pitchFamily="34" charset="0"/>
              </a:rPr>
              <a:t>trouve </a:t>
            </a:r>
            <a:r>
              <a:rPr lang="fr-FR" sz="2800" dirty="0">
                <a:solidFill>
                  <a:prstClr val="black"/>
                </a:solidFill>
                <a:highlight>
                  <a:srgbClr val="00FFFF"/>
                </a:highlight>
                <a:latin typeface="Calibri" panose="020F0502020204030204" pitchFamily="34" charset="0"/>
                <a:ea typeface="Calibri" panose="020F0502020204030204" pitchFamily="34" charset="0"/>
                <a:cs typeface="Calibri" panose="020F0502020204030204" pitchFamily="34" charset="0"/>
              </a:rPr>
              <a:t>une</a:t>
            </a:r>
            <a:r>
              <a:rPr lang="fr-FR" sz="2800" dirty="0">
                <a:highlight>
                  <a:srgbClr val="00FFFF"/>
                </a:highlight>
                <a:latin typeface="Calibri" panose="020F0502020204030204" pitchFamily="34" charset="0"/>
                <a:ea typeface="Calibri" panose="020F0502020204030204" pitchFamily="34" charset="0"/>
                <a:cs typeface="Calibri" panose="020F0502020204030204" pitchFamily="34" charset="0"/>
              </a:rPr>
              <a:t> </a:t>
            </a:r>
            <a:r>
              <a:rPr lang="fr-FR" sz="2800" dirty="0">
                <a:solidFill>
                  <a:prstClr val="black"/>
                </a:solidFill>
                <a:highlight>
                  <a:srgbClr val="00FFFF"/>
                </a:highlight>
                <a:latin typeface="Calibri" panose="020F0502020204030204" pitchFamily="34" charset="0"/>
                <a:ea typeface="Calibri" panose="020F0502020204030204" pitchFamily="34" charset="0"/>
                <a:cs typeface="Calibri" panose="020F0502020204030204" pitchFamily="34" charset="0"/>
              </a:rPr>
              <a:t>robe bleue </a:t>
            </a:r>
            <a:r>
              <a:rPr lang="fr-FR" sz="2800" dirty="0">
                <a:latin typeface="Calibri" panose="020F0502020204030204" pitchFamily="34" charset="0"/>
                <a:ea typeface="Calibri" panose="020F0502020204030204" pitchFamily="34" charset="0"/>
                <a:cs typeface="Calibri" panose="020F0502020204030204" pitchFamily="34" charset="0"/>
              </a:rPr>
              <a:t>dans une corbeille. Elle la regarde, mais elle ne l’aime pas. Ensuite, elle voit une robe rouge. Elle l’</a:t>
            </a:r>
            <a:r>
              <a:rPr lang="fr-FR" sz="2800" dirty="0" err="1">
                <a:latin typeface="Calibri" panose="020F0502020204030204" pitchFamily="34" charset="0"/>
                <a:ea typeface="Calibri" panose="020F0502020204030204" pitchFamily="34" charset="0"/>
                <a:cs typeface="Calibri" panose="020F0502020204030204" pitchFamily="34" charset="0"/>
              </a:rPr>
              <a:t>essaie</a:t>
            </a:r>
            <a:r>
              <a:rPr lang="fr-FR" sz="2800" dirty="0">
                <a:latin typeface="Calibri" panose="020F0502020204030204" pitchFamily="34" charset="0"/>
                <a:ea typeface="Calibri" panose="020F0502020204030204" pitchFamily="34" charset="0"/>
                <a:cs typeface="Calibri" panose="020F0502020204030204" pitchFamily="34" charset="0"/>
              </a:rPr>
              <a:t>. La robe est parfaite ! La couleur et la forme lui vont bien. </a:t>
            </a:r>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est très heureuse. Elle achète la robe et rentre chez elle. Elle est impatiente de la porter.</a:t>
            </a:r>
          </a:p>
        </p:txBody>
      </p:sp>
    </p:spTree>
    <p:extLst>
      <p:ext uri="{BB962C8B-B14F-4D97-AF65-F5344CB8AC3E}">
        <p14:creationId xmlns:p14="http://schemas.microsoft.com/office/powerpoint/2010/main" val="32819372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BB9C2509-BE5F-BCF3-2381-72077AC44F39}"/>
              </a:ext>
            </a:extLst>
          </p:cNvPr>
          <p:cNvSpPr txBox="1"/>
          <p:nvPr/>
        </p:nvSpPr>
        <p:spPr>
          <a:xfrm>
            <a:off x="792432" y="47512"/>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Répondez à cette question :</a:t>
            </a:r>
            <a:endParaRPr lang="fr-FR" altLang="fr-FR" dirty="0"/>
          </a:p>
        </p:txBody>
      </p:sp>
      <p:sp>
        <p:nvSpPr>
          <p:cNvPr id="3" name="ZoneTexte 2">
            <a:extLst>
              <a:ext uri="{FF2B5EF4-FFF2-40B4-BE49-F238E27FC236}">
                <a16:creationId xmlns:a16="http://schemas.microsoft.com/office/drawing/2014/main" id="{C0CD95F4-EEC6-3678-D07C-4FC8903D970F}"/>
              </a:ext>
            </a:extLst>
          </p:cNvPr>
          <p:cNvSpPr txBox="1"/>
          <p:nvPr/>
        </p:nvSpPr>
        <p:spPr>
          <a:xfrm>
            <a:off x="170735" y="1167986"/>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Quelle</a:t>
            </a:r>
            <a:r>
              <a:rPr lang="fr-FR" sz="2400" dirty="0"/>
              <a:t> robe a-t-elle aimé le plus ? </a:t>
            </a:r>
          </a:p>
          <a:p>
            <a:pPr marL="0" indent="0">
              <a:lnSpc>
                <a:spcPct val="150000"/>
              </a:lnSpc>
              <a:buNone/>
            </a:pPr>
            <a:r>
              <a:rPr lang="fr-FR" sz="2400" dirty="0">
                <a:sym typeface="Wingdings" panose="05000000000000000000" pitchFamily="2" charset="2"/>
              </a:rPr>
              <a:t> </a:t>
            </a:r>
            <a:r>
              <a:rPr lang="fr-FR" sz="2400" dirty="0"/>
              <a:t>.........................................................................................................................................</a:t>
            </a:r>
          </a:p>
        </p:txBody>
      </p:sp>
      <p:sp>
        <p:nvSpPr>
          <p:cNvPr id="8" name="Rectangle 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0"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8B592953-C1EF-36AC-4DF0-F09DA867D944}"/>
              </a:ext>
            </a:extLst>
          </p:cNvPr>
          <p:cNvSpPr txBox="1"/>
          <p:nvPr/>
        </p:nvSpPr>
        <p:spPr>
          <a:xfrm>
            <a:off x="1986657" y="2805162"/>
            <a:ext cx="8218684" cy="3108543"/>
          </a:xfrm>
          <a:prstGeom prst="rect">
            <a:avLst/>
          </a:prstGeom>
          <a:solidFill>
            <a:srgbClr val="FFFFCC"/>
          </a:solidFill>
          <a:ln>
            <a:solidFill>
              <a:schemeClr val="tx1"/>
            </a:solidFill>
          </a:ln>
        </p:spPr>
        <p:txBody>
          <a:bodyPr wrap="square">
            <a:spAutoFit/>
          </a:bodyPr>
          <a:lstStyle/>
          <a:p>
            <a:pPr algn="just"/>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va au magasin. Elle veut une nouvelle robe pour la fête. Elle regarde les rayons du magasin. Elle trouve une robe bleue dans une corbeille. Elle la regarde, mais elle ne l’aime pas. Ensuite, elle voit une robe rouge. Elle l’</a:t>
            </a:r>
            <a:r>
              <a:rPr lang="fr-FR" sz="2800" dirty="0" err="1">
                <a:latin typeface="Calibri" panose="020F0502020204030204" pitchFamily="34" charset="0"/>
                <a:ea typeface="Calibri" panose="020F0502020204030204" pitchFamily="34" charset="0"/>
                <a:cs typeface="Calibri" panose="020F0502020204030204" pitchFamily="34" charset="0"/>
              </a:rPr>
              <a:t>essaie</a:t>
            </a:r>
            <a:r>
              <a:rPr lang="fr-FR" sz="2800" dirty="0">
                <a:latin typeface="Calibri" panose="020F0502020204030204" pitchFamily="34" charset="0"/>
                <a:ea typeface="Calibri" panose="020F0502020204030204" pitchFamily="34" charset="0"/>
                <a:cs typeface="Calibri" panose="020F0502020204030204" pitchFamily="34" charset="0"/>
              </a:rPr>
              <a:t>. La robe est parfaite ! La couleur et la forme lui vont bien. </a:t>
            </a:r>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est très heureuse. Elle achète la robe et rentre chez elle. Elle est impatiente de la porter.</a:t>
            </a:r>
          </a:p>
        </p:txBody>
      </p:sp>
      <p:sp>
        <p:nvSpPr>
          <p:cNvPr id="11" name="Espace réservé du texte 2">
            <a:extLst>
              <a:ext uri="{FF2B5EF4-FFF2-40B4-BE49-F238E27FC236}">
                <a16:creationId xmlns:a16="http://schemas.microsoft.com/office/drawing/2014/main" id="{A4B33D35-D281-CEAF-0902-BDD37A6DFB72}"/>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Lire la question à haute voix, pointer les mots importants dans la question. </a:t>
            </a:r>
          </a:p>
        </p:txBody>
      </p:sp>
    </p:spTree>
    <p:extLst>
      <p:ext uri="{BB962C8B-B14F-4D97-AF65-F5344CB8AC3E}">
        <p14:creationId xmlns:p14="http://schemas.microsoft.com/office/powerpoint/2010/main" val="16526238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B5A66-EFC1-C096-7AF1-426270AE058B}"/>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C0CD95F4-EEC6-3678-D07C-4FC8903D970F}"/>
              </a:ext>
            </a:extLst>
          </p:cNvPr>
          <p:cNvSpPr txBox="1"/>
          <p:nvPr/>
        </p:nvSpPr>
        <p:spPr>
          <a:xfrm>
            <a:off x="170735" y="1167986"/>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Quelle</a:t>
            </a:r>
            <a:r>
              <a:rPr lang="fr-FR" sz="2400" dirty="0"/>
              <a:t> robe a-t-elle aimé le plus ? </a:t>
            </a:r>
          </a:p>
          <a:p>
            <a:pPr marL="0" indent="0">
              <a:lnSpc>
                <a:spcPct val="150000"/>
              </a:lnSpc>
              <a:buNone/>
            </a:pPr>
            <a:r>
              <a:rPr lang="fr-FR" sz="2400" dirty="0">
                <a:sym typeface="Wingdings" panose="05000000000000000000" pitchFamily="2" charset="2"/>
              </a:rPr>
              <a:t> </a:t>
            </a:r>
            <a:r>
              <a:rPr lang="fr-FR" sz="2400" dirty="0"/>
              <a:t>.........................................................................................................................................</a:t>
            </a:r>
          </a:p>
        </p:txBody>
      </p:sp>
      <p:sp>
        <p:nvSpPr>
          <p:cNvPr id="9"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A620AB04-23CA-37D0-A02F-2FC5C973D03B}"/>
              </a:ext>
            </a:extLst>
          </p:cNvPr>
          <p:cNvSpPr txBox="1"/>
          <p:nvPr/>
        </p:nvSpPr>
        <p:spPr>
          <a:xfrm>
            <a:off x="792432" y="47512"/>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altLang="fr-FR" dirty="0"/>
              <a:t>Réponse attendue :</a:t>
            </a:r>
          </a:p>
        </p:txBody>
      </p:sp>
      <p:sp>
        <p:nvSpPr>
          <p:cNvPr id="6" name="ZoneTexte 5">
            <a:extLst>
              <a:ext uri="{FF2B5EF4-FFF2-40B4-BE49-F238E27FC236}">
                <a16:creationId xmlns:a16="http://schemas.microsoft.com/office/drawing/2014/main" id="{6C015564-DC84-9EF6-936B-31A132939FDB}"/>
              </a:ext>
            </a:extLst>
          </p:cNvPr>
          <p:cNvSpPr txBox="1"/>
          <p:nvPr/>
        </p:nvSpPr>
        <p:spPr>
          <a:xfrm>
            <a:off x="646771" y="1730343"/>
            <a:ext cx="8809464"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a:t>C’est la robe rouge qu’elle a </a:t>
            </a:r>
            <a:r>
              <a:rPr lang="fr-FR" dirty="0" err="1"/>
              <a:t>aimée</a:t>
            </a:r>
            <a:r>
              <a:rPr lang="fr-FR" dirty="0"/>
              <a:t> le plus.</a:t>
            </a:r>
          </a:p>
        </p:txBody>
      </p:sp>
      <p:sp>
        <p:nvSpPr>
          <p:cNvPr id="11" name="Rectangle 10">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6"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corriger l’exercice sur leurs cahiers. Fournir un feedback constructif.</a:t>
            </a:r>
          </a:p>
        </p:txBody>
      </p:sp>
      <p:sp>
        <p:nvSpPr>
          <p:cNvPr id="14" name="ZoneTexte 13">
            <a:extLst>
              <a:ext uri="{FF2B5EF4-FFF2-40B4-BE49-F238E27FC236}">
                <a16:creationId xmlns:a16="http://schemas.microsoft.com/office/drawing/2014/main" id="{8B592953-C1EF-36AC-4DF0-F09DA867D944}"/>
              </a:ext>
            </a:extLst>
          </p:cNvPr>
          <p:cNvSpPr txBox="1"/>
          <p:nvPr/>
        </p:nvSpPr>
        <p:spPr>
          <a:xfrm>
            <a:off x="1986657" y="2805162"/>
            <a:ext cx="8218684" cy="3108543"/>
          </a:xfrm>
          <a:prstGeom prst="rect">
            <a:avLst/>
          </a:prstGeom>
          <a:solidFill>
            <a:srgbClr val="FFFFCC"/>
          </a:solidFill>
          <a:ln>
            <a:solidFill>
              <a:schemeClr val="tx1"/>
            </a:solidFill>
          </a:ln>
        </p:spPr>
        <p:txBody>
          <a:bodyPr wrap="square">
            <a:spAutoFit/>
          </a:bodyPr>
          <a:lstStyle/>
          <a:p>
            <a:pPr algn="just"/>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va au magasin. Elle veut une nouvelle robe pour la fête. Elle regarde les rayons du magasin. Elle trouve une robe bleue dans une corbeille. Elle la regarde, mais elle ne l’aime pas. Ensuite, elle voit </a:t>
            </a:r>
            <a:r>
              <a:rPr lang="fr-FR" sz="2800"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une robe rouge</a:t>
            </a:r>
            <a:r>
              <a:rPr lang="fr-FR" sz="2800" dirty="0">
                <a:latin typeface="Calibri" panose="020F0502020204030204" pitchFamily="34" charset="0"/>
                <a:ea typeface="Calibri" panose="020F0502020204030204" pitchFamily="34" charset="0"/>
                <a:cs typeface="Calibri" panose="020F0502020204030204" pitchFamily="34" charset="0"/>
              </a:rPr>
              <a:t>. Elle l’</a:t>
            </a:r>
            <a:r>
              <a:rPr lang="fr-FR" sz="2800" dirty="0" err="1">
                <a:latin typeface="Calibri" panose="020F0502020204030204" pitchFamily="34" charset="0"/>
                <a:ea typeface="Calibri" panose="020F0502020204030204" pitchFamily="34" charset="0"/>
                <a:cs typeface="Calibri" panose="020F0502020204030204" pitchFamily="34" charset="0"/>
              </a:rPr>
              <a:t>essaie</a:t>
            </a:r>
            <a:r>
              <a:rPr lang="fr-FR" sz="2800" dirty="0">
                <a:latin typeface="Calibri" panose="020F0502020204030204" pitchFamily="34" charset="0"/>
                <a:ea typeface="Calibri" panose="020F0502020204030204" pitchFamily="34" charset="0"/>
                <a:cs typeface="Calibri" panose="020F0502020204030204" pitchFamily="34" charset="0"/>
              </a:rPr>
              <a:t>. La robe est parfaite ! La couleur et la forme lui vont bien. </a:t>
            </a:r>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est très heureuse. Elle achète la robe et rentre chez elle. Elle est impatiente de la porter.</a:t>
            </a:r>
          </a:p>
        </p:txBody>
      </p:sp>
    </p:spTree>
    <p:extLst>
      <p:ext uri="{BB962C8B-B14F-4D97-AF65-F5344CB8AC3E}">
        <p14:creationId xmlns:p14="http://schemas.microsoft.com/office/powerpoint/2010/main" val="15611300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a:t>Repères</a:t>
            </a:r>
            <a:endParaRPr lang="en-US" sz="4267" dirty="0"/>
          </a:p>
        </p:txBody>
      </p:sp>
    </p:spTree>
    <p:extLst>
      <p:ext uri="{BB962C8B-B14F-4D97-AF65-F5344CB8AC3E}">
        <p14:creationId xmlns:p14="http://schemas.microsoft.com/office/powerpoint/2010/main" val="29985396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20279" y="2361597"/>
            <a:ext cx="11005868" cy="1692771"/>
          </a:xfrm>
          <a:prstGeom prst="rect">
            <a:avLst/>
          </a:prstGeom>
          <a:solidFill>
            <a:schemeClr val="accent2">
              <a:lumMod val="20000"/>
              <a:lumOff val="80000"/>
            </a:schemeClr>
          </a:solidFill>
          <a:ln>
            <a:solidFill>
              <a:schemeClr val="tx1"/>
            </a:solidFill>
          </a:ln>
        </p:spPr>
        <p:txBody>
          <a:bodyPr wrap="square">
            <a:spAutoFit/>
          </a:bodyPr>
          <a:lstStyle/>
          <a:p>
            <a:pPr algn="just"/>
            <a:r>
              <a:rPr lang="fr-FR" sz="2600" b="1" dirty="0">
                <a:solidFill>
                  <a:srgbClr val="00B0F0"/>
                </a:solidFill>
                <a:latin typeface="Calibri" panose="020F0502020204030204" pitchFamily="34" charset="0"/>
                <a:ea typeface="Calibri" panose="020F0502020204030204" pitchFamily="34" charset="0"/>
              </a:rPr>
              <a:t>Comment… ?</a:t>
            </a:r>
            <a:r>
              <a:rPr lang="fr-FR" sz="2600" kern="100" dirty="0">
                <a:latin typeface="Calibri" panose="020F0502020204030204" pitchFamily="34" charset="0"/>
                <a:cs typeface="Calibri" panose="020F0502020204030204" pitchFamily="34" charset="0"/>
                <a:sym typeface="Wingdings" panose="05000000000000000000" pitchFamily="2" charset="2"/>
              </a:rPr>
              <a:t> </a:t>
            </a:r>
            <a:r>
              <a:rPr lang="fr-FR" sz="2600" b="1" dirty="0"/>
              <a:t> la manière, l’état ou le sentiment</a:t>
            </a:r>
            <a:endParaRPr lang="fr-FR" sz="2600" b="1" dirty="0">
              <a:solidFill>
                <a:srgbClr val="00B0F0"/>
              </a:solidFill>
              <a:latin typeface="Calibri" panose="020F0502020204030204" pitchFamily="34" charset="0"/>
              <a:ea typeface="Calibri" panose="020F0502020204030204" pitchFamily="34" charset="0"/>
            </a:endParaRPr>
          </a:p>
          <a:p>
            <a:pPr algn="just"/>
            <a:r>
              <a:rPr lang="fr-FR" sz="2600" b="1" dirty="0">
                <a:solidFill>
                  <a:srgbClr val="C00000"/>
                </a:solidFill>
                <a:latin typeface="Calibri" panose="020F0502020204030204" pitchFamily="34" charset="0"/>
                <a:ea typeface="Calibri" panose="020F0502020204030204" pitchFamily="34" charset="0"/>
              </a:rPr>
              <a:t>Stratégie : </a:t>
            </a:r>
            <a:r>
              <a:rPr lang="fr-FR" sz="2600" dirty="0"/>
              <a:t>Décrire </a:t>
            </a:r>
            <a:r>
              <a:rPr lang="fr-FR" sz="2600" b="1" dirty="0"/>
              <a:t>la manière, l’état ou le sentiment</a:t>
            </a:r>
            <a:r>
              <a:rPr lang="fr-FR" sz="2600" dirty="0"/>
              <a:t>.</a:t>
            </a:r>
          </a:p>
          <a:p>
            <a:pPr algn="just"/>
            <a:r>
              <a:rPr lang="fr-FR" sz="2600" b="1" dirty="0">
                <a:solidFill>
                  <a:srgbClr val="C00000"/>
                </a:solidFill>
                <a:latin typeface="Calibri" panose="020F0502020204030204" pitchFamily="34" charset="0"/>
                <a:ea typeface="Calibri" panose="020F0502020204030204" pitchFamily="34" charset="0"/>
              </a:rPr>
              <a:t>Exemple :</a:t>
            </a:r>
          </a:p>
          <a:p>
            <a:pPr marL="457200" indent="-457200" algn="just">
              <a:buFont typeface="Wingdings" panose="05000000000000000000" pitchFamily="2" charset="2"/>
              <a:buChar char="Ø"/>
            </a:pPr>
            <a:r>
              <a:rPr lang="fr-FR" sz="2600" dirty="0"/>
              <a:t>Comment l’élève </a:t>
            </a:r>
            <a:r>
              <a:rPr lang="fr-FR" sz="2600" dirty="0" err="1"/>
              <a:t>réagit-il</a:t>
            </a:r>
            <a:r>
              <a:rPr lang="fr-FR" sz="2600" dirty="0"/>
              <a:t> quand il réussit son exercice ? </a:t>
            </a:r>
            <a:r>
              <a:rPr lang="fr-FR" sz="2600" kern="100" dirty="0">
                <a:latin typeface="Calibri" panose="020F0502020204030204" pitchFamily="34" charset="0"/>
                <a:cs typeface="Calibri" panose="020F0502020204030204" pitchFamily="34" charset="0"/>
                <a:sym typeface="Wingdings" panose="05000000000000000000" pitchFamily="2" charset="2"/>
              </a:rPr>
              <a:t> </a:t>
            </a:r>
            <a:r>
              <a:rPr lang="fr-FR" sz="2600" i="1" dirty="0"/>
              <a:t>Il est très content.</a:t>
            </a:r>
            <a:endParaRPr lang="fr-FR" sz="2600" dirty="0">
              <a:solidFill>
                <a:srgbClr val="000000"/>
              </a:solidFill>
              <a:latin typeface="Calibri" panose="020F0502020204030204" pitchFamily="34" charset="0"/>
              <a:ea typeface="Calibri" panose="020F0502020204030204" pitchFamily="34" charset="0"/>
            </a:endParaRP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de rappels. Expliciter la stratégie en s’appuyant sur les réponses des apprenants.</a:t>
            </a:r>
          </a:p>
        </p:txBody>
      </p:sp>
      <p:sp>
        <p:nvSpPr>
          <p:cNvPr id="5" name="ZoneTexte 11">
            <a:extLst>
              <a:ext uri="{FF2B5EF4-FFF2-40B4-BE49-F238E27FC236}">
                <a16:creationId xmlns:a16="http://schemas.microsoft.com/office/drawing/2014/main" id="{664C0C08-6F98-FD87-42C1-933A6CF0C923}"/>
              </a:ext>
            </a:extLst>
          </p:cNvPr>
          <p:cNvSpPr txBox="1"/>
          <p:nvPr/>
        </p:nvSpPr>
        <p:spPr>
          <a:xfrm>
            <a:off x="792432" y="47513"/>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C’est à présent le tour des questions posées par « Comment...? »</a:t>
            </a:r>
            <a:endParaRPr lang="fr-FR" altLang="fr-FR" dirty="0"/>
          </a:p>
        </p:txBody>
      </p:sp>
    </p:spTree>
    <p:extLst>
      <p:ext uri="{BB962C8B-B14F-4D97-AF65-F5344CB8AC3E}">
        <p14:creationId xmlns:p14="http://schemas.microsoft.com/office/powerpoint/2010/main" val="20447684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BB9C2509-BE5F-BCF3-2381-72077AC44F39}"/>
              </a:ext>
            </a:extLst>
          </p:cNvPr>
          <p:cNvSpPr txBox="1"/>
          <p:nvPr/>
        </p:nvSpPr>
        <p:spPr>
          <a:xfrm>
            <a:off x="792432" y="47512"/>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Répondez à cette question. Travaillez en binômes. </a:t>
            </a:r>
            <a:endParaRPr lang="fr-FR" altLang="fr-FR" dirty="0"/>
          </a:p>
        </p:txBody>
      </p:sp>
      <p:sp>
        <p:nvSpPr>
          <p:cNvPr id="5" name="Espace réservé du texte 2">
            <a:extLst>
              <a:ext uri="{FF2B5EF4-FFF2-40B4-BE49-F238E27FC236}">
                <a16:creationId xmlns:a16="http://schemas.microsoft.com/office/drawing/2014/main" id="{2F2CA8CA-1C8D-1A49-5D4E-1997867D16D0}"/>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Circuler dans les rangs. Choisir 2 binômes pour dire leurs réponses à la classe. </a:t>
            </a:r>
          </a:p>
        </p:txBody>
      </p:sp>
      <p:sp>
        <p:nvSpPr>
          <p:cNvPr id="8" name="Rectangle 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0"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D63C5E93-B293-9070-3077-0B9521B7A3C3}"/>
              </a:ext>
            </a:extLst>
          </p:cNvPr>
          <p:cNvSpPr txBox="1"/>
          <p:nvPr/>
        </p:nvSpPr>
        <p:spPr>
          <a:xfrm>
            <a:off x="165315" y="1219631"/>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Comment</a:t>
            </a:r>
            <a:r>
              <a:rPr lang="fr-FR" sz="2400" dirty="0"/>
              <a:t> </a:t>
            </a:r>
            <a:r>
              <a:rPr lang="fr-FR" sz="2400" dirty="0" err="1"/>
              <a:t>Safa</a:t>
            </a:r>
            <a:r>
              <a:rPr lang="fr-FR" sz="2400" dirty="0"/>
              <a:t> se </a:t>
            </a:r>
            <a:r>
              <a:rPr lang="fr-FR" sz="2400" dirty="0" err="1"/>
              <a:t>sent-elle</a:t>
            </a:r>
            <a:r>
              <a:rPr lang="fr-FR" sz="2400" dirty="0"/>
              <a:t> après avoir acheté la robe rouge ? </a:t>
            </a:r>
          </a:p>
          <a:p>
            <a:pPr marL="0" indent="0">
              <a:lnSpc>
                <a:spcPct val="150000"/>
              </a:lnSpc>
              <a:buNone/>
            </a:pPr>
            <a:r>
              <a:rPr lang="fr-FR" sz="2400" dirty="0">
                <a:sym typeface="Wingdings" panose="05000000000000000000" pitchFamily="2" charset="2"/>
              </a:rPr>
              <a:t> </a:t>
            </a:r>
            <a:r>
              <a:rPr lang="fr-FR" sz="2400" dirty="0"/>
              <a:t>.........................................................................................................................................</a:t>
            </a:r>
          </a:p>
        </p:txBody>
      </p:sp>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8B592953-C1EF-36AC-4DF0-F09DA867D944}"/>
              </a:ext>
            </a:extLst>
          </p:cNvPr>
          <p:cNvSpPr txBox="1"/>
          <p:nvPr/>
        </p:nvSpPr>
        <p:spPr>
          <a:xfrm>
            <a:off x="1986657" y="2805162"/>
            <a:ext cx="8218684" cy="3108543"/>
          </a:xfrm>
          <a:prstGeom prst="rect">
            <a:avLst/>
          </a:prstGeom>
          <a:solidFill>
            <a:srgbClr val="FFFFCC"/>
          </a:solidFill>
          <a:ln>
            <a:solidFill>
              <a:schemeClr val="tx1"/>
            </a:solidFill>
          </a:ln>
        </p:spPr>
        <p:txBody>
          <a:bodyPr wrap="square">
            <a:spAutoFit/>
          </a:bodyPr>
          <a:lstStyle/>
          <a:p>
            <a:pPr algn="just"/>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va au magasin. Elle veut une nouvelle robe pour la fête. Elle regarde les rayons du magasin. Elle trouve une robe bleue dans une corbeille. Elle la regarde, mais elle ne l’aime pas. Ensuite, elle voit une robe rouge. Elle l’</a:t>
            </a:r>
            <a:r>
              <a:rPr lang="fr-FR" sz="2800" dirty="0" err="1">
                <a:latin typeface="Calibri" panose="020F0502020204030204" pitchFamily="34" charset="0"/>
                <a:ea typeface="Calibri" panose="020F0502020204030204" pitchFamily="34" charset="0"/>
                <a:cs typeface="Calibri" panose="020F0502020204030204" pitchFamily="34" charset="0"/>
              </a:rPr>
              <a:t>essaie</a:t>
            </a:r>
            <a:r>
              <a:rPr lang="fr-FR" sz="2800" dirty="0">
                <a:latin typeface="Calibri" panose="020F0502020204030204" pitchFamily="34" charset="0"/>
                <a:ea typeface="Calibri" panose="020F0502020204030204" pitchFamily="34" charset="0"/>
                <a:cs typeface="Calibri" panose="020F0502020204030204" pitchFamily="34" charset="0"/>
              </a:rPr>
              <a:t>. La robe est parfaite ! La couleur et la forme lui vont bien. </a:t>
            </a:r>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est très heureuse. Elle achète la robe et rentre chez elle. Elle est impatiente de la porter.</a:t>
            </a:r>
          </a:p>
        </p:txBody>
      </p:sp>
    </p:spTree>
    <p:extLst>
      <p:ext uri="{BB962C8B-B14F-4D97-AF65-F5344CB8AC3E}">
        <p14:creationId xmlns:p14="http://schemas.microsoft.com/office/powerpoint/2010/main" val="40811055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17" name="ZoneTexte 16">
            <a:extLst>
              <a:ext uri="{FF2B5EF4-FFF2-40B4-BE49-F238E27FC236}">
                <a16:creationId xmlns:a16="http://schemas.microsoft.com/office/drawing/2014/main" id="{D63C5E93-B293-9070-3077-0B9521B7A3C3}"/>
              </a:ext>
            </a:extLst>
          </p:cNvPr>
          <p:cNvSpPr txBox="1"/>
          <p:nvPr/>
        </p:nvSpPr>
        <p:spPr>
          <a:xfrm>
            <a:off x="165315" y="1219631"/>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Comment</a:t>
            </a:r>
            <a:r>
              <a:rPr lang="fr-FR" sz="2400" dirty="0"/>
              <a:t> </a:t>
            </a:r>
            <a:r>
              <a:rPr lang="fr-FR" sz="2400" dirty="0" err="1"/>
              <a:t>Safa</a:t>
            </a:r>
            <a:r>
              <a:rPr lang="fr-FR" sz="2400" dirty="0"/>
              <a:t> se </a:t>
            </a:r>
            <a:r>
              <a:rPr lang="fr-FR" sz="2400" dirty="0" err="1"/>
              <a:t>sent-elle</a:t>
            </a:r>
            <a:r>
              <a:rPr lang="fr-FR" sz="2400" dirty="0"/>
              <a:t> après avoir acheté la robe rouge ? </a:t>
            </a:r>
          </a:p>
          <a:p>
            <a:pPr marL="0" indent="0">
              <a:lnSpc>
                <a:spcPct val="150000"/>
              </a:lnSpc>
              <a:buNone/>
            </a:pPr>
            <a:r>
              <a:rPr lang="fr-FR" sz="2400" dirty="0">
                <a:sym typeface="Wingdings" panose="05000000000000000000" pitchFamily="2" charset="2"/>
              </a:rPr>
              <a:t> </a:t>
            </a:r>
            <a:r>
              <a:rPr lang="fr-FR" sz="2400" dirty="0"/>
              <a:t>.........................................................................................................................................</a:t>
            </a:r>
          </a:p>
        </p:txBody>
      </p:sp>
      <p:sp>
        <p:nvSpPr>
          <p:cNvPr id="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BB9C2509-BE5F-BCF3-2381-72077AC44F39}"/>
              </a:ext>
            </a:extLst>
          </p:cNvPr>
          <p:cNvSpPr txBox="1"/>
          <p:nvPr/>
        </p:nvSpPr>
        <p:spPr>
          <a:xfrm>
            <a:off x="792432" y="47512"/>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Répondez à cette question :</a:t>
            </a:r>
            <a:endParaRPr lang="fr-FR" altLang="fr-FR" dirty="0"/>
          </a:p>
        </p:txBody>
      </p:sp>
      <p:sp>
        <p:nvSpPr>
          <p:cNvPr id="8" name="Rectangle 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0"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8A088678-C0BF-F87B-A600-ABAC163D30AC}"/>
              </a:ext>
            </a:extLst>
          </p:cNvPr>
          <p:cNvSpPr txBox="1"/>
          <p:nvPr/>
        </p:nvSpPr>
        <p:spPr>
          <a:xfrm>
            <a:off x="671550" y="1867470"/>
            <a:ext cx="8784684"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err="1"/>
              <a:t>Safa</a:t>
            </a:r>
            <a:r>
              <a:rPr lang="fr-FR" dirty="0"/>
              <a:t> est très heureuse après avoir acheté la robe.</a:t>
            </a:r>
          </a:p>
        </p:txBody>
      </p:sp>
      <p:pic>
        <p:nvPicPr>
          <p:cNvPr id="14"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5"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corriger l’exercice sur leurs cahiers. Fournir un feedback constructif.</a:t>
            </a:r>
          </a:p>
        </p:txBody>
      </p:sp>
      <p:sp>
        <p:nvSpPr>
          <p:cNvPr id="16" name="ZoneTexte 15">
            <a:extLst>
              <a:ext uri="{FF2B5EF4-FFF2-40B4-BE49-F238E27FC236}">
                <a16:creationId xmlns:a16="http://schemas.microsoft.com/office/drawing/2014/main" id="{8B592953-C1EF-36AC-4DF0-F09DA867D944}"/>
              </a:ext>
            </a:extLst>
          </p:cNvPr>
          <p:cNvSpPr txBox="1"/>
          <p:nvPr/>
        </p:nvSpPr>
        <p:spPr>
          <a:xfrm>
            <a:off x="1986657" y="2805162"/>
            <a:ext cx="8218684" cy="3108543"/>
          </a:xfrm>
          <a:prstGeom prst="rect">
            <a:avLst/>
          </a:prstGeom>
          <a:solidFill>
            <a:srgbClr val="FFFFCC"/>
          </a:solidFill>
          <a:ln>
            <a:solidFill>
              <a:schemeClr val="tx1"/>
            </a:solidFill>
          </a:ln>
        </p:spPr>
        <p:txBody>
          <a:bodyPr wrap="square">
            <a:spAutoFit/>
          </a:bodyPr>
          <a:lstStyle/>
          <a:p>
            <a:pPr algn="just"/>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va au magasin. Elle veut une nouvelle robe pour la fête. Elle regarde les rayons du magasin. Elle trouve une robe bleue dans une corbeille. Elle la regarde, mais elle ne l’aime pas. Ensuite, elle voit une robe rouge. Elle l’</a:t>
            </a:r>
            <a:r>
              <a:rPr lang="fr-FR" sz="2800" dirty="0" err="1">
                <a:latin typeface="Calibri" panose="020F0502020204030204" pitchFamily="34" charset="0"/>
                <a:ea typeface="Calibri" panose="020F0502020204030204" pitchFamily="34" charset="0"/>
                <a:cs typeface="Calibri" panose="020F0502020204030204" pitchFamily="34" charset="0"/>
              </a:rPr>
              <a:t>essaie</a:t>
            </a:r>
            <a:r>
              <a:rPr lang="fr-FR" sz="2800" dirty="0">
                <a:latin typeface="Calibri" panose="020F0502020204030204" pitchFamily="34" charset="0"/>
                <a:ea typeface="Calibri" panose="020F0502020204030204" pitchFamily="34" charset="0"/>
                <a:cs typeface="Calibri" panose="020F0502020204030204" pitchFamily="34" charset="0"/>
              </a:rPr>
              <a:t>. La robe est parfaite ! La couleur et la forme lui vont bien. </a:t>
            </a:r>
            <a:r>
              <a:rPr lang="fr-FR" sz="2800" dirty="0" err="1">
                <a:solidFill>
                  <a:prstClr val="black"/>
                </a:solidFill>
                <a:highlight>
                  <a:srgbClr val="00FFFF"/>
                </a:highlight>
                <a:latin typeface="Calibri" panose="020F0502020204030204" pitchFamily="34" charset="0"/>
                <a:ea typeface="Calibri" panose="020F0502020204030204" pitchFamily="34" charset="0"/>
                <a:cs typeface="Calibri" panose="020F0502020204030204" pitchFamily="34" charset="0"/>
              </a:rPr>
              <a:t>Safa</a:t>
            </a:r>
            <a:r>
              <a:rPr lang="fr-FR" sz="2800" dirty="0">
                <a:solidFill>
                  <a:prstClr val="black"/>
                </a:solidFill>
                <a:highlight>
                  <a:srgbClr val="00FFFF"/>
                </a:highlight>
                <a:latin typeface="Calibri" panose="020F0502020204030204" pitchFamily="34" charset="0"/>
                <a:ea typeface="Calibri" panose="020F0502020204030204" pitchFamily="34" charset="0"/>
                <a:cs typeface="Calibri" panose="020F0502020204030204" pitchFamily="34" charset="0"/>
              </a:rPr>
              <a:t> est très heureuse</a:t>
            </a:r>
            <a:r>
              <a:rPr lang="fr-FR" sz="2800" dirty="0">
                <a:latin typeface="Calibri" panose="020F0502020204030204" pitchFamily="34" charset="0"/>
                <a:ea typeface="Calibri" panose="020F0502020204030204" pitchFamily="34" charset="0"/>
                <a:cs typeface="Calibri" panose="020F0502020204030204" pitchFamily="34" charset="0"/>
              </a:rPr>
              <a:t>. Elle achète la robe et rentre chez elle. Elle est impatiente de la porter.</a:t>
            </a:r>
          </a:p>
        </p:txBody>
      </p:sp>
    </p:spTree>
    <p:extLst>
      <p:ext uri="{BB962C8B-B14F-4D97-AF65-F5344CB8AC3E}">
        <p14:creationId xmlns:p14="http://schemas.microsoft.com/office/powerpoint/2010/main" val="4688199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a:t>Repères</a:t>
            </a:r>
            <a:endParaRPr lang="en-US" sz="4267" dirty="0"/>
          </a:p>
        </p:txBody>
      </p:sp>
    </p:spTree>
    <p:extLst>
      <p:ext uri="{BB962C8B-B14F-4D97-AF65-F5344CB8AC3E}">
        <p14:creationId xmlns:p14="http://schemas.microsoft.com/office/powerpoint/2010/main" val="2439661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965200" y="2374297"/>
            <a:ext cx="10524160" cy="2092881"/>
          </a:xfrm>
          <a:prstGeom prst="rect">
            <a:avLst/>
          </a:prstGeom>
          <a:solidFill>
            <a:schemeClr val="accent2">
              <a:lumMod val="20000"/>
              <a:lumOff val="80000"/>
            </a:schemeClr>
          </a:solidFill>
          <a:ln>
            <a:solidFill>
              <a:schemeClr val="tx1"/>
            </a:solidFill>
          </a:ln>
        </p:spPr>
        <p:txBody>
          <a:bodyPr wrap="square">
            <a:spAutoFit/>
          </a:bodyPr>
          <a:lstStyle/>
          <a:p>
            <a:r>
              <a:rPr lang="fr-FR" sz="2600" b="1" dirty="0" smtClean="0">
                <a:solidFill>
                  <a:srgbClr val="00B0F0"/>
                </a:solidFill>
                <a:latin typeface="Calibri" panose="020F0502020204030204" pitchFamily="34" charset="0"/>
                <a:ea typeface="Calibri" panose="020F0502020204030204" pitchFamily="34" charset="0"/>
              </a:rPr>
              <a:t>Que va faire … </a:t>
            </a:r>
            <a:r>
              <a:rPr lang="fr-FR" sz="2600" b="1" dirty="0">
                <a:solidFill>
                  <a:srgbClr val="00B0F0"/>
                </a:solidFill>
                <a:latin typeface="Calibri" panose="020F0502020204030204" pitchFamily="34" charset="0"/>
                <a:ea typeface="Calibri" panose="020F0502020204030204" pitchFamily="34" charset="0"/>
              </a:rPr>
              <a:t>? </a:t>
            </a:r>
            <a:r>
              <a:rPr lang="fr-FR" sz="2600" kern="100" dirty="0" smtClean="0">
                <a:latin typeface="Calibri" panose="020F0502020204030204" pitchFamily="34" charset="0"/>
                <a:cs typeface="Calibri" panose="020F0502020204030204" pitchFamily="34" charset="0"/>
                <a:sym typeface="Wingdings" panose="05000000000000000000" pitchFamily="2" charset="2"/>
              </a:rPr>
              <a:t></a:t>
            </a:r>
            <a:r>
              <a:rPr lang="fr-FR" sz="2600" b="1" dirty="0" smtClean="0"/>
              <a:t> l’action que le personnage va réaliser</a:t>
            </a:r>
            <a:endParaRPr lang="fr-FR" sz="2600" b="1" dirty="0">
              <a:solidFill>
                <a:srgbClr val="00B0F0"/>
              </a:solidFill>
              <a:latin typeface="Calibri" panose="020F0502020204030204" pitchFamily="34" charset="0"/>
              <a:ea typeface="Calibri" panose="020F0502020204030204" pitchFamily="34" charset="0"/>
            </a:endParaRPr>
          </a:p>
          <a:p>
            <a:r>
              <a:rPr lang="fr-FR" sz="2600" b="1" dirty="0">
                <a:solidFill>
                  <a:srgbClr val="C00000"/>
                </a:solidFill>
                <a:latin typeface="Calibri" panose="020F0502020204030204" pitchFamily="34" charset="0"/>
                <a:ea typeface="Calibri" panose="020F0502020204030204" pitchFamily="34" charset="0"/>
              </a:rPr>
              <a:t>Stratégie : </a:t>
            </a:r>
            <a:r>
              <a:rPr lang="fr-FR" sz="2600" dirty="0"/>
              <a:t>Repérer </a:t>
            </a:r>
            <a:r>
              <a:rPr lang="fr-FR" sz="2600" b="1" dirty="0" smtClean="0"/>
              <a:t>l’action</a:t>
            </a:r>
            <a:r>
              <a:rPr lang="fr-FR" sz="2600" dirty="0"/>
              <a:t> </a:t>
            </a:r>
            <a:r>
              <a:rPr lang="fr-FR" sz="2600" b="1" dirty="0"/>
              <a:t>que le personnage va réaliser</a:t>
            </a:r>
            <a:endParaRPr lang="fr-FR" sz="2600" dirty="0"/>
          </a:p>
          <a:p>
            <a:r>
              <a:rPr lang="fr-FR" sz="2600" b="1" dirty="0">
                <a:solidFill>
                  <a:srgbClr val="C00000"/>
                </a:solidFill>
                <a:latin typeface="Calibri" panose="020F0502020204030204" pitchFamily="34" charset="0"/>
                <a:ea typeface="Calibri" panose="020F0502020204030204" pitchFamily="34" charset="0"/>
              </a:rPr>
              <a:t>Exemples :</a:t>
            </a:r>
            <a:endParaRPr lang="fr-FR" sz="2600" dirty="0"/>
          </a:p>
          <a:p>
            <a:pPr marL="457200" indent="-457200">
              <a:buFont typeface="Wingdings" panose="05000000000000000000" pitchFamily="2" charset="2"/>
              <a:buChar char="Ø"/>
            </a:pPr>
            <a:r>
              <a:rPr lang="fr-FR" sz="2600" dirty="0"/>
              <a:t>Que </a:t>
            </a:r>
            <a:r>
              <a:rPr lang="fr-FR" sz="2600" dirty="0" smtClean="0"/>
              <a:t>va faire </a:t>
            </a:r>
            <a:r>
              <a:rPr lang="fr-FR" sz="2600" dirty="0"/>
              <a:t>l’enfant avec ses crayons de couleur ? </a:t>
            </a:r>
            <a:r>
              <a:rPr lang="fr-FR" sz="2600" kern="100" dirty="0">
                <a:latin typeface="Calibri" panose="020F0502020204030204" pitchFamily="34" charset="0"/>
                <a:cs typeface="Calibri" panose="020F0502020204030204" pitchFamily="34" charset="0"/>
                <a:sym typeface="Wingdings" panose="05000000000000000000" pitchFamily="2" charset="2"/>
              </a:rPr>
              <a:t> </a:t>
            </a:r>
            <a:r>
              <a:rPr lang="fr-FR" sz="2600" i="1" dirty="0"/>
              <a:t>Il </a:t>
            </a:r>
            <a:r>
              <a:rPr lang="fr-FR" sz="2600" i="1" dirty="0" smtClean="0"/>
              <a:t>va dessine </a:t>
            </a:r>
            <a:r>
              <a:rPr lang="fr-FR" sz="2600" i="1" dirty="0"/>
              <a:t>un paysage</a:t>
            </a:r>
            <a:r>
              <a:rPr lang="fr-FR" sz="2600" i="1" dirty="0" smtClean="0"/>
              <a:t>.</a:t>
            </a:r>
            <a:endParaRPr lang="fr-FR" sz="2600" dirty="0"/>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de rappels. Expliciter la stratégie en s’appuyant sur les réponses des apprenants.</a:t>
            </a:r>
          </a:p>
        </p:txBody>
      </p:sp>
      <p:sp>
        <p:nvSpPr>
          <p:cNvPr id="5" name="ZoneTexte 11">
            <a:extLst>
              <a:ext uri="{FF2B5EF4-FFF2-40B4-BE49-F238E27FC236}">
                <a16:creationId xmlns:a16="http://schemas.microsoft.com/office/drawing/2014/main" id="{84047DF0-C37C-ACAB-ADE3-6242D51A5633}"/>
              </a:ext>
            </a:extLst>
          </p:cNvPr>
          <p:cNvSpPr txBox="1"/>
          <p:nvPr/>
        </p:nvSpPr>
        <p:spPr>
          <a:xfrm>
            <a:off x="792432" y="47513"/>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altLang="fr-FR" dirty="0"/>
              <a:t>Comment répond-on aux questions posées par « Que/ qu’est-ce que....? »</a:t>
            </a:r>
          </a:p>
        </p:txBody>
      </p:sp>
    </p:spTree>
    <p:extLst>
      <p:ext uri="{BB962C8B-B14F-4D97-AF65-F5344CB8AC3E}">
        <p14:creationId xmlns:p14="http://schemas.microsoft.com/office/powerpoint/2010/main" val="1866206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2159301" y="1373038"/>
            <a:ext cx="8127601" cy="3780095"/>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2373297" y="3576263"/>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3</a:t>
            </a:r>
            <a:endParaRPr lang="fr-FR" sz="1467" kern="0">
              <a:solidFill>
                <a:srgbClr val="000000"/>
              </a:solidFill>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2381572" y="4374321"/>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4</a:t>
            </a:r>
            <a:endParaRPr lang="fr-FR" sz="1467" kern="0">
              <a:solidFill>
                <a:srgbClr val="000000"/>
              </a:solidFill>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2381572" y="2724249"/>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2</a:t>
            </a:r>
            <a:endParaRPr lang="fr-FR" sz="1467" kern="0" dirty="0">
              <a:solidFill>
                <a:srgbClr val="000000"/>
              </a:solidFill>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2381572" y="1790760"/>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1</a:t>
            </a:r>
            <a:endParaRPr lang="fr-FR" sz="1467" kern="0">
              <a:solidFill>
                <a:srgbClr val="000000"/>
              </a:solidFill>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874520" y="1704868"/>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982631" y="1847369"/>
            <a:ext cx="3922397" cy="615553"/>
          </a:xfrm>
          <a:prstGeom prst="rect">
            <a:avLst/>
          </a:prstGeom>
          <a:noFill/>
          <a:ln cap="flat">
            <a:noFill/>
          </a:ln>
        </p:spPr>
        <p:txBody>
          <a:bodyPr vert="horz" wrap="square" lIns="0" tIns="0" rIns="0" bIns="0"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874520" y="2632739"/>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866475" y="3491906"/>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8969336" y="3475707"/>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7883262" y="3498164"/>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8968295" y="4326458"/>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7883262" y="4362895"/>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7883262" y="2614805"/>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25 min</a:t>
            </a:r>
            <a:endParaRPr lang="fr-FR" sz="1467" kern="0" dirty="0">
              <a:solidFill>
                <a:srgbClr val="000000"/>
              </a:solidFill>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8969336" y="2633168"/>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7858695" y="1775764"/>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05 min</a:t>
            </a:r>
            <a:endParaRPr lang="fr-FR" sz="1467" kern="0" dirty="0">
              <a:solidFill>
                <a:srgbClr val="000000"/>
              </a:solidFill>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8973119" y="1729526"/>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3022310" y="4348013"/>
            <a:ext cx="3922397"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Clôture de la séance</a:t>
            </a:r>
            <a:endParaRPr lang="en-US" sz="20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963607" y="3529219"/>
            <a:ext cx="3922397"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Compréhension de l’écrit</a:t>
            </a:r>
            <a:endParaRPr lang="en-US" sz="20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963607" y="2673115"/>
            <a:ext cx="2864803"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Lecture fluence</a:t>
            </a:r>
            <a:endParaRPr lang="en-US" sz="20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 la séance</a:t>
            </a:r>
            <a:endParaRPr lang="fr-FR" sz="1467" kern="0" dirty="0">
              <a:solidFill>
                <a:srgbClr val="000000"/>
              </a:solidFill>
              <a:latin typeface="Arial"/>
              <a:ea typeface="Arial"/>
              <a:cs typeface="Arial"/>
            </a:endParaRPr>
          </a:p>
        </p:txBody>
      </p:sp>
    </p:spTree>
    <p:extLst>
      <p:ext uri="{BB962C8B-B14F-4D97-AF65-F5344CB8AC3E}">
        <p14:creationId xmlns:p14="http://schemas.microsoft.com/office/powerpoint/2010/main" val="8510340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8" name="Rectangle 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0"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B1F61D52-289A-A7B5-752D-52E97DEB938E}"/>
              </a:ext>
            </a:extLst>
          </p:cNvPr>
          <p:cNvSpPr txBox="1"/>
          <p:nvPr/>
        </p:nvSpPr>
        <p:spPr>
          <a:xfrm>
            <a:off x="165315" y="1372031"/>
            <a:ext cx="11830373" cy="83099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400" b="1" dirty="0"/>
              <a:t>Que</a:t>
            </a:r>
            <a:r>
              <a:rPr lang="fr-FR" sz="2400" dirty="0"/>
              <a:t> va faire </a:t>
            </a:r>
            <a:r>
              <a:rPr lang="fr-FR" sz="2400" dirty="0" err="1"/>
              <a:t>Safa</a:t>
            </a:r>
            <a:r>
              <a:rPr lang="fr-FR" sz="2400" dirty="0"/>
              <a:t> avec sa nouvelle robe ? </a:t>
            </a:r>
          </a:p>
          <a:p>
            <a:pPr marL="0" indent="0">
              <a:buNone/>
            </a:pPr>
            <a:r>
              <a:rPr lang="fr-FR" sz="2400" dirty="0">
                <a:sym typeface="Wingdings" panose="05000000000000000000" pitchFamily="2" charset="2"/>
              </a:rPr>
              <a:t> </a:t>
            </a:r>
            <a:r>
              <a:rPr lang="fr-FR" sz="2400" dirty="0"/>
              <a:t>.........................................................................................................................................</a:t>
            </a:r>
          </a:p>
        </p:txBody>
      </p:sp>
      <p:sp>
        <p:nvSpPr>
          <p:cNvPr id="14" name="ZoneTexte 11">
            <a:extLst>
              <a:ext uri="{FF2B5EF4-FFF2-40B4-BE49-F238E27FC236}">
                <a16:creationId xmlns:a16="http://schemas.microsoft.com/office/drawing/2014/main" id="{A8768FD6-2C51-1D8B-99B9-2C0B84F03AEE}"/>
              </a:ext>
            </a:extLst>
          </p:cNvPr>
          <p:cNvSpPr txBox="1"/>
          <p:nvPr/>
        </p:nvSpPr>
        <p:spPr>
          <a:xfrm>
            <a:off x="792432" y="47513"/>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Répondez à cette question :</a:t>
            </a:r>
            <a:endParaRPr lang="fr-FR" altLang="fr-FR" dirty="0"/>
          </a:p>
        </p:txBody>
      </p:sp>
      <p:sp>
        <p:nvSpPr>
          <p:cNvPr id="15" name="Espace réservé du texte 2">
            <a:extLst>
              <a:ext uri="{FF2B5EF4-FFF2-40B4-BE49-F238E27FC236}">
                <a16:creationId xmlns:a16="http://schemas.microsoft.com/office/drawing/2014/main" id="{A4B33D35-D281-CEAF-0902-BDD37A6DFB72}"/>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Lire la question à haute voix, pointer les mots importants dans la question. </a:t>
            </a:r>
          </a:p>
        </p:txBody>
      </p:sp>
      <p:pic>
        <p:nvPicPr>
          <p:cNvPr id="16"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8B592953-C1EF-36AC-4DF0-F09DA867D944}"/>
              </a:ext>
            </a:extLst>
          </p:cNvPr>
          <p:cNvSpPr txBox="1"/>
          <p:nvPr/>
        </p:nvSpPr>
        <p:spPr>
          <a:xfrm>
            <a:off x="1986657" y="2805162"/>
            <a:ext cx="8218684" cy="3108543"/>
          </a:xfrm>
          <a:prstGeom prst="rect">
            <a:avLst/>
          </a:prstGeom>
          <a:solidFill>
            <a:srgbClr val="FFFFCC"/>
          </a:solidFill>
          <a:ln>
            <a:solidFill>
              <a:schemeClr val="tx1"/>
            </a:solidFill>
          </a:ln>
        </p:spPr>
        <p:txBody>
          <a:bodyPr wrap="square">
            <a:spAutoFit/>
          </a:bodyPr>
          <a:lstStyle/>
          <a:p>
            <a:pPr algn="just"/>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va au magasin. Elle veut une nouvelle robe pour la fête. Elle regarde les rayons du magasin. Elle trouve une robe bleue dans une corbeille. Elle la regarde, mais elle ne l’aime pas. Ensuite, elle voit une robe rouge. Elle l’</a:t>
            </a:r>
            <a:r>
              <a:rPr lang="fr-FR" sz="2800" dirty="0" err="1">
                <a:latin typeface="Calibri" panose="020F0502020204030204" pitchFamily="34" charset="0"/>
                <a:ea typeface="Calibri" panose="020F0502020204030204" pitchFamily="34" charset="0"/>
                <a:cs typeface="Calibri" panose="020F0502020204030204" pitchFamily="34" charset="0"/>
              </a:rPr>
              <a:t>essaie</a:t>
            </a:r>
            <a:r>
              <a:rPr lang="fr-FR" sz="2800" dirty="0">
                <a:latin typeface="Calibri" panose="020F0502020204030204" pitchFamily="34" charset="0"/>
                <a:ea typeface="Calibri" panose="020F0502020204030204" pitchFamily="34" charset="0"/>
                <a:cs typeface="Calibri" panose="020F0502020204030204" pitchFamily="34" charset="0"/>
              </a:rPr>
              <a:t>. La robe est parfaite ! La couleur et la forme lui vont bien. </a:t>
            </a:r>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est très heureuse. Elle achète la robe et rentre chez elle. Elle est impatiente de la porter.</a:t>
            </a:r>
          </a:p>
        </p:txBody>
      </p:sp>
    </p:spTree>
    <p:extLst>
      <p:ext uri="{BB962C8B-B14F-4D97-AF65-F5344CB8AC3E}">
        <p14:creationId xmlns:p14="http://schemas.microsoft.com/office/powerpoint/2010/main" val="3720367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18" name="ZoneTexte 17">
            <a:extLst>
              <a:ext uri="{FF2B5EF4-FFF2-40B4-BE49-F238E27FC236}">
                <a16:creationId xmlns:a16="http://schemas.microsoft.com/office/drawing/2014/main" id="{B1F61D52-289A-A7B5-752D-52E97DEB938E}"/>
              </a:ext>
            </a:extLst>
          </p:cNvPr>
          <p:cNvSpPr txBox="1"/>
          <p:nvPr/>
        </p:nvSpPr>
        <p:spPr>
          <a:xfrm>
            <a:off x="165315" y="1372031"/>
            <a:ext cx="11830373" cy="83099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400" b="1" dirty="0"/>
              <a:t>Que</a:t>
            </a:r>
            <a:r>
              <a:rPr lang="fr-FR" sz="2400" dirty="0"/>
              <a:t> va faire </a:t>
            </a:r>
            <a:r>
              <a:rPr lang="fr-FR" sz="2400" dirty="0" err="1"/>
              <a:t>Safa</a:t>
            </a:r>
            <a:r>
              <a:rPr lang="fr-FR" sz="2400" dirty="0"/>
              <a:t> avec sa nouvelle robe ? </a:t>
            </a:r>
          </a:p>
          <a:p>
            <a:pPr marL="0" indent="0">
              <a:buNone/>
            </a:pPr>
            <a:r>
              <a:rPr lang="fr-FR" sz="2400" dirty="0">
                <a:sym typeface="Wingdings" panose="05000000000000000000" pitchFamily="2" charset="2"/>
              </a:rPr>
              <a:t> </a:t>
            </a:r>
            <a:r>
              <a:rPr lang="fr-FR" sz="2400" dirty="0"/>
              <a:t>.........................................................................................................................................</a:t>
            </a:r>
          </a:p>
        </p:txBody>
      </p:sp>
      <p:sp>
        <p:nvSpPr>
          <p:cNvPr id="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8" name="Rectangle 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0"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8A088678-C0BF-F87B-A600-ABAC163D30AC}"/>
              </a:ext>
            </a:extLst>
          </p:cNvPr>
          <p:cNvSpPr txBox="1"/>
          <p:nvPr/>
        </p:nvSpPr>
        <p:spPr>
          <a:xfrm>
            <a:off x="531850" y="1691668"/>
            <a:ext cx="8784684" cy="461665"/>
          </a:xfrm>
          <a:prstGeom prst="rect">
            <a:avLst/>
          </a:prstGeom>
          <a:noFill/>
        </p:spPr>
        <p:txBody>
          <a:bodyPr wrap="square">
            <a:spAutoFit/>
          </a:bodyPr>
          <a:lstStyle/>
          <a:p>
            <a:r>
              <a:rPr lang="fr-FR" sz="2400" b="1" i="1" dirty="0" err="1">
                <a:solidFill>
                  <a:srgbClr val="0070C0"/>
                </a:solidFill>
                <a:latin typeface="Calibri" panose="020F0502020204030204" pitchFamily="34" charset="0"/>
                <a:ea typeface="Calibri" panose="020F0502020204030204" pitchFamily="34" charset="0"/>
                <a:cs typeface="Calibri" panose="020F0502020204030204" pitchFamily="34" charset="0"/>
              </a:rPr>
              <a:t>Safa</a:t>
            </a:r>
            <a:r>
              <a:rPr lang="fr-FR" sz="2400" b="1" i="1" dirty="0">
                <a:solidFill>
                  <a:srgbClr val="0070C0"/>
                </a:solidFill>
                <a:latin typeface="Calibri" panose="020F0502020204030204" pitchFamily="34" charset="0"/>
                <a:ea typeface="Calibri" panose="020F0502020204030204" pitchFamily="34" charset="0"/>
                <a:cs typeface="Calibri" panose="020F0502020204030204" pitchFamily="34" charset="0"/>
              </a:rPr>
              <a:t> va porter sa nouvelle robe pour la fête.</a:t>
            </a:r>
            <a:endParaRPr lang="fr-FR" sz="2400" b="1" i="1" dirty="0">
              <a:solidFill>
                <a:srgbClr val="0070C0"/>
              </a:solidFill>
            </a:endParaRPr>
          </a:p>
        </p:txBody>
      </p:sp>
      <p:sp>
        <p:nvSpPr>
          <p:cNvPr id="14" name="ZoneTexte 11">
            <a:extLst>
              <a:ext uri="{FF2B5EF4-FFF2-40B4-BE49-F238E27FC236}">
                <a16:creationId xmlns:a16="http://schemas.microsoft.com/office/drawing/2014/main" id="{A620AB04-23CA-37D0-A02F-2FC5C973D03B}"/>
              </a:ext>
            </a:extLst>
          </p:cNvPr>
          <p:cNvSpPr txBox="1"/>
          <p:nvPr/>
        </p:nvSpPr>
        <p:spPr>
          <a:xfrm>
            <a:off x="792432" y="47512"/>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altLang="fr-FR" dirty="0"/>
              <a:t>Réponse attendue :</a:t>
            </a:r>
          </a:p>
        </p:txBody>
      </p:sp>
      <p:pic>
        <p:nvPicPr>
          <p:cNvPr id="16"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7"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corriger l’exercice dans leurs cahiers.</a:t>
            </a:r>
          </a:p>
        </p:txBody>
      </p:sp>
      <p:sp>
        <p:nvSpPr>
          <p:cNvPr id="15" name="ZoneTexte 14">
            <a:extLst>
              <a:ext uri="{FF2B5EF4-FFF2-40B4-BE49-F238E27FC236}">
                <a16:creationId xmlns:a16="http://schemas.microsoft.com/office/drawing/2014/main" id="{8B592953-C1EF-36AC-4DF0-F09DA867D944}"/>
              </a:ext>
            </a:extLst>
          </p:cNvPr>
          <p:cNvSpPr txBox="1"/>
          <p:nvPr/>
        </p:nvSpPr>
        <p:spPr>
          <a:xfrm>
            <a:off x="1986657" y="2805162"/>
            <a:ext cx="8218684" cy="3108543"/>
          </a:xfrm>
          <a:prstGeom prst="rect">
            <a:avLst/>
          </a:prstGeom>
          <a:solidFill>
            <a:srgbClr val="FFFFCC"/>
          </a:solidFill>
          <a:ln>
            <a:solidFill>
              <a:schemeClr val="tx1"/>
            </a:solidFill>
          </a:ln>
        </p:spPr>
        <p:txBody>
          <a:bodyPr wrap="square">
            <a:spAutoFit/>
          </a:bodyPr>
          <a:lstStyle/>
          <a:p>
            <a:pPr algn="just"/>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va au magasin. Elle veut une nouvelle robe pour la fête. Elle regarde les rayons du magasin. Elle trouve une robe bleue dans une corbeille. Elle la regarde, mais elle ne l’aime pas. Ensuite, elle voit une robe rouge. Elle l’</a:t>
            </a:r>
            <a:r>
              <a:rPr lang="fr-FR" sz="2800" dirty="0" err="1">
                <a:latin typeface="Calibri" panose="020F0502020204030204" pitchFamily="34" charset="0"/>
                <a:ea typeface="Calibri" panose="020F0502020204030204" pitchFamily="34" charset="0"/>
                <a:cs typeface="Calibri" panose="020F0502020204030204" pitchFamily="34" charset="0"/>
              </a:rPr>
              <a:t>essaie</a:t>
            </a:r>
            <a:r>
              <a:rPr lang="fr-FR" sz="2800" dirty="0">
                <a:latin typeface="Calibri" panose="020F0502020204030204" pitchFamily="34" charset="0"/>
                <a:ea typeface="Calibri" panose="020F0502020204030204" pitchFamily="34" charset="0"/>
                <a:cs typeface="Calibri" panose="020F0502020204030204" pitchFamily="34" charset="0"/>
              </a:rPr>
              <a:t>. La robe est parfaite ! La couleur et la forme lui vont bien. </a:t>
            </a:r>
            <a:r>
              <a:rPr lang="fr-FR" sz="2800" dirty="0" err="1">
                <a:latin typeface="Calibri" panose="020F0502020204030204" pitchFamily="34" charset="0"/>
                <a:ea typeface="Calibri" panose="020F0502020204030204" pitchFamily="34" charset="0"/>
                <a:cs typeface="Calibri" panose="020F0502020204030204" pitchFamily="34" charset="0"/>
              </a:rPr>
              <a:t>Safa</a:t>
            </a:r>
            <a:r>
              <a:rPr lang="fr-FR" sz="2800" dirty="0">
                <a:latin typeface="Calibri" panose="020F0502020204030204" pitchFamily="34" charset="0"/>
                <a:ea typeface="Calibri" panose="020F0502020204030204" pitchFamily="34" charset="0"/>
                <a:cs typeface="Calibri" panose="020F0502020204030204" pitchFamily="34" charset="0"/>
              </a:rPr>
              <a:t> est très heureuse. Elle achète la robe et rentre chez elle. Elle est impatiente de </a:t>
            </a:r>
            <a:r>
              <a:rPr lang="fr-FR" sz="2800" dirty="0">
                <a:solidFill>
                  <a:prstClr val="black"/>
                </a:solidFill>
                <a:highlight>
                  <a:srgbClr val="00FFFF"/>
                </a:highlight>
                <a:latin typeface="Calibri" panose="020F0502020204030204" pitchFamily="34" charset="0"/>
                <a:ea typeface="Calibri" panose="020F0502020204030204" pitchFamily="34" charset="0"/>
                <a:cs typeface="Calibri" panose="020F0502020204030204" pitchFamily="34" charset="0"/>
              </a:rPr>
              <a:t>la porter.</a:t>
            </a:r>
          </a:p>
        </p:txBody>
      </p:sp>
    </p:spTree>
    <p:extLst>
      <p:ext uri="{BB962C8B-B14F-4D97-AF65-F5344CB8AC3E}">
        <p14:creationId xmlns:p14="http://schemas.microsoft.com/office/powerpoint/2010/main" val="29170327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812" y="1186541"/>
            <a:ext cx="4484915" cy="448491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5214786" y="1492036"/>
            <a:ext cx="6212869" cy="3873929"/>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5762910" y="2019640"/>
            <a:ext cx="511373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A98FC3"/>
                </a:solidFill>
                <a:latin typeface="Calibri"/>
              </a:rPr>
              <a:t>Clôture de la séance</a:t>
            </a:r>
            <a:endParaRPr lang="fr-FR" sz="3733"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48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4800" b="1" kern="0" dirty="0">
                <a:solidFill>
                  <a:srgbClr val="A98FC3"/>
                </a:solidFill>
                <a:latin typeface="Calibri"/>
                <a:ea typeface="Calibri"/>
                <a:cs typeface="Calibri"/>
              </a:rPr>
              <a:t>5 min</a:t>
            </a:r>
            <a:endParaRPr lang="en-US" sz="48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8059972" y="3333780"/>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5398461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22347"/>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1" y="46590"/>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9BB21426-E5FC-E142-01FE-7C246CD9A122}"/>
              </a:ext>
            </a:extLst>
          </p:cNvPr>
          <p:cNvSpPr txBox="1"/>
          <p:nvPr/>
        </p:nvSpPr>
        <p:spPr>
          <a:xfrm>
            <a:off x="846858" y="81018"/>
            <a:ext cx="1090246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Rituel : Question flash. Répondez rapidement et clairement à cette question.</a:t>
            </a:r>
          </a:p>
        </p:txBody>
      </p:sp>
      <p:sp>
        <p:nvSpPr>
          <p:cNvPr id="13" name="Espace réservé du texte 2">
            <a:extLst>
              <a:ext uri="{FF2B5EF4-FFF2-40B4-BE49-F238E27FC236}">
                <a16:creationId xmlns:a16="http://schemas.microsoft.com/office/drawing/2014/main" id="{45B66E0F-8107-F0B0-3561-747520696F0C}"/>
              </a:ext>
            </a:extLst>
          </p:cNvPr>
          <p:cNvSpPr txBox="1">
            <a:spLocks/>
          </p:cNvSpPr>
          <p:nvPr/>
        </p:nvSpPr>
        <p:spPr>
          <a:xfrm>
            <a:off x="792432" y="430646"/>
            <a:ext cx="10179603" cy="292443"/>
          </a:xfrm>
          <a:prstGeom prst="rect">
            <a:avLst/>
          </a:prstGeom>
        </p:spPr>
        <p:txBody>
          <a:bodyPr vert="horz" lIns="121920" tIns="60960" rIns="121920" bIns="6096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867" dirty="0">
                <a:latin typeface="Calibri" panose="020F0502020204030204" pitchFamily="34" charset="0"/>
                <a:cs typeface="Calibri" panose="020F0502020204030204" pitchFamily="34" charset="0"/>
              </a:rPr>
              <a:t>Désigner quelques élèves.</a:t>
            </a:r>
            <a:endParaRPr lang="fr-FR" sz="1867" dirty="0">
              <a:latin typeface="Calibri" panose="020F0502020204030204" pitchFamily="34" charset="0"/>
              <a:cs typeface="Calibri" panose="020F0502020204030204" pitchFamily="34" charset="0"/>
            </a:endParaRPr>
          </a:p>
        </p:txBody>
      </p:sp>
      <p:sp>
        <p:nvSpPr>
          <p:cNvPr id="14" name="Rectangle 13"/>
          <p:cNvSpPr/>
          <p:nvPr/>
        </p:nvSpPr>
        <p:spPr>
          <a:xfrm>
            <a:off x="335296" y="5018427"/>
            <a:ext cx="2308004" cy="502766"/>
          </a:xfrm>
          <a:prstGeom prst="rect">
            <a:avLst/>
          </a:prstGeom>
        </p:spPr>
        <p:txBody>
          <a:bodyPr wrap="none">
            <a:spAutoFit/>
          </a:bodyPr>
          <a:lstStyle/>
          <a:p>
            <a:r>
              <a:rPr lang="fr-FR" sz="2667" b="1" dirty="0"/>
              <a:t>Question flash </a:t>
            </a:r>
          </a:p>
        </p:txBody>
      </p:sp>
      <p:pic>
        <p:nvPicPr>
          <p:cNvPr id="15" name="Image 14"/>
          <p:cNvPicPr>
            <a:picLocks noChangeAspect="1"/>
          </p:cNvPicPr>
          <p:nvPr/>
        </p:nvPicPr>
        <p:blipFill>
          <a:blip r:embed="rId4"/>
          <a:stretch>
            <a:fillRect/>
          </a:stretch>
        </p:blipFill>
        <p:spPr>
          <a:xfrm>
            <a:off x="471497" y="2389855"/>
            <a:ext cx="2196825" cy="2628572"/>
          </a:xfrm>
          <a:prstGeom prst="rect">
            <a:avLst/>
          </a:prstGeom>
        </p:spPr>
      </p:pic>
      <p:sp>
        <p:nvSpPr>
          <p:cNvPr id="16" name="Rectangle 15"/>
          <p:cNvSpPr/>
          <p:nvPr/>
        </p:nvSpPr>
        <p:spPr>
          <a:xfrm>
            <a:off x="2804519" y="3379137"/>
            <a:ext cx="8853224" cy="619272"/>
          </a:xfrm>
          <a:prstGeom prst="rect">
            <a:avLst/>
          </a:prstGeom>
        </p:spPr>
        <p:txBody>
          <a:bodyPr wrap="square">
            <a:spAutoFit/>
          </a:bodyPr>
          <a:lstStyle/>
          <a:p>
            <a:pPr algn="just">
              <a:lnSpc>
                <a:spcPct val="107000"/>
              </a:lnSpc>
              <a:spcAft>
                <a:spcPts val="1067"/>
              </a:spcAft>
            </a:pPr>
            <a:r>
              <a:rPr lang="fr-FR" sz="3200" dirty="0">
                <a:latin typeface="Calibri" panose="020F0502020204030204" pitchFamily="34" charset="0"/>
                <a:ea typeface="Calibri" panose="020F0502020204030204" pitchFamily="34" charset="0"/>
                <a:cs typeface="Arial" panose="020B0604020202020204" pitchFamily="34" charset="0"/>
              </a:rPr>
              <a:t>Quelle pause doit-on faire à la virgule et au point ?</a:t>
            </a:r>
          </a:p>
        </p:txBody>
      </p:sp>
    </p:spTree>
    <p:extLst>
      <p:ext uri="{BB962C8B-B14F-4D97-AF65-F5344CB8AC3E}">
        <p14:creationId xmlns:p14="http://schemas.microsoft.com/office/powerpoint/2010/main" val="22187106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3">
            <a:alphaModFix/>
          </a:blip>
          <a:srcRect/>
          <a:stretch>
            <a:fillRect/>
          </a:stretch>
        </p:blipFill>
        <p:spPr>
          <a:xfrm>
            <a:off x="3948855" y="1901086"/>
            <a:ext cx="3711573" cy="3711573"/>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846858" y="83305"/>
            <a:ext cx="10161105" cy="35093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b="1" i="0">
                <a:solidFill>
                  <a:srgbClr val="E8E8E8">
                    <a:lumMod val="50000"/>
                  </a:srgb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MA" dirty="0"/>
              <a:t>C’est la fin de notre séance. N’oubliez pas de réviser votre leçon et de terminer vos devoirs !</a:t>
            </a:r>
          </a:p>
        </p:txBody>
      </p:sp>
      <p:sp>
        <p:nvSpPr>
          <p:cNvPr id="4" name="Rectangle 3">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Tree>
    <p:extLst>
      <p:ext uri="{BB962C8B-B14F-4D97-AF65-F5344CB8AC3E}">
        <p14:creationId xmlns:p14="http://schemas.microsoft.com/office/powerpoint/2010/main" val="895285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430216" y="1276851"/>
            <a:ext cx="3786688" cy="2807469"/>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4324169" y="952608"/>
            <a:ext cx="7197271" cy="3873929"/>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Ouverture de la séance</a:t>
            </a: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5 min</a:t>
            </a:r>
            <a:endParaRPr lang="en-US" sz="48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7638528" y="2601252"/>
            <a:ext cx="519608" cy="519608"/>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3667325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707014" y="1095914"/>
            <a:ext cx="10655649" cy="5072700"/>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835468" y="232109"/>
            <a:ext cx="6224235"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Contrat de classe</a:t>
            </a:r>
            <a:endParaRPr lang="en-US" sz="1867" kern="0" dirty="0">
              <a:solidFill>
                <a:srgbClr val="000000"/>
              </a:solidFill>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997003" y="2055505"/>
            <a:ext cx="702636" cy="702636"/>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1000587" y="3112947"/>
            <a:ext cx="699052" cy="699052"/>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1066716" y="4233563"/>
            <a:ext cx="636507" cy="636507"/>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1123481" y="5306248"/>
            <a:ext cx="605088" cy="605088"/>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699640" y="1252951"/>
            <a:ext cx="9491773" cy="397076"/>
          </a:xfrm>
          <a:noFill/>
        </p:spPr>
        <p:txBody>
          <a:bodyPr wrap="square">
            <a:spAutoFit/>
          </a:bodyPr>
          <a:lstStyle/>
          <a:p>
            <a:pPr>
              <a:spcAft>
                <a:spcPts val="800"/>
              </a:spcAft>
            </a:pPr>
            <a:r>
              <a:rPr lang="fr-FR" sz="1867" b="1"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728570" y="1607020"/>
            <a:ext cx="9491773" cy="29240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à 3 élèves au hasard</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232745" y="180212"/>
            <a:ext cx="602723" cy="602723"/>
          </a:xfrm>
          <a:prstGeom prst="rect">
            <a:avLst/>
          </a:prstGeom>
          <a:noFill/>
          <a:ln cap="flat">
            <a:noFill/>
          </a:ln>
        </p:spPr>
      </p:pic>
    </p:spTree>
    <p:extLst>
      <p:ext uri="{BB962C8B-B14F-4D97-AF65-F5344CB8AC3E}">
        <p14:creationId xmlns:p14="http://schemas.microsoft.com/office/powerpoint/2010/main" val="2059267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707014" y="1086161"/>
            <a:ext cx="10655649" cy="5072700"/>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a:alphaModFix/>
          </a:blip>
          <a:srcRect/>
          <a:stretch>
            <a:fillRect/>
          </a:stretch>
        </p:blipFill>
        <p:spPr>
          <a:xfrm>
            <a:off x="997003" y="2055505"/>
            <a:ext cx="702636" cy="702636"/>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a:alphaModFix/>
          </a:blip>
          <a:srcRect/>
          <a:stretch>
            <a:fillRect/>
          </a:stretch>
        </p:blipFill>
        <p:spPr>
          <a:xfrm>
            <a:off x="1000587" y="3112947"/>
            <a:ext cx="699052" cy="699052"/>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a:alphaModFix/>
          </a:blip>
          <a:srcRect/>
          <a:stretch>
            <a:fillRect/>
          </a:stretch>
        </p:blipFill>
        <p:spPr>
          <a:xfrm>
            <a:off x="1066716" y="4233563"/>
            <a:ext cx="636507" cy="636507"/>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a:alphaModFix/>
          </a:blip>
          <a:srcRect/>
          <a:stretch>
            <a:fillRect/>
          </a:stretch>
        </p:blipFill>
        <p:spPr>
          <a:xfrm>
            <a:off x="1123481" y="5306248"/>
            <a:ext cx="605088" cy="605088"/>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794291" y="2180303"/>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participe activement. Je lève la main pour participer</a:t>
            </a:r>
            <a:endParaRPr lang="fr-FR" sz="1467" kern="0" dirty="0">
              <a:solidFill>
                <a:srgbClr val="000000"/>
              </a:solidFill>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794291" y="3075083"/>
            <a:ext cx="9354323" cy="707836"/>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prête attention quand l’enseignant parle</a:t>
            </a:r>
            <a:endParaRPr lang="fr-FR" sz="1467" kern="0" dirty="0">
              <a:solidFill>
                <a:srgbClr val="000000"/>
              </a:solidFill>
              <a:latin typeface="Arial"/>
              <a:ea typeface="Arial"/>
              <a:cs typeface="Arial"/>
            </a:endParaRPr>
          </a:p>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prête attention quand d’autres camarades répondent à l’enseignant</a:t>
            </a:r>
            <a:endParaRPr lang="fr-FR" sz="1467" kern="0" dirty="0">
              <a:solidFill>
                <a:srgbClr val="000000"/>
              </a:solidFill>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831678" y="4351787"/>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Si quelque chose n’est pas clair, je pose des questions</a:t>
            </a:r>
            <a:endParaRPr lang="fr-FR" sz="1467" kern="0" dirty="0">
              <a:solidFill>
                <a:srgbClr val="000000"/>
              </a:solidFill>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831678" y="5408763"/>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fais mes devoirs en classe et à la maison avec sérieux</a:t>
            </a:r>
            <a:endParaRPr lang="fr-FR" sz="1467" kern="0" dirty="0">
              <a:solidFill>
                <a:srgbClr val="000000"/>
              </a:solidFill>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835468" y="232109"/>
            <a:ext cx="6224235"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Contrat de classe</a:t>
            </a:r>
            <a:endParaRPr lang="en-US" sz="1867" kern="0" dirty="0">
              <a:solidFill>
                <a:srgbClr val="000000"/>
              </a:solidFill>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232745" y="180212"/>
            <a:ext cx="602723" cy="602723"/>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699640" y="1252951"/>
            <a:ext cx="9491773" cy="397076"/>
          </a:xfrm>
          <a:noFill/>
        </p:spPr>
        <p:txBody>
          <a:bodyPr wrap="square">
            <a:spAutoFit/>
          </a:bodyPr>
          <a:lstStyle/>
          <a:p>
            <a:pPr>
              <a:spcAft>
                <a:spcPts val="800"/>
              </a:spcAft>
            </a:pPr>
            <a:r>
              <a:rPr lang="fr-FR" sz="1867" b="1"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728570" y="1607020"/>
            <a:ext cx="9491773" cy="29240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à 3 élèves au hasard</a:t>
            </a:r>
          </a:p>
        </p:txBody>
      </p:sp>
    </p:spTree>
    <p:extLst>
      <p:ext uri="{BB962C8B-B14F-4D97-AF65-F5344CB8AC3E}">
        <p14:creationId xmlns:p14="http://schemas.microsoft.com/office/powerpoint/2010/main" val="355041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635711" y="186004"/>
            <a:ext cx="11310803"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MA" sz="3200" b="1" kern="0" dirty="0">
                <a:solidFill>
                  <a:srgbClr val="44546A"/>
                </a:solidFill>
                <a:latin typeface="Calibri"/>
                <a:ea typeface="Calibri"/>
                <a:cs typeface="Calibri"/>
              </a:rPr>
              <a:t>Icônes pour l’enseignant</a:t>
            </a:r>
            <a:endParaRPr lang="en-US" sz="1867" kern="0" dirty="0">
              <a:solidFill>
                <a:srgbClr val="000000"/>
              </a:solidFill>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402629" y="5103494"/>
            <a:ext cx="1197428" cy="11811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375397" y="1918038"/>
            <a:ext cx="1264016" cy="103414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414295" y="2952180"/>
            <a:ext cx="1121228" cy="1066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496096" y="3975438"/>
            <a:ext cx="1045029" cy="1077685"/>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502226" y="119902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Pages réservées à l’enseignant</a:t>
            </a:r>
            <a:endParaRPr lang="fr-FR" sz="1467" kern="0" dirty="0">
              <a:solidFill>
                <a:srgbClr val="000000"/>
              </a:solidFill>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502226" y="2191781"/>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Consignes et explications données aux élèves (à dire à haute voix)</a:t>
            </a:r>
            <a:endParaRPr lang="fr-FR" sz="1467" kern="0" dirty="0">
              <a:solidFill>
                <a:srgbClr val="000000"/>
              </a:solidFill>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502226" y="322592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Page dans le livret de l’élève</a:t>
            </a:r>
            <a:endParaRPr lang="fr-FR" sz="1467" kern="0" dirty="0">
              <a:solidFill>
                <a:srgbClr val="000000"/>
              </a:solidFill>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502226" y="439122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Activité prioritaire à réaliser en classe</a:t>
            </a:r>
            <a:endParaRPr lang="fr-FR" sz="1467" kern="0" dirty="0">
              <a:solidFill>
                <a:srgbClr val="000000"/>
              </a:solidFill>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502226" y="5413447"/>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Activité optionnelle à omettre en cas de manque de temps</a:t>
            </a:r>
            <a:endParaRPr lang="fr-FR" sz="1467" kern="0" dirty="0">
              <a:solidFill>
                <a:srgbClr val="000000"/>
              </a:solidFill>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635711" y="859615"/>
            <a:ext cx="765800" cy="898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35282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531</TotalTime>
  <Words>2970</Words>
  <Application>Microsoft Office PowerPoint</Application>
  <PresentationFormat>Grand écran</PresentationFormat>
  <Paragraphs>308</Paragraphs>
  <Slides>54</Slides>
  <Notes>3</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54</vt:i4>
      </vt:variant>
    </vt:vector>
  </HeadingPairs>
  <TitlesOfParts>
    <vt:vector size="65" baseType="lpstr">
      <vt:lpstr>Aptos</vt:lpstr>
      <vt:lpstr>Arial</vt:lpstr>
      <vt:lpstr>Calibiri</vt:lpstr>
      <vt:lpstr>Calibri</vt:lpstr>
      <vt:lpstr>Calibri Light</vt:lpstr>
      <vt:lpstr>Dosis</vt:lpstr>
      <vt:lpstr>Poppins ExtraBold</vt:lpstr>
      <vt:lpstr>Times New Roman</vt:lpstr>
      <vt:lpstr>Wingdings</vt:lpstr>
      <vt:lpstr>YZOJMB+Calibri</vt:lpstr>
      <vt:lpstr>Thème Office</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ADM</dc:creator>
  <cp:lastModifiedBy>ADM</cp:lastModifiedBy>
  <cp:revision>48</cp:revision>
  <dcterms:created xsi:type="dcterms:W3CDTF">2025-09-25T21:33:53Z</dcterms:created>
  <dcterms:modified xsi:type="dcterms:W3CDTF">2025-10-06T23:26:53Z</dcterms:modified>
</cp:coreProperties>
</file>