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94" r:id="rId6"/>
    <p:sldMasterId id="2147484043" r:id="rId7"/>
  </p:sldMasterIdLst>
  <p:notesMasterIdLst>
    <p:notesMasterId r:id="rId61"/>
  </p:notesMasterIdLst>
  <p:sldIdLst>
    <p:sldId id="2147483580" r:id="rId8"/>
    <p:sldId id="2147483503" r:id="rId9"/>
    <p:sldId id="257" r:id="rId10"/>
    <p:sldId id="2147483597" r:id="rId11"/>
    <p:sldId id="2147483642" r:id="rId12"/>
    <p:sldId id="2147483599" r:id="rId13"/>
    <p:sldId id="2147483411" r:id="rId14"/>
    <p:sldId id="2147483643" r:id="rId15"/>
    <p:sldId id="2147483644" r:id="rId16"/>
    <p:sldId id="2147483485" r:id="rId17"/>
    <p:sldId id="2147483486" r:id="rId18"/>
    <p:sldId id="2147483500" r:id="rId19"/>
    <p:sldId id="2147483569" r:id="rId20"/>
    <p:sldId id="2147483645" r:id="rId21"/>
    <p:sldId id="2147483646" r:id="rId22"/>
    <p:sldId id="2147483628" r:id="rId23"/>
    <p:sldId id="2147483647" r:id="rId24"/>
    <p:sldId id="2147483509" r:id="rId25"/>
    <p:sldId id="2147483600" r:id="rId26"/>
    <p:sldId id="2147483601" r:id="rId27"/>
    <p:sldId id="2147483602" r:id="rId28"/>
    <p:sldId id="2147483603" r:id="rId29"/>
    <p:sldId id="2147483604" r:id="rId30"/>
    <p:sldId id="2147483513" r:id="rId31"/>
    <p:sldId id="2147483605" r:id="rId32"/>
    <p:sldId id="2147483638" r:id="rId33"/>
    <p:sldId id="2147483606" r:id="rId34"/>
    <p:sldId id="2147483571" r:id="rId35"/>
    <p:sldId id="2147483609" r:id="rId36"/>
    <p:sldId id="256" r:id="rId37"/>
    <p:sldId id="2147483576" r:id="rId38"/>
    <p:sldId id="2147483627" r:id="rId39"/>
    <p:sldId id="2147483579" r:id="rId40"/>
    <p:sldId id="2147483578" r:id="rId41"/>
    <p:sldId id="2147483629" r:id="rId42"/>
    <p:sldId id="2147483630" r:id="rId43"/>
    <p:sldId id="2147483631" r:id="rId44"/>
    <p:sldId id="2147483623" r:id="rId45"/>
    <p:sldId id="2147483624" r:id="rId46"/>
    <p:sldId id="2147483641" r:id="rId47"/>
    <p:sldId id="2147483543" r:id="rId48"/>
    <p:sldId id="2147483635" r:id="rId49"/>
    <p:sldId id="2147483632" r:id="rId50"/>
    <p:sldId id="2147483633" r:id="rId51"/>
    <p:sldId id="311" r:id="rId52"/>
    <p:sldId id="2147483634" r:id="rId53"/>
    <p:sldId id="2147483558" r:id="rId54"/>
    <p:sldId id="2147483559" r:id="rId55"/>
    <p:sldId id="320" r:id="rId56"/>
    <p:sldId id="2147483621" r:id="rId57"/>
    <p:sldId id="2147483622" r:id="rId58"/>
    <p:sldId id="2147483538" r:id="rId59"/>
    <p:sldId id="2147483539" r:id="rId60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3FB2CB"/>
    <a:srgbClr val="FFFFE5"/>
    <a:srgbClr val="44546A"/>
    <a:srgbClr val="FFDDDD"/>
    <a:srgbClr val="FFC9C9"/>
    <a:srgbClr val="A98FC3"/>
    <a:srgbClr val="E3EEF2"/>
    <a:srgbClr val="54AFE9"/>
    <a:srgbClr val="CFE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2CDC0C-7F86-4F9B-B7E8-13B9A2EEC7B1}" v="3" dt="2025-09-27T20:12:57.206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02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microsoft.com/office/2016/11/relationships/changesInfo" Target="changesInfos/changesInfo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custSel addSld delSld modSld">
      <pc:chgData name="ABDELAZIZ.ASSEBBANE" userId="af44cbbb-d77c-45ae-bf3f-17cd253b121b" providerId="ADAL" clId="{9124E342-7500-48D5-BF5B-0920EAD0209E}" dt="2025-09-27T20:27:14.266" v="19" actId="14100"/>
      <pc:docMkLst>
        <pc:docMk/>
      </pc:docMkLst>
      <pc:sldChg chg="addSp delSp modSp add mod">
        <pc:chgData name="ABDELAZIZ.ASSEBBANE" userId="af44cbbb-d77c-45ae-bf3f-17cd253b121b" providerId="ADAL" clId="{9124E342-7500-48D5-BF5B-0920EAD0209E}" dt="2025-09-27T20:27:14.266" v="19" actId="14100"/>
        <pc:sldMkLst>
          <pc:docMk/>
          <pc:sldMk cId="3777748848" sldId="257"/>
        </pc:sldMkLst>
        <pc:spChg chg="mod">
          <ac:chgData name="ABDELAZIZ.ASSEBBANE" userId="af44cbbb-d77c-45ae-bf3f-17cd253b121b" providerId="ADAL" clId="{9124E342-7500-48D5-BF5B-0920EAD0209E}" dt="2025-09-27T20:27:12.052" v="18" actId="1076"/>
          <ac:spMkLst>
            <pc:docMk/>
            <pc:sldMk cId="3777748848" sldId="257"/>
            <ac:spMk id="26" creationId="{5A6E13B6-48CF-E828-1CE3-F510889B3475}"/>
          </ac:spMkLst>
        </pc:spChg>
        <pc:spChg chg="del">
          <ac:chgData name="ABDELAZIZ.ASSEBBANE" userId="af44cbbb-d77c-45ae-bf3f-17cd253b121b" providerId="ADAL" clId="{9124E342-7500-48D5-BF5B-0920EAD0209E}" dt="2025-09-27T20:12:55.749" v="10" actId="478"/>
          <ac:spMkLst>
            <pc:docMk/>
            <pc:sldMk cId="3777748848" sldId="257"/>
            <ac:spMk id="37" creationId="{8BE6575F-ED88-0FE4-F9F8-5EF49CC16AA7}"/>
          </ac:spMkLst>
        </pc:spChg>
        <pc:spChg chg="del">
          <ac:chgData name="ABDELAZIZ.ASSEBBANE" userId="af44cbbb-d77c-45ae-bf3f-17cd253b121b" providerId="ADAL" clId="{9124E342-7500-48D5-BF5B-0920EAD0209E}" dt="2025-09-27T20:12:42.905" v="7" actId="478"/>
          <ac:spMkLst>
            <pc:docMk/>
            <pc:sldMk cId="3777748848" sldId="257"/>
            <ac:spMk id="38" creationId="{1050B009-464D-14F1-B0AC-FC779375A0D1}"/>
          </ac:spMkLst>
        </pc:spChg>
        <pc:spChg chg="add mod">
          <ac:chgData name="ABDELAZIZ.ASSEBBANE" userId="af44cbbb-d77c-45ae-bf3f-17cd253b121b" providerId="ADAL" clId="{9124E342-7500-48D5-BF5B-0920EAD0209E}" dt="2025-09-27T20:12:46.882" v="9" actId="1076"/>
          <ac:spMkLst>
            <pc:docMk/>
            <pc:sldMk cId="3777748848" sldId="257"/>
            <ac:spMk id="40" creationId="{FA8045CF-EA46-FE1E-9ECF-0B1C6266A0FC}"/>
          </ac:spMkLst>
        </pc:spChg>
        <pc:spChg chg="add mod">
          <ac:chgData name="ABDELAZIZ.ASSEBBANE" userId="af44cbbb-d77c-45ae-bf3f-17cd253b121b" providerId="ADAL" clId="{9124E342-7500-48D5-BF5B-0920EAD0209E}" dt="2025-09-27T20:12:59.212" v="12" actId="1076"/>
          <ac:spMkLst>
            <pc:docMk/>
            <pc:sldMk cId="3777748848" sldId="257"/>
            <ac:spMk id="42" creationId="{6CDAB307-1A37-BB1C-F215-A708819924BF}"/>
          </ac:spMkLst>
        </pc:spChg>
        <pc:cxnChg chg="mod">
          <ac:chgData name="ABDELAZIZ.ASSEBBANE" userId="af44cbbb-d77c-45ae-bf3f-17cd253b121b" providerId="ADAL" clId="{9124E342-7500-48D5-BF5B-0920EAD0209E}" dt="2025-09-27T20:27:14.266" v="19" actId="14100"/>
          <ac:cxnSpMkLst>
            <pc:docMk/>
            <pc:sldMk cId="3777748848" sldId="257"/>
            <ac:cxnSpMk id="23" creationId="{E3D0EE8E-56B7-7EA9-51A4-BCB95DF71898}"/>
          </ac:cxnSpMkLst>
        </pc:cxnChg>
      </pc:sldChg>
      <pc:sldChg chg="modSp mod">
        <pc:chgData name="ABDELAZIZ.ASSEBBANE" userId="af44cbbb-d77c-45ae-bf3f-17cd253b121b" providerId="ADAL" clId="{9124E342-7500-48D5-BF5B-0920EAD0209E}" dt="2025-09-27T20:17:06.974" v="17" actId="20577"/>
        <pc:sldMkLst>
          <pc:docMk/>
          <pc:sldMk cId="1025972370" sldId="2147483538"/>
        </pc:sldMkLst>
        <pc:spChg chg="mod">
          <ac:chgData name="ABDELAZIZ.ASSEBBANE" userId="af44cbbb-d77c-45ae-bf3f-17cd253b121b" providerId="ADAL" clId="{9124E342-7500-48D5-BF5B-0920EAD0209E}" dt="2025-09-27T20:17:06.974" v="17" actId="20577"/>
          <ac:spMkLst>
            <pc:docMk/>
            <pc:sldMk cId="1025972370" sldId="2147483538"/>
            <ac:spMk id="2" creationId="{F2B281CB-D9D9-AFE0-F8E4-59B8F4F148FF}"/>
          </ac:spMkLst>
        </pc:spChg>
      </pc:sldChg>
      <pc:sldChg chg="modSp mod">
        <pc:chgData name="ABDELAZIZ.ASSEBBANE" userId="af44cbbb-d77c-45ae-bf3f-17cd253b121b" providerId="ADAL" clId="{9124E342-7500-48D5-BF5B-0920EAD0209E}" dt="2025-09-27T20:11:25.076" v="5" actId="20577"/>
        <pc:sldMkLst>
          <pc:docMk/>
          <pc:sldMk cId="123215715" sldId="2147483580"/>
        </pc:sldMkLst>
        <pc:spChg chg="mod">
          <ac:chgData name="ABDELAZIZ.ASSEBBANE" userId="af44cbbb-d77c-45ae-bf3f-17cd253b121b" providerId="ADAL" clId="{9124E342-7500-48D5-BF5B-0920EAD0209E}" dt="2025-09-27T20:11:25.076" v="5" actId="20577"/>
          <ac:spMkLst>
            <pc:docMk/>
            <pc:sldMk cId="123215715" sldId="2147483580"/>
            <ac:spMk id="4" creationId="{E0FF8D5D-C824-FEA6-FAD4-EC41BEFD6341}"/>
          </ac:spMkLst>
        </pc:spChg>
        <pc:spChg chg="mod">
          <ac:chgData name="ABDELAZIZ.ASSEBBANE" userId="af44cbbb-d77c-45ae-bf3f-17cd253b121b" providerId="ADAL" clId="{9124E342-7500-48D5-BF5B-0920EAD0209E}" dt="2025-09-27T20:11:20.509" v="4" actId="20577"/>
          <ac:spMkLst>
            <pc:docMk/>
            <pc:sldMk cId="123215715" sldId="2147483580"/>
            <ac:spMk id="16" creationId="{46746A8E-17B0-82BF-AA2A-E3A6E80172F6}"/>
          </ac:spMkLst>
        </pc:spChg>
      </pc:sldChg>
      <pc:sldChg chg="del">
        <pc:chgData name="ABDELAZIZ.ASSEBBANE" userId="af44cbbb-d77c-45ae-bf3f-17cd253b121b" providerId="ADAL" clId="{9124E342-7500-48D5-BF5B-0920EAD0209E}" dt="2025-09-27T20:13:02.965" v="13" actId="2696"/>
        <pc:sldMkLst>
          <pc:docMk/>
          <pc:sldMk cId="3654356905" sldId="21474835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6EABC2-ED91-429D-A353-770FF7E88A14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34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F4B4E9D-5F27-21F1-B133-23B07A6CF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C2B4708B-A58C-55D2-7167-AAEA9D8FD6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DD658E55-42AA-97F9-E6F3-DBEFAC0F5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728843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6EABC2-ED91-429D-A353-770FF7E88A14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546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B115D61-C726-88B2-5241-253E9A57D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12D98802-E9F0-AB6D-B7E9-9AAE8ED5C8B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A98A7BC5-E21D-0455-702A-A67C0F945D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455622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39761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39807" y="223444"/>
            <a:ext cx="274568" cy="1685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cstate="print"/>
            <a:stretch>
              <a:fillRect/>
            </a:stretch>
          </a:blipFill>
        </p:spPr>
        <p:txBody>
          <a:bodyPr/>
          <a:lstStyle/>
          <a:p>
            <a:endParaRPr lang="fr-MA" sz="1013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18119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111656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08.xml"/><Relationship Id="rId21" Type="http://schemas.openxmlformats.org/officeDocument/2006/relationships/theme" Target="../theme/theme7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  <p:sldLayoutId id="2147484075" r:id="rId28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4076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35.png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8.png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8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9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51.png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microsoft.com/office/2007/relationships/hdphoto" Target="../media/hdphoto4.wdp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27.png"/><Relationship Id="rId4" Type="http://schemas.microsoft.com/office/2007/relationships/hdphoto" Target="../media/hdphoto5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38.png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48.png"/><Relationship Id="rId4" Type="http://schemas.microsoft.com/office/2007/relationships/hdphoto" Target="../media/hdphoto6.wdp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38.png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7.wdp"/><Relationship Id="rId5" Type="http://schemas.openxmlformats.org/officeDocument/2006/relationships/image" Target="../media/image54.png"/><Relationship Id="rId4" Type="http://schemas.microsoft.com/office/2007/relationships/hdphoto" Target="../media/hdphoto2.wdp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microsoft.com/office/2007/relationships/hdphoto" Target="../media/hdphoto7.wdp"/><Relationship Id="rId9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22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16943" y="3086833"/>
            <a:ext cx="4884125" cy="522597"/>
          </a:xfrm>
          <a:prstGeom prst="rect">
            <a:avLst/>
          </a:prstGeom>
          <a:solidFill>
            <a:srgbClr val="002060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Semaine   3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1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734242"/>
            <a:ext cx="6208858" cy="4924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dirty="0">
                <a:solidFill>
                  <a:schemeClr val="bg1"/>
                </a:solidFill>
              </a:rPr>
              <a:t>Changer de voix quand un personnage parle.</a:t>
            </a:r>
            <a:r>
              <a:rPr lang="fr-FR" sz="1600" b="1" kern="0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dirty="0">
                <a:solidFill>
                  <a:schemeClr val="bg1"/>
                </a:solidFill>
              </a:rPr>
              <a:t>Identifier ce que dit un personnage.</a:t>
            </a:r>
            <a:endParaRPr lang="fr-FR" sz="1400" b="1" kern="0" dirty="0">
              <a:solidFill>
                <a:schemeClr val="bg1"/>
              </a:solidFill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73733" y="31623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250788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353980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431529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fr-FR" sz="1800" b="1" i="0" u="none" strike="noStrike" kern="0" cap="none" spc="0" baseline="0" dirty="0">
                <a:solidFill>
                  <a:srgbClr val="FCBF18"/>
                </a:solidFill>
                <a:uFillTx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4" y="2127720"/>
            <a:ext cx="3431323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8" y="1675474"/>
            <a:ext cx="3895714" cy="1974299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53136" y="3192382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735;p98">
            <a:extLst>
              <a:ext uri="{FF2B5EF4-FFF2-40B4-BE49-F238E27FC236}">
                <a16:creationId xmlns:a16="http://schemas.microsoft.com/office/drawing/2014/main" id="{E4ED2D96-9234-65F9-BA18-53ABB6FC7B4A}"/>
              </a:ext>
            </a:extLst>
          </p:cNvPr>
          <p:cNvSpPr/>
          <p:nvPr/>
        </p:nvSpPr>
        <p:spPr>
          <a:xfrm>
            <a:off x="1385018" y="3199542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547397" y="317243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15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9CEAC-AC2F-70E6-949A-0D31CB788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5C8126A1-4037-DDE8-629F-C1A18188073C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Discussion informelle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0721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D2BE-6F3F-EBF5-BA5D-11B2C560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EF606CAD-A8A9-A1E9-BBE9-1E089573AB3F}"/>
              </a:ext>
            </a:extLst>
          </p:cNvPr>
          <p:cNvSpPr txBox="1"/>
          <p:nvPr/>
        </p:nvSpPr>
        <p:spPr>
          <a:xfrm>
            <a:off x="566286" y="418382"/>
            <a:ext cx="8203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FR" sz="1400" i="1" dirty="0">
                <a:solidFill>
                  <a:srgbClr val="A5A5A5"/>
                </a:solidFill>
                <a:latin typeface="Calibri"/>
              </a:rPr>
              <a:t>Encourager les élèves à prendre la parole. </a:t>
            </a:r>
            <a:endParaRPr sz="1400" i="1" dirty="0">
              <a:solidFill>
                <a:srgbClr val="A5A5A5"/>
              </a:solidFill>
              <a:latin typeface="Calibri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DD48AD53-66A0-62ED-1CC2-DE59B1DE9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947" y="22607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4126207"/>
            <a:ext cx="914400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les plantes mangent ? Comment font-elles pour vivre ?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66286" y="5498"/>
            <a:ext cx="84266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Discutons de cette question. Écoutez les idées de vos camarades, réagissez si vous êtes d’accord ou non et ajoutez vos propres exemples.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736" y="1016141"/>
            <a:ext cx="2094528" cy="282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45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999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9193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283975" y="96987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748006" y="1212807"/>
            <a:ext cx="7896839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3FB2C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Changer de voix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un personnage parle.</a:t>
            </a:r>
            <a:r>
              <a:rPr lang="fr-FR" sz="2000" b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7" name="ZoneTexte 4">
            <a:extLst>
              <a:ext uri="{FF2B5EF4-FFF2-40B4-BE49-F238E27FC236}">
                <a16:creationId xmlns:a16="http://schemas.microsoft.com/office/drawing/2014/main" id="{AB9A5272-9C9F-7E05-08D3-C3633B6089F0}"/>
              </a:ext>
            </a:extLst>
          </p:cNvPr>
          <p:cNvSpPr txBox="1"/>
          <p:nvPr/>
        </p:nvSpPr>
        <p:spPr>
          <a:xfrm>
            <a:off x="757220" y="123205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>
                <a:ea typeface="Calibri" panose="020F0502020204030204" pitchFamily="34" charset="0"/>
              </a:rPr>
              <a:t>A la fin de cette séance, vous serez capables de :</a:t>
            </a:r>
            <a:endParaRPr dirty="0">
              <a:ea typeface="Calibri" panose="020F0502020204030204" pitchFamily="34" charset="0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241580" y="45406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dessin humoristique, Visage humain, dessin, Dessin animé&#10;&#10;Le contenu généré par l’IA peut être incorrect.">
            <a:extLst>
              <a:ext uri="{FF2B5EF4-FFF2-40B4-BE49-F238E27FC236}">
                <a16:creationId xmlns:a16="http://schemas.microsoft.com/office/drawing/2014/main" id="{EAB3DFB0-6C75-7130-BA3E-F3F66F72A8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04" r="10474"/>
          <a:stretch>
            <a:fillRect/>
          </a:stretch>
        </p:blipFill>
        <p:spPr>
          <a:xfrm>
            <a:off x="2068391" y="2162375"/>
            <a:ext cx="4408610" cy="2471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799D6A5-59C5-55E8-7AD4-8D8E8751D70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13" y="1192237"/>
            <a:ext cx="604158" cy="60415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485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E7F312-23E4-7780-E261-FA8DC8D0B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E0144A8A-EA03-CC88-B05D-1B3444982B27}"/>
              </a:ext>
            </a:extLst>
          </p:cNvPr>
          <p:cNvSpPr txBox="1"/>
          <p:nvPr/>
        </p:nvSpPr>
        <p:spPr>
          <a:xfrm>
            <a:off x="0" y="2095449"/>
            <a:ext cx="9144000" cy="4924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Activation des prérequis</a:t>
            </a:r>
          </a:p>
        </p:txBody>
      </p:sp>
    </p:spTree>
    <p:extLst>
      <p:ext uri="{BB962C8B-B14F-4D97-AF65-F5344CB8AC3E}">
        <p14:creationId xmlns:p14="http://schemas.microsoft.com/office/powerpoint/2010/main" val="1659332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D1087DA8-6582-4AF9-8AAF-145916AE7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allons tout d’abord commencer par lire ces syllabes. Ecoutez comment je vais faire. 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/>
              <a:t>Faire observer aux élèves les différentes graphies possibles du son « s ».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5BBC7B9-6349-8FA3-74C2-35EE0C5AE894}"/>
              </a:ext>
            </a:extLst>
          </p:cNvPr>
          <p:cNvSpPr txBox="1"/>
          <p:nvPr/>
        </p:nvSpPr>
        <p:spPr>
          <a:xfrm>
            <a:off x="2266950" y="2248585"/>
            <a:ext cx="4610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0F4AA3-92B3-2B57-E2FD-DFA5101A9B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7" y="1941846"/>
            <a:ext cx="9021012" cy="102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29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96428-F358-F851-84AA-83EF32030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398BBBC7-C75F-E93E-C706-D2A3A6FA0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008521DF-34F4-14EE-4392-B6D1F739F4D8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5FC86DB-4D29-864B-6D1C-C926DD2BC1F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les syllabes coloriées et les mots.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8AC68E7-B6F3-CD9A-F473-B8C8B8AB1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7" y="1941846"/>
            <a:ext cx="9021012" cy="102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08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 des paliers du niveau 1AC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089181" y="950956"/>
            <a:ext cx="1445217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3036050" y="2031212"/>
            <a:ext cx="915436" cy="2539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105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Vous êtes ici</a:t>
            </a:r>
          </a:p>
        </p:txBody>
      </p:sp>
      <p:pic>
        <p:nvPicPr>
          <p:cNvPr id="41" name="Picture 4" descr="Pin ">
            <a:extLst>
              <a:ext uri="{FF2B5EF4-FFF2-40B4-BE49-F238E27FC236}">
                <a16:creationId xmlns:a16="http://schemas.microsoft.com/office/drawing/2014/main" id="{930EC4D2-4684-3349-15AE-6849EDF3F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928" y="1685024"/>
            <a:ext cx="374245" cy="3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D97C9866-9A64-7C79-DF59-F8534B4F28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68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87C75-968E-79A1-319A-63554D3A0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2E01BE9-E5C7-E29F-6128-E6257BE6CB21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998BA7-8105-712E-7DA7-4A8036266E3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7DCC8B00-01B9-5A72-6E75-A7B4A500E9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F68B8E5-EE3B-4CB5-0F2F-93797F2C4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B33F8ED2-5A5B-E307-9556-42C8DF99A61F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 nous allons lire ces mots-outils. Faites attention à ma lecture.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5DD451BF-35C1-4745-290A-8A156B5BB6C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Rappeler aux élèves de faire attention aux  différentes graphies du son « s ». 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9EDD35-803B-CB53-3324-7DCB4EA9D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6" y="2236396"/>
            <a:ext cx="9021012" cy="66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25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F0B02-B506-3B9E-6647-60736628E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107036D3-8014-06C2-6007-64D9228A4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91A80B4D-AEDE-EC37-227A-324606FDA7B1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381E3D6B-1F2D-EFE8-B1BE-262E3A28010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les mots-outils.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5916AF-4D29-1D0D-8C9E-0FBAEE3E8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8" y="2236395"/>
            <a:ext cx="8991600" cy="65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94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54EFC-6733-A9F5-E208-95F12752C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A0BE92E-8302-D593-82FA-03D91778E5E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C09A2-6A2B-E227-7EFA-C0B3F715D0D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82C816C8-1D8B-A5AB-3157-A69738468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47D1DC20-71A0-422F-3F6E-4A41C8C4F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921E89F9-46BF-5CB8-0BAB-91AD2FE53570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finissons notre rappel avec la lecture de ces mots. Ecoutez bien. 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0697DD7E-CF06-7572-818D-C2849C9EBDC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Appuyer sur les graphies qui correspondent au son « s ». 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6374F0E-25A5-A5DC-E992-8E183300F8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81" y="2216369"/>
            <a:ext cx="9021012" cy="7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78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378DA-F70F-0D0E-3900-EE09D9743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4A90EC72-B1D4-DC08-9D77-E66599932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001E26BC-2681-6F10-0571-1CFD067017C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vous maintenant !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362FC5BB-510B-C742-9F8F-B471CBBF1D5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les mots.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CD9FAF-7A46-E4AD-0130-94AB8B07B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57" y="2216369"/>
            <a:ext cx="9021012" cy="7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99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E4908-86B9-CF2C-0800-1842A407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95BFFF-FA4F-026C-F90E-F55E56C69AB2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868A6D-005D-6822-0641-E4ACC8006A5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B14E1192-4844-B836-01DD-566571E531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A5F12FC2-41C1-E250-1DFE-B49F26F21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64832" y="64081"/>
            <a:ext cx="7897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Maintenant, nous allons apprendre à changer de voix quand un personnage parle. Prenons cette phrase comme exemple : faut-il garder sa voix habituelle ou adopter la voix du personnage 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1254364" y="1018679"/>
            <a:ext cx="658837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/>
            </a:lvl1pPr>
          </a:lstStyle>
          <a:p>
            <a:pPr algn="ctr"/>
            <a:r>
              <a:rPr lang="f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Yasser déclare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« </a:t>
            </a:r>
            <a:r>
              <a:rPr lang="f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Attention ! Le chien arrive !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</a:t>
            </a:r>
          </a:p>
          <a:p>
            <a:pPr algn="ctr"/>
            <a:endParaRPr lang="fr-MA" sz="2000" dirty="0">
              <a:latin typeface="Berlin Sans FB Demi" panose="020E0802020502020306" pitchFamily="34" charset="0"/>
            </a:endParaRPr>
          </a:p>
          <a:p>
            <a:pPr algn="ctr"/>
            <a:endParaRPr lang="fr-FR" dirty="0"/>
          </a:p>
        </p:txBody>
      </p:sp>
      <p:pic>
        <p:nvPicPr>
          <p:cNvPr id="5" name="Image 4" descr="Une image contenant clipart, mammifère, dessin humoristique, Dessin animé&#10;&#10;Le contenu généré par l’IA peut être incorrect.">
            <a:extLst>
              <a:ext uri="{FF2B5EF4-FFF2-40B4-BE49-F238E27FC236}">
                <a16:creationId xmlns:a16="http://schemas.microsoft.com/office/drawing/2014/main" id="{475BB6B6-D2ED-8505-F643-6C1C9C0F2B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883" y="1646274"/>
            <a:ext cx="4598378" cy="3065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3345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05C38-6AFA-711C-6465-5B6B218EB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ED71121-68D7-00BD-3C30-BC74E1C8911D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A6803B-2888-5362-A8DF-B6146A7E3C6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75B38E7B-433F-5C48-E56C-926F896DA1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566854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EBD8E639-84F3-B9A9-AAA4-D1E2BFD75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3FA6E0F3-3D0A-3F28-0074-37E8020B0B3D}"/>
              </a:ext>
            </a:extLst>
          </p:cNvPr>
          <p:cNvSpPr txBox="1"/>
          <p:nvPr/>
        </p:nvSpPr>
        <p:spPr>
          <a:xfrm>
            <a:off x="564832" y="31899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Écoutez bien comment je lis cette phrase. Je ne garde pas ma voix habituelle : je change ma voix pour représenter le personnage.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9DD7C54-FD7C-0580-A071-8EF83C31FAB3}"/>
              </a:ext>
            </a:extLst>
          </p:cNvPr>
          <p:cNvSpPr txBox="1"/>
          <p:nvPr/>
        </p:nvSpPr>
        <p:spPr>
          <a:xfrm>
            <a:off x="1254371" y="1045500"/>
            <a:ext cx="6629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Yasser déclare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« </a:t>
            </a: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Attention ! Le chien arrive !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</a:t>
            </a:r>
          </a:p>
          <a:p>
            <a:pPr algn="ctr"/>
            <a:endParaRPr lang="fr-MA" sz="2400" dirty="0">
              <a:latin typeface="Berlin Sans FB Demi" panose="020E0802020502020306" pitchFamily="34" charset="0"/>
            </a:endParaRPr>
          </a:p>
        </p:txBody>
      </p:sp>
      <p:pic>
        <p:nvPicPr>
          <p:cNvPr id="12" name="Image 11" descr="Une image contenant clipart, mammifère, dessin humoristique, Dessin animé&#10;&#10;Le contenu généré par l’IA peut être incorrect.">
            <a:extLst>
              <a:ext uri="{FF2B5EF4-FFF2-40B4-BE49-F238E27FC236}">
                <a16:creationId xmlns:a16="http://schemas.microsoft.com/office/drawing/2014/main" id="{B4DD1630-D8A5-5025-2998-126581927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883" y="1646274"/>
            <a:ext cx="4598378" cy="3065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5966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F819B-3E52-D19C-CD6B-44B680756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459A34C-E4CB-D6DC-2E24-0A1BA7A7AFA5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AC9CB5-F626-9601-631E-B6BB3312B66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C0FC5AC2-F861-D3EC-F723-AAF6022A04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558048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4CF0A23-BCAA-2F62-BA09-80FD267D22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C9558FA9-E333-3A83-0588-423837B96B80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la stratégie à suivre 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9A6F6FC-ACBE-E867-9F90-CA8AA8718B06}"/>
              </a:ext>
            </a:extLst>
          </p:cNvPr>
          <p:cNvSpPr txBox="1"/>
          <p:nvPr/>
        </p:nvSpPr>
        <p:spPr>
          <a:xfrm>
            <a:off x="885217" y="1989884"/>
            <a:ext cx="7149829" cy="14773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fr-FR" altLang="fr-FR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je vois le </a:t>
            </a:r>
            <a:r>
              <a:rPr lang="fr-F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 du personnage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suivi d’un </a:t>
            </a:r>
            <a:r>
              <a:rPr lang="fr-F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verbe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comme </a:t>
            </a:r>
            <a:r>
              <a:rPr lang="fr-FR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dire, répondre, demander, déclarer…, </a:t>
            </a:r>
            <a:r>
              <a:rPr lang="fr-FR" sz="2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change de voix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montrer que c’est le personnage qui parle.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D74BCF-D7A7-19D6-0656-0E114586AC70}"/>
              </a:ext>
            </a:extLst>
          </p:cNvPr>
          <p:cNvSpPr txBox="1"/>
          <p:nvPr/>
        </p:nvSpPr>
        <p:spPr>
          <a:xfrm>
            <a:off x="594323" y="298411"/>
            <a:ext cx="461118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3 élèves au hasard de lire.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094062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C3AFB-30B4-8558-B03C-6B9BABBA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98BADD0-56A4-E09C-216D-E06A763673D7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E2AA14-FFFF-6563-2CA9-87080A2C179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A024AFB-153D-F560-4202-880886EB0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8BFB5AF-B570-C287-1681-60DD32C42304}"/>
              </a:ext>
            </a:extLst>
          </p:cNvPr>
          <p:cNvSpPr txBox="1"/>
          <p:nvPr/>
        </p:nvSpPr>
        <p:spPr>
          <a:xfrm>
            <a:off x="609606" y="961775"/>
            <a:ext cx="847223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Hamid demande </a:t>
            </a:r>
            <a:r>
              <a:rPr lang="fr-FR" sz="2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(voix joyeuse) </a:t>
            </a: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« Salut ! Ça va bien ? »</a:t>
            </a:r>
          </a:p>
          <a:p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Said répond </a:t>
            </a:r>
            <a:r>
              <a:rPr lang="fr-FR" sz="2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(voix triste) </a:t>
            </a: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« Pas vraiment… pas trop aujourd’hui. »</a:t>
            </a:r>
          </a:p>
          <a:p>
            <a:endParaRPr lang="fr-FR" sz="2200" dirty="0"/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7C5395AA-531C-21D5-C10A-AC1ACD67DF29}"/>
              </a:ext>
            </a:extLst>
          </p:cNvPr>
          <p:cNvSpPr txBox="1"/>
          <p:nvPr/>
        </p:nvSpPr>
        <p:spPr>
          <a:xfrm>
            <a:off x="594323" y="35634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Prenons un autre exemple. On change la voix pour chaque personnage. Chacun doit avoir une voix différente et reconnaissable.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458248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spcAft>
                <a:spcPts val="450"/>
              </a:spcAft>
            </a:pPr>
            <a:r>
              <a:rPr lang="fr-FR" altLang="fr-FR" sz="2400" b="1" dirty="0">
                <a:solidFill>
                  <a:srgbClr val="FF0000"/>
                </a:solidFill>
                <a:latin typeface="Berlin Sans FB Demi" panose="020E0802020502020306" pitchFamily="34" charset="0"/>
                <a:sym typeface="Wingdings" panose="05000000000000000000" pitchFamily="2" charset="2"/>
              </a:rPr>
              <a:t>       </a:t>
            </a:r>
            <a:r>
              <a:rPr lang="fr-FR" altLang="fr-FR" sz="2400" b="1" dirty="0">
                <a:solidFill>
                  <a:srgbClr val="E7E6E6">
                    <a:lumMod val="50000"/>
                  </a:srgbClr>
                </a:solidFill>
                <a:latin typeface="Berlin Sans FB Demi" panose="020E0802020502020306" pitchFamily="34" charset="0"/>
                <a:sym typeface="Wingdings" panose="05000000000000000000" pitchFamily="2" charset="2"/>
              </a:rPr>
              <a:t>  </a:t>
            </a:r>
            <a:r>
              <a:rPr lang="fr-FR" alt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On</a:t>
            </a:r>
            <a:r>
              <a:rPr lang="fr-FR" altLang="fr-FR" sz="20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adopte une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voix différente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selon le personnage.</a:t>
            </a:r>
          </a:p>
        </p:txBody>
      </p:sp>
      <p:pic>
        <p:nvPicPr>
          <p:cNvPr id="10" name="Image 9" descr="Une image contenant texte, habits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7F825F5C-D339-03CE-C172-50E785626D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77"/>
          <a:stretch>
            <a:fillRect/>
          </a:stretch>
        </p:blipFill>
        <p:spPr>
          <a:xfrm>
            <a:off x="5463339" y="1690308"/>
            <a:ext cx="2334979" cy="2892181"/>
          </a:xfrm>
          <a:prstGeom prst="rect">
            <a:avLst/>
          </a:prstGeom>
        </p:spPr>
      </p:pic>
      <p:pic>
        <p:nvPicPr>
          <p:cNvPr id="14" name="Image 13" descr="Une image contenant texte, Visage humain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A2933A8-CCE7-EC7E-77AA-217A566CE9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9" r="23665"/>
          <a:stretch>
            <a:fillRect/>
          </a:stretch>
        </p:blipFill>
        <p:spPr>
          <a:xfrm>
            <a:off x="1315514" y="1741318"/>
            <a:ext cx="2160119" cy="284117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6038784-7077-6A8A-056A-785D39BB5E36}"/>
              </a:ext>
            </a:extLst>
          </p:cNvPr>
          <p:cNvSpPr txBox="1"/>
          <p:nvPr/>
        </p:nvSpPr>
        <p:spPr>
          <a:xfrm>
            <a:off x="597248" y="450127"/>
            <a:ext cx="4611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/>
            <a:r>
              <a:rPr lang="fr-FR" sz="1400" i="1" dirty="0">
                <a:solidFill>
                  <a:srgbClr val="A5A5A5"/>
                </a:solidFill>
                <a:latin typeface="Calibri"/>
              </a:rPr>
              <a:t>Inviter les élèves à lire en changeant la voix. </a:t>
            </a:r>
          </a:p>
        </p:txBody>
      </p:sp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20D32AA5-77C6-136C-6E91-D2F1D9C06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416" y="48731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836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25407" y="150398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Lisez chaque phrase en changeant de voix selon le personnage qui parle.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63A314E2-9A07-0F96-51AE-06FACE9D4B4C}"/>
              </a:ext>
            </a:extLst>
          </p:cNvPr>
          <p:cNvSpPr txBox="1">
            <a:spLocks/>
          </p:cNvSpPr>
          <p:nvPr/>
        </p:nvSpPr>
        <p:spPr>
          <a:xfrm>
            <a:off x="829080" y="459905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latin typeface="Calibri" pitchFamily="34" charset="0"/>
                <a:cs typeface="Calibri" pitchFamily="34" charset="0"/>
              </a:rPr>
              <a:t>Demandez aux élèves de lire chaque phrase en utilisant une voix différente selon le personnage.</a:t>
            </a: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F6C2B3EC-BE09-8EA3-4A68-FF06F14475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B631B66-9028-C27D-91C8-F46EC7661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02" y="1558769"/>
            <a:ext cx="8848198" cy="225183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6707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99B84-2091-8D86-4900-A81736F79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137C4B2D-0CE9-3535-41B0-B792492C0FF0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B3398602-CAD7-9135-EAB1-5B3F355D1E37}"/>
              </a:ext>
            </a:extLst>
          </p:cNvPr>
          <p:cNvSpPr txBox="1"/>
          <p:nvPr/>
        </p:nvSpPr>
        <p:spPr>
          <a:xfrm>
            <a:off x="833027" y="145590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Maintenant, lisez tout le texte en changeant de voix selon le personnage qui parle.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D294F7B5-B5B7-FA51-A16E-05BEB8B039E2}"/>
              </a:ext>
            </a:extLst>
          </p:cNvPr>
          <p:cNvSpPr txBox="1">
            <a:spLocks/>
          </p:cNvSpPr>
          <p:nvPr/>
        </p:nvSpPr>
        <p:spPr>
          <a:xfrm>
            <a:off x="818447" y="47092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latin typeface="Calibri" pitchFamily="34" charset="0"/>
                <a:cs typeface="Calibri" pitchFamily="34" charset="0"/>
              </a:rPr>
              <a:t>Demandez aux élèves de lire tout le texte en utilisant une voix différente pour chaque personnage</a:t>
            </a: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F083355D-71C2-3426-6540-32956D37B97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2757CE1-E1E7-D2E0-988F-889EBC53D2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64" y="1558769"/>
            <a:ext cx="8853187" cy="22397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498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10657" y="1420801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Arial"/>
                <a:sym typeface="Arial"/>
              </a:rPr>
              <a:t>Post-test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86653" y="1308473"/>
            <a:ext cx="1184200" cy="1214540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>
            <a:off x="5136113" y="1989585"/>
            <a:ext cx="0" cy="32017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747461" y="1512911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Révision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34679" y="340613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0144" y="149430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Consolidation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Palier 2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924948" y="365964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H="1" flipV="1">
            <a:off x="3623361" y="1910150"/>
            <a:ext cx="679" cy="4612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V="1">
            <a:off x="3630125" y="3454601"/>
            <a:ext cx="2789" cy="430737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agon 3">
            <a:extLst>
              <a:ext uri="{FF2B5EF4-FFF2-40B4-BE49-F238E27FC236}">
                <a16:creationId xmlns:a16="http://schemas.microsoft.com/office/drawing/2014/main" id="{13D6C607-4D82-E50B-BC98-965EB1DD6DAF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</a:t>
            </a:r>
          </a:p>
        </p:txBody>
      </p:sp>
      <p:sp>
        <p:nvSpPr>
          <p:cNvPr id="4" name="Chevron 5">
            <a:extLst>
              <a:ext uri="{FF2B5EF4-FFF2-40B4-BE49-F238E27FC236}">
                <a16:creationId xmlns:a16="http://schemas.microsoft.com/office/drawing/2014/main" id="{BC677F04-93F7-F751-3C15-2078B53CA34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S4</a:t>
            </a: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BE15704F-E023-83BC-BF65-ADC82DB881F3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264C05D4-DDE6-D39D-FDD4-ED18714F24BA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S3</a:t>
            </a:r>
          </a:p>
        </p:txBody>
      </p:sp>
      <p:sp>
        <p:nvSpPr>
          <p:cNvPr id="7" name="Pentagon 3">
            <a:extLst>
              <a:ext uri="{FF2B5EF4-FFF2-40B4-BE49-F238E27FC236}">
                <a16:creationId xmlns:a16="http://schemas.microsoft.com/office/drawing/2014/main" id="{72B84116-C0CB-3D21-CD5A-FCF4448B5EA4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S5</a:t>
            </a:r>
          </a:p>
        </p:txBody>
      </p:sp>
      <p:sp>
        <p:nvSpPr>
          <p:cNvPr id="8" name="Chevron 5">
            <a:extLst>
              <a:ext uri="{FF2B5EF4-FFF2-40B4-BE49-F238E27FC236}">
                <a16:creationId xmlns:a16="http://schemas.microsoft.com/office/drawing/2014/main" id="{25D00418-6E47-02D3-ACB4-1D29BFC8EAE1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S8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015098E9-A641-672A-239A-1D3FE46C98C6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S6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0109EF3C-3B3C-DA42-4F3C-F85C25B0DC06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S7</a:t>
            </a:r>
          </a:p>
        </p:txBody>
      </p:sp>
      <p:sp>
        <p:nvSpPr>
          <p:cNvPr id="11" name="Pentagon 3">
            <a:extLst>
              <a:ext uri="{FF2B5EF4-FFF2-40B4-BE49-F238E27FC236}">
                <a16:creationId xmlns:a16="http://schemas.microsoft.com/office/drawing/2014/main" id="{E9C13B41-D397-5855-CB8A-62B7F3052782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S9</a:t>
            </a:r>
          </a:p>
        </p:txBody>
      </p:sp>
      <p:sp>
        <p:nvSpPr>
          <p:cNvPr id="12" name="Chevron 5">
            <a:extLst>
              <a:ext uri="{FF2B5EF4-FFF2-40B4-BE49-F238E27FC236}">
                <a16:creationId xmlns:a16="http://schemas.microsoft.com/office/drawing/2014/main" id="{23B3B159-E424-910E-8370-5725C1A7E9E2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S12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B44D13D5-9E25-9C18-2176-A059BD5EACA0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S10</a:t>
            </a:r>
          </a:p>
        </p:txBody>
      </p:sp>
      <p:sp>
        <p:nvSpPr>
          <p:cNvPr id="14" name="Pentagon 3">
            <a:extLst>
              <a:ext uri="{FF2B5EF4-FFF2-40B4-BE49-F238E27FC236}">
                <a16:creationId xmlns:a16="http://schemas.microsoft.com/office/drawing/2014/main" id="{037C712D-37BC-B44B-2306-CA272EBE6FFB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S11</a:t>
            </a:r>
          </a:p>
        </p:txBody>
      </p:sp>
      <p:sp>
        <p:nvSpPr>
          <p:cNvPr id="15" name="Pentagon 3">
            <a:extLst>
              <a:ext uri="{FF2B5EF4-FFF2-40B4-BE49-F238E27FC236}">
                <a16:creationId xmlns:a16="http://schemas.microsoft.com/office/drawing/2014/main" id="{3EEB8F42-09D0-EF19-0515-9681440724C8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S13</a:t>
            </a:r>
          </a:p>
        </p:txBody>
      </p:sp>
      <p:sp>
        <p:nvSpPr>
          <p:cNvPr id="16" name="Pentagon 3">
            <a:extLst>
              <a:ext uri="{FF2B5EF4-FFF2-40B4-BE49-F238E27FC236}">
                <a16:creationId xmlns:a16="http://schemas.microsoft.com/office/drawing/2014/main" id="{04910E91-F4F1-8602-8CF2-553859100E9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S14</a:t>
            </a:r>
          </a:p>
        </p:txBody>
      </p:sp>
      <p:sp>
        <p:nvSpPr>
          <p:cNvPr id="17" name="Pentagon 3">
            <a:extLst>
              <a:ext uri="{FF2B5EF4-FFF2-40B4-BE49-F238E27FC236}">
                <a16:creationId xmlns:a16="http://schemas.microsoft.com/office/drawing/2014/main" id="{A1D43F58-429F-C914-BC32-A650CE9B68E6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18" name="Chevron 5">
            <a:extLst>
              <a:ext uri="{FF2B5EF4-FFF2-40B4-BE49-F238E27FC236}">
                <a16:creationId xmlns:a16="http://schemas.microsoft.com/office/drawing/2014/main" id="{868ACC27-7020-CE74-4D37-FDF03758579A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19" name="Pentagon 3">
            <a:extLst>
              <a:ext uri="{FF2B5EF4-FFF2-40B4-BE49-F238E27FC236}">
                <a16:creationId xmlns:a16="http://schemas.microsoft.com/office/drawing/2014/main" id="{A27DD9FC-C5DB-EC4C-AC78-89B921C27742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0" name="Pentagon 3">
            <a:extLst>
              <a:ext uri="{FF2B5EF4-FFF2-40B4-BE49-F238E27FC236}">
                <a16:creationId xmlns:a16="http://schemas.microsoft.com/office/drawing/2014/main" id="{B79E125F-FC68-A682-026E-FEDBCB3EF25E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1" name="Pentagon 3">
            <a:extLst>
              <a:ext uri="{FF2B5EF4-FFF2-40B4-BE49-F238E27FC236}">
                <a16:creationId xmlns:a16="http://schemas.microsoft.com/office/drawing/2014/main" id="{7FEED6B9-FC3F-BDCF-7C9D-4778B662CDAF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22" name="Pentagon 3">
            <a:extLst>
              <a:ext uri="{FF2B5EF4-FFF2-40B4-BE49-F238E27FC236}">
                <a16:creationId xmlns:a16="http://schemas.microsoft.com/office/drawing/2014/main" id="{840A022D-514F-FFC8-0E61-2C1E9BEC2EC8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24" name="Pentagon 3">
            <a:extLst>
              <a:ext uri="{FF2B5EF4-FFF2-40B4-BE49-F238E27FC236}">
                <a16:creationId xmlns:a16="http://schemas.microsoft.com/office/drawing/2014/main" id="{84C047E0-2442-7767-D0F3-C9B0C79E5543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25" name="Chevron 5">
            <a:extLst>
              <a:ext uri="{FF2B5EF4-FFF2-40B4-BE49-F238E27FC236}">
                <a16:creationId xmlns:a16="http://schemas.microsoft.com/office/drawing/2014/main" id="{B3BE09CF-6F13-E2FB-3559-7FA4DF580445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27" name="Pentagon 3">
            <a:extLst>
              <a:ext uri="{FF2B5EF4-FFF2-40B4-BE49-F238E27FC236}">
                <a16:creationId xmlns:a16="http://schemas.microsoft.com/office/drawing/2014/main" id="{D7CEF92D-8923-E6B6-677E-86DF162E1210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8" name="Pentagon 3">
            <a:extLst>
              <a:ext uri="{FF2B5EF4-FFF2-40B4-BE49-F238E27FC236}">
                <a16:creationId xmlns:a16="http://schemas.microsoft.com/office/drawing/2014/main" id="{4D926693-61A3-A96C-9ECE-A5EAB0023AD6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9" name="Pentagon 3">
            <a:extLst>
              <a:ext uri="{FF2B5EF4-FFF2-40B4-BE49-F238E27FC236}">
                <a16:creationId xmlns:a16="http://schemas.microsoft.com/office/drawing/2014/main" id="{EB8C8787-84B3-5B3D-8A1E-EEBBD1FAB33E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30" name="Pentagon 3">
            <a:extLst>
              <a:ext uri="{FF2B5EF4-FFF2-40B4-BE49-F238E27FC236}">
                <a16:creationId xmlns:a16="http://schemas.microsoft.com/office/drawing/2014/main" id="{CEA129B7-37FE-4286-EFBB-C9BB0FD59CF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70053D-2FBC-271A-838E-4FB3183626BE}"/>
              </a:ext>
            </a:extLst>
          </p:cNvPr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AA8DB4-2BEF-A246-6DC1-9C03E4DDA2EC}"/>
              </a:ext>
            </a:extLst>
          </p:cNvPr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4" name="Pentagon 3">
            <a:extLst>
              <a:ext uri="{FF2B5EF4-FFF2-40B4-BE49-F238E27FC236}">
                <a16:creationId xmlns:a16="http://schemas.microsoft.com/office/drawing/2014/main" id="{8186D61F-8C6C-AF95-B178-54CF541DC022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S21</a:t>
            </a:r>
          </a:p>
        </p:txBody>
      </p:sp>
      <p:sp>
        <p:nvSpPr>
          <p:cNvPr id="40" name="Oval 34">
            <a:extLst>
              <a:ext uri="{FF2B5EF4-FFF2-40B4-BE49-F238E27FC236}">
                <a16:creationId xmlns:a16="http://schemas.microsoft.com/office/drawing/2014/main" id="{FA8045CF-EA46-FE1E-9ECF-0B1C6266A0FC}"/>
              </a:ext>
            </a:extLst>
          </p:cNvPr>
          <p:cNvSpPr/>
          <p:nvPr/>
        </p:nvSpPr>
        <p:spPr>
          <a:xfrm>
            <a:off x="2328914" y="3871740"/>
            <a:ext cx="2155475" cy="778627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que dit un personnage.</a:t>
            </a:r>
            <a:endParaRPr lang="fr-FR" sz="1200" b="1" kern="0" dirty="0">
              <a:solidFill>
                <a:srgbClr val="336FB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Oval 34">
            <a:extLst>
              <a:ext uri="{FF2B5EF4-FFF2-40B4-BE49-F238E27FC236}">
                <a16:creationId xmlns:a16="http://schemas.microsoft.com/office/drawing/2014/main" id="{6CDAB307-1A37-BB1C-F215-A708819924BF}"/>
              </a:ext>
            </a:extLst>
          </p:cNvPr>
          <p:cNvSpPr/>
          <p:nvPr/>
        </p:nvSpPr>
        <p:spPr>
          <a:xfrm>
            <a:off x="1941103" y="1233169"/>
            <a:ext cx="2155475" cy="72945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Changer de voix quand un personnage parle</a:t>
            </a:r>
            <a:r>
              <a:rPr lang="fr-FR" sz="1200" b="1" dirty="0">
                <a:solidFill>
                  <a:schemeClr val="bg1"/>
                </a:solidFill>
              </a:rPr>
              <a:t>.</a:t>
            </a:r>
            <a:endParaRPr lang="fr-FR" sz="12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7488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856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766098" y="125634"/>
            <a:ext cx="8047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/>
            <a:r>
              <a:rPr lang="fr-FR" dirty="0">
                <a:solidFill>
                  <a:srgbClr val="E7E6E6">
                    <a:lumMod val="50000"/>
                  </a:srgbClr>
                </a:solidFill>
                <a:ea typeface="Calibri" panose="020F0502020204030204" pitchFamily="34" charset="0"/>
              </a:rPr>
              <a:t>Maintenant nous allons passer à la deuxième activité de notre séance. Après cette activité vous serez capables de </a:t>
            </a:r>
            <a:r>
              <a:rPr lang="fr-FR" dirty="0">
                <a:ea typeface="Calibri" panose="020F0502020204030204" pitchFamily="34" charset="0"/>
              </a:rPr>
              <a:t>:</a:t>
            </a:r>
          </a:p>
        </p:txBody>
      </p:sp>
      <p:sp>
        <p:nvSpPr>
          <p:cNvPr id="10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3FB2CB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que dit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personnage.</a:t>
            </a:r>
          </a:p>
        </p:txBody>
      </p:sp>
      <p:pic>
        <p:nvPicPr>
          <p:cNvPr id="4" name="Image 3" descr="Une image contenant Visage humain, dessin humoristique, garçon, Dessin animé&#10;&#10;Le contenu généré par l’IA peut être incorrect.">
            <a:extLst>
              <a:ext uri="{FF2B5EF4-FFF2-40B4-BE49-F238E27FC236}">
                <a16:creationId xmlns:a16="http://schemas.microsoft.com/office/drawing/2014/main" id="{482CFB3C-DC89-10EB-3071-2B3F11FF32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5" r="1492"/>
          <a:stretch>
            <a:fillRect/>
          </a:stretch>
        </p:blipFill>
        <p:spPr>
          <a:xfrm>
            <a:off x="3032217" y="2026869"/>
            <a:ext cx="2976698" cy="2640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15">
            <a:extLst>
              <a:ext uri="{FF2B5EF4-FFF2-40B4-BE49-F238E27FC236}">
                <a16:creationId xmlns:a16="http://schemas.microsoft.com/office/drawing/2014/main" id="{5CE9F8C1-3880-FF08-A7DF-DA2168B6115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01" y="1295361"/>
            <a:ext cx="604158" cy="60415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67225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4924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 algn="ctr" defTabSz="342900">
              <a:defRPr/>
            </a:pPr>
            <a:r>
              <a:rPr lang="fr-FR" sz="3200" b="1" dirty="0">
                <a:solidFill>
                  <a:srgbClr val="44546A"/>
                </a:solidFill>
                <a:latin typeface="Calibri"/>
              </a:rPr>
              <a:t>Activités des prérequis</a:t>
            </a:r>
          </a:p>
        </p:txBody>
      </p:sp>
    </p:spTree>
    <p:extLst>
      <p:ext uri="{BB962C8B-B14F-4D97-AF65-F5344CB8AC3E}">
        <p14:creationId xmlns:p14="http://schemas.microsoft.com/office/powerpoint/2010/main" val="17649682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11017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Avant de voir comment i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dentifier ce que dit un personnage dans un texte</a:t>
            </a:r>
            <a:r>
              <a:rPr lang="fr-FR" alt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essayons de répondre à cette question.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586DA1-5979-187B-8450-A6FD22392BE4}"/>
              </a:ext>
            </a:extLst>
          </p:cNvPr>
          <p:cNvSpPr txBox="1"/>
          <p:nvPr/>
        </p:nvSpPr>
        <p:spPr>
          <a:xfrm>
            <a:off x="701749" y="1143455"/>
            <a:ext cx="72731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 dit : « La lumière est importante pour les plantes. »</a:t>
            </a:r>
          </a:p>
          <a:p>
            <a:pPr>
              <a:lnSpc>
                <a:spcPct val="150000"/>
              </a:lnSpc>
            </a:pPr>
            <a:r>
              <a:rPr lang="fr-FR" altLang="fr-FR" sz="20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MA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parle ?</a:t>
            </a:r>
            <a:endParaRPr lang="fr-FR" altLang="fr-FR" sz="2000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91E1B40-5530-F564-87F6-7E2FCE3EB680}"/>
              </a:ext>
            </a:extLst>
          </p:cNvPr>
          <p:cNvSpPr txBox="1"/>
          <p:nvPr/>
        </p:nvSpPr>
        <p:spPr>
          <a:xfrm>
            <a:off x="808074" y="2159118"/>
            <a:ext cx="657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lumière.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plante. 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E89D008-0748-C83B-68D9-138B12BE2811}"/>
              </a:ext>
            </a:extLst>
          </p:cNvPr>
          <p:cNvSpPr txBox="1">
            <a:spLocks/>
          </p:cNvSpPr>
          <p:nvPr/>
        </p:nvSpPr>
        <p:spPr>
          <a:xfrm>
            <a:off x="594323" y="42812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au hasard de répondre. Corriger si nécessaire.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1556A41B-4A51-8D6D-788F-A6E7AEBAE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416" y="48731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550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8D786-6CB0-14B6-F3A6-E6C5197DE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8C2AB2F-E476-0AE7-DED6-D616F49E4D2C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03CFD5-2836-F2E7-1887-52C944B49F0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2EAB3FE1-E648-4C4B-93F1-950A935D8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07A457AE-E362-FFAE-FE5F-3E3AAFECB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8CE20009-2A9A-FA91-3C99-140A5F1B32DA}"/>
              </a:ext>
            </a:extLst>
          </p:cNvPr>
          <p:cNvSpPr txBox="1"/>
          <p:nvPr/>
        </p:nvSpPr>
        <p:spPr>
          <a:xfrm>
            <a:off x="594323" y="35634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bonne réponse est : « Mina ». </a:t>
            </a:r>
            <a:b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EA80881-BE90-351B-4425-5FAF09D0F22B}"/>
              </a:ext>
            </a:extLst>
          </p:cNvPr>
          <p:cNvSpPr txBox="1"/>
          <p:nvPr/>
        </p:nvSpPr>
        <p:spPr>
          <a:xfrm>
            <a:off x="701749" y="1143455"/>
            <a:ext cx="739105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 dit : « La lumière est importante pour les plantes. »</a:t>
            </a:r>
          </a:p>
          <a:p>
            <a:pPr>
              <a:lnSpc>
                <a:spcPct val="150000"/>
              </a:lnSpc>
            </a:pPr>
            <a:r>
              <a:rPr lang="fr-FR" alt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MA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parle ?</a:t>
            </a:r>
            <a:endParaRPr lang="fr-FR" altLang="fr-FR" sz="2000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C6CE5C6-3872-F0D1-948E-187F3A602872}"/>
              </a:ext>
            </a:extLst>
          </p:cNvPr>
          <p:cNvSpPr txBox="1"/>
          <p:nvPr/>
        </p:nvSpPr>
        <p:spPr>
          <a:xfrm>
            <a:off x="808074" y="2159118"/>
            <a:ext cx="657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lumière.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highlight>
                  <a:srgbClr val="FFFFE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plante. 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822ED70D-8873-92C9-8752-4024B7F5E0B4}"/>
              </a:ext>
            </a:extLst>
          </p:cNvPr>
          <p:cNvSpPr txBox="1">
            <a:spLocks/>
          </p:cNvSpPr>
          <p:nvPr/>
        </p:nvSpPr>
        <p:spPr>
          <a:xfrm>
            <a:off x="594323" y="30693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2661AD-4005-9145-17A4-EA796E020B8D}"/>
              </a:ext>
            </a:extLst>
          </p:cNvPr>
          <p:cNvSpPr txBox="1"/>
          <p:nvPr/>
        </p:nvSpPr>
        <p:spPr>
          <a:xfrm>
            <a:off x="325624" y="4394717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alt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fr-FR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personnage suivi d’un verbe comme « dit » indique qui parle.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 descr="Une image contenant Graphique, cercle, Caractère coloré, symbole&#10;&#10;Le contenu généré par l’IA peut être incorrect.">
            <a:extLst>
              <a:ext uri="{FF2B5EF4-FFF2-40B4-BE49-F238E27FC236}">
                <a16:creationId xmlns:a16="http://schemas.microsoft.com/office/drawing/2014/main" id="{BA0AA964-8026-0559-23D1-8DE0CCB2D5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22" y="3032516"/>
            <a:ext cx="318977" cy="31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326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1C27A-B12B-39D3-E9F6-C031D878F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7ADB5A-6B60-2F55-506E-61CE2E0D35F4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9DFB18-B0D6-31FB-604E-A3CEACC171E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D93A051C-DD2F-9D9D-1C6B-2B42D68691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6FCA542D-297A-3B29-420C-DFE53B2B04F9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Répondez à cette question.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C58793-C460-1199-1975-25FA1A38562D}"/>
              </a:ext>
            </a:extLst>
          </p:cNvPr>
          <p:cNvSpPr txBox="1"/>
          <p:nvPr/>
        </p:nvSpPr>
        <p:spPr>
          <a:xfrm>
            <a:off x="701749" y="1143455"/>
            <a:ext cx="74176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 dit : « La lumière est importante pour les plantes. »</a:t>
            </a:r>
          </a:p>
          <a:p>
            <a:pPr>
              <a:lnSpc>
                <a:spcPct val="150000"/>
              </a:lnSpc>
            </a:pPr>
            <a:r>
              <a:rPr lang="fr-FR" alt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MA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dit le personnage ?</a:t>
            </a:r>
            <a:endParaRPr lang="fr-FR" altLang="fr-FR" sz="2000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1D8C1B2-7AD5-8D3D-EF3B-315482F4B986}"/>
              </a:ext>
            </a:extLst>
          </p:cNvPr>
          <p:cNvSpPr txBox="1"/>
          <p:nvPr/>
        </p:nvSpPr>
        <p:spPr>
          <a:xfrm>
            <a:off x="808074" y="2159118"/>
            <a:ext cx="6579618" cy="1856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lumière.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lumière est importante pour les plantes. 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831BDB2-9BD3-73F8-4BA6-C7146A7D4210}"/>
              </a:ext>
            </a:extLst>
          </p:cNvPr>
          <p:cNvSpPr txBox="1">
            <a:spLocks/>
          </p:cNvSpPr>
          <p:nvPr/>
        </p:nvSpPr>
        <p:spPr>
          <a:xfrm>
            <a:off x="594323" y="30693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répondre. Corriger si nécessaire.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714657C2-2F96-4FEF-C195-5CD73ACFA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416" y="48731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3470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8675C-3450-C555-A5DE-58A309EA9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E1456E-F171-CE32-1F31-681B726FDA98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1D1E91-8D11-1D5F-D4E2-E23DE62312E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00D7077F-7C1B-04C9-A6F0-7119F3769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8E7810A7-4A63-FC8D-CA88-6B7DD22863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070C820F-9A11-E941-0B79-2CAC335D8DB6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Répondez à cette question.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7683AC-A289-BAE9-619C-C5333F17A3B1}"/>
              </a:ext>
            </a:extLst>
          </p:cNvPr>
          <p:cNvSpPr txBox="1"/>
          <p:nvPr/>
        </p:nvSpPr>
        <p:spPr>
          <a:xfrm>
            <a:off x="701749" y="1143455"/>
            <a:ext cx="7230396" cy="81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 dit : « La lumière est importante pour les plantes. »</a:t>
            </a:r>
          </a:p>
          <a:p>
            <a:pPr>
              <a:lnSpc>
                <a:spcPct val="150000"/>
              </a:lnSpc>
            </a:pPr>
            <a:r>
              <a:rPr lang="fr-FR" alt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MA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dit le personnage ?</a:t>
            </a:r>
            <a:endParaRPr lang="fr-FR" altLang="fr-FR" sz="2000" dirty="0">
              <a:solidFill>
                <a:schemeClr val="accent1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619C3E1-C728-387E-C046-C37FBF1BC389}"/>
              </a:ext>
            </a:extLst>
          </p:cNvPr>
          <p:cNvSpPr txBox="1"/>
          <p:nvPr/>
        </p:nvSpPr>
        <p:spPr>
          <a:xfrm>
            <a:off x="808074" y="2159118"/>
            <a:ext cx="6579618" cy="1856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lumière.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000" b="1" dirty="0">
                <a:highlight>
                  <a:srgbClr val="FFFFE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lumière est importante pour les plantes. 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364C664-8D58-9AC9-E3A2-3E656288B0DE}"/>
              </a:ext>
            </a:extLst>
          </p:cNvPr>
          <p:cNvSpPr txBox="1">
            <a:spLocks/>
          </p:cNvSpPr>
          <p:nvPr/>
        </p:nvSpPr>
        <p:spPr>
          <a:xfrm>
            <a:off x="594323" y="30693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au hasard de répondre. Corriger si nécessaire.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3870259-B0BC-77FD-860C-B6F800A68E42}"/>
              </a:ext>
            </a:extLst>
          </p:cNvPr>
          <p:cNvSpPr txBox="1"/>
          <p:nvPr/>
        </p:nvSpPr>
        <p:spPr>
          <a:xfrm>
            <a:off x="701749" y="4280822"/>
            <a:ext cx="78513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altLang="fr-FR" dirty="0">
                <a:solidFill>
                  <a:srgbClr val="FF0000"/>
                </a:solidFill>
                <a:latin typeface="Berlin Sans FB Demi" panose="020E0802020502020306" pitchFamily="34" charset="0"/>
                <a:sym typeface="Wingdings" panose="05000000000000000000" pitchFamily="2" charset="2"/>
              </a:rPr>
              <a:t> </a:t>
            </a:r>
            <a:r>
              <a:rPr lang="fr-FR" alt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 paroles </a:t>
            </a:r>
            <a:r>
              <a:rPr lang="fr-FR" sz="2000" b="1" dirty="0">
                <a:solidFill>
                  <a:srgbClr val="3FB2C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entre guillemets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indiquent ce que dit un personnage.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 descr="Une image contenant Graphique, cercle, Caractère coloré, symbole&#10;&#10;Le contenu généré par l’IA peut être incorrect.">
            <a:extLst>
              <a:ext uri="{FF2B5EF4-FFF2-40B4-BE49-F238E27FC236}">
                <a16:creationId xmlns:a16="http://schemas.microsoft.com/office/drawing/2014/main" id="{28BEB373-8064-2FCB-C79E-FD685EE7C3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63" y="3644975"/>
            <a:ext cx="318977" cy="31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228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72BA8-5A64-FB50-CF7E-94EDB7840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C838FD1-EA0E-F698-9C52-631C1FB5AE14}"/>
              </a:ext>
            </a:extLst>
          </p:cNvPr>
          <p:cNvSpPr txBox="1"/>
          <p:nvPr/>
        </p:nvSpPr>
        <p:spPr>
          <a:xfrm>
            <a:off x="1097288" y="1389411"/>
            <a:ext cx="4611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E7E6E6">
                    <a:lumMod val="75000"/>
                  </a:srgbClr>
                </a:solidFill>
                <a:highlight>
                  <a:srgbClr val="00FF00"/>
                </a:highlight>
                <a:latin typeface="Calibri"/>
              </a:rPr>
              <a:t>                                                                    </a:t>
            </a:r>
            <a:r>
              <a:rPr lang="fr-FR" sz="100" dirty="0">
                <a:solidFill>
                  <a:srgbClr val="E7E6E6">
                    <a:lumMod val="75000"/>
                  </a:srgbClr>
                </a:solidFill>
                <a:highlight>
                  <a:srgbClr val="00FF00"/>
                </a:highlight>
                <a:latin typeface="Calibri"/>
              </a:rPr>
              <a:t>.</a:t>
            </a:r>
            <a:endParaRPr lang="en-US" sz="100" dirty="0">
              <a:highlight>
                <a:srgbClr val="00FF00"/>
              </a:highlight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B853C5-BFAC-1A8B-7E3B-AC04CF7CD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4" y="1042787"/>
            <a:ext cx="8853187" cy="22397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51097E-0E7B-A2B1-E110-6D8A9462B1A4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499979-EFCB-4FAC-6D23-94A58C3C42C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3B9A5F04-9795-A011-7382-DC234FB2B7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0ECEEDC0-F29C-E847-5352-4483809F36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Maintenant, nous allons identifier ce que dit un personnage.</a:t>
            </a:r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D7FE79C8-27FA-B24A-423D-304B2897DA9A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endParaRPr kumimoji="0" lang="fr-FR" sz="11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Google Shape;656;p54">
            <a:extLst>
              <a:ext uri="{FF2B5EF4-FFF2-40B4-BE49-F238E27FC236}">
                <a16:creationId xmlns:a16="http://schemas.microsoft.com/office/drawing/2014/main" id="{63710502-B0CC-CBED-00DB-5405315BD0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1D61780-3800-53AA-6309-28DF88F91E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781" y="3580758"/>
            <a:ext cx="8051570" cy="62196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98897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14732-1861-C621-68CB-D32F6C777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B3CA51-0803-182A-E229-9F9FC7865909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AFED02-23C3-683B-C18D-7F53943ED42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B9ECF6D3-ECAB-63DD-0570-34E7453362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FD58B9A0-6AFB-5F8A-B237-D518A14614DA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bonne réponse est :</a:t>
            </a:r>
          </a:p>
        </p:txBody>
      </p:sp>
      <p:pic>
        <p:nvPicPr>
          <p:cNvPr id="5" name="Google Shape;656;p54">
            <a:extLst>
              <a:ext uri="{FF2B5EF4-FFF2-40B4-BE49-F238E27FC236}">
                <a16:creationId xmlns:a16="http://schemas.microsoft.com/office/drawing/2014/main" id="{C01B2E55-48AC-B663-745E-FC0A79C7CC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9F5BBA-14F0-00B6-C741-EADB814B0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781" y="3580758"/>
            <a:ext cx="8051570" cy="6219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D1AFA3-42B6-EE9F-552F-3FF2AF20111A}"/>
              </a:ext>
            </a:extLst>
          </p:cNvPr>
          <p:cNvSpPr txBox="1"/>
          <p:nvPr/>
        </p:nvSpPr>
        <p:spPr>
          <a:xfrm>
            <a:off x="901337" y="3807676"/>
            <a:ext cx="61855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dit : « La lumière est importante pour les plantes. »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CFE511E-2347-B91E-6CF9-0694B7FD7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64" y="1042787"/>
            <a:ext cx="8853187" cy="22397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16E06EE-943A-B315-CF08-A9958EC576F9}"/>
              </a:ext>
            </a:extLst>
          </p:cNvPr>
          <p:cNvSpPr txBox="1"/>
          <p:nvPr/>
        </p:nvSpPr>
        <p:spPr>
          <a:xfrm>
            <a:off x="594323" y="322560"/>
            <a:ext cx="78680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cs typeface="Calibri" pitchFamily="34" charset="0"/>
              </a:rPr>
              <a:t>Attirer l’attention des élèves sur les paroles entre guillemets </a:t>
            </a:r>
            <a:r>
              <a:rPr lang="fr-FR" sz="1400" i="1" dirty="0">
                <a:solidFill>
                  <a:srgbClr val="E7E6E6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et leur demander de noter la réponse.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3A8D56-CBEB-178F-F4A8-88845D250F9D}"/>
              </a:ext>
            </a:extLst>
          </p:cNvPr>
          <p:cNvSpPr/>
          <p:nvPr/>
        </p:nvSpPr>
        <p:spPr>
          <a:xfrm>
            <a:off x="901337" y="1449978"/>
            <a:ext cx="4029892" cy="21709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7EF0E7D-2791-DFA3-9716-1EFEE9392CCE}"/>
              </a:ext>
            </a:extLst>
          </p:cNvPr>
          <p:cNvCxnSpPr/>
          <p:nvPr/>
        </p:nvCxnSpPr>
        <p:spPr>
          <a:xfrm flipH="1">
            <a:off x="195943" y="1640944"/>
            <a:ext cx="39838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35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b="0" i="0" u="none" strike="noStrike" kern="0" cap="none" spc="0" baseline="0" dirty="0"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</a:t>
            </a:r>
            <a:r>
              <a:rPr lang="fr-FR" sz="1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: 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Changer de voix quand un personnage parle. </a:t>
            </a:r>
          </a:p>
          <a:p>
            <a:r>
              <a:rPr lang="fr-FR" sz="14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que dit un personnage. 	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3FB2CB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1 : Lire une description en marquant les pauses. </a:t>
            </a:r>
          </a:p>
          <a:p>
            <a:pPr lvl="0"/>
            <a:r>
              <a:rPr lang="fr-FR" sz="1200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</a:t>
            </a:r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qu’on voit dans un lieu.</a:t>
            </a:r>
            <a:endParaRPr lang="fr-FR" sz="1100" b="0" i="0" u="none" strike="noStrike" kern="0" cap="none" spc="0" baseline="0" dirty="0">
              <a:solidFill>
                <a:schemeClr val="bg1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69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 err="1">
                <a:solidFill>
                  <a:schemeClr val="bg1"/>
                </a:solidFill>
              </a:rPr>
              <a:t>Rebrassage</a:t>
            </a:r>
            <a:r>
              <a:rPr lang="fr-FR" sz="1200" dirty="0">
                <a:solidFill>
                  <a:schemeClr val="bg1"/>
                </a:solidFill>
              </a:rPr>
              <a:t>: réviser et consolider les acquis travaillés lors des  trois séances de </a:t>
            </a:r>
            <a:r>
              <a:rPr lang="fr-FR" sz="1200" dirty="0" err="1">
                <a:solidFill>
                  <a:schemeClr val="bg1"/>
                </a:solidFill>
              </a:rPr>
              <a:t>remédiation</a:t>
            </a:r>
            <a:r>
              <a:rPr lang="fr-F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1 : Lire un texte en variant l’intonation. </a:t>
            </a:r>
          </a:p>
          <a:p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I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dentifier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l’opinion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d’un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personnage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8CCDC02-A6F9-BE73-809E-3606BC4CD1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46349" y="230077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2260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1F454-8390-9496-C2CD-986C1472A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9419C8-99FC-7FBF-DB0E-9C3102F72C9C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CA36DB-8230-58ED-F063-4B17069B292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D92EDD9A-1F65-56E5-2E90-D3084452F9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7A16A76B-FF7A-2C8D-B942-866EA0D8D5C3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la stratégie à suivre :</a:t>
            </a:r>
          </a:p>
        </p:txBody>
      </p:sp>
      <p:pic>
        <p:nvPicPr>
          <p:cNvPr id="8" name="Google Shape;656;p54">
            <a:extLst>
              <a:ext uri="{FF2B5EF4-FFF2-40B4-BE49-F238E27FC236}">
                <a16:creationId xmlns:a16="http://schemas.microsoft.com/office/drawing/2014/main" id="{C4DAB853-1B33-FF97-0C22-F5E6CC55C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45D78B-AD94-357B-00ED-481121A6B0D2}"/>
              </a:ext>
            </a:extLst>
          </p:cNvPr>
          <p:cNvSpPr txBox="1"/>
          <p:nvPr/>
        </p:nvSpPr>
        <p:spPr>
          <a:xfrm>
            <a:off x="1152167" y="2201212"/>
            <a:ext cx="7020989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alt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en-US" alt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un personnage parle, je repère les </a:t>
            </a:r>
            <a:r>
              <a:rPr lang="fr-F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guillemets (« »)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 les </a:t>
            </a:r>
            <a:r>
              <a:rPr lang="fr-F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deux-points ( : )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j’identifie ce qu’il dit.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D89BD85-526A-AA5D-AB5B-68ADA796EBEB}"/>
              </a:ext>
            </a:extLst>
          </p:cNvPr>
          <p:cNvSpPr txBox="1"/>
          <p:nvPr/>
        </p:nvSpPr>
        <p:spPr>
          <a:xfrm>
            <a:off x="581303" y="279070"/>
            <a:ext cx="46111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3 élèves au hasard de lire.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834445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3456E-A79B-56CA-ECCA-6E356DFA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Essayons de répondre à la question n°2.  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214A12A-6820-5FAA-C2D9-90BB8038F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828" y="3670055"/>
            <a:ext cx="8972503" cy="5934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8C4EC17D-DC0D-4BD3-B3FF-C4AEEE3D1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416" y="48731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BDE16F4-29A5-CE05-EADE-0A7FC4200B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64" y="1042787"/>
            <a:ext cx="8853187" cy="22397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4E3380E-76F4-84AA-BC50-A0371BBF69AE}"/>
              </a:ext>
            </a:extLst>
          </p:cNvPr>
          <p:cNvSpPr txBox="1"/>
          <p:nvPr/>
        </p:nvSpPr>
        <p:spPr>
          <a:xfrm>
            <a:off x="543389" y="289033"/>
            <a:ext cx="4611188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répondre. Corriger si nécessaire.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9907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34094-B17D-03D7-6458-7B7230BB2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7214A12A-6820-5FAA-C2D9-90BB8038F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828" y="3670055"/>
            <a:ext cx="8972503" cy="5934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818194F-D38D-82B2-67EB-20387D52C927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BB23DE-2164-579E-6F88-A7A97935AB7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20E8019-71C6-34E3-5B9D-483B40054D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CFB339CB-CC36-BDF0-2BAD-B85926A9B58A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bonne réponse est : 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B4C96A7D-A61E-8E2C-5A2C-E3A48FAA593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Google Shape;656;p54">
            <a:extLst>
              <a:ext uri="{FF2B5EF4-FFF2-40B4-BE49-F238E27FC236}">
                <a16:creationId xmlns:a16="http://schemas.microsoft.com/office/drawing/2014/main" id="{13BF9E60-F343-6E4D-A9A0-82713D5C2E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10CF607-BDE0-450C-27A0-F1592B42B4C1}"/>
              </a:ext>
            </a:extLst>
          </p:cNvPr>
          <p:cNvSpPr txBox="1"/>
          <p:nvPr/>
        </p:nvSpPr>
        <p:spPr>
          <a:xfrm>
            <a:off x="490325" y="3842435"/>
            <a:ext cx="73962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 i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Il pense que les plantes respirent comme les êtres humains.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6980302-F933-BF83-C699-FFC4CE0046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64" y="1042787"/>
            <a:ext cx="8853187" cy="22397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7F09213-8A3F-57CF-BFBC-C2FB21303AEF}"/>
              </a:ext>
            </a:extLst>
          </p:cNvPr>
          <p:cNvSpPr/>
          <p:nvPr/>
        </p:nvSpPr>
        <p:spPr>
          <a:xfrm>
            <a:off x="1214843" y="1770010"/>
            <a:ext cx="4349933" cy="21709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7DED45F-9BD3-2F70-97CB-C00322F91A39}"/>
              </a:ext>
            </a:extLst>
          </p:cNvPr>
          <p:cNvCxnSpPr/>
          <p:nvPr/>
        </p:nvCxnSpPr>
        <p:spPr>
          <a:xfrm flipH="1">
            <a:off x="195943" y="1974046"/>
            <a:ext cx="39838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1F0AE98A-7B84-8E4B-EFE8-604091957F20}"/>
              </a:ext>
            </a:extLst>
          </p:cNvPr>
          <p:cNvSpPr txBox="1"/>
          <p:nvPr/>
        </p:nvSpPr>
        <p:spPr>
          <a:xfrm>
            <a:off x="581303" y="279070"/>
            <a:ext cx="4611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noter la réponse.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263841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88FFF-EC86-59EA-91A1-5E8940340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9D1573-4849-B5F6-A7EB-33D5063F6ED7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27EE77-33DD-52CC-A98A-8C6E75163E9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3D67F0D4-081D-9029-F936-8313BB5A5A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15D39DB9-88D5-60B7-0D94-8DD1620687C7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Maintenant, nous allons identifier ce que dit Jalil.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5150941-3C7D-6FA0-39AD-C55E067F1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62" y="3703011"/>
            <a:ext cx="8958750" cy="6181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5E11305-429F-D0C3-5B5B-BDA79A8152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64" y="1042787"/>
            <a:ext cx="8853187" cy="22397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728A60B3-FD1F-3A1B-05F9-66EAD3485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416" y="48731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A2BF19B-B3E8-7300-DA84-8917A621DDFD}"/>
              </a:ext>
            </a:extLst>
          </p:cNvPr>
          <p:cNvSpPr txBox="1"/>
          <p:nvPr/>
        </p:nvSpPr>
        <p:spPr>
          <a:xfrm>
            <a:off x="543389" y="289033"/>
            <a:ext cx="4611188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répondre. Corriger si nécessaire.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676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46338-5575-A35F-A3C0-B20DBC8BD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5150941-3C7D-6FA0-39AD-C55E067F1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62" y="3703011"/>
            <a:ext cx="8958750" cy="6181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650FF56-E53F-DEB8-A197-7D8F590BF1A8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2148FE-8367-C0A4-8AB3-1FA63A9BD2A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D7EE19AA-1C9D-AA7E-9323-18DACFB760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95FA4047-3219-0539-3DC2-0379AA3FE897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La bonne réponse est :</a:t>
            </a:r>
          </a:p>
        </p:txBody>
      </p:sp>
      <p:pic>
        <p:nvPicPr>
          <p:cNvPr id="8" name="Google Shape;656;p54">
            <a:extLst>
              <a:ext uri="{FF2B5EF4-FFF2-40B4-BE49-F238E27FC236}">
                <a16:creationId xmlns:a16="http://schemas.microsoft.com/office/drawing/2014/main" id="{8DEE521C-DD27-006C-0409-ADE867DF27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E4D8CAF-F173-F579-C7A1-8AAF39FBFC39}"/>
              </a:ext>
            </a:extLst>
          </p:cNvPr>
          <p:cNvSpPr txBox="1"/>
          <p:nvPr/>
        </p:nvSpPr>
        <p:spPr>
          <a:xfrm>
            <a:off x="388152" y="3898562"/>
            <a:ext cx="87169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000" b="1" i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Il déclare qu’il aime beaucoup les sciences car elles expliquent la vie de la nature.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6864D9-743D-8CEB-C155-563B140F60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64" y="1042787"/>
            <a:ext cx="8853187" cy="22397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F2AAD20-1DD9-B405-4AD7-6EDD1906A10A}"/>
              </a:ext>
            </a:extLst>
          </p:cNvPr>
          <p:cNvSpPr txBox="1"/>
          <p:nvPr/>
        </p:nvSpPr>
        <p:spPr>
          <a:xfrm>
            <a:off x="581303" y="279070"/>
            <a:ext cx="4611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noter la réponse.</a:t>
            </a:r>
            <a:endParaRPr lang="en-US" sz="1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9C929C-7FB7-4679-A016-1BEE957B4A1D}"/>
              </a:ext>
            </a:extLst>
          </p:cNvPr>
          <p:cNvSpPr/>
          <p:nvPr/>
        </p:nvSpPr>
        <p:spPr>
          <a:xfrm>
            <a:off x="1169126" y="2109643"/>
            <a:ext cx="5950131" cy="21709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33567DD-09CD-0A0B-0B0E-9C4DE9A17FD3}"/>
              </a:ext>
            </a:extLst>
          </p:cNvPr>
          <p:cNvCxnSpPr>
            <a:cxnSpLocks/>
          </p:cNvCxnSpPr>
          <p:nvPr/>
        </p:nvCxnSpPr>
        <p:spPr>
          <a:xfrm flipH="1">
            <a:off x="169819" y="2300618"/>
            <a:ext cx="31631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119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73488" y="147210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 vous allez répondre à la question 4 individuellement.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58B26F2E-ABE0-CFA2-9F06-33111CF29D33}"/>
              </a:ext>
            </a:extLst>
          </p:cNvPr>
          <p:cNvSpPr txBox="1">
            <a:spLocks/>
          </p:cNvSpPr>
          <p:nvPr/>
        </p:nvSpPr>
        <p:spPr>
          <a:xfrm>
            <a:off x="874324" y="471019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répondre et d’expliquer leur raisonnement.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599A7190-7022-F377-FDD7-9C10102C5CD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854" y="104723"/>
            <a:ext cx="686915" cy="6869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360E69C-189E-7509-352A-B6254BF2A8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0510" y="3446346"/>
            <a:ext cx="6854224" cy="13191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4D42766-C137-FBA5-9FDD-6572382632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464" y="957882"/>
            <a:ext cx="8853187" cy="22397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17514-5F8F-F75C-7A3D-DB7417B54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4360E69C-189E-7509-352A-B6254BF2A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0510" y="3446346"/>
            <a:ext cx="6854224" cy="13191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ZoneTexte 11">
            <a:extLst>
              <a:ext uri="{FF2B5EF4-FFF2-40B4-BE49-F238E27FC236}">
                <a16:creationId xmlns:a16="http://schemas.microsoft.com/office/drawing/2014/main" id="{E637818F-13B2-DDA7-A207-36298C0A2A72}"/>
              </a:ext>
            </a:extLst>
          </p:cNvPr>
          <p:cNvSpPr txBox="1"/>
          <p:nvPr/>
        </p:nvSpPr>
        <p:spPr>
          <a:xfrm>
            <a:off x="873488" y="147210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bonnes réponses : 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B074E601-49C3-4E28-C973-106355BC24BE}"/>
              </a:ext>
            </a:extLst>
          </p:cNvPr>
          <p:cNvSpPr txBox="1">
            <a:spLocks/>
          </p:cNvSpPr>
          <p:nvPr/>
        </p:nvSpPr>
        <p:spPr>
          <a:xfrm>
            <a:off x="873488" y="469531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noter les bonnes réponses.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5A7659C8-EA4F-950C-B823-3E9338F23E7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854" y="104723"/>
            <a:ext cx="686915" cy="68691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E710517-1EE6-EAE0-B74B-FD8201E2179F}"/>
              </a:ext>
            </a:extLst>
          </p:cNvPr>
          <p:cNvSpPr txBox="1"/>
          <p:nvPr/>
        </p:nvSpPr>
        <p:spPr>
          <a:xfrm>
            <a:off x="5694486" y="3714656"/>
            <a:ext cx="15621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Faux</a:t>
            </a:r>
            <a:endParaRPr lang="fr-FR" sz="18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BD269B-C1FE-7DFF-3946-8D8C0A288582}"/>
              </a:ext>
            </a:extLst>
          </p:cNvPr>
          <p:cNvSpPr txBox="1"/>
          <p:nvPr/>
        </p:nvSpPr>
        <p:spPr>
          <a:xfrm>
            <a:off x="5753100" y="4061239"/>
            <a:ext cx="10199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  <a:endParaRPr lang="en-US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9D9FF79-5423-4FB1-DF37-90EA70EEB0D1}"/>
              </a:ext>
            </a:extLst>
          </p:cNvPr>
          <p:cNvSpPr txBox="1"/>
          <p:nvPr/>
        </p:nvSpPr>
        <p:spPr>
          <a:xfrm>
            <a:off x="5769221" y="4401679"/>
            <a:ext cx="10038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  <a:endParaRPr lang="en-US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5FAB12-EE76-6B52-9A19-F5BAA7197E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464" y="931758"/>
            <a:ext cx="8853187" cy="22397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 descr="Une image contenant Graphique, cercle, Caractère coloré, symbole&#10;&#10;Le contenu généré par l’IA peut être incorrect.">
            <a:extLst>
              <a:ext uri="{FF2B5EF4-FFF2-40B4-BE49-F238E27FC236}">
                <a16:creationId xmlns:a16="http://schemas.microsoft.com/office/drawing/2014/main" id="{DE0A0B13-8D2C-7259-9B6D-F8489E7F3F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231" y="4079641"/>
            <a:ext cx="318977" cy="318977"/>
          </a:xfrm>
          <a:prstGeom prst="rect">
            <a:avLst/>
          </a:prstGeom>
        </p:spPr>
      </p:pic>
      <p:pic>
        <p:nvPicPr>
          <p:cNvPr id="12" name="Image 11" descr="Une image contenant Graphique, cercle, Caractère coloré, symbole&#10;&#10;Le contenu généré par l’IA peut être incorrect.">
            <a:extLst>
              <a:ext uri="{FF2B5EF4-FFF2-40B4-BE49-F238E27FC236}">
                <a16:creationId xmlns:a16="http://schemas.microsoft.com/office/drawing/2014/main" id="{2BB564BA-F191-BE26-C05F-58A6BCDC32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231" y="4437588"/>
            <a:ext cx="318977" cy="318977"/>
          </a:xfrm>
          <a:prstGeom prst="rect">
            <a:avLst/>
          </a:prstGeom>
        </p:spPr>
      </p:pic>
      <p:pic>
        <p:nvPicPr>
          <p:cNvPr id="14" name="Image 13" descr="Une image contenant symbole, Graphique, cercle, logo&#10;&#10;Le contenu généré par l’IA peut être incorrect.">
            <a:extLst>
              <a:ext uri="{FF2B5EF4-FFF2-40B4-BE49-F238E27FC236}">
                <a16:creationId xmlns:a16="http://schemas.microsoft.com/office/drawing/2014/main" id="{C40D528B-CB71-0B3D-18EC-BD490C7B1E4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36598" y="3668966"/>
            <a:ext cx="430241" cy="43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932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08614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Défi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62034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47135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Vous allez maintenant lire 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phrases en adoptant la voix indiquée entre parenthèses</a:t>
            </a:r>
            <a:r>
              <a:rPr lang="fr-FR" alt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65396" y="417299"/>
            <a:ext cx="517436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14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Corriger en cas d’hésitation. Encourager les élèves à changer de voix.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033180D-E129-FA4E-50E1-97B2B69F3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07" y="1327656"/>
            <a:ext cx="8608646" cy="1652662"/>
          </a:xfrm>
          <a:prstGeom prst="rect">
            <a:avLst/>
          </a:prstGeom>
        </p:spPr>
      </p:pic>
      <p:pic>
        <p:nvPicPr>
          <p:cNvPr id="14" name="Image 13" descr="Une image contenant sourire, émoticône, smiley, jaune&#10;&#10;Le contenu généré par l’IA peut être incorrect.">
            <a:extLst>
              <a:ext uri="{FF2B5EF4-FFF2-40B4-BE49-F238E27FC236}">
                <a16:creationId xmlns:a16="http://schemas.microsoft.com/office/drawing/2014/main" id="{534E8709-C1E3-63A4-43F2-20750DED0A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62" y="3238997"/>
            <a:ext cx="693501" cy="693501"/>
          </a:xfrm>
          <a:prstGeom prst="rect">
            <a:avLst/>
          </a:prstGeom>
        </p:spPr>
      </p:pic>
      <p:pic>
        <p:nvPicPr>
          <p:cNvPr id="16" name="Image 15" descr="Une image contenant sourire, émoticône, jaune, smiley&#10;&#10;Le contenu généré par l’IA peut être incorrect.">
            <a:extLst>
              <a:ext uri="{FF2B5EF4-FFF2-40B4-BE49-F238E27FC236}">
                <a16:creationId xmlns:a16="http://schemas.microsoft.com/office/drawing/2014/main" id="{039869DD-289C-23A9-35E7-AE8C195DF6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443" y="3281457"/>
            <a:ext cx="602881" cy="6028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29060" y="4007565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19792" y="4007565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351560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8E78-4B8F-246E-23A6-D215FFA45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B87DD153-7E33-A778-7A47-C7A2FF2D7B81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>
                <a:ea typeface="Calibri" panose="020F0502020204030204" pitchFamily="34" charset="0"/>
              </a:rPr>
              <a:t>C’est la fin de la séance. Qui peut me rappeler ce que nous avons appris aujourd’hui ? </a:t>
            </a:r>
            <a:endParaRPr lang="fr-FR" dirty="0">
              <a:ea typeface="Calibri" panose="020F0502020204030204" pitchFamily="34" charset="0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AC56C4D-6F76-4259-3CCE-F4FBA54C4F08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2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élèves.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156A88-1995-F63E-237F-68F912B3DD5F}"/>
              </a:ext>
            </a:extLst>
          </p:cNvPr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>
                <a:ea typeface="Calibri" panose="020F0502020204030204" pitchFamily="34" charset="0"/>
              </a:rPr>
              <a:t>2. Nous avons aussi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BF0173-5255-172C-E10B-8624A2DB2B1F}"/>
              </a:ext>
            </a:extLst>
          </p:cNvPr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>
                <a:ea typeface="Calibri" panose="020F0502020204030204" pitchFamily="34" charset="0"/>
              </a:rPr>
              <a:t>1. Aujourd’hui, nous avons appris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EAB7CC-F614-BEC7-5E31-36F2D68442A2}"/>
              </a:ext>
            </a:extLst>
          </p:cNvPr>
          <p:cNvSpPr/>
          <p:nvPr/>
        </p:nvSpPr>
        <p:spPr>
          <a:xfrm>
            <a:off x="943335" y="1621793"/>
            <a:ext cx="73874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5DC59D-280F-D914-9C8C-A5C43AF5689D}"/>
              </a:ext>
            </a:extLst>
          </p:cNvPr>
          <p:cNvSpPr/>
          <p:nvPr/>
        </p:nvSpPr>
        <p:spPr>
          <a:xfrm>
            <a:off x="943336" y="3335964"/>
            <a:ext cx="738740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B9680773-B8EE-D476-AACF-385FB2517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0595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518BD-AE75-091C-96A5-73A279ECC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>
                <a:ea typeface="Calibri" panose="020F0502020204030204" pitchFamily="34" charset="0"/>
              </a:rPr>
              <a:t>Voici ce que nous avons appris aujourd’hui :</a:t>
            </a:r>
            <a:endParaRPr lang="fr-FR" dirty="0">
              <a:ea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BA8AA1A-3612-2CA5-7A33-2965B7FB61D9}"/>
              </a:ext>
            </a:extLst>
          </p:cNvPr>
          <p:cNvSpPr txBox="1"/>
          <p:nvPr/>
        </p:nvSpPr>
        <p:spPr>
          <a:xfrm>
            <a:off x="206938" y="2783063"/>
            <a:ext cx="863226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/>
              <a:t>2. Nous avons aussi appris comment identifier les paroles d’un personnage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EEDB5EC-FFBC-0AF9-4CDE-8006326854FD}"/>
              </a:ext>
            </a:extLst>
          </p:cNvPr>
          <p:cNvSpPr txBox="1"/>
          <p:nvPr/>
        </p:nvSpPr>
        <p:spPr>
          <a:xfrm>
            <a:off x="206939" y="801297"/>
            <a:ext cx="8835306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/>
              <a:t>1. Aujourd’hui, nous avons appris à </a:t>
            </a:r>
            <a:r>
              <a:rPr lang="fr-FR" b="1" kern="1200" dirty="0">
                <a:solidFill>
                  <a:srgbClr val="0070C0"/>
                </a:solidFill>
                <a:ea typeface="Calibri" panose="020F0502020204030204" pitchFamily="34" charset="0"/>
              </a:rPr>
              <a:t>changer de voix </a:t>
            </a:r>
            <a:r>
              <a:rPr lang="fr-FR" b="1" dirty="0"/>
              <a:t>quand le personnage parle :</a:t>
            </a: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2522451F-962A-40BC-8865-0997D4787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25607" y="1252609"/>
            <a:ext cx="8141922" cy="10797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 </a:t>
            </a:r>
            <a:r>
              <a:rPr lang="fr-FR" alt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On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adopte une </a:t>
            </a:r>
            <a:r>
              <a:rPr lang="fr-F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voix différente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selon le personnage.</a:t>
            </a:r>
          </a:p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Hamid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(voix joyeuse)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« Salut ! Ça va bien ? »</a:t>
            </a:r>
          </a:p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Saïd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(voix triste)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« Pas vraiment… pas trop aujourd’hui. »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21138"/>
              </p:ext>
            </p:extLst>
          </p:nvPr>
        </p:nvGraphicFramePr>
        <p:xfrm>
          <a:off x="325607" y="3778828"/>
          <a:ext cx="8141922" cy="103680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422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9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00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fr-FR" sz="2000" b="0" kern="12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  On trouve le personnage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fr-FR" sz="2000" b="0" kern="12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  On repère </a:t>
                      </a:r>
                      <a:r>
                        <a:rPr lang="fr-FR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les </a:t>
                      </a:r>
                      <a:r>
                        <a:rPr lang="fr-FR" sz="2000" b="1" kern="12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paroles entre guillemets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5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kern="12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 </a:t>
                      </a:r>
                      <a:r>
                        <a:rPr lang="fr-FR" sz="2000" b="0" kern="12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Personnage = Mina.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0" kern="12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</a:t>
                      </a:r>
                      <a:r>
                        <a:rPr lang="fr-FR" sz="2000" b="0" kern="120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Paroles = </a:t>
                      </a:r>
                      <a:r>
                        <a:rPr lang="fr-FR" sz="20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lumière est importante pour les plantes.</a:t>
                      </a:r>
                      <a:endParaRPr lang="fr-FR" sz="2000" b="0" kern="120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06938" y="3293256"/>
            <a:ext cx="893706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 dit : « La lumière est importante pour les plantes. » </a:t>
            </a:r>
            <a:r>
              <a:rPr lang="fr-FR" sz="20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fr-FR" sz="2000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dit Mina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07113E-665E-DD58-DEAC-796569563AEE}"/>
              </a:ext>
            </a:extLst>
          </p:cNvPr>
          <p:cNvSpPr txBox="1"/>
          <p:nvPr/>
        </p:nvSpPr>
        <p:spPr>
          <a:xfrm>
            <a:off x="767929" y="431079"/>
            <a:ext cx="46111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2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Inviter les élèves à lire.</a:t>
            </a:r>
            <a:endParaRPr lang="fr-FR" sz="1200" i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8619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5">
            <a:extLst>
              <a:ext uri="{FF2B5EF4-FFF2-40B4-BE49-F238E27FC236}">
                <a16:creationId xmlns:a16="http://schemas.microsoft.com/office/drawing/2014/main" id="{2A034354-09DB-A097-6EC3-FB4E24BFB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115" y="1585874"/>
            <a:ext cx="3418169" cy="12336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B281CB-D9D9-AFE0-F8E4-59B8F4F148FF}"/>
              </a:ext>
            </a:extLst>
          </p:cNvPr>
          <p:cNvSpPr txBox="1"/>
          <p:nvPr/>
        </p:nvSpPr>
        <p:spPr>
          <a:xfrm>
            <a:off x="728918" y="3220954"/>
            <a:ext cx="7558605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Entraînez-vous à lire à haute voix le texte de la page 38 du livret.</a:t>
            </a:r>
          </a:p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Entraînez-vous au défi proposé à la </a:t>
            </a:r>
            <a:r>
              <a:rPr lang="fr-FR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38 </a:t>
            </a:r>
            <a:r>
              <a:rPr lang="fr-FR" sz="2000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livret.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:a16="http://schemas.microsoft.com/office/drawing/2014/main" id="{9DD86C8A-219F-EE6C-6CC0-F38AD5DC0F52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ea typeface="Calibri" panose="020F0502020204030204" pitchFamily="34" charset="0"/>
              </a:rPr>
              <a:t>N’oubliez pas de faire ces activités à la maison.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B3BAEB37-980D-8980-E621-27A08318E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61585" y="212087"/>
            <a:ext cx="7620829" cy="3529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33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defTabSz="342900"/>
            <a:r>
              <a:rPr lang="fr-MA" sz="1400" b="1" kern="1200" dirty="0">
                <a:solidFill>
                  <a:srgbClr val="E7E6E6">
                    <a:lumMod val="50000"/>
                  </a:srgbClr>
                </a:solidFill>
                <a:ea typeface="+mn-ea"/>
                <a:cs typeface="+mn-cs"/>
              </a:rPr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898292" y="1238468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la fin de cette séance, les élèves doivent être capables de :</a:t>
            </a:r>
          </a:p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Changer de voix quand un personnage parle. </a:t>
            </a:r>
          </a:p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Identifier ce que dit un personnage.</a:t>
            </a:r>
            <a:endParaRPr lang="fr-FR" sz="12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238468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173779"/>
            <a:ext cx="6901508" cy="112604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Observer le nom du personnage suivi d’un verbe comme dit, répond, demande, déclare… et changer de voix pour montrer que ce n’est plus le narrateur qui parle mais le personnage.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Repérer les guillemets ou les deux-points qui introduisent les paroles. Lire seulement les mots à l’intérieur de ces signes pour savoir exactement ce que le personnage dit.</a:t>
            </a: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6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3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2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Lire les paroles du personnage avec la même voix que le narrateur.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Confondre les paroles du narrateur avec celles du personnage.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Orientations didactiques pour cette séance</a:t>
            </a:r>
            <a:endParaRPr lang="en-US" sz="1400" kern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29124CFC-AEED-C03D-589F-914B3F5305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46349" y="230077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21935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à 4 élèves au hasard.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411C296B-9B8B-0358-F433-F095B3CF55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33719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participe activement. Je lève la main pour 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prête attention quand l’enseignant 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prête attention quand d’autres camarades répondent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quelque chose n’est pas clair, je pose des 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fais mes devoirs en classe et à la maison avec 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4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à 4 élèves au hasard.</a:t>
            </a:r>
          </a:p>
        </p:txBody>
      </p:sp>
    </p:spTree>
    <p:extLst>
      <p:ext uri="{BB962C8B-B14F-4D97-AF65-F5344CB8AC3E}">
        <p14:creationId xmlns:p14="http://schemas.microsoft.com/office/powerpoint/2010/main" val="17019716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7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5938</TotalTime>
  <Words>1781</Words>
  <Application>Microsoft Office PowerPoint</Application>
  <PresentationFormat>Affichage à l'écran (16:9)</PresentationFormat>
  <Paragraphs>257</Paragraphs>
  <Slides>53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53</vt:i4>
      </vt:variant>
    </vt:vector>
  </HeadingPairs>
  <TitlesOfParts>
    <vt:vector size="70" baseType="lpstr">
      <vt:lpstr>Aptos</vt:lpstr>
      <vt:lpstr>Arial</vt:lpstr>
      <vt:lpstr>Berlin Sans FB Demi</vt:lpstr>
      <vt:lpstr>Calibri</vt:lpstr>
      <vt:lpstr>Calibri (En-têtes)</vt:lpstr>
      <vt:lpstr>Calibri Light</vt:lpstr>
      <vt:lpstr>Dosis</vt:lpstr>
      <vt:lpstr>Poppins ExtraBold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ABDELAZIZ.ASSEBBANE</cp:lastModifiedBy>
  <cp:revision>454</cp:revision>
  <dcterms:modified xsi:type="dcterms:W3CDTF">2025-09-27T20:27:21Z</dcterms:modified>
</cp:coreProperties>
</file>