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69"/>
  </p:notesMasterIdLst>
  <p:sldIdLst>
    <p:sldId id="2147483580" r:id="rId9"/>
    <p:sldId id="2147483503" r:id="rId10"/>
    <p:sldId id="2147483596" r:id="rId11"/>
    <p:sldId id="2147483597" r:id="rId12"/>
    <p:sldId id="2147483598" r:id="rId13"/>
    <p:sldId id="2147483599" r:id="rId14"/>
    <p:sldId id="2147483411" r:id="rId15"/>
    <p:sldId id="2147483413" r:id="rId16"/>
    <p:sldId id="2147483414" r:id="rId17"/>
    <p:sldId id="2147483485" r:id="rId18"/>
    <p:sldId id="2147483486" r:id="rId19"/>
    <p:sldId id="2147483500" r:id="rId20"/>
    <p:sldId id="2147483569" r:id="rId21"/>
    <p:sldId id="2147483505" r:id="rId22"/>
    <p:sldId id="2147483471" r:id="rId23"/>
    <p:sldId id="2147483538" r:id="rId24"/>
    <p:sldId id="2147483508" r:id="rId25"/>
    <p:sldId id="2147483509" r:id="rId26"/>
    <p:sldId id="2147483600" r:id="rId27"/>
    <p:sldId id="2147483601" r:id="rId28"/>
    <p:sldId id="2147483602" r:id="rId29"/>
    <p:sldId id="2147483603" r:id="rId30"/>
    <p:sldId id="2147483604" r:id="rId31"/>
    <p:sldId id="2147483513" r:id="rId32"/>
    <p:sldId id="2147483605" r:id="rId33"/>
    <p:sldId id="2147483606" r:id="rId34"/>
    <p:sldId id="2147483521" r:id="rId35"/>
    <p:sldId id="2147483608" r:id="rId36"/>
    <p:sldId id="2147483607" r:id="rId37"/>
    <p:sldId id="2147483625" r:id="rId38"/>
    <p:sldId id="2147483626" r:id="rId39"/>
    <p:sldId id="2147483627" r:id="rId40"/>
    <p:sldId id="2147483571" r:id="rId41"/>
    <p:sldId id="2147483540" r:id="rId42"/>
    <p:sldId id="2147483576" r:id="rId43"/>
    <p:sldId id="2147483633" r:id="rId44"/>
    <p:sldId id="2147483579" r:id="rId45"/>
    <p:sldId id="2147483578" r:id="rId46"/>
    <p:sldId id="2147483628" r:id="rId47"/>
    <p:sldId id="2147483629" r:id="rId48"/>
    <p:sldId id="2147483543" r:id="rId49"/>
    <p:sldId id="2147483614" r:id="rId50"/>
    <p:sldId id="2147483615" r:id="rId51"/>
    <p:sldId id="2147483630" r:id="rId52"/>
    <p:sldId id="2147483616" r:id="rId53"/>
    <p:sldId id="2147483617" r:id="rId54"/>
    <p:sldId id="2147483618" r:id="rId55"/>
    <p:sldId id="2147483551" r:id="rId56"/>
    <p:sldId id="2147483619" r:id="rId57"/>
    <p:sldId id="311" r:id="rId58"/>
    <p:sldId id="2147483620" r:id="rId59"/>
    <p:sldId id="2147483631" r:id="rId60"/>
    <p:sldId id="2147483632" r:id="rId61"/>
    <p:sldId id="2147483558" r:id="rId62"/>
    <p:sldId id="2147483559" r:id="rId63"/>
    <p:sldId id="320" r:id="rId64"/>
    <p:sldId id="2147483621" r:id="rId65"/>
    <p:sldId id="2147483622" r:id="rId66"/>
    <p:sldId id="2147483634" r:id="rId67"/>
    <p:sldId id="2147483539" r:id="rId68"/>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8FC3"/>
    <a:srgbClr val="3FB2CB"/>
    <a:srgbClr val="44546A"/>
    <a:srgbClr val="E3EEF2"/>
    <a:srgbClr val="54AFE9"/>
    <a:srgbClr val="CFE3F0"/>
    <a:srgbClr val="8BC145"/>
    <a:srgbClr val="DCE6F2"/>
    <a:srgbClr val="0070C0"/>
    <a:srgbClr val="336F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9DF00E-CC8A-4F8D-AB5E-335CE163ADD7}" v="2" dt="2025-09-13T16:16:15.625"/>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8" d="100"/>
          <a:sy n="98" d="100"/>
        </p:scale>
        <p:origin x="43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microsoft.com/office/2015/10/relationships/revisionInfo" Target="revisionInfo.xml"/><Relationship Id="rId7" Type="http://schemas.openxmlformats.org/officeDocument/2006/relationships/slideMaster" Target="slideMasters/slideMaster7.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modSld">
      <pc:chgData name="ABDELAZIZ.ASSEBBANE" userId="af44cbbb-d77c-45ae-bf3f-17cd253b121b" providerId="ADAL" clId="{9124E342-7500-48D5-BF5B-0920EAD0209E}" dt="2025-09-13T16:30:06.274" v="13" actId="20577"/>
      <pc:docMkLst>
        <pc:docMk/>
      </pc:docMkLst>
      <pc:sldChg chg="addSp delSp modSp mod">
        <pc:chgData name="ABDELAZIZ.ASSEBBANE" userId="af44cbbb-d77c-45ae-bf3f-17cd253b121b" providerId="ADAL" clId="{9124E342-7500-48D5-BF5B-0920EAD0209E}" dt="2025-09-13T16:30:06.274" v="13" actId="20577"/>
        <pc:sldMkLst>
          <pc:docMk/>
          <pc:sldMk cId="2351722828" sldId="2147483503"/>
        </pc:sldMkLst>
        <pc:spChg chg="mod">
          <ac:chgData name="ABDELAZIZ.ASSEBBANE" userId="af44cbbb-d77c-45ae-bf3f-17cd253b121b" providerId="ADAL" clId="{9124E342-7500-48D5-BF5B-0920EAD0209E}" dt="2025-09-13T16:30:06.274" v="13" actId="20577"/>
          <ac:spMkLst>
            <pc:docMk/>
            <pc:sldMk cId="2351722828" sldId="2147483503"/>
            <ac:spMk id="4" creationId="{06BDF3D4-E41F-F304-2B54-C5E61C3619AD}"/>
          </ac:spMkLst>
        </pc:spChg>
        <pc:spChg chg="mod">
          <ac:chgData name="ABDELAZIZ.ASSEBBANE" userId="af44cbbb-d77c-45ae-bf3f-17cd253b121b" providerId="ADAL" clId="{9124E342-7500-48D5-BF5B-0920EAD0209E}" dt="2025-09-13T16:15:48.930" v="1" actId="207"/>
          <ac:spMkLst>
            <pc:docMk/>
            <pc:sldMk cId="2351722828" sldId="2147483503"/>
            <ac:spMk id="40" creationId="{2AFA4ECC-BBD6-59C1-CAFF-DECAF76040DD}"/>
          </ac:spMkLst>
        </pc:spChg>
        <pc:picChg chg="add mod">
          <ac:chgData name="ABDELAZIZ.ASSEBBANE" userId="af44cbbb-d77c-45ae-bf3f-17cd253b121b" providerId="ADAL" clId="{9124E342-7500-48D5-BF5B-0920EAD0209E}" dt="2025-09-13T16:16:19.832" v="5" actId="1076"/>
          <ac:picMkLst>
            <pc:docMk/>
            <pc:sldMk cId="2351722828" sldId="2147483503"/>
            <ac:picMk id="3" creationId="{DE6CADE9-6701-AF9C-6DAF-46D8AC28859F}"/>
          </ac:picMkLst>
        </pc:picChg>
        <pc:picChg chg="del">
          <ac:chgData name="ABDELAZIZ.ASSEBBANE" userId="af44cbbb-d77c-45ae-bf3f-17cd253b121b" providerId="ADAL" clId="{9124E342-7500-48D5-BF5B-0920EAD0209E}" dt="2025-09-13T16:15:52.130" v="2" actId="478"/>
          <ac:picMkLst>
            <pc:docMk/>
            <pc:sldMk cId="2351722828" sldId="2147483503"/>
            <ac:picMk id="41" creationId="{930EC4D2-4684-3349-15AE-6849EDF3F9F6}"/>
          </ac:picMkLst>
        </pc:picChg>
      </pc:sldChg>
      <pc:sldChg chg="modSp mod">
        <pc:chgData name="ABDELAZIZ.ASSEBBANE" userId="af44cbbb-d77c-45ae-bf3f-17cd253b121b" providerId="ADAL" clId="{9124E342-7500-48D5-BF5B-0920EAD0209E}" dt="2025-09-13T16:16:39.904" v="12" actId="20577"/>
        <pc:sldMkLst>
          <pc:docMk/>
          <pc:sldMk cId="242846611" sldId="2147483599"/>
        </pc:sldMkLst>
        <pc:spChg chg="mod">
          <ac:chgData name="ABDELAZIZ.ASSEBBANE" userId="af44cbbb-d77c-45ae-bf3f-17cd253b121b" providerId="ADAL" clId="{9124E342-7500-48D5-BF5B-0920EAD0209E}" dt="2025-09-13T16:16:39.904" v="12" actId="20577"/>
          <ac:spMkLst>
            <pc:docMk/>
            <pc:sldMk cId="242846611" sldId="2147483599"/>
            <ac:spMk id="15" creationId="{8CCFADBE-426F-1BD1-0052-CF95DF42445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797DDF-5442-ACB6-CEE0-B71EB7123996}"/>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658C647-8F80-F9A5-16F3-6076089E424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8A43EACC-DD44-1EBA-6C02-4887059E7B10}"/>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330828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673A99F-1C16-6714-84AB-CF98FB5DD26E}"/>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B8B4393D-16DC-A67E-79A1-4B0E95DAB08B}"/>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651D5C1F-FCA3-F885-049D-D089E1EC8AF4}"/>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310933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22A003-065E-B552-CE83-8620675FF10F}"/>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D4230B7E-64B2-EA5D-29CC-767FD86F16C2}"/>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3FA5A0C4-154F-6140-660D-0B9BAFE09FF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489234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39761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0.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0.xml"/><Relationship Id="rId6" Type="http://schemas.openxmlformats.org/officeDocument/2006/relationships/image" Target="../media/image34.png"/><Relationship Id="rId5" Type="http://schemas.microsoft.com/office/2007/relationships/hdphoto" Target="../media/hdphoto2.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Layout" Target="../slideLayouts/slideLayout133.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1.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42.emf"/><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Layout" Target="../slideLayouts/slideLayout1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45.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46.png"/><Relationship Id="rId4" Type="http://schemas.openxmlformats.org/officeDocument/2006/relationships/image" Target="../media/image42.emf"/></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34.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48.png"/><Relationship Id="rId5" Type="http://schemas.openxmlformats.org/officeDocument/2006/relationships/image" Target="../media/image42.emf"/><Relationship Id="rId4" Type="http://schemas.microsoft.com/office/2007/relationships/hdphoto" Target="../media/hdphoto2.wdp"/></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microsoft.com/office/2007/relationships/hdphoto" Target="../media/hdphoto2.wdp"/></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microsoft.com/office/2007/relationships/hdphoto" Target="../media/hdphoto2.wdp"/></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2.wdp"/></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71.xml"/><Relationship Id="rId4" Type="http://schemas.openxmlformats.org/officeDocument/2006/relationships/image" Target="../media/image22.gif"/></Relationships>
</file>

<file path=ppt/slides/_rels/slide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3.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3.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3.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1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734242"/>
            <a:ext cx="6208858" cy="492443"/>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Lire de manière fluide. </a:t>
            </a:r>
          </a:p>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Identifier les étapes d’une action.</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kern="0" dirty="0">
                <a:solidFill>
                  <a:srgbClr val="FCBF18"/>
                </a:solidFill>
                <a:latin typeface="Calibri" panose="020F0502020204030204" pitchFamily="34" charset="0"/>
                <a:ea typeface="Calibri" panose="020F0502020204030204" pitchFamily="34" charset="0"/>
                <a:cs typeface="Calibri" panose="020F0502020204030204" pitchFamily="34" charset="0"/>
              </a:rPr>
              <a:t>1</a:t>
            </a:r>
            <a:r>
              <a:rPr lang="fr-FR" sz="1800" b="1" i="0" u="none" strike="noStrike" kern="0" cap="none" spc="0" baseline="0" dirty="0" smtClean="0">
                <a:solidFill>
                  <a:srgbClr val="FCBF18"/>
                </a:solidFill>
                <a:uFillTx/>
                <a:latin typeface="Calibri" panose="020F0502020204030204" pitchFamily="34" charset="0"/>
                <a:ea typeface="Calibri" panose="020F0502020204030204" pitchFamily="34" charset="0"/>
                <a:cs typeface="Calibri" panose="020F0502020204030204" pitchFamily="34" charset="0"/>
              </a:rPr>
              <a:t>AC</a:t>
            </a:r>
            <a:endPar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2</a:t>
            </a:r>
            <a:endParaRPr lang="fr-FR" sz="2000" b="0" i="0" u="none" strike="noStrike" kern="0" cap="none" spc="0" baseline="0" dirty="0">
              <a:solidFill>
                <a:srgbClr val="000000"/>
              </a:solidFill>
              <a:uFillTx/>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522262" y="3054242"/>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123215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07D9CEAC-AC2F-70E6-949A-0D31CB78889F}"/>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5C8126A1-4037-DDE8-629F-C1A18188073C}"/>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Discussion informelle</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290721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sp>
        <p:nvSpPr>
          <p:cNvPr id="2"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rtlCol="0">
            <a:spAutoFit/>
          </a:bodyPr>
          <a:lstStyle/>
          <a:p>
            <a:pPr defTabSz="342900"/>
            <a:r>
              <a:rPr lang="fr-MA" sz="1400" b="1" dirty="0">
                <a:solidFill>
                  <a:srgbClr val="E7E6E6">
                    <a:lumMod val="50000"/>
                  </a:srgbClr>
                </a:solidFill>
                <a:latin typeface="Calibri"/>
              </a:rPr>
              <a:t> </a:t>
            </a:r>
            <a:endParaRPr sz="1400" b="1" dirty="0">
              <a:solidFill>
                <a:srgbClr val="E7E6E6">
                  <a:lumMod val="50000"/>
                </a:srgbClr>
              </a:solidFill>
              <a:latin typeface="Calibri"/>
            </a:endParaRPr>
          </a:p>
        </p:txBody>
      </p:sp>
      <p:sp>
        <p:nvSpPr>
          <p:cNvPr id="4" name="ZoneTexte 5">
            <a:extLst>
              <a:ext uri="{FF2B5EF4-FFF2-40B4-BE49-F238E27FC236}">
                <a16:creationId xmlns:a16="http://schemas.microsoft.com/office/drawing/2014/main" id="{EF606CAD-A8A9-A1E9-BBE9-1E089573AB3F}"/>
              </a:ext>
            </a:extLst>
          </p:cNvPr>
          <p:cNvSpPr txBox="1"/>
          <p:nvPr/>
        </p:nvSpPr>
        <p:spPr>
          <a:xfrm>
            <a:off x="435245" y="375841"/>
            <a:ext cx="8203773" cy="307777"/>
          </a:xfrm>
          <a:prstGeom prst="rect">
            <a:avLst/>
          </a:prstGeom>
          <a:noFill/>
        </p:spPr>
        <p:txBody>
          <a:bodyPr wrap="square" rtlCol="0">
            <a:spAutoFit/>
          </a:bodyPr>
          <a:lstStyle/>
          <a:p>
            <a:pPr defTabSz="342900"/>
            <a:r>
              <a:rPr lang="fr-FR" sz="1400" i="1" dirty="0">
                <a:solidFill>
                  <a:srgbClr val="A5A5A5"/>
                </a:solidFill>
                <a:latin typeface="Calibri"/>
              </a:rPr>
              <a:t>Encourager les élèves à prendre la parole. </a:t>
            </a:r>
            <a:endParaRPr sz="1400" i="1" dirty="0">
              <a:solidFill>
                <a:srgbClr val="A5A5A5"/>
              </a:solidFill>
              <a:latin typeface="Calibri"/>
            </a:endParaRPr>
          </a:p>
        </p:txBody>
      </p:sp>
      <p:sp>
        <p:nvSpPr>
          <p:cNvPr id="3" name="ZoneTexte 4">
            <a:extLst>
              <a:ext uri="{FF2B5EF4-FFF2-40B4-BE49-F238E27FC236}">
                <a16:creationId xmlns:a16="http://schemas.microsoft.com/office/drawing/2014/main" id="{40FE3932-2EFF-0883-5E28-6CF3C879C960}"/>
              </a:ext>
            </a:extLst>
          </p:cNvPr>
          <p:cNvSpPr txBox="1"/>
          <p:nvPr/>
        </p:nvSpPr>
        <p:spPr>
          <a:xfrm>
            <a:off x="487751" y="-21680"/>
            <a:ext cx="8223185"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Observez bien cette image. Que fait l’enfant ? Qu’est-ce qui peut le rendre si content ?Avez-vous déjà reçu une bonne nouvelle par téléphone ou par message ? Comment vous êtes-vous senti(e) à ce moment-là ?</a:t>
            </a:r>
            <a:endParaRPr dirty="0"/>
          </a:p>
        </p:txBody>
      </p:sp>
      <p:pic>
        <p:nvPicPr>
          <p:cNvPr id="6" name="Picture 2" descr="Lever la main - Icônes mains et gestes gratuites">
            <a:extLst>
              <a:ext uri="{FF2B5EF4-FFF2-40B4-BE49-F238E27FC236}">
                <a16:creationId xmlns:a16="http://schemas.microsoft.com/office/drawing/2014/main" id="{DD48AD53-66A0-62ED-1CC2-DE59B1DE96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1CFA6285-A511-20E3-288B-1ACD563D429B}"/>
              </a:ext>
            </a:extLst>
          </p:cNvPr>
          <p:cNvPicPr>
            <a:picLocks noChangeAspect="1"/>
          </p:cNvPicPr>
          <p:nvPr/>
        </p:nvPicPr>
        <p:blipFill>
          <a:blip r:embed="rId3"/>
          <a:stretch>
            <a:fillRect/>
          </a:stretch>
        </p:blipFill>
        <p:spPr>
          <a:xfrm>
            <a:off x="3136604" y="1081139"/>
            <a:ext cx="2307266" cy="3492032"/>
          </a:xfrm>
          <a:prstGeom prst="rect">
            <a:avLst/>
          </a:prstGeom>
        </p:spPr>
      </p:pic>
    </p:spTree>
    <p:extLst>
      <p:ext uri="{BB962C8B-B14F-4D97-AF65-F5344CB8AC3E}">
        <p14:creationId xmlns:p14="http://schemas.microsoft.com/office/powerpoint/2010/main" val="412604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30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687636AC-B22C-F664-41D5-C1352093478D}"/>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
        <p:nvSpPr>
          <p:cNvPr id="10" name="Google Shape;2054;p38">
            <a:extLst>
              <a:ext uri="{FF2B5EF4-FFF2-40B4-BE49-F238E27FC236}">
                <a16:creationId xmlns:a16="http://schemas.microsoft.com/office/drawing/2014/main" id="{140D1579-E32D-3589-A75A-8F96C5DF0E80}"/>
              </a:ext>
            </a:extLst>
          </p:cNvPr>
          <p:cNvSpPr/>
          <p:nvPr/>
        </p:nvSpPr>
        <p:spPr>
          <a:xfrm>
            <a:off x="868365" y="1446776"/>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sz="2000" b="1" dirty="0">
                <a:latin typeface="Calibri" panose="020F0502020204030204" pitchFamily="34" charset="0"/>
                <a:cs typeface="Calibri" panose="020F0502020204030204" pitchFamily="34" charset="0"/>
              </a:rPr>
              <a:t>Lire avec fluidité.</a:t>
            </a:r>
          </a:p>
        </p:txBody>
      </p:sp>
      <p:pic>
        <p:nvPicPr>
          <p:cNvPr id="11" name="Image 10">
            <a:extLst>
              <a:ext uri="{FF2B5EF4-FFF2-40B4-BE49-F238E27FC236}">
                <a16:creationId xmlns:a16="http://schemas.microsoft.com/office/drawing/2014/main" id="{E354A425-A25D-D8E9-527E-2BEC80D681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6286" y="1411083"/>
            <a:ext cx="604158" cy="604158"/>
          </a:xfrm>
          <a:prstGeom prst="rect">
            <a:avLst/>
          </a:prstGeom>
          <a:ln>
            <a:noFill/>
          </a:ln>
        </p:spPr>
      </p:pic>
      <p:sp>
        <p:nvSpPr>
          <p:cNvPr id="12" name="ZoneTexte 4">
            <a:extLst>
              <a:ext uri="{FF2B5EF4-FFF2-40B4-BE49-F238E27FC236}">
                <a16:creationId xmlns:a16="http://schemas.microsoft.com/office/drawing/2014/main" id="{AB9A5272-9C9F-7E05-08D3-C3633B6089F0}"/>
              </a:ext>
            </a:extLst>
          </p:cNvPr>
          <p:cNvSpPr txBox="1"/>
          <p:nvPr/>
        </p:nvSpPr>
        <p:spPr>
          <a:xfrm>
            <a:off x="797827" y="64081"/>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pic>
        <p:nvPicPr>
          <p:cNvPr id="13" name="Image 12"/>
          <p:cNvPicPr>
            <a:picLocks noChangeAspect="1"/>
          </p:cNvPicPr>
          <p:nvPr/>
        </p:nvPicPr>
        <p:blipFill>
          <a:blip r:embed="rId4"/>
          <a:stretch>
            <a:fillRect/>
          </a:stretch>
        </p:blipFill>
        <p:spPr>
          <a:xfrm>
            <a:off x="3340266" y="2125812"/>
            <a:ext cx="2675223" cy="2699108"/>
          </a:xfrm>
          <a:prstGeom prst="rect">
            <a:avLst/>
          </a:prstGeom>
        </p:spPr>
      </p:pic>
    </p:spTree>
    <p:extLst>
      <p:ext uri="{BB962C8B-B14F-4D97-AF65-F5344CB8AC3E}">
        <p14:creationId xmlns:p14="http://schemas.microsoft.com/office/powerpoint/2010/main" val="1025972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79E7F312-23E4-7780-E261-FA8DC8D0B6A9}"/>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E0144A8A-EA03-CC88-B05D-1B3444982B27}"/>
              </a:ext>
            </a:extLst>
          </p:cNvPr>
          <p:cNvSpPr txBox="1"/>
          <p:nvPr/>
        </p:nvSpPr>
        <p:spPr>
          <a:xfrm>
            <a:off x="0" y="2074183"/>
            <a:ext cx="9144000" cy="492443"/>
          </a:xfrm>
          <a:prstGeom prst="rect">
            <a:avLst/>
          </a:prstGeom>
          <a:noFill/>
          <a:ln cap="flat">
            <a:noFill/>
          </a:ln>
        </p:spPr>
        <p:txBody>
          <a:bodyPr vert="horz" wrap="square" lIns="0" tIns="0" rIns="0" bIns="0" anchor="t" anchorCtr="0" compatLnSpc="1">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4546A"/>
                </a:solidFill>
                <a:effectLst/>
                <a:uLnTx/>
                <a:uFillTx/>
                <a:latin typeface="Calibri"/>
                <a:ea typeface="+mn-ea"/>
                <a:cs typeface="+mn-cs"/>
              </a:rPr>
              <a:t>Activation  des prérequis</a:t>
            </a:r>
          </a:p>
        </p:txBody>
      </p:sp>
    </p:spTree>
    <p:extLst>
      <p:ext uri="{BB962C8B-B14F-4D97-AF65-F5344CB8AC3E}">
        <p14:creationId xmlns:p14="http://schemas.microsoft.com/office/powerpoint/2010/main" val="4176744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D1087DA8-6582-4AF9-8AAF-145916AE73C3}"/>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77993" y="45238"/>
            <a:ext cx="842668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Nous allons tout d’abord commencer par lire ces syllabes. Ecoutez comment je vais faire. </a:t>
            </a:r>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Montrer aux élèves qu’au son « eu » peuvent correspondre différentes graphies.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BBA3CC83-F43C-FF14-8369-273C45B0B957}"/>
              </a:ext>
            </a:extLst>
          </p:cNvPr>
          <p:cNvPicPr>
            <a:picLocks noChangeAspect="1"/>
          </p:cNvPicPr>
          <p:nvPr/>
        </p:nvPicPr>
        <p:blipFill>
          <a:blip r:embed="rId4"/>
          <a:stretch>
            <a:fillRect/>
          </a:stretch>
        </p:blipFill>
        <p:spPr>
          <a:xfrm>
            <a:off x="273411" y="1810801"/>
            <a:ext cx="8361810" cy="979900"/>
          </a:xfrm>
          <a:prstGeom prst="rect">
            <a:avLst/>
          </a:prstGeom>
        </p:spPr>
      </p:pic>
    </p:spTree>
    <p:extLst>
      <p:ext uri="{BB962C8B-B14F-4D97-AF65-F5344CB8AC3E}">
        <p14:creationId xmlns:p14="http://schemas.microsoft.com/office/powerpoint/2010/main" val="975729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96428-F358-F851-84AA-83EF320305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398BBBC7-C75F-E93E-C706-D2A3A6FA0E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008521DF-34F4-14EE-4392-B6D1F739F4D8}"/>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a:t>
            </a:r>
          </a:p>
        </p:txBody>
      </p:sp>
      <p:sp>
        <p:nvSpPr>
          <p:cNvPr id="8" name="Espace réservé du texte 2">
            <a:extLst>
              <a:ext uri="{FF2B5EF4-FFF2-40B4-BE49-F238E27FC236}">
                <a16:creationId xmlns:a16="http://schemas.microsoft.com/office/drawing/2014/main" id="{25FC86DB-4D29-864B-6D1C-C926DD2BC1F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les syllabes coloriées.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BBA3CC83-F43C-FF14-8369-273C45B0B957}"/>
              </a:ext>
            </a:extLst>
          </p:cNvPr>
          <p:cNvPicPr>
            <a:picLocks noChangeAspect="1"/>
          </p:cNvPicPr>
          <p:nvPr/>
        </p:nvPicPr>
        <p:blipFill>
          <a:blip r:embed="rId3"/>
          <a:stretch>
            <a:fillRect/>
          </a:stretch>
        </p:blipFill>
        <p:spPr>
          <a:xfrm>
            <a:off x="273411" y="1810801"/>
            <a:ext cx="8361810" cy="979900"/>
          </a:xfrm>
          <a:prstGeom prst="rect">
            <a:avLst/>
          </a:prstGeom>
        </p:spPr>
      </p:pic>
    </p:spTree>
    <p:extLst>
      <p:ext uri="{BB962C8B-B14F-4D97-AF65-F5344CB8AC3E}">
        <p14:creationId xmlns:p14="http://schemas.microsoft.com/office/powerpoint/2010/main" val="1738508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4"/>
            <a:ext cx="7449654" cy="273314"/>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a:t>
            </a:r>
            <a:r>
              <a:rPr lang="fr-FR" sz="2400" b="1" i="0" u="none" strike="noStrike" kern="0" cap="none" spc="0" baseline="0" dirty="0" smtClean="0">
                <a:solidFill>
                  <a:srgbClr val="44546A"/>
                </a:solidFill>
                <a:uFillTx/>
                <a:latin typeface="Calibri"/>
                <a:ea typeface="Calibri"/>
                <a:cs typeface="Calibri"/>
              </a:rPr>
              <a:t>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3036050" y="2187236"/>
            <a:ext cx="915436" cy="230832"/>
          </a:xfrm>
          <a:prstGeom prst="rect">
            <a:avLst/>
          </a:prstGeom>
          <a:noFill/>
        </p:spPr>
        <p:txBody>
          <a:bodyPr wrap="square" rtlCol="0">
            <a:spAutoFit/>
          </a:bodyPr>
          <a:lstStyle/>
          <a:p>
            <a:pPr defTabSz="685800">
              <a:defRPr/>
            </a:pPr>
            <a:r>
              <a:rPr lang="fr-FR" sz="900" b="1" i="1" dirty="0">
                <a:solidFill>
                  <a:srgbClr val="C00000"/>
                </a:solidFill>
                <a:latin typeface="Arial"/>
              </a:rPr>
              <a:t>Vous êtes ici</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DE6CADE9-6701-AF9C-6DAF-46D8AC28859F}"/>
              </a:ext>
            </a:extLst>
          </p:cNvPr>
          <p:cNvPicPr>
            <a:picLocks noChangeAspect="1"/>
          </p:cNvPicPr>
          <p:nvPr/>
        </p:nvPicPr>
        <p:blipFill>
          <a:blip r:embed="rId4"/>
          <a:stretch>
            <a:fillRect/>
          </a:stretch>
        </p:blipFill>
        <p:spPr>
          <a:xfrm>
            <a:off x="3056585" y="1573721"/>
            <a:ext cx="824882" cy="765658"/>
          </a:xfrm>
          <a:prstGeom prst="rect">
            <a:avLst/>
          </a:prstGeom>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7C75-968E-79A1-319A-63554D3A00B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E01BE9-E5C7-E29F-6128-E6257BE6CB21}"/>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32998BA7-8105-712E-7DA7-4A8036266E31}"/>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DCC8B00-01B9-5A72-6E75-A7B4A500E94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7F68B8E5-EE3B-4CB5-0F2F-93797F2C457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B33F8ED2-5A5B-E307-9556-42C8DF99A61F}"/>
              </a:ext>
            </a:extLst>
          </p:cNvPr>
          <p:cNvSpPr txBox="1"/>
          <p:nvPr/>
        </p:nvSpPr>
        <p:spPr>
          <a:xfrm>
            <a:off x="577993" y="45238"/>
            <a:ext cx="842668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lire ces mots-outils. Faites attention à ma lecture.</a:t>
            </a:r>
          </a:p>
        </p:txBody>
      </p:sp>
      <p:sp>
        <p:nvSpPr>
          <p:cNvPr id="38" name="Espace réservé du texte 2">
            <a:extLst>
              <a:ext uri="{FF2B5EF4-FFF2-40B4-BE49-F238E27FC236}">
                <a16:creationId xmlns:a16="http://schemas.microsoft.com/office/drawing/2014/main" id="{5DD451BF-35C1-4745-290A-8A156B5BB6C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Rappeler aux élèves de faire attention aux  différentes graphies du son « eu ».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10" name="Image 9">
            <a:extLst>
              <a:ext uri="{FF2B5EF4-FFF2-40B4-BE49-F238E27FC236}">
                <a16:creationId xmlns:a16="http://schemas.microsoft.com/office/drawing/2014/main" id="{E17071CF-882E-1587-049C-9542AC863A06}"/>
              </a:ext>
            </a:extLst>
          </p:cNvPr>
          <p:cNvPicPr>
            <a:picLocks noChangeAspect="1"/>
          </p:cNvPicPr>
          <p:nvPr/>
        </p:nvPicPr>
        <p:blipFill>
          <a:blip r:embed="rId4"/>
          <a:stretch>
            <a:fillRect/>
          </a:stretch>
        </p:blipFill>
        <p:spPr>
          <a:xfrm>
            <a:off x="237784" y="2042968"/>
            <a:ext cx="8572201" cy="700232"/>
          </a:xfrm>
          <a:prstGeom prst="rect">
            <a:avLst/>
          </a:prstGeom>
        </p:spPr>
      </p:pic>
    </p:spTree>
    <p:extLst>
      <p:ext uri="{BB962C8B-B14F-4D97-AF65-F5344CB8AC3E}">
        <p14:creationId xmlns:p14="http://schemas.microsoft.com/office/powerpoint/2010/main" val="1081425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F0B02-B506-3B9E-6647-60736628E856}"/>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107036D3-8014-06C2-6007-64D9228A4C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91A80B4D-AEDE-EC37-227A-324606FDA7B1}"/>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a:t>
            </a:r>
          </a:p>
        </p:txBody>
      </p:sp>
      <p:sp>
        <p:nvSpPr>
          <p:cNvPr id="8" name="Espace réservé du texte 2">
            <a:extLst>
              <a:ext uri="{FF2B5EF4-FFF2-40B4-BE49-F238E27FC236}">
                <a16:creationId xmlns:a16="http://schemas.microsoft.com/office/drawing/2014/main" id="{381E3D6B-1F2D-EFE8-B1BE-262E3A28010D}"/>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les mots-outils.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E17071CF-882E-1587-049C-9542AC863A06}"/>
              </a:ext>
            </a:extLst>
          </p:cNvPr>
          <p:cNvPicPr>
            <a:picLocks noChangeAspect="1"/>
          </p:cNvPicPr>
          <p:nvPr/>
        </p:nvPicPr>
        <p:blipFill>
          <a:blip r:embed="rId3"/>
          <a:stretch>
            <a:fillRect/>
          </a:stretch>
        </p:blipFill>
        <p:spPr>
          <a:xfrm>
            <a:off x="237784" y="2042968"/>
            <a:ext cx="8572201" cy="700232"/>
          </a:xfrm>
          <a:prstGeom prst="rect">
            <a:avLst/>
          </a:prstGeom>
        </p:spPr>
      </p:pic>
    </p:spTree>
    <p:extLst>
      <p:ext uri="{BB962C8B-B14F-4D97-AF65-F5344CB8AC3E}">
        <p14:creationId xmlns:p14="http://schemas.microsoft.com/office/powerpoint/2010/main" val="3781194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4EFC-6733-A9F5-E208-95F12752CDF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A0BE92E-8302-D593-82FA-03D91778E5E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4BC09A2-6A2B-E227-7EFA-C0B3F715D0DA}"/>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82C816C8-1D8B-A5AB-3157-A6973846823C}"/>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47D1DC20-71A0-422F-3F6E-4A41C8C4FDE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921E89F9-46BF-5CB8-0BAB-91AD2FE53570}"/>
              </a:ext>
            </a:extLst>
          </p:cNvPr>
          <p:cNvSpPr txBox="1"/>
          <p:nvPr/>
        </p:nvSpPr>
        <p:spPr>
          <a:xfrm>
            <a:off x="577993" y="45238"/>
            <a:ext cx="842668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Nous finissons notre rappel avec la lecture de ces mots. Ecoutez bien. </a:t>
            </a:r>
          </a:p>
        </p:txBody>
      </p:sp>
      <p:sp>
        <p:nvSpPr>
          <p:cNvPr id="38" name="Espace réservé du texte 2">
            <a:extLst>
              <a:ext uri="{FF2B5EF4-FFF2-40B4-BE49-F238E27FC236}">
                <a16:creationId xmlns:a16="http://schemas.microsoft.com/office/drawing/2014/main" id="{0697DD7E-CF06-7572-818D-C2849C9EBDC7}"/>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Appuyer sur les graphies qui correspondent au son « eu».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994C4D08-DF36-D1BD-BFF0-F7FC84E3FC0D}"/>
              </a:ext>
            </a:extLst>
          </p:cNvPr>
          <p:cNvPicPr>
            <a:picLocks noChangeAspect="1"/>
          </p:cNvPicPr>
          <p:nvPr/>
        </p:nvPicPr>
        <p:blipFill>
          <a:blip r:embed="rId4"/>
          <a:stretch>
            <a:fillRect/>
          </a:stretch>
        </p:blipFill>
        <p:spPr>
          <a:xfrm>
            <a:off x="224557" y="1798334"/>
            <a:ext cx="8702300" cy="1029926"/>
          </a:xfrm>
          <a:prstGeom prst="rect">
            <a:avLst/>
          </a:prstGeom>
        </p:spPr>
      </p:pic>
    </p:spTree>
    <p:extLst>
      <p:ext uri="{BB962C8B-B14F-4D97-AF65-F5344CB8AC3E}">
        <p14:creationId xmlns:p14="http://schemas.microsoft.com/office/powerpoint/2010/main" val="1579678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378DA-F70F-0D0E-3900-EE09D974355F}"/>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4A90EC72-B1D4-DC08-9D77-E665999322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001E26BC-2681-6F10-0571-1CFD067017CE}"/>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a:t>
            </a:r>
          </a:p>
        </p:txBody>
      </p:sp>
      <p:sp>
        <p:nvSpPr>
          <p:cNvPr id="8" name="Espace réservé du texte 2">
            <a:extLst>
              <a:ext uri="{FF2B5EF4-FFF2-40B4-BE49-F238E27FC236}">
                <a16:creationId xmlns:a16="http://schemas.microsoft.com/office/drawing/2014/main" id="{362FC5BB-510B-C742-9F8F-B471CBBF1D5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les syllabes coloriées.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994C4D08-DF36-D1BD-BFF0-F7FC84E3FC0D}"/>
              </a:ext>
            </a:extLst>
          </p:cNvPr>
          <p:cNvPicPr>
            <a:picLocks noChangeAspect="1"/>
          </p:cNvPicPr>
          <p:nvPr/>
        </p:nvPicPr>
        <p:blipFill>
          <a:blip r:embed="rId3"/>
          <a:stretch>
            <a:fillRect/>
          </a:stretch>
        </p:blipFill>
        <p:spPr>
          <a:xfrm>
            <a:off x="224557" y="1798334"/>
            <a:ext cx="8702300" cy="1029926"/>
          </a:xfrm>
          <a:prstGeom prst="rect">
            <a:avLst/>
          </a:prstGeom>
        </p:spPr>
      </p:pic>
    </p:spTree>
    <p:extLst>
      <p:ext uri="{BB962C8B-B14F-4D97-AF65-F5344CB8AC3E}">
        <p14:creationId xmlns:p14="http://schemas.microsoft.com/office/powerpoint/2010/main" val="2557999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4908-86B9-CF2C-0800-1842A407358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95BFFF-FA4F-026C-F90E-F55E56C69AB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B868A6D-005D-6822-0641-E4ACC8006A5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B14E1192-4844-B836-01DD-566571E5316C}"/>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A5F12FC2-41C1-E250-1DFE-B49F26F2112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A8768FD6-2C51-1D8B-99B9-2C0B84F03AEE}"/>
              </a:ext>
            </a:extLst>
          </p:cNvPr>
          <p:cNvSpPr txBox="1"/>
          <p:nvPr/>
        </p:nvSpPr>
        <p:spPr>
          <a:xfrm>
            <a:off x="594323" y="35634"/>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apprendre à lire  avec fluidité. Je vais vous montrer comment faire. Je vais lire à voix haute.</a:t>
            </a:r>
          </a:p>
        </p:txBody>
      </p:sp>
      <p:sp>
        <p:nvSpPr>
          <p:cNvPr id="10" name="Espace réservé du texte 2">
            <a:extLst>
              <a:ext uri="{FF2B5EF4-FFF2-40B4-BE49-F238E27FC236}">
                <a16:creationId xmlns:a16="http://schemas.microsoft.com/office/drawing/2014/main" id="{A4B33D35-D281-CEAF-0902-BDD37A6DFB72}"/>
              </a:ext>
            </a:extLst>
          </p:cNvPr>
          <p:cNvSpPr txBox="1">
            <a:spLocks/>
          </p:cNvSpPr>
          <p:nvPr/>
        </p:nvSpPr>
        <p:spPr>
          <a:xfrm>
            <a:off x="530488" y="43381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aux élèves d’être attentifs à l’explication.</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2F077D9-0FCA-01A8-0EDB-60A00B75A25D}"/>
              </a:ext>
            </a:extLst>
          </p:cNvPr>
          <p:cNvSpPr txBox="1"/>
          <p:nvPr/>
        </p:nvSpPr>
        <p:spPr>
          <a:xfrm>
            <a:off x="214039" y="1293185"/>
            <a:ext cx="6963821" cy="2031325"/>
          </a:xfrm>
          <a:prstGeom prst="rect">
            <a:avLst/>
          </a:prstGeom>
          <a:noFill/>
        </p:spPr>
        <p:txBody>
          <a:bodyPr wrap="square">
            <a:spAutoFit/>
          </a:bodyPr>
          <a:lstStyle/>
          <a:p>
            <a:pPr algn="just"/>
            <a:r>
              <a:rPr lang="fr-FR" dirty="0"/>
              <a:t>Youssef est seul dans le salon. Il attend le retour de sa sœur.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pic>
        <p:nvPicPr>
          <p:cNvPr id="12" name="Image 11">
            <a:extLst>
              <a:ext uri="{FF2B5EF4-FFF2-40B4-BE49-F238E27FC236}">
                <a16:creationId xmlns:a16="http://schemas.microsoft.com/office/drawing/2014/main" id="{BA01A6DD-3A71-8727-B7C9-61691FBE1761}"/>
              </a:ext>
            </a:extLst>
          </p:cNvPr>
          <p:cNvPicPr>
            <a:picLocks noChangeAspect="1"/>
          </p:cNvPicPr>
          <p:nvPr/>
        </p:nvPicPr>
        <p:blipFill>
          <a:blip r:embed="rId4"/>
          <a:stretch>
            <a:fillRect/>
          </a:stretch>
        </p:blipFill>
        <p:spPr>
          <a:xfrm>
            <a:off x="7391899" y="1367277"/>
            <a:ext cx="1538062" cy="1705012"/>
          </a:xfrm>
          <a:prstGeom prst="rect">
            <a:avLst/>
          </a:prstGeom>
        </p:spPr>
      </p:pic>
    </p:spTree>
    <p:extLst>
      <p:ext uri="{BB962C8B-B14F-4D97-AF65-F5344CB8AC3E}">
        <p14:creationId xmlns:p14="http://schemas.microsoft.com/office/powerpoint/2010/main" val="953345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05C38-6AFA-711C-6465-5B6B218EB53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ED71121-68D7-00BD-3C30-BC74E1C8911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33A6803B-2888-5362-A8DF-B6146A7E3C6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5B38E7B-433F-5C48-E56C-926F896DA1FF}"/>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EBD8E639-84F3-B9A9-AAA4-D1E2BFD7504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553E662F-95AA-CE0B-ED65-E384A5BE0600}"/>
              </a:ext>
            </a:extLst>
          </p:cNvPr>
          <p:cNvSpPr txBox="1"/>
          <p:nvPr/>
        </p:nvSpPr>
        <p:spPr>
          <a:xfrm>
            <a:off x="419104" y="1586686"/>
            <a:ext cx="8468304" cy="523220"/>
          </a:xfrm>
          <a:prstGeom prst="rect">
            <a:avLst/>
          </a:prstGeom>
          <a:noFill/>
        </p:spPr>
        <p:txBody>
          <a:bodyPr wrap="square">
            <a:spAutoFit/>
          </a:bodyPr>
          <a:lstStyle/>
          <a:p>
            <a:r>
              <a:rPr lang="fr-FR" dirty="0"/>
              <a:t>Youssef est seul dans le salon</a:t>
            </a:r>
            <a:r>
              <a:rPr lang="fr-FR" sz="2800" b="1" dirty="0">
                <a:solidFill>
                  <a:srgbClr val="00B0F0"/>
                </a:solidFill>
              </a:rPr>
              <a:t>. </a:t>
            </a:r>
            <a:r>
              <a:rPr lang="fr-FR" dirty="0"/>
              <a:t>Il attend le retour de sa sœur</a:t>
            </a:r>
            <a:r>
              <a:rPr lang="fr-FR" sz="2400" dirty="0">
                <a:solidFill>
                  <a:srgbClr val="00B0F0"/>
                </a:solidFill>
              </a:rPr>
              <a:t>.</a:t>
            </a:r>
            <a:r>
              <a:rPr lang="fr-FR" dirty="0"/>
              <a:t> Il s’inquiète pour elle</a:t>
            </a:r>
            <a:r>
              <a:rPr lang="fr-FR" sz="2400" b="1" dirty="0">
                <a:solidFill>
                  <a:srgbClr val="00B0F0"/>
                </a:solidFill>
              </a:rPr>
              <a:t>.</a:t>
            </a:r>
          </a:p>
        </p:txBody>
      </p:sp>
      <p:sp>
        <p:nvSpPr>
          <p:cNvPr id="4" name="ZoneTexte 11">
            <a:extLst>
              <a:ext uri="{FF2B5EF4-FFF2-40B4-BE49-F238E27FC236}">
                <a16:creationId xmlns:a16="http://schemas.microsoft.com/office/drawing/2014/main" id="{3FA6E0F3-3D0A-3F28-0074-37E8020B0B3D}"/>
              </a:ext>
            </a:extLst>
          </p:cNvPr>
          <p:cNvSpPr txBox="1"/>
          <p:nvPr/>
        </p:nvSpPr>
        <p:spPr>
          <a:xfrm>
            <a:off x="503985" y="36823"/>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Je vais commencer par ce premier fragment. Ici je vois un point. Donc, je vais faire une pause. Une pause plus longue que lorsque j’ai une virgule ou un point virgule.</a:t>
            </a:r>
          </a:p>
        </p:txBody>
      </p:sp>
    </p:spTree>
    <p:extLst>
      <p:ext uri="{BB962C8B-B14F-4D97-AF65-F5344CB8AC3E}">
        <p14:creationId xmlns:p14="http://schemas.microsoft.com/office/powerpoint/2010/main" val="2215966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C3AFB-30B4-8558-B03C-6B9BABBA7D8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98BADD0-56A4-E09C-216D-E06A763673D7}"/>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CE2AA14-FFFF-6563-2CA9-87080A2C179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B70322BA-E041-1FA1-32D8-FE51D6A6196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7A024AFB-153D-F560-4202-880886EB02E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7C5395AA-531C-21D5-C10A-AC1ACD67DF29}"/>
              </a:ext>
            </a:extLst>
          </p:cNvPr>
          <p:cNvSpPr txBox="1"/>
          <p:nvPr/>
        </p:nvSpPr>
        <p:spPr>
          <a:xfrm>
            <a:off x="594323" y="148625"/>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Le mot seul est important, je vais insister un peu dessus pour qu’on sente la solitude du personnage.</a:t>
            </a:r>
          </a:p>
        </p:txBody>
      </p:sp>
      <p:sp>
        <p:nvSpPr>
          <p:cNvPr id="5" name="ZoneTexte 4">
            <a:extLst>
              <a:ext uri="{FF2B5EF4-FFF2-40B4-BE49-F238E27FC236}">
                <a16:creationId xmlns:a16="http://schemas.microsoft.com/office/drawing/2014/main" id="{F661FD26-1AE7-C2CA-3B18-E68A4DCC1927}"/>
              </a:ext>
            </a:extLst>
          </p:cNvPr>
          <p:cNvSpPr txBox="1"/>
          <p:nvPr/>
        </p:nvSpPr>
        <p:spPr>
          <a:xfrm>
            <a:off x="419104" y="1586686"/>
            <a:ext cx="8468304" cy="523220"/>
          </a:xfrm>
          <a:prstGeom prst="rect">
            <a:avLst/>
          </a:prstGeom>
          <a:noFill/>
        </p:spPr>
        <p:txBody>
          <a:bodyPr wrap="square">
            <a:spAutoFit/>
          </a:bodyPr>
          <a:lstStyle/>
          <a:p>
            <a:r>
              <a:rPr lang="fr-FR" dirty="0"/>
              <a:t>Youssef est </a:t>
            </a:r>
            <a:r>
              <a:rPr lang="fr-FR" sz="2400" b="1" dirty="0">
                <a:solidFill>
                  <a:srgbClr val="00B0F0"/>
                </a:solidFill>
              </a:rPr>
              <a:t>seul</a:t>
            </a:r>
            <a:r>
              <a:rPr lang="fr-FR" dirty="0"/>
              <a:t> dans le salon.</a:t>
            </a:r>
            <a:r>
              <a:rPr lang="fr-FR" sz="2800" b="1" dirty="0">
                <a:solidFill>
                  <a:srgbClr val="00B0F0"/>
                </a:solidFill>
              </a:rPr>
              <a:t> </a:t>
            </a:r>
            <a:r>
              <a:rPr lang="fr-FR" dirty="0"/>
              <a:t>Il attend le retour de sa sœur. Il s’inquiète pour elle.</a:t>
            </a:r>
          </a:p>
        </p:txBody>
      </p:sp>
    </p:spTree>
    <p:extLst>
      <p:ext uri="{BB962C8B-B14F-4D97-AF65-F5344CB8AC3E}">
        <p14:creationId xmlns:p14="http://schemas.microsoft.com/office/powerpoint/2010/main" val="4027836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8768FD6-2C51-1D8B-99B9-2C0B84F03AEE}"/>
              </a:ext>
            </a:extLst>
          </p:cNvPr>
          <p:cNvSpPr txBox="1"/>
          <p:nvPr/>
        </p:nvSpPr>
        <p:spPr>
          <a:xfrm>
            <a:off x="594323" y="35634"/>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Quand je lis « </a:t>
            </a:r>
            <a:r>
              <a:rPr lang="fr-FR" altLang="fr-FR" sz="1400" b="1" i="1" dirty="0">
                <a:solidFill>
                  <a:srgbClr val="E7E6E6">
                    <a:lumMod val="50000"/>
                  </a:srgbClr>
                </a:solidFill>
                <a:latin typeface="Calibri" panose="020F0502020204030204"/>
              </a:rPr>
              <a:t>Il s’inquiète pour elle »</a:t>
            </a:r>
            <a:r>
              <a:rPr lang="fr-FR" altLang="fr-FR" sz="1400" b="1" dirty="0">
                <a:solidFill>
                  <a:srgbClr val="E7E6E6">
                    <a:lumMod val="50000"/>
                  </a:srgbClr>
                </a:solidFill>
                <a:latin typeface="Calibri" panose="020F0502020204030204"/>
              </a:rPr>
              <a:t>, je change de ton, je mets ma voix un peu plus grave pour montrer l’inquiétude du personnage.</a:t>
            </a:r>
          </a:p>
        </p:txBody>
      </p:sp>
      <p:pic>
        <p:nvPicPr>
          <p:cNvPr id="4" name="Google Shape;656;p54">
            <a:extLst>
              <a:ext uri="{FF2B5EF4-FFF2-40B4-BE49-F238E27FC236}">
                <a16:creationId xmlns:a16="http://schemas.microsoft.com/office/drawing/2014/main" id="{8790D1F6-4595-FCB5-AA4D-DA9EC570980F}"/>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
        <p:nvSpPr>
          <p:cNvPr id="5" name="ZoneTexte 4">
            <a:extLst>
              <a:ext uri="{FF2B5EF4-FFF2-40B4-BE49-F238E27FC236}">
                <a16:creationId xmlns:a16="http://schemas.microsoft.com/office/drawing/2014/main" id="{11B414F0-44D8-30B8-AB68-5293D7094F2D}"/>
              </a:ext>
            </a:extLst>
          </p:cNvPr>
          <p:cNvSpPr txBox="1"/>
          <p:nvPr/>
        </p:nvSpPr>
        <p:spPr>
          <a:xfrm>
            <a:off x="419104" y="1586686"/>
            <a:ext cx="8468304" cy="523220"/>
          </a:xfrm>
          <a:prstGeom prst="rect">
            <a:avLst/>
          </a:prstGeom>
          <a:noFill/>
        </p:spPr>
        <p:txBody>
          <a:bodyPr wrap="square">
            <a:spAutoFit/>
          </a:bodyPr>
          <a:lstStyle/>
          <a:p>
            <a:r>
              <a:rPr lang="fr-FR" dirty="0"/>
              <a:t>Youssef est seul dans le salon.</a:t>
            </a:r>
            <a:r>
              <a:rPr lang="fr-FR" sz="2800" b="1" dirty="0">
                <a:solidFill>
                  <a:srgbClr val="00B0F0"/>
                </a:solidFill>
              </a:rPr>
              <a:t> </a:t>
            </a:r>
            <a:r>
              <a:rPr lang="fr-FR" dirty="0"/>
              <a:t>Il attend le retour de sa sœur. </a:t>
            </a:r>
            <a:r>
              <a:rPr lang="fr-FR" b="1" dirty="0">
                <a:solidFill>
                  <a:srgbClr val="00B0F0"/>
                </a:solidFill>
              </a:rPr>
              <a:t>Il s’inquiète pour elle</a:t>
            </a:r>
            <a:r>
              <a:rPr lang="fr-FR" dirty="0"/>
              <a:t>.</a:t>
            </a:r>
          </a:p>
        </p:txBody>
      </p:sp>
    </p:spTree>
    <p:extLst>
      <p:ext uri="{BB962C8B-B14F-4D97-AF65-F5344CB8AC3E}">
        <p14:creationId xmlns:p14="http://schemas.microsoft.com/office/powerpoint/2010/main" val="7548468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A825E-3BD2-FDE7-77C6-400CC34BD0C6}"/>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59804943-4DF9-787D-A594-F694C4D591EB}"/>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Voici un autre exemple. Pour marquer  la surprise, je change de ton et j’utilise une intonation montante.</a:t>
            </a:r>
          </a:p>
        </p:txBody>
      </p:sp>
      <p:sp>
        <p:nvSpPr>
          <p:cNvPr id="4" name="ZoneTexte 3">
            <a:extLst>
              <a:ext uri="{FF2B5EF4-FFF2-40B4-BE49-F238E27FC236}">
                <a16:creationId xmlns:a16="http://schemas.microsoft.com/office/drawing/2014/main" id="{1D34782E-2232-D936-CE5A-9E2E4E7820F3}"/>
              </a:ext>
            </a:extLst>
          </p:cNvPr>
          <p:cNvSpPr txBox="1"/>
          <p:nvPr/>
        </p:nvSpPr>
        <p:spPr>
          <a:xfrm>
            <a:off x="732037" y="1584182"/>
            <a:ext cx="7679926" cy="646331"/>
          </a:xfrm>
          <a:prstGeom prst="rect">
            <a:avLst/>
          </a:prstGeom>
          <a:noFill/>
        </p:spPr>
        <p:txBody>
          <a:bodyPr wrap="square">
            <a:spAutoFit/>
          </a:bodyPr>
          <a:lstStyle/>
          <a:p>
            <a:r>
              <a:rPr lang="fr-FR" b="1" dirty="0">
                <a:solidFill>
                  <a:srgbClr val="00B0F0"/>
                </a:solidFill>
              </a:rPr>
              <a:t>Soudain</a:t>
            </a:r>
            <a:r>
              <a:rPr lang="fr-FR" dirty="0"/>
              <a:t>, il entend un bruit. Alors, il se lève et regarde vers la porte. Il voit sa sœur entrer.</a:t>
            </a:r>
          </a:p>
        </p:txBody>
      </p:sp>
      <p:pic>
        <p:nvPicPr>
          <p:cNvPr id="5" name="Google Shape;656;p54">
            <a:extLst>
              <a:ext uri="{FF2B5EF4-FFF2-40B4-BE49-F238E27FC236}">
                <a16:creationId xmlns:a16="http://schemas.microsoft.com/office/drawing/2014/main" id="{2008076F-80E1-4975-B8BB-ED031FFB7783}"/>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cxnSp>
        <p:nvCxnSpPr>
          <p:cNvPr id="6" name="Connecteur droit avec flèche 5">
            <a:extLst>
              <a:ext uri="{FF2B5EF4-FFF2-40B4-BE49-F238E27FC236}">
                <a16:creationId xmlns:a16="http://schemas.microsoft.com/office/drawing/2014/main" id="{3B48C8D6-BA39-C5FE-60D2-3E5051600325}"/>
              </a:ext>
            </a:extLst>
          </p:cNvPr>
          <p:cNvCxnSpPr>
            <a:cxnSpLocks/>
          </p:cNvCxnSpPr>
          <p:nvPr/>
        </p:nvCxnSpPr>
        <p:spPr>
          <a:xfrm flipV="1">
            <a:off x="732037" y="1371601"/>
            <a:ext cx="951673" cy="21258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 name="Espace réservé du texte 2">
            <a:extLst>
              <a:ext uri="{FF2B5EF4-FFF2-40B4-BE49-F238E27FC236}">
                <a16:creationId xmlns:a16="http://schemas.microsoft.com/office/drawing/2014/main" id="{9239A9B3-0AE8-44D0-CF8B-E97D36B1BF1E}"/>
              </a:ext>
            </a:extLst>
          </p:cNvPr>
          <p:cNvSpPr txBox="1">
            <a:spLocks/>
          </p:cNvSpPr>
          <p:nvPr/>
        </p:nvSpPr>
        <p:spPr>
          <a:xfrm>
            <a:off x="594323" y="373410"/>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Expliquer la valeur de la flèche en montrant en quoi consiste une intonation montante.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950204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F6F2-5787-66E3-FAFA-19EA3520C67D}"/>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CC65D386-4B2F-EFB2-FD02-BCB5250FB6DA}"/>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Après la virgule je marque une pause courte (moins longue que pour un point virgule ou un point.)   </a:t>
            </a:r>
          </a:p>
        </p:txBody>
      </p:sp>
      <p:sp>
        <p:nvSpPr>
          <p:cNvPr id="3" name="ZoneTexte 2">
            <a:extLst>
              <a:ext uri="{FF2B5EF4-FFF2-40B4-BE49-F238E27FC236}">
                <a16:creationId xmlns:a16="http://schemas.microsoft.com/office/drawing/2014/main" id="{F61303C2-5F02-4D87-C4C0-65716C1BE4E6}"/>
              </a:ext>
            </a:extLst>
          </p:cNvPr>
          <p:cNvSpPr txBox="1"/>
          <p:nvPr/>
        </p:nvSpPr>
        <p:spPr>
          <a:xfrm>
            <a:off x="732037" y="1584182"/>
            <a:ext cx="7679926" cy="738664"/>
          </a:xfrm>
          <a:prstGeom prst="rect">
            <a:avLst/>
          </a:prstGeom>
          <a:noFill/>
        </p:spPr>
        <p:txBody>
          <a:bodyPr wrap="square">
            <a:spAutoFit/>
          </a:bodyPr>
          <a:lstStyle/>
          <a:p>
            <a:r>
              <a:rPr lang="fr-FR" dirty="0"/>
              <a:t>Soudain</a:t>
            </a:r>
            <a:r>
              <a:rPr lang="fr-FR" sz="2400" b="1" dirty="0">
                <a:solidFill>
                  <a:srgbClr val="00B0F0"/>
                </a:solidFill>
              </a:rPr>
              <a:t>,</a:t>
            </a:r>
            <a:r>
              <a:rPr lang="fr-FR" dirty="0"/>
              <a:t> il entend un bruit. Alors, il se lève et regarde vers la porte. Il voit sa sœur entrer.</a:t>
            </a:r>
          </a:p>
        </p:txBody>
      </p:sp>
      <p:pic>
        <p:nvPicPr>
          <p:cNvPr id="4" name="Google Shape;656;p54">
            <a:extLst>
              <a:ext uri="{FF2B5EF4-FFF2-40B4-BE49-F238E27FC236}">
                <a16:creationId xmlns:a16="http://schemas.microsoft.com/office/drawing/2014/main" id="{E6B01562-6F91-77A1-7FA1-0A37A78874BF}"/>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Tree>
    <p:extLst>
      <p:ext uri="{BB962C8B-B14F-4D97-AF65-F5344CB8AC3E}">
        <p14:creationId xmlns:p14="http://schemas.microsoft.com/office/powerpoint/2010/main" val="3047136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a16="http://schemas.microsoft.com/office/drawing/2014/main" id="{E3D0EE8E-56B7-7EA9-51A4-BCB95DF71898}"/>
              </a:ext>
            </a:extLst>
          </p:cNvPr>
          <p:cNvCxnSpPr/>
          <p:nvPr/>
        </p:nvCxnSpPr>
        <p:spPr>
          <a:xfrm>
            <a:off x="2135479" y="192743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2142096" y="313029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BEB2FDD-17BB-2732-0C52-3739BF7A9659}"/>
              </a:ext>
            </a:extLst>
          </p:cNvPr>
          <p:cNvSpPr txBox="1"/>
          <p:nvPr/>
        </p:nvSpPr>
        <p:spPr>
          <a:xfrm>
            <a:off x="7940953" y="1135330"/>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573067" y="912471"/>
            <a:ext cx="1436644" cy="1373753"/>
            <a:chOff x="1007340" y="1589285"/>
            <a:chExt cx="914400" cy="1831670"/>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stCxn id="35"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p:nvPr/>
        </p:nvCxnSpPr>
        <p:spPr>
          <a:xfrm>
            <a:off x="5057714" y="1701546"/>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000919" y="1337405"/>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9" name="Oval 34">
            <a:extLst>
              <a:ext uri="{FF2B5EF4-FFF2-40B4-BE49-F238E27FC236}">
                <a16:creationId xmlns:a16="http://schemas.microsoft.com/office/drawing/2014/main" id="{8C3AEFF5-D06D-5BD6-9A7E-9B9AB9A03011}"/>
              </a:ext>
            </a:extLst>
          </p:cNvPr>
          <p:cNvSpPr/>
          <p:nvPr/>
        </p:nvSpPr>
        <p:spPr>
          <a:xfrm>
            <a:off x="4459550" y="3802822"/>
            <a:ext cx="119632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25453" y="3327895"/>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54" name="Oval 34">
            <a:extLst>
              <a:ext uri="{FF2B5EF4-FFF2-40B4-BE49-F238E27FC236}">
                <a16:creationId xmlns:a16="http://schemas.microsoft.com/office/drawing/2014/main" id="{5A6E13B6-48CF-E828-1CE3-F510889B3475}"/>
              </a:ext>
            </a:extLst>
          </p:cNvPr>
          <p:cNvSpPr/>
          <p:nvPr/>
        </p:nvSpPr>
        <p:spPr>
          <a:xfrm>
            <a:off x="952461" y="1186878"/>
            <a:ext cx="2155475"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panose="020F0502020204030204" pitchFamily="34" charset="0"/>
                <a:cs typeface="Calibri" panose="020F0502020204030204" pitchFamily="34" charset="0"/>
              </a:rPr>
              <a:t>Lire de manière fluide.</a:t>
            </a:r>
          </a:p>
        </p:txBody>
      </p:sp>
      <p:sp>
        <p:nvSpPr>
          <p:cNvPr id="55" name="Oval 34">
            <a:extLst>
              <a:ext uri="{FF2B5EF4-FFF2-40B4-BE49-F238E27FC236}">
                <a16:creationId xmlns:a16="http://schemas.microsoft.com/office/drawing/2014/main" id="{5A6E13B6-48CF-E828-1CE3-F510889B3475}"/>
              </a:ext>
            </a:extLst>
          </p:cNvPr>
          <p:cNvSpPr/>
          <p:nvPr/>
        </p:nvSpPr>
        <p:spPr>
          <a:xfrm>
            <a:off x="952461" y="3752875"/>
            <a:ext cx="2155475"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rgbClr val="336FB6"/>
                </a:solidFill>
                <a:latin typeface="Calibri" panose="020F0502020204030204" pitchFamily="34" charset="0"/>
                <a:cs typeface="Calibri" panose="020F0502020204030204" pitchFamily="34" charset="0"/>
              </a:rPr>
              <a:t>Identifier les étapes d’une action.</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095658" y="150087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181510" y="1160135"/>
            <a:ext cx="1676470" cy="35454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Consolidation</a:t>
            </a:r>
            <a:endParaRPr lang="fr-FR" sz="1350" dirty="0"/>
          </a:p>
        </p:txBody>
      </p:sp>
      <p:sp>
        <p:nvSpPr>
          <p:cNvPr id="75" name="Oval 34">
            <a:extLst>
              <a:ext uri="{FF2B5EF4-FFF2-40B4-BE49-F238E27FC236}">
                <a16:creationId xmlns:a16="http://schemas.microsoft.com/office/drawing/2014/main" id="{5A6E13B6-48CF-E828-1CE3-F510889B3475}"/>
              </a:ext>
            </a:extLst>
          </p:cNvPr>
          <p:cNvSpPr/>
          <p:nvPr/>
        </p:nvSpPr>
        <p:spPr>
          <a:xfrm>
            <a:off x="5777886" y="427151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a:t>
            </a:r>
            <a:r>
              <a:rPr lang="fr-FR" sz="1200" b="1" dirty="0" smtClean="0">
                <a:solidFill>
                  <a:schemeClr val="accent6"/>
                </a:solidFill>
              </a:rPr>
              <a:t>3</a:t>
            </a:r>
            <a:endParaRPr lang="fr-FR" sz="1350" dirty="0"/>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534443" y="3639187"/>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1"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7"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58"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59"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0"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61"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64"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65"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66"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67"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68"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69"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80"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1"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2"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3"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84"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5"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86"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87"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88"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9"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90"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91"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92"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93"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94" name="ZoneTexte 93"/>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95" name="ZoneTexte 94"/>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96"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spTree>
    <p:extLst>
      <p:ext uri="{BB962C8B-B14F-4D97-AF65-F5344CB8AC3E}">
        <p14:creationId xmlns:p14="http://schemas.microsoft.com/office/powerpoint/2010/main"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F0E94-823F-CB4A-1CEE-F5594A0386DC}"/>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23AB8BF3-FA8F-CAE0-125F-9F9F3184E0AB}"/>
              </a:ext>
            </a:extLst>
          </p:cNvPr>
          <p:cNvSpPr txBox="1"/>
          <p:nvPr/>
        </p:nvSpPr>
        <p:spPr>
          <a:xfrm>
            <a:off x="577809" y="-12670"/>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Pour la deuxième partie de la phrase je vais utiliser une intonation descendante. Je vais marquer une pause après le point pour créer un effet de suspense.    </a:t>
            </a:r>
          </a:p>
        </p:txBody>
      </p:sp>
      <p:sp>
        <p:nvSpPr>
          <p:cNvPr id="3" name="ZoneTexte 2">
            <a:extLst>
              <a:ext uri="{FF2B5EF4-FFF2-40B4-BE49-F238E27FC236}">
                <a16:creationId xmlns:a16="http://schemas.microsoft.com/office/drawing/2014/main" id="{DE532A13-1232-A2D9-E346-01700CF2056B}"/>
              </a:ext>
            </a:extLst>
          </p:cNvPr>
          <p:cNvSpPr txBox="1"/>
          <p:nvPr/>
        </p:nvSpPr>
        <p:spPr>
          <a:xfrm>
            <a:off x="732037" y="1584182"/>
            <a:ext cx="7679926" cy="738664"/>
          </a:xfrm>
          <a:prstGeom prst="rect">
            <a:avLst/>
          </a:prstGeom>
          <a:noFill/>
        </p:spPr>
        <p:txBody>
          <a:bodyPr wrap="square">
            <a:spAutoFit/>
          </a:bodyPr>
          <a:lstStyle/>
          <a:p>
            <a:r>
              <a:rPr lang="fr-FR" dirty="0"/>
              <a:t>Soudain, il entend un bruit</a:t>
            </a:r>
            <a:r>
              <a:rPr lang="fr-FR" sz="2400" b="1" dirty="0">
                <a:solidFill>
                  <a:srgbClr val="00B0F0"/>
                </a:solidFill>
              </a:rPr>
              <a:t>.</a:t>
            </a:r>
            <a:r>
              <a:rPr lang="fr-FR" dirty="0"/>
              <a:t> Alors, il se lève et regarde vers la porte. Il voit sa sœur entrer.</a:t>
            </a:r>
          </a:p>
        </p:txBody>
      </p:sp>
      <p:pic>
        <p:nvPicPr>
          <p:cNvPr id="4" name="Google Shape;656;p54">
            <a:extLst>
              <a:ext uri="{FF2B5EF4-FFF2-40B4-BE49-F238E27FC236}">
                <a16:creationId xmlns:a16="http://schemas.microsoft.com/office/drawing/2014/main" id="{E3E2F5D8-2D6A-E44F-6876-D8B989799203}"/>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cxnSp>
        <p:nvCxnSpPr>
          <p:cNvPr id="5" name="Connecteur droit avec flèche 4">
            <a:extLst>
              <a:ext uri="{FF2B5EF4-FFF2-40B4-BE49-F238E27FC236}">
                <a16:creationId xmlns:a16="http://schemas.microsoft.com/office/drawing/2014/main" id="{519346BA-F20E-C858-CEDE-80ED8FDB6297}"/>
              </a:ext>
            </a:extLst>
          </p:cNvPr>
          <p:cNvCxnSpPr/>
          <p:nvPr/>
        </p:nvCxnSpPr>
        <p:spPr>
          <a:xfrm>
            <a:off x="1781666" y="1301857"/>
            <a:ext cx="1564849" cy="29223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 name="Espace réservé du texte 2">
            <a:extLst>
              <a:ext uri="{FF2B5EF4-FFF2-40B4-BE49-F238E27FC236}">
                <a16:creationId xmlns:a16="http://schemas.microsoft.com/office/drawing/2014/main" id="{2B6DD6D0-1435-B771-64CF-D96B8E3620EA}"/>
              </a:ext>
            </a:extLst>
          </p:cNvPr>
          <p:cNvSpPr txBox="1">
            <a:spLocks/>
          </p:cNvSpPr>
          <p:nvPr/>
        </p:nvSpPr>
        <p:spPr>
          <a:xfrm>
            <a:off x="561295" y="403410"/>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Expliquer la valeur de la flèche en montrant en quoi consiste une intonation descendante.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2816202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F0CB-1714-F2AA-421C-CB1C03D9A209}"/>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9C617A4-2948-8C2F-7B83-835E11760C57}"/>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Ensemble, vous allez lire à la suite de moi. </a:t>
            </a:r>
          </a:p>
        </p:txBody>
      </p:sp>
      <p:sp>
        <p:nvSpPr>
          <p:cNvPr id="3" name="ZoneTexte 2">
            <a:extLst>
              <a:ext uri="{FF2B5EF4-FFF2-40B4-BE49-F238E27FC236}">
                <a16:creationId xmlns:a16="http://schemas.microsoft.com/office/drawing/2014/main" id="{2215D6AB-0AC8-E8E7-14F2-7B0124B43652}"/>
              </a:ext>
            </a:extLst>
          </p:cNvPr>
          <p:cNvSpPr txBox="1"/>
          <p:nvPr/>
        </p:nvSpPr>
        <p:spPr>
          <a:xfrm>
            <a:off x="732037" y="1584182"/>
            <a:ext cx="7679926" cy="738664"/>
          </a:xfrm>
          <a:prstGeom prst="rect">
            <a:avLst/>
          </a:prstGeom>
          <a:noFill/>
        </p:spPr>
        <p:txBody>
          <a:bodyPr wrap="square">
            <a:spAutoFit/>
          </a:bodyPr>
          <a:lstStyle/>
          <a:p>
            <a:r>
              <a:rPr lang="fr-FR" dirty="0"/>
              <a:t>Soudain</a:t>
            </a:r>
            <a:r>
              <a:rPr lang="fr-FR" sz="2400" b="1" dirty="0">
                <a:solidFill>
                  <a:srgbClr val="00B0F0"/>
                </a:solidFill>
              </a:rPr>
              <a:t>,</a:t>
            </a:r>
            <a:r>
              <a:rPr lang="fr-FR" dirty="0"/>
              <a:t> il entend un bruit</a:t>
            </a:r>
            <a:r>
              <a:rPr lang="fr-FR" sz="2400" b="1" dirty="0">
                <a:solidFill>
                  <a:srgbClr val="00B0F0"/>
                </a:solidFill>
              </a:rPr>
              <a:t>.</a:t>
            </a:r>
            <a:r>
              <a:rPr lang="fr-FR" dirty="0"/>
              <a:t> Alors, il se lève et regarde vers la porte. Il voit sa sœur entrer.</a:t>
            </a:r>
          </a:p>
        </p:txBody>
      </p:sp>
      <p:cxnSp>
        <p:nvCxnSpPr>
          <p:cNvPr id="5" name="Connecteur droit avec flèche 4">
            <a:extLst>
              <a:ext uri="{FF2B5EF4-FFF2-40B4-BE49-F238E27FC236}">
                <a16:creationId xmlns:a16="http://schemas.microsoft.com/office/drawing/2014/main" id="{1E5D2EF6-8C47-838F-A4FD-E0F7DC85F29B}"/>
              </a:ext>
            </a:extLst>
          </p:cNvPr>
          <p:cNvCxnSpPr>
            <a:cxnSpLocks/>
          </p:cNvCxnSpPr>
          <p:nvPr/>
        </p:nvCxnSpPr>
        <p:spPr>
          <a:xfrm>
            <a:off x="2121031" y="1371601"/>
            <a:ext cx="1225484" cy="222487"/>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pic>
        <p:nvPicPr>
          <p:cNvPr id="2" name="Picture 2" descr="Lever la main - Icônes mains et gestes gratuites">
            <a:extLst>
              <a:ext uri="{FF2B5EF4-FFF2-40B4-BE49-F238E27FC236}">
                <a16:creationId xmlns:a16="http://schemas.microsoft.com/office/drawing/2014/main" id="{6F4680EA-5CB1-073A-1680-C4FCCC8FA3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texte 2">
            <a:extLst>
              <a:ext uri="{FF2B5EF4-FFF2-40B4-BE49-F238E27FC236}">
                <a16:creationId xmlns:a16="http://schemas.microsoft.com/office/drawing/2014/main" id="{21D98E18-CAB3-214E-DEE7-7321854B99CE}"/>
              </a:ext>
            </a:extLst>
          </p:cNvPr>
          <p:cNvSpPr txBox="1">
            <a:spLocks/>
          </p:cNvSpPr>
          <p:nvPr/>
        </p:nvSpPr>
        <p:spPr>
          <a:xfrm>
            <a:off x="519576" y="352474"/>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aux élèves de lire en chœur et de faire attention à la signification des symboles.</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cxnSp>
        <p:nvCxnSpPr>
          <p:cNvPr id="8" name="Connecteur droit avec flèche 7">
            <a:extLst>
              <a:ext uri="{FF2B5EF4-FFF2-40B4-BE49-F238E27FC236}">
                <a16:creationId xmlns:a16="http://schemas.microsoft.com/office/drawing/2014/main" id="{6302A061-42DC-5E70-EB62-142B350A1A41}"/>
              </a:ext>
            </a:extLst>
          </p:cNvPr>
          <p:cNvCxnSpPr>
            <a:cxnSpLocks/>
          </p:cNvCxnSpPr>
          <p:nvPr/>
        </p:nvCxnSpPr>
        <p:spPr>
          <a:xfrm flipV="1">
            <a:off x="732037" y="1371601"/>
            <a:ext cx="951673" cy="21258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492773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5CDDB-276A-91B9-3299-8FE4DDB74CC0}"/>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C12FF2B1-E8F8-F3B4-9692-F2C8D39F6B58}"/>
              </a:ext>
            </a:extLst>
          </p:cNvPr>
          <p:cNvSpPr txBox="1"/>
          <p:nvPr/>
        </p:nvSpPr>
        <p:spPr>
          <a:xfrm>
            <a:off x="533402" y="-31780"/>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 Vous allez lire ce passage du texte. Marquez d’abord avec des couleurs les signes de ponctuation que vous devez respecter et par des flèches le type d’intonation que vous allez utiliser. </a:t>
            </a:r>
          </a:p>
        </p:txBody>
      </p:sp>
      <p:sp>
        <p:nvSpPr>
          <p:cNvPr id="6" name="Espace réservé du texte 2">
            <a:extLst>
              <a:ext uri="{FF2B5EF4-FFF2-40B4-BE49-F238E27FC236}">
                <a16:creationId xmlns:a16="http://schemas.microsoft.com/office/drawing/2014/main" id="{0F50362B-9BA4-9607-02FB-DFCCBBE70DF9}"/>
              </a:ext>
            </a:extLst>
          </p:cNvPr>
          <p:cNvSpPr txBox="1">
            <a:spLocks/>
          </p:cNvSpPr>
          <p:nvPr/>
        </p:nvSpPr>
        <p:spPr>
          <a:xfrm>
            <a:off x="437829" y="423511"/>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Apporter un feed-back.</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9" name="Picture 9">
            <a:extLst>
              <a:ext uri="{FF2B5EF4-FFF2-40B4-BE49-F238E27FC236}">
                <a16:creationId xmlns:a16="http://schemas.microsoft.com/office/drawing/2014/main" id="{10B93820-640A-3A9D-4648-9440675D56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1" name="ZoneTexte 10">
            <a:extLst>
              <a:ext uri="{FF2B5EF4-FFF2-40B4-BE49-F238E27FC236}">
                <a16:creationId xmlns:a16="http://schemas.microsoft.com/office/drawing/2014/main" id="{8E3E33C6-C411-6FEB-EE19-CDA06960D5F5}"/>
              </a:ext>
            </a:extLst>
          </p:cNvPr>
          <p:cNvSpPr txBox="1"/>
          <p:nvPr/>
        </p:nvSpPr>
        <p:spPr>
          <a:xfrm>
            <a:off x="604199" y="1604616"/>
            <a:ext cx="8396632" cy="646331"/>
          </a:xfrm>
          <a:prstGeom prst="rect">
            <a:avLst/>
          </a:prstGeom>
          <a:noFill/>
        </p:spPr>
        <p:txBody>
          <a:bodyPr wrap="square">
            <a:spAutoFit/>
          </a:bodyPr>
          <a:lstStyle/>
          <a:p>
            <a:r>
              <a:rPr lang="fr-FR" dirty="0"/>
              <a:t>Alors, il se lève et regarde vers la porte. Il voit sa sœur entrer. Il l’entend dire : « J’ai réussi ! » Youssef sourit. </a:t>
            </a:r>
          </a:p>
        </p:txBody>
      </p:sp>
    </p:spTree>
    <p:extLst>
      <p:ext uri="{BB962C8B-B14F-4D97-AF65-F5344CB8AC3E}">
        <p14:creationId xmlns:p14="http://schemas.microsoft.com/office/powerpoint/2010/main" val="35419683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33027" y="206076"/>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vous allez lire le texte suivant:</a:t>
            </a:r>
          </a:p>
        </p:txBody>
      </p:sp>
      <p:sp>
        <p:nvSpPr>
          <p:cNvPr id="2" name="Espace réservé du texte 2">
            <a:extLst>
              <a:ext uri="{FF2B5EF4-FFF2-40B4-BE49-F238E27FC236}">
                <a16:creationId xmlns:a16="http://schemas.microsoft.com/office/drawing/2014/main" id="{63A314E2-9A07-0F96-51AE-06FACE9D4B4C}"/>
              </a:ext>
            </a:extLst>
          </p:cNvPr>
          <p:cNvSpPr txBox="1">
            <a:spLocks/>
          </p:cNvSpPr>
          <p:nvPr/>
        </p:nvSpPr>
        <p:spPr>
          <a:xfrm>
            <a:off x="754649" y="57878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aux élèves d’expliquer leurs lectures. Apporter un feed-back.</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Picture 14">
            <a:extLst>
              <a:ext uri="{FF2B5EF4-FFF2-40B4-BE49-F238E27FC236}">
                <a16:creationId xmlns:a16="http://schemas.microsoft.com/office/drawing/2014/main" id="{F6C2B3EC-BE09-8EA3-4A68-FF06F1447530}"/>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3" name="ZoneTexte 2">
            <a:extLst>
              <a:ext uri="{FF2B5EF4-FFF2-40B4-BE49-F238E27FC236}">
                <a16:creationId xmlns:a16="http://schemas.microsoft.com/office/drawing/2014/main" id="{65471801-D984-3E34-01F5-4CD75A796513}"/>
              </a:ext>
            </a:extLst>
          </p:cNvPr>
          <p:cNvSpPr txBox="1"/>
          <p:nvPr/>
        </p:nvSpPr>
        <p:spPr>
          <a:xfrm>
            <a:off x="214039" y="1293185"/>
            <a:ext cx="6963821" cy="2031325"/>
          </a:xfrm>
          <a:prstGeom prst="rect">
            <a:avLst/>
          </a:prstGeom>
          <a:noFill/>
        </p:spPr>
        <p:txBody>
          <a:bodyPr wrap="square">
            <a:spAutoFit/>
          </a:bodyPr>
          <a:lstStyle/>
          <a:p>
            <a:pPr algn="just"/>
            <a:r>
              <a:rPr lang="fr-FR" dirty="0"/>
              <a:t>Youssef est seul dans le salon. Il attend le retour de sa sœur.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pic>
        <p:nvPicPr>
          <p:cNvPr id="8" name="Image 7">
            <a:extLst>
              <a:ext uri="{FF2B5EF4-FFF2-40B4-BE49-F238E27FC236}">
                <a16:creationId xmlns:a16="http://schemas.microsoft.com/office/drawing/2014/main" id="{136DDCB0-CBE8-1BA3-06E9-F6C64E73D525}"/>
              </a:ext>
            </a:extLst>
          </p:cNvPr>
          <p:cNvPicPr>
            <a:picLocks noChangeAspect="1"/>
          </p:cNvPicPr>
          <p:nvPr/>
        </p:nvPicPr>
        <p:blipFill>
          <a:blip r:embed="rId5"/>
          <a:stretch>
            <a:fillRect/>
          </a:stretch>
        </p:blipFill>
        <p:spPr>
          <a:xfrm>
            <a:off x="7391899" y="1367277"/>
            <a:ext cx="1538062" cy="1705012"/>
          </a:xfrm>
          <a:prstGeom prst="rect">
            <a:avLst/>
          </a:prstGeom>
        </p:spPr>
      </p:pic>
    </p:spTree>
    <p:extLst>
      <p:ext uri="{BB962C8B-B14F-4D97-AF65-F5344CB8AC3E}">
        <p14:creationId xmlns:p14="http://schemas.microsoft.com/office/powerpoint/2010/main" val="2326707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30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
        <p:nvSpPr>
          <p:cNvPr id="11" name="Google Shape;2054;p38">
            <a:extLst>
              <a:ext uri="{FF2B5EF4-FFF2-40B4-BE49-F238E27FC236}">
                <a16:creationId xmlns:a16="http://schemas.microsoft.com/office/drawing/2014/main" id="{140D1579-E32D-3589-A75A-8F96C5DF0E80}"/>
              </a:ext>
            </a:extLst>
          </p:cNvPr>
          <p:cNvSpPr/>
          <p:nvPr/>
        </p:nvSpPr>
        <p:spPr>
          <a:xfrm>
            <a:off x="1639951" y="1628964"/>
            <a:ext cx="5864098"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sz="2000" dirty="0"/>
              <a:t>Identifier les étapes d’une action.</a:t>
            </a:r>
          </a:p>
        </p:txBody>
      </p:sp>
      <p:pic>
        <p:nvPicPr>
          <p:cNvPr id="12" name="Image 11">
            <a:extLst>
              <a:ext uri="{FF2B5EF4-FFF2-40B4-BE49-F238E27FC236}">
                <a16:creationId xmlns:a16="http://schemas.microsoft.com/office/drawing/2014/main" id="{E354A425-A25D-D8E9-527E-2BEC80D681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63289" y="1576138"/>
            <a:ext cx="604158" cy="604158"/>
          </a:xfrm>
          <a:prstGeom prst="rect">
            <a:avLst/>
          </a:prstGeom>
          <a:ln>
            <a:noFill/>
          </a:ln>
        </p:spPr>
      </p:pic>
      <p:sp>
        <p:nvSpPr>
          <p:cNvPr id="13" name="ZoneTexte 4">
            <a:extLst>
              <a:ext uri="{FF2B5EF4-FFF2-40B4-BE49-F238E27FC236}">
                <a16:creationId xmlns:a16="http://schemas.microsoft.com/office/drawing/2014/main" id="{0493BF71-6AA9-53B4-992B-1C40DB14F634}"/>
              </a:ext>
            </a:extLst>
          </p:cNvPr>
          <p:cNvSpPr txBox="1"/>
          <p:nvPr/>
        </p:nvSpPr>
        <p:spPr>
          <a:xfrm>
            <a:off x="759149" y="119093"/>
            <a:ext cx="8223185" cy="523220"/>
          </a:xfrm>
          <a:prstGeom prst="rect">
            <a:avLst/>
          </a:prstGeom>
          <a:noFill/>
        </p:spPr>
        <p:txBody>
          <a:bodyPr wrap="square" rtlCol="0">
            <a:spAutoFit/>
          </a:bodyPr>
          <a:lstStyle/>
          <a:p>
            <a:pPr defTabSz="342900"/>
            <a:r>
              <a:rPr lang="fr-MA" sz="1400" b="1" dirty="0">
                <a:solidFill>
                  <a:srgbClr val="E7E6E6">
                    <a:lumMod val="50000"/>
                  </a:srgbClr>
                </a:solidFill>
                <a:latin typeface="Calibri"/>
              </a:rPr>
              <a:t> Maintenant, nous allons passer à la deuxième activité de notre séance. Après cette activité vous serez capables de:  </a:t>
            </a:r>
            <a:endParaRPr sz="1400" b="1" dirty="0">
              <a:solidFill>
                <a:srgbClr val="E7E6E6">
                  <a:lumMod val="50000"/>
                </a:srgbClr>
              </a:solidFill>
              <a:latin typeface="Calibri"/>
            </a:endParaRPr>
          </a:p>
        </p:txBody>
      </p:sp>
      <p:cxnSp>
        <p:nvCxnSpPr>
          <p:cNvPr id="14" name="Connecteur droit avec flèche 13"/>
          <p:cNvCxnSpPr/>
          <p:nvPr/>
        </p:nvCxnSpPr>
        <p:spPr>
          <a:xfrm>
            <a:off x="827293" y="3327986"/>
            <a:ext cx="7742558" cy="21265"/>
          </a:xfrm>
          <a:prstGeom prst="straightConnector1">
            <a:avLst/>
          </a:prstGeom>
          <a:ln w="76200">
            <a:prstDash val="dash"/>
            <a:tailEnd type="triangle"/>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665368" y="3046223"/>
            <a:ext cx="237869" cy="56352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6" name="Rectangle 15"/>
          <p:cNvSpPr/>
          <p:nvPr/>
        </p:nvSpPr>
        <p:spPr>
          <a:xfrm>
            <a:off x="4252624" y="3046223"/>
            <a:ext cx="237869" cy="56352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7" name="Rectangle 16"/>
          <p:cNvSpPr/>
          <p:nvPr/>
        </p:nvSpPr>
        <p:spPr>
          <a:xfrm>
            <a:off x="6839880" y="3046223"/>
            <a:ext cx="237869" cy="56352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8" name="Rectangle 17"/>
          <p:cNvSpPr/>
          <p:nvPr/>
        </p:nvSpPr>
        <p:spPr>
          <a:xfrm>
            <a:off x="1388168" y="3719846"/>
            <a:ext cx="792268" cy="369332"/>
          </a:xfrm>
          <a:prstGeom prst="rect">
            <a:avLst/>
          </a:prstGeom>
        </p:spPr>
        <p:txBody>
          <a:bodyPr wrap="none">
            <a:spAutoFit/>
          </a:bodyPr>
          <a:lstStyle/>
          <a:p>
            <a:r>
              <a:rPr lang="fr-FR" b="1" dirty="0">
                <a:solidFill>
                  <a:srgbClr val="C00000"/>
                </a:solidFill>
                <a:latin typeface="Calibri" panose="020F0502020204030204" pitchFamily="34" charset="0"/>
                <a:ea typeface="Calibri" panose="020F0502020204030204" pitchFamily="34" charset="0"/>
                <a:cs typeface="Arial" panose="020B0604020202020204" pitchFamily="34" charset="0"/>
              </a:rPr>
              <a:t>Avant </a:t>
            </a:r>
          </a:p>
        </p:txBody>
      </p:sp>
      <p:sp>
        <p:nvSpPr>
          <p:cNvPr id="19" name="Rectangle 18"/>
          <p:cNvSpPr/>
          <p:nvPr/>
        </p:nvSpPr>
        <p:spPr>
          <a:xfrm>
            <a:off x="1140861" y="2560591"/>
            <a:ext cx="1236236" cy="461665"/>
          </a:xfrm>
          <a:prstGeom prst="rect">
            <a:avLst/>
          </a:prstGeom>
        </p:spPr>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Action 1</a:t>
            </a:r>
            <a:endParaRPr lang="fr-FR" sz="2400" dirty="0"/>
          </a:p>
        </p:txBody>
      </p:sp>
      <p:sp>
        <p:nvSpPr>
          <p:cNvPr id="20" name="Rectangle 19"/>
          <p:cNvSpPr/>
          <p:nvPr/>
        </p:nvSpPr>
        <p:spPr>
          <a:xfrm>
            <a:off x="3766845" y="3725340"/>
            <a:ext cx="1362232" cy="369332"/>
          </a:xfrm>
          <a:prstGeom prst="rect">
            <a:avLst/>
          </a:prstGeom>
        </p:spPr>
        <p:txBody>
          <a:bodyPr wrap="none">
            <a:spAutoFit/>
          </a:bodyPr>
          <a:lstStyle/>
          <a:p>
            <a:r>
              <a:rPr lang="fr-FR" b="1" dirty="0">
                <a:solidFill>
                  <a:srgbClr val="C00000"/>
                </a:solidFill>
                <a:latin typeface="Calibri" panose="020F0502020204030204" pitchFamily="34" charset="0"/>
                <a:ea typeface="Calibri" panose="020F0502020204030204" pitchFamily="34" charset="0"/>
                <a:cs typeface="Arial" panose="020B0604020202020204" pitchFamily="34" charset="0"/>
              </a:rPr>
              <a:t>Maintenant </a:t>
            </a:r>
          </a:p>
        </p:txBody>
      </p:sp>
      <p:sp>
        <p:nvSpPr>
          <p:cNvPr id="21" name="Rectangle 20"/>
          <p:cNvSpPr/>
          <p:nvPr/>
        </p:nvSpPr>
        <p:spPr>
          <a:xfrm>
            <a:off x="6565597" y="3719846"/>
            <a:ext cx="786434" cy="369332"/>
          </a:xfrm>
          <a:prstGeom prst="rect">
            <a:avLst/>
          </a:prstGeom>
        </p:spPr>
        <p:txBody>
          <a:bodyPr wrap="none">
            <a:spAutoFit/>
          </a:bodyPr>
          <a:lstStyle/>
          <a:p>
            <a:r>
              <a:rPr lang="fr-FR" b="1" dirty="0">
                <a:solidFill>
                  <a:srgbClr val="C00000"/>
                </a:solidFill>
                <a:latin typeface="Calibri" panose="020F0502020204030204" pitchFamily="34" charset="0"/>
                <a:ea typeface="Calibri" panose="020F0502020204030204" pitchFamily="34" charset="0"/>
                <a:cs typeface="Arial" panose="020B0604020202020204" pitchFamily="34" charset="0"/>
              </a:rPr>
              <a:t>Après </a:t>
            </a:r>
          </a:p>
        </p:txBody>
      </p:sp>
      <p:sp>
        <p:nvSpPr>
          <p:cNvPr id="22" name="Rectangle 21"/>
          <p:cNvSpPr/>
          <p:nvPr/>
        </p:nvSpPr>
        <p:spPr>
          <a:xfrm>
            <a:off x="3634506" y="2554892"/>
            <a:ext cx="1236236" cy="461665"/>
          </a:xfrm>
          <a:prstGeom prst="rect">
            <a:avLst/>
          </a:prstGeom>
        </p:spPr>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Action 2</a:t>
            </a:r>
            <a:endParaRPr lang="fr-FR" sz="2400" dirty="0"/>
          </a:p>
        </p:txBody>
      </p:sp>
      <p:sp>
        <p:nvSpPr>
          <p:cNvPr id="23" name="Rectangle 22"/>
          <p:cNvSpPr/>
          <p:nvPr/>
        </p:nvSpPr>
        <p:spPr>
          <a:xfrm>
            <a:off x="6340696" y="2551916"/>
            <a:ext cx="1236236" cy="461665"/>
          </a:xfrm>
          <a:prstGeom prst="rect">
            <a:avLst/>
          </a:prstGeom>
        </p:spPr>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Action 3</a:t>
            </a:r>
            <a:endParaRPr lang="fr-FR" sz="2400" dirty="0"/>
          </a:p>
        </p:txBody>
      </p:sp>
    </p:spTree>
    <p:extLst>
      <p:ext uri="{BB962C8B-B14F-4D97-AF65-F5344CB8AC3E}">
        <p14:creationId xmlns:p14="http://schemas.microsoft.com/office/powerpoint/2010/main" val="785017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492443"/>
          </a:xfrm>
          <a:prstGeom prst="rect">
            <a:avLst/>
          </a:prstGeom>
          <a:noFill/>
          <a:ln cap="flat">
            <a:noFill/>
          </a:ln>
        </p:spPr>
        <p:txBody>
          <a:bodyPr vert="horz" wrap="square" lIns="0" tIns="0" rIns="0" bIns="0" anchor="t" anchorCtr="0" compatLnSpc="1">
            <a:spAutoFit/>
          </a:bodyPr>
          <a:lstStyle/>
          <a:p>
            <a:pPr lvl="0" algn="ctr" defTabSz="342900">
              <a:defRPr/>
            </a:pPr>
            <a:r>
              <a:rPr lang="fr-FR" sz="3200" b="1" dirty="0">
                <a:solidFill>
                  <a:srgbClr val="44546A"/>
                </a:solidFill>
                <a:latin typeface="Calibri"/>
              </a:rPr>
              <a:t>Activités des prérequis</a:t>
            </a:r>
          </a:p>
        </p:txBody>
      </p:sp>
    </p:spTree>
    <p:extLst>
      <p:ext uri="{BB962C8B-B14F-4D97-AF65-F5344CB8AC3E}">
        <p14:creationId xmlns:p14="http://schemas.microsoft.com/office/powerpoint/2010/main" val="1764968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D1087DA8-6582-4AF9-8AAF-145916AE73C3}"/>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Avant de voir comment identifier les étapes d’une </a:t>
            </a:r>
            <a:r>
              <a:rPr lang="fr-FR" altLang="fr-FR" sz="1400" b="1" dirty="0" smtClean="0">
                <a:solidFill>
                  <a:srgbClr val="E7E6E6">
                    <a:lumMod val="50000"/>
                  </a:srgbClr>
                </a:solidFill>
                <a:latin typeface="Calibri" panose="020F0502020204030204"/>
              </a:rPr>
              <a:t>action, </a:t>
            </a:r>
            <a:r>
              <a:rPr lang="fr-FR" altLang="fr-FR" sz="1400" b="1" dirty="0">
                <a:solidFill>
                  <a:srgbClr val="E7E6E6">
                    <a:lumMod val="50000"/>
                  </a:srgbClr>
                </a:solidFill>
                <a:latin typeface="Calibri" panose="020F0502020204030204"/>
              </a:rPr>
              <a:t>voici un petit exercice.</a:t>
            </a:r>
          </a:p>
        </p:txBody>
      </p:sp>
      <p:pic>
        <p:nvPicPr>
          <p:cNvPr id="4" name="Image 3">
            <a:extLst>
              <a:ext uri="{FF2B5EF4-FFF2-40B4-BE49-F238E27FC236}">
                <a16:creationId xmlns:a16="http://schemas.microsoft.com/office/drawing/2014/main" id="{308E7322-C142-AC0B-5FC0-4F221D86E01E}"/>
              </a:ext>
            </a:extLst>
          </p:cNvPr>
          <p:cNvPicPr>
            <a:picLocks noChangeAspect="1"/>
          </p:cNvPicPr>
          <p:nvPr/>
        </p:nvPicPr>
        <p:blipFill>
          <a:blip r:embed="rId4"/>
          <a:stretch>
            <a:fillRect/>
          </a:stretch>
        </p:blipFill>
        <p:spPr>
          <a:xfrm>
            <a:off x="3247624" y="886992"/>
            <a:ext cx="2302202" cy="1976841"/>
          </a:xfrm>
          <a:prstGeom prst="rect">
            <a:avLst/>
          </a:prstGeom>
        </p:spPr>
      </p:pic>
      <p:pic>
        <p:nvPicPr>
          <p:cNvPr id="8" name="Image 7">
            <a:extLst>
              <a:ext uri="{FF2B5EF4-FFF2-40B4-BE49-F238E27FC236}">
                <a16:creationId xmlns:a16="http://schemas.microsoft.com/office/drawing/2014/main" id="{D3034D4C-9B93-87D1-3FDB-AB4E8842C909}"/>
              </a:ext>
            </a:extLst>
          </p:cNvPr>
          <p:cNvPicPr>
            <a:picLocks noChangeAspect="1"/>
          </p:cNvPicPr>
          <p:nvPr/>
        </p:nvPicPr>
        <p:blipFill>
          <a:blip r:embed="rId5"/>
          <a:stretch>
            <a:fillRect/>
          </a:stretch>
        </p:blipFill>
        <p:spPr>
          <a:xfrm>
            <a:off x="6187039" y="881533"/>
            <a:ext cx="2319747" cy="1976841"/>
          </a:xfrm>
          <a:prstGeom prst="rect">
            <a:avLst/>
          </a:prstGeom>
        </p:spPr>
      </p:pic>
      <p:pic>
        <p:nvPicPr>
          <p:cNvPr id="9" name="Image 8">
            <a:extLst>
              <a:ext uri="{FF2B5EF4-FFF2-40B4-BE49-F238E27FC236}">
                <a16:creationId xmlns:a16="http://schemas.microsoft.com/office/drawing/2014/main" id="{4967835F-45B6-FAC8-B62C-858FD134F6C6}"/>
              </a:ext>
            </a:extLst>
          </p:cNvPr>
          <p:cNvPicPr>
            <a:picLocks noChangeAspect="1"/>
          </p:cNvPicPr>
          <p:nvPr/>
        </p:nvPicPr>
        <p:blipFill>
          <a:blip r:embed="rId6"/>
          <a:stretch>
            <a:fillRect/>
          </a:stretch>
        </p:blipFill>
        <p:spPr>
          <a:xfrm>
            <a:off x="472711" y="881532"/>
            <a:ext cx="2302202" cy="1976841"/>
          </a:xfrm>
          <a:prstGeom prst="rect">
            <a:avLst/>
          </a:prstGeom>
        </p:spPr>
      </p:pic>
      <p:sp>
        <p:nvSpPr>
          <p:cNvPr id="10" name="ZoneTexte 9">
            <a:extLst>
              <a:ext uri="{FF2B5EF4-FFF2-40B4-BE49-F238E27FC236}">
                <a16:creationId xmlns:a16="http://schemas.microsoft.com/office/drawing/2014/main" id="{35494C6C-0081-0872-4545-EB62C25EE372}"/>
              </a:ext>
            </a:extLst>
          </p:cNvPr>
          <p:cNvSpPr txBox="1"/>
          <p:nvPr/>
        </p:nvSpPr>
        <p:spPr>
          <a:xfrm>
            <a:off x="971395" y="2957092"/>
            <a:ext cx="1168489" cy="375448"/>
          </a:xfrm>
          <a:prstGeom prst="rect">
            <a:avLst/>
          </a:prstGeom>
          <a:noFill/>
        </p:spPr>
        <p:txBody>
          <a:bodyPr wrap="square" rtlCol="0">
            <a:spAutoFit/>
          </a:bodyPr>
          <a:lstStyle/>
          <a:p>
            <a:r>
              <a:rPr lang="fr-FR" dirty="0"/>
              <a:t>Image 1</a:t>
            </a:r>
          </a:p>
        </p:txBody>
      </p:sp>
      <p:sp>
        <p:nvSpPr>
          <p:cNvPr id="11" name="ZoneTexte 10">
            <a:extLst>
              <a:ext uri="{FF2B5EF4-FFF2-40B4-BE49-F238E27FC236}">
                <a16:creationId xmlns:a16="http://schemas.microsoft.com/office/drawing/2014/main" id="{1A6D7705-2449-52A4-98FC-89D46EA15DD8}"/>
              </a:ext>
            </a:extLst>
          </p:cNvPr>
          <p:cNvSpPr txBox="1"/>
          <p:nvPr/>
        </p:nvSpPr>
        <p:spPr>
          <a:xfrm>
            <a:off x="3987755" y="2978931"/>
            <a:ext cx="1168489" cy="375448"/>
          </a:xfrm>
          <a:prstGeom prst="rect">
            <a:avLst/>
          </a:prstGeom>
          <a:noFill/>
        </p:spPr>
        <p:txBody>
          <a:bodyPr wrap="square" rtlCol="0">
            <a:spAutoFit/>
          </a:bodyPr>
          <a:lstStyle/>
          <a:p>
            <a:r>
              <a:rPr lang="fr-FR" dirty="0"/>
              <a:t>Image 2</a:t>
            </a:r>
          </a:p>
        </p:txBody>
      </p:sp>
      <p:sp>
        <p:nvSpPr>
          <p:cNvPr id="12" name="ZoneTexte 11">
            <a:extLst>
              <a:ext uri="{FF2B5EF4-FFF2-40B4-BE49-F238E27FC236}">
                <a16:creationId xmlns:a16="http://schemas.microsoft.com/office/drawing/2014/main" id="{85613271-2BF5-02AF-D41C-771FE3ACD88E}"/>
              </a:ext>
            </a:extLst>
          </p:cNvPr>
          <p:cNvSpPr txBox="1"/>
          <p:nvPr/>
        </p:nvSpPr>
        <p:spPr>
          <a:xfrm>
            <a:off x="7004116" y="2978931"/>
            <a:ext cx="1168489" cy="375448"/>
          </a:xfrm>
          <a:prstGeom prst="rect">
            <a:avLst/>
          </a:prstGeom>
          <a:noFill/>
        </p:spPr>
        <p:txBody>
          <a:bodyPr wrap="square" rtlCol="0">
            <a:spAutoFit/>
          </a:bodyPr>
          <a:lstStyle/>
          <a:p>
            <a:r>
              <a:rPr lang="fr-FR" dirty="0"/>
              <a:t>Image 3</a:t>
            </a:r>
          </a:p>
        </p:txBody>
      </p:sp>
    </p:spTree>
    <p:extLst>
      <p:ext uri="{BB962C8B-B14F-4D97-AF65-F5344CB8AC3E}">
        <p14:creationId xmlns:p14="http://schemas.microsoft.com/office/powerpoint/2010/main" val="443550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9B3D3-3E8D-ECFB-7C68-ACCA14FA47B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171891-E748-5B59-C46D-1EF646C2751A}"/>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8BD98D0-DD62-1085-F15B-DE31C3312839}"/>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67BBB9F-012F-0DA6-4A05-2234EB03427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862C6A8D-7B5E-6FE2-99F6-B7A75B42E5F0}"/>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Qu'est-ce qui se passe sur chaque image ? Dites-moi ce que fait le </a:t>
            </a:r>
            <a:r>
              <a:rPr lang="fr-FR" altLang="fr-FR" sz="1400" b="1" dirty="0" smtClean="0">
                <a:solidFill>
                  <a:srgbClr val="E7E6E6">
                    <a:lumMod val="50000"/>
                  </a:srgbClr>
                </a:solidFill>
                <a:latin typeface="Calibri" panose="020F0502020204030204"/>
              </a:rPr>
              <a:t>personnage.</a:t>
            </a:r>
            <a:endParaRPr lang="fr-FR" altLang="fr-FR" sz="1400" b="1" dirty="0">
              <a:solidFill>
                <a:srgbClr val="E7E6E6">
                  <a:lumMod val="50000"/>
                </a:srgbClr>
              </a:solidFill>
              <a:latin typeface="Calibri" panose="020F0502020204030204"/>
            </a:endParaRPr>
          </a:p>
        </p:txBody>
      </p:sp>
      <p:pic>
        <p:nvPicPr>
          <p:cNvPr id="4" name="Image 3">
            <a:extLst>
              <a:ext uri="{FF2B5EF4-FFF2-40B4-BE49-F238E27FC236}">
                <a16:creationId xmlns:a16="http://schemas.microsoft.com/office/drawing/2014/main" id="{11F645BF-B0BB-02CA-1822-F85B01B4BA13}"/>
              </a:ext>
            </a:extLst>
          </p:cNvPr>
          <p:cNvPicPr>
            <a:picLocks noChangeAspect="1"/>
          </p:cNvPicPr>
          <p:nvPr/>
        </p:nvPicPr>
        <p:blipFill>
          <a:blip r:embed="rId3"/>
          <a:stretch>
            <a:fillRect/>
          </a:stretch>
        </p:blipFill>
        <p:spPr>
          <a:xfrm>
            <a:off x="3247624" y="886992"/>
            <a:ext cx="2302202" cy="1976841"/>
          </a:xfrm>
          <a:prstGeom prst="rect">
            <a:avLst/>
          </a:prstGeom>
        </p:spPr>
      </p:pic>
      <p:pic>
        <p:nvPicPr>
          <p:cNvPr id="8" name="Image 7">
            <a:extLst>
              <a:ext uri="{FF2B5EF4-FFF2-40B4-BE49-F238E27FC236}">
                <a16:creationId xmlns:a16="http://schemas.microsoft.com/office/drawing/2014/main" id="{62CB0398-2C33-934B-77C2-5AAD275861A0}"/>
              </a:ext>
            </a:extLst>
          </p:cNvPr>
          <p:cNvPicPr>
            <a:picLocks noChangeAspect="1"/>
          </p:cNvPicPr>
          <p:nvPr/>
        </p:nvPicPr>
        <p:blipFill>
          <a:blip r:embed="rId4"/>
          <a:stretch>
            <a:fillRect/>
          </a:stretch>
        </p:blipFill>
        <p:spPr>
          <a:xfrm>
            <a:off x="6187039" y="881533"/>
            <a:ext cx="2319747" cy="1976841"/>
          </a:xfrm>
          <a:prstGeom prst="rect">
            <a:avLst/>
          </a:prstGeom>
        </p:spPr>
      </p:pic>
      <p:pic>
        <p:nvPicPr>
          <p:cNvPr id="9" name="Image 8">
            <a:extLst>
              <a:ext uri="{FF2B5EF4-FFF2-40B4-BE49-F238E27FC236}">
                <a16:creationId xmlns:a16="http://schemas.microsoft.com/office/drawing/2014/main" id="{4D8FFF23-0724-92D4-1003-E0D4CB2A82A0}"/>
              </a:ext>
            </a:extLst>
          </p:cNvPr>
          <p:cNvPicPr>
            <a:picLocks noChangeAspect="1"/>
          </p:cNvPicPr>
          <p:nvPr/>
        </p:nvPicPr>
        <p:blipFill>
          <a:blip r:embed="rId5"/>
          <a:stretch>
            <a:fillRect/>
          </a:stretch>
        </p:blipFill>
        <p:spPr>
          <a:xfrm>
            <a:off x="472711" y="881532"/>
            <a:ext cx="2302202" cy="1976841"/>
          </a:xfrm>
          <a:prstGeom prst="rect">
            <a:avLst/>
          </a:prstGeom>
        </p:spPr>
      </p:pic>
      <p:sp>
        <p:nvSpPr>
          <p:cNvPr id="5" name="ZoneTexte 4">
            <a:extLst>
              <a:ext uri="{FF2B5EF4-FFF2-40B4-BE49-F238E27FC236}">
                <a16:creationId xmlns:a16="http://schemas.microsoft.com/office/drawing/2014/main" id="{5C2E56A0-12A2-02F2-5A40-B80D1633449D}"/>
              </a:ext>
            </a:extLst>
          </p:cNvPr>
          <p:cNvSpPr txBox="1"/>
          <p:nvPr/>
        </p:nvSpPr>
        <p:spPr>
          <a:xfrm>
            <a:off x="971395" y="2957092"/>
            <a:ext cx="1168489" cy="375448"/>
          </a:xfrm>
          <a:prstGeom prst="rect">
            <a:avLst/>
          </a:prstGeom>
          <a:noFill/>
        </p:spPr>
        <p:txBody>
          <a:bodyPr wrap="square" rtlCol="0">
            <a:spAutoFit/>
          </a:bodyPr>
          <a:lstStyle/>
          <a:p>
            <a:r>
              <a:rPr lang="fr-FR" dirty="0"/>
              <a:t>Image 1</a:t>
            </a:r>
          </a:p>
        </p:txBody>
      </p:sp>
      <p:sp>
        <p:nvSpPr>
          <p:cNvPr id="10" name="ZoneTexte 9">
            <a:extLst>
              <a:ext uri="{FF2B5EF4-FFF2-40B4-BE49-F238E27FC236}">
                <a16:creationId xmlns:a16="http://schemas.microsoft.com/office/drawing/2014/main" id="{3E2982B7-99DE-C406-377A-5B0E321BDB94}"/>
              </a:ext>
            </a:extLst>
          </p:cNvPr>
          <p:cNvSpPr txBox="1"/>
          <p:nvPr/>
        </p:nvSpPr>
        <p:spPr>
          <a:xfrm>
            <a:off x="3987755" y="2978931"/>
            <a:ext cx="1168489" cy="375448"/>
          </a:xfrm>
          <a:prstGeom prst="rect">
            <a:avLst/>
          </a:prstGeom>
          <a:noFill/>
        </p:spPr>
        <p:txBody>
          <a:bodyPr wrap="square" rtlCol="0">
            <a:spAutoFit/>
          </a:bodyPr>
          <a:lstStyle/>
          <a:p>
            <a:r>
              <a:rPr lang="fr-FR" dirty="0"/>
              <a:t>Image 2</a:t>
            </a:r>
          </a:p>
        </p:txBody>
      </p:sp>
      <p:sp>
        <p:nvSpPr>
          <p:cNvPr id="11" name="ZoneTexte 10">
            <a:extLst>
              <a:ext uri="{FF2B5EF4-FFF2-40B4-BE49-F238E27FC236}">
                <a16:creationId xmlns:a16="http://schemas.microsoft.com/office/drawing/2014/main" id="{99E959AA-3A35-131F-C6E1-E8739ACB2DE4}"/>
              </a:ext>
            </a:extLst>
          </p:cNvPr>
          <p:cNvSpPr txBox="1"/>
          <p:nvPr/>
        </p:nvSpPr>
        <p:spPr>
          <a:xfrm>
            <a:off x="7004116" y="2978931"/>
            <a:ext cx="1168489" cy="375448"/>
          </a:xfrm>
          <a:prstGeom prst="rect">
            <a:avLst/>
          </a:prstGeom>
          <a:noFill/>
        </p:spPr>
        <p:txBody>
          <a:bodyPr wrap="square" rtlCol="0">
            <a:spAutoFit/>
          </a:bodyPr>
          <a:lstStyle/>
          <a:p>
            <a:r>
              <a:rPr lang="fr-FR" dirty="0"/>
              <a:t>Image 3</a:t>
            </a:r>
          </a:p>
        </p:txBody>
      </p:sp>
      <p:pic>
        <p:nvPicPr>
          <p:cNvPr id="12" name="Picture 2" descr="Lever la main - Icônes mains et gestes gratuites">
            <a:extLst>
              <a:ext uri="{FF2B5EF4-FFF2-40B4-BE49-F238E27FC236}">
                <a16:creationId xmlns:a16="http://schemas.microsoft.com/office/drawing/2014/main" id="{35FD658C-BDE1-24C9-D0DB-F467B8244A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568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1913154" y="1320741"/>
            <a:ext cx="6796799" cy="64635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0" compatLnSpc="1">
            <a:noAutofit/>
          </a:bodyPr>
          <a:lstStyle/>
          <a:p>
            <a:r>
              <a:rPr lang="fr-FR" sz="1400" b="0" i="0" u="none" strike="noStrike" kern="0" cap="none" spc="0" baseline="0" dirty="0">
                <a:uFillTx/>
                <a:latin typeface="Calibri"/>
                <a:ea typeface="Calibri"/>
                <a:cs typeface="Calibri"/>
              </a:rPr>
              <a:t>Tâche </a:t>
            </a:r>
            <a:r>
              <a:rPr lang="fr-FR" sz="1400" kern="0" dirty="0">
                <a:latin typeface="Calibri"/>
                <a:ea typeface="Calibri"/>
                <a:cs typeface="Calibri"/>
              </a:rPr>
              <a:t>1 : </a:t>
            </a:r>
            <a:r>
              <a:rPr lang="fr-FR" sz="1400" dirty="0"/>
              <a:t>Lire de manière fluide.</a:t>
            </a:r>
          </a:p>
          <a:p>
            <a:r>
              <a:rPr lang="fr-FR" sz="1400" kern="0" dirty="0">
                <a:latin typeface="Calibri"/>
                <a:ea typeface="Calibri"/>
                <a:cs typeface="Calibri"/>
              </a:rPr>
              <a:t>Tâche 2 : </a:t>
            </a:r>
            <a:r>
              <a:rPr lang="fr-FR" sz="1400" dirty="0"/>
              <a:t>Identifier les étapes d’une action.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200" dirty="0">
                <a:solidFill>
                  <a:schemeClr val="bg1"/>
                </a:solidFill>
              </a:rPr>
              <a:t>Tâche 1 : Lire avec un bon rythme.</a:t>
            </a:r>
          </a:p>
          <a:p>
            <a:r>
              <a:rPr lang="fr-FR" sz="1200" kern="0" dirty="0">
                <a:solidFill>
                  <a:schemeClr val="bg1"/>
                </a:solidFill>
                <a:latin typeface="Calibri"/>
                <a:ea typeface="Calibri"/>
                <a:cs typeface="Calibri"/>
              </a:rPr>
              <a:t>Tâche 2 : </a:t>
            </a:r>
            <a:r>
              <a:rPr lang="fr-FR" sz="1200" dirty="0">
                <a:solidFill>
                  <a:schemeClr val="bg1"/>
                </a:solidFill>
              </a:rPr>
              <a:t>Situer l’action d’un personnage.</a:t>
            </a:r>
            <a:endParaRPr lang="fr-FR" sz="1100" b="0" i="0" u="none" strike="noStrike" kern="0" cap="none" spc="0" baseline="0" dirty="0">
              <a:solidFill>
                <a:schemeClr val="bg1"/>
              </a:solidFill>
              <a:uFillTx/>
              <a:latin typeface="Arial"/>
              <a:ea typeface="Arial"/>
              <a:cs typeface="Arial"/>
            </a:endParaRP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Rebrassage</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8153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Tâche 1 Lire en respectant les pauses.</a:t>
            </a:r>
          </a:p>
          <a:p>
            <a:r>
              <a:rPr lang="fr-FR" sz="1200" dirty="0">
                <a:solidFill>
                  <a:schemeClr val="bg1"/>
                </a:solidFill>
              </a:rPr>
              <a:t>Tâche 2 : Identifier une routine ou une activité.</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262194" y="1317339"/>
            <a:ext cx="8619612" cy="646354"/>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226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E5ACA-7FA3-419C-43F5-D6CCC7293F4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FE9E35B-2F5C-BD63-3687-D9D7762B5CD5}"/>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F9FA992-8CFE-FA71-ED6F-7572C697B2D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DDA3087-E180-C3F4-A4BB-7C31426F632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4BA87571-B5DC-4EFA-5F2C-3D1781722B64}"/>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Après avoir lu vos phrases, remettez en ordre les trois images.</a:t>
            </a:r>
          </a:p>
        </p:txBody>
      </p:sp>
      <p:pic>
        <p:nvPicPr>
          <p:cNvPr id="4" name="Image 3">
            <a:extLst>
              <a:ext uri="{FF2B5EF4-FFF2-40B4-BE49-F238E27FC236}">
                <a16:creationId xmlns:a16="http://schemas.microsoft.com/office/drawing/2014/main" id="{D974F918-1E13-ED3A-9F7D-2E4014BD9025}"/>
              </a:ext>
            </a:extLst>
          </p:cNvPr>
          <p:cNvPicPr>
            <a:picLocks noChangeAspect="1"/>
          </p:cNvPicPr>
          <p:nvPr/>
        </p:nvPicPr>
        <p:blipFill>
          <a:blip r:embed="rId3"/>
          <a:stretch>
            <a:fillRect/>
          </a:stretch>
        </p:blipFill>
        <p:spPr>
          <a:xfrm>
            <a:off x="3247624" y="886992"/>
            <a:ext cx="2302202" cy="1976841"/>
          </a:xfrm>
          <a:prstGeom prst="rect">
            <a:avLst/>
          </a:prstGeom>
        </p:spPr>
      </p:pic>
      <p:pic>
        <p:nvPicPr>
          <p:cNvPr id="8" name="Image 7">
            <a:extLst>
              <a:ext uri="{FF2B5EF4-FFF2-40B4-BE49-F238E27FC236}">
                <a16:creationId xmlns:a16="http://schemas.microsoft.com/office/drawing/2014/main" id="{1D43A0C6-ECC6-E4AD-2BA3-6347C8026AE7}"/>
              </a:ext>
            </a:extLst>
          </p:cNvPr>
          <p:cNvPicPr>
            <a:picLocks noChangeAspect="1"/>
          </p:cNvPicPr>
          <p:nvPr/>
        </p:nvPicPr>
        <p:blipFill>
          <a:blip r:embed="rId4"/>
          <a:stretch>
            <a:fillRect/>
          </a:stretch>
        </p:blipFill>
        <p:spPr>
          <a:xfrm>
            <a:off x="6187039" y="881533"/>
            <a:ext cx="2319747" cy="1976841"/>
          </a:xfrm>
          <a:prstGeom prst="rect">
            <a:avLst/>
          </a:prstGeom>
        </p:spPr>
      </p:pic>
      <p:pic>
        <p:nvPicPr>
          <p:cNvPr id="9" name="Image 8">
            <a:extLst>
              <a:ext uri="{FF2B5EF4-FFF2-40B4-BE49-F238E27FC236}">
                <a16:creationId xmlns:a16="http://schemas.microsoft.com/office/drawing/2014/main" id="{4F4A6110-DC2F-FB92-8196-10BF2B4B3CF7}"/>
              </a:ext>
            </a:extLst>
          </p:cNvPr>
          <p:cNvPicPr>
            <a:picLocks noChangeAspect="1"/>
          </p:cNvPicPr>
          <p:nvPr/>
        </p:nvPicPr>
        <p:blipFill>
          <a:blip r:embed="rId5"/>
          <a:stretch>
            <a:fillRect/>
          </a:stretch>
        </p:blipFill>
        <p:spPr>
          <a:xfrm>
            <a:off x="472711" y="881532"/>
            <a:ext cx="2302202" cy="1976841"/>
          </a:xfrm>
          <a:prstGeom prst="rect">
            <a:avLst/>
          </a:prstGeom>
        </p:spPr>
      </p:pic>
      <p:sp>
        <p:nvSpPr>
          <p:cNvPr id="5" name="ZoneTexte 4">
            <a:extLst>
              <a:ext uri="{FF2B5EF4-FFF2-40B4-BE49-F238E27FC236}">
                <a16:creationId xmlns:a16="http://schemas.microsoft.com/office/drawing/2014/main" id="{053B6FE3-1413-238C-76F1-E8E0C3917A94}"/>
              </a:ext>
            </a:extLst>
          </p:cNvPr>
          <p:cNvSpPr txBox="1"/>
          <p:nvPr/>
        </p:nvSpPr>
        <p:spPr>
          <a:xfrm>
            <a:off x="971395" y="2957092"/>
            <a:ext cx="1168489" cy="375448"/>
          </a:xfrm>
          <a:prstGeom prst="rect">
            <a:avLst/>
          </a:prstGeom>
          <a:noFill/>
        </p:spPr>
        <p:txBody>
          <a:bodyPr wrap="square" rtlCol="0">
            <a:spAutoFit/>
          </a:bodyPr>
          <a:lstStyle/>
          <a:p>
            <a:r>
              <a:rPr lang="fr-FR" dirty="0"/>
              <a:t>Image 1</a:t>
            </a:r>
          </a:p>
        </p:txBody>
      </p:sp>
      <p:sp>
        <p:nvSpPr>
          <p:cNvPr id="10" name="ZoneTexte 9">
            <a:extLst>
              <a:ext uri="{FF2B5EF4-FFF2-40B4-BE49-F238E27FC236}">
                <a16:creationId xmlns:a16="http://schemas.microsoft.com/office/drawing/2014/main" id="{5098ECE7-EC3A-0F9F-A575-056BC0C71525}"/>
              </a:ext>
            </a:extLst>
          </p:cNvPr>
          <p:cNvSpPr txBox="1"/>
          <p:nvPr/>
        </p:nvSpPr>
        <p:spPr>
          <a:xfrm>
            <a:off x="3987755" y="2978931"/>
            <a:ext cx="1168489" cy="375448"/>
          </a:xfrm>
          <a:prstGeom prst="rect">
            <a:avLst/>
          </a:prstGeom>
          <a:noFill/>
        </p:spPr>
        <p:txBody>
          <a:bodyPr wrap="square" rtlCol="0">
            <a:spAutoFit/>
          </a:bodyPr>
          <a:lstStyle/>
          <a:p>
            <a:r>
              <a:rPr lang="fr-FR" dirty="0"/>
              <a:t>Image 2</a:t>
            </a:r>
          </a:p>
        </p:txBody>
      </p:sp>
      <p:sp>
        <p:nvSpPr>
          <p:cNvPr id="11" name="ZoneTexte 10">
            <a:extLst>
              <a:ext uri="{FF2B5EF4-FFF2-40B4-BE49-F238E27FC236}">
                <a16:creationId xmlns:a16="http://schemas.microsoft.com/office/drawing/2014/main" id="{36A092F7-83BB-3495-76DA-2BC878F5A19F}"/>
              </a:ext>
            </a:extLst>
          </p:cNvPr>
          <p:cNvSpPr txBox="1"/>
          <p:nvPr/>
        </p:nvSpPr>
        <p:spPr>
          <a:xfrm>
            <a:off x="7004116" y="2978931"/>
            <a:ext cx="1168489" cy="375448"/>
          </a:xfrm>
          <a:prstGeom prst="rect">
            <a:avLst/>
          </a:prstGeom>
          <a:noFill/>
        </p:spPr>
        <p:txBody>
          <a:bodyPr wrap="square" rtlCol="0">
            <a:spAutoFit/>
          </a:bodyPr>
          <a:lstStyle/>
          <a:p>
            <a:r>
              <a:rPr lang="fr-FR" dirty="0"/>
              <a:t>Image 3</a:t>
            </a:r>
          </a:p>
        </p:txBody>
      </p:sp>
      <p:pic>
        <p:nvPicPr>
          <p:cNvPr id="12" name="Picture 2" descr="Lever la main - Icônes mains et gestes gratuites">
            <a:extLst>
              <a:ext uri="{FF2B5EF4-FFF2-40B4-BE49-F238E27FC236}">
                <a16:creationId xmlns:a16="http://schemas.microsoft.com/office/drawing/2014/main" id="{32266694-2176-7774-686D-41F41DB62B0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9671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E9D015CF-DC66-E525-B384-C09919A97795}"/>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faites attention. Je vais vous montrer comment on peut identifier l’ordre des actions dans un texte. Pour cela,  je vais relire le texte et répondre à la question n°1.  </a:t>
            </a:r>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E10BF29F-EDEF-45A0-9EF9-03A4704A4B36}"/>
              </a:ext>
            </a:extLst>
          </p:cNvPr>
          <p:cNvSpPr txBox="1"/>
          <p:nvPr/>
        </p:nvSpPr>
        <p:spPr>
          <a:xfrm>
            <a:off x="214039" y="929339"/>
            <a:ext cx="6963821" cy="2031325"/>
          </a:xfrm>
          <a:prstGeom prst="rect">
            <a:avLst/>
          </a:prstGeom>
          <a:noFill/>
        </p:spPr>
        <p:txBody>
          <a:bodyPr wrap="square">
            <a:spAutoFit/>
          </a:bodyPr>
          <a:lstStyle/>
          <a:p>
            <a:pPr algn="just"/>
            <a:r>
              <a:rPr lang="fr-FR" dirty="0"/>
              <a:t>Youssef est seul dans le salon. Il attend le retour de sa sœur.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pic>
        <p:nvPicPr>
          <p:cNvPr id="5" name="Image 4">
            <a:extLst>
              <a:ext uri="{FF2B5EF4-FFF2-40B4-BE49-F238E27FC236}">
                <a16:creationId xmlns:a16="http://schemas.microsoft.com/office/drawing/2014/main" id="{5A6296DF-47DA-B1DA-D351-2E887AE41AF5}"/>
              </a:ext>
            </a:extLst>
          </p:cNvPr>
          <p:cNvPicPr>
            <a:picLocks noChangeAspect="1"/>
          </p:cNvPicPr>
          <p:nvPr/>
        </p:nvPicPr>
        <p:blipFill>
          <a:blip r:embed="rId4"/>
          <a:stretch>
            <a:fillRect/>
          </a:stretch>
        </p:blipFill>
        <p:spPr>
          <a:xfrm>
            <a:off x="7391899" y="956992"/>
            <a:ext cx="1538062" cy="1705012"/>
          </a:xfrm>
          <a:prstGeom prst="rect">
            <a:avLst/>
          </a:prstGeom>
        </p:spPr>
      </p:pic>
      <p:pic>
        <p:nvPicPr>
          <p:cNvPr id="9" name="Image 8">
            <a:extLst>
              <a:ext uri="{FF2B5EF4-FFF2-40B4-BE49-F238E27FC236}">
                <a16:creationId xmlns:a16="http://schemas.microsoft.com/office/drawing/2014/main" id="{E01640AD-3D73-32BB-5972-71EC492AB04F}"/>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1056130" y="3194712"/>
            <a:ext cx="4448796" cy="571580"/>
          </a:xfrm>
          <a:prstGeom prst="rect">
            <a:avLst/>
          </a:prstGeom>
        </p:spPr>
      </p:pic>
    </p:spTree>
    <p:extLst>
      <p:ext uri="{BB962C8B-B14F-4D97-AF65-F5344CB8AC3E}">
        <p14:creationId xmlns:p14="http://schemas.microsoft.com/office/powerpoint/2010/main" val="1159990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23C8F-E900-045A-4491-21768EF487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D905432-A8A5-8C38-5720-CF6D5BA0362B}"/>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696FD600-0036-E65A-373E-065FBF08A1B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2F63719C-5E67-5031-0F2C-9B288FDAEF0D}"/>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2E14C395-8185-A96F-A415-CC8B31E30A5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D86AEBB4-F72D-7F6B-C2BA-B86E660715FB}"/>
              </a:ext>
            </a:extLst>
          </p:cNvPr>
          <p:cNvSpPr txBox="1"/>
          <p:nvPr/>
        </p:nvSpPr>
        <p:spPr>
          <a:xfrm>
            <a:off x="503985" y="17908"/>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Je remarque d’abord que la question est posée par « que ». Ce mot est souvent utilisé pour poser une question sur une chose ou une action.  </a:t>
            </a:r>
          </a:p>
        </p:txBody>
      </p:sp>
      <p:sp>
        <p:nvSpPr>
          <p:cNvPr id="12" name="Espace réservé du texte 2">
            <a:extLst>
              <a:ext uri="{FF2B5EF4-FFF2-40B4-BE49-F238E27FC236}">
                <a16:creationId xmlns:a16="http://schemas.microsoft.com/office/drawing/2014/main" id="{0A9A7B5F-6C63-A02C-10F5-FAEBC6CBC079}"/>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19C0A331-42D0-0B7F-4FAA-05D51B0B79E5}"/>
              </a:ext>
            </a:extLst>
          </p:cNvPr>
          <p:cNvSpPr txBox="1"/>
          <p:nvPr/>
        </p:nvSpPr>
        <p:spPr>
          <a:xfrm>
            <a:off x="2091137" y="1607721"/>
            <a:ext cx="4608414" cy="369332"/>
          </a:xfrm>
          <a:prstGeom prst="rect">
            <a:avLst/>
          </a:prstGeom>
          <a:noFill/>
        </p:spPr>
        <p:txBody>
          <a:bodyPr wrap="square">
            <a:spAutoFit/>
          </a:bodyPr>
          <a:lstStyle/>
          <a:p>
            <a:r>
              <a:rPr lang="fr-FR" b="1" dirty="0">
                <a:solidFill>
                  <a:srgbClr val="00B0F0"/>
                </a:solidFill>
              </a:rPr>
              <a:t>Que</a:t>
            </a:r>
            <a:r>
              <a:rPr lang="fr-FR" dirty="0"/>
              <a:t> fait Youssef au début du texte? </a:t>
            </a:r>
          </a:p>
        </p:txBody>
      </p:sp>
    </p:spTree>
    <p:extLst>
      <p:ext uri="{BB962C8B-B14F-4D97-AF65-F5344CB8AC3E}">
        <p14:creationId xmlns:p14="http://schemas.microsoft.com/office/powerpoint/2010/main" val="22389161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D5603-C242-25E6-CE58-7EF04A64D1E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808655-EAAB-ADE4-780F-39A876B6C79F}"/>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1E7E7AE-1F64-94E5-A5F5-E4396852C0D4}"/>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17D40FC-A1B9-73F0-88DD-CA2126EC3B0E}"/>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F70B4349-347C-0739-4DDA-85B5AB7B763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68A638F-07AB-103F-522C-B76C79D9BEC5}"/>
              </a:ext>
            </a:extLst>
          </p:cNvPr>
          <p:cNvSpPr txBox="1"/>
          <p:nvPr/>
        </p:nvSpPr>
        <p:spPr>
          <a:xfrm>
            <a:off x="503985" y="17908"/>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Le mot interrogatif « que » est associé au verbe « fait ». Donc, on me demande de trouver une action dans le texte. </a:t>
            </a:r>
          </a:p>
        </p:txBody>
      </p:sp>
      <p:sp>
        <p:nvSpPr>
          <p:cNvPr id="12" name="Espace réservé du texte 2">
            <a:extLst>
              <a:ext uri="{FF2B5EF4-FFF2-40B4-BE49-F238E27FC236}">
                <a16:creationId xmlns:a16="http://schemas.microsoft.com/office/drawing/2014/main" id="{9B87C23B-6C59-1D05-46C9-29A621E5F377}"/>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58967496-9188-FD4F-FA16-5D75A03703D0}"/>
              </a:ext>
            </a:extLst>
          </p:cNvPr>
          <p:cNvSpPr txBox="1"/>
          <p:nvPr/>
        </p:nvSpPr>
        <p:spPr>
          <a:xfrm>
            <a:off x="2091137" y="1607721"/>
            <a:ext cx="4608414" cy="369332"/>
          </a:xfrm>
          <a:prstGeom prst="rect">
            <a:avLst/>
          </a:prstGeom>
          <a:noFill/>
        </p:spPr>
        <p:txBody>
          <a:bodyPr wrap="square">
            <a:spAutoFit/>
          </a:bodyPr>
          <a:lstStyle/>
          <a:p>
            <a:r>
              <a:rPr lang="fr-FR" dirty="0"/>
              <a:t>Que</a:t>
            </a:r>
            <a:r>
              <a:rPr lang="fr-FR" b="1" dirty="0">
                <a:solidFill>
                  <a:srgbClr val="00B0F0"/>
                </a:solidFill>
              </a:rPr>
              <a:t> fait </a:t>
            </a:r>
            <a:r>
              <a:rPr lang="fr-FR" dirty="0"/>
              <a:t>Youssef au début du texte?</a:t>
            </a:r>
          </a:p>
        </p:txBody>
      </p:sp>
    </p:spTree>
    <p:extLst>
      <p:ext uri="{BB962C8B-B14F-4D97-AF65-F5344CB8AC3E}">
        <p14:creationId xmlns:p14="http://schemas.microsoft.com/office/powerpoint/2010/main" val="15267666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7E326-C634-DEE5-71C7-D9526199D29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444AF6-240A-9AA3-7FB0-61244B602343}"/>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B1ABD108-6018-1CD1-2289-D1EA0390E2A6}"/>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48C8139E-C4B7-4CFE-9CF1-CAF90129C8EE}"/>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095D5415-5B39-8E6A-E4E4-64A5EDC9A3D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37EEA916-A911-C343-9B3D-D4DABEDD9C5C}"/>
              </a:ext>
            </a:extLst>
          </p:cNvPr>
          <p:cNvSpPr txBox="1"/>
          <p:nvPr/>
        </p:nvSpPr>
        <p:spPr>
          <a:xfrm>
            <a:off x="503985" y="17908"/>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La question est associée à un indicateur « au début du texte ». Il s’agit donc de repérer la première action faite par le personnage. </a:t>
            </a:r>
          </a:p>
        </p:txBody>
      </p:sp>
      <p:sp>
        <p:nvSpPr>
          <p:cNvPr id="12" name="Espace réservé du texte 2">
            <a:extLst>
              <a:ext uri="{FF2B5EF4-FFF2-40B4-BE49-F238E27FC236}">
                <a16:creationId xmlns:a16="http://schemas.microsoft.com/office/drawing/2014/main" id="{EF1ADCB3-2961-3631-447A-CB41845F99BB}"/>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7F3BEBDD-AD6E-54A5-F607-D2230E5B4103}"/>
              </a:ext>
            </a:extLst>
          </p:cNvPr>
          <p:cNvSpPr txBox="1"/>
          <p:nvPr/>
        </p:nvSpPr>
        <p:spPr>
          <a:xfrm>
            <a:off x="2091137" y="1607721"/>
            <a:ext cx="4608414" cy="369332"/>
          </a:xfrm>
          <a:prstGeom prst="rect">
            <a:avLst/>
          </a:prstGeom>
          <a:noFill/>
        </p:spPr>
        <p:txBody>
          <a:bodyPr wrap="square">
            <a:spAutoFit/>
          </a:bodyPr>
          <a:lstStyle/>
          <a:p>
            <a:r>
              <a:rPr lang="fr-FR" dirty="0"/>
              <a:t>Que</a:t>
            </a:r>
            <a:r>
              <a:rPr lang="fr-FR" b="1" dirty="0">
                <a:solidFill>
                  <a:srgbClr val="00B0F0"/>
                </a:solidFill>
              </a:rPr>
              <a:t> </a:t>
            </a:r>
            <a:r>
              <a:rPr lang="fr-FR" dirty="0"/>
              <a:t>fait</a:t>
            </a:r>
            <a:r>
              <a:rPr lang="fr-FR" b="1" dirty="0">
                <a:solidFill>
                  <a:srgbClr val="00B0F0"/>
                </a:solidFill>
              </a:rPr>
              <a:t> </a:t>
            </a:r>
            <a:r>
              <a:rPr lang="fr-FR" dirty="0"/>
              <a:t>Youssef </a:t>
            </a:r>
            <a:r>
              <a:rPr lang="fr-FR" b="1" dirty="0">
                <a:solidFill>
                  <a:srgbClr val="00B0F0"/>
                </a:solidFill>
              </a:rPr>
              <a:t>au début du texte?</a:t>
            </a:r>
          </a:p>
        </p:txBody>
      </p:sp>
    </p:spTree>
    <p:extLst>
      <p:ext uri="{BB962C8B-B14F-4D97-AF65-F5344CB8AC3E}">
        <p14:creationId xmlns:p14="http://schemas.microsoft.com/office/powerpoint/2010/main" val="1688439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8E141-DDF4-AE1B-A4F3-7646E628E2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D73D7C5-7265-D1FC-A440-260BA3DA3436}"/>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F9ADB4C1-EC83-3B7B-8840-2BEDCF839D9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82D746A-3BEF-D259-B21A-363C345AACEF}"/>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751232F-2275-F6C5-6624-A0F23950158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34DEB24A-FA8A-28AC-52AD-BD018CE5A9F2}"/>
              </a:ext>
            </a:extLst>
          </p:cNvPr>
          <p:cNvSpPr txBox="1"/>
          <p:nvPr/>
        </p:nvSpPr>
        <p:spPr>
          <a:xfrm>
            <a:off x="564832" y="98450"/>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Pour répondre à cette question, je cherche dans le texte le passage où on parle de Youssef.</a:t>
            </a:r>
          </a:p>
        </p:txBody>
      </p:sp>
      <p:sp>
        <p:nvSpPr>
          <p:cNvPr id="12" name="Espace réservé du texte 2">
            <a:extLst>
              <a:ext uri="{FF2B5EF4-FFF2-40B4-BE49-F238E27FC236}">
                <a16:creationId xmlns:a16="http://schemas.microsoft.com/office/drawing/2014/main" id="{6C02CCDB-3C52-9ECF-4D5B-3BA5E4C36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3A21BE15-1329-C647-1D81-58B56A65A0BC}"/>
              </a:ext>
            </a:extLst>
          </p:cNvPr>
          <p:cNvSpPr txBox="1"/>
          <p:nvPr/>
        </p:nvSpPr>
        <p:spPr>
          <a:xfrm>
            <a:off x="214039" y="929339"/>
            <a:ext cx="6963821" cy="2031325"/>
          </a:xfrm>
          <a:prstGeom prst="rect">
            <a:avLst/>
          </a:prstGeom>
          <a:noFill/>
        </p:spPr>
        <p:txBody>
          <a:bodyPr wrap="square">
            <a:spAutoFit/>
          </a:bodyPr>
          <a:lstStyle/>
          <a:p>
            <a:pPr algn="just"/>
            <a:r>
              <a:rPr lang="fr-FR" dirty="0"/>
              <a:t>Youssef est seul dans le salon. </a:t>
            </a:r>
            <a:r>
              <a:rPr lang="fr-FR" b="1" dirty="0">
                <a:solidFill>
                  <a:srgbClr val="00B0F0"/>
                </a:solidFill>
              </a:rPr>
              <a:t>Il attend le retour de sa sœur</a:t>
            </a:r>
            <a:r>
              <a:rPr lang="fr-FR" dirty="0"/>
              <a:t>.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pic>
        <p:nvPicPr>
          <p:cNvPr id="5" name="Image 4">
            <a:extLst>
              <a:ext uri="{FF2B5EF4-FFF2-40B4-BE49-F238E27FC236}">
                <a16:creationId xmlns:a16="http://schemas.microsoft.com/office/drawing/2014/main" id="{E202C2B0-ECAA-3AD5-FFA5-C51DB680F42A}"/>
              </a:ext>
            </a:extLst>
          </p:cNvPr>
          <p:cNvPicPr>
            <a:picLocks noChangeAspect="1"/>
          </p:cNvPicPr>
          <p:nvPr/>
        </p:nvPicPr>
        <p:blipFill>
          <a:blip r:embed="rId4"/>
          <a:stretch>
            <a:fillRect/>
          </a:stretch>
        </p:blipFill>
        <p:spPr>
          <a:xfrm>
            <a:off x="7391899" y="956992"/>
            <a:ext cx="1538062" cy="1705012"/>
          </a:xfrm>
          <a:prstGeom prst="rect">
            <a:avLst/>
          </a:prstGeom>
        </p:spPr>
      </p:pic>
    </p:spTree>
    <p:extLst>
      <p:ext uri="{BB962C8B-B14F-4D97-AF65-F5344CB8AC3E}">
        <p14:creationId xmlns:p14="http://schemas.microsoft.com/office/powerpoint/2010/main" val="3122027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C011E-286E-C6A4-024B-3D964A8BF6B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845E775-583B-D1BA-D325-A532C4361B05}"/>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DD25B68-0381-A4C1-B345-5419CDAFD27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1B99CD7-8069-37DA-AF78-5275545A143E}"/>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0BD089BC-D9D1-6187-A101-A57E5796998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D41FC731-F652-F273-1D57-DDD508C2ABA4}"/>
              </a:ext>
            </a:extLst>
          </p:cNvPr>
          <p:cNvSpPr txBox="1"/>
          <p:nvPr/>
        </p:nvSpPr>
        <p:spPr>
          <a:xfrm>
            <a:off x="503985" y="17908"/>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Je cherche ,ensuite, dans la phrase où on parle de Youssef le verbe qui correspond à son action .</a:t>
            </a:r>
          </a:p>
        </p:txBody>
      </p:sp>
      <p:sp>
        <p:nvSpPr>
          <p:cNvPr id="12" name="Espace réservé du texte 2">
            <a:extLst>
              <a:ext uri="{FF2B5EF4-FFF2-40B4-BE49-F238E27FC236}">
                <a16:creationId xmlns:a16="http://schemas.microsoft.com/office/drawing/2014/main" id="{602EC83C-9FAD-9B9C-DE7B-8CBD9D19131A}"/>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2921B13C-4279-AACC-0272-36E3E86CAE2C}"/>
              </a:ext>
            </a:extLst>
          </p:cNvPr>
          <p:cNvSpPr txBox="1"/>
          <p:nvPr/>
        </p:nvSpPr>
        <p:spPr>
          <a:xfrm>
            <a:off x="214039" y="929339"/>
            <a:ext cx="6963821" cy="2031325"/>
          </a:xfrm>
          <a:prstGeom prst="rect">
            <a:avLst/>
          </a:prstGeom>
          <a:noFill/>
        </p:spPr>
        <p:txBody>
          <a:bodyPr wrap="square">
            <a:spAutoFit/>
          </a:bodyPr>
          <a:lstStyle/>
          <a:p>
            <a:pPr algn="just"/>
            <a:r>
              <a:rPr lang="fr-FR" dirty="0"/>
              <a:t>Youssef est seul dans le salon. </a:t>
            </a:r>
            <a:r>
              <a:rPr lang="fr-FR" b="1" dirty="0">
                <a:solidFill>
                  <a:srgbClr val="00B0F0"/>
                </a:solidFill>
              </a:rPr>
              <a:t>Il </a:t>
            </a:r>
            <a:r>
              <a:rPr lang="fr-FR" b="1" u="sng" dirty="0">
                <a:solidFill>
                  <a:srgbClr val="C00000"/>
                </a:solidFill>
              </a:rPr>
              <a:t>attend</a:t>
            </a:r>
            <a:r>
              <a:rPr lang="fr-FR" b="1" dirty="0">
                <a:solidFill>
                  <a:srgbClr val="00B0F0"/>
                </a:solidFill>
              </a:rPr>
              <a:t> le retour de sa sœur</a:t>
            </a:r>
            <a:r>
              <a:rPr lang="fr-FR" dirty="0"/>
              <a:t>.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pic>
        <p:nvPicPr>
          <p:cNvPr id="5" name="Image 4">
            <a:extLst>
              <a:ext uri="{FF2B5EF4-FFF2-40B4-BE49-F238E27FC236}">
                <a16:creationId xmlns:a16="http://schemas.microsoft.com/office/drawing/2014/main" id="{7B650832-4245-EDEF-2FF0-25786FDCCD60}"/>
              </a:ext>
            </a:extLst>
          </p:cNvPr>
          <p:cNvPicPr>
            <a:picLocks noChangeAspect="1"/>
          </p:cNvPicPr>
          <p:nvPr/>
        </p:nvPicPr>
        <p:blipFill>
          <a:blip r:embed="rId4"/>
          <a:stretch>
            <a:fillRect/>
          </a:stretch>
        </p:blipFill>
        <p:spPr>
          <a:xfrm>
            <a:off x="7391899" y="956992"/>
            <a:ext cx="1538062" cy="1705012"/>
          </a:xfrm>
          <a:prstGeom prst="rect">
            <a:avLst/>
          </a:prstGeom>
        </p:spPr>
      </p:pic>
    </p:spTree>
    <p:extLst>
      <p:ext uri="{BB962C8B-B14F-4D97-AF65-F5344CB8AC3E}">
        <p14:creationId xmlns:p14="http://schemas.microsoft.com/office/powerpoint/2010/main" val="29019360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09DD-4B0A-8153-AE80-F6ED3B365CD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9AE515B-2824-E3F1-304F-7764824DAE9D}"/>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97B8E42-3BE9-43F2-B8D1-464920DF4F2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208367F9-AE45-015B-8BE9-91D477A49A74}"/>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FA85EADA-9063-8A6F-B17F-437E947D2E7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4678E864-D30F-C166-6072-8B786683C3EE}"/>
              </a:ext>
            </a:extLst>
          </p:cNvPr>
          <p:cNvSpPr txBox="1"/>
          <p:nvPr/>
        </p:nvSpPr>
        <p:spPr>
          <a:xfrm>
            <a:off x="503985" y="17908"/>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Pour répondre à la question, je formule une phrase complète et correcte.</a:t>
            </a:r>
          </a:p>
        </p:txBody>
      </p:sp>
      <p:sp>
        <p:nvSpPr>
          <p:cNvPr id="12" name="Espace réservé du texte 2">
            <a:extLst>
              <a:ext uri="{FF2B5EF4-FFF2-40B4-BE49-F238E27FC236}">
                <a16:creationId xmlns:a16="http://schemas.microsoft.com/office/drawing/2014/main" id="{EDEBA390-109C-328B-0BD3-C8B773A8712D}"/>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Flèche : droite 4">
            <a:extLst>
              <a:ext uri="{FF2B5EF4-FFF2-40B4-BE49-F238E27FC236}">
                <a16:creationId xmlns:a16="http://schemas.microsoft.com/office/drawing/2014/main" id="{0F3A1735-74D9-4B1E-4C21-EFF03A1051CB}"/>
              </a:ext>
            </a:extLst>
          </p:cNvPr>
          <p:cNvSpPr/>
          <p:nvPr/>
        </p:nvSpPr>
        <p:spPr>
          <a:xfrm>
            <a:off x="420785" y="2119516"/>
            <a:ext cx="1116701" cy="3656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99C7A6F7-BAF7-3A0F-E69B-AEE6EE3D6935}"/>
              </a:ext>
            </a:extLst>
          </p:cNvPr>
          <p:cNvSpPr txBox="1"/>
          <p:nvPr/>
        </p:nvSpPr>
        <p:spPr>
          <a:xfrm>
            <a:off x="2050677" y="2015327"/>
            <a:ext cx="6040637" cy="369332"/>
          </a:xfrm>
          <a:prstGeom prst="rect">
            <a:avLst/>
          </a:prstGeom>
          <a:noFill/>
        </p:spPr>
        <p:txBody>
          <a:bodyPr wrap="square">
            <a:spAutoFit/>
          </a:bodyPr>
          <a:lstStyle/>
          <a:p>
            <a:r>
              <a:rPr lang="fr-FR" dirty="0"/>
              <a:t>Youssef attend le retour de sa sœur.</a:t>
            </a:r>
          </a:p>
        </p:txBody>
      </p:sp>
      <p:pic>
        <p:nvPicPr>
          <p:cNvPr id="9" name="Image 8">
            <a:extLst>
              <a:ext uri="{FF2B5EF4-FFF2-40B4-BE49-F238E27FC236}">
                <a16:creationId xmlns:a16="http://schemas.microsoft.com/office/drawing/2014/main" id="{F80792E7-63E8-9DE6-5F36-B312285E6BC4}"/>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Lst>
          </a:blip>
          <a:stretch>
            <a:fillRect/>
          </a:stretch>
        </p:blipFill>
        <p:spPr>
          <a:xfrm>
            <a:off x="1719425" y="1019418"/>
            <a:ext cx="4448796" cy="571580"/>
          </a:xfrm>
          <a:prstGeom prst="rect">
            <a:avLst/>
          </a:prstGeom>
        </p:spPr>
      </p:pic>
    </p:spTree>
    <p:extLst>
      <p:ext uri="{BB962C8B-B14F-4D97-AF65-F5344CB8AC3E}">
        <p14:creationId xmlns:p14="http://schemas.microsoft.com/office/powerpoint/2010/main" val="30040135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En binômes, vous allez répondre à la question n°2.</a:t>
            </a:r>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853908" cy="161051"/>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répondre, de former des phrases complètes et d’expliquer leur raisonnement.</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Picture 9">
            <a:extLst>
              <a:ext uri="{FF2B5EF4-FFF2-40B4-BE49-F238E27FC236}">
                <a16:creationId xmlns:a16="http://schemas.microsoft.com/office/drawing/2014/main" id="{1E625CD1-A40C-B5F4-B1E5-7CE758D0C2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3834" y="-40422"/>
            <a:ext cx="637720" cy="595371"/>
          </a:xfrm>
          <a:prstGeom prst="rect">
            <a:avLst/>
          </a:prstGeom>
        </p:spPr>
      </p:pic>
      <p:sp>
        <p:nvSpPr>
          <p:cNvPr id="2" name="ZoneTexte 1">
            <a:extLst>
              <a:ext uri="{FF2B5EF4-FFF2-40B4-BE49-F238E27FC236}">
                <a16:creationId xmlns:a16="http://schemas.microsoft.com/office/drawing/2014/main" id="{67FDA141-59E3-745D-AA18-F9D065133250}"/>
              </a:ext>
            </a:extLst>
          </p:cNvPr>
          <p:cNvSpPr txBox="1"/>
          <p:nvPr/>
        </p:nvSpPr>
        <p:spPr>
          <a:xfrm>
            <a:off x="214039" y="929339"/>
            <a:ext cx="6963821" cy="2031325"/>
          </a:xfrm>
          <a:prstGeom prst="rect">
            <a:avLst/>
          </a:prstGeom>
          <a:noFill/>
        </p:spPr>
        <p:txBody>
          <a:bodyPr wrap="square">
            <a:spAutoFit/>
          </a:bodyPr>
          <a:lstStyle/>
          <a:p>
            <a:pPr algn="just"/>
            <a:r>
              <a:rPr lang="fr-FR" dirty="0"/>
              <a:t>Youssef est seul dans le salon. Il attend le retour de sa sœur.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pic>
        <p:nvPicPr>
          <p:cNvPr id="7" name="Image 6">
            <a:extLst>
              <a:ext uri="{FF2B5EF4-FFF2-40B4-BE49-F238E27FC236}">
                <a16:creationId xmlns:a16="http://schemas.microsoft.com/office/drawing/2014/main" id="{37345E8E-B679-9FF2-5EE0-71534AD4138E}"/>
              </a:ext>
            </a:extLst>
          </p:cNvPr>
          <p:cNvPicPr>
            <a:picLocks noChangeAspect="1"/>
          </p:cNvPicPr>
          <p:nvPr/>
        </p:nvPicPr>
        <p:blipFill>
          <a:blip r:embed="rId3"/>
          <a:stretch>
            <a:fillRect/>
          </a:stretch>
        </p:blipFill>
        <p:spPr>
          <a:xfrm>
            <a:off x="7391899" y="956992"/>
            <a:ext cx="1538062" cy="1705012"/>
          </a:xfrm>
          <a:prstGeom prst="rect">
            <a:avLst/>
          </a:prstGeom>
        </p:spPr>
      </p:pic>
      <p:pic>
        <p:nvPicPr>
          <p:cNvPr id="10" name="Image 9">
            <a:extLst>
              <a:ext uri="{FF2B5EF4-FFF2-40B4-BE49-F238E27FC236}">
                <a16:creationId xmlns:a16="http://schemas.microsoft.com/office/drawing/2014/main" id="{86009F48-AE30-99C9-599F-891D9C197FB0}"/>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Lst>
          </a:blip>
          <a:stretch>
            <a:fillRect/>
          </a:stretch>
        </p:blipFill>
        <p:spPr>
          <a:xfrm>
            <a:off x="1932838" y="3392925"/>
            <a:ext cx="5144218" cy="552527"/>
          </a:xfrm>
          <a:prstGeom prst="rect">
            <a:avLst/>
          </a:prstGeom>
        </p:spPr>
      </p:pic>
    </p:spTree>
    <p:extLst>
      <p:ext uri="{BB962C8B-B14F-4D97-AF65-F5344CB8AC3E}">
        <p14:creationId xmlns:p14="http://schemas.microsoft.com/office/powerpoint/2010/main" val="38553629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666FF-41FD-616E-A28F-39DADC573743}"/>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2AFF8288-E1B9-1856-B58B-A2AC0BEB2FF8}"/>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Oui, la bonne réponse </a:t>
            </a:r>
            <a:r>
              <a:rPr lang="fr-FR" altLang="fr-FR" sz="1400" b="1" dirty="0" smtClean="0">
                <a:solidFill>
                  <a:srgbClr val="E7E6E6">
                    <a:lumMod val="50000"/>
                  </a:srgbClr>
                </a:solidFill>
                <a:latin typeface="Calibri" panose="020F0502020204030204"/>
              </a:rPr>
              <a:t>est :</a:t>
            </a:r>
            <a:endParaRPr lang="fr-FR" altLang="fr-FR" sz="1400" b="1" dirty="0">
              <a:solidFill>
                <a:srgbClr val="E7E6E6">
                  <a:lumMod val="50000"/>
                </a:srgbClr>
              </a:solidFill>
              <a:latin typeface="Calibri" panose="020F0502020204030204"/>
            </a:endParaRPr>
          </a:p>
        </p:txBody>
      </p:sp>
      <p:sp>
        <p:nvSpPr>
          <p:cNvPr id="5" name="Espace réservé du texte 2">
            <a:extLst>
              <a:ext uri="{FF2B5EF4-FFF2-40B4-BE49-F238E27FC236}">
                <a16:creationId xmlns:a16="http://schemas.microsoft.com/office/drawing/2014/main" id="{27541F29-382A-2111-5A22-28FCE18A2AE4}"/>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demander aux élèves de noter la bonne réponse.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C2FBD9D8-6878-2294-F21A-E643E8DABB5B}"/>
              </a:ext>
            </a:extLst>
          </p:cNvPr>
          <p:cNvSpPr txBox="1"/>
          <p:nvPr/>
        </p:nvSpPr>
        <p:spPr>
          <a:xfrm>
            <a:off x="1914265" y="1634510"/>
            <a:ext cx="7453091" cy="677108"/>
          </a:xfrm>
          <a:prstGeom prst="rect">
            <a:avLst/>
          </a:prstGeom>
          <a:noFill/>
        </p:spPr>
        <p:txBody>
          <a:bodyPr wrap="square">
            <a:spAutoFit/>
          </a:bodyPr>
          <a:lstStyle/>
          <a:p>
            <a:pPr algn="l"/>
            <a:endParaRPr lang="fr-FR" sz="2000" b="0" i="0" u="none" strike="noStrike" baseline="0" dirty="0">
              <a:solidFill>
                <a:srgbClr val="000000"/>
              </a:solidFill>
              <a:latin typeface="YZOJMB+Calibri"/>
            </a:endParaRPr>
          </a:p>
          <a:p>
            <a:pPr algn="just"/>
            <a:r>
              <a:rPr lang="fr-FR" dirty="0">
                <a:latin typeface="YZOJMB+Calibri"/>
              </a:rPr>
              <a:t>Youssef se lève et regarde vers la porte.</a:t>
            </a:r>
            <a:r>
              <a:rPr lang="fr-FR" sz="1800" b="0" i="0" u="none" strike="noStrike" baseline="0" dirty="0">
                <a:latin typeface="YZOJMB+Calibri"/>
              </a:rPr>
              <a:t> </a:t>
            </a:r>
            <a:endParaRPr lang="fr-FR" dirty="0"/>
          </a:p>
        </p:txBody>
      </p:sp>
      <p:sp>
        <p:nvSpPr>
          <p:cNvPr id="9" name="ZoneTexte 8">
            <a:extLst>
              <a:ext uri="{FF2B5EF4-FFF2-40B4-BE49-F238E27FC236}">
                <a16:creationId xmlns:a16="http://schemas.microsoft.com/office/drawing/2014/main" id="{D95BEF0B-B896-6873-C9E7-FACB0E12A28F}"/>
              </a:ext>
            </a:extLst>
          </p:cNvPr>
          <p:cNvSpPr txBox="1"/>
          <p:nvPr/>
        </p:nvSpPr>
        <p:spPr>
          <a:xfrm>
            <a:off x="1914264" y="957402"/>
            <a:ext cx="7453091" cy="677108"/>
          </a:xfrm>
          <a:prstGeom prst="rect">
            <a:avLst/>
          </a:prstGeom>
          <a:noFill/>
        </p:spPr>
        <p:txBody>
          <a:bodyPr wrap="square">
            <a:spAutoFit/>
          </a:bodyPr>
          <a:lstStyle/>
          <a:p>
            <a:pPr algn="l"/>
            <a:endParaRPr lang="fr-FR" sz="2000" b="0" i="0" u="none" strike="noStrike" baseline="0" dirty="0">
              <a:solidFill>
                <a:srgbClr val="000000"/>
              </a:solidFill>
              <a:latin typeface="YZOJMB+Calibri"/>
            </a:endParaRPr>
          </a:p>
          <a:p>
            <a:pPr algn="just"/>
            <a:r>
              <a:rPr lang="fr-FR" sz="1800" b="0" i="0" u="none" strike="noStrike" baseline="0" dirty="0">
                <a:latin typeface="YZOJMB+Calibri"/>
              </a:rPr>
              <a:t>Que fait Youssef quand il entend le bruit?</a:t>
            </a:r>
            <a:endParaRPr lang="fr-FR" dirty="0"/>
          </a:p>
        </p:txBody>
      </p:sp>
      <p:sp>
        <p:nvSpPr>
          <p:cNvPr id="10" name="Flèche : droite 9">
            <a:extLst>
              <a:ext uri="{FF2B5EF4-FFF2-40B4-BE49-F238E27FC236}">
                <a16:creationId xmlns:a16="http://schemas.microsoft.com/office/drawing/2014/main" id="{29F6738B-3280-4BDE-5ADC-850FD2FAAF87}"/>
              </a:ext>
            </a:extLst>
          </p:cNvPr>
          <p:cNvSpPr/>
          <p:nvPr/>
        </p:nvSpPr>
        <p:spPr>
          <a:xfrm>
            <a:off x="594323" y="1973064"/>
            <a:ext cx="1116701" cy="3656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Picture 9">
            <a:extLst>
              <a:ext uri="{FF2B5EF4-FFF2-40B4-BE49-F238E27FC236}">
                <a16:creationId xmlns:a16="http://schemas.microsoft.com/office/drawing/2014/main" id="{3A17A1D8-05E7-1781-E3A9-7CE36C4388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3834" y="-40422"/>
            <a:ext cx="637720" cy="595371"/>
          </a:xfrm>
          <a:prstGeom prst="rect">
            <a:avLst/>
          </a:prstGeom>
        </p:spPr>
      </p:pic>
    </p:spTree>
    <p:extLst>
      <p:ext uri="{BB962C8B-B14F-4D97-AF65-F5344CB8AC3E}">
        <p14:creationId xmlns:p14="http://schemas.microsoft.com/office/powerpoint/2010/main" val="2000518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73488" y="200375"/>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vous allez répondre à la question 3 individuellement.</a:t>
            </a:r>
          </a:p>
        </p:txBody>
      </p:sp>
      <p:sp>
        <p:nvSpPr>
          <p:cNvPr id="2" name="Espace réservé du texte 2">
            <a:extLst>
              <a:ext uri="{FF2B5EF4-FFF2-40B4-BE49-F238E27FC236}">
                <a16:creationId xmlns:a16="http://schemas.microsoft.com/office/drawing/2014/main" id="{58B26F2E-ABE0-CFA2-9F06-33111CF29D33}"/>
              </a:ext>
            </a:extLst>
          </p:cNvPr>
          <p:cNvSpPr txBox="1">
            <a:spLocks/>
          </p:cNvSpPr>
          <p:nvPr/>
        </p:nvSpPr>
        <p:spPr>
          <a:xfrm>
            <a:off x="693568" y="580037"/>
            <a:ext cx="7853908" cy="161051"/>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répondre, de former des phrases complètes et d’expliquer leur raisonnement.</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Picture 14">
            <a:extLst>
              <a:ext uri="{FF2B5EF4-FFF2-40B4-BE49-F238E27FC236}">
                <a16:creationId xmlns:a16="http://schemas.microsoft.com/office/drawing/2014/main" id="{599A7190-7022-F377-FDD7-9C10102C5CD8}"/>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4" name="ZoneTexte 3">
            <a:extLst>
              <a:ext uri="{FF2B5EF4-FFF2-40B4-BE49-F238E27FC236}">
                <a16:creationId xmlns:a16="http://schemas.microsoft.com/office/drawing/2014/main" id="{AC7C7E11-CEB9-B2B0-2E7A-C75AC62EA04B}"/>
              </a:ext>
            </a:extLst>
          </p:cNvPr>
          <p:cNvSpPr txBox="1"/>
          <p:nvPr/>
        </p:nvSpPr>
        <p:spPr>
          <a:xfrm>
            <a:off x="214039" y="929339"/>
            <a:ext cx="6963821" cy="2031325"/>
          </a:xfrm>
          <a:prstGeom prst="rect">
            <a:avLst/>
          </a:prstGeom>
          <a:noFill/>
        </p:spPr>
        <p:txBody>
          <a:bodyPr wrap="square">
            <a:spAutoFit/>
          </a:bodyPr>
          <a:lstStyle/>
          <a:p>
            <a:pPr algn="just"/>
            <a:r>
              <a:rPr lang="fr-FR" dirty="0"/>
              <a:t>Youssef est seul dans le salon. Il attend le retour de sa sœur.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pic>
        <p:nvPicPr>
          <p:cNvPr id="8" name="Image 7">
            <a:extLst>
              <a:ext uri="{FF2B5EF4-FFF2-40B4-BE49-F238E27FC236}">
                <a16:creationId xmlns:a16="http://schemas.microsoft.com/office/drawing/2014/main" id="{EA8BCEA2-AB52-3D55-3293-513E24075FDB}"/>
              </a:ext>
            </a:extLst>
          </p:cNvPr>
          <p:cNvPicPr>
            <a:picLocks noChangeAspect="1"/>
          </p:cNvPicPr>
          <p:nvPr/>
        </p:nvPicPr>
        <p:blipFill>
          <a:blip r:embed="rId5"/>
          <a:stretch>
            <a:fillRect/>
          </a:stretch>
        </p:blipFill>
        <p:spPr>
          <a:xfrm>
            <a:off x="7391899" y="956992"/>
            <a:ext cx="1538062" cy="1705012"/>
          </a:xfrm>
          <a:prstGeom prst="rect">
            <a:avLst/>
          </a:prstGeom>
        </p:spPr>
      </p:pic>
      <p:pic>
        <p:nvPicPr>
          <p:cNvPr id="10" name="Image 9">
            <a:extLst>
              <a:ext uri="{FF2B5EF4-FFF2-40B4-BE49-F238E27FC236}">
                <a16:creationId xmlns:a16="http://schemas.microsoft.com/office/drawing/2014/main" id="{430F9509-100E-A2AA-F93B-D854579B5A0F}"/>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4700"/>
                    </a14:imgEffect>
                  </a14:imgLayer>
                </a14:imgProps>
              </a:ext>
            </a:extLst>
          </a:blip>
          <a:stretch>
            <a:fillRect/>
          </a:stretch>
        </p:blipFill>
        <p:spPr>
          <a:xfrm>
            <a:off x="2302160" y="3148915"/>
            <a:ext cx="4124901" cy="60968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F6D57-619C-7C56-9918-8BE1A45F747E}"/>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0B65B8F9-40B8-981F-80DF-01D5FDBDC90C}"/>
              </a:ext>
            </a:extLst>
          </p:cNvPr>
          <p:cNvSpPr txBox="1"/>
          <p:nvPr/>
        </p:nvSpPr>
        <p:spPr>
          <a:xfrm>
            <a:off x="873488" y="200375"/>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Oui, la bonne réponse </a:t>
            </a:r>
            <a:r>
              <a:rPr lang="fr-FR" altLang="fr-FR" sz="1400" b="1" dirty="0" smtClean="0">
                <a:solidFill>
                  <a:srgbClr val="E7E6E6">
                    <a:lumMod val="50000"/>
                  </a:srgbClr>
                </a:solidFill>
                <a:latin typeface="Calibri" panose="020F0502020204030204"/>
              </a:rPr>
              <a:t>est : </a:t>
            </a:r>
            <a:endParaRPr lang="fr-FR" altLang="fr-FR" sz="1400" b="1" dirty="0">
              <a:solidFill>
                <a:srgbClr val="E7E6E6">
                  <a:lumMod val="50000"/>
                </a:srgbClr>
              </a:solidFill>
              <a:latin typeface="Calibri" panose="020F0502020204030204"/>
            </a:endParaRPr>
          </a:p>
        </p:txBody>
      </p:sp>
      <p:sp>
        <p:nvSpPr>
          <p:cNvPr id="4" name="ZoneTexte 3">
            <a:extLst>
              <a:ext uri="{FF2B5EF4-FFF2-40B4-BE49-F238E27FC236}">
                <a16:creationId xmlns:a16="http://schemas.microsoft.com/office/drawing/2014/main" id="{B6085126-4DE8-7DEE-120E-58237FA65DA4}"/>
              </a:ext>
            </a:extLst>
          </p:cNvPr>
          <p:cNvSpPr txBox="1"/>
          <p:nvPr/>
        </p:nvSpPr>
        <p:spPr>
          <a:xfrm>
            <a:off x="2531032" y="977067"/>
            <a:ext cx="3564043" cy="707886"/>
          </a:xfrm>
          <a:prstGeom prst="rect">
            <a:avLst/>
          </a:prstGeom>
          <a:noFill/>
        </p:spPr>
        <p:txBody>
          <a:bodyPr wrap="square">
            <a:spAutoFit/>
          </a:bodyPr>
          <a:lstStyle/>
          <a:p>
            <a:pPr algn="l"/>
            <a:endParaRPr lang="fr-FR" sz="2000" b="0" i="0" u="none" strike="noStrike" baseline="0" dirty="0">
              <a:solidFill>
                <a:srgbClr val="000000"/>
              </a:solidFill>
              <a:latin typeface="YZOJMB+Calibri"/>
            </a:endParaRPr>
          </a:p>
          <a:p>
            <a:pPr algn="just"/>
            <a:r>
              <a:rPr lang="fr-FR" sz="2000" b="0" i="0" u="none" strike="noStrike" baseline="0" dirty="0">
                <a:latin typeface="YZOJMB+Calibri"/>
              </a:rPr>
              <a:t>Que fait-il à la fin</a:t>
            </a:r>
            <a:r>
              <a:rPr lang="fr-FR" sz="2000" dirty="0">
                <a:latin typeface="YZOJMB+Calibri"/>
              </a:rPr>
              <a:t> </a:t>
            </a:r>
            <a:r>
              <a:rPr lang="fr-FR" sz="2000" b="0" i="0" u="none" strike="noStrike" baseline="0" dirty="0">
                <a:latin typeface="YZOJMB+Calibri"/>
              </a:rPr>
              <a:t>?</a:t>
            </a:r>
            <a:endParaRPr lang="fr-FR" sz="2000" dirty="0"/>
          </a:p>
        </p:txBody>
      </p:sp>
      <p:sp>
        <p:nvSpPr>
          <p:cNvPr id="6" name="Flèche : droite 5">
            <a:extLst>
              <a:ext uri="{FF2B5EF4-FFF2-40B4-BE49-F238E27FC236}">
                <a16:creationId xmlns:a16="http://schemas.microsoft.com/office/drawing/2014/main" id="{42470B74-CBA0-0E84-CD00-920134AB0CC1}"/>
              </a:ext>
            </a:extLst>
          </p:cNvPr>
          <p:cNvSpPr/>
          <p:nvPr/>
        </p:nvSpPr>
        <p:spPr>
          <a:xfrm>
            <a:off x="683335" y="2083016"/>
            <a:ext cx="1116701" cy="3656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EBEA1483-7E74-20A6-1225-896371417367}"/>
              </a:ext>
            </a:extLst>
          </p:cNvPr>
          <p:cNvSpPr txBox="1"/>
          <p:nvPr/>
        </p:nvSpPr>
        <p:spPr>
          <a:xfrm>
            <a:off x="2473039" y="1744462"/>
            <a:ext cx="5737707" cy="707886"/>
          </a:xfrm>
          <a:prstGeom prst="rect">
            <a:avLst/>
          </a:prstGeom>
          <a:noFill/>
        </p:spPr>
        <p:txBody>
          <a:bodyPr wrap="square">
            <a:spAutoFit/>
          </a:bodyPr>
          <a:lstStyle/>
          <a:p>
            <a:pPr algn="just"/>
            <a:endParaRPr lang="fr-FR" sz="2000" dirty="0">
              <a:solidFill>
                <a:srgbClr val="000000"/>
              </a:solidFill>
              <a:latin typeface="YZOJMB+Calibri"/>
            </a:endParaRPr>
          </a:p>
          <a:p>
            <a:pPr algn="just"/>
            <a:r>
              <a:rPr lang="fr-FR" sz="2000" dirty="0">
                <a:solidFill>
                  <a:srgbClr val="000000"/>
                </a:solidFill>
                <a:latin typeface="YZOJMB+Calibri"/>
              </a:rPr>
              <a:t>Il court annoncer la nouvelle à toute la famille</a:t>
            </a:r>
            <a:r>
              <a:rPr lang="fr-FR" dirty="0">
                <a:latin typeface="YZOJMB+Calibri"/>
              </a:rPr>
              <a:t>.</a:t>
            </a:r>
            <a:endParaRPr lang="fr-FR" dirty="0"/>
          </a:p>
        </p:txBody>
      </p:sp>
      <p:sp>
        <p:nvSpPr>
          <p:cNvPr id="9" name="Espace réservé du texte 2">
            <a:extLst>
              <a:ext uri="{FF2B5EF4-FFF2-40B4-BE49-F238E27FC236}">
                <a16:creationId xmlns:a16="http://schemas.microsoft.com/office/drawing/2014/main" id="{CE2CC794-844F-204E-F4B6-93FEC5EF5F48}"/>
              </a:ext>
            </a:extLst>
          </p:cNvPr>
          <p:cNvSpPr txBox="1">
            <a:spLocks/>
          </p:cNvSpPr>
          <p:nvPr/>
        </p:nvSpPr>
        <p:spPr>
          <a:xfrm>
            <a:off x="807217" y="48877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demander aux élèves de noter la bonne réponse.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3" name="Picture 14">
            <a:extLst>
              <a:ext uri="{FF2B5EF4-FFF2-40B4-BE49-F238E27FC236}">
                <a16:creationId xmlns:a16="http://schemas.microsoft.com/office/drawing/2014/main" id="{AAB518F4-34D5-F1AA-58A0-FA4BA146A52E}"/>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Tree>
    <p:extLst>
      <p:ext uri="{BB962C8B-B14F-4D97-AF65-F5344CB8AC3E}">
        <p14:creationId xmlns:p14="http://schemas.microsoft.com/office/powerpoint/2010/main" val="3232897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F3275-8FBA-A112-B199-F4B9344DA0D7}"/>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8120AD4E-9299-F9C3-410C-75DF9B802605}"/>
              </a:ext>
            </a:extLst>
          </p:cNvPr>
          <p:cNvSpPr txBox="1"/>
          <p:nvPr/>
        </p:nvSpPr>
        <p:spPr>
          <a:xfrm>
            <a:off x="873488" y="200375"/>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présent, vous allez répondre à la question 4 individuellement.</a:t>
            </a:r>
          </a:p>
        </p:txBody>
      </p:sp>
      <p:sp>
        <p:nvSpPr>
          <p:cNvPr id="2" name="Espace réservé du texte 2">
            <a:extLst>
              <a:ext uri="{FF2B5EF4-FFF2-40B4-BE49-F238E27FC236}">
                <a16:creationId xmlns:a16="http://schemas.microsoft.com/office/drawing/2014/main" id="{0AAA987E-F272-E070-CCA5-66A22208E68C}"/>
              </a:ext>
            </a:extLst>
          </p:cNvPr>
          <p:cNvSpPr txBox="1">
            <a:spLocks/>
          </p:cNvSpPr>
          <p:nvPr/>
        </p:nvSpPr>
        <p:spPr>
          <a:xfrm>
            <a:off x="693568" y="580037"/>
            <a:ext cx="7853908" cy="161051"/>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répondre, de former des phrases complètes et d’expliquer leur raisonnement.</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Picture 14">
            <a:extLst>
              <a:ext uri="{FF2B5EF4-FFF2-40B4-BE49-F238E27FC236}">
                <a16:creationId xmlns:a16="http://schemas.microsoft.com/office/drawing/2014/main" id="{19376E0B-1CC8-945B-4E7B-76412EF3798D}"/>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9" name="ZoneTexte 8">
            <a:extLst>
              <a:ext uri="{FF2B5EF4-FFF2-40B4-BE49-F238E27FC236}">
                <a16:creationId xmlns:a16="http://schemas.microsoft.com/office/drawing/2014/main" id="{E4D85486-2209-40F5-B69F-D005CF4164B0}"/>
              </a:ext>
            </a:extLst>
          </p:cNvPr>
          <p:cNvSpPr txBox="1"/>
          <p:nvPr/>
        </p:nvSpPr>
        <p:spPr>
          <a:xfrm>
            <a:off x="693568" y="1508288"/>
            <a:ext cx="3535052" cy="923330"/>
          </a:xfrm>
          <a:prstGeom prst="rect">
            <a:avLst/>
          </a:prstGeom>
          <a:noFill/>
        </p:spPr>
        <p:txBody>
          <a:bodyPr wrap="square" rtlCol="0">
            <a:spAutoFit/>
          </a:bodyPr>
          <a:lstStyle/>
          <a:p>
            <a:pPr marL="285750" indent="-285750">
              <a:buFont typeface="Wingdings" panose="05000000000000000000" pitchFamily="2" charset="2"/>
              <a:buChar char="q"/>
            </a:pPr>
            <a:r>
              <a:rPr lang="fr-FR" dirty="0"/>
              <a:t>Elle dit; »J’ai réussi !»  </a:t>
            </a:r>
          </a:p>
          <a:p>
            <a:pPr marL="285750" indent="-285750">
              <a:buFont typeface="Wingdings" panose="05000000000000000000" pitchFamily="2" charset="2"/>
              <a:buChar char="q"/>
            </a:pPr>
            <a:r>
              <a:rPr lang="fr-FR" dirty="0"/>
              <a:t>Youssef est seul dans le salon.</a:t>
            </a:r>
          </a:p>
          <a:p>
            <a:pPr marL="285750" indent="-285750">
              <a:buFont typeface="Wingdings" panose="05000000000000000000" pitchFamily="2" charset="2"/>
              <a:buChar char="q"/>
            </a:pPr>
            <a:r>
              <a:rPr lang="fr-FR" dirty="0"/>
              <a:t>Elle a l’air heureuse.    </a:t>
            </a:r>
          </a:p>
        </p:txBody>
      </p:sp>
      <p:sp>
        <p:nvSpPr>
          <p:cNvPr id="11" name="ZoneTexte 10">
            <a:extLst>
              <a:ext uri="{FF2B5EF4-FFF2-40B4-BE49-F238E27FC236}">
                <a16:creationId xmlns:a16="http://schemas.microsoft.com/office/drawing/2014/main" id="{4A531282-6C81-CD1C-2B51-26C3615EACCB}"/>
              </a:ext>
            </a:extLst>
          </p:cNvPr>
          <p:cNvSpPr txBox="1"/>
          <p:nvPr/>
        </p:nvSpPr>
        <p:spPr>
          <a:xfrm>
            <a:off x="4469676" y="1508288"/>
            <a:ext cx="4231263" cy="923330"/>
          </a:xfrm>
          <a:prstGeom prst="rect">
            <a:avLst/>
          </a:prstGeom>
          <a:noFill/>
        </p:spPr>
        <p:txBody>
          <a:bodyPr wrap="square" rtlCol="0">
            <a:spAutoFit/>
          </a:bodyPr>
          <a:lstStyle/>
          <a:p>
            <a:pPr marL="285750" indent="-285750">
              <a:buFont typeface="Wingdings" panose="05000000000000000000" pitchFamily="2" charset="2"/>
              <a:buChar char="q"/>
            </a:pPr>
            <a:r>
              <a:rPr lang="fr-FR" dirty="0"/>
              <a:t>Youssef fait un vœu pour sa sœur.  </a:t>
            </a:r>
          </a:p>
          <a:p>
            <a:pPr marL="285750" indent="-285750">
              <a:buFont typeface="Wingdings" panose="05000000000000000000" pitchFamily="2" charset="2"/>
              <a:buChar char="q"/>
            </a:pPr>
            <a:r>
              <a:rPr lang="fr-FR" dirty="0"/>
              <a:t>Elle arrive.</a:t>
            </a:r>
          </a:p>
          <a:p>
            <a:pPr marL="285750" indent="-285750">
              <a:buFont typeface="Wingdings" panose="05000000000000000000" pitchFamily="2" charset="2"/>
              <a:buChar char="q"/>
            </a:pPr>
            <a:r>
              <a:rPr lang="fr-FR" dirty="0"/>
              <a:t>Youssef se sent très heureux.    </a:t>
            </a:r>
          </a:p>
        </p:txBody>
      </p:sp>
    </p:spTree>
    <p:extLst>
      <p:ext uri="{BB962C8B-B14F-4D97-AF65-F5344CB8AC3E}">
        <p14:creationId xmlns:p14="http://schemas.microsoft.com/office/powerpoint/2010/main" val="3304809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7110E-4B4D-A06F-52A2-8A6347FE57BB}"/>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A5BBABA4-1CCF-81FD-A738-0ED6A05E61F4}"/>
              </a:ext>
            </a:extLst>
          </p:cNvPr>
          <p:cNvSpPr txBox="1"/>
          <p:nvPr/>
        </p:nvSpPr>
        <p:spPr>
          <a:xfrm>
            <a:off x="873488" y="200375"/>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Oui, la bonne réponse </a:t>
            </a:r>
            <a:r>
              <a:rPr lang="fr-FR" altLang="fr-FR" sz="1400" b="1" dirty="0" smtClean="0">
                <a:solidFill>
                  <a:srgbClr val="E7E6E6">
                    <a:lumMod val="50000"/>
                  </a:srgbClr>
                </a:solidFill>
                <a:latin typeface="Calibri" panose="020F0502020204030204"/>
              </a:rPr>
              <a:t>est : </a:t>
            </a:r>
            <a:endParaRPr lang="fr-FR" altLang="fr-FR" sz="1400" b="1" dirty="0">
              <a:solidFill>
                <a:srgbClr val="E7E6E6">
                  <a:lumMod val="50000"/>
                </a:srgbClr>
              </a:solidFill>
              <a:latin typeface="Calibri" panose="020F0502020204030204"/>
            </a:endParaRPr>
          </a:p>
        </p:txBody>
      </p:sp>
      <p:sp>
        <p:nvSpPr>
          <p:cNvPr id="9" name="Espace réservé du texte 2">
            <a:extLst>
              <a:ext uri="{FF2B5EF4-FFF2-40B4-BE49-F238E27FC236}">
                <a16:creationId xmlns:a16="http://schemas.microsoft.com/office/drawing/2014/main" id="{1FA1BBA0-BA8D-A3EC-7BA9-A9B6F3E9F0C9}"/>
              </a:ext>
            </a:extLst>
          </p:cNvPr>
          <p:cNvSpPr txBox="1">
            <a:spLocks/>
          </p:cNvSpPr>
          <p:nvPr/>
        </p:nvSpPr>
        <p:spPr>
          <a:xfrm>
            <a:off x="807217" y="48877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demander aux élèves de noter la bonne réponse.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4A8B328C-7EDE-01E6-BC86-A01F7A4AA51A}"/>
              </a:ext>
            </a:extLst>
          </p:cNvPr>
          <p:cNvSpPr txBox="1"/>
          <p:nvPr/>
        </p:nvSpPr>
        <p:spPr>
          <a:xfrm>
            <a:off x="1225485" y="1206631"/>
            <a:ext cx="6561055" cy="2308324"/>
          </a:xfrm>
          <a:prstGeom prst="rect">
            <a:avLst/>
          </a:prstGeom>
          <a:noFill/>
        </p:spPr>
        <p:txBody>
          <a:bodyPr wrap="square" rtlCol="0">
            <a:spAutoFit/>
          </a:bodyPr>
          <a:lstStyle/>
          <a:p>
            <a:pPr marL="342900" indent="-342900">
              <a:buFont typeface="+mj-lt"/>
              <a:buAutoNum type="arabicPeriod"/>
            </a:pPr>
            <a:r>
              <a:rPr lang="fr-FR" dirty="0"/>
              <a:t>Youssef est seul dans le salon.</a:t>
            </a:r>
          </a:p>
          <a:p>
            <a:pPr marL="342900" indent="-342900">
              <a:buFont typeface="+mj-lt"/>
              <a:buAutoNum type="arabicPeriod"/>
            </a:pPr>
            <a:r>
              <a:rPr lang="fr-FR" dirty="0"/>
              <a:t>Youssef fait un vœu pour sa sœur.</a:t>
            </a:r>
          </a:p>
          <a:p>
            <a:pPr marL="342900" indent="-342900">
              <a:buFont typeface="+mj-lt"/>
              <a:buAutoNum type="arabicPeriod"/>
            </a:pPr>
            <a:r>
              <a:rPr lang="fr-FR" dirty="0"/>
              <a:t>Elle arrive.</a:t>
            </a:r>
          </a:p>
          <a:p>
            <a:pPr marL="342900" indent="-342900">
              <a:buFont typeface="+mj-lt"/>
              <a:buAutoNum type="arabicPeriod"/>
            </a:pPr>
            <a:r>
              <a:rPr lang="fr-FR" dirty="0"/>
              <a:t>Elle a l’air heureuse.</a:t>
            </a:r>
          </a:p>
          <a:p>
            <a:pPr marL="342900" indent="-342900">
              <a:buFont typeface="+mj-lt"/>
              <a:buAutoNum type="arabicPeriod"/>
            </a:pPr>
            <a:r>
              <a:rPr lang="fr-FR" dirty="0"/>
              <a:t>Elle dit: « J’ai réussi ».</a:t>
            </a:r>
          </a:p>
          <a:p>
            <a:pPr marL="342900" indent="-342900">
              <a:buFont typeface="+mj-lt"/>
              <a:buAutoNum type="arabicPeriod"/>
            </a:pPr>
            <a:r>
              <a:rPr lang="fr-FR" dirty="0"/>
              <a:t>Youssef se sent très heureux.</a:t>
            </a:r>
          </a:p>
          <a:p>
            <a:pPr marL="342900" indent="-342900">
              <a:buFont typeface="+mj-lt"/>
              <a:buAutoNum type="arabicPeriod"/>
            </a:pPr>
            <a:endParaRPr lang="fr-FR" dirty="0"/>
          </a:p>
          <a:p>
            <a:pPr marL="342900" indent="-342900">
              <a:buFont typeface="+mj-lt"/>
              <a:buAutoNum type="arabicPeriod"/>
            </a:pPr>
            <a:endParaRPr lang="fr-FR" dirty="0"/>
          </a:p>
        </p:txBody>
      </p:sp>
      <p:pic>
        <p:nvPicPr>
          <p:cNvPr id="4" name="Picture 14">
            <a:extLst>
              <a:ext uri="{FF2B5EF4-FFF2-40B4-BE49-F238E27FC236}">
                <a16:creationId xmlns:a16="http://schemas.microsoft.com/office/drawing/2014/main" id="{4A7C1203-E463-622B-7F99-BB1EAA054F3B}"/>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Tree>
    <p:extLst>
      <p:ext uri="{BB962C8B-B14F-4D97-AF65-F5344CB8AC3E}">
        <p14:creationId xmlns:p14="http://schemas.microsoft.com/office/powerpoint/2010/main" val="11037578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1990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Défi</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9862034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189667"/>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Vous allez maintenant lire </a:t>
            </a:r>
            <a:r>
              <a:rPr lang="fr-FR" altLang="fr-FR" sz="1400" b="1" dirty="0" smtClean="0">
                <a:solidFill>
                  <a:srgbClr val="E7E6E6">
                    <a:lumMod val="50000"/>
                  </a:srgbClr>
                </a:solidFill>
                <a:latin typeface="Calibri" panose="020F0502020204030204"/>
              </a:rPr>
              <a:t>ce texte à voix haute, mais sans fautes </a:t>
            </a:r>
            <a:r>
              <a:rPr lang="fr-FR" altLang="fr-FR" sz="1400" b="1" dirty="0">
                <a:solidFill>
                  <a:srgbClr val="E7E6E6">
                    <a:lumMod val="50000"/>
                  </a:srgbClr>
                </a:solidFill>
                <a:latin typeface="Calibri" panose="020F0502020204030204"/>
              </a:rPr>
              <a:t>:</a:t>
            </a:r>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497444"/>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aux élèves de lire </a:t>
            </a:r>
            <a:r>
              <a:rPr lang="fr-FR" sz="1400" dirty="0" smtClean="0">
                <a:solidFill>
                  <a:srgbClr val="E7E6E6">
                    <a:lumMod val="75000"/>
                  </a:srgbClr>
                </a:solidFill>
                <a:latin typeface="Calibri"/>
              </a:rPr>
              <a:t>le texte avec </a:t>
            </a:r>
            <a:r>
              <a:rPr lang="fr-FR" sz="1400" dirty="0">
                <a:solidFill>
                  <a:srgbClr val="E7E6E6">
                    <a:lumMod val="75000"/>
                  </a:srgbClr>
                </a:solidFill>
                <a:latin typeface="Calibri"/>
              </a:rPr>
              <a:t>justesse et précision.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C5D3508D-F602-9AED-619D-03A0D0DC19B8}"/>
              </a:ext>
            </a:extLst>
          </p:cNvPr>
          <p:cNvPicPr>
            <a:picLocks noChangeAspect="1"/>
          </p:cNvPicPr>
          <p:nvPr/>
        </p:nvPicPr>
        <p:blipFill>
          <a:blip r:embed="rId3"/>
          <a:stretch>
            <a:fillRect/>
          </a:stretch>
        </p:blipFill>
        <p:spPr>
          <a:xfrm>
            <a:off x="865396" y="1024553"/>
            <a:ext cx="7582958" cy="1333686"/>
          </a:xfrm>
          <a:prstGeom prst="rect">
            <a:avLst/>
          </a:prstGeom>
        </p:spPr>
      </p:pic>
      <p:sp>
        <p:nvSpPr>
          <p:cNvPr id="6" name="ZoneTexte 5">
            <a:extLst>
              <a:ext uri="{FF2B5EF4-FFF2-40B4-BE49-F238E27FC236}">
                <a16:creationId xmlns:a16="http://schemas.microsoft.com/office/drawing/2014/main" id="{AC7C7E11-CEB9-B2B0-2E7A-C75AC62EA04B}"/>
              </a:ext>
            </a:extLst>
          </p:cNvPr>
          <p:cNvSpPr txBox="1"/>
          <p:nvPr/>
        </p:nvSpPr>
        <p:spPr>
          <a:xfrm>
            <a:off x="933886" y="2666016"/>
            <a:ext cx="6963821" cy="2031325"/>
          </a:xfrm>
          <a:prstGeom prst="rect">
            <a:avLst/>
          </a:prstGeom>
          <a:noFill/>
        </p:spPr>
        <p:txBody>
          <a:bodyPr wrap="square">
            <a:spAutoFit/>
          </a:bodyPr>
          <a:lstStyle/>
          <a:p>
            <a:pPr algn="just"/>
            <a:r>
              <a:rPr lang="fr-FR" dirty="0"/>
              <a:t>Youssef est seul dans le salon. Il attend le retour de sa sœur. Il s’inquiète pour elle. Il ferme les yeux et fait un vœu pour sa réussite. Soudain, il entend un bruit. Alors, il se lève et regarde vers la porte. Il voit sa sœur entrer.</a:t>
            </a:r>
          </a:p>
          <a:p>
            <a:pPr algn="just"/>
            <a:r>
              <a:rPr lang="fr-FR" dirty="0"/>
              <a:t>Il l’entend dire : « J’ai réussi ! »</a:t>
            </a:r>
          </a:p>
          <a:p>
            <a:pPr algn="just"/>
            <a:r>
              <a:rPr lang="fr-FR" dirty="0"/>
              <a:t>Youssef sourit. Enfin, il se sent très heureux. Il court annoncer la nouvelle à toute la famille.</a:t>
            </a:r>
          </a:p>
        </p:txBody>
      </p:sp>
    </p:spTree>
    <p:extLst>
      <p:ext uri="{BB962C8B-B14F-4D97-AF65-F5344CB8AC3E}">
        <p14:creationId xmlns:p14="http://schemas.microsoft.com/office/powerpoint/2010/main" val="18351560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C8E78-4B8F-246E-23A6-D215FFA4528A}"/>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87DD153-7E33-A778-7A47-C7A2FF2D7B81}"/>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CAC56C4D-6F76-4259-3CCE-F4FBA54C4F08}"/>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59156A88-1995-F63E-237F-68F912B3DD5F}"/>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ACBF0173-5255-172C-E10B-8624A2DB2B1F}"/>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7BEAB7CC-F614-BEC7-5E31-36F2D68442A2}"/>
              </a:ext>
            </a:extLst>
          </p:cNvPr>
          <p:cNvSpPr/>
          <p:nvPr/>
        </p:nvSpPr>
        <p:spPr>
          <a:xfrm>
            <a:off x="943335" y="162179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C5DC59D-280F-D914-9C8C-A5C43AF5689D}"/>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B9680773-B8EE-D476-AACF-385FB2517A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0595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DBA8AA1A-3612-2CA5-7A33-2965B7FB61D9}"/>
              </a:ext>
            </a:extLst>
          </p:cNvPr>
          <p:cNvSpPr txBox="1"/>
          <p:nvPr/>
        </p:nvSpPr>
        <p:spPr>
          <a:xfrm>
            <a:off x="297712" y="2535745"/>
            <a:ext cx="8420986" cy="425501"/>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r>
              <a:rPr lang="fr-FR" dirty="0" smtClean="0"/>
              <a:t>à identifier </a:t>
            </a:r>
            <a:r>
              <a:rPr lang="fr-FR" dirty="0"/>
              <a:t>les étapes d’une action :</a:t>
            </a:r>
          </a:p>
        </p:txBody>
      </p:sp>
      <p:sp>
        <p:nvSpPr>
          <p:cNvPr id="11" name="ZoneTexte 10">
            <a:extLst>
              <a:ext uri="{FF2B5EF4-FFF2-40B4-BE49-F238E27FC236}">
                <a16:creationId xmlns:a16="http://schemas.microsoft.com/office/drawing/2014/main" id="{EEEDB5EC-FFBC-0AF9-4CDE-8006326854FD}"/>
              </a:ext>
            </a:extLst>
          </p:cNvPr>
          <p:cNvSpPr txBox="1"/>
          <p:nvPr/>
        </p:nvSpPr>
        <p:spPr>
          <a:xfrm>
            <a:off x="408958" y="821262"/>
            <a:ext cx="7634702" cy="425501"/>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comment lire ave fluidité :</a:t>
            </a:r>
          </a:p>
        </p:txBody>
      </p:sp>
      <p:sp>
        <p:nvSpPr>
          <p:cNvPr id="12" name="Rectangle 11">
            <a:extLst>
              <a:ext uri="{FF2B5EF4-FFF2-40B4-BE49-F238E27FC236}">
                <a16:creationId xmlns:a16="http://schemas.microsoft.com/office/drawing/2014/main" id="{E2BA057A-8D4E-45D2-3095-CE1AE7B090B1}"/>
              </a:ext>
            </a:extLst>
          </p:cNvPr>
          <p:cNvSpPr/>
          <p:nvPr/>
        </p:nvSpPr>
        <p:spPr>
          <a:xfrm>
            <a:off x="532607" y="1246763"/>
            <a:ext cx="8101030" cy="1200329"/>
          </a:xfrm>
          <a:prstGeom prst="rect">
            <a:avLst/>
          </a:prstGeom>
          <a:solidFill>
            <a:schemeClr val="accent2">
              <a:lumMod val="20000"/>
              <a:lumOff val="80000"/>
            </a:schemeClr>
          </a:solidFill>
          <a:ln>
            <a:solidFill>
              <a:schemeClr val="tx1"/>
            </a:solidFill>
          </a:ln>
        </p:spPr>
        <p:txBody>
          <a:bodyPr wrap="square">
            <a:spAutoFit/>
          </a:bodyPr>
          <a:lstStyle/>
          <a:p>
            <a:pPr algn="just"/>
            <a:r>
              <a:rPr lang="fr-FR" dirty="0" smtClean="0">
                <a:solidFill>
                  <a:sysClr val="windowText" lastClr="000000"/>
                </a:solidFill>
                <a:latin typeface="Calibri" panose="020F0502020204030204" pitchFamily="34" charset="0"/>
                <a:cs typeface="Calibri" panose="020F0502020204030204" pitchFamily="34" charset="0"/>
              </a:rPr>
              <a:t>On doit :</a:t>
            </a:r>
            <a:endParaRPr lang="fr-FR" dirty="0">
              <a:solidFill>
                <a:sysClr val="windowText" lastClr="000000"/>
              </a:solidFill>
              <a:latin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
            </a:pPr>
            <a:r>
              <a:rPr lang="fr-FR" dirty="0">
                <a:solidFill>
                  <a:sysClr val="windowText" lastClr="000000"/>
                </a:solidFill>
                <a:latin typeface="Calibri" panose="020F0502020204030204" pitchFamily="34" charset="0"/>
                <a:cs typeface="Calibri" panose="020F0502020204030204" pitchFamily="34" charset="0"/>
              </a:rPr>
              <a:t>Respecter les pauses. </a:t>
            </a:r>
          </a:p>
          <a:p>
            <a:pPr marL="171450" indent="-171450" algn="just">
              <a:buFont typeface="Wingdings" panose="05000000000000000000" pitchFamily="2" charset="2"/>
              <a:buChar char="§"/>
            </a:pPr>
            <a:r>
              <a:rPr lang="fr-FR" dirty="0">
                <a:solidFill>
                  <a:sysClr val="windowText" lastClr="000000"/>
                </a:solidFill>
                <a:latin typeface="Calibri" panose="020F0502020204030204" pitchFamily="34" charset="0"/>
                <a:cs typeface="Calibri" panose="020F0502020204030204" pitchFamily="34" charset="0"/>
              </a:rPr>
              <a:t>Changer de ton.</a:t>
            </a:r>
          </a:p>
          <a:p>
            <a:pPr marL="171450" indent="-171450" algn="just">
              <a:buFont typeface="Wingdings" panose="05000000000000000000" pitchFamily="2" charset="2"/>
              <a:buChar char="§"/>
            </a:pPr>
            <a:r>
              <a:rPr lang="fr-FR" dirty="0">
                <a:solidFill>
                  <a:sysClr val="windowText" lastClr="000000"/>
                </a:solidFill>
                <a:latin typeface="Calibri" panose="020F0502020204030204" pitchFamily="34" charset="0"/>
                <a:cs typeface="Calibri" panose="020F0502020204030204" pitchFamily="34" charset="0"/>
              </a:rPr>
              <a:t>Respecter l’intonation.</a:t>
            </a:r>
          </a:p>
        </p:txBody>
      </p:sp>
      <p:sp>
        <p:nvSpPr>
          <p:cNvPr id="14" name="Rectangle 13">
            <a:extLst>
              <a:ext uri="{FF2B5EF4-FFF2-40B4-BE49-F238E27FC236}">
                <a16:creationId xmlns:a16="http://schemas.microsoft.com/office/drawing/2014/main" id="{2AFFA2F6-7D56-6918-DCBC-1ED9EFBFE48D}"/>
              </a:ext>
            </a:extLst>
          </p:cNvPr>
          <p:cNvSpPr/>
          <p:nvPr/>
        </p:nvSpPr>
        <p:spPr>
          <a:xfrm>
            <a:off x="483603" y="3135909"/>
            <a:ext cx="8150034" cy="1200329"/>
          </a:xfrm>
          <a:prstGeom prst="rect">
            <a:avLst/>
          </a:prstGeom>
          <a:solidFill>
            <a:schemeClr val="accent2">
              <a:lumMod val="20000"/>
              <a:lumOff val="80000"/>
            </a:schemeClr>
          </a:solidFill>
          <a:ln>
            <a:solidFill>
              <a:schemeClr val="tx1"/>
            </a:solidFill>
          </a:ln>
        </p:spPr>
        <p:txBody>
          <a:bodyPr wrap="square">
            <a:spAutoFit/>
          </a:bodyPr>
          <a:lstStyle/>
          <a:p>
            <a:r>
              <a:rPr lang="fr-FR" dirty="0">
                <a:latin typeface="Calibri" panose="020F0502020204030204" pitchFamily="34" charset="0"/>
                <a:cs typeface="Calibri" panose="020F0502020204030204" pitchFamily="34" charset="0"/>
              </a:rPr>
              <a:t>Identifier une action :</a:t>
            </a:r>
          </a:p>
          <a:p>
            <a:pPr marL="285750" lvl="0" indent="-285750">
              <a:buFont typeface="Arial" panose="020B0604020202020204" pitchFamily="34" charset="0"/>
              <a:buChar char="•"/>
            </a:pPr>
            <a:r>
              <a:rPr lang="fr-FR" dirty="0" smtClean="0">
                <a:latin typeface="Calibri" panose="020F0502020204030204" pitchFamily="34" charset="0"/>
                <a:cs typeface="Calibri" panose="020F0502020204030204" pitchFamily="34" charset="0"/>
              </a:rPr>
              <a:t>Trouver </a:t>
            </a:r>
            <a:r>
              <a:rPr lang="fr-FR" dirty="0">
                <a:latin typeface="Calibri" panose="020F0502020204030204" pitchFamily="34" charset="0"/>
                <a:cs typeface="Calibri" panose="020F0502020204030204" pitchFamily="34" charset="0"/>
              </a:rPr>
              <a:t>la phrase où le personnage fait quelque chose.</a:t>
            </a:r>
          </a:p>
          <a:p>
            <a:pPr marL="285750" lvl="0" indent="-285750">
              <a:buFont typeface="Arial" panose="020B0604020202020204" pitchFamily="34" charset="0"/>
              <a:buChar char="•"/>
            </a:pPr>
            <a:r>
              <a:rPr lang="fr-FR" dirty="0" smtClean="0">
                <a:latin typeface="Calibri" panose="020F0502020204030204" pitchFamily="34" charset="0"/>
                <a:cs typeface="Calibri" panose="020F0502020204030204" pitchFamily="34" charset="0"/>
              </a:rPr>
              <a:t>Chercher </a:t>
            </a:r>
            <a:r>
              <a:rPr lang="fr-FR" dirty="0">
                <a:latin typeface="Calibri" panose="020F0502020204030204" pitchFamily="34" charset="0"/>
                <a:cs typeface="Calibri" panose="020F0502020204030204" pitchFamily="34" charset="0"/>
              </a:rPr>
              <a:t>le verbe (l’action).</a:t>
            </a:r>
          </a:p>
          <a:p>
            <a:pPr marL="285750" lvl="0" indent="-285750">
              <a:buFont typeface="Arial" panose="020B0604020202020204" pitchFamily="34" charset="0"/>
              <a:buChar char="•"/>
            </a:pPr>
            <a:r>
              <a:rPr lang="fr-FR" dirty="0" smtClean="0">
                <a:latin typeface="Calibri" panose="020F0502020204030204" pitchFamily="34" charset="0"/>
                <a:cs typeface="Calibri" panose="020F0502020204030204" pitchFamily="34" charset="0"/>
              </a:rPr>
              <a:t>Chercher </a:t>
            </a:r>
            <a:r>
              <a:rPr lang="fr-FR" dirty="0">
                <a:latin typeface="Calibri" panose="020F0502020204030204" pitchFamily="34" charset="0"/>
                <a:cs typeface="Calibri" panose="020F0502020204030204" pitchFamily="34" charset="0"/>
              </a:rPr>
              <a:t>le mot qui dit quand l’action se passe.</a:t>
            </a:r>
          </a:p>
        </p:txBody>
      </p:sp>
      <p:pic>
        <p:nvPicPr>
          <p:cNvPr id="9" name="Picture 2" descr="Lever la main - Icônes mains et gestes gratuites">
            <a:extLst>
              <a:ext uri="{FF2B5EF4-FFF2-40B4-BE49-F238E27FC236}">
                <a16:creationId xmlns:a16="http://schemas.microsoft.com/office/drawing/2014/main"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8619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pic>
        <p:nvPicPr>
          <p:cNvPr id="8" name="Image 5">
            <a:extLst>
              <a:ext uri="{FF2B5EF4-FFF2-40B4-BE49-F238E27FC236}">
                <a16:creationId xmlns:a16="http://schemas.microsoft.com/office/drawing/2014/main" id="{2A034354-09DB-A097-6EC3-FB4E24BFBD7A}"/>
              </a:ext>
            </a:extLst>
          </p:cNvPr>
          <p:cNvPicPr>
            <a:picLocks noChangeAspect="1"/>
          </p:cNvPicPr>
          <p:nvPr/>
        </p:nvPicPr>
        <p:blipFill>
          <a:blip r:embed="rId2"/>
          <a:stretch>
            <a:fillRect/>
          </a:stretch>
        </p:blipFill>
        <p:spPr>
          <a:xfrm>
            <a:off x="2659315" y="1200516"/>
            <a:ext cx="3418169" cy="1233626"/>
          </a:xfrm>
          <a:prstGeom prst="rect">
            <a:avLst/>
          </a:prstGeom>
        </p:spPr>
      </p:pic>
      <p:sp>
        <p:nvSpPr>
          <p:cNvPr id="2" name="ZoneTexte 1">
            <a:extLst>
              <a:ext uri="{FF2B5EF4-FFF2-40B4-BE49-F238E27FC236}">
                <a16:creationId xmlns:a16="http://schemas.microsoft.com/office/drawing/2014/main" id="{F2B281CB-D9D9-AFE0-F8E4-59B8F4F148FF}"/>
              </a:ext>
            </a:extLst>
          </p:cNvPr>
          <p:cNvSpPr txBox="1"/>
          <p:nvPr/>
        </p:nvSpPr>
        <p:spPr>
          <a:xfrm>
            <a:off x="728918" y="3220954"/>
            <a:ext cx="7558605" cy="810478"/>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a:t>
            </a:r>
            <a:r>
              <a:rPr lang="fr-FR" sz="2000" b="1" kern="100" dirty="0" smtClean="0">
                <a:latin typeface="Calibri" panose="020F0502020204030204" pitchFamily="34" charset="0"/>
                <a:cs typeface="Calibri" panose="020F0502020204030204" pitchFamily="34" charset="0"/>
              </a:rPr>
              <a:t>34 </a:t>
            </a:r>
            <a:r>
              <a:rPr lang="fr-FR" sz="2000" b="1" kern="100" dirty="0">
                <a:latin typeface="Calibri" panose="020F0502020204030204" pitchFamily="34" charset="0"/>
                <a:cs typeface="Calibri" panose="020F0502020204030204" pitchFamily="34" charset="0"/>
              </a:rPr>
              <a:t>du livret.</a:t>
            </a:r>
          </a:p>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au défi proposé à la page </a:t>
            </a:r>
            <a:r>
              <a:rPr lang="fr-FR" sz="2000" b="1" kern="100" dirty="0" smtClean="0">
                <a:latin typeface="Calibri" panose="020F0502020204030204" pitchFamily="34" charset="0"/>
                <a:cs typeface="Calibri" panose="020F0502020204030204" pitchFamily="34" charset="0"/>
              </a:rPr>
              <a:t>34 </a:t>
            </a:r>
            <a:r>
              <a:rPr lang="fr-FR" sz="2000" b="1" kern="100" dirty="0">
                <a:latin typeface="Calibri" panose="020F0502020204030204" pitchFamily="34" charset="0"/>
                <a:cs typeface="Calibri" panose="020F0502020204030204" pitchFamily="34" charset="0"/>
              </a:rPr>
              <a:t>du livret.</a:t>
            </a:r>
          </a:p>
        </p:txBody>
      </p:sp>
      <p:sp>
        <p:nvSpPr>
          <p:cNvPr id="3" name="ZoneTexte 11">
            <a:extLst>
              <a:ext uri="{FF2B5EF4-FFF2-40B4-BE49-F238E27FC236}">
                <a16:creationId xmlns:a16="http://schemas.microsoft.com/office/drawing/2014/main" id="{9DD86C8A-219F-EE6C-6CC0-F38AD5DC0F52}"/>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4" name="Picture 4" descr="Image générée">
            <a:extLst>
              <a:ext uri="{FF2B5EF4-FFF2-40B4-BE49-F238E27FC236}">
                <a16:creationId xmlns:a16="http://schemas.microsoft.com/office/drawing/2014/main" id="{B3BAEB37-980D-8980-E621-27A08318EBA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662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seront capables de :</a:t>
            </a:r>
          </a:p>
          <a:p>
            <a:pPr marL="285750" marR="0" lvl="0" indent="-285750" algn="l" defTabSz="914400" rtl="0" fontAlgn="auto" hangingPunct="1">
              <a:lnSpc>
                <a:spcPct val="100000"/>
              </a:lnSpc>
              <a:spcBef>
                <a:spcPts val="0"/>
              </a:spcBef>
              <a:spcAft>
                <a:spcPts val="0"/>
              </a:spcAft>
              <a:buClr>
                <a:srgbClr val="000000"/>
              </a:buClr>
              <a:buSzPts val="1200"/>
              <a:buFont typeface="Arial" panose="020B0604020202020204" pitchFamily="34" charset="0"/>
              <a:buChar char="•"/>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Lire de manière fluide.</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panose="020F0502020204030204" pitchFamily="34" charset="0"/>
                <a:ea typeface="Calibri" panose="020F0502020204030204" pitchFamily="34" charset="0"/>
                <a:cs typeface="Calibri" panose="020F0502020204030204" pitchFamily="34" charset="0"/>
              </a:rPr>
              <a:t>  Identifier les étapes d’une action.</a:t>
            </a: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210359"/>
            <a:ext cx="6901508" cy="109305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Comment lire avec expressivité,  en adoptant en bon rythme et la bonne courbe d’intonation.</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dirty="0"/>
              <a:t>Poser la question avec « Que fait au début,... ? »  pour identifier les étapes d’une action.</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107034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Lire trop vite ou trop lentement sans adapter son rythme.</a:t>
            </a: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Ne pas faire de pause aux signes de ponctuation (virgule, point, point d’interrogation…).</a:t>
            </a: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Ne pas lire avec expressivité.</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30846" y="3596824"/>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61585" y="318412"/>
            <a:ext cx="7620829" cy="352967"/>
          </a:xfrm>
          <a:prstGeom prst="rect">
            <a:avLst/>
          </a:prstGeom>
        </p:spPr>
        <p:txBody>
          <a:bodyPr>
            <a:normAutofit/>
          </a:bodyPr>
          <a:lst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a:lstStyle>
          <a:p>
            <a:pPr defTabSz="342900"/>
            <a:r>
              <a:rPr lang="fr-MA" sz="1400" b="1" kern="1200" dirty="0">
                <a:solidFill>
                  <a:srgbClr val="E7E6E6">
                    <a:lumMod val="50000"/>
                  </a:srgbClr>
                </a:solidFill>
                <a:ea typeface="+mn-ea"/>
                <a:cs typeface="+mn-cs"/>
              </a:rPr>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53095"/>
          </a:xfrm>
        </p:spPr>
        <p:txBody>
          <a:bodyPr/>
          <a:lstStyle/>
          <a:p>
            <a:pPr lvl="0"/>
            <a:r>
              <a:rPr lang="fr-FR" dirty="0"/>
              <a:t>Qui peut me rappeler la signification de ces icônes?</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74730" y="1292111"/>
            <a:ext cx="7118830" cy="219300"/>
          </a:xfrm>
          <a:prstGeom prst="rect">
            <a:avLst/>
          </a:prstGeom>
          <a:noFill/>
          <a:ln>
            <a:noFill/>
          </a:ln>
        </p:spPr>
        <p:txBody>
          <a:bodyPr vert="horz" wrap="square" lIns="68570" tIns="34271" rIns="68570" bIns="34271" anchor="t" anchorCtr="0" compatLnSpc="1">
            <a:normAutofit lnSpcReduction="10000"/>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a:buNone/>
            </a:pPr>
            <a:r>
              <a:rPr lang="fr-FR" sz="1100" i="1" dirty="0">
                <a:solidFill>
                  <a:srgbClr val="AEABAB"/>
                </a:solidFill>
              </a:rPr>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B29A5C1B-20DD-47B9-AD52-4263987A6980}"/>
              </a:ext>
            </a:extLst>
          </p:cNvPr>
          <p:cNvSpPr txBox="1">
            <a:spLocks noGrp="1"/>
          </p:cNvSpPr>
          <p:nvPr>
            <p:ph type="title"/>
          </p:nvPr>
        </p:nvSpPr>
        <p:spPr>
          <a:xfrm>
            <a:off x="1274730" y="922428"/>
            <a:ext cx="7118830" cy="353095"/>
          </a:xfrm>
        </p:spPr>
        <p:txBody>
          <a:bodyPr/>
          <a:lstStyle/>
          <a:p>
            <a:pPr lvl="0"/>
            <a:r>
              <a:rPr lang="fr-FR" dirty="0">
                <a:solidFill>
                  <a:schemeClr val="bg2">
                    <a:lumMod val="50000"/>
                  </a:schemeClr>
                </a:solidFill>
              </a:rPr>
              <a:t>Qui peut me rappeler la signification de ces icônes ?</a:t>
            </a:r>
          </a:p>
        </p:txBody>
      </p:sp>
      <p:sp>
        <p:nvSpPr>
          <p:cNvPr id="25" name="Google Shape;1178;p113">
            <a:extLst>
              <a:ext uri="{FF2B5EF4-FFF2-40B4-BE49-F238E27FC236}">
                <a16:creationId xmlns:a16="http://schemas.microsoft.com/office/drawing/2014/main" id="{FCA2A13B-E378-A9C3-7B79-7BD5C48EDD86}"/>
              </a:ext>
            </a:extLst>
          </p:cNvPr>
          <p:cNvSpPr txBox="1">
            <a:spLocks/>
          </p:cNvSpPr>
          <p:nvPr/>
        </p:nvSpPr>
        <p:spPr>
          <a:xfrm>
            <a:off x="1274730" y="1292111"/>
            <a:ext cx="7118830" cy="219300"/>
          </a:xfrm>
          <a:prstGeom prst="rect">
            <a:avLst/>
          </a:prstGeom>
          <a:noFill/>
          <a:ln>
            <a:noFill/>
          </a:ln>
        </p:spPr>
        <p:txBody>
          <a:bodyPr vert="horz" wrap="square" lIns="68570" tIns="34271" rIns="68570" bIns="34271" anchor="t" anchorCtr="0" compatLnSpc="1">
            <a:normAutofit lnSpcReduction="10000"/>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a:buNone/>
            </a:pPr>
            <a:r>
              <a:rPr lang="fr-FR" sz="1100" i="1" dirty="0">
                <a:solidFill>
                  <a:srgbClr val="AEABAB"/>
                </a:solidFill>
              </a:rPr>
              <a:t>Demander à 3 élèves au hasard</a:t>
            </a:r>
          </a:p>
        </p:txBody>
      </p:sp>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4979</TotalTime>
  <Words>2497</Words>
  <Application>Microsoft Office PowerPoint</Application>
  <PresentationFormat>Affichage à l'écran (16:9)</PresentationFormat>
  <Paragraphs>292</Paragraphs>
  <Slides>60</Slides>
  <Notes>9</Notes>
  <HiddenSlides>0</HiddenSlides>
  <MMClips>0</MMClips>
  <ScaleCrop>false</ScaleCrop>
  <HeadingPairs>
    <vt:vector size="6" baseType="variant">
      <vt:variant>
        <vt:lpstr>Polices utilisées</vt:lpstr>
      </vt:variant>
      <vt:variant>
        <vt:i4>12</vt:i4>
      </vt:variant>
      <vt:variant>
        <vt:lpstr>Thème</vt:lpstr>
      </vt:variant>
      <vt:variant>
        <vt:i4>8</vt:i4>
      </vt:variant>
      <vt:variant>
        <vt:lpstr>Titres des diapositives</vt:lpstr>
      </vt:variant>
      <vt:variant>
        <vt:i4>60</vt:i4>
      </vt:variant>
    </vt:vector>
  </HeadingPairs>
  <TitlesOfParts>
    <vt:vector size="80" baseType="lpstr">
      <vt:lpstr>맑은 고딕</vt:lpstr>
      <vt:lpstr>Aptos</vt:lpstr>
      <vt:lpstr>Aptos Display</vt:lpstr>
      <vt:lpstr>Arial</vt:lpstr>
      <vt:lpstr>Calibri</vt:lpstr>
      <vt:lpstr>Calibri (En-têtes)</vt:lpstr>
      <vt:lpstr>Calibri Light</vt:lpstr>
      <vt:lpstr>Dosis</vt:lpstr>
      <vt:lpstr>Poppins ExtraBold</vt:lpstr>
      <vt:lpstr>Simplified Arabic</vt:lpstr>
      <vt:lpstr>Wingdings</vt:lpstr>
      <vt:lpstr>YZOJMB+Calibri</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404</cp:revision>
  <dcterms:modified xsi:type="dcterms:W3CDTF">2025-09-20T11:43:58Z</dcterms:modified>
</cp:coreProperties>
</file>