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  <p:sldMasterId id="2147483780" r:id="rId4"/>
  </p:sldMasterIdLst>
  <p:notesMasterIdLst>
    <p:notesMasterId r:id="rId10"/>
  </p:notesMasterIdLst>
  <p:handoutMasterIdLst>
    <p:handoutMasterId r:id="rId11"/>
  </p:handoutMasterIdLst>
  <p:sldIdLst>
    <p:sldId id="2134807646" r:id="rId5"/>
    <p:sldId id="2147483553" r:id="rId6"/>
    <p:sldId id="2134806554" r:id="rId7"/>
    <p:sldId id="2147483559" r:id="rId8"/>
    <p:sldId id="213480658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34807646"/>
            <p14:sldId id="2147483553"/>
          </p14:sldIdLst>
        </p14:section>
        <p14:section name="Test de fin de domaine" id="{8F7889F9-27DA-4421-B305-A18399C6F4CE}">
          <p14:sldIdLst>
            <p14:sldId id="2134806554"/>
            <p14:sldId id="2147483559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ADE4"/>
    <a:srgbClr val="DC94DE"/>
    <a:srgbClr val="EB926C"/>
    <a:srgbClr val="FCD3A2"/>
    <a:srgbClr val="1D6FA9"/>
    <a:srgbClr val="FF6565"/>
    <a:srgbClr val="B27096"/>
    <a:srgbClr val="FDDF43"/>
    <a:srgbClr val="AB20B6"/>
    <a:srgbClr val="7671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87" autoAdjust="0"/>
    <p:restoredTop sz="94690" autoAdjust="0"/>
  </p:normalViewPr>
  <p:slideViewPr>
    <p:cSldViewPr snapToGrid="0">
      <p:cViewPr varScale="1">
        <p:scale>
          <a:sx n="40" d="100"/>
          <a:sy n="40" d="100"/>
        </p:scale>
        <p:origin x="48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8CBA948B-DEAB-C133-8ABE-03928C645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25290591-6B1F-9EE5-D585-9F74FD957F4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7827319-4A22-AC57-30C6-0CCF479088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F1429-C017-4037-8B8F-5A80DDDE3928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76345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3E8A14-2C2F-0280-5BB0-7B0C6E1CA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1833"/>
            <a:ext cx="9144000" cy="2387600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3C8791D-8049-B1F8-33BE-E1CA6EC63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568"/>
            <a:ext cx="9144000" cy="165523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D5D854-2BDC-DA0F-B52C-2A1C7F760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8DD871-191C-C688-4F82-457E33494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6EE848-288D-41D3-18FD-349395F3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1029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459384-A860-B901-6EBD-1230DB0F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B2773F-C018-B050-4955-045F2BB35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987918-09B9-A8B9-81ED-B5CC9735C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EAE1DC-D69D-71E7-C170-1BE9A60E3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7D297A-8EEF-E362-BC4E-8CA03F5CE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82738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E6FA39-0BD9-F704-7EB7-3909CC9F9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10267"/>
            <a:ext cx="10515600" cy="2853267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DEC3F6-AEBC-3A03-823E-9BE05C166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8934"/>
            <a:ext cx="10515600" cy="1500717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2CD37-7F56-6686-D058-A4FB7FA0E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82B674-6453-649E-B987-01C98EB93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2B8FE4-CF8A-E623-CD66-0D757888E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20346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E56F11-6BA1-661A-B97E-44B418CA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F6E683-F0B0-216D-F4F2-1279932CB7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3B1FE45-5A72-FCDF-D7EE-6D8D1FEE4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ABD2AF5-9EC1-244E-C68B-3E8A1913D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D396993-A6F9-D13A-C4A9-19DE35BD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A59B924-0EC7-560B-1247-8A5556D4B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76527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8172ED-0134-00FD-3B85-B2550A65D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6185"/>
            <a:ext cx="10515600" cy="132503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79F41E-D66C-92BD-E5E1-E3659EBF1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0634"/>
            <a:ext cx="5158316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7EE2D8-4B05-E386-DF89-BC99722E8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6133"/>
            <a:ext cx="5158316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36BD647-6AF7-0798-B379-9382699860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0634"/>
            <a:ext cx="5183717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BF3CF91-84F5-A99C-3C70-E11F36B65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6133"/>
            <a:ext cx="5183717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0AE842A-2ACB-9D3B-D7A2-EC0750C6F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AA4A4D0-9449-FD5B-681D-F4C314AE6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C7A0CB2-48D5-E72F-388D-0FF261CD1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4869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0BFF39-CE18-6F4D-F1F5-2F78704B7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AB51D6A-A13A-C99E-0D09-7AFC1D78D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BF5F7D4-7695-DF82-773A-FFC0ABF71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89372F2-928E-7D5D-2271-3D8640DA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22845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ABCB1AE-F039-AA0D-6D9A-8D1BBCAE1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46C4296-1F00-D169-10C1-7091D2DEA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A709C7-5931-9ED3-F47F-C043C9496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53716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1C37CB-F4A0-688B-87AE-508AFB299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FE94FB-DD69-4E83-2249-C551F5EF8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E756CE6-915C-0CDB-C1EA-649916C5A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F096428-A04D-4AE7-7A6D-AE8115248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F9C3459-AFBE-009C-DF2C-12B9E1E27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C2782A4-F141-E3B4-431C-0790053F6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04732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AC5EF-7050-F0BD-6B3C-7BC492709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467D50C-E54C-4A56-4C3D-453AB13C1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BB5C45-B688-08B1-6D13-29AD5A9B0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26319B9-429C-89AB-2A27-C32AE219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0E66F0-B199-D96E-1F71-043E55526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8C96CA-6AB4-62E7-2ACB-F121C36F1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70758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7847D1-663C-ECA2-E55D-7AD7475C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40EA62-CB54-CE55-C158-9D1EE8A5C3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148D92-4C64-34D0-DD5B-9A2085FF2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3972CD-9983-8E52-E58A-A9EBB1526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A96257-1F08-87BB-1ABA-079255D9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71957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7F954C5-9700-8B31-0F38-6FD7B7429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6185"/>
            <a:ext cx="2628900" cy="5810249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9EE4D1-811F-76B0-2015-C5DCC0D26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6185"/>
            <a:ext cx="7683500" cy="581024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187D06-8084-38C2-27E1-BB9CB350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7E656B-46EE-DDF1-8FC5-77BD22D8C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0FFFD7-EF61-8A6A-9B39-E47EF5A9C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6594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229922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20/09/2025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  <p:sldLayoutId id="2147483775" r:id="rId15"/>
    <p:sldLayoutId id="2147483776" r:id="rId16"/>
    <p:sldLayoutId id="2147483777" r:id="rId17"/>
    <p:sldLayoutId id="214748377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D3BDCFA-CA0F-BE85-C3EF-72E4CED3C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8D5721-73C6-4550-338C-3180E763B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6684"/>
            <a:ext cx="10515600" cy="4349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965F76-7CCE-F4E2-3CA4-3F023F95AB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51EC41-97C5-5CFA-1D16-10CE70E2E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88DCC7-E87F-672F-F6AC-FC0F73AEE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3665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30;p98" descr="الصفحة الرئيسية">
            <a:extLst>
              <a:ext uri="{FF2B5EF4-FFF2-40B4-BE49-F238E27FC236}">
                <a16:creationId xmlns:a16="http://schemas.microsoft.com/office/drawing/2014/main" id="{7AF5373E-AA58-8DF1-C78B-6DC56AE08D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Google Shape;223;p26">
            <a:extLst>
              <a:ext uri="{FF2B5EF4-FFF2-40B4-BE49-F238E27FC236}">
                <a16:creationId xmlns:a16="http://schemas.microsoft.com/office/drawing/2014/main" id="{E0FF8D5D-C824-FEA6-FAD4-EC41BEFD6341}"/>
              </a:ext>
            </a:extLst>
          </p:cNvPr>
          <p:cNvSpPr/>
          <p:nvPr/>
        </p:nvSpPr>
        <p:spPr>
          <a:xfrm>
            <a:off x="304312" y="3710465"/>
            <a:ext cx="5990003" cy="696796"/>
          </a:xfrm>
          <a:prstGeom prst="rect">
            <a:avLst/>
          </a:prstGeom>
          <a:solidFill>
            <a:srgbClr val="336FB6"/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Parcours</a:t>
            </a:r>
          </a:p>
        </p:txBody>
      </p:sp>
      <p:sp>
        <p:nvSpPr>
          <p:cNvPr id="5" name="Google Shape;224;p26">
            <a:extLst>
              <a:ext uri="{FF2B5EF4-FFF2-40B4-BE49-F238E27FC236}">
                <a16:creationId xmlns:a16="http://schemas.microsoft.com/office/drawing/2014/main" id="{523F5EC1-AEA6-A379-1E26-6B69A01A48C4}"/>
              </a:ext>
            </a:extLst>
          </p:cNvPr>
          <p:cNvSpPr/>
          <p:nvPr/>
        </p:nvSpPr>
        <p:spPr>
          <a:xfrm>
            <a:off x="304312" y="5304657"/>
            <a:ext cx="5990003" cy="696796"/>
          </a:xfrm>
          <a:prstGeom prst="rect">
            <a:avLst/>
          </a:prstGeom>
          <a:solidFill>
            <a:srgbClr val="54AFE9"/>
          </a:solidFill>
          <a:ln w="38103" cap="flat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Séance 06 </a:t>
            </a:r>
          </a:p>
        </p:txBody>
      </p:sp>
      <p:sp>
        <p:nvSpPr>
          <p:cNvPr id="9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846698" y="3811586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>
            <a:off x="1846710" y="5423309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9039775E-25CB-5C8B-4309-9EC4BDC9F608}"/>
              </a:ext>
            </a:extLst>
          </p:cNvPr>
          <p:cNvSpPr/>
          <p:nvPr/>
        </p:nvSpPr>
        <p:spPr>
          <a:xfrm>
            <a:off x="2331257" y="2444618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731;p98">
            <a:extLst>
              <a:ext uri="{FF2B5EF4-FFF2-40B4-BE49-F238E27FC236}">
                <a16:creationId xmlns:a16="http://schemas.microsoft.com/office/drawing/2014/main" id="{C8167791-6C21-ACFF-666C-CFBE10BF97F7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38;p98">
            <a:extLst>
              <a:ext uri="{FF2B5EF4-FFF2-40B4-BE49-F238E27FC236}">
                <a16:creationId xmlns:a16="http://schemas.microsoft.com/office/drawing/2014/main" id="{65144499-8D01-A9D1-C61B-029059C4644C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4" name="Google Shape;743;p98">
            <a:extLst>
              <a:ext uri="{FF2B5EF4-FFF2-40B4-BE49-F238E27FC236}">
                <a16:creationId xmlns:a16="http://schemas.microsoft.com/office/drawing/2014/main" id="{1A5A0225-4191-FE6C-65D7-5FB54D40668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Google Shape;744;p98">
            <a:extLst>
              <a:ext uri="{FF2B5EF4-FFF2-40B4-BE49-F238E27FC236}">
                <a16:creationId xmlns:a16="http://schemas.microsoft.com/office/drawing/2014/main" id="{63FD0B00-58C1-E387-3548-3A58CB102D08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745;p98">
            <a:extLst>
              <a:ext uri="{FF2B5EF4-FFF2-40B4-BE49-F238E27FC236}">
                <a16:creationId xmlns:a16="http://schemas.microsoft.com/office/drawing/2014/main" id="{46746A8E-17B0-82BF-AA2A-E3A6E80172F6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</a:p>
        </p:txBody>
      </p:sp>
      <p:sp>
        <p:nvSpPr>
          <p:cNvPr id="23" name="Google Shape;223;p26">
            <a:extLst>
              <a:ext uri="{FF2B5EF4-FFF2-40B4-BE49-F238E27FC236}">
                <a16:creationId xmlns:a16="http://schemas.microsoft.com/office/drawing/2014/main" id="{D258681E-15E4-E90D-7486-E7468319E5A3}"/>
              </a:ext>
            </a:extLst>
          </p:cNvPr>
          <p:cNvSpPr/>
          <p:nvPr/>
        </p:nvSpPr>
        <p:spPr>
          <a:xfrm>
            <a:off x="2108472" y="2944041"/>
            <a:ext cx="4226283" cy="509623"/>
          </a:xfrm>
          <a:prstGeom prst="rect">
            <a:avLst/>
          </a:prstGeom>
          <a:noFill/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4" name="Google Shape;223;p26">
            <a:extLst>
              <a:ext uri="{FF2B5EF4-FFF2-40B4-BE49-F238E27FC236}">
                <a16:creationId xmlns:a16="http://schemas.microsoft.com/office/drawing/2014/main" id="{385193E7-D31A-7AEA-E5AC-38519D2D228A}"/>
              </a:ext>
            </a:extLst>
          </p:cNvPr>
          <p:cNvSpPr/>
          <p:nvPr/>
        </p:nvSpPr>
        <p:spPr>
          <a:xfrm>
            <a:off x="304312" y="4531839"/>
            <a:ext cx="5990003" cy="69679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Domaine </a:t>
            </a:r>
          </a:p>
        </p:txBody>
      </p:sp>
      <p:sp>
        <p:nvSpPr>
          <p:cNvPr id="25" name="Google Shape;735;p98">
            <a:extLst>
              <a:ext uri="{FF2B5EF4-FFF2-40B4-BE49-F238E27FC236}">
                <a16:creationId xmlns:a16="http://schemas.microsoft.com/office/drawing/2014/main" id="{44BDC77F-AD67-2B29-88E6-15630B2F8F94}"/>
              </a:ext>
            </a:extLst>
          </p:cNvPr>
          <p:cNvSpPr/>
          <p:nvPr/>
        </p:nvSpPr>
        <p:spPr>
          <a:xfrm>
            <a:off x="1856995" y="4604250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28" name="Picture 27" descr="Cartoon kids holding protractor and protractor&#10;&#10;AI-generated content may be incorrect.">
            <a:extLst>
              <a:ext uri="{FF2B5EF4-FFF2-40B4-BE49-F238E27FC236}">
                <a16:creationId xmlns:a16="http://schemas.microsoft.com/office/drawing/2014/main" id="{96656D0C-ECB6-0A90-69AA-A3C5D97E67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291" y="3669322"/>
            <a:ext cx="4939709" cy="2534173"/>
          </a:xfrm>
          <a:prstGeom prst="rect">
            <a:avLst/>
          </a:prstGeom>
        </p:spPr>
      </p:pic>
      <p:sp>
        <p:nvSpPr>
          <p:cNvPr id="17" name="Google Shape;223;p26">
            <a:extLst>
              <a:ext uri="{FF2B5EF4-FFF2-40B4-BE49-F238E27FC236}">
                <a16:creationId xmlns:a16="http://schemas.microsoft.com/office/drawing/2014/main" id="{AD19DCE4-5143-B078-8898-4479268B4435}"/>
              </a:ext>
            </a:extLst>
          </p:cNvPr>
          <p:cNvSpPr/>
          <p:nvPr/>
        </p:nvSpPr>
        <p:spPr>
          <a:xfrm>
            <a:off x="1937552" y="3770861"/>
            <a:ext cx="4286785" cy="576000"/>
          </a:xfrm>
          <a:prstGeom prst="rect">
            <a:avLst/>
          </a:prstGeom>
          <a:solidFill>
            <a:srgbClr val="336FB6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</a:t>
            </a:r>
          </a:p>
        </p:txBody>
      </p:sp>
      <p:sp>
        <p:nvSpPr>
          <p:cNvPr id="18" name="Google Shape;223;p26">
            <a:extLst>
              <a:ext uri="{FF2B5EF4-FFF2-40B4-BE49-F238E27FC236}">
                <a16:creationId xmlns:a16="http://schemas.microsoft.com/office/drawing/2014/main" id="{C7B67333-344B-E87F-5F52-3D69D2C5DA01}"/>
              </a:ext>
            </a:extLst>
          </p:cNvPr>
          <p:cNvSpPr/>
          <p:nvPr/>
        </p:nvSpPr>
        <p:spPr>
          <a:xfrm>
            <a:off x="1937552" y="4592236"/>
            <a:ext cx="4286785" cy="576000"/>
          </a:xfrm>
          <a:prstGeom prst="rect">
            <a:avLst/>
          </a:prstGeom>
          <a:solidFill>
            <a:srgbClr val="BDD7EE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Entiers</a:t>
            </a:r>
          </a:p>
        </p:txBody>
      </p:sp>
      <p:sp>
        <p:nvSpPr>
          <p:cNvPr id="19" name="Google Shape;223;p26">
            <a:extLst>
              <a:ext uri="{FF2B5EF4-FFF2-40B4-BE49-F238E27FC236}">
                <a16:creationId xmlns:a16="http://schemas.microsoft.com/office/drawing/2014/main" id="{264FAA57-6EF3-0E4C-0BA8-402533F5DEA2}"/>
              </a:ext>
            </a:extLst>
          </p:cNvPr>
          <p:cNvSpPr/>
          <p:nvPr/>
        </p:nvSpPr>
        <p:spPr>
          <a:xfrm>
            <a:off x="1937552" y="5365053"/>
            <a:ext cx="4286785" cy="576000"/>
          </a:xfrm>
          <a:prstGeom prst="rect">
            <a:avLst/>
          </a:prstGeom>
          <a:solidFill>
            <a:srgbClr val="54AFE9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Test de fin de domaine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62355552-FBE5-4AF4-908D-DE25BC938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0201" y="3387581"/>
            <a:ext cx="24628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fr-FR" altLang="fr-FR" sz="2400">
                <a:solidFill>
                  <a:prstClr val="black"/>
                </a:solidFill>
                <a:latin typeface="Arial" panose="020B0604020202020204" pitchFamily="34" charset="0"/>
              </a:rPr>
            </a:br>
            <a:endParaRPr lang="fr-FR" altLang="fr-FR" sz="24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7C9E496D-E34C-A5A8-FB87-4314DD711FC9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id="{FA186B40-A8A7-8B8F-2717-94AB91AC99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83910788-FD1A-C148-E0C9-589BDD57035D}"/>
              </a:ext>
            </a:extLst>
          </p:cNvPr>
          <p:cNvSpPr/>
          <p:nvPr/>
        </p:nvSpPr>
        <p:spPr>
          <a:xfrm>
            <a:off x="2697481" y="2238781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Correction du test</a:t>
            </a:r>
          </a:p>
        </p:txBody>
      </p:sp>
      <p:sp>
        <p:nvSpPr>
          <p:cNvPr id="16" name="Google Shape;289;p29">
            <a:extLst>
              <a:ext uri="{FF2B5EF4-FFF2-40B4-BE49-F238E27FC236}">
                <a16:creationId xmlns:a16="http://schemas.microsoft.com/office/drawing/2014/main" id="{D105ABA1-260B-7508-0B82-88074ECFFA3B}"/>
              </a:ext>
            </a:extLst>
          </p:cNvPr>
          <p:cNvSpPr/>
          <p:nvPr/>
        </p:nvSpPr>
        <p:spPr>
          <a:xfrm>
            <a:off x="578729" y="2238404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7</a:t>
            </a:r>
          </a:p>
        </p:txBody>
      </p:sp>
      <p:sp>
        <p:nvSpPr>
          <p:cNvPr id="17" name="Google Shape;287;p29">
            <a:extLst>
              <a:ext uri="{FF2B5EF4-FFF2-40B4-BE49-F238E27FC236}">
                <a16:creationId xmlns:a16="http://schemas.microsoft.com/office/drawing/2014/main" id="{A36847EC-3AFB-9E93-D1C5-7CA186FDC4EE}"/>
              </a:ext>
            </a:extLst>
          </p:cNvPr>
          <p:cNvSpPr/>
          <p:nvPr/>
        </p:nvSpPr>
        <p:spPr>
          <a:xfrm>
            <a:off x="578729" y="1120213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54AFE9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rgbClr val="000000"/>
                </a:solidFill>
                <a:latin typeface="Calibri"/>
                <a:cs typeface="Calibri"/>
              </a:rPr>
              <a:t>Séance 6</a:t>
            </a:r>
          </a:p>
        </p:txBody>
      </p:sp>
      <p:sp>
        <p:nvSpPr>
          <p:cNvPr id="18" name="Google Shape;290;p29">
            <a:extLst>
              <a:ext uri="{FF2B5EF4-FFF2-40B4-BE49-F238E27FC236}">
                <a16:creationId xmlns:a16="http://schemas.microsoft.com/office/drawing/2014/main" id="{28389D90-38D8-1377-30A7-E27048DFFE79}"/>
              </a:ext>
            </a:extLst>
          </p:cNvPr>
          <p:cNvSpPr/>
          <p:nvPr/>
        </p:nvSpPr>
        <p:spPr>
          <a:xfrm>
            <a:off x="2697481" y="1120590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marL="203201" algn="ctr">
              <a:buClr>
                <a:schemeClr val="bg1"/>
              </a:buClr>
              <a:buSzPts val="1200"/>
            </a:pPr>
            <a:r>
              <a:rPr lang="fr-FR" sz="2400" b="1" kern="0" dirty="0">
                <a:solidFill>
                  <a:srgbClr val="000000"/>
                </a:solidFill>
                <a:latin typeface="Calibri"/>
                <a:cs typeface="Calibri"/>
              </a:rPr>
              <a:t>Test de fin de domaine</a:t>
            </a:r>
          </a:p>
        </p:txBody>
      </p:sp>
      <p:sp>
        <p:nvSpPr>
          <p:cNvPr id="19" name="Google Shape;286;p29">
            <a:extLst>
              <a:ext uri="{FF2B5EF4-FFF2-40B4-BE49-F238E27FC236}">
                <a16:creationId xmlns:a16="http://schemas.microsoft.com/office/drawing/2014/main" id="{D1078052-6317-0620-236A-2AE323C54555}"/>
              </a:ext>
            </a:extLst>
          </p:cNvPr>
          <p:cNvSpPr/>
          <p:nvPr/>
        </p:nvSpPr>
        <p:spPr>
          <a:xfrm>
            <a:off x="2697481" y="4475163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cs typeface="Calibri"/>
              </a:rPr>
              <a:t> Comparer deux fractions de même dénominateur ou numérateurs</a:t>
            </a:r>
          </a:p>
        </p:txBody>
      </p:sp>
      <p:sp>
        <p:nvSpPr>
          <p:cNvPr id="20" name="Google Shape;291;p29">
            <a:extLst>
              <a:ext uri="{FF2B5EF4-FFF2-40B4-BE49-F238E27FC236}">
                <a16:creationId xmlns:a16="http://schemas.microsoft.com/office/drawing/2014/main" id="{87705CEE-E4DB-22FA-DD11-20988E4F0BAA}"/>
              </a:ext>
            </a:extLst>
          </p:cNvPr>
          <p:cNvSpPr/>
          <p:nvPr/>
        </p:nvSpPr>
        <p:spPr>
          <a:xfrm>
            <a:off x="578729" y="4474786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9</a:t>
            </a: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B4889A46-418B-4EA5-250B-B4A6BB278FE1}"/>
              </a:ext>
            </a:extLst>
          </p:cNvPr>
          <p:cNvSpPr/>
          <p:nvPr/>
        </p:nvSpPr>
        <p:spPr>
          <a:xfrm>
            <a:off x="2697481" y="3356972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cs typeface="Calibri"/>
              </a:rPr>
              <a:t>Addition et soustraction des fractions</a:t>
            </a:r>
          </a:p>
        </p:txBody>
      </p:sp>
      <p:sp>
        <p:nvSpPr>
          <p:cNvPr id="22" name="Google Shape;293;p29">
            <a:extLst>
              <a:ext uri="{FF2B5EF4-FFF2-40B4-BE49-F238E27FC236}">
                <a16:creationId xmlns:a16="http://schemas.microsoft.com/office/drawing/2014/main" id="{450A8AE6-A0C0-C678-90CC-7384105EE64E}"/>
              </a:ext>
            </a:extLst>
          </p:cNvPr>
          <p:cNvSpPr/>
          <p:nvPr/>
        </p:nvSpPr>
        <p:spPr>
          <a:xfrm>
            <a:off x="578729" y="3356595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8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D2928887-4B60-15FF-26C9-7BA35A8939DF}"/>
              </a:ext>
            </a:extLst>
          </p:cNvPr>
          <p:cNvSpPr/>
          <p:nvPr/>
        </p:nvSpPr>
        <p:spPr>
          <a:xfrm>
            <a:off x="432120" y="1025493"/>
            <a:ext cx="11471239" cy="1128505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00"/>
          </a:p>
        </p:txBody>
      </p:sp>
      <p:sp>
        <p:nvSpPr>
          <p:cNvPr id="24" name="Google Shape;290;p29">
            <a:extLst>
              <a:ext uri="{FF2B5EF4-FFF2-40B4-BE49-F238E27FC236}">
                <a16:creationId xmlns:a16="http://schemas.microsoft.com/office/drawing/2014/main" id="{A5CE8BF9-F71D-4086-0005-6620627C8BDA}"/>
              </a:ext>
            </a:extLst>
          </p:cNvPr>
          <p:cNvSpPr/>
          <p:nvPr/>
        </p:nvSpPr>
        <p:spPr>
          <a:xfrm>
            <a:off x="2697481" y="5593355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 Comparer deux fractions de dénominateurs différents</a:t>
            </a:r>
          </a:p>
        </p:txBody>
      </p:sp>
      <p:sp>
        <p:nvSpPr>
          <p:cNvPr id="25" name="Google Shape;291;p29">
            <a:extLst>
              <a:ext uri="{FF2B5EF4-FFF2-40B4-BE49-F238E27FC236}">
                <a16:creationId xmlns:a16="http://schemas.microsoft.com/office/drawing/2014/main" id="{67AA243D-CB7B-5DE0-811E-FD8377E147D0}"/>
              </a:ext>
            </a:extLst>
          </p:cNvPr>
          <p:cNvSpPr/>
          <p:nvPr/>
        </p:nvSpPr>
        <p:spPr>
          <a:xfrm>
            <a:off x="578729" y="5592978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10</a:t>
            </a:r>
          </a:p>
        </p:txBody>
      </p:sp>
    </p:spTree>
    <p:extLst>
      <p:ext uri="{BB962C8B-B14F-4D97-AF65-F5344CB8AC3E}">
        <p14:creationId xmlns:p14="http://schemas.microsoft.com/office/powerpoint/2010/main" val="37272026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Test de fin de domaine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55 min</a:t>
              </a: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4D7E421A-7CF2-352D-0EDE-73E4971757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0662" y="1203960"/>
            <a:ext cx="1190677" cy="1190677"/>
          </a:xfrm>
          <a:custGeom>
            <a:avLst/>
            <a:gdLst>
              <a:gd name="connsiteX0" fmla="*/ 0 w 1190677"/>
              <a:gd name="connsiteY0" fmla="*/ 0 h 1190677"/>
              <a:gd name="connsiteX1" fmla="*/ 607245 w 1190677"/>
              <a:gd name="connsiteY1" fmla="*/ 0 h 1190677"/>
              <a:gd name="connsiteX2" fmla="*/ 1190677 w 1190677"/>
              <a:gd name="connsiteY2" fmla="*/ 0 h 1190677"/>
              <a:gd name="connsiteX3" fmla="*/ 1190677 w 1190677"/>
              <a:gd name="connsiteY3" fmla="*/ 607245 h 1190677"/>
              <a:gd name="connsiteX4" fmla="*/ 1190677 w 1190677"/>
              <a:gd name="connsiteY4" fmla="*/ 1190677 h 1190677"/>
              <a:gd name="connsiteX5" fmla="*/ 595339 w 1190677"/>
              <a:gd name="connsiteY5" fmla="*/ 1190677 h 1190677"/>
              <a:gd name="connsiteX6" fmla="*/ 0 w 1190677"/>
              <a:gd name="connsiteY6" fmla="*/ 1190677 h 1190677"/>
              <a:gd name="connsiteX7" fmla="*/ 0 w 1190677"/>
              <a:gd name="connsiteY7" fmla="*/ 619152 h 1190677"/>
              <a:gd name="connsiteX8" fmla="*/ 0 w 1190677"/>
              <a:gd name="connsiteY8" fmla="*/ 0 h 1190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0677" h="1190677" fill="none" extrusionOk="0">
                <a:moveTo>
                  <a:pt x="0" y="0"/>
                </a:moveTo>
                <a:cubicBezTo>
                  <a:pt x="240021" y="-11825"/>
                  <a:pt x="359907" y="44065"/>
                  <a:pt x="607245" y="0"/>
                </a:cubicBezTo>
                <a:cubicBezTo>
                  <a:pt x="854584" y="-44065"/>
                  <a:pt x="945350" y="7891"/>
                  <a:pt x="1190677" y="0"/>
                </a:cubicBezTo>
                <a:cubicBezTo>
                  <a:pt x="1212012" y="289778"/>
                  <a:pt x="1145909" y="482671"/>
                  <a:pt x="1190677" y="607245"/>
                </a:cubicBezTo>
                <a:cubicBezTo>
                  <a:pt x="1235445" y="731819"/>
                  <a:pt x="1176237" y="1063374"/>
                  <a:pt x="1190677" y="1190677"/>
                </a:cubicBezTo>
                <a:cubicBezTo>
                  <a:pt x="917589" y="1209050"/>
                  <a:pt x="792360" y="1181247"/>
                  <a:pt x="595339" y="1190677"/>
                </a:cubicBezTo>
                <a:cubicBezTo>
                  <a:pt x="398318" y="1200107"/>
                  <a:pt x="124526" y="1136403"/>
                  <a:pt x="0" y="1190677"/>
                </a:cubicBezTo>
                <a:cubicBezTo>
                  <a:pt x="-9037" y="983672"/>
                  <a:pt x="19959" y="874058"/>
                  <a:pt x="0" y="619152"/>
                </a:cubicBezTo>
                <a:cubicBezTo>
                  <a:pt x="-19959" y="364246"/>
                  <a:pt x="34869" y="204640"/>
                  <a:pt x="0" y="0"/>
                </a:cubicBezTo>
                <a:close/>
              </a:path>
              <a:path w="1190677" h="1190677" stroke="0" extrusionOk="0">
                <a:moveTo>
                  <a:pt x="0" y="0"/>
                </a:moveTo>
                <a:cubicBezTo>
                  <a:pt x="212102" y="-39234"/>
                  <a:pt x="426645" y="14537"/>
                  <a:pt x="559618" y="0"/>
                </a:cubicBezTo>
                <a:cubicBezTo>
                  <a:pt x="692591" y="-14537"/>
                  <a:pt x="1018998" y="64711"/>
                  <a:pt x="1190677" y="0"/>
                </a:cubicBezTo>
                <a:cubicBezTo>
                  <a:pt x="1209081" y="240577"/>
                  <a:pt x="1134748" y="323449"/>
                  <a:pt x="1190677" y="559618"/>
                </a:cubicBezTo>
                <a:cubicBezTo>
                  <a:pt x="1246606" y="795787"/>
                  <a:pt x="1117685" y="964614"/>
                  <a:pt x="1190677" y="1190677"/>
                </a:cubicBezTo>
                <a:cubicBezTo>
                  <a:pt x="948775" y="1207808"/>
                  <a:pt x="809839" y="1160518"/>
                  <a:pt x="583432" y="1190677"/>
                </a:cubicBezTo>
                <a:cubicBezTo>
                  <a:pt x="357026" y="1220836"/>
                  <a:pt x="153861" y="1137881"/>
                  <a:pt x="0" y="1190677"/>
                </a:cubicBezTo>
                <a:cubicBezTo>
                  <a:pt x="-58569" y="967695"/>
                  <a:pt x="19503" y="744212"/>
                  <a:pt x="0" y="619152"/>
                </a:cubicBezTo>
                <a:cubicBezTo>
                  <a:pt x="-19503" y="494093"/>
                  <a:pt x="41641" y="243987"/>
                  <a:pt x="0" y="0"/>
                </a:cubicBezTo>
                <a:close/>
              </a:path>
            </a:pathLst>
          </a:custGeom>
          <a:ln w="7620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408291148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1682090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DE9BAB01-80A5-F792-D1DE-3265804CEF9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Écrivez vos réponses au crayon dans les espaces ou les zones réservés du livret.</a:t>
            </a:r>
          </a:p>
        </p:txBody>
      </p:sp>
      <p:sp>
        <p:nvSpPr>
          <p:cNvPr id="6" name="D_A_02">
            <a:extLst>
              <a:ext uri="{FF2B5EF4-FFF2-40B4-BE49-F238E27FC236}">
                <a16:creationId xmlns:a16="http://schemas.microsoft.com/office/drawing/2014/main" id="{EB6EBE27-2761-A689-E411-794C33A5BFF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>
                <a:solidFill>
                  <a:schemeClr val="bg1">
                    <a:lumMod val="65000"/>
                  </a:schemeClr>
                </a:solidFill>
              </a:rPr>
              <a:t>L'enseignant invite les élèves à lire chaque question attentivement et à réfléchir avant de répondre pour éviter les erreurs.</a:t>
            </a:r>
            <a:endParaRPr lang="fr-FR" sz="1600" i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945EDAE5-0F7C-9B14-4788-AA2F84783DD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35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C4EF1C2-6F61-FFB4-61F1-F7B440C372C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347201" y="268896"/>
            <a:ext cx="540000" cy="540000"/>
          </a:xfrm>
          <a:prstGeom prst="rect">
            <a:avLst/>
          </a:prstGeom>
          <a:ln w="28575">
            <a:solidFill>
              <a:srgbClr val="C00000"/>
            </a:solidFill>
            <a:extLst>
              <a:ext uri="{C807C97D-BFC1-408E-A445-0C87EB9F89A2}">
                <ask:lineSketchStyleProps xmlns:ask="http://schemas.microsoft.com/office/drawing/2018/sketchyshapes" sd="4082911482">
                  <a:custGeom>
                    <a:avLst/>
                    <a:gdLst>
                      <a:gd name="connsiteX0" fmla="*/ 0 w 540000"/>
                      <a:gd name="connsiteY0" fmla="*/ 0 h 540000"/>
                      <a:gd name="connsiteX1" fmla="*/ 540000 w 540000"/>
                      <a:gd name="connsiteY1" fmla="*/ 0 h 540000"/>
                      <a:gd name="connsiteX2" fmla="*/ 540000 w 540000"/>
                      <a:gd name="connsiteY2" fmla="*/ 540000 h 540000"/>
                      <a:gd name="connsiteX3" fmla="*/ 0 w 540000"/>
                      <a:gd name="connsiteY3" fmla="*/ 540000 h 540000"/>
                      <a:gd name="connsiteX4" fmla="*/ 0 w 540000"/>
                      <a:gd name="connsiteY4" fmla="*/ 0 h 540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40000" h="540000" fill="none" extrusionOk="0">
                        <a:moveTo>
                          <a:pt x="0" y="0"/>
                        </a:moveTo>
                        <a:cubicBezTo>
                          <a:pt x="206218" y="-318"/>
                          <a:pt x="408046" y="57271"/>
                          <a:pt x="540000" y="0"/>
                        </a:cubicBezTo>
                        <a:cubicBezTo>
                          <a:pt x="581307" y="216248"/>
                          <a:pt x="528667" y="372300"/>
                          <a:pt x="540000" y="540000"/>
                        </a:cubicBezTo>
                        <a:cubicBezTo>
                          <a:pt x="316887" y="585356"/>
                          <a:pt x="243646" y="499062"/>
                          <a:pt x="0" y="540000"/>
                        </a:cubicBezTo>
                        <a:cubicBezTo>
                          <a:pt x="-28" y="272588"/>
                          <a:pt x="23551" y="191021"/>
                          <a:pt x="0" y="0"/>
                        </a:cubicBezTo>
                        <a:close/>
                      </a:path>
                      <a:path w="540000" h="540000" stroke="0" extrusionOk="0">
                        <a:moveTo>
                          <a:pt x="0" y="0"/>
                        </a:moveTo>
                        <a:cubicBezTo>
                          <a:pt x="177509" y="-21898"/>
                          <a:pt x="335875" y="10174"/>
                          <a:pt x="540000" y="0"/>
                        </a:cubicBezTo>
                        <a:cubicBezTo>
                          <a:pt x="571746" y="113260"/>
                          <a:pt x="491491" y="426310"/>
                          <a:pt x="540000" y="540000"/>
                        </a:cubicBezTo>
                        <a:cubicBezTo>
                          <a:pt x="358232" y="587127"/>
                          <a:pt x="113480" y="511328"/>
                          <a:pt x="0" y="540000"/>
                        </a:cubicBezTo>
                        <a:cubicBezTo>
                          <a:pt x="-64150" y="395907"/>
                          <a:pt x="12999" y="110962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0E78D79-EAFF-8886-AE2D-7E488D76EE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082" y="1768546"/>
            <a:ext cx="5760000" cy="414870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31325B7-6835-72C9-2F6F-76DE72AE72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8116" y="1742193"/>
            <a:ext cx="5760000" cy="4201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309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8808</TotalTime>
  <Words>112</Words>
  <Application>Microsoft Office PowerPoint</Application>
  <PresentationFormat>Widescreen</PresentationFormat>
  <Paragraphs>31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5</vt:i4>
      </vt:variant>
    </vt:vector>
  </HeadingPairs>
  <TitlesOfParts>
    <vt:vector size="14" baseType="lpstr">
      <vt:lpstr>Aptos</vt:lpstr>
      <vt:lpstr>Arial</vt:lpstr>
      <vt:lpstr>Calibri</vt:lpstr>
      <vt:lpstr>Calibri Light</vt:lpstr>
      <vt:lpstr>Dosis</vt:lpstr>
      <vt:lpstr>Office Theme</vt:lpstr>
      <vt:lpstr>Custom Design</vt:lpstr>
      <vt:lpstr>1_Custom Design</vt:lpstr>
      <vt:lpstr>Conception personnalisée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ABDELLAH.DIFFAA</cp:lastModifiedBy>
  <cp:revision>1166</cp:revision>
  <cp:lastPrinted>2024-10-05T19:15:58Z</cp:lastPrinted>
  <dcterms:created xsi:type="dcterms:W3CDTF">2024-05-28T10:13:44Z</dcterms:created>
  <dcterms:modified xsi:type="dcterms:W3CDTF">2025-09-20T22:31:58Z</dcterms:modified>
</cp:coreProperties>
</file>