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301" r:id="rId2"/>
    <p:sldId id="258" r:id="rId3"/>
    <p:sldId id="259" r:id="rId4"/>
    <p:sldId id="302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303" r:id="rId14"/>
    <p:sldId id="272" r:id="rId15"/>
    <p:sldId id="273" r:id="rId16"/>
    <p:sldId id="274" r:id="rId17"/>
    <p:sldId id="304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305" r:id="rId26"/>
    <p:sldId id="286" r:id="rId27"/>
    <p:sldId id="287" r:id="rId28"/>
    <p:sldId id="291" r:id="rId29"/>
    <p:sldId id="292" r:id="rId30"/>
    <p:sldId id="296" r:id="rId31"/>
    <p:sldId id="297" r:id="rId32"/>
    <p:sldId id="298" r:id="rId33"/>
    <p:sldId id="299" r:id="rId34"/>
    <p:sldId id="300" r:id="rId3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2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7ED29F-662C-4475-96F8-1F8AD0F82097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B58FF-6240-48F0-8E1F-3EE0A54EF0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4829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0920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7323401D-AD66-48E8-9BE6-514052742394}" type="slidenum">
              <a:rPr/>
              <a:pPr lvl="0" algn="r"/>
              <a:t>5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98001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0609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708158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42;g370de7b9910_0_500:notes">
            <a:extLst>
              <a:ext uri="{FF2B5EF4-FFF2-40B4-BE49-F238E27FC236}">
                <a16:creationId xmlns:a16="http://schemas.microsoft.com/office/drawing/2014/main" id="{F3E78FFA-9A7E-C8B2-37D6-11593A6568E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943;g370de7b9910_0_500:notes">
            <a:extLst>
              <a:ext uri="{FF2B5EF4-FFF2-40B4-BE49-F238E27FC236}">
                <a16:creationId xmlns:a16="http://schemas.microsoft.com/office/drawing/2014/main" id="{1B1FEF46-2F47-F3B1-4122-6834DB454D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3708765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06FA-6DA7-4989-913B-4F200F24EBAB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FD5A-9F7C-46B7-BD3B-D7C68F0F551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0598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06FA-6DA7-4989-913B-4F200F24EBAB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FD5A-9F7C-46B7-BD3B-D7C68F0F551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795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06FA-6DA7-4989-913B-4F200F24EBAB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FD5A-9F7C-46B7-BD3B-D7C68F0F551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0059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393878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389710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1723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06FA-6DA7-4989-913B-4F200F24EBAB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FD5A-9F7C-46B7-BD3B-D7C68F0F551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9373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06FA-6DA7-4989-913B-4F200F24EBAB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FD5A-9F7C-46B7-BD3B-D7C68F0F551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8017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06FA-6DA7-4989-913B-4F200F24EBAB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FD5A-9F7C-46B7-BD3B-D7C68F0F551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6598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06FA-6DA7-4989-913B-4F200F24EBAB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FD5A-9F7C-46B7-BD3B-D7C68F0F551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6993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06FA-6DA7-4989-913B-4F200F24EBAB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FD5A-9F7C-46B7-BD3B-D7C68F0F551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3851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06FA-6DA7-4989-913B-4F200F24EBAB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FD5A-9F7C-46B7-BD3B-D7C68F0F551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1975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06FA-6DA7-4989-913B-4F200F24EBAB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FD5A-9F7C-46B7-BD3B-D7C68F0F551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7549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06FA-6DA7-4989-913B-4F200F24EBAB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FD5A-9F7C-46B7-BD3B-D7C68F0F551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0430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5306FA-6DA7-4989-913B-4F200F24EBAB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3FD5A-9F7C-46B7-BD3B-D7C68F0F551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861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microsoft.com/office/2007/relationships/hdphoto" Target="../media/hdphoto2.wdp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gi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gif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4" y="183882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4" y="3954307"/>
            <a:ext cx="6512167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 panose="020F0502020204030204"/>
                <a:ea typeface="Calibri"/>
                <a:cs typeface="Calibri"/>
              </a:rPr>
              <a:t>Palier                                              Semaine       </a:t>
            </a:r>
            <a:r>
              <a:rPr lang="fr-FR" sz="2667" b="1" kern="0" dirty="0" smtClean="0">
                <a:solidFill>
                  <a:srgbClr val="FFFFFF"/>
                </a:solidFill>
                <a:latin typeface="Calibri" panose="020F0502020204030204"/>
                <a:ea typeface="Calibri"/>
                <a:cs typeface="Calibri"/>
              </a:rPr>
              <a:t>5 </a:t>
            </a:r>
            <a:endParaRPr lang="fr-FR" sz="2667" b="1" kern="0" dirty="0">
              <a:solidFill>
                <a:srgbClr val="FFFFFF"/>
              </a:solidFill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4862697"/>
            <a:ext cx="11079968" cy="877755"/>
          </a:xfrm>
          <a:prstGeom prst="rect">
            <a:avLst/>
          </a:prstGeom>
          <a:solidFill>
            <a:srgbClr val="3FB2CB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Consolidation                   Fiche </a:t>
            </a:r>
            <a:r>
              <a:rPr lang="fr-FR" sz="2667" b="1" kern="0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6 </a:t>
            </a:r>
            <a:endParaRPr lang="fr-FR" sz="2667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5844296" y="5090792"/>
            <a:ext cx="4730576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380972" indent="-380972" defTabSz="121911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prstClr val="white"/>
                </a:solidFill>
                <a:latin typeface="Calibri" panose="020F0502020204030204"/>
              </a:rPr>
              <a:t>Consolider les acquis du palier 4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435735" y="4089027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2829418" y="4974459"/>
            <a:ext cx="60959" cy="654232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9" y="2444621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36417" y="142016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3FB2CB"/>
                </a:solidFill>
                <a:latin typeface="Calibri"/>
                <a:ea typeface="Calibri"/>
                <a:cs typeface="Calibri"/>
              </a:rPr>
              <a:t>Français </a:t>
            </a:r>
            <a:endParaRPr lang="fr-FR" sz="1867" kern="0" dirty="0">
              <a:solidFill>
                <a:srgbClr val="3FB2C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8302423" y="1068899"/>
            <a:ext cx="1704404" cy="5286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1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209338" y="948477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8370371" y="1135407"/>
            <a:ext cx="1704404" cy="67954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1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8473771" y="1760345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241381" y="2836963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D3E781-974A-3370-2ECE-8FFD42C5FE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6482" y="2241721"/>
            <a:ext cx="4714865" cy="2389435"/>
          </a:xfrm>
          <a:prstGeom prst="rect">
            <a:avLst/>
          </a:prstGeom>
        </p:spPr>
      </p:pic>
      <p:sp>
        <p:nvSpPr>
          <p:cNvPr id="17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694675" y="4113681"/>
            <a:ext cx="310959" cy="410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endParaRPr lang="fr-FR" sz="2667" kern="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6222347" y="4070667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5537398" y="5004135"/>
            <a:ext cx="60959" cy="654232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694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6F77A-2E34-9DE2-DBE7-A4CC4B798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29;p116">
            <a:extLst>
              <a:ext uri="{FF2B5EF4-FFF2-40B4-BE49-F238E27FC236}">
                <a16:creationId xmlns:a16="http://schemas.microsoft.com/office/drawing/2014/main" id="{3E61705D-FF76-C816-817F-FF16BB0F8FF7}"/>
              </a:ext>
            </a:extLst>
          </p:cNvPr>
          <p:cNvSpPr txBox="1"/>
          <p:nvPr/>
        </p:nvSpPr>
        <p:spPr>
          <a:xfrm>
            <a:off x="1769863" y="1370895"/>
            <a:ext cx="10062183" cy="4205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Contrat de classe</a:t>
            </a:r>
          </a:p>
        </p:txBody>
      </p:sp>
      <p:sp>
        <p:nvSpPr>
          <p:cNvPr id="4" name="Google Shape;1233;p116">
            <a:extLst>
              <a:ext uri="{FF2B5EF4-FFF2-40B4-BE49-F238E27FC236}">
                <a16:creationId xmlns:a16="http://schemas.microsoft.com/office/drawing/2014/main" id="{1F8181F4-C03D-E637-B412-A06B1C7EBA67}"/>
              </a:ext>
            </a:extLst>
          </p:cNvPr>
          <p:cNvSpPr txBox="1"/>
          <p:nvPr/>
        </p:nvSpPr>
        <p:spPr>
          <a:xfrm>
            <a:off x="1769863" y="2674502"/>
            <a:ext cx="10062183" cy="4205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J’utilise l’ardoise pour répondre </a:t>
            </a:r>
          </a:p>
        </p:txBody>
      </p:sp>
      <p:sp>
        <p:nvSpPr>
          <p:cNvPr id="5" name="Google Shape;1234;p116">
            <a:extLst>
              <a:ext uri="{FF2B5EF4-FFF2-40B4-BE49-F238E27FC236}">
                <a16:creationId xmlns:a16="http://schemas.microsoft.com/office/drawing/2014/main" id="{9A3F2DC4-EC8C-51E0-FA84-7C61465E7C2D}"/>
              </a:ext>
            </a:extLst>
          </p:cNvPr>
          <p:cNvSpPr txBox="1"/>
          <p:nvPr/>
        </p:nvSpPr>
        <p:spPr>
          <a:xfrm>
            <a:off x="1769864" y="3978109"/>
            <a:ext cx="10062181" cy="4205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Pratique autonome</a:t>
            </a:r>
          </a:p>
        </p:txBody>
      </p:sp>
      <p:sp>
        <p:nvSpPr>
          <p:cNvPr id="6" name="Google Shape;1235;p116">
            <a:extLst>
              <a:ext uri="{FF2B5EF4-FFF2-40B4-BE49-F238E27FC236}">
                <a16:creationId xmlns:a16="http://schemas.microsoft.com/office/drawing/2014/main" id="{7239D583-F5F6-41D5-78C5-F987E4E3E4E5}"/>
              </a:ext>
            </a:extLst>
          </p:cNvPr>
          <p:cNvSpPr txBox="1"/>
          <p:nvPr/>
        </p:nvSpPr>
        <p:spPr>
          <a:xfrm>
            <a:off x="1769864" y="5281715"/>
            <a:ext cx="10062181" cy="4205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Pratique guidée en binôme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7269954D-EFC0-CC0A-0945-F6DF168F334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59673" y="1027246"/>
            <a:ext cx="991300" cy="9913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Google Shape;1341;p128" descr="Une image contenant Dessin animé, clipart, Animation, illustration&#10;&#10;Description générée automatiquement">
            <a:extLst>
              <a:ext uri="{FF2B5EF4-FFF2-40B4-BE49-F238E27FC236}">
                <a16:creationId xmlns:a16="http://schemas.microsoft.com/office/drawing/2014/main" id="{171C970F-7B59-B41F-6A3A-3A7A745D5AE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18242" t="9344" r="18458" b="23864"/>
          <a:stretch>
            <a:fillRect/>
          </a:stretch>
        </p:blipFill>
        <p:spPr>
          <a:xfrm>
            <a:off x="459671" y="2372864"/>
            <a:ext cx="991300" cy="104591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3459E6BA-34BF-9ABD-9DAF-C10A0FA6F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72" y="3716477"/>
            <a:ext cx="991299" cy="9912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698D0B-D28C-54AB-04BD-8E0B04BC55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72" y="5015586"/>
            <a:ext cx="991299" cy="925469"/>
          </a:xfrm>
          <a:prstGeom prst="rect">
            <a:avLst/>
          </a:prstGeom>
        </p:spPr>
      </p:pic>
      <p:sp>
        <p:nvSpPr>
          <p:cNvPr id="11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635711" y="186004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Icônes pour l’élève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29538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C208D-7D4C-C4ED-8F1F-CEF47BAEE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99882962-3F74-4B13-98BE-72C40BF3CBC2}"/>
              </a:ext>
            </a:extLst>
          </p:cNvPr>
          <p:cNvGrpSpPr/>
          <p:nvPr/>
        </p:nvGrpSpPr>
        <p:grpSpPr>
          <a:xfrm>
            <a:off x="4324169" y="952608"/>
            <a:ext cx="7197271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EA54C9E3-1071-BE6B-670B-D04C5495C4B1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C0429F03-2E3A-85A9-53A0-84765DED8645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EF4722EF-2A79-1626-92EB-4E35C542B8DA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F62DE9B7-E0D3-0A09-689D-D7062C67EF57}"/>
              </a:ext>
            </a:extLst>
          </p:cNvPr>
          <p:cNvSpPr txBox="1"/>
          <p:nvPr/>
        </p:nvSpPr>
        <p:spPr>
          <a:xfrm>
            <a:off x="4575802" y="1409634"/>
            <a:ext cx="6645063" cy="29029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i="1" dirty="0">
                <a:solidFill>
                  <a:srgbClr val="44546A"/>
                </a:solidFill>
                <a:latin typeface="Calibri"/>
              </a:rPr>
              <a:t>Atelier de lecture fluence</a:t>
            </a:r>
            <a:r>
              <a:rPr lang="fr-FR" sz="48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48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25 min</a:t>
            </a:r>
            <a:endParaRPr lang="en-US" sz="48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335DC02E-0336-93C7-3FC5-B3ECF4515E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47" y="993046"/>
            <a:ext cx="3736023" cy="3736023"/>
          </a:xfrm>
          <a:prstGeom prst="rect">
            <a:avLst/>
          </a:prstGeom>
        </p:spPr>
      </p:pic>
      <p:sp>
        <p:nvSpPr>
          <p:cNvPr id="9" name="Oval 45">
            <a:extLst>
              <a:ext uri="{FF2B5EF4-FFF2-40B4-BE49-F238E27FC236}">
                <a16:creationId xmlns:a16="http://schemas.microsoft.com/office/drawing/2014/main" id="{9B45C61D-1159-FF85-B01D-3E07BB3D9963}"/>
              </a:ext>
            </a:extLst>
          </p:cNvPr>
          <p:cNvSpPr/>
          <p:nvPr/>
        </p:nvSpPr>
        <p:spPr>
          <a:xfrm>
            <a:off x="7638528" y="26012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/>
            <a:endParaRPr lang="fr-FR" sz="12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5344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2643658"/>
            <a:ext cx="12192000" cy="6566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 smtClean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Repères</a:t>
            </a:r>
            <a:endParaRPr lang="en-US" sz="24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531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A2CD-824B-9C6C-0C4D-CCD999753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389CBE-6E22-8F2E-EC51-CA2A3665786B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7E247-6D7D-D110-C5CF-BC173562BCB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69BEF649-06E6-D2C8-4C1D-FD3F62187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29020" y="113788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Qui peut nous rappeler comment lire des mots avec des difficultés particulières ?</a:t>
            </a:r>
          </a:p>
        </p:txBody>
      </p:sp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E10D26B8-D5CA-13D3-04B5-8FEB29054F25}"/>
              </a:ext>
            </a:extLst>
          </p:cNvPr>
          <p:cNvSpPr txBox="1">
            <a:spLocks/>
          </p:cNvSpPr>
          <p:nvPr/>
        </p:nvSpPr>
        <p:spPr>
          <a:xfrm>
            <a:off x="680616" y="370096"/>
            <a:ext cx="10232712" cy="553457"/>
          </a:xfrm>
          <a:prstGeom prst="rect">
            <a:avLst/>
          </a:prstGeom>
        </p:spPr>
        <p:txBody>
          <a:bodyPr vert="horz" lIns="162560" tIns="81280" rIns="162560" bIns="8128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defTabSz="914354">
              <a:spcBef>
                <a:spcPts val="1001"/>
              </a:spcBef>
            </a:pPr>
            <a:r>
              <a:rPr lang="fr-FR" sz="1867" dirty="0">
                <a:solidFill>
                  <a:srgbClr val="E7E6E6">
                    <a:lumMod val="75000"/>
                  </a:srgbClr>
                </a:solidFill>
              </a:rPr>
              <a:t>Poser des questions de rappels. Expliciter la stratégie en s’appuyant sur les réponses des apprenants</a:t>
            </a:r>
            <a:r>
              <a:rPr lang="fr-FR" sz="2489" dirty="0">
                <a:solidFill>
                  <a:srgbClr val="E7E6E6">
                    <a:lumMod val="75000"/>
                  </a:srgbClr>
                </a:solidFill>
              </a:rPr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A0CF3C-9D94-4BB0-2259-F293152912A9}"/>
              </a:ext>
            </a:extLst>
          </p:cNvPr>
          <p:cNvSpPr/>
          <p:nvPr/>
        </p:nvSpPr>
        <p:spPr>
          <a:xfrm>
            <a:off x="765894" y="3310432"/>
            <a:ext cx="10660212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9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D1F006D-773F-F8D9-B607-3DBC97E08F60}"/>
              </a:ext>
            </a:extLst>
          </p:cNvPr>
          <p:cNvSpPr txBox="1"/>
          <p:nvPr/>
        </p:nvSpPr>
        <p:spPr>
          <a:xfrm>
            <a:off x="792432" y="1423910"/>
            <a:ext cx="10633675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>
                <a:latin typeface="Calibiri"/>
              </a:rPr>
              <a:t>Lire correctement des mots </a:t>
            </a:r>
            <a:r>
              <a:rPr lang="fr-FR" sz="2400" b="1" dirty="0" smtClean="0">
                <a:latin typeface="Calibiri"/>
              </a:rPr>
              <a:t>contenant le son « g »</a:t>
            </a:r>
            <a:endParaRPr lang="fr-FR" sz="2400" dirty="0">
              <a:latin typeface="Calibiri"/>
            </a:endParaRPr>
          </a:p>
        </p:txBody>
      </p:sp>
    </p:spTree>
    <p:extLst>
      <p:ext uri="{BB962C8B-B14F-4D97-AF65-F5344CB8AC3E}">
        <p14:creationId xmlns:p14="http://schemas.microsoft.com/office/powerpoint/2010/main" val="56140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792431" y="47513"/>
            <a:ext cx="11632451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En binômes, complétez les mots avec </a:t>
            </a:r>
            <a:r>
              <a:rPr lang="fr-FR" sz="1867" i="1" dirty="0" smtClean="0"/>
              <a:t>g </a:t>
            </a:r>
            <a:r>
              <a:rPr lang="fr-FR" sz="1867" dirty="0" smtClean="0"/>
              <a:t>ou </a:t>
            </a:r>
            <a:r>
              <a:rPr lang="fr-FR" sz="1867" i="1" dirty="0" err="1"/>
              <a:t>gu</a:t>
            </a:r>
            <a:r>
              <a:rPr lang="fr-FR" sz="1867" dirty="0"/>
              <a:t>. Lisez les mots à voix haute. Écoutez votre camarade et corrigez-le s’il ne prononce pas bien</a:t>
            </a:r>
            <a:r>
              <a:rPr lang="fr-FR" sz="1867" i="1" dirty="0"/>
              <a:t>.</a:t>
            </a:r>
            <a:endParaRPr lang="fr-FR" sz="1867" dirty="0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738331" y="617641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aux élèves </a:t>
            </a:r>
            <a:r>
              <a:rPr lang="fr-FR" sz="1867" dirty="0" smtClean="0"/>
              <a:t>d’alterner </a:t>
            </a:r>
            <a:r>
              <a:rPr lang="fr-FR" sz="1867" dirty="0"/>
              <a:t>les rôles (lecteur/correcteur).</a:t>
            </a:r>
          </a:p>
          <a:p>
            <a:endParaRPr lang="fr-FR" sz="1867" dirty="0"/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631F8FD3-DA92-6C1E-2D50-18B6891CBC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5883" y="370841"/>
            <a:ext cx="850293" cy="79382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1468923" y="1586430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…</a:t>
            </a:r>
            <a:r>
              <a:rPr lang="fr-FR" sz="2400" b="1" dirty="0" err="1"/>
              <a:t>irafe</a:t>
            </a:r>
            <a:endParaRPr lang="fr-FR" sz="2400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8546686" y="1569293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err="1"/>
              <a:t>oran</a:t>
            </a:r>
            <a:r>
              <a:rPr lang="fr-FR" sz="2400" b="1" dirty="0"/>
              <a:t>…e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8531998" y="3787362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villa…e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1481165" y="3757984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…</a:t>
            </a:r>
            <a:r>
              <a:rPr lang="fr-FR" sz="2400" b="1" dirty="0" err="1"/>
              <a:t>éant</a:t>
            </a:r>
            <a:endParaRPr lang="fr-FR" sz="2400" b="1" dirty="0"/>
          </a:p>
        </p:txBody>
      </p:sp>
      <p:sp>
        <p:nvSpPr>
          <p:cNvPr id="17" name="ZoneTexte 16"/>
          <p:cNvSpPr txBox="1"/>
          <p:nvPr/>
        </p:nvSpPr>
        <p:spPr>
          <a:xfrm>
            <a:off x="8590755" y="5065309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…</a:t>
            </a:r>
            <a:r>
              <a:rPr lang="fr-FR" sz="2400" b="1" dirty="0" err="1"/>
              <a:t>omme</a:t>
            </a:r>
            <a:endParaRPr lang="fr-FR" sz="2400" b="1" dirty="0"/>
          </a:p>
        </p:txBody>
      </p:sp>
      <p:sp>
        <p:nvSpPr>
          <p:cNvPr id="18" name="ZoneTexte 17"/>
          <p:cNvSpPr txBox="1"/>
          <p:nvPr/>
        </p:nvSpPr>
        <p:spPr>
          <a:xfrm>
            <a:off x="1569299" y="5094688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…</a:t>
            </a:r>
            <a:r>
              <a:rPr lang="fr-FR" sz="2400" b="1" dirty="0" err="1"/>
              <a:t>âteau</a:t>
            </a:r>
            <a:endParaRPr lang="fr-FR" sz="2400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8500173" y="2580402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err="1"/>
              <a:t>piè</a:t>
            </a:r>
            <a:r>
              <a:rPr lang="fr-FR" sz="2400" b="1" dirty="0"/>
              <a:t>…e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1449339" y="2551024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…ide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4977183" y="2759114"/>
            <a:ext cx="186552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g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4957599" y="3723708"/>
            <a:ext cx="1865524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err="1"/>
              <a:t>gu</a:t>
            </a:r>
            <a:endParaRPr lang="fr-FR" sz="2400" b="1" dirty="0"/>
          </a:p>
        </p:txBody>
      </p:sp>
      <p:cxnSp>
        <p:nvCxnSpPr>
          <p:cNvPr id="24" name="Connecteur droit avec flèche 23"/>
          <p:cNvCxnSpPr>
            <a:stCxn id="11" idx="3"/>
            <a:endCxn id="21" idx="1"/>
          </p:cNvCxnSpPr>
          <p:nvPr/>
        </p:nvCxnSpPr>
        <p:spPr>
          <a:xfrm>
            <a:off x="3334447" y="1832651"/>
            <a:ext cx="1642736" cy="1172684"/>
          </a:xfrm>
          <a:prstGeom prst="straightConnector1">
            <a:avLst/>
          </a:prstGeom>
          <a:ln w="28575">
            <a:solidFill>
              <a:schemeClr val="accent2">
                <a:lumMod val="40000"/>
                <a:lumOff val="6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6378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792432" y="47513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Maintenant, lisez les phrases suivantes à haute voix et plus vite tout en insistant sur le son « g ». 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770657" y="506793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aux élèves de lire les phrases. Corriger si nécessaire.</a:t>
            </a: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ZoneTexte 20"/>
          <p:cNvSpPr txBox="1"/>
          <p:nvPr/>
        </p:nvSpPr>
        <p:spPr>
          <a:xfrm>
            <a:off x="792432" y="2863076"/>
            <a:ext cx="6803528" cy="113184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dirty="0">
                <a:latin typeface="Calibiri"/>
              </a:rPr>
              <a:t>Le gentil géant joue avec une girafe et un génie magique. Tous rient joyeusement dans le jardin.</a:t>
            </a:r>
            <a:endParaRPr lang="fr-FR" sz="2400" b="1" dirty="0">
              <a:latin typeface="Calibi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5265" y="1865524"/>
            <a:ext cx="3685723" cy="2895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691917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2643658"/>
            <a:ext cx="12192000" cy="6566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sz="4267" dirty="0" smtClean="0"/>
              <a:t>Repères</a:t>
            </a:r>
            <a:endParaRPr lang="en-US" sz="4267" dirty="0"/>
          </a:p>
        </p:txBody>
      </p:sp>
    </p:spTree>
    <p:extLst>
      <p:ext uri="{BB962C8B-B14F-4D97-AF65-F5344CB8AC3E}">
        <p14:creationId xmlns:p14="http://schemas.microsoft.com/office/powerpoint/2010/main" val="35850523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14689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Faisons une révision rapide du mot-outil : « Quel ? ».</a:t>
            </a:r>
          </a:p>
        </p:txBody>
      </p:sp>
      <p:sp>
        <p:nvSpPr>
          <p:cNvPr id="13" name="Rectangle: Rounded Corners 1">
            <a:extLst>
              <a:ext uri="{FF2B5EF4-FFF2-40B4-BE49-F238E27FC236}">
                <a16:creationId xmlns:a16="http://schemas.microsoft.com/office/drawing/2014/main" id="{5A39234F-72BB-DC5D-B87D-EB26A7A5348A}"/>
              </a:ext>
            </a:extLst>
          </p:cNvPr>
          <p:cNvSpPr/>
          <p:nvPr/>
        </p:nvSpPr>
        <p:spPr>
          <a:xfrm>
            <a:off x="6458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789FAC-DA89-AE53-9A25-D36A50F5803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7" name="Picture 2" descr="Image générée">
            <a:extLst>
              <a:ext uri="{FF2B5EF4-FFF2-40B4-BE49-F238E27FC236}">
                <a16:creationId xmlns:a16="http://schemas.microsoft.com/office/drawing/2014/main" id="{81C3E11B-4BE4-DE20-FC2E-DEACC8A00B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Lever la main - Icônes mains et gestes gratuites">
            <a:extLst>
              <a:ext uri="{FF2B5EF4-FFF2-40B4-BE49-F238E27FC236}">
                <a16:creationId xmlns:a16="http://schemas.microsoft.com/office/drawing/2014/main" id="{3E070BF2-2824-E388-3310-4B7621FF2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ZoneTexte 11">
            <a:extLst>
              <a:ext uri="{FF2B5EF4-FFF2-40B4-BE49-F238E27FC236}">
                <a16:creationId xmlns:a16="http://schemas.microsoft.com/office/drawing/2014/main" id="{6B509E4D-5067-BBFB-B5C0-111B81F1CF8A}"/>
              </a:ext>
            </a:extLst>
          </p:cNvPr>
          <p:cNvSpPr txBox="1"/>
          <p:nvPr/>
        </p:nvSpPr>
        <p:spPr>
          <a:xfrm>
            <a:off x="925944" y="79530"/>
            <a:ext cx="11320482" cy="7643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just" defTabSz="1219139">
              <a:defRPr/>
            </a:pPr>
            <a:r>
              <a:rPr lang="fr-FR" sz="1867" dirty="0">
                <a:solidFill>
                  <a:sysClr val="windowText" lastClr="000000"/>
                </a:solidFill>
              </a:rPr>
              <a:t>Qui peut nous rappeler </a:t>
            </a:r>
            <a:r>
              <a:rPr lang="fr-FR" sz="1867" dirty="0" smtClean="0">
                <a:solidFill>
                  <a:sysClr val="windowText" lastClr="000000"/>
                </a:solidFill>
              </a:rPr>
              <a:t>comment </a:t>
            </a:r>
            <a:r>
              <a:rPr lang="fr-FR" sz="2000" dirty="0" smtClean="0">
                <a:solidFill>
                  <a:sysClr val="windowText" lastClr="000000"/>
                </a:solidFill>
              </a:rPr>
              <a:t>lire correctement </a:t>
            </a:r>
            <a:r>
              <a:rPr lang="fr-FR" sz="2000" dirty="0">
                <a:solidFill>
                  <a:sysClr val="windowText" lastClr="000000"/>
                </a:solidFill>
              </a:rPr>
              <a:t>les mots avec </a:t>
            </a:r>
            <a:r>
              <a:rPr lang="fr-FR" sz="2000" dirty="0" smtClean="0">
                <a:solidFill>
                  <a:sysClr val="windowText" lastClr="000000"/>
                </a:solidFill>
              </a:rPr>
              <a:t>le son : </a:t>
            </a:r>
            <a:r>
              <a:rPr lang="fr-FR" sz="2000" dirty="0">
                <a:solidFill>
                  <a:sysClr val="windowText" lastClr="000000"/>
                </a:solidFill>
              </a:rPr>
              <a:t>« é</a:t>
            </a:r>
            <a:r>
              <a:rPr lang="fr-FR" sz="2000" dirty="0" smtClean="0">
                <a:solidFill>
                  <a:sysClr val="windowText" lastClr="000000"/>
                </a:solidFill>
              </a:rPr>
              <a:t> »</a:t>
            </a:r>
            <a:endParaRPr lang="fr-FR" sz="2000" dirty="0">
              <a:solidFill>
                <a:sysClr val="windowText" lastClr="000000"/>
              </a:solidFill>
            </a:endParaRPr>
          </a:p>
          <a:p>
            <a:pPr algn="just" defTabSz="1219139">
              <a:defRPr/>
            </a:pPr>
            <a:endParaRPr lang="fr-FR" sz="1867" dirty="0">
              <a:solidFill>
                <a:sysClr val="windowText" lastClr="000000"/>
              </a:solidFill>
            </a:endParaRPr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5115204D-2765-B735-1A5C-C85392070DE3}"/>
              </a:ext>
            </a:extLst>
          </p:cNvPr>
          <p:cNvSpPr txBox="1">
            <a:spLocks/>
          </p:cNvSpPr>
          <p:nvPr/>
        </p:nvSpPr>
        <p:spPr>
          <a:xfrm>
            <a:off x="925944" y="495783"/>
            <a:ext cx="7760857" cy="389924"/>
          </a:xfrm>
          <a:prstGeom prst="rect">
            <a:avLst/>
          </a:prstGeom>
        </p:spPr>
        <p:txBody>
          <a:bodyPr vert="horz" lIns="162560" tIns="81280" rIns="162560" bIns="8128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defTabSz="914354">
              <a:spcBef>
                <a:spcPts val="1001"/>
              </a:spcBef>
              <a:defRPr/>
            </a:pPr>
            <a:r>
              <a:rPr lang="fr-FR" sz="1867" dirty="0">
                <a:solidFill>
                  <a:srgbClr val="E7E6E6">
                    <a:lumMod val="75000"/>
                  </a:srgbClr>
                </a:solidFill>
              </a:rPr>
              <a:t>Désigner des élèves. Poser des questions de rappels. Expliciter les stratégies.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CFE5CCC-C746-9E33-4D1A-9EEFA6A6C1AF}"/>
              </a:ext>
            </a:extLst>
          </p:cNvPr>
          <p:cNvSpPr/>
          <p:nvPr/>
        </p:nvSpPr>
        <p:spPr>
          <a:xfrm>
            <a:off x="690234" y="2800268"/>
            <a:ext cx="11119956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9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D1F006D-773F-F8D9-B607-3DBC97E08F60}"/>
              </a:ext>
            </a:extLst>
          </p:cNvPr>
          <p:cNvSpPr txBox="1"/>
          <p:nvPr/>
        </p:nvSpPr>
        <p:spPr>
          <a:xfrm>
            <a:off x="536020" y="1467978"/>
            <a:ext cx="11119957" cy="56432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67"/>
              </a:spcAft>
            </a:pPr>
            <a:r>
              <a:rPr lang="fr-FR" sz="2667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Lire correctement les mots avec les sons: « ai », « </a:t>
            </a:r>
            <a:r>
              <a:rPr lang="fr-FR" sz="2667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ez</a:t>
            </a:r>
            <a:r>
              <a:rPr lang="fr-FR" sz="2667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», « é » et « er ». </a:t>
            </a:r>
          </a:p>
        </p:txBody>
      </p:sp>
    </p:spTree>
    <p:extLst>
      <p:ext uri="{BB962C8B-B14F-4D97-AF65-F5344CB8AC3E}">
        <p14:creationId xmlns:p14="http://schemas.microsoft.com/office/powerpoint/2010/main" val="24504356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A2CD-824B-9C6C-0C4D-CCD999753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389CBE-6E22-8F2E-EC51-CA2A3665786B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7E247-6D7D-D110-C5CF-BC173562BCB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69BEF649-06E6-D2C8-4C1D-FD3F62187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2" y="47512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Maintenant, essayez de </a:t>
            </a:r>
            <a:r>
              <a:rPr lang="fr-FR" sz="1867" dirty="0" smtClean="0"/>
              <a:t>lire ces </a:t>
            </a:r>
            <a:r>
              <a:rPr lang="fr-FR" sz="1867" dirty="0"/>
              <a:t>mots écrits à </a:t>
            </a:r>
            <a:r>
              <a:rPr lang="fr-FR" sz="1867" dirty="0" smtClean="0"/>
              <a:t>l’envers. </a:t>
            </a:r>
            <a:endParaRPr lang="fr-FR" sz="1867" dirty="0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Désigner 5 élèves pour répondre et lire les mots.</a:t>
            </a:r>
          </a:p>
        </p:txBody>
      </p:sp>
      <p:sp>
        <p:nvSpPr>
          <p:cNvPr id="11" name="ZoneTexte 10"/>
          <p:cNvSpPr txBox="1"/>
          <p:nvPr/>
        </p:nvSpPr>
        <p:spPr>
          <a:xfrm rot="10800000">
            <a:off x="1148199" y="1761602"/>
            <a:ext cx="1601127" cy="523220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lait</a:t>
            </a:r>
          </a:p>
        </p:txBody>
      </p:sp>
      <p:sp>
        <p:nvSpPr>
          <p:cNvPr id="12" name="ZoneTexte 11"/>
          <p:cNvSpPr txBox="1"/>
          <p:nvPr/>
        </p:nvSpPr>
        <p:spPr>
          <a:xfrm rot="8313837">
            <a:off x="3390744" y="2053343"/>
            <a:ext cx="1515449" cy="523220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800" b="1"/>
            </a:lvl1pPr>
          </a:lstStyle>
          <a:p>
            <a:r>
              <a:rPr lang="fr-FR" dirty="0"/>
              <a:t>nez</a:t>
            </a:r>
          </a:p>
        </p:txBody>
      </p:sp>
      <p:sp>
        <p:nvSpPr>
          <p:cNvPr id="13" name="ZoneTexte 12"/>
          <p:cNvSpPr txBox="1"/>
          <p:nvPr/>
        </p:nvSpPr>
        <p:spPr>
          <a:xfrm rot="12853394">
            <a:off x="6460780" y="2068020"/>
            <a:ext cx="1618281" cy="523220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800" b="1"/>
            </a:lvl1pPr>
          </a:lstStyle>
          <a:p>
            <a:r>
              <a:rPr lang="fr-FR" dirty="0"/>
              <a:t>français</a:t>
            </a:r>
          </a:p>
        </p:txBody>
      </p:sp>
      <p:sp>
        <p:nvSpPr>
          <p:cNvPr id="14" name="ZoneTexte 13"/>
          <p:cNvSpPr txBox="1"/>
          <p:nvPr/>
        </p:nvSpPr>
        <p:spPr>
          <a:xfrm rot="11088750">
            <a:off x="9986198" y="2053343"/>
            <a:ext cx="1471388" cy="523220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800" b="1"/>
            </a:lvl1pPr>
          </a:lstStyle>
          <a:p>
            <a:r>
              <a:rPr lang="fr-FR" dirty="0"/>
              <a:t>parler</a:t>
            </a:r>
          </a:p>
        </p:txBody>
      </p:sp>
      <p:sp>
        <p:nvSpPr>
          <p:cNvPr id="17" name="ZoneTexte 16"/>
          <p:cNvSpPr txBox="1"/>
          <p:nvPr/>
        </p:nvSpPr>
        <p:spPr>
          <a:xfrm rot="8420999">
            <a:off x="276638" y="3331263"/>
            <a:ext cx="1601127" cy="523220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800" b="1"/>
            </a:lvl1pPr>
          </a:lstStyle>
          <a:p>
            <a:r>
              <a:rPr lang="fr-FR" dirty="0"/>
              <a:t>jamais</a:t>
            </a:r>
          </a:p>
        </p:txBody>
      </p:sp>
      <p:sp>
        <p:nvSpPr>
          <p:cNvPr id="18" name="ZoneTexte 17"/>
          <p:cNvSpPr txBox="1"/>
          <p:nvPr/>
        </p:nvSpPr>
        <p:spPr>
          <a:xfrm rot="9148142">
            <a:off x="3388294" y="3343504"/>
            <a:ext cx="1515449" cy="523220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800" b="1"/>
            </a:lvl1pPr>
          </a:lstStyle>
          <a:p>
            <a:r>
              <a:rPr lang="fr-FR" dirty="0"/>
              <a:t>mais</a:t>
            </a:r>
          </a:p>
        </p:txBody>
      </p:sp>
      <p:sp>
        <p:nvSpPr>
          <p:cNvPr id="19" name="ZoneTexte 18"/>
          <p:cNvSpPr txBox="1"/>
          <p:nvPr/>
        </p:nvSpPr>
        <p:spPr>
          <a:xfrm rot="10962718">
            <a:off x="6517088" y="3358181"/>
            <a:ext cx="1486080" cy="523220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800" b="1"/>
            </a:lvl1pPr>
          </a:lstStyle>
          <a:p>
            <a:r>
              <a:rPr lang="fr-FR" dirty="0"/>
              <a:t>marché</a:t>
            </a:r>
          </a:p>
        </p:txBody>
      </p:sp>
      <p:sp>
        <p:nvSpPr>
          <p:cNvPr id="20" name="ZoneTexte 19"/>
          <p:cNvSpPr txBox="1"/>
          <p:nvPr/>
        </p:nvSpPr>
        <p:spPr>
          <a:xfrm rot="12420236">
            <a:off x="10042506" y="3343504"/>
            <a:ext cx="1471388" cy="523220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800" b="1"/>
            </a:lvl1pPr>
          </a:lstStyle>
          <a:p>
            <a:r>
              <a:rPr lang="fr-FR" dirty="0"/>
              <a:t>thé</a:t>
            </a:r>
          </a:p>
        </p:txBody>
      </p:sp>
      <p:pic>
        <p:nvPicPr>
          <p:cNvPr id="37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ZoneTexte 26"/>
          <p:cNvSpPr txBox="1"/>
          <p:nvPr/>
        </p:nvSpPr>
        <p:spPr>
          <a:xfrm rot="10800000">
            <a:off x="347635" y="4753663"/>
            <a:ext cx="1601127" cy="523220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800" b="1"/>
            </a:lvl1pPr>
          </a:lstStyle>
          <a:p>
            <a:r>
              <a:rPr lang="fr-FR" dirty="0"/>
              <a:t>palais</a:t>
            </a:r>
          </a:p>
        </p:txBody>
      </p:sp>
      <p:sp>
        <p:nvSpPr>
          <p:cNvPr id="28" name="ZoneTexte 27"/>
          <p:cNvSpPr txBox="1"/>
          <p:nvPr/>
        </p:nvSpPr>
        <p:spPr>
          <a:xfrm rot="11028007">
            <a:off x="3459292" y="4765903"/>
            <a:ext cx="1515449" cy="523220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800" b="1"/>
            </a:lvl1pPr>
          </a:lstStyle>
          <a:p>
            <a:r>
              <a:rPr lang="fr-FR" dirty="0"/>
              <a:t>changer</a:t>
            </a:r>
          </a:p>
        </p:txBody>
      </p:sp>
      <p:sp>
        <p:nvSpPr>
          <p:cNvPr id="33" name="ZoneTexte 32"/>
          <p:cNvSpPr txBox="1"/>
          <p:nvPr/>
        </p:nvSpPr>
        <p:spPr>
          <a:xfrm rot="4061977">
            <a:off x="6588085" y="4780581"/>
            <a:ext cx="1486080" cy="523220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800" b="1"/>
            </a:lvl1pPr>
          </a:lstStyle>
          <a:p>
            <a:r>
              <a:rPr lang="fr-FR" dirty="0"/>
              <a:t>blé</a:t>
            </a:r>
          </a:p>
        </p:txBody>
      </p:sp>
      <p:sp>
        <p:nvSpPr>
          <p:cNvPr id="34" name="ZoneTexte 33"/>
          <p:cNvSpPr txBox="1"/>
          <p:nvPr/>
        </p:nvSpPr>
        <p:spPr>
          <a:xfrm rot="9342532">
            <a:off x="10113503" y="4765904"/>
            <a:ext cx="1471388" cy="523220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800" b="1"/>
            </a:lvl1pPr>
          </a:lstStyle>
          <a:p>
            <a:r>
              <a:rPr lang="fr-FR" dirty="0"/>
              <a:t>rentrez</a:t>
            </a:r>
          </a:p>
        </p:txBody>
      </p:sp>
    </p:spTree>
    <p:extLst>
      <p:ext uri="{BB962C8B-B14F-4D97-AF65-F5344CB8AC3E}">
        <p14:creationId xmlns:p14="http://schemas.microsoft.com/office/powerpoint/2010/main" val="42605621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2" y="47512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Maintenant, lisez les mots suivants. Faites attention aux sons déjà vus.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Désigner des élèves pour lire. </a:t>
            </a:r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51844" y="1366093"/>
            <a:ext cx="6590457" cy="4728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18018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BBA1D-7C06-2F62-2C91-8815BA379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825760" y="388578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des paliers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898E404-EA2E-B7EE-C7DC-27CC82D9AFEE}"/>
              </a:ext>
            </a:extLst>
          </p:cNvPr>
          <p:cNvCxnSpPr/>
          <p:nvPr/>
        </p:nvCxnSpPr>
        <p:spPr>
          <a:xfrm>
            <a:off x="3647184" y="1530663"/>
            <a:ext cx="0" cy="3925043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èche droite 13">
            <a:extLst>
              <a:ext uri="{FF2B5EF4-FFF2-40B4-BE49-F238E27FC236}">
                <a16:creationId xmlns:a16="http://schemas.microsoft.com/office/drawing/2014/main" id="{F991D8BD-5999-6215-3AD6-3D270DEC7F95}"/>
              </a:ext>
            </a:extLst>
          </p:cNvPr>
          <p:cNvSpPr/>
          <p:nvPr/>
        </p:nvSpPr>
        <p:spPr>
          <a:xfrm>
            <a:off x="1570738" y="1828329"/>
            <a:ext cx="9932873" cy="174095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C8EED2-74AC-CA4A-4CFB-03A962D0AAAC}"/>
              </a:ext>
            </a:extLst>
          </p:cNvPr>
          <p:cNvSpPr/>
          <p:nvPr/>
        </p:nvSpPr>
        <p:spPr>
          <a:xfrm>
            <a:off x="0" y="2217495"/>
            <a:ext cx="1844120" cy="980740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67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Lecture fluence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B57CEA-EE17-1009-39A1-2C0FA9007CA9}"/>
              </a:ext>
            </a:extLst>
          </p:cNvPr>
          <p:cNvSpPr/>
          <p:nvPr/>
        </p:nvSpPr>
        <p:spPr>
          <a:xfrm>
            <a:off x="0" y="3714889"/>
            <a:ext cx="1844120" cy="1025252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67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Compréhension directe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EDB091-8B99-CC0B-64DD-B9C0340BBCE2}"/>
              </a:ext>
            </a:extLst>
          </p:cNvPr>
          <p:cNvSpPr/>
          <p:nvPr/>
        </p:nvSpPr>
        <p:spPr>
          <a:xfrm>
            <a:off x="2047405" y="1267941"/>
            <a:ext cx="1371769" cy="87159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9993C4-F3B9-C4B4-992F-4B4EAEBCA886}"/>
              </a:ext>
            </a:extLst>
          </p:cNvPr>
          <p:cNvSpPr/>
          <p:nvPr/>
        </p:nvSpPr>
        <p:spPr>
          <a:xfrm>
            <a:off x="3934954" y="1267941"/>
            <a:ext cx="1371769" cy="87159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simple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61816E-E50C-B0C4-4BF5-05A0CFA2623A}"/>
              </a:ext>
            </a:extLst>
          </p:cNvPr>
          <p:cNvSpPr/>
          <p:nvPr/>
        </p:nvSpPr>
        <p:spPr>
          <a:xfrm>
            <a:off x="5822503" y="1267941"/>
            <a:ext cx="1486736" cy="87159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enrichie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439510-CA34-04CF-A18C-3022EDE7561E}"/>
              </a:ext>
            </a:extLst>
          </p:cNvPr>
          <p:cNvSpPr/>
          <p:nvPr/>
        </p:nvSpPr>
        <p:spPr>
          <a:xfrm>
            <a:off x="7710052" y="1267941"/>
            <a:ext cx="1486736" cy="87159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étendue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7FDA52-8D4D-F26E-0C7D-2B7D0D8ED98C}"/>
              </a:ext>
            </a:extLst>
          </p:cNvPr>
          <p:cNvSpPr/>
          <p:nvPr/>
        </p:nvSpPr>
        <p:spPr>
          <a:xfrm>
            <a:off x="9475691" y="1267942"/>
            <a:ext cx="1870899" cy="87159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Paragraphe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42FAFE-5E50-BA83-4906-B56E9AF0012B}"/>
              </a:ext>
            </a:extLst>
          </p:cNvPr>
          <p:cNvSpPr/>
          <p:nvPr/>
        </p:nvSpPr>
        <p:spPr>
          <a:xfrm>
            <a:off x="2047405" y="2139532"/>
            <a:ext cx="1371769" cy="2690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08945F-C762-C970-04E3-3B127511B914}"/>
              </a:ext>
            </a:extLst>
          </p:cNvPr>
          <p:cNvSpPr/>
          <p:nvPr/>
        </p:nvSpPr>
        <p:spPr>
          <a:xfrm>
            <a:off x="3934954" y="2139532"/>
            <a:ext cx="1371769" cy="2690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CBF0F2-D8A3-3F75-2B9A-A22A0BA692C7}"/>
              </a:ext>
            </a:extLst>
          </p:cNvPr>
          <p:cNvSpPr/>
          <p:nvPr/>
        </p:nvSpPr>
        <p:spPr>
          <a:xfrm>
            <a:off x="5851290" y="2139532"/>
            <a:ext cx="1371769" cy="2690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BED7612-3D1D-8C63-3A9B-AF714A727C84}"/>
              </a:ext>
            </a:extLst>
          </p:cNvPr>
          <p:cNvSpPr/>
          <p:nvPr/>
        </p:nvSpPr>
        <p:spPr>
          <a:xfrm>
            <a:off x="7710053" y="2139532"/>
            <a:ext cx="1371769" cy="2690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3EFE63-0BA1-ABF0-C8FA-5AA536484559}"/>
              </a:ext>
            </a:extLst>
          </p:cNvPr>
          <p:cNvSpPr/>
          <p:nvPr/>
        </p:nvSpPr>
        <p:spPr>
          <a:xfrm>
            <a:off x="9597602" y="2139532"/>
            <a:ext cx="1474751" cy="2690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35065DA-20FA-4BEB-DBC6-436C50B878F8}"/>
              </a:ext>
            </a:extLst>
          </p:cNvPr>
          <p:cNvSpPr/>
          <p:nvPr/>
        </p:nvSpPr>
        <p:spPr>
          <a:xfrm>
            <a:off x="1844119" y="3725139"/>
            <a:ext cx="9502472" cy="75112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CB905B-0B94-4449-589A-7C25374E5EE1}"/>
              </a:ext>
            </a:extLst>
          </p:cNvPr>
          <p:cNvSpPr/>
          <p:nvPr/>
        </p:nvSpPr>
        <p:spPr>
          <a:xfrm>
            <a:off x="1844119" y="2447115"/>
            <a:ext cx="9502472" cy="75112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22" name="Losange 21">
            <a:extLst>
              <a:ext uri="{FF2B5EF4-FFF2-40B4-BE49-F238E27FC236}">
                <a16:creationId xmlns:a16="http://schemas.microsoft.com/office/drawing/2014/main" id="{22D30284-178D-13CD-DD3A-0FCB45780CFC}"/>
              </a:ext>
            </a:extLst>
          </p:cNvPr>
          <p:cNvSpPr/>
          <p:nvPr/>
        </p:nvSpPr>
        <p:spPr>
          <a:xfrm>
            <a:off x="3483673" y="5044623"/>
            <a:ext cx="327025" cy="275111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AC2A13F2-D55B-4B17-5B15-F4E2BEB6AECE}"/>
              </a:ext>
            </a:extLst>
          </p:cNvPr>
          <p:cNvCxnSpPr/>
          <p:nvPr/>
        </p:nvCxnSpPr>
        <p:spPr>
          <a:xfrm>
            <a:off x="5559968" y="1530663"/>
            <a:ext cx="0" cy="3925043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osange 23">
            <a:extLst>
              <a:ext uri="{FF2B5EF4-FFF2-40B4-BE49-F238E27FC236}">
                <a16:creationId xmlns:a16="http://schemas.microsoft.com/office/drawing/2014/main" id="{5C79A486-22E9-B8C3-7200-B7C792504930}"/>
              </a:ext>
            </a:extLst>
          </p:cNvPr>
          <p:cNvSpPr/>
          <p:nvPr/>
        </p:nvSpPr>
        <p:spPr>
          <a:xfrm>
            <a:off x="5396457" y="5044623"/>
            <a:ext cx="327025" cy="275111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148ED336-1ADD-3C34-172B-B2F0332A4B74}"/>
              </a:ext>
            </a:extLst>
          </p:cNvPr>
          <p:cNvCxnSpPr/>
          <p:nvPr/>
        </p:nvCxnSpPr>
        <p:spPr>
          <a:xfrm>
            <a:off x="7472752" y="1530663"/>
            <a:ext cx="0" cy="3925043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Losange 25">
            <a:extLst>
              <a:ext uri="{FF2B5EF4-FFF2-40B4-BE49-F238E27FC236}">
                <a16:creationId xmlns:a16="http://schemas.microsoft.com/office/drawing/2014/main" id="{44810288-3AEF-D7A5-D0F2-2591922C74EE}"/>
              </a:ext>
            </a:extLst>
          </p:cNvPr>
          <p:cNvSpPr/>
          <p:nvPr/>
        </p:nvSpPr>
        <p:spPr>
          <a:xfrm>
            <a:off x="7309241" y="5044623"/>
            <a:ext cx="327025" cy="275111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2AFCAD67-D46B-2C96-4332-CA44131D3687}"/>
              </a:ext>
            </a:extLst>
          </p:cNvPr>
          <p:cNvCxnSpPr/>
          <p:nvPr/>
        </p:nvCxnSpPr>
        <p:spPr>
          <a:xfrm>
            <a:off x="9336239" y="1530663"/>
            <a:ext cx="0" cy="3925043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4FA9AC2F-D864-EF24-7C57-57FCF17B7AA9}"/>
              </a:ext>
            </a:extLst>
          </p:cNvPr>
          <p:cNvSpPr txBox="1"/>
          <p:nvPr/>
        </p:nvSpPr>
        <p:spPr>
          <a:xfrm>
            <a:off x="3086402" y="5421903"/>
            <a:ext cx="112156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67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2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8592220-5F9F-9DDE-98DD-20C7B374E34E}"/>
              </a:ext>
            </a:extLst>
          </p:cNvPr>
          <p:cNvSpPr txBox="1"/>
          <p:nvPr/>
        </p:nvSpPr>
        <p:spPr>
          <a:xfrm>
            <a:off x="4999186" y="5421903"/>
            <a:ext cx="112156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67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3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1C8B5AA-A3F1-9445-ACAE-72F4EBBED2DC}"/>
              </a:ext>
            </a:extLst>
          </p:cNvPr>
          <p:cNvSpPr txBox="1"/>
          <p:nvPr/>
        </p:nvSpPr>
        <p:spPr>
          <a:xfrm>
            <a:off x="6896691" y="5421903"/>
            <a:ext cx="112156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67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4</a:t>
            </a:r>
          </a:p>
        </p:txBody>
      </p:sp>
      <p:pic>
        <p:nvPicPr>
          <p:cNvPr id="31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49E2A77A-5764-15AE-4A44-5AE6B51CE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565" y="5076448"/>
            <a:ext cx="256447" cy="21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D899A2DA-CA90-752E-904F-E85F33FC2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275" y="5076448"/>
            <a:ext cx="256447" cy="21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98733DB3-E7BA-BE34-D579-E440936A7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445" y="5076448"/>
            <a:ext cx="256447" cy="21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81942130-E1F5-F23D-350A-A18EA41AB019}"/>
              </a:ext>
            </a:extLst>
          </p:cNvPr>
          <p:cNvCxnSpPr/>
          <p:nvPr/>
        </p:nvCxnSpPr>
        <p:spPr>
          <a:xfrm>
            <a:off x="1952572" y="1530663"/>
            <a:ext cx="0" cy="3925043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Losange 34">
            <a:extLst>
              <a:ext uri="{FF2B5EF4-FFF2-40B4-BE49-F238E27FC236}">
                <a16:creationId xmlns:a16="http://schemas.microsoft.com/office/drawing/2014/main" id="{69D30710-6D2B-7C02-3C5D-24F90D6E3DAD}"/>
              </a:ext>
            </a:extLst>
          </p:cNvPr>
          <p:cNvSpPr/>
          <p:nvPr/>
        </p:nvSpPr>
        <p:spPr>
          <a:xfrm>
            <a:off x="1789061" y="5044623"/>
            <a:ext cx="327025" cy="275111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ADDA276-3271-1106-C57A-F85AC68833A5}"/>
              </a:ext>
            </a:extLst>
          </p:cNvPr>
          <p:cNvSpPr txBox="1"/>
          <p:nvPr/>
        </p:nvSpPr>
        <p:spPr>
          <a:xfrm>
            <a:off x="1391788" y="5421903"/>
            <a:ext cx="112156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67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1</a:t>
            </a:r>
          </a:p>
        </p:txBody>
      </p:sp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85965" y="150932"/>
            <a:ext cx="639795" cy="75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57">
            <a:extLst>
              <a:ext uri="{FF2B5EF4-FFF2-40B4-BE49-F238E27FC236}">
                <a16:creationId xmlns:a16="http://schemas.microsoft.com/office/drawing/2014/main" id="{2AFA4ECC-BBD6-59C1-CAFF-DECAF76040DD}"/>
              </a:ext>
            </a:extLst>
          </p:cNvPr>
          <p:cNvSpPr txBox="1"/>
          <p:nvPr/>
        </p:nvSpPr>
        <p:spPr>
          <a:xfrm>
            <a:off x="2098136" y="2777402"/>
            <a:ext cx="1220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fr-FR" sz="1200" b="1" i="1" dirty="0">
                <a:solidFill>
                  <a:srgbClr val="C00000"/>
                </a:solidFill>
                <a:latin typeface="Calibiri"/>
              </a:rPr>
              <a:t>Vous êtes ici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DE5A3B16-AA96-8B38-9A10-16F616A62B6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91001" y="2105649"/>
            <a:ext cx="798295" cy="74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1422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2" y="47512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 smtClean="0"/>
              <a:t>Lisez les </a:t>
            </a:r>
            <a:r>
              <a:rPr lang="fr-FR" sz="1867" dirty="0"/>
              <a:t>mots suivants. Faites attention aux sons déjà vus.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Désigner des élèves pour lire. </a:t>
            </a:r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34472" y="1437551"/>
            <a:ext cx="6757547" cy="459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754646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2" y="47512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Lisez les phrases suivantes. Faites attention aux mots avec les sons déjà vus.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Désigner 5 élèves pour lire.</a:t>
            </a:r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BE320EB-40A4-7C5A-AF40-225D1A1E2B0E}"/>
              </a:ext>
            </a:extLst>
          </p:cNvPr>
          <p:cNvSpPr/>
          <p:nvPr/>
        </p:nvSpPr>
        <p:spPr>
          <a:xfrm>
            <a:off x="592247" y="1643899"/>
            <a:ext cx="11161389" cy="397031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>
                <a:latin typeface="Calibiri"/>
              </a:rPr>
              <a:t> Ce </a:t>
            </a:r>
            <a:r>
              <a:rPr lang="fr-FR" sz="2400" dirty="0">
                <a:latin typeface="Calibiri"/>
              </a:rPr>
              <a:t>matin, nous allons à la mer.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>
                <a:latin typeface="Calibiri"/>
              </a:rPr>
              <a:t> Notre </a:t>
            </a:r>
            <a:r>
              <a:rPr lang="fr-FR" sz="2400" dirty="0">
                <a:latin typeface="Calibiri"/>
              </a:rPr>
              <a:t>voiture tombe en panne.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>
                <a:latin typeface="Calibiri"/>
              </a:rPr>
              <a:t> Papa </a:t>
            </a:r>
            <a:r>
              <a:rPr lang="fr-FR" sz="2400" dirty="0">
                <a:latin typeface="Calibiri"/>
              </a:rPr>
              <a:t>ouvre le capot. Il regarde le moteur.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>
                <a:latin typeface="Calibiri"/>
              </a:rPr>
              <a:t> Nous </a:t>
            </a:r>
            <a:r>
              <a:rPr lang="fr-FR" sz="2400" dirty="0">
                <a:latin typeface="Calibiri"/>
              </a:rPr>
              <a:t>sommes sur une route calme.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>
                <a:latin typeface="Calibiri"/>
              </a:rPr>
              <a:t> Après </a:t>
            </a:r>
            <a:r>
              <a:rPr lang="fr-FR" sz="2400" dirty="0">
                <a:latin typeface="Calibiri"/>
              </a:rPr>
              <a:t>une heure, un agriculteur arrive avec son tracteur.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>
                <a:latin typeface="Calibiri"/>
              </a:rPr>
              <a:t> Il </a:t>
            </a:r>
            <a:r>
              <a:rPr lang="fr-FR" sz="2400" dirty="0">
                <a:latin typeface="Calibiri"/>
              </a:rPr>
              <a:t>tire notre voiture jusqu’au village.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>
                <a:latin typeface="Calibiri"/>
              </a:rPr>
              <a:t> Le </a:t>
            </a:r>
            <a:r>
              <a:rPr lang="fr-FR" sz="2400" dirty="0">
                <a:latin typeface="Calibiri"/>
              </a:rPr>
              <a:t>garagiste répare la voiture.</a:t>
            </a:r>
            <a:endParaRPr lang="fr-FR" sz="2400" dirty="0"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8898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3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>
                <a:solidFill>
                  <a:srgbClr val="336FB6"/>
                </a:solidFill>
              </a:rPr>
              <a:t>Lecture chorale: </a:t>
            </a:r>
            <a:r>
              <a:rPr lang="fr-FR" sz="1867" dirty="0"/>
              <a:t>Lisez tous ensemble les quatre phrases, en respectant la ponctuation.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Répéter 3 fois pour améliorer la synchronisation.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E320EB-40A4-7C5A-AF40-225D1A1E2B0E}"/>
              </a:ext>
            </a:extLst>
          </p:cNvPr>
          <p:cNvSpPr/>
          <p:nvPr/>
        </p:nvSpPr>
        <p:spPr>
          <a:xfrm>
            <a:off x="592247" y="1643899"/>
            <a:ext cx="11161389" cy="397031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>
                <a:latin typeface="Calibiri"/>
              </a:rPr>
              <a:t> Ce </a:t>
            </a:r>
            <a:r>
              <a:rPr lang="fr-FR" sz="2400" dirty="0">
                <a:latin typeface="Calibiri"/>
              </a:rPr>
              <a:t>matin, nous allons à la mer.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>
                <a:latin typeface="Calibiri"/>
              </a:rPr>
              <a:t> Notre </a:t>
            </a:r>
            <a:r>
              <a:rPr lang="fr-FR" sz="2400" dirty="0">
                <a:latin typeface="Calibiri"/>
              </a:rPr>
              <a:t>voiture tombe en panne.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>
                <a:latin typeface="Calibiri"/>
              </a:rPr>
              <a:t> Papa </a:t>
            </a:r>
            <a:r>
              <a:rPr lang="fr-FR" sz="2400" dirty="0">
                <a:latin typeface="Calibiri"/>
              </a:rPr>
              <a:t>ouvre le capot. Il regarde le moteur.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>
                <a:latin typeface="Calibiri"/>
              </a:rPr>
              <a:t> Nous </a:t>
            </a:r>
            <a:r>
              <a:rPr lang="fr-FR" sz="2400" dirty="0">
                <a:latin typeface="Calibiri"/>
              </a:rPr>
              <a:t>sommes sur une route calme.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>
                <a:solidFill>
                  <a:schemeClr val="bg1">
                    <a:lumMod val="85000"/>
                  </a:schemeClr>
                </a:solidFill>
                <a:latin typeface="Calibiri"/>
              </a:rPr>
              <a:t> Après </a:t>
            </a:r>
            <a:r>
              <a:rPr lang="fr-FR" sz="2400" dirty="0">
                <a:solidFill>
                  <a:schemeClr val="bg1">
                    <a:lumMod val="85000"/>
                  </a:schemeClr>
                </a:solidFill>
                <a:latin typeface="Calibiri"/>
              </a:rPr>
              <a:t>une heure, un agriculteur arrive avec son tracteur.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>
                <a:solidFill>
                  <a:schemeClr val="bg1">
                    <a:lumMod val="85000"/>
                  </a:schemeClr>
                </a:solidFill>
                <a:latin typeface="Calibiri"/>
              </a:rPr>
              <a:t> Il </a:t>
            </a:r>
            <a:r>
              <a:rPr lang="fr-FR" sz="2400" dirty="0">
                <a:solidFill>
                  <a:schemeClr val="bg1">
                    <a:lumMod val="85000"/>
                  </a:schemeClr>
                </a:solidFill>
                <a:latin typeface="Calibiri"/>
              </a:rPr>
              <a:t>tire notre voiture jusqu’au village.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>
                <a:solidFill>
                  <a:schemeClr val="bg1">
                    <a:lumMod val="85000"/>
                  </a:schemeClr>
                </a:solidFill>
                <a:latin typeface="Calibiri"/>
              </a:rPr>
              <a:t> Le </a:t>
            </a:r>
            <a:r>
              <a:rPr lang="fr-FR" sz="2400" dirty="0">
                <a:solidFill>
                  <a:schemeClr val="bg1">
                    <a:lumMod val="85000"/>
                  </a:schemeClr>
                </a:solidFill>
                <a:latin typeface="Calibiri"/>
              </a:rPr>
              <a:t>garagiste répare la voiture.</a:t>
            </a:r>
            <a:endParaRPr lang="fr-FR" sz="2400" dirty="0">
              <a:solidFill>
                <a:schemeClr val="bg1">
                  <a:lumMod val="85000"/>
                </a:schemeClr>
              </a:solidFill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6571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88061-9B9C-1CE9-D95D-72EB156F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>
            <a:extLst>
              <a:ext uri="{FF2B5EF4-FFF2-40B4-BE49-F238E27FC236}">
                <a16:creationId xmlns:a16="http://schemas.microsoft.com/office/drawing/2014/main" id="{DAF67BF0-CDB4-F531-AB15-C6FFDAD4B4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83" y="993046"/>
            <a:ext cx="3736023" cy="3736023"/>
          </a:xfrm>
          <a:prstGeom prst="rect">
            <a:avLst/>
          </a:prstGeom>
        </p:spPr>
      </p:pic>
      <p:grpSp>
        <p:nvGrpSpPr>
          <p:cNvPr id="10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4324169" y="952608"/>
            <a:ext cx="7197271" cy="3873929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4575802" y="1409634"/>
            <a:ext cx="6645063" cy="29029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i="1" dirty="0">
                <a:solidFill>
                  <a:srgbClr val="44546A"/>
                </a:solidFill>
                <a:latin typeface="Calibri"/>
              </a:rPr>
              <a:t>Atelier de compréhension</a:t>
            </a:r>
            <a:endParaRPr lang="fr-FR" sz="48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48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20 min</a:t>
            </a:r>
            <a:endParaRPr lang="en-US" sz="48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7638528" y="26012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/>
            <a:endParaRPr lang="fr-FR" sz="12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14343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2643658"/>
            <a:ext cx="12192000" cy="6566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sz="4267" dirty="0" smtClean="0"/>
              <a:t>Repères</a:t>
            </a:r>
            <a:endParaRPr lang="en-US" sz="4267" dirty="0"/>
          </a:p>
        </p:txBody>
      </p:sp>
    </p:spTree>
    <p:extLst>
      <p:ext uri="{BB962C8B-B14F-4D97-AF65-F5344CB8AC3E}">
        <p14:creationId xmlns:p14="http://schemas.microsoft.com/office/powerpoint/2010/main" val="15050132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14689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Faisons une révision rapide du mot-outil : « Quel ? ».</a:t>
            </a:r>
          </a:p>
        </p:txBody>
      </p:sp>
      <p:sp>
        <p:nvSpPr>
          <p:cNvPr id="13" name="Rectangle: Rounded Corners 1">
            <a:extLst>
              <a:ext uri="{FF2B5EF4-FFF2-40B4-BE49-F238E27FC236}">
                <a16:creationId xmlns:a16="http://schemas.microsoft.com/office/drawing/2014/main" id="{5A39234F-72BB-DC5D-B87D-EB26A7A5348A}"/>
              </a:ext>
            </a:extLst>
          </p:cNvPr>
          <p:cNvSpPr/>
          <p:nvPr/>
        </p:nvSpPr>
        <p:spPr>
          <a:xfrm>
            <a:off x="6458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789FAC-DA89-AE53-9A25-D36A50F5803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7" name="Picture 2" descr="Image générée">
            <a:extLst>
              <a:ext uri="{FF2B5EF4-FFF2-40B4-BE49-F238E27FC236}">
                <a16:creationId xmlns:a16="http://schemas.microsoft.com/office/drawing/2014/main" id="{81C3E11B-4BE4-DE20-FC2E-DEACC8A00B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Lever la main - Icônes mains et gestes gratuites">
            <a:extLst>
              <a:ext uri="{FF2B5EF4-FFF2-40B4-BE49-F238E27FC236}">
                <a16:creationId xmlns:a16="http://schemas.microsoft.com/office/drawing/2014/main" id="{3E070BF2-2824-E388-3310-4B7621FF2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ZoneTexte 11">
            <a:extLst>
              <a:ext uri="{FF2B5EF4-FFF2-40B4-BE49-F238E27FC236}">
                <a16:creationId xmlns:a16="http://schemas.microsoft.com/office/drawing/2014/main" id="{6B509E4D-5067-BBFB-B5C0-111B81F1CF8A}"/>
              </a:ext>
            </a:extLst>
          </p:cNvPr>
          <p:cNvSpPr txBox="1"/>
          <p:nvPr/>
        </p:nvSpPr>
        <p:spPr>
          <a:xfrm>
            <a:off x="924498" y="63350"/>
            <a:ext cx="6919023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just" defTabSz="1219139">
              <a:defRPr/>
            </a:pPr>
            <a:r>
              <a:rPr lang="fr-FR" sz="1867" dirty="0">
                <a:solidFill>
                  <a:sysClr val="windowText" lastClr="000000"/>
                </a:solidFill>
              </a:rPr>
              <a:t>Qui peut nous rappeler comment répondre à ces questions ?</a:t>
            </a:r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5115204D-2765-B735-1A5C-C85392070DE3}"/>
              </a:ext>
            </a:extLst>
          </p:cNvPr>
          <p:cNvSpPr txBox="1">
            <a:spLocks/>
          </p:cNvSpPr>
          <p:nvPr/>
        </p:nvSpPr>
        <p:spPr>
          <a:xfrm>
            <a:off x="925944" y="495783"/>
            <a:ext cx="7760857" cy="389924"/>
          </a:xfrm>
          <a:prstGeom prst="rect">
            <a:avLst/>
          </a:prstGeom>
        </p:spPr>
        <p:txBody>
          <a:bodyPr vert="horz" lIns="162560" tIns="81280" rIns="162560" bIns="8128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defTabSz="914354">
              <a:spcBef>
                <a:spcPts val="1001"/>
              </a:spcBef>
              <a:defRPr/>
            </a:pPr>
            <a:r>
              <a:rPr lang="fr-FR" sz="1867" dirty="0">
                <a:solidFill>
                  <a:srgbClr val="E7E6E6">
                    <a:lumMod val="75000"/>
                  </a:srgbClr>
                </a:solidFill>
              </a:rPr>
              <a:t>Désigner des élèves. Poser des questions de rappels. Expliciter les stratégies.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CF4564F-427E-DA18-E751-33D8751DAD92}"/>
              </a:ext>
            </a:extLst>
          </p:cNvPr>
          <p:cNvSpPr txBox="1"/>
          <p:nvPr/>
        </p:nvSpPr>
        <p:spPr>
          <a:xfrm>
            <a:off x="698287" y="1273847"/>
            <a:ext cx="11130611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1219139">
              <a:defRPr/>
            </a:pPr>
            <a:r>
              <a:rPr lang="fr-FR" sz="24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Répondre à une question avec : </a:t>
            </a:r>
          </a:p>
          <a:p>
            <a:pPr marL="609585" indent="-609585" algn="just" defTabSz="1219139">
              <a:buFont typeface="Wingdings" panose="05000000000000000000" pitchFamily="2" charset="2"/>
              <a:buChar char="Ø"/>
              <a:defRPr/>
            </a:pPr>
            <a:r>
              <a:rPr lang="fr-FR" sz="2400" dirty="0" smtClean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Où … ?</a:t>
            </a:r>
          </a:p>
          <a:p>
            <a:pPr marL="609585" indent="-609585" algn="just" defTabSz="1219139">
              <a:buFont typeface="Wingdings" panose="05000000000000000000" pitchFamily="2" charset="2"/>
              <a:buChar char="Ø"/>
              <a:defRPr/>
            </a:pPr>
            <a:r>
              <a:rPr lang="fr-FR" sz="2400" dirty="0" smtClean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Qui </a:t>
            </a:r>
            <a:r>
              <a:rPr lang="fr-FR" sz="24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… ?</a:t>
            </a:r>
          </a:p>
          <a:p>
            <a:pPr marL="609585" indent="-609585" algn="just" defTabSz="1219139">
              <a:buFont typeface="Wingdings" panose="05000000000000000000" pitchFamily="2" charset="2"/>
              <a:buChar char="Ø"/>
              <a:defRPr/>
            </a:pPr>
            <a:r>
              <a:rPr lang="fr-FR" sz="24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Que </a:t>
            </a:r>
            <a:r>
              <a:rPr lang="fr-FR" sz="2400" dirty="0" smtClean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….… </a:t>
            </a:r>
            <a:r>
              <a:rPr lang="fr-FR" sz="24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?</a:t>
            </a:r>
          </a:p>
          <a:p>
            <a:pPr marL="609585" indent="-609585" algn="just" defTabSz="1219139">
              <a:buFont typeface="Wingdings" panose="05000000000000000000" pitchFamily="2" charset="2"/>
              <a:buChar char="Ø"/>
              <a:defRPr/>
            </a:pPr>
            <a:r>
              <a:rPr lang="fr-FR" sz="24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Qu’est-ce que ….… ?</a:t>
            </a:r>
          </a:p>
          <a:p>
            <a:pPr marL="609585" indent="-609585" algn="just" defTabSz="1219139">
              <a:buFont typeface="Wingdings" panose="05000000000000000000" pitchFamily="2" charset="2"/>
              <a:buChar char="Ø"/>
              <a:defRPr/>
            </a:pPr>
            <a:r>
              <a:rPr lang="fr-FR" sz="2400" dirty="0" smtClean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Quand </a:t>
            </a:r>
            <a:r>
              <a:rPr lang="fr-FR" sz="24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…? 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CFE5CCC-C746-9E33-4D1A-9EEFA6A6C1AF}"/>
              </a:ext>
            </a:extLst>
          </p:cNvPr>
          <p:cNvSpPr/>
          <p:nvPr/>
        </p:nvSpPr>
        <p:spPr>
          <a:xfrm>
            <a:off x="698287" y="3852301"/>
            <a:ext cx="11119956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7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065849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Répondez aux questions suivantes :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aux élèves de travailler individuellement.</a:t>
            </a:r>
          </a:p>
        </p:txBody>
      </p:sp>
      <p:pic>
        <p:nvPicPr>
          <p:cNvPr id="15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246580" y="879484"/>
            <a:ext cx="115070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sz="2400" b="1" dirty="0">
                <a:latin typeface="Calibiri"/>
              </a:rPr>
              <a:t>Où</a:t>
            </a:r>
            <a:r>
              <a:rPr lang="fr-FR" sz="2400" dirty="0">
                <a:latin typeface="Calibiri"/>
              </a:rPr>
              <a:t> va la famille du narrateur ?</a:t>
            </a:r>
          </a:p>
          <a:p>
            <a:pPr marL="990575" lvl="1" indent="-380990">
              <a:buFont typeface="Wingdings" panose="05000000000000000000" pitchFamily="2" charset="2"/>
              <a:buChar char="Ø"/>
            </a:pPr>
            <a:r>
              <a:rPr lang="fr-FR" sz="2400" dirty="0" smtClean="0">
                <a:latin typeface="Calibiri"/>
              </a:rPr>
              <a:t>…………………………………………………………………………..……</a:t>
            </a:r>
          </a:p>
          <a:p>
            <a:pPr marL="609585" lvl="1"/>
            <a:r>
              <a:rPr lang="fr-FR" sz="2400" b="1" dirty="0" smtClean="0">
                <a:latin typeface="Calibiri"/>
              </a:rPr>
              <a:t>Où</a:t>
            </a:r>
            <a:r>
              <a:rPr lang="fr-FR" sz="2400" dirty="0" smtClean="0">
                <a:latin typeface="Calibiri"/>
              </a:rPr>
              <a:t> </a:t>
            </a:r>
            <a:r>
              <a:rPr lang="fr-FR" sz="2400" dirty="0">
                <a:latin typeface="Calibiri"/>
              </a:rPr>
              <a:t>l’agriculteur tire-t-il la voiture ?</a:t>
            </a:r>
          </a:p>
          <a:p>
            <a:pPr marL="990575" lvl="1" indent="-380990">
              <a:buFont typeface="Wingdings" panose="05000000000000000000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………………………………………………………………………………..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BE320EB-40A4-7C5A-AF40-225D1A1E2B0E}"/>
              </a:ext>
            </a:extLst>
          </p:cNvPr>
          <p:cNvSpPr/>
          <p:nvPr/>
        </p:nvSpPr>
        <p:spPr>
          <a:xfrm>
            <a:off x="542518" y="2550744"/>
            <a:ext cx="11161389" cy="397031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Ce </a:t>
            </a:r>
            <a:r>
              <a:rPr lang="fr-FR" sz="2400" dirty="0"/>
              <a:t>matin, nous allons à la mer.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Notre </a:t>
            </a:r>
            <a:r>
              <a:rPr lang="fr-FR" sz="2400" dirty="0"/>
              <a:t>voiture tombe en panne.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Papa </a:t>
            </a:r>
            <a:r>
              <a:rPr lang="fr-FR" sz="2400" dirty="0"/>
              <a:t>ouvre le capot. Il regarde le moteur.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Nous </a:t>
            </a:r>
            <a:r>
              <a:rPr lang="fr-FR" sz="2400" dirty="0"/>
              <a:t>sommes sur une route calme.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Après </a:t>
            </a:r>
            <a:r>
              <a:rPr lang="fr-FR" sz="2400" dirty="0"/>
              <a:t>une heure, un agriculteur arrive avec son tracteur.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Il </a:t>
            </a:r>
            <a:r>
              <a:rPr lang="fr-FR" sz="2400" dirty="0"/>
              <a:t>tire notre voiture jusqu’au village.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Le </a:t>
            </a:r>
            <a:r>
              <a:rPr lang="fr-FR" sz="2400" dirty="0"/>
              <a:t>garagiste répare la voiture.</a:t>
            </a:r>
            <a:endParaRPr lang="fr-FR" sz="24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0112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Réponses attendues: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Répéter 3 fois pour améliorer la synchronisation.</a:t>
            </a:r>
          </a:p>
        </p:txBody>
      </p:sp>
      <p:pic>
        <p:nvPicPr>
          <p:cNvPr id="16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246580" y="879484"/>
            <a:ext cx="115070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sz="2400" b="1" dirty="0">
                <a:latin typeface="Calibiri"/>
              </a:rPr>
              <a:t>Où</a:t>
            </a:r>
            <a:r>
              <a:rPr lang="fr-FR" sz="2400" dirty="0">
                <a:latin typeface="Calibiri"/>
              </a:rPr>
              <a:t> va la famille du narrateur ?</a:t>
            </a:r>
          </a:p>
          <a:p>
            <a:pPr marL="990575" lvl="1" indent="-380990">
              <a:buFont typeface="Wingdings" panose="05000000000000000000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…………………………………………………………………………..……</a:t>
            </a:r>
          </a:p>
          <a:p>
            <a:pPr marL="990575" lvl="1" indent="-380990"/>
            <a:r>
              <a:rPr lang="fr-FR" sz="2400" b="1" dirty="0">
                <a:latin typeface="Calibiri"/>
              </a:rPr>
              <a:t>Où</a:t>
            </a:r>
            <a:r>
              <a:rPr lang="fr-FR" sz="2400" dirty="0">
                <a:latin typeface="Calibiri"/>
              </a:rPr>
              <a:t> l’agriculteur tire-t-il la voiture ?</a:t>
            </a:r>
          </a:p>
          <a:p>
            <a:pPr marL="990575" lvl="1" indent="-380990">
              <a:buFont typeface="Wingdings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………………………………………………………………………………..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DA8104-1E24-6533-BC73-1C8F400EEA49}"/>
              </a:ext>
            </a:extLst>
          </p:cNvPr>
          <p:cNvSpPr/>
          <p:nvPr/>
        </p:nvSpPr>
        <p:spPr>
          <a:xfrm>
            <a:off x="1234784" y="1222517"/>
            <a:ext cx="49430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  <a:latin typeface="Calibiri"/>
              </a:rPr>
              <a:t>La famille du narrateur va à la mer.</a:t>
            </a:r>
            <a:endParaRPr lang="fr-FR" sz="2400" dirty="0">
              <a:solidFill>
                <a:srgbClr val="C00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0DA8104-1E24-6533-BC73-1C8F400EEA49}"/>
              </a:ext>
            </a:extLst>
          </p:cNvPr>
          <p:cNvSpPr/>
          <p:nvPr/>
        </p:nvSpPr>
        <p:spPr>
          <a:xfrm>
            <a:off x="1247025" y="1965236"/>
            <a:ext cx="44662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  <a:latin typeface="Calibiri"/>
              </a:rPr>
              <a:t>Il tire la voiture jusqu’au village.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BE320EB-40A4-7C5A-AF40-225D1A1E2B0E}"/>
              </a:ext>
            </a:extLst>
          </p:cNvPr>
          <p:cNvSpPr/>
          <p:nvPr/>
        </p:nvSpPr>
        <p:spPr>
          <a:xfrm>
            <a:off x="542518" y="2550744"/>
            <a:ext cx="11161389" cy="4032001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Ce </a:t>
            </a:r>
            <a:r>
              <a:rPr lang="fr-FR" sz="2400" dirty="0"/>
              <a:t>matin, </a:t>
            </a:r>
            <a:r>
              <a:rPr lang="fr-FR" sz="2400" dirty="0">
                <a:solidFill>
                  <a:prstClr val="black"/>
                </a:solidFill>
                <a:highlight>
                  <a:srgbClr val="FFFF00"/>
                </a:highlight>
                <a:ea typeface="Calibri" panose="020F0502020204030204" pitchFamily="34" charset="0"/>
                <a:cs typeface="Calibri" panose="020F0502020204030204" pitchFamily="34" charset="0"/>
              </a:rPr>
              <a:t>nous allons à la mer.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Notre </a:t>
            </a:r>
            <a:r>
              <a:rPr lang="fr-FR" sz="2400" dirty="0"/>
              <a:t>voiture tombe en panne.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Papa </a:t>
            </a:r>
            <a:r>
              <a:rPr lang="fr-FR" sz="2400" dirty="0"/>
              <a:t>ouvre le capot. Il regarde le moteur.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Nous </a:t>
            </a:r>
            <a:r>
              <a:rPr lang="fr-FR" sz="2400" dirty="0"/>
              <a:t>sommes sur une route calme.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Après </a:t>
            </a:r>
            <a:r>
              <a:rPr lang="fr-FR" sz="2400" dirty="0"/>
              <a:t>une heure, un agriculteur arrive avec son tracteur.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</a:t>
            </a:r>
            <a:r>
              <a:rPr lang="fr-FR" sz="2400" dirty="0">
                <a:solidFill>
                  <a:prstClr val="black"/>
                </a:solidFill>
                <a:highlight>
                  <a:srgbClr val="FFFF00"/>
                </a:highlight>
                <a:ea typeface="Calibri" panose="020F0502020204030204" pitchFamily="34" charset="0"/>
                <a:cs typeface="Calibri" panose="020F0502020204030204" pitchFamily="34" charset="0"/>
              </a:rPr>
              <a:t>Il</a:t>
            </a:r>
            <a:r>
              <a:rPr lang="fr-FR" sz="2400" dirty="0">
                <a:solidFill>
                  <a:prstClr val="black"/>
                </a:solidFill>
                <a:highlight>
                  <a:srgbClr val="FFFF00"/>
                </a:highlight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>
                <a:solidFill>
                  <a:prstClr val="black"/>
                </a:solidFill>
                <a:highlight>
                  <a:srgbClr val="FFFF00"/>
                </a:highlight>
                <a:ea typeface="Calibri" panose="020F0502020204030204" pitchFamily="34" charset="0"/>
                <a:cs typeface="Calibri" panose="020F0502020204030204" pitchFamily="34" charset="0"/>
              </a:rPr>
              <a:t>tire notre voiture jusqu’au village.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Le </a:t>
            </a:r>
            <a:r>
              <a:rPr lang="fr-FR" sz="2400" dirty="0"/>
              <a:t>garagiste répare la voiture.</a:t>
            </a:r>
            <a:endParaRPr lang="fr-FR" sz="24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2431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Répondez aux questions suivantes :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aux élèves de travailler individuellement.</a:t>
            </a:r>
          </a:p>
        </p:txBody>
      </p:sp>
      <p:pic>
        <p:nvPicPr>
          <p:cNvPr id="1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246580" y="879484"/>
            <a:ext cx="1150705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sz="2400" b="1" dirty="0">
                <a:latin typeface="Calibiri"/>
              </a:rPr>
              <a:t>Qui</a:t>
            </a:r>
            <a:r>
              <a:rPr lang="fr-FR" sz="2400" dirty="0">
                <a:latin typeface="Calibiri"/>
              </a:rPr>
              <a:t> ouvre le capot ?</a:t>
            </a:r>
          </a:p>
          <a:p>
            <a:pPr marL="990575" lvl="1" indent="-380990">
              <a:buFont typeface="Wingdings" panose="05000000000000000000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…………………………………………………………………………..……</a:t>
            </a:r>
          </a:p>
          <a:p>
            <a:pPr marL="990575" lvl="1" indent="-380990"/>
            <a:r>
              <a:rPr lang="fr-FR" sz="2400" b="1" dirty="0">
                <a:latin typeface="Calibiri"/>
              </a:rPr>
              <a:t>Qui</a:t>
            </a:r>
            <a:r>
              <a:rPr lang="fr-FR" sz="2400" dirty="0">
                <a:latin typeface="Calibiri"/>
              </a:rPr>
              <a:t> arrive avec un tracteur ?</a:t>
            </a:r>
          </a:p>
          <a:p>
            <a:pPr marL="990575" lvl="1" indent="-380990">
              <a:buFont typeface="Wingdings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………………………………………………………………………………..</a:t>
            </a:r>
          </a:p>
          <a:p>
            <a:pPr marL="990575" lvl="1" indent="-380990"/>
            <a:r>
              <a:rPr lang="fr-FR" sz="2400" b="1" dirty="0">
                <a:latin typeface="Calibiri"/>
              </a:rPr>
              <a:t>Qui</a:t>
            </a:r>
            <a:r>
              <a:rPr lang="fr-FR" sz="2400" dirty="0">
                <a:latin typeface="Calibiri"/>
              </a:rPr>
              <a:t> répare la voiture ?</a:t>
            </a:r>
          </a:p>
          <a:p>
            <a:pPr marL="990575" lvl="1" indent="-380990">
              <a:buFont typeface="Wingdings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………………………………………………………………………………….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E320EB-40A4-7C5A-AF40-225D1A1E2B0E}"/>
              </a:ext>
            </a:extLst>
          </p:cNvPr>
          <p:cNvSpPr/>
          <p:nvPr/>
        </p:nvSpPr>
        <p:spPr>
          <a:xfrm>
            <a:off x="592248" y="3429000"/>
            <a:ext cx="11161389" cy="2677656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fr-FR" sz="2400" dirty="0" smtClean="0"/>
              <a:t> Ce </a:t>
            </a:r>
            <a:r>
              <a:rPr lang="fr-FR" sz="2400" dirty="0"/>
              <a:t>matin, nous allons à la mer.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 smtClean="0"/>
              <a:t> Notre </a:t>
            </a:r>
            <a:r>
              <a:rPr lang="fr-FR" sz="2400" dirty="0"/>
              <a:t>voiture tombe en panne.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 smtClean="0"/>
              <a:t> Papa </a:t>
            </a:r>
            <a:r>
              <a:rPr lang="fr-FR" sz="2400" dirty="0"/>
              <a:t>ouvre le capot. Il regarde le moteur.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 smtClean="0"/>
              <a:t> Nous </a:t>
            </a:r>
            <a:r>
              <a:rPr lang="fr-FR" sz="2400" dirty="0"/>
              <a:t>sommes sur une route calme.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 smtClean="0"/>
              <a:t> Après </a:t>
            </a:r>
            <a:r>
              <a:rPr lang="fr-FR" sz="2400" dirty="0"/>
              <a:t>une heure, un agriculteur arrive avec son tracteur.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 smtClean="0"/>
              <a:t> Il </a:t>
            </a:r>
            <a:r>
              <a:rPr lang="fr-FR" sz="2400" dirty="0"/>
              <a:t>tire notre voiture jusqu’au village.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 smtClean="0"/>
              <a:t> Le </a:t>
            </a:r>
            <a:r>
              <a:rPr lang="fr-FR" sz="2400" dirty="0"/>
              <a:t>garagiste répare la voiture.</a:t>
            </a:r>
            <a:endParaRPr lang="fr-FR" sz="24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9316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Réponses attendues :</a:t>
            </a:r>
          </a:p>
        </p:txBody>
      </p:sp>
      <p:pic>
        <p:nvPicPr>
          <p:cNvPr id="17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246580" y="879484"/>
            <a:ext cx="1150705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sz="2400" b="1" dirty="0">
                <a:latin typeface="Calibiri"/>
              </a:rPr>
              <a:t>Qui</a:t>
            </a:r>
            <a:r>
              <a:rPr lang="fr-FR" sz="2400" dirty="0">
                <a:latin typeface="Calibiri"/>
              </a:rPr>
              <a:t> ouvre le capot ?</a:t>
            </a:r>
          </a:p>
          <a:p>
            <a:pPr marL="990575" lvl="1" indent="-380990">
              <a:buFont typeface="Wingdings" panose="05000000000000000000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…………………………………………………………………………..……</a:t>
            </a:r>
          </a:p>
          <a:p>
            <a:pPr marL="990575" lvl="1" indent="-380990"/>
            <a:r>
              <a:rPr lang="fr-FR" sz="2400" b="1" dirty="0">
                <a:latin typeface="Calibiri"/>
              </a:rPr>
              <a:t>Qui</a:t>
            </a:r>
            <a:r>
              <a:rPr lang="fr-FR" sz="2400" dirty="0">
                <a:latin typeface="Calibiri"/>
              </a:rPr>
              <a:t> arrive avec un tracteur ?</a:t>
            </a:r>
          </a:p>
          <a:p>
            <a:pPr marL="990575" lvl="1" indent="-380990">
              <a:buFont typeface="Wingdings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………………………………………………………………………………..</a:t>
            </a:r>
          </a:p>
          <a:p>
            <a:pPr marL="990575" lvl="1" indent="-380990"/>
            <a:r>
              <a:rPr lang="fr-FR" sz="2400" b="1" dirty="0">
                <a:latin typeface="Calibiri"/>
              </a:rPr>
              <a:t>Qui</a:t>
            </a:r>
            <a:r>
              <a:rPr lang="fr-FR" sz="2400" dirty="0">
                <a:latin typeface="Calibiri"/>
              </a:rPr>
              <a:t> répare la voiture ?</a:t>
            </a:r>
          </a:p>
          <a:p>
            <a:pPr marL="990575" lvl="1" indent="-380990">
              <a:buFont typeface="Wingdings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………………………………………………………………………………….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227826" y="1194421"/>
            <a:ext cx="30091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  <a:latin typeface="Calibiri"/>
              </a:rPr>
              <a:t>Papa ouvre le capot.</a:t>
            </a:r>
            <a:endParaRPr lang="fr-FR" sz="2400" b="1" u="sng" dirty="0">
              <a:solidFill>
                <a:srgbClr val="C00000"/>
              </a:solidFill>
              <a:latin typeface="Calibiri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206629" y="1917984"/>
            <a:ext cx="54736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  <a:latin typeface="Calibiri"/>
              </a:rPr>
              <a:t>Un agriculteur arrive avec son tracteur.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209323" y="2637324"/>
            <a:ext cx="42771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  <a:latin typeface="Calibiri"/>
              </a:rPr>
              <a:t>Le garagiste répare la voiture.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BE320EB-40A4-7C5A-AF40-225D1A1E2B0E}"/>
              </a:ext>
            </a:extLst>
          </p:cNvPr>
          <p:cNvSpPr/>
          <p:nvPr/>
        </p:nvSpPr>
        <p:spPr>
          <a:xfrm>
            <a:off x="592248" y="3429000"/>
            <a:ext cx="11161389" cy="2677656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fr-FR" sz="2400" dirty="0" smtClean="0"/>
              <a:t> Ce </a:t>
            </a:r>
            <a:r>
              <a:rPr lang="fr-FR" sz="2400" dirty="0"/>
              <a:t>matin, nous allons à la mer.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 smtClean="0"/>
              <a:t> Notre </a:t>
            </a:r>
            <a:r>
              <a:rPr lang="fr-FR" sz="2400" dirty="0"/>
              <a:t>voiture tombe en panne.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 smtClean="0"/>
              <a:t> </a:t>
            </a:r>
            <a:r>
              <a:rPr lang="fr-FR" sz="2400" dirty="0">
                <a:solidFill>
                  <a:prstClr val="black"/>
                </a:solidFill>
                <a:highlight>
                  <a:srgbClr val="FFFF00"/>
                </a:highlight>
                <a:ea typeface="Calibri" panose="020F0502020204030204" pitchFamily="34" charset="0"/>
                <a:cs typeface="Calibri" panose="020F0502020204030204" pitchFamily="34" charset="0"/>
              </a:rPr>
              <a:t>Papa </a:t>
            </a:r>
            <a:r>
              <a:rPr lang="fr-FR" sz="2400" dirty="0">
                <a:solidFill>
                  <a:prstClr val="black"/>
                </a:solidFill>
                <a:highlight>
                  <a:srgbClr val="FFFF00"/>
                </a:highlight>
                <a:ea typeface="Calibri" panose="020F0502020204030204" pitchFamily="34" charset="0"/>
                <a:cs typeface="Calibri" panose="020F0502020204030204" pitchFamily="34" charset="0"/>
              </a:rPr>
              <a:t>ouvre le capot</a:t>
            </a:r>
            <a:r>
              <a:rPr lang="fr-FR" sz="2400" dirty="0"/>
              <a:t>. Il regarde le moteur.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 smtClean="0"/>
              <a:t> Nous </a:t>
            </a:r>
            <a:r>
              <a:rPr lang="fr-FR" sz="2400" dirty="0"/>
              <a:t>sommes sur une route calme.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 smtClean="0"/>
              <a:t> Après </a:t>
            </a:r>
            <a:r>
              <a:rPr lang="fr-FR" sz="2400" dirty="0"/>
              <a:t>une heure, </a:t>
            </a:r>
            <a:r>
              <a:rPr lang="fr-FR" sz="2400" dirty="0">
                <a:solidFill>
                  <a:prstClr val="black"/>
                </a:solidFill>
                <a:highlight>
                  <a:srgbClr val="FFFF00"/>
                </a:highlight>
                <a:ea typeface="Calibri" panose="020F0502020204030204" pitchFamily="34" charset="0"/>
                <a:cs typeface="Calibri" panose="020F0502020204030204" pitchFamily="34" charset="0"/>
              </a:rPr>
              <a:t>un agriculteur arrive avec son tracteur.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 smtClean="0"/>
              <a:t> Il </a:t>
            </a:r>
            <a:r>
              <a:rPr lang="fr-FR" sz="2400" dirty="0"/>
              <a:t>tire notre voiture jusqu’au village.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 smtClean="0"/>
              <a:t> </a:t>
            </a:r>
            <a:r>
              <a:rPr lang="fr-FR" sz="2400" dirty="0">
                <a:solidFill>
                  <a:prstClr val="black"/>
                </a:solidFill>
                <a:highlight>
                  <a:srgbClr val="FFFF00"/>
                </a:highlight>
                <a:ea typeface="Calibri" panose="020F0502020204030204" pitchFamily="34" charset="0"/>
                <a:cs typeface="Calibri" panose="020F0502020204030204" pitchFamily="34" charset="0"/>
              </a:rPr>
              <a:t>Le </a:t>
            </a:r>
            <a:r>
              <a:rPr lang="fr-FR" sz="2400" dirty="0">
                <a:solidFill>
                  <a:prstClr val="black"/>
                </a:solidFill>
                <a:highlight>
                  <a:srgbClr val="FFFF00"/>
                </a:highlight>
                <a:ea typeface="Calibri" panose="020F0502020204030204" pitchFamily="34" charset="0"/>
                <a:cs typeface="Calibri" panose="020F0502020204030204" pitchFamily="34" charset="0"/>
              </a:rPr>
              <a:t>garagiste répare la voiture.</a:t>
            </a:r>
          </a:p>
        </p:txBody>
      </p:sp>
    </p:spTree>
    <p:extLst>
      <p:ext uri="{BB962C8B-B14F-4D97-AF65-F5344CB8AC3E}">
        <p14:creationId xmlns:p14="http://schemas.microsoft.com/office/powerpoint/2010/main" val="4160453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A69A5-9DE0-7981-C3E5-65AF97915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3BEB2FDD-17BB-2732-0C52-3739BF7A9659}"/>
              </a:ext>
            </a:extLst>
          </p:cNvPr>
          <p:cNvSpPr txBox="1"/>
          <p:nvPr/>
        </p:nvSpPr>
        <p:spPr>
          <a:xfrm>
            <a:off x="10815785" y="1516065"/>
            <a:ext cx="1216192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67" b="1" dirty="0" err="1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Post-test</a:t>
            </a:r>
            <a:endParaRPr lang="fr-FR" sz="1867" b="1" dirty="0">
              <a:solidFill>
                <a:schemeClr val="accent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FBEA9D3-2E76-1D25-99CE-1F15ABE3CD81}"/>
              </a:ext>
            </a:extLst>
          </p:cNvPr>
          <p:cNvGrpSpPr/>
          <p:nvPr/>
        </p:nvGrpSpPr>
        <p:grpSpPr>
          <a:xfrm>
            <a:off x="10229574" y="1412212"/>
            <a:ext cx="1915525" cy="1726025"/>
            <a:chOff x="1007340" y="1589285"/>
            <a:chExt cx="914400" cy="1831671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2C18C71-6A33-B143-1504-94BBEADB16CC}"/>
                </a:ext>
              </a:extLst>
            </p:cNvPr>
            <p:cNvSpPr/>
            <p:nvPr/>
          </p:nvSpPr>
          <p:spPr>
            <a:xfrm>
              <a:off x="1007340" y="1589285"/>
              <a:ext cx="914400" cy="681568"/>
            </a:xfrm>
            <a:prstGeom prst="ellipse">
              <a:avLst/>
            </a:prstGeom>
            <a:noFill/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dirty="0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C15E87B-C7C1-29B0-A8B5-84FE1CC0B840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>
              <a:off x="1464540" y="2270853"/>
              <a:ext cx="1959" cy="1150103"/>
            </a:xfrm>
            <a:prstGeom prst="line">
              <a:avLst/>
            </a:prstGeom>
            <a:ln>
              <a:solidFill>
                <a:srgbClr val="A6A6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Pentagon 3">
            <a:extLst>
              <a:ext uri="{FF2B5EF4-FFF2-40B4-BE49-F238E27FC236}">
                <a16:creationId xmlns:a16="http://schemas.microsoft.com/office/drawing/2014/main" id="{9DC24E7A-C759-D70C-4B5E-57312B042067}"/>
              </a:ext>
            </a:extLst>
          </p:cNvPr>
          <p:cNvSpPr/>
          <p:nvPr/>
        </p:nvSpPr>
        <p:spPr>
          <a:xfrm>
            <a:off x="749846" y="3078104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</a:p>
        </p:txBody>
      </p:sp>
      <p:sp>
        <p:nvSpPr>
          <p:cNvPr id="52" name="Chevron 5">
            <a:extLst>
              <a:ext uri="{FF2B5EF4-FFF2-40B4-BE49-F238E27FC236}">
                <a16:creationId xmlns:a16="http://schemas.microsoft.com/office/drawing/2014/main" id="{A328255F-4DC0-ABF4-AE19-90443670F2DD}"/>
              </a:ext>
            </a:extLst>
          </p:cNvPr>
          <p:cNvSpPr/>
          <p:nvPr/>
        </p:nvSpPr>
        <p:spPr>
          <a:xfrm>
            <a:off x="2103765" y="3078104"/>
            <a:ext cx="537984" cy="1566077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S4</a:t>
            </a:r>
          </a:p>
        </p:txBody>
      </p:sp>
      <p:sp>
        <p:nvSpPr>
          <p:cNvPr id="3" name="Pentagon 3">
            <a:extLst>
              <a:ext uri="{FF2B5EF4-FFF2-40B4-BE49-F238E27FC236}">
                <a16:creationId xmlns:a16="http://schemas.microsoft.com/office/drawing/2014/main" id="{262360AF-516E-0EE4-E95D-2327EB6A5598}"/>
              </a:ext>
            </a:extLst>
          </p:cNvPr>
          <p:cNvSpPr/>
          <p:nvPr/>
        </p:nvSpPr>
        <p:spPr>
          <a:xfrm>
            <a:off x="1242557" y="3078104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4C8E540E-290A-517F-09D6-D2F453FC91EF}"/>
              </a:ext>
            </a:extLst>
          </p:cNvPr>
          <p:cNvSpPr/>
          <p:nvPr/>
        </p:nvSpPr>
        <p:spPr>
          <a:xfrm>
            <a:off x="1697498" y="3078104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S3</a:t>
            </a:r>
          </a:p>
        </p:txBody>
      </p:sp>
      <p:sp>
        <p:nvSpPr>
          <p:cNvPr id="6" name="Pentagon 3">
            <a:extLst>
              <a:ext uri="{FF2B5EF4-FFF2-40B4-BE49-F238E27FC236}">
                <a16:creationId xmlns:a16="http://schemas.microsoft.com/office/drawing/2014/main" id="{065A1F34-66DD-6B30-B6D6-CC68923B342C}"/>
              </a:ext>
            </a:extLst>
          </p:cNvPr>
          <p:cNvSpPr/>
          <p:nvPr/>
        </p:nvSpPr>
        <p:spPr>
          <a:xfrm>
            <a:off x="2650338" y="3078104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S5</a:t>
            </a:r>
          </a:p>
        </p:txBody>
      </p:sp>
      <p:sp>
        <p:nvSpPr>
          <p:cNvPr id="7" name="Chevron 5">
            <a:extLst>
              <a:ext uri="{FF2B5EF4-FFF2-40B4-BE49-F238E27FC236}">
                <a16:creationId xmlns:a16="http://schemas.microsoft.com/office/drawing/2014/main" id="{DC7608AB-D0B9-014D-E349-23C2462A5C3F}"/>
              </a:ext>
            </a:extLst>
          </p:cNvPr>
          <p:cNvSpPr/>
          <p:nvPr/>
        </p:nvSpPr>
        <p:spPr>
          <a:xfrm>
            <a:off x="4056811" y="3078104"/>
            <a:ext cx="537984" cy="1566077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S8</a:t>
            </a:r>
          </a:p>
        </p:txBody>
      </p:sp>
      <p:sp>
        <p:nvSpPr>
          <p:cNvPr id="8" name="Pentagon 3">
            <a:extLst>
              <a:ext uri="{FF2B5EF4-FFF2-40B4-BE49-F238E27FC236}">
                <a16:creationId xmlns:a16="http://schemas.microsoft.com/office/drawing/2014/main" id="{1151A1B9-CEDF-B322-E1DA-C31D096CF78C}"/>
              </a:ext>
            </a:extLst>
          </p:cNvPr>
          <p:cNvSpPr/>
          <p:nvPr/>
        </p:nvSpPr>
        <p:spPr>
          <a:xfrm>
            <a:off x="3139392" y="3078104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S6</a:t>
            </a:r>
          </a:p>
        </p:txBody>
      </p:sp>
      <p:sp>
        <p:nvSpPr>
          <p:cNvPr id="9" name="Pentagon 3">
            <a:extLst>
              <a:ext uri="{FF2B5EF4-FFF2-40B4-BE49-F238E27FC236}">
                <a16:creationId xmlns:a16="http://schemas.microsoft.com/office/drawing/2014/main" id="{B1147BBE-F73D-FC97-C5BB-39A3928FC767}"/>
              </a:ext>
            </a:extLst>
          </p:cNvPr>
          <p:cNvSpPr/>
          <p:nvPr/>
        </p:nvSpPr>
        <p:spPr>
          <a:xfrm>
            <a:off x="3650544" y="3078104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S7</a:t>
            </a:r>
          </a:p>
        </p:txBody>
      </p:sp>
      <p:sp>
        <p:nvSpPr>
          <p:cNvPr id="10" name="Pentagon 3">
            <a:extLst>
              <a:ext uri="{FF2B5EF4-FFF2-40B4-BE49-F238E27FC236}">
                <a16:creationId xmlns:a16="http://schemas.microsoft.com/office/drawing/2014/main" id="{33447F08-FD33-4E99-B10D-86F717FCB2CC}"/>
              </a:ext>
            </a:extLst>
          </p:cNvPr>
          <p:cNvSpPr/>
          <p:nvPr/>
        </p:nvSpPr>
        <p:spPr>
          <a:xfrm>
            <a:off x="4614581" y="3078104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S9</a:t>
            </a:r>
          </a:p>
        </p:txBody>
      </p:sp>
      <p:sp>
        <p:nvSpPr>
          <p:cNvPr id="11" name="Chevron 5">
            <a:extLst>
              <a:ext uri="{FF2B5EF4-FFF2-40B4-BE49-F238E27FC236}">
                <a16:creationId xmlns:a16="http://schemas.microsoft.com/office/drawing/2014/main" id="{251D8E2B-4B2A-BFFD-2C8D-307059340050}"/>
              </a:ext>
            </a:extLst>
          </p:cNvPr>
          <p:cNvSpPr/>
          <p:nvPr/>
        </p:nvSpPr>
        <p:spPr>
          <a:xfrm>
            <a:off x="5982705" y="3078104"/>
            <a:ext cx="645044" cy="1566077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S12</a:t>
            </a:r>
          </a:p>
        </p:txBody>
      </p:sp>
      <p:sp>
        <p:nvSpPr>
          <p:cNvPr id="12" name="Pentagon 3">
            <a:extLst>
              <a:ext uri="{FF2B5EF4-FFF2-40B4-BE49-F238E27FC236}">
                <a16:creationId xmlns:a16="http://schemas.microsoft.com/office/drawing/2014/main" id="{3F7152CF-34E6-6DCE-6ADA-72187871F43D}"/>
              </a:ext>
            </a:extLst>
          </p:cNvPr>
          <p:cNvSpPr/>
          <p:nvPr/>
        </p:nvSpPr>
        <p:spPr>
          <a:xfrm>
            <a:off x="5098564" y="3078104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S10</a:t>
            </a:r>
          </a:p>
        </p:txBody>
      </p:sp>
      <p:sp>
        <p:nvSpPr>
          <p:cNvPr id="13" name="Pentagon 3">
            <a:extLst>
              <a:ext uri="{FF2B5EF4-FFF2-40B4-BE49-F238E27FC236}">
                <a16:creationId xmlns:a16="http://schemas.microsoft.com/office/drawing/2014/main" id="{310D7C41-B549-C51D-923E-D01C32A3F5A4}"/>
              </a:ext>
            </a:extLst>
          </p:cNvPr>
          <p:cNvSpPr/>
          <p:nvPr/>
        </p:nvSpPr>
        <p:spPr>
          <a:xfrm>
            <a:off x="5575456" y="3069839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S11</a:t>
            </a:r>
          </a:p>
        </p:txBody>
      </p:sp>
      <p:cxnSp>
        <p:nvCxnSpPr>
          <p:cNvPr id="2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6828508" y="2266066"/>
            <a:ext cx="4104" cy="830111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6076223" y="1582798"/>
            <a:ext cx="1636931" cy="635565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867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Révision</a:t>
            </a:r>
            <a:endParaRPr lang="fr-FR" sz="1867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Pentagon 3">
            <a:extLst>
              <a:ext uri="{FF2B5EF4-FFF2-40B4-BE49-F238E27FC236}">
                <a16:creationId xmlns:a16="http://schemas.microsoft.com/office/drawing/2014/main" id="{61A71121-6E5F-9DE7-AC4F-C06C59D90C4B}"/>
              </a:ext>
            </a:extLst>
          </p:cNvPr>
          <p:cNvSpPr/>
          <p:nvPr/>
        </p:nvSpPr>
        <p:spPr>
          <a:xfrm>
            <a:off x="6627748" y="3097080"/>
            <a:ext cx="533880" cy="1566077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S13</a:t>
            </a:r>
          </a:p>
        </p:txBody>
      </p:sp>
      <p:sp>
        <p:nvSpPr>
          <p:cNvPr id="38" name="Pentagon 3">
            <a:extLst>
              <a:ext uri="{FF2B5EF4-FFF2-40B4-BE49-F238E27FC236}">
                <a16:creationId xmlns:a16="http://schemas.microsoft.com/office/drawing/2014/main" id="{C0041B30-E4E1-62A7-BB5D-0B2C09D78EE3}"/>
              </a:ext>
            </a:extLst>
          </p:cNvPr>
          <p:cNvSpPr/>
          <p:nvPr/>
        </p:nvSpPr>
        <p:spPr>
          <a:xfrm>
            <a:off x="7176396" y="3097080"/>
            <a:ext cx="533880" cy="1566077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S14</a:t>
            </a:r>
          </a:p>
        </p:txBody>
      </p:sp>
      <p:sp>
        <p:nvSpPr>
          <p:cNvPr id="39" name="Oval 34">
            <a:extLst>
              <a:ext uri="{FF2B5EF4-FFF2-40B4-BE49-F238E27FC236}">
                <a16:creationId xmlns:a16="http://schemas.microsoft.com/office/drawing/2014/main" id="{8C3AEFF5-D06D-5BD6-9A7E-9B9AB9A03011}"/>
              </a:ext>
            </a:extLst>
          </p:cNvPr>
          <p:cNvSpPr/>
          <p:nvPr/>
        </p:nvSpPr>
        <p:spPr>
          <a:xfrm>
            <a:off x="6627749" y="5530796"/>
            <a:ext cx="1734040" cy="67024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867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 de </a:t>
            </a:r>
          </a:p>
          <a:p>
            <a:pPr algn="ctr"/>
            <a:r>
              <a:rPr lang="fr-FR" sz="1867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validation</a:t>
            </a:r>
          </a:p>
        </p:txBody>
      </p:sp>
      <p:cxnSp>
        <p:nvCxnSpPr>
          <p:cNvPr id="43" name="Straight Connector 35">
            <a:extLst>
              <a:ext uri="{FF2B5EF4-FFF2-40B4-BE49-F238E27FC236}">
                <a16:creationId xmlns:a16="http://schemas.microsoft.com/office/drawing/2014/main" id="{9EF23640-7160-6E89-19CE-173D8F1B7F1E}"/>
              </a:ext>
            </a:extLst>
          </p:cNvPr>
          <p:cNvCxnSpPr/>
          <p:nvPr/>
        </p:nvCxnSpPr>
        <p:spPr>
          <a:xfrm>
            <a:off x="7443151" y="4686326"/>
            <a:ext cx="4104" cy="830111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Pentagon 3">
            <a:extLst>
              <a:ext uri="{FF2B5EF4-FFF2-40B4-BE49-F238E27FC236}">
                <a16:creationId xmlns:a16="http://schemas.microsoft.com/office/drawing/2014/main" id="{B143BD8B-D26F-B6FD-21B9-A26BBD94E5E8}"/>
              </a:ext>
            </a:extLst>
          </p:cNvPr>
          <p:cNvSpPr/>
          <p:nvPr/>
        </p:nvSpPr>
        <p:spPr>
          <a:xfrm>
            <a:off x="7795550" y="3076361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S15</a:t>
            </a:r>
          </a:p>
        </p:txBody>
      </p:sp>
      <p:sp>
        <p:nvSpPr>
          <p:cNvPr id="45" name="Chevron 5">
            <a:extLst>
              <a:ext uri="{FF2B5EF4-FFF2-40B4-BE49-F238E27FC236}">
                <a16:creationId xmlns:a16="http://schemas.microsoft.com/office/drawing/2014/main" id="{03003983-FDB1-38D5-5625-D434FB1F0FE3}"/>
              </a:ext>
            </a:extLst>
          </p:cNvPr>
          <p:cNvSpPr/>
          <p:nvPr/>
        </p:nvSpPr>
        <p:spPr>
          <a:xfrm>
            <a:off x="9149469" y="3076361"/>
            <a:ext cx="645043" cy="789871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S18</a:t>
            </a:r>
          </a:p>
        </p:txBody>
      </p:sp>
      <p:sp>
        <p:nvSpPr>
          <p:cNvPr id="46" name="Pentagon 3">
            <a:extLst>
              <a:ext uri="{FF2B5EF4-FFF2-40B4-BE49-F238E27FC236}">
                <a16:creationId xmlns:a16="http://schemas.microsoft.com/office/drawing/2014/main" id="{1E7C6315-685F-F557-7700-2B1AEDF55C5B}"/>
              </a:ext>
            </a:extLst>
          </p:cNvPr>
          <p:cNvSpPr/>
          <p:nvPr/>
        </p:nvSpPr>
        <p:spPr>
          <a:xfrm>
            <a:off x="8288261" y="3076361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S16</a:t>
            </a:r>
          </a:p>
        </p:txBody>
      </p:sp>
      <p:sp>
        <p:nvSpPr>
          <p:cNvPr id="47" name="Pentagon 3">
            <a:extLst>
              <a:ext uri="{FF2B5EF4-FFF2-40B4-BE49-F238E27FC236}">
                <a16:creationId xmlns:a16="http://schemas.microsoft.com/office/drawing/2014/main" id="{9327764B-F8FC-3A3F-747A-4674DDDEB0D1}"/>
              </a:ext>
            </a:extLst>
          </p:cNvPr>
          <p:cNvSpPr/>
          <p:nvPr/>
        </p:nvSpPr>
        <p:spPr>
          <a:xfrm>
            <a:off x="8743202" y="3076361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S17</a:t>
            </a:r>
          </a:p>
        </p:txBody>
      </p:sp>
      <p:sp>
        <p:nvSpPr>
          <p:cNvPr id="48" name="Pentagon 3">
            <a:extLst>
              <a:ext uri="{FF2B5EF4-FFF2-40B4-BE49-F238E27FC236}">
                <a16:creationId xmlns:a16="http://schemas.microsoft.com/office/drawing/2014/main" id="{B181AA94-1658-4B6B-C062-B776595739F5}"/>
              </a:ext>
            </a:extLst>
          </p:cNvPr>
          <p:cNvSpPr/>
          <p:nvPr/>
        </p:nvSpPr>
        <p:spPr>
          <a:xfrm>
            <a:off x="9865420" y="3076361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S19</a:t>
            </a:r>
          </a:p>
        </p:txBody>
      </p:sp>
      <p:sp>
        <p:nvSpPr>
          <p:cNvPr id="50" name="Pentagon 3">
            <a:extLst>
              <a:ext uri="{FF2B5EF4-FFF2-40B4-BE49-F238E27FC236}">
                <a16:creationId xmlns:a16="http://schemas.microsoft.com/office/drawing/2014/main" id="{8D45F1B3-554F-F572-3F24-B51B0E4827EE}"/>
              </a:ext>
            </a:extLst>
          </p:cNvPr>
          <p:cNvSpPr/>
          <p:nvPr/>
        </p:nvSpPr>
        <p:spPr>
          <a:xfrm>
            <a:off x="10358130" y="3076361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S20</a:t>
            </a:r>
          </a:p>
        </p:txBody>
      </p:sp>
      <p:sp>
        <p:nvSpPr>
          <p:cNvPr id="41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825760" y="388578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période de remédiation 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9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85965" y="150932"/>
            <a:ext cx="639795" cy="75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Pentagon 3">
            <a:extLst>
              <a:ext uri="{FF2B5EF4-FFF2-40B4-BE49-F238E27FC236}">
                <a16:creationId xmlns:a16="http://schemas.microsoft.com/office/drawing/2014/main" id="{B143BD8B-D26F-B6FD-21B9-A26BBD94E5E8}"/>
              </a:ext>
            </a:extLst>
          </p:cNvPr>
          <p:cNvSpPr/>
          <p:nvPr/>
        </p:nvSpPr>
        <p:spPr>
          <a:xfrm>
            <a:off x="7799812" y="3914025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S15</a:t>
            </a:r>
          </a:p>
        </p:txBody>
      </p:sp>
      <p:sp>
        <p:nvSpPr>
          <p:cNvPr id="65" name="Chevron 5">
            <a:extLst>
              <a:ext uri="{FF2B5EF4-FFF2-40B4-BE49-F238E27FC236}">
                <a16:creationId xmlns:a16="http://schemas.microsoft.com/office/drawing/2014/main" id="{03003983-FDB1-38D5-5625-D434FB1F0FE3}"/>
              </a:ext>
            </a:extLst>
          </p:cNvPr>
          <p:cNvSpPr/>
          <p:nvPr/>
        </p:nvSpPr>
        <p:spPr>
          <a:xfrm>
            <a:off x="9153731" y="3914025"/>
            <a:ext cx="645043" cy="789871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S18</a:t>
            </a:r>
          </a:p>
        </p:txBody>
      </p:sp>
      <p:sp>
        <p:nvSpPr>
          <p:cNvPr id="66" name="Pentagon 3">
            <a:extLst>
              <a:ext uri="{FF2B5EF4-FFF2-40B4-BE49-F238E27FC236}">
                <a16:creationId xmlns:a16="http://schemas.microsoft.com/office/drawing/2014/main" id="{1E7C6315-685F-F557-7700-2B1AEDF55C5B}"/>
              </a:ext>
            </a:extLst>
          </p:cNvPr>
          <p:cNvSpPr/>
          <p:nvPr/>
        </p:nvSpPr>
        <p:spPr>
          <a:xfrm>
            <a:off x="8292522" y="3914025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S16</a:t>
            </a:r>
          </a:p>
        </p:txBody>
      </p:sp>
      <p:sp>
        <p:nvSpPr>
          <p:cNvPr id="67" name="Pentagon 3">
            <a:extLst>
              <a:ext uri="{FF2B5EF4-FFF2-40B4-BE49-F238E27FC236}">
                <a16:creationId xmlns:a16="http://schemas.microsoft.com/office/drawing/2014/main" id="{9327764B-F8FC-3A3F-747A-4674DDDEB0D1}"/>
              </a:ext>
            </a:extLst>
          </p:cNvPr>
          <p:cNvSpPr/>
          <p:nvPr/>
        </p:nvSpPr>
        <p:spPr>
          <a:xfrm>
            <a:off x="8747464" y="3914025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S17</a:t>
            </a:r>
          </a:p>
        </p:txBody>
      </p:sp>
      <p:sp>
        <p:nvSpPr>
          <p:cNvPr id="68" name="Pentagon 3">
            <a:extLst>
              <a:ext uri="{FF2B5EF4-FFF2-40B4-BE49-F238E27FC236}">
                <a16:creationId xmlns:a16="http://schemas.microsoft.com/office/drawing/2014/main" id="{B181AA94-1658-4B6B-C062-B776595739F5}"/>
              </a:ext>
            </a:extLst>
          </p:cNvPr>
          <p:cNvSpPr/>
          <p:nvPr/>
        </p:nvSpPr>
        <p:spPr>
          <a:xfrm>
            <a:off x="9869681" y="3914025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S19</a:t>
            </a:r>
          </a:p>
        </p:txBody>
      </p:sp>
      <p:sp>
        <p:nvSpPr>
          <p:cNvPr id="69" name="Pentagon 3">
            <a:extLst>
              <a:ext uri="{FF2B5EF4-FFF2-40B4-BE49-F238E27FC236}">
                <a16:creationId xmlns:a16="http://schemas.microsoft.com/office/drawing/2014/main" id="{8D45F1B3-554F-F572-3F24-B51B0E4827EE}"/>
              </a:ext>
            </a:extLst>
          </p:cNvPr>
          <p:cNvSpPr/>
          <p:nvPr/>
        </p:nvSpPr>
        <p:spPr>
          <a:xfrm>
            <a:off x="10362392" y="3914025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S20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7760048" y="2873701"/>
            <a:ext cx="3070075" cy="461665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fr-FR" sz="2400" dirty="0"/>
          </a:p>
        </p:txBody>
      </p:sp>
      <p:sp>
        <p:nvSpPr>
          <p:cNvPr id="71" name="ZoneTexte 70"/>
          <p:cNvSpPr txBox="1"/>
          <p:nvPr/>
        </p:nvSpPr>
        <p:spPr>
          <a:xfrm>
            <a:off x="7760048" y="3909092"/>
            <a:ext cx="3070075" cy="461665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fr-FR" sz="2400" dirty="0"/>
          </a:p>
        </p:txBody>
      </p:sp>
      <p:sp>
        <p:nvSpPr>
          <p:cNvPr id="72" name="Pentagon 3">
            <a:extLst>
              <a:ext uri="{FF2B5EF4-FFF2-40B4-BE49-F238E27FC236}">
                <a16:creationId xmlns:a16="http://schemas.microsoft.com/office/drawing/2014/main" id="{C0041B30-E4E1-62A7-BB5D-0B2C09D78EE3}"/>
              </a:ext>
            </a:extLst>
          </p:cNvPr>
          <p:cNvSpPr/>
          <p:nvPr/>
        </p:nvSpPr>
        <p:spPr>
          <a:xfrm>
            <a:off x="10919477" y="3084508"/>
            <a:ext cx="533880" cy="1619387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S21</a:t>
            </a:r>
          </a:p>
        </p:txBody>
      </p:sp>
      <p:cxnSp>
        <p:nvCxnSpPr>
          <p:cNvPr id="7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9149469" y="2042206"/>
            <a:ext cx="4104" cy="830111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7990997" y="1401333"/>
            <a:ext cx="2316945" cy="642257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b="1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Consolidation</a:t>
            </a:r>
          </a:p>
        </p:txBody>
      </p:sp>
      <p:sp>
        <p:nvSpPr>
          <p:cNvPr id="75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8725773" y="5736397"/>
            <a:ext cx="2032859" cy="447135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867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1</a:t>
            </a:r>
            <a:endParaRPr lang="fr-FR" sz="1867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6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9734516" y="4893294"/>
            <a:ext cx="4104" cy="830111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79885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Répondez aux questions suivantes :</a:t>
            </a:r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aux élèves de travailler individuellement.</a:t>
            </a:r>
          </a:p>
        </p:txBody>
      </p:sp>
      <p:pic>
        <p:nvPicPr>
          <p:cNvPr id="18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246580" y="879484"/>
            <a:ext cx="115070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sz="2400" b="1" dirty="0">
                <a:latin typeface="Calibiri"/>
              </a:rPr>
              <a:t>Que</a:t>
            </a:r>
            <a:r>
              <a:rPr lang="fr-FR" sz="2400" dirty="0">
                <a:latin typeface="Calibiri"/>
              </a:rPr>
              <a:t> fait l’agriculteur avec son tracteur ?</a:t>
            </a:r>
          </a:p>
          <a:p>
            <a:pPr marL="990575" lvl="1" indent="-380990">
              <a:buFont typeface="Wingdings" panose="05000000000000000000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…………………………………………………………………………..……</a:t>
            </a:r>
          </a:p>
          <a:p>
            <a:pPr marL="990575" lvl="1" indent="-380990"/>
            <a:r>
              <a:rPr lang="fr-FR" sz="2400" b="1" dirty="0">
                <a:latin typeface="Calibiri"/>
              </a:rPr>
              <a:t>Quand</a:t>
            </a:r>
            <a:r>
              <a:rPr lang="fr-FR" sz="2400" dirty="0">
                <a:latin typeface="Calibiri"/>
              </a:rPr>
              <a:t> l’agriculteur arrive-t-il ?</a:t>
            </a:r>
          </a:p>
          <a:p>
            <a:pPr marL="990575" lvl="1" indent="-380990">
              <a:buFont typeface="Wingdings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………………………………………………………………………………..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E320EB-40A4-7C5A-AF40-225D1A1E2B0E}"/>
              </a:ext>
            </a:extLst>
          </p:cNvPr>
          <p:cNvSpPr/>
          <p:nvPr/>
        </p:nvSpPr>
        <p:spPr>
          <a:xfrm>
            <a:off x="542518" y="2550744"/>
            <a:ext cx="11161389" cy="397031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Ce </a:t>
            </a:r>
            <a:r>
              <a:rPr lang="fr-FR" sz="2400" dirty="0"/>
              <a:t>matin, nous allons à la mer.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Notre </a:t>
            </a:r>
            <a:r>
              <a:rPr lang="fr-FR" sz="2400" dirty="0"/>
              <a:t>voiture tombe en panne.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Papa </a:t>
            </a:r>
            <a:r>
              <a:rPr lang="fr-FR" sz="2400" dirty="0"/>
              <a:t>ouvre le capot. Il regarde le moteur.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Nous </a:t>
            </a:r>
            <a:r>
              <a:rPr lang="fr-FR" sz="2400" dirty="0"/>
              <a:t>sommes sur une route calme.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Après </a:t>
            </a:r>
            <a:r>
              <a:rPr lang="fr-FR" sz="2400" dirty="0"/>
              <a:t>une heure, un agriculteur arrive avec son tracteur.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Il </a:t>
            </a:r>
            <a:r>
              <a:rPr lang="fr-FR" sz="2400" dirty="0"/>
              <a:t>tire notre voiture jusqu’au village.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Le </a:t>
            </a:r>
            <a:r>
              <a:rPr lang="fr-FR" sz="2400" dirty="0"/>
              <a:t>garagiste répare la voiture.</a:t>
            </a:r>
            <a:endParaRPr lang="fr-FR" sz="24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7857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Réponses attendues 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46580" y="879484"/>
            <a:ext cx="115070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sz="2400" b="1" dirty="0">
                <a:latin typeface="Calibiri"/>
              </a:rPr>
              <a:t>Que</a:t>
            </a:r>
            <a:r>
              <a:rPr lang="fr-FR" sz="2400" dirty="0">
                <a:latin typeface="Calibiri"/>
              </a:rPr>
              <a:t> fait l’agriculteur avec son tracteur ?</a:t>
            </a:r>
          </a:p>
          <a:p>
            <a:pPr marL="990575" lvl="1" indent="-380990">
              <a:buFont typeface="Wingdings" panose="05000000000000000000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…………………………………………………………………………..……</a:t>
            </a:r>
          </a:p>
          <a:p>
            <a:pPr marL="990575" lvl="1" indent="-380990"/>
            <a:r>
              <a:rPr lang="fr-FR" sz="2400" b="1" dirty="0">
                <a:latin typeface="Calibiri"/>
              </a:rPr>
              <a:t>Quand</a:t>
            </a:r>
            <a:r>
              <a:rPr lang="fr-FR" sz="2400" dirty="0">
                <a:latin typeface="Calibiri"/>
              </a:rPr>
              <a:t> l’agriculteur arrive-t-il ?</a:t>
            </a:r>
          </a:p>
          <a:p>
            <a:pPr marL="990575" lvl="1" indent="-380990">
              <a:buFont typeface="Wingdings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………………………………………………………………………………..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0DA8104-1E24-6533-BC73-1C8F400EEA49}"/>
              </a:ext>
            </a:extLst>
          </p:cNvPr>
          <p:cNvSpPr/>
          <p:nvPr/>
        </p:nvSpPr>
        <p:spPr>
          <a:xfrm>
            <a:off x="1249473" y="1186408"/>
            <a:ext cx="69911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  <a:latin typeface="Calibiri"/>
              </a:rPr>
              <a:t>Il tire la voiture jusqu’au village.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0DA8104-1E24-6533-BC73-1C8F400EEA49}"/>
              </a:ext>
            </a:extLst>
          </p:cNvPr>
          <p:cNvSpPr/>
          <p:nvPr/>
        </p:nvSpPr>
        <p:spPr>
          <a:xfrm>
            <a:off x="1217647" y="1918415"/>
            <a:ext cx="86534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  <a:latin typeface="Calibiri"/>
              </a:rPr>
              <a:t>L’agriculteur arrive après une heure.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BE320EB-40A4-7C5A-AF40-225D1A1E2B0E}"/>
              </a:ext>
            </a:extLst>
          </p:cNvPr>
          <p:cNvSpPr/>
          <p:nvPr/>
        </p:nvSpPr>
        <p:spPr>
          <a:xfrm>
            <a:off x="542518" y="2550744"/>
            <a:ext cx="11161389" cy="397031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Ce </a:t>
            </a:r>
            <a:r>
              <a:rPr lang="fr-FR" sz="2400" dirty="0"/>
              <a:t>matin, nous allons à la mer.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Notre </a:t>
            </a:r>
            <a:r>
              <a:rPr lang="fr-FR" sz="2400" dirty="0"/>
              <a:t>voiture tombe en panne.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Papa </a:t>
            </a:r>
            <a:r>
              <a:rPr lang="fr-FR" sz="2400" dirty="0"/>
              <a:t>ouvre le capot. Il regarde le moteur.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Nous </a:t>
            </a:r>
            <a:r>
              <a:rPr lang="fr-FR" sz="2400" dirty="0"/>
              <a:t>sommes sur une route calme.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</a:t>
            </a:r>
            <a:r>
              <a:rPr lang="fr-FR" sz="2400" dirty="0">
                <a:solidFill>
                  <a:prstClr val="black"/>
                </a:solidFill>
                <a:highlight>
                  <a:srgbClr val="FFFF00"/>
                </a:highlight>
                <a:ea typeface="Calibri" panose="020F0502020204030204" pitchFamily="34" charset="0"/>
                <a:cs typeface="Calibri" panose="020F0502020204030204" pitchFamily="34" charset="0"/>
              </a:rPr>
              <a:t>Après </a:t>
            </a:r>
            <a:r>
              <a:rPr lang="fr-FR" sz="2400" dirty="0">
                <a:solidFill>
                  <a:prstClr val="black"/>
                </a:solidFill>
                <a:highlight>
                  <a:srgbClr val="FFFF00"/>
                </a:highlight>
                <a:ea typeface="Calibri" panose="020F0502020204030204" pitchFamily="34" charset="0"/>
                <a:cs typeface="Calibri" panose="020F0502020204030204" pitchFamily="34" charset="0"/>
              </a:rPr>
              <a:t>une heure, </a:t>
            </a:r>
            <a:r>
              <a:rPr lang="fr-FR" sz="2400" dirty="0"/>
              <a:t>un agriculteur arrive avec son tracteur.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</a:t>
            </a:r>
            <a:r>
              <a:rPr lang="fr-FR" sz="2400" dirty="0">
                <a:solidFill>
                  <a:prstClr val="black"/>
                </a:solidFill>
                <a:highlight>
                  <a:srgbClr val="FFFF00"/>
                </a:highlight>
                <a:ea typeface="Calibri" panose="020F0502020204030204" pitchFamily="34" charset="0"/>
                <a:cs typeface="Calibri" panose="020F0502020204030204" pitchFamily="34" charset="0"/>
              </a:rPr>
              <a:t>Il </a:t>
            </a:r>
            <a:r>
              <a:rPr lang="fr-FR" sz="2400" dirty="0">
                <a:solidFill>
                  <a:prstClr val="black"/>
                </a:solidFill>
                <a:highlight>
                  <a:srgbClr val="FFFF00"/>
                </a:highlight>
                <a:ea typeface="Calibri" panose="020F0502020204030204" pitchFamily="34" charset="0"/>
                <a:cs typeface="Calibri" panose="020F0502020204030204" pitchFamily="34" charset="0"/>
              </a:rPr>
              <a:t>tire notre voiture </a:t>
            </a:r>
            <a:r>
              <a:rPr lang="fr-FR" sz="2400" dirty="0"/>
              <a:t>jusqu’au village.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Le </a:t>
            </a:r>
            <a:r>
              <a:rPr lang="fr-FR" sz="2400" dirty="0"/>
              <a:t>garagiste répare la voiture.</a:t>
            </a:r>
            <a:endParaRPr lang="fr-FR" sz="24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1136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générée">
            <a:extLst>
              <a:ext uri="{FF2B5EF4-FFF2-40B4-BE49-F238E27FC236}">
                <a16:creationId xmlns:a16="http://schemas.microsoft.com/office/drawing/2014/main" id="{F9AE3A17-BAA8-8CCD-2375-25F3DFE38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12" y="1186541"/>
            <a:ext cx="4484915" cy="448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14">
            <a:extLst>
              <a:ext uri="{FF2B5EF4-FFF2-40B4-BE49-F238E27FC236}">
                <a16:creationId xmlns:a16="http://schemas.microsoft.com/office/drawing/2014/main" id="{CFA21B18-E5B5-EBCB-579F-3A3952CB2FCA}"/>
              </a:ext>
            </a:extLst>
          </p:cNvPr>
          <p:cNvGrpSpPr/>
          <p:nvPr/>
        </p:nvGrpSpPr>
        <p:grpSpPr>
          <a:xfrm>
            <a:off x="5214786" y="1492036"/>
            <a:ext cx="6212869" cy="3873929"/>
            <a:chOff x="1641585" y="1048972"/>
            <a:chExt cx="5867403" cy="3260732"/>
          </a:xfrm>
        </p:grpSpPr>
        <p:sp>
          <p:nvSpPr>
            <p:cNvPr id="9" name="Rectangle : coins arrondis 10">
              <a:extLst>
                <a:ext uri="{FF2B5EF4-FFF2-40B4-BE49-F238E27FC236}">
                  <a16:creationId xmlns:a16="http://schemas.microsoft.com/office/drawing/2014/main" id="{9C953ABD-9511-86F1-9E3B-495891C64A2B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" name="Rectangle 18">
              <a:extLst>
                <a:ext uri="{FF2B5EF4-FFF2-40B4-BE49-F238E27FC236}">
                  <a16:creationId xmlns:a16="http://schemas.microsoft.com/office/drawing/2014/main" id="{0D926067-D1CF-6573-E47D-E1BB909AEF3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19050" cap="flat">
              <a:solidFill>
                <a:srgbClr val="A98FC3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67472F2-9B6F-B61A-D51E-19EC3BDD0A7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19050"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6BC752B5-5CB1-13C2-9329-8606DC574FAA}"/>
              </a:ext>
            </a:extLst>
          </p:cNvPr>
          <p:cNvSpPr txBox="1"/>
          <p:nvPr/>
        </p:nvSpPr>
        <p:spPr>
          <a:xfrm>
            <a:off x="5762910" y="2019640"/>
            <a:ext cx="5113733" cy="29029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i="1" dirty="0">
                <a:solidFill>
                  <a:srgbClr val="A98FC3"/>
                </a:solidFill>
                <a:latin typeface="Calibri"/>
              </a:rPr>
              <a:t>Clôture de la séance</a:t>
            </a:r>
            <a:endParaRPr lang="fr-FR" sz="3733" b="1" i="1" dirty="0">
              <a:solidFill>
                <a:srgbClr val="A98FC3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4800" kern="0" dirty="0">
              <a:solidFill>
                <a:srgbClr val="A98FC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826CBEFB-752C-96FE-F89B-C3C1FDDE5990}"/>
              </a:ext>
            </a:extLst>
          </p:cNvPr>
          <p:cNvSpPr/>
          <p:nvPr/>
        </p:nvSpPr>
        <p:spPr>
          <a:xfrm>
            <a:off x="8059972" y="333378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/>
            <a:endParaRPr lang="fr-FR" sz="12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949069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0460" y="9413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Rituel : Ticket de sortie. </a:t>
            </a:r>
          </a:p>
        </p:txBody>
      </p:sp>
      <p:sp>
        <p:nvSpPr>
          <p:cNvPr id="5" name="Rectangle 4"/>
          <p:cNvSpPr/>
          <p:nvPr/>
        </p:nvSpPr>
        <p:spPr>
          <a:xfrm>
            <a:off x="2850497" y="2965828"/>
            <a:ext cx="6545433" cy="1241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733" b="1" dirty="0"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Chaque élève dit/écrit une chose qu’il/elle a retenue.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889" y="2149654"/>
            <a:ext cx="2153356" cy="255869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5323" y="2585083"/>
            <a:ext cx="1984037" cy="203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2094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1CBF6-922A-85E1-00C7-74B83E82D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367831A9-45CD-8D91-D732-3CFE5E8B8CF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48855" y="1901086"/>
            <a:ext cx="3711573" cy="371157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re 6">
            <a:extLst>
              <a:ext uri="{FF2B5EF4-FFF2-40B4-BE49-F238E27FC236}">
                <a16:creationId xmlns:a16="http://schemas.microsoft.com/office/drawing/2014/main" id="{692F1B43-DF4C-93B1-38A5-2B7FCE286261}"/>
              </a:ext>
            </a:extLst>
          </p:cNvPr>
          <p:cNvSpPr txBox="1">
            <a:spLocks/>
          </p:cNvSpPr>
          <p:nvPr/>
        </p:nvSpPr>
        <p:spPr>
          <a:xfrm>
            <a:off x="792432" y="83305"/>
            <a:ext cx="1016110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sz="1867" dirty="0"/>
              <a:t>C’est la fin de notre séance. N’oubliez pas de réviser votre leçon et de terminer vos devoirs !</a:t>
            </a:r>
          </a:p>
        </p:txBody>
      </p:sp>
    </p:spTree>
    <p:extLst>
      <p:ext uri="{BB962C8B-B14F-4D97-AF65-F5344CB8AC3E}">
        <p14:creationId xmlns:p14="http://schemas.microsoft.com/office/powerpoint/2010/main" val="244968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6;p29">
            <a:extLst>
              <a:ext uri="{FF2B5EF4-FFF2-40B4-BE49-F238E27FC236}">
                <a16:creationId xmlns:a16="http://schemas.microsoft.com/office/drawing/2014/main" id="{0B6A0AAF-CCE4-001B-869B-30F75F389945}"/>
              </a:ext>
            </a:extLst>
          </p:cNvPr>
          <p:cNvSpPr/>
          <p:nvPr/>
        </p:nvSpPr>
        <p:spPr>
          <a:xfrm>
            <a:off x="2697481" y="1917753"/>
            <a:ext cx="9062399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27" tIns="45695" rIns="91427" bIns="45695" anchor="ctr" anchorCtr="1" compatLnSpc="1">
            <a:noAutofit/>
          </a:bodyPr>
          <a:lstStyle/>
          <a:p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Fiche de consolidation 3</a:t>
            </a:r>
            <a:endParaRPr lang="fr-FR" sz="1867" b="1" kern="0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87;p29">
            <a:extLst>
              <a:ext uri="{FF2B5EF4-FFF2-40B4-BE49-F238E27FC236}">
                <a16:creationId xmlns:a16="http://schemas.microsoft.com/office/drawing/2014/main" id="{79DEE257-3E50-3DA0-B460-CD991CE42FBB}"/>
              </a:ext>
            </a:extLst>
          </p:cNvPr>
          <p:cNvSpPr/>
          <p:nvPr/>
        </p:nvSpPr>
        <p:spPr>
          <a:xfrm>
            <a:off x="578729" y="1917753"/>
            <a:ext cx="1798795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27" tIns="45695" rIns="91427" bIns="45695" anchor="ctr" anchorCtr="1" compatLnSpc="1">
            <a:noAutofit/>
          </a:bodyPr>
          <a:lstStyle/>
          <a:p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1</a:t>
            </a:r>
          </a:p>
        </p:txBody>
      </p:sp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6A734B88-8DDA-0F49-2BA2-85AF25EB77F1}"/>
              </a:ext>
            </a:extLst>
          </p:cNvPr>
          <p:cNvSpPr/>
          <p:nvPr/>
        </p:nvSpPr>
        <p:spPr>
          <a:xfrm>
            <a:off x="2697481" y="2851955"/>
            <a:ext cx="9062399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27" tIns="45695" rIns="91427" bIns="45695" anchor="ctr" anchorCtr="1" compatLnSpc="1">
            <a:noAutofit/>
          </a:bodyPr>
          <a:lstStyle/>
          <a:p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Fiche de consolidation 4</a:t>
            </a: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6483138D-1658-8B74-9ECA-5D9269DF8986}"/>
              </a:ext>
            </a:extLst>
          </p:cNvPr>
          <p:cNvSpPr/>
          <p:nvPr/>
        </p:nvSpPr>
        <p:spPr>
          <a:xfrm>
            <a:off x="578729" y="2851955"/>
            <a:ext cx="1798795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27" tIns="45695" rIns="91427" bIns="45695" anchor="ctr" anchorCtr="1" compatLnSpc="1">
            <a:noAutofit/>
          </a:bodyPr>
          <a:lstStyle/>
          <a:p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2</a:t>
            </a:r>
          </a:p>
        </p:txBody>
      </p:sp>
      <p:sp>
        <p:nvSpPr>
          <p:cNvPr id="7" name="Google Shape;290;p29">
            <a:extLst>
              <a:ext uri="{FF2B5EF4-FFF2-40B4-BE49-F238E27FC236}">
                <a16:creationId xmlns:a16="http://schemas.microsoft.com/office/drawing/2014/main" id="{96EF44EB-A92E-0BC1-CC4D-2A97532B36E4}"/>
              </a:ext>
            </a:extLst>
          </p:cNvPr>
          <p:cNvSpPr/>
          <p:nvPr/>
        </p:nvSpPr>
        <p:spPr>
          <a:xfrm>
            <a:off x="2697481" y="4720361"/>
            <a:ext cx="9062399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27" tIns="45695" rIns="91427" bIns="45695" anchor="ctr" anchorCtr="1" compatLnSpc="1">
            <a:noAutofit/>
          </a:bodyPr>
          <a:lstStyle/>
          <a:p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Fiche de consolidation 6</a:t>
            </a:r>
          </a:p>
        </p:txBody>
      </p:sp>
      <p:sp>
        <p:nvSpPr>
          <p:cNvPr id="8" name="Google Shape;291;p29">
            <a:extLst>
              <a:ext uri="{FF2B5EF4-FFF2-40B4-BE49-F238E27FC236}">
                <a16:creationId xmlns:a16="http://schemas.microsoft.com/office/drawing/2014/main" id="{FEEAEE18-1A5B-C9BD-3916-C019B19E4CFF}"/>
              </a:ext>
            </a:extLst>
          </p:cNvPr>
          <p:cNvSpPr/>
          <p:nvPr/>
        </p:nvSpPr>
        <p:spPr>
          <a:xfrm>
            <a:off x="578729" y="4720361"/>
            <a:ext cx="1798795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27" tIns="45695" rIns="91427" bIns="45695" anchor="ctr" anchorCtr="1" compatLnSpc="1">
            <a:noAutofit/>
          </a:bodyPr>
          <a:lstStyle/>
          <a:p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9" name="Google Shape;292;p29">
            <a:extLst>
              <a:ext uri="{FF2B5EF4-FFF2-40B4-BE49-F238E27FC236}">
                <a16:creationId xmlns:a16="http://schemas.microsoft.com/office/drawing/2014/main" id="{E3474BC2-B395-7527-66DD-9F210C82C378}"/>
              </a:ext>
            </a:extLst>
          </p:cNvPr>
          <p:cNvSpPr/>
          <p:nvPr/>
        </p:nvSpPr>
        <p:spPr>
          <a:xfrm>
            <a:off x="2697481" y="3842051"/>
            <a:ext cx="9062399" cy="61635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12700" cap="flat">
            <a:solidFill>
              <a:schemeClr val="tx2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r>
              <a:rPr lang="fr-FR" sz="1867" b="1" kern="0" dirty="0">
                <a:latin typeface="Calibri"/>
                <a:ea typeface="Calibri"/>
                <a:cs typeface="Calibri"/>
              </a:rPr>
              <a:t>Fiche de consolidation 5</a:t>
            </a:r>
          </a:p>
        </p:txBody>
      </p:sp>
      <p:sp>
        <p:nvSpPr>
          <p:cNvPr id="10" name="Google Shape;293;p29">
            <a:extLst>
              <a:ext uri="{FF2B5EF4-FFF2-40B4-BE49-F238E27FC236}">
                <a16:creationId xmlns:a16="http://schemas.microsoft.com/office/drawing/2014/main" id="{F5CDD585-95EC-36B9-C6B3-E1B78327DE50}"/>
              </a:ext>
            </a:extLst>
          </p:cNvPr>
          <p:cNvSpPr/>
          <p:nvPr/>
        </p:nvSpPr>
        <p:spPr>
          <a:xfrm>
            <a:off x="578729" y="3786158"/>
            <a:ext cx="1798795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00B0F0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3</a:t>
            </a:r>
          </a:p>
        </p:txBody>
      </p:sp>
      <p:sp>
        <p:nvSpPr>
          <p:cNvPr id="1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825760" y="388578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5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85965" y="150932"/>
            <a:ext cx="639795" cy="75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290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159301" y="1373038"/>
            <a:ext cx="8127601" cy="3780095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261;p28">
            <a:extLst>
              <a:ext uri="{FF2B5EF4-FFF2-40B4-BE49-F238E27FC236}">
                <a16:creationId xmlns:a16="http://schemas.microsoft.com/office/drawing/2014/main" id="{D42FFB8A-6FF1-36FE-8351-7B2FB36FD43A}"/>
              </a:ext>
            </a:extLst>
          </p:cNvPr>
          <p:cNvSpPr/>
          <p:nvPr/>
        </p:nvSpPr>
        <p:spPr>
          <a:xfrm>
            <a:off x="2373297" y="3576263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262;p28">
            <a:extLst>
              <a:ext uri="{FF2B5EF4-FFF2-40B4-BE49-F238E27FC236}">
                <a16:creationId xmlns:a16="http://schemas.microsoft.com/office/drawing/2014/main" id="{02D5D283-BEBC-5F01-3589-E5EAF920562E}"/>
              </a:ext>
            </a:extLst>
          </p:cNvPr>
          <p:cNvSpPr/>
          <p:nvPr/>
        </p:nvSpPr>
        <p:spPr>
          <a:xfrm>
            <a:off x="2381572" y="4374321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4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Google Shape;265;p28">
            <a:extLst>
              <a:ext uri="{FF2B5EF4-FFF2-40B4-BE49-F238E27FC236}">
                <a16:creationId xmlns:a16="http://schemas.microsoft.com/office/drawing/2014/main" id="{A53E7759-C409-E187-25DE-8F638F75F168}"/>
              </a:ext>
            </a:extLst>
          </p:cNvPr>
          <p:cNvSpPr/>
          <p:nvPr/>
        </p:nvSpPr>
        <p:spPr>
          <a:xfrm>
            <a:off x="2381572" y="2724249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75;p28">
            <a:extLst>
              <a:ext uri="{FF2B5EF4-FFF2-40B4-BE49-F238E27FC236}">
                <a16:creationId xmlns:a16="http://schemas.microsoft.com/office/drawing/2014/main" id="{67272330-1CE8-D6A8-B8CF-47B277D2BBD3}"/>
              </a:ext>
            </a:extLst>
          </p:cNvPr>
          <p:cNvSpPr/>
          <p:nvPr/>
        </p:nvSpPr>
        <p:spPr>
          <a:xfrm>
            <a:off x="2381572" y="1790760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Google Shape;276;p28">
            <a:extLst>
              <a:ext uri="{FF2B5EF4-FFF2-40B4-BE49-F238E27FC236}">
                <a16:creationId xmlns:a16="http://schemas.microsoft.com/office/drawing/2014/main" id="{97CB6729-6694-69AA-8803-AA1A6C36C246}"/>
              </a:ext>
            </a:extLst>
          </p:cNvPr>
          <p:cNvSpPr/>
          <p:nvPr/>
        </p:nvSpPr>
        <p:spPr>
          <a:xfrm>
            <a:off x="2874520" y="1704868"/>
            <a:ext cx="6664403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" name="Google Shape;279;p28">
            <a:extLst>
              <a:ext uri="{FF2B5EF4-FFF2-40B4-BE49-F238E27FC236}">
                <a16:creationId xmlns:a16="http://schemas.microsoft.com/office/drawing/2014/main" id="{BACF79E7-14FE-5818-D08F-B7C52F729DC1}"/>
              </a:ext>
            </a:extLst>
          </p:cNvPr>
          <p:cNvSpPr txBox="1"/>
          <p:nvPr/>
        </p:nvSpPr>
        <p:spPr>
          <a:xfrm>
            <a:off x="2982631" y="1847369"/>
            <a:ext cx="3922397" cy="6155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Ouverture de la séance	 	</a:t>
            </a:r>
          </a:p>
        </p:txBody>
      </p:sp>
      <p:sp>
        <p:nvSpPr>
          <p:cNvPr id="33" name="Google Shape;276;p28">
            <a:extLst>
              <a:ext uri="{FF2B5EF4-FFF2-40B4-BE49-F238E27FC236}">
                <a16:creationId xmlns:a16="http://schemas.microsoft.com/office/drawing/2014/main" id="{BDCB94BB-9516-1639-87A9-83C101601C54}"/>
              </a:ext>
            </a:extLst>
          </p:cNvPr>
          <p:cNvSpPr/>
          <p:nvPr/>
        </p:nvSpPr>
        <p:spPr>
          <a:xfrm>
            <a:off x="2874520" y="2632739"/>
            <a:ext cx="6664403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276;p28">
            <a:extLst>
              <a:ext uri="{FF2B5EF4-FFF2-40B4-BE49-F238E27FC236}">
                <a16:creationId xmlns:a16="http://schemas.microsoft.com/office/drawing/2014/main" id="{341939FC-64F4-5EBC-F6CC-748E61B76319}"/>
              </a:ext>
            </a:extLst>
          </p:cNvPr>
          <p:cNvSpPr/>
          <p:nvPr/>
        </p:nvSpPr>
        <p:spPr>
          <a:xfrm>
            <a:off x="2866475" y="3491906"/>
            <a:ext cx="6664403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5" name="Google Shape;276;p28">
            <a:extLst>
              <a:ext uri="{FF2B5EF4-FFF2-40B4-BE49-F238E27FC236}">
                <a16:creationId xmlns:a16="http://schemas.microsoft.com/office/drawing/2014/main" id="{9FA2916A-C462-FF1A-0686-B5DC4ADA7F52}"/>
              </a:ext>
            </a:extLst>
          </p:cNvPr>
          <p:cNvSpPr/>
          <p:nvPr/>
        </p:nvSpPr>
        <p:spPr>
          <a:xfrm>
            <a:off x="2890897" y="4312254"/>
            <a:ext cx="6664403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19050" cap="flat">
            <a:solidFill>
              <a:schemeClr val="accent5">
                <a:lumMod val="40000"/>
                <a:lumOff val="60000"/>
              </a:schemeClr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257;p28">
            <a:extLst>
              <a:ext uri="{FF2B5EF4-FFF2-40B4-BE49-F238E27FC236}">
                <a16:creationId xmlns:a16="http://schemas.microsoft.com/office/drawing/2014/main" id="{A73B61FF-3677-565B-274E-579DD9957AF2}"/>
              </a:ext>
            </a:extLst>
          </p:cNvPr>
          <p:cNvSpPr/>
          <p:nvPr/>
        </p:nvSpPr>
        <p:spPr>
          <a:xfrm>
            <a:off x="8969336" y="3475707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58;p28">
            <a:extLst>
              <a:ext uri="{FF2B5EF4-FFF2-40B4-BE49-F238E27FC236}">
                <a16:creationId xmlns:a16="http://schemas.microsoft.com/office/drawing/2014/main" id="{CFCA1F65-D731-8B5F-4DC0-49045B5B188F}"/>
              </a:ext>
            </a:extLst>
          </p:cNvPr>
          <p:cNvSpPr txBox="1"/>
          <p:nvPr/>
        </p:nvSpPr>
        <p:spPr>
          <a:xfrm>
            <a:off x="7883262" y="3498164"/>
            <a:ext cx="1037197" cy="37960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rPr>
              <a:t>20 min</a:t>
            </a:r>
          </a:p>
        </p:txBody>
      </p:sp>
      <p:sp>
        <p:nvSpPr>
          <p:cNvPr id="11" name="Google Shape;259;p28">
            <a:extLst>
              <a:ext uri="{FF2B5EF4-FFF2-40B4-BE49-F238E27FC236}">
                <a16:creationId xmlns:a16="http://schemas.microsoft.com/office/drawing/2014/main" id="{DA941AF7-771D-0913-626D-436F1672174A}"/>
              </a:ext>
            </a:extLst>
          </p:cNvPr>
          <p:cNvSpPr/>
          <p:nvPr/>
        </p:nvSpPr>
        <p:spPr>
          <a:xfrm>
            <a:off x="8968295" y="4326458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260;p28">
            <a:extLst>
              <a:ext uri="{FF2B5EF4-FFF2-40B4-BE49-F238E27FC236}">
                <a16:creationId xmlns:a16="http://schemas.microsoft.com/office/drawing/2014/main" id="{20E58848-DFDD-BFE2-FBA6-66A5F23A1887}"/>
              </a:ext>
            </a:extLst>
          </p:cNvPr>
          <p:cNvSpPr txBox="1"/>
          <p:nvPr/>
        </p:nvSpPr>
        <p:spPr>
          <a:xfrm>
            <a:off x="7883262" y="4362895"/>
            <a:ext cx="1037197" cy="37960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rPr>
              <a:t>10 min</a:t>
            </a:r>
          </a:p>
        </p:txBody>
      </p:sp>
      <p:sp>
        <p:nvSpPr>
          <p:cNvPr id="22" name="Google Shape;270;p28">
            <a:extLst>
              <a:ext uri="{FF2B5EF4-FFF2-40B4-BE49-F238E27FC236}">
                <a16:creationId xmlns:a16="http://schemas.microsoft.com/office/drawing/2014/main" id="{03707E3D-6943-E3E1-AC51-60A85FDC77F4}"/>
              </a:ext>
            </a:extLst>
          </p:cNvPr>
          <p:cNvSpPr txBox="1"/>
          <p:nvPr/>
        </p:nvSpPr>
        <p:spPr>
          <a:xfrm>
            <a:off x="7883262" y="2614805"/>
            <a:ext cx="1037197" cy="37960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rPr>
              <a:t>25 min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71;p28">
            <a:extLst>
              <a:ext uri="{FF2B5EF4-FFF2-40B4-BE49-F238E27FC236}">
                <a16:creationId xmlns:a16="http://schemas.microsoft.com/office/drawing/2014/main" id="{788EAAB2-8D03-EC99-9842-FCD5552D45D9}"/>
              </a:ext>
            </a:extLst>
          </p:cNvPr>
          <p:cNvSpPr/>
          <p:nvPr/>
        </p:nvSpPr>
        <p:spPr>
          <a:xfrm>
            <a:off x="8969336" y="2633168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277;p28">
            <a:extLst>
              <a:ext uri="{FF2B5EF4-FFF2-40B4-BE49-F238E27FC236}">
                <a16:creationId xmlns:a16="http://schemas.microsoft.com/office/drawing/2014/main" id="{A6EF5B3E-01E0-E8C1-F060-3762D49504CE}"/>
              </a:ext>
            </a:extLst>
          </p:cNvPr>
          <p:cNvSpPr txBox="1"/>
          <p:nvPr/>
        </p:nvSpPr>
        <p:spPr>
          <a:xfrm>
            <a:off x="7858695" y="1775764"/>
            <a:ext cx="1037197" cy="37960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rPr>
              <a:t>05 min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Google Shape;278;p28">
            <a:extLst>
              <a:ext uri="{FF2B5EF4-FFF2-40B4-BE49-F238E27FC236}">
                <a16:creationId xmlns:a16="http://schemas.microsoft.com/office/drawing/2014/main" id="{7CFD7C7E-5E76-A852-EADC-9007259FD2DE}"/>
              </a:ext>
            </a:extLst>
          </p:cNvPr>
          <p:cNvSpPr/>
          <p:nvPr/>
        </p:nvSpPr>
        <p:spPr>
          <a:xfrm>
            <a:off x="8973119" y="1729526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67;p28">
            <a:extLst>
              <a:ext uri="{FF2B5EF4-FFF2-40B4-BE49-F238E27FC236}">
                <a16:creationId xmlns:a16="http://schemas.microsoft.com/office/drawing/2014/main" id="{574FDEFC-F6B5-8DCA-D721-41DCB6D60F88}"/>
              </a:ext>
            </a:extLst>
          </p:cNvPr>
          <p:cNvSpPr txBox="1"/>
          <p:nvPr/>
        </p:nvSpPr>
        <p:spPr>
          <a:xfrm>
            <a:off x="3022310" y="4348013"/>
            <a:ext cx="3922397" cy="4308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1219170">
              <a:lnSpc>
                <a:spcPct val="13995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Clôture de la séance</a:t>
            </a:r>
            <a:endParaRPr lang="en-US" sz="20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263;p28">
            <a:extLst>
              <a:ext uri="{FF2B5EF4-FFF2-40B4-BE49-F238E27FC236}">
                <a16:creationId xmlns:a16="http://schemas.microsoft.com/office/drawing/2014/main" id="{01577F9E-AC54-2594-E89F-A87AF09A04E3}"/>
              </a:ext>
            </a:extLst>
          </p:cNvPr>
          <p:cNvSpPr txBox="1"/>
          <p:nvPr/>
        </p:nvSpPr>
        <p:spPr>
          <a:xfrm>
            <a:off x="2963607" y="3529219"/>
            <a:ext cx="3922397" cy="4308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1219170">
              <a:lnSpc>
                <a:spcPct val="13995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Compréhension de l’écrit</a:t>
            </a:r>
            <a:endParaRPr lang="en-US" sz="20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264;p28">
            <a:extLst>
              <a:ext uri="{FF2B5EF4-FFF2-40B4-BE49-F238E27FC236}">
                <a16:creationId xmlns:a16="http://schemas.microsoft.com/office/drawing/2014/main" id="{3DFE3686-B042-F90A-D825-CB4B978CFA35}"/>
              </a:ext>
            </a:extLst>
          </p:cNvPr>
          <p:cNvSpPr txBox="1"/>
          <p:nvPr/>
        </p:nvSpPr>
        <p:spPr>
          <a:xfrm>
            <a:off x="2963607" y="2673115"/>
            <a:ext cx="2864803" cy="4308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1219170">
              <a:lnSpc>
                <a:spcPct val="13995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Lecture fluence</a:t>
            </a:r>
            <a:endParaRPr lang="en-US" sz="20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825760" y="388578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5624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55336185-5681-780C-3049-2048E4900FAC}"/>
              </a:ext>
            </a:extLst>
          </p:cNvPr>
          <p:cNvGrpSpPr/>
          <p:nvPr/>
        </p:nvGrpSpPr>
        <p:grpSpPr>
          <a:xfrm>
            <a:off x="430216" y="1276851"/>
            <a:ext cx="3786688" cy="2807469"/>
            <a:chOff x="2136532" y="1667303"/>
            <a:chExt cx="7127574" cy="512035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1441734-6B00-D37C-EDE4-DC401FAFE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5A11443-21E3-048F-10D6-66E3A54D4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</p:spPr>
        </p:pic>
      </p:grpSp>
      <p:grpSp>
        <p:nvGrpSpPr>
          <p:cNvPr id="11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4324169" y="952608"/>
            <a:ext cx="7197271" cy="3873929"/>
            <a:chOff x="1641585" y="1048972"/>
            <a:chExt cx="5867403" cy="3260732"/>
          </a:xfrm>
        </p:grpSpPr>
        <p:sp>
          <p:nvSpPr>
            <p:cNvPr id="12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5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4575802" y="1409634"/>
            <a:ext cx="6645063" cy="29029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i="1" dirty="0">
                <a:solidFill>
                  <a:srgbClr val="44546A"/>
                </a:solidFill>
                <a:latin typeface="Calibri"/>
              </a:rPr>
              <a:t>Ouverture de la séance</a:t>
            </a:r>
            <a:endParaRPr lang="fr-FR" sz="48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48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48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7638528" y="2601252"/>
            <a:ext cx="519608" cy="519608"/>
          </a:xfrm>
          <a:prstGeom prst="ellipse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/>
            <a:endParaRPr lang="fr-FR" sz="12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0164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23119887-D815-A3DE-23BC-E38CCAB80305}"/>
              </a:ext>
            </a:extLst>
          </p:cNvPr>
          <p:cNvGrpSpPr/>
          <p:nvPr/>
        </p:nvGrpSpPr>
        <p:grpSpPr>
          <a:xfrm>
            <a:off x="707014" y="1086161"/>
            <a:ext cx="10655649" cy="5072700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631027FC-70ED-5C06-DCF5-CB283F9B7E7C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78957CA4-8284-6C27-B548-4E384E3684FC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8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835468" y="232109"/>
            <a:ext cx="6224235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Contrat de classe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3B3CE945-741F-D51E-42C7-A6E173B4B0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997003" y="2055505"/>
            <a:ext cx="702636" cy="70263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04F530A4-35C6-F17E-2BB2-9684BF8134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1000587" y="3112947"/>
            <a:ext cx="699052" cy="6990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C388D0C-F87E-6982-BE38-97BAD0ACF5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1066716" y="4233563"/>
            <a:ext cx="636507" cy="63650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571B638-1A3A-671A-3CB8-2ED33A7BF5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1123481" y="5306248"/>
            <a:ext cx="605088" cy="60508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99640" y="1252951"/>
            <a:ext cx="9491773" cy="397076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fr-FR" sz="1867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25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728570" y="1607020"/>
            <a:ext cx="9491773" cy="29240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à 3 élèves au hasard de répondre.</a:t>
            </a:r>
          </a:p>
        </p:txBody>
      </p:sp>
      <p:pic>
        <p:nvPicPr>
          <p:cNvPr id="26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</a:blip>
          <a:srcRect/>
          <a:stretch>
            <a:fillRect/>
          </a:stretch>
        </p:blipFill>
        <p:spPr>
          <a:xfrm>
            <a:off x="232745" y="180212"/>
            <a:ext cx="602723" cy="60272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959712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1E3F9CF6-39E6-1C94-E88A-88F346ADD19A}"/>
              </a:ext>
            </a:extLst>
          </p:cNvPr>
          <p:cNvGrpSpPr/>
          <p:nvPr/>
        </p:nvGrpSpPr>
        <p:grpSpPr>
          <a:xfrm>
            <a:off x="707014" y="1086161"/>
            <a:ext cx="10655649" cy="5072700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C61BF164-7EC4-CE5A-FA49-5F835F0BCCE9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25ABE639-BBB5-CA39-5D8C-26A8A1415C14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E3FB6262-E6FA-A75F-CAD9-2803ED099A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997003" y="2055505"/>
            <a:ext cx="702636" cy="70263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1FD4C1D6-DAD5-F303-C5DB-D5A251E4AB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1000587" y="3112947"/>
            <a:ext cx="699052" cy="6990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6A85C84-00C3-3ACE-D900-93A3BE1F19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1066716" y="4233563"/>
            <a:ext cx="636507" cy="63650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E5318B2-7D13-F3C4-2BFC-DC8375686D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</a:blip>
          <a:srcRect/>
          <a:stretch>
            <a:fillRect/>
          </a:stretch>
        </p:blipFill>
        <p:spPr>
          <a:xfrm>
            <a:off x="1123481" y="5306248"/>
            <a:ext cx="605088" cy="60508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6" name="Google Shape;1185;p114">
            <a:extLst>
              <a:ext uri="{FF2B5EF4-FFF2-40B4-BE49-F238E27FC236}">
                <a16:creationId xmlns:a16="http://schemas.microsoft.com/office/drawing/2014/main" id="{810F50CF-B5E7-E085-E49B-7DFCE57E30FD}"/>
              </a:ext>
            </a:extLst>
          </p:cNvPr>
          <p:cNvSpPr txBox="1"/>
          <p:nvPr/>
        </p:nvSpPr>
        <p:spPr>
          <a:xfrm>
            <a:off x="1794291" y="2180303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 Je lève la main pour participer.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Google Shape;1186;p114">
            <a:extLst>
              <a:ext uri="{FF2B5EF4-FFF2-40B4-BE49-F238E27FC236}">
                <a16:creationId xmlns:a16="http://schemas.microsoft.com/office/drawing/2014/main" id="{CC94F0FF-E63B-A16E-1934-33420F0C4A9D}"/>
              </a:ext>
            </a:extLst>
          </p:cNvPr>
          <p:cNvSpPr txBox="1"/>
          <p:nvPr/>
        </p:nvSpPr>
        <p:spPr>
          <a:xfrm>
            <a:off x="1794291" y="3075083"/>
            <a:ext cx="9354323" cy="70783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prête attention quand l’enseignant parle.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prête attention quand d’autres camarades répondent à l’enseignant.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Google Shape;1188;p114">
            <a:extLst>
              <a:ext uri="{FF2B5EF4-FFF2-40B4-BE49-F238E27FC236}">
                <a16:creationId xmlns:a16="http://schemas.microsoft.com/office/drawing/2014/main" id="{9C43998E-30CF-07A5-75EC-387B8CA2F18A}"/>
              </a:ext>
            </a:extLst>
          </p:cNvPr>
          <p:cNvSpPr txBox="1"/>
          <p:nvPr/>
        </p:nvSpPr>
        <p:spPr>
          <a:xfrm>
            <a:off x="1831678" y="4351787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Si quelque chose n’est pas clair, je pose des questions.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Google Shape;1189;p114">
            <a:extLst>
              <a:ext uri="{FF2B5EF4-FFF2-40B4-BE49-F238E27FC236}">
                <a16:creationId xmlns:a16="http://schemas.microsoft.com/office/drawing/2014/main" id="{F0CC3B64-ABA1-5C6C-D1E8-19B1742F934E}"/>
              </a:ext>
            </a:extLst>
          </p:cNvPr>
          <p:cNvSpPr txBox="1"/>
          <p:nvPr/>
        </p:nvSpPr>
        <p:spPr>
          <a:xfrm>
            <a:off x="1831678" y="5408763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fais mes devoirs en classe et à la maison avec sérieux.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835468" y="232109"/>
            <a:ext cx="6224235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Contrat de classe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1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alphaModFix/>
          </a:blip>
          <a:srcRect/>
          <a:stretch>
            <a:fillRect/>
          </a:stretch>
        </p:blipFill>
        <p:spPr>
          <a:xfrm>
            <a:off x="232745" y="180212"/>
            <a:ext cx="602723" cy="6027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8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99640" y="1252951"/>
            <a:ext cx="9491773" cy="397076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fr-FR" sz="1867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30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728570" y="1607020"/>
            <a:ext cx="9491773" cy="29240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à 3 élèves au hasard de répondre.</a:t>
            </a:r>
          </a:p>
        </p:txBody>
      </p:sp>
    </p:spTree>
    <p:extLst>
      <p:ext uri="{BB962C8B-B14F-4D97-AF65-F5344CB8AC3E}">
        <p14:creationId xmlns:p14="http://schemas.microsoft.com/office/powerpoint/2010/main" val="2597569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635711" y="186004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Icônes pour l’enseignant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1A9AE2E6-0A67-1417-D183-9FD65C5B4D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9" t="77363" r="68628" b="4644"/>
          <a:stretch>
            <a:fillRect/>
          </a:stretch>
        </p:blipFill>
        <p:spPr bwMode="auto">
          <a:xfrm>
            <a:off x="402629" y="5103494"/>
            <a:ext cx="1197428" cy="118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mage générée">
            <a:extLst>
              <a:ext uri="{FF2B5EF4-FFF2-40B4-BE49-F238E27FC236}">
                <a16:creationId xmlns:a16="http://schemas.microsoft.com/office/drawing/2014/main" id="{4FFB60C4-8009-C22C-6AF2-61AABBB304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6" r="71115" b="60700"/>
          <a:stretch>
            <a:fillRect/>
          </a:stretch>
        </p:blipFill>
        <p:spPr bwMode="auto">
          <a:xfrm>
            <a:off x="375397" y="1918038"/>
            <a:ext cx="1264016" cy="103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générée">
            <a:extLst>
              <a:ext uri="{FF2B5EF4-FFF2-40B4-BE49-F238E27FC236}">
                <a16:creationId xmlns:a16="http://schemas.microsoft.com/office/drawing/2014/main" id="{1330D90F-74CF-138A-6BA7-F99F70464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414295" y="2952180"/>
            <a:ext cx="1121228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mage générée">
            <a:extLst>
              <a:ext uri="{FF2B5EF4-FFF2-40B4-BE49-F238E27FC236}">
                <a16:creationId xmlns:a16="http://schemas.microsoft.com/office/drawing/2014/main" id="{3334AB9D-1099-64BF-8EC2-6C2C2FFBEA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1" t="59121" r="71159" b="24461"/>
          <a:stretch>
            <a:fillRect/>
          </a:stretch>
        </p:blipFill>
        <p:spPr bwMode="auto">
          <a:xfrm>
            <a:off x="496096" y="3975438"/>
            <a:ext cx="1045029" cy="107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185;p114">
            <a:extLst>
              <a:ext uri="{FF2B5EF4-FFF2-40B4-BE49-F238E27FC236}">
                <a16:creationId xmlns:a16="http://schemas.microsoft.com/office/drawing/2014/main" id="{D481EFAF-7A4C-DB9D-BE2A-4306A012CC8E}"/>
              </a:ext>
            </a:extLst>
          </p:cNvPr>
          <p:cNvSpPr txBox="1"/>
          <p:nvPr/>
        </p:nvSpPr>
        <p:spPr>
          <a:xfrm>
            <a:off x="1502226" y="1199029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Pages réservées à l’enseignant.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Google Shape;1185;p114">
            <a:extLst>
              <a:ext uri="{FF2B5EF4-FFF2-40B4-BE49-F238E27FC236}">
                <a16:creationId xmlns:a16="http://schemas.microsoft.com/office/drawing/2014/main" id="{A59F36CC-CDFE-3C2A-2593-769EE40B2A0D}"/>
              </a:ext>
            </a:extLst>
          </p:cNvPr>
          <p:cNvSpPr txBox="1"/>
          <p:nvPr/>
        </p:nvSpPr>
        <p:spPr>
          <a:xfrm>
            <a:off x="1502226" y="2191781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Consignes et explications données aux élèves (à dire à haute voix).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185;p114">
            <a:extLst>
              <a:ext uri="{FF2B5EF4-FFF2-40B4-BE49-F238E27FC236}">
                <a16:creationId xmlns:a16="http://schemas.microsoft.com/office/drawing/2014/main" id="{29D2EE66-5645-E2E2-A84E-694256C5078B}"/>
              </a:ext>
            </a:extLst>
          </p:cNvPr>
          <p:cNvSpPr txBox="1"/>
          <p:nvPr/>
        </p:nvSpPr>
        <p:spPr>
          <a:xfrm>
            <a:off x="1502226" y="3225924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Page dans le livret de l’élève.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185;p114">
            <a:extLst>
              <a:ext uri="{FF2B5EF4-FFF2-40B4-BE49-F238E27FC236}">
                <a16:creationId xmlns:a16="http://schemas.microsoft.com/office/drawing/2014/main" id="{8E1A970E-903D-6D16-9675-51626C774FDD}"/>
              </a:ext>
            </a:extLst>
          </p:cNvPr>
          <p:cNvSpPr txBox="1"/>
          <p:nvPr/>
        </p:nvSpPr>
        <p:spPr>
          <a:xfrm>
            <a:off x="1502226" y="4391229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Activité prioritaire à réaliser en classe.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185;p114">
            <a:extLst>
              <a:ext uri="{FF2B5EF4-FFF2-40B4-BE49-F238E27FC236}">
                <a16:creationId xmlns:a16="http://schemas.microsoft.com/office/drawing/2014/main" id="{B47427F0-4482-A0CA-65C7-0A249E0575EF}"/>
              </a:ext>
            </a:extLst>
          </p:cNvPr>
          <p:cNvSpPr txBox="1"/>
          <p:nvPr/>
        </p:nvSpPr>
        <p:spPr>
          <a:xfrm>
            <a:off x="1502226" y="5413447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Activité optionnelle à omettre en cas de manque de temps.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026" name="Picture 2" descr="Image générée">
            <a:extLst>
              <a:ext uri="{FF2B5EF4-FFF2-40B4-BE49-F238E27FC236}">
                <a16:creationId xmlns:a16="http://schemas.microsoft.com/office/drawing/2014/main" id="{C932B524-2E6D-42A8-C6A2-7213AA17C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635711" y="859615"/>
            <a:ext cx="765800" cy="898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131428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1438</Words>
  <Application>Microsoft Office PowerPoint</Application>
  <PresentationFormat>Grand écran</PresentationFormat>
  <Paragraphs>277</Paragraphs>
  <Slides>34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34</vt:i4>
      </vt:variant>
    </vt:vector>
  </HeadingPairs>
  <TitlesOfParts>
    <vt:vector size="44" baseType="lpstr">
      <vt:lpstr>Aptos</vt:lpstr>
      <vt:lpstr>Arial</vt:lpstr>
      <vt:lpstr>Calibiri</vt:lpstr>
      <vt:lpstr>Calibri</vt:lpstr>
      <vt:lpstr>Calibri Light</vt:lpstr>
      <vt:lpstr>Dosis</vt:lpstr>
      <vt:lpstr>Poppins ExtraBold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Qui peut me rappeler la signification de ces icônes ?</vt:lpstr>
      <vt:lpstr>Qui peut me rappeler la signification de ces icônes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ADM</dc:creator>
  <cp:lastModifiedBy>ADM</cp:lastModifiedBy>
  <cp:revision>5</cp:revision>
  <dcterms:created xsi:type="dcterms:W3CDTF">2025-10-09T18:01:21Z</dcterms:created>
  <dcterms:modified xsi:type="dcterms:W3CDTF">2025-10-09T23:53:36Z</dcterms:modified>
</cp:coreProperties>
</file>