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8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652C5-21E5-4DFC-BE5B-5CEA535F321A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D4A77-4A0D-452A-B433-5846A6D025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4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1748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7101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3313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776417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768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360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4106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9295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95211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60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193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331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272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86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463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000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813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643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DB4D4-9BD2-41DD-BB00-3C81A996FA5C}" type="datetimeFigureOut">
              <a:rPr lang="fr-FR" smtClean="0"/>
              <a:t>10/10/2025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84EE8-4406-458D-BDF0-1C49B2A880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26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6.wdp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4" y="183882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4" y="3954307"/>
            <a:ext cx="6512167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  <a:t>Palier                                              Semaine       </a:t>
            </a:r>
            <a:r>
              <a:rPr lang="fr-FR" sz="2667" b="1" kern="0" dirty="0" smtClean="0">
                <a:solidFill>
                  <a:srgbClr val="FFFFFF"/>
                </a:solidFill>
                <a:latin typeface="Calibri" panose="020F0502020204030204"/>
                <a:ea typeface="Calibri"/>
                <a:cs typeface="Calibri"/>
              </a:rPr>
              <a:t>5 </a:t>
            </a:r>
            <a:endParaRPr lang="fr-FR" sz="2667" b="1" kern="0" dirty="0">
              <a:solidFill>
                <a:srgbClr val="FFFFFF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4862697"/>
            <a:ext cx="11079968" cy="877755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                   Fiche 5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5844296" y="5090792"/>
            <a:ext cx="473057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380972" indent="-380972" defTabSz="121911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4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435735" y="4089027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2829418" y="4974459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9" y="2444621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36417" y="142016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867" kern="0" dirty="0">
              <a:solidFill>
                <a:srgbClr val="3FB2C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8302423" y="1068899"/>
            <a:ext cx="1704404" cy="5286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1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209338" y="948477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8370371" y="1135407"/>
            <a:ext cx="1704404" cy="6795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1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8473771" y="176034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241381" y="2836963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482" y="2241721"/>
            <a:ext cx="4714865" cy="2389435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694675" y="4113681"/>
            <a:ext cx="310959" cy="410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6222347" y="4070667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5537398" y="5004135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772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769863" y="1370895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769863" y="2674502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769864" y="3978109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769864" y="5281715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59673" y="1027246"/>
            <a:ext cx="991300" cy="9913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459671" y="2372864"/>
            <a:ext cx="991300" cy="10459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3716477"/>
            <a:ext cx="991299" cy="991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5015586"/>
            <a:ext cx="991299" cy="925469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l’élève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9134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47" y="993046"/>
            <a:ext cx="3736023" cy="3736023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2844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Repères</a:t>
            </a:r>
            <a:endParaRPr lang="en-US" sz="2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5724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29020" y="113788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Qui peut nous rappeler comment lire des mots avec des difficultés particulières ?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E10D26B8-D5CA-13D3-04B5-8FEB29054F25}"/>
              </a:ext>
            </a:extLst>
          </p:cNvPr>
          <p:cNvSpPr txBox="1">
            <a:spLocks/>
          </p:cNvSpPr>
          <p:nvPr/>
        </p:nvSpPr>
        <p:spPr>
          <a:xfrm>
            <a:off x="680616" y="370096"/>
            <a:ext cx="10232712" cy="553457"/>
          </a:xfrm>
          <a:prstGeom prst="rect">
            <a:avLst/>
          </a:prstGeom>
        </p:spPr>
        <p:txBody>
          <a:bodyPr vert="horz" lIns="162560" tIns="81280" rIns="162560" bIns="8128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54">
              <a:spcBef>
                <a:spcPts val="1001"/>
              </a:spcBef>
            </a:pPr>
            <a:r>
              <a:rPr lang="fr-FR" sz="1867" dirty="0">
                <a:solidFill>
                  <a:srgbClr val="E7E6E6">
                    <a:lumMod val="75000"/>
                  </a:srgbClr>
                </a:solidFill>
              </a:rPr>
              <a:t>Poser des questions de rappels. Expliciter la stratégie en s’appuyant sur les réponses des apprenants</a:t>
            </a:r>
            <a:r>
              <a:rPr lang="fr-FR" sz="2489" dirty="0">
                <a:solidFill>
                  <a:srgbClr val="E7E6E6">
                    <a:lumMod val="75000"/>
                  </a:srgbClr>
                </a:solidFill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A0CF3C-9D94-4BB0-2259-F293152912A9}"/>
              </a:ext>
            </a:extLst>
          </p:cNvPr>
          <p:cNvSpPr/>
          <p:nvPr/>
        </p:nvSpPr>
        <p:spPr>
          <a:xfrm>
            <a:off x="765894" y="3310432"/>
            <a:ext cx="10660212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9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792432" y="1423910"/>
            <a:ext cx="1063367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Lire correctement des mots contenant des sons « ou », « o » et « eu ».</a:t>
            </a:r>
            <a:endParaRPr lang="fr-FR" sz="2400" dirty="0">
              <a:latin typeface="Calibiri"/>
            </a:endParaRPr>
          </a:p>
        </p:txBody>
      </p:sp>
    </p:spTree>
    <p:extLst>
      <p:ext uri="{BB962C8B-B14F-4D97-AF65-F5344CB8AC3E}">
        <p14:creationId xmlns:p14="http://schemas.microsoft.com/office/powerpoint/2010/main" val="359005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fr-FR" sz="1867" dirty="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Lisez et les mots suivants à haute voix. Faites attention aux sons en couleur.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33347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lire les mots trouvés. Corriger si nécessaire.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1938982" y="1674566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iri"/>
              </a:rPr>
              <a:t>ou</a:t>
            </a:r>
            <a:r>
              <a:rPr lang="fr-FR" sz="2400" b="1" dirty="0">
                <a:latin typeface="Calibiri"/>
              </a:rPr>
              <a:t>vrir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951221" y="2318440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iri"/>
              </a:rPr>
              <a:t>ou</a:t>
            </a:r>
            <a:r>
              <a:rPr lang="fr-FR" sz="2400" b="1" dirty="0">
                <a:latin typeface="Calibiri"/>
              </a:rPr>
              <a:t>rs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980601" y="3625772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iri"/>
              </a:rPr>
              <a:t>ou</a:t>
            </a:r>
            <a:r>
              <a:rPr lang="fr-FR" sz="2400" b="1" dirty="0">
                <a:latin typeface="Calibiri"/>
              </a:rPr>
              <a:t>blier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951223" y="2979449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iri"/>
              </a:rPr>
              <a:t>ou</a:t>
            </a:r>
            <a:r>
              <a:rPr lang="fr-FR" sz="2400" b="1" dirty="0">
                <a:latin typeface="Calibiri"/>
              </a:rPr>
              <a:t>vrier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978151" y="4842526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iri"/>
              </a:rPr>
              <a:t>ou</a:t>
            </a:r>
            <a:r>
              <a:rPr lang="fr-FR" sz="2400" b="1" dirty="0">
                <a:latin typeface="Calibiri"/>
              </a:rPr>
              <a:t>vrage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76267" y="3611092"/>
            <a:ext cx="1143324" cy="461665"/>
          </a:xfrm>
          <a:prstGeom prst="rect">
            <a:avLst/>
          </a:prstGeom>
          <a:solidFill>
            <a:srgbClr val="E8E2E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iri"/>
              </a:rPr>
              <a:t>ou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992841" y="4225580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iri"/>
              </a:rPr>
              <a:t>ou</a:t>
            </a:r>
            <a:r>
              <a:rPr lang="fr-FR" sz="2400" b="1" dirty="0">
                <a:latin typeface="Calibiri"/>
              </a:rPr>
              <a:t>est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1992841" y="5474157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iri"/>
              </a:rPr>
              <a:t>ou</a:t>
            </a:r>
            <a:r>
              <a:rPr lang="fr-FR" sz="2400" b="1" dirty="0">
                <a:latin typeface="Calibiri"/>
              </a:rPr>
              <a:t>til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814471" y="1598673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iri"/>
              </a:rPr>
              <a:t>o</a:t>
            </a:r>
            <a:r>
              <a:rPr lang="fr-FR" sz="2400" b="1" dirty="0">
                <a:latin typeface="Calibiri"/>
              </a:rPr>
              <a:t>range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826710" y="2242546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iri"/>
              </a:rPr>
              <a:t>o</a:t>
            </a:r>
            <a:r>
              <a:rPr lang="fr-FR" sz="2400" b="1" dirty="0">
                <a:latin typeface="Calibiri"/>
              </a:rPr>
              <a:t>live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5856090" y="3549878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iri"/>
              </a:rPr>
              <a:t>o</a:t>
            </a:r>
            <a:r>
              <a:rPr lang="fr-FR" sz="2400" b="1" dirty="0">
                <a:latin typeface="Calibiri"/>
              </a:rPr>
              <a:t>reille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826713" y="2903556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iri"/>
              </a:rPr>
              <a:t>o</a:t>
            </a:r>
            <a:r>
              <a:rPr lang="fr-FR" sz="2400" b="1" dirty="0">
                <a:latin typeface="Calibiri"/>
              </a:rPr>
              <a:t>rage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5853641" y="4766633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iri"/>
              </a:rPr>
              <a:t>o</a:t>
            </a:r>
            <a:r>
              <a:rPr lang="fr-FR" sz="2400" b="1" dirty="0">
                <a:latin typeface="Calibiri"/>
              </a:rPr>
              <a:t>ffice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4051757" y="3535198"/>
            <a:ext cx="114332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iri"/>
              </a:rPr>
              <a:t>o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5868330" y="4149686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iri"/>
              </a:rPr>
              <a:t>o</a:t>
            </a:r>
            <a:r>
              <a:rPr lang="fr-FR" sz="2400" b="1" dirty="0">
                <a:latin typeface="Calibiri"/>
              </a:rPr>
              <a:t>céan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5868330" y="5398264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  <a:latin typeface="Calibiri"/>
              </a:rPr>
              <a:t>o</a:t>
            </a:r>
            <a:r>
              <a:rPr lang="fr-FR" sz="2400" b="1" dirty="0">
                <a:latin typeface="Calibiri"/>
              </a:rPr>
              <a:t>bjet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9822161" y="1566848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f</a:t>
            </a:r>
            <a:r>
              <a:rPr lang="fr-FR" sz="2400" b="1" dirty="0">
                <a:solidFill>
                  <a:srgbClr val="00B050"/>
                </a:solidFill>
                <a:latin typeface="Calibiri"/>
              </a:rPr>
              <a:t>eu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9834399" y="2210721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j</a:t>
            </a:r>
            <a:r>
              <a:rPr lang="fr-FR" sz="2400" b="1" dirty="0">
                <a:solidFill>
                  <a:srgbClr val="00B050"/>
                </a:solidFill>
                <a:latin typeface="Calibiri"/>
              </a:rPr>
              <a:t>eu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9863779" y="3518053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bl</a:t>
            </a:r>
            <a:r>
              <a:rPr lang="fr-FR" sz="2400" b="1" dirty="0">
                <a:solidFill>
                  <a:srgbClr val="00B050"/>
                </a:solidFill>
                <a:latin typeface="Calibiri"/>
              </a:rPr>
              <a:t>eu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9834402" y="2871730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h</a:t>
            </a:r>
            <a:r>
              <a:rPr lang="fr-FR" sz="2400" b="1" dirty="0">
                <a:solidFill>
                  <a:srgbClr val="00B050"/>
                </a:solidFill>
                <a:latin typeface="Calibiri"/>
              </a:rPr>
              <a:t>eu</a:t>
            </a:r>
            <a:r>
              <a:rPr lang="fr-FR" sz="2400" b="1" dirty="0">
                <a:latin typeface="Calibiri"/>
              </a:rPr>
              <a:t>reux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9861330" y="4734808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fl</a:t>
            </a:r>
            <a:r>
              <a:rPr lang="fr-FR" sz="2400" b="1" dirty="0">
                <a:solidFill>
                  <a:srgbClr val="00B050"/>
                </a:solidFill>
                <a:latin typeface="Calibiri"/>
              </a:rPr>
              <a:t>eur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9876019" y="4117861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chev</a:t>
            </a:r>
            <a:r>
              <a:rPr lang="fr-FR" sz="2400" b="1" dirty="0">
                <a:solidFill>
                  <a:srgbClr val="00B050"/>
                </a:solidFill>
                <a:latin typeface="Calibiri"/>
              </a:rPr>
              <a:t>eu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9876019" y="5366438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n</a:t>
            </a:r>
            <a:r>
              <a:rPr lang="fr-FR" sz="2400" b="1" dirty="0">
                <a:solidFill>
                  <a:srgbClr val="00B050"/>
                </a:solidFill>
                <a:latin typeface="Calibiri"/>
              </a:rPr>
              <a:t>eu</a:t>
            </a:r>
            <a:r>
              <a:rPr lang="fr-FR" sz="2400" b="1" dirty="0">
                <a:latin typeface="Calibiri"/>
              </a:rPr>
              <a:t>f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8059443" y="3562121"/>
            <a:ext cx="114332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B050"/>
                </a:solidFill>
                <a:latin typeface="Calibiri"/>
              </a:rPr>
              <a:t>eu</a:t>
            </a:r>
          </a:p>
        </p:txBody>
      </p:sp>
      <p:cxnSp>
        <p:nvCxnSpPr>
          <p:cNvPr id="47" name="Connecteur droit avec flèche 46"/>
          <p:cNvCxnSpPr/>
          <p:nvPr/>
        </p:nvCxnSpPr>
        <p:spPr>
          <a:xfrm flipV="1">
            <a:off x="1378331" y="1920790"/>
            <a:ext cx="590029" cy="19193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endCxn id="13" idx="1"/>
          </p:cNvCxnSpPr>
          <p:nvPr/>
        </p:nvCxnSpPr>
        <p:spPr>
          <a:xfrm rot="5400000" flipH="1" flipV="1">
            <a:off x="1038739" y="2904253"/>
            <a:ext cx="1252075" cy="5728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endCxn id="17" idx="1"/>
          </p:cNvCxnSpPr>
          <p:nvPr/>
        </p:nvCxnSpPr>
        <p:spPr>
          <a:xfrm rot="5400000" flipH="1" flipV="1">
            <a:off x="1369246" y="3234757"/>
            <a:ext cx="591065" cy="5728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>
            <a:endCxn id="14" idx="1"/>
          </p:cNvCxnSpPr>
          <p:nvPr/>
        </p:nvCxnSpPr>
        <p:spPr>
          <a:xfrm>
            <a:off x="1378333" y="3816736"/>
            <a:ext cx="602268" cy="552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>
            <a:endCxn id="25" idx="1"/>
          </p:cNvCxnSpPr>
          <p:nvPr/>
        </p:nvCxnSpPr>
        <p:spPr>
          <a:xfrm rot="16200000" flipH="1">
            <a:off x="1358054" y="3837013"/>
            <a:ext cx="655065" cy="6145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 rot="16200000" flipH="1">
            <a:off x="981727" y="4213340"/>
            <a:ext cx="1427295" cy="6340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>
            <a:endCxn id="26" idx="1"/>
          </p:cNvCxnSpPr>
          <p:nvPr/>
        </p:nvCxnSpPr>
        <p:spPr>
          <a:xfrm rot="16200000" flipH="1">
            <a:off x="733764" y="4461302"/>
            <a:ext cx="1903643" cy="6145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>
            <a:endCxn id="28" idx="1"/>
          </p:cNvCxnSpPr>
          <p:nvPr/>
        </p:nvCxnSpPr>
        <p:spPr>
          <a:xfrm flipV="1">
            <a:off x="5290324" y="1844894"/>
            <a:ext cx="524147" cy="2009025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/>
          <p:cNvCxnSpPr/>
          <p:nvPr/>
        </p:nvCxnSpPr>
        <p:spPr>
          <a:xfrm rot="5400000" flipH="1" flipV="1">
            <a:off x="4914229" y="2857737"/>
            <a:ext cx="1252075" cy="572888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 rot="5400000" flipH="1" flipV="1">
            <a:off x="5244737" y="3188241"/>
            <a:ext cx="591065" cy="572891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>
            <a:off x="5253823" y="3770220"/>
            <a:ext cx="602268" cy="55257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rot="16200000" flipH="1">
            <a:off x="5233545" y="3790497"/>
            <a:ext cx="655065" cy="614508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/>
        </p:nvCxnSpPr>
        <p:spPr>
          <a:xfrm rot="16200000" flipH="1">
            <a:off x="4857218" y="4166824"/>
            <a:ext cx="1427295" cy="634083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/>
          <p:nvPr/>
        </p:nvCxnSpPr>
        <p:spPr>
          <a:xfrm rot="16200000" flipH="1">
            <a:off x="4609255" y="4414786"/>
            <a:ext cx="1903643" cy="614508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>
            <a:stCxn id="45" idx="3"/>
          </p:cNvCxnSpPr>
          <p:nvPr/>
        </p:nvCxnSpPr>
        <p:spPr>
          <a:xfrm flipV="1">
            <a:off x="9202767" y="1903653"/>
            <a:ext cx="607155" cy="1904689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/>
          <p:cNvCxnSpPr/>
          <p:nvPr/>
        </p:nvCxnSpPr>
        <p:spPr>
          <a:xfrm rot="5400000" flipH="1" flipV="1">
            <a:off x="8880300" y="2887116"/>
            <a:ext cx="1252075" cy="57288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/>
          <p:nvPr/>
        </p:nvCxnSpPr>
        <p:spPr>
          <a:xfrm rot="5400000" flipH="1" flipV="1">
            <a:off x="9210808" y="3217620"/>
            <a:ext cx="591065" cy="572891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/>
          <p:nvPr/>
        </p:nvCxnSpPr>
        <p:spPr>
          <a:xfrm>
            <a:off x="9219894" y="3799598"/>
            <a:ext cx="602268" cy="55257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/>
        </p:nvCxnSpPr>
        <p:spPr>
          <a:xfrm rot="16200000" flipH="1">
            <a:off x="9199616" y="3819875"/>
            <a:ext cx="655065" cy="61450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/>
          <p:cNvCxnSpPr/>
          <p:nvPr/>
        </p:nvCxnSpPr>
        <p:spPr>
          <a:xfrm rot="16200000" flipH="1">
            <a:off x="8823289" y="4196203"/>
            <a:ext cx="1427295" cy="634083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>
          <a:xfrm rot="16200000" flipH="1">
            <a:off x="8560636" y="4444165"/>
            <a:ext cx="1903643" cy="614508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165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fr-FR" sz="1867" dirty="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rPr>
              <a:t>Maintenant, complétez les mots par le son qui convient : « ou », « o », ou « eu ». Puis lisez-les correctement.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98048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lire les mots trouvés. Corriger si nécessaire.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1189826" y="2570616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r….</a:t>
            </a:r>
            <a:r>
              <a:rPr lang="fr-FR" sz="2400" b="1" dirty="0" err="1">
                <a:latin typeface="Calibiri"/>
              </a:rPr>
              <a:t>ge</a:t>
            </a:r>
            <a:endParaRPr lang="fr-FR" sz="2400" b="1" dirty="0">
              <a:latin typeface="Calibiri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202067" y="3728605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sz="2400" dirty="0"/>
              <a:t>…range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228995" y="4725012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sz="2400" dirty="0"/>
              <a:t>m…ton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226881" y="2553478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sz="2400" dirty="0" err="1"/>
              <a:t>fl</a:t>
            </a:r>
            <a:r>
              <a:rPr lang="fr-FR" sz="2400" dirty="0"/>
              <a:t>…r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5239122" y="3711468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sz="2400" dirty="0" err="1"/>
              <a:t>éc</a:t>
            </a:r>
            <a:r>
              <a:rPr lang="fr-FR" sz="2400" dirty="0"/>
              <a:t>…le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5266050" y="4707874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sz="2400" dirty="0"/>
              <a:t>p…r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9043629" y="2565720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sz="2400" dirty="0"/>
              <a:t>r…</a:t>
            </a:r>
            <a:r>
              <a:rPr lang="fr-FR" sz="2400" dirty="0" err="1"/>
              <a:t>be</a:t>
            </a:r>
            <a:endParaRPr lang="fr-FR" sz="2400" dirty="0"/>
          </a:p>
        </p:txBody>
      </p:sp>
      <p:sp>
        <p:nvSpPr>
          <p:cNvPr id="38" name="ZoneTexte 37"/>
          <p:cNvSpPr txBox="1"/>
          <p:nvPr/>
        </p:nvSpPr>
        <p:spPr>
          <a:xfrm>
            <a:off x="9055870" y="3723709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sz="2400" dirty="0" err="1"/>
              <a:t>nev</a:t>
            </a:r>
            <a:r>
              <a:rPr lang="fr-FR" sz="2400" dirty="0"/>
              <a:t>…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9082798" y="4720116"/>
            <a:ext cx="186552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b="1">
                <a:latin typeface="Calibiri"/>
              </a:defRPr>
            </a:lvl1pPr>
          </a:lstStyle>
          <a:p>
            <a:r>
              <a:rPr lang="fr-FR" sz="2400" dirty="0"/>
              <a:t>….</a:t>
            </a:r>
            <a:r>
              <a:rPr lang="fr-FR" sz="2400" dirty="0" err="1"/>
              <a:t>vrier</a:t>
            </a:r>
            <a:endParaRPr lang="fr-FR" sz="2400" dirty="0"/>
          </a:p>
        </p:txBody>
      </p:sp>
      <p:sp>
        <p:nvSpPr>
          <p:cNvPr id="40" name="ZoneTexte 39"/>
          <p:cNvSpPr txBox="1"/>
          <p:nvPr/>
        </p:nvSpPr>
        <p:spPr>
          <a:xfrm>
            <a:off x="2626934" y="1437098"/>
            <a:ext cx="103314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ou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5503525" y="1449340"/>
            <a:ext cx="103314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eu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8174511" y="1432202"/>
            <a:ext cx="1033148" cy="4616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iri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363536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47513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Travaillez par binômes. Lisez les mots à voix haute. Écoutez votre camarade et corrigez-le s’il ne prononce pas bien</a:t>
            </a:r>
            <a:r>
              <a:rPr lang="fr-FR" sz="1867" i="1" dirty="0"/>
              <a:t>.</a:t>
            </a:r>
            <a:endParaRPr lang="fr-FR" sz="1867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4560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d’ alterner les rôles (lecteur/correcteur).</a:t>
            </a:r>
          </a:p>
          <a:p>
            <a:endParaRPr lang="fr-FR" sz="1867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83" y="370841"/>
            <a:ext cx="850293" cy="79382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42447" y="2007520"/>
            <a:ext cx="7046539" cy="162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85370" y="3675350"/>
            <a:ext cx="7065407" cy="167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33008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47513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Par deux, l’un lit un mot, l’autre lit le suivant. Continuez jusqu’à la fin du </a:t>
            </a:r>
            <a:r>
              <a:rPr lang="fr-FR" sz="1867" dirty="0" smtClean="0"/>
              <a:t>tableau.</a:t>
            </a:r>
            <a:endParaRPr lang="fr-FR" sz="1867" dirty="0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4560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 smtClean="0"/>
              <a:t>Désigner les élèves qui vont lire.</a:t>
            </a:r>
            <a:endParaRPr lang="fr-FR" sz="1867" dirty="0"/>
          </a:p>
          <a:p>
            <a:endParaRPr lang="fr-FR" sz="1867" dirty="0"/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83" y="370841"/>
            <a:ext cx="850293" cy="79382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8058" y="1240869"/>
            <a:ext cx="7302200" cy="504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68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47513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Lisez </a:t>
            </a:r>
            <a:r>
              <a:rPr lang="fr-FR" sz="1867" dirty="0" smtClean="0"/>
              <a:t>ces </a:t>
            </a:r>
            <a:r>
              <a:rPr lang="fr-FR" sz="1867" dirty="0"/>
              <a:t>mots </a:t>
            </a:r>
            <a:r>
              <a:rPr lang="fr-FR" sz="1867" dirty="0" smtClean="0"/>
              <a:t>à haute voix, </a:t>
            </a:r>
            <a:r>
              <a:rPr lang="fr-FR" sz="1867" dirty="0"/>
              <a:t>clairement et lentement. Faites attention aux sons et à la bonne articulation.</a:t>
            </a:r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4560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 smtClean="0"/>
              <a:t>Désigner les élèves qui vont lire.</a:t>
            </a:r>
            <a:endParaRPr lang="fr-FR" sz="1867" dirty="0"/>
          </a:p>
          <a:p>
            <a:endParaRPr lang="fr-FR" sz="1867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4500" y="1322658"/>
            <a:ext cx="7223042" cy="493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60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Lisez les phrases suivantes. Faites attention aux mots avec les sons déjà vus.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Désigner 5 élèves pour lire.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487723" y="1301957"/>
            <a:ext cx="11270980" cy="501778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est un garçon de 13 ans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vient de recevoir un cadeau : une trottinette électrique noire.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est très content. Il saute de joie.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La trottinette est devant lui. Il la touche avec ses mains.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cherche à démarrer la trottinette.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fait un premier tour dans la cour.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pense à son collège. Il n’ira plus en bus.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 err="1">
                <a:latin typeface="Calibiri"/>
              </a:rPr>
              <a:t>ll</a:t>
            </a:r>
            <a:r>
              <a:rPr lang="fr-FR" sz="2667" dirty="0">
                <a:latin typeface="Calibiri"/>
              </a:rPr>
              <a:t> peut aller partout facilement. C’est le début d’une nouvelle aventure.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77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des paliers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3647184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570738" y="1828329"/>
            <a:ext cx="9932873" cy="174095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2217495"/>
            <a:ext cx="1844120" cy="980740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3714889"/>
            <a:ext cx="1844120" cy="102525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2047405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3934954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5822503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7710052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9475691" y="1267942"/>
            <a:ext cx="1870899" cy="8715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2047405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3934954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5851290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7710053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9597602" y="2139532"/>
            <a:ext cx="1474751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844119" y="3725139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844119" y="2447115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3483673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5559968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5396457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747275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730924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9336239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3086402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4999186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6896691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6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27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44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95257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78906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391788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2098136" y="2777402"/>
            <a:ext cx="122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fr-FR" sz="12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91001" y="2105649"/>
            <a:ext cx="798295" cy="74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64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3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336FB6"/>
                </a:solidFill>
              </a:rPr>
              <a:t>Lecture chorale: T</a:t>
            </a:r>
            <a:r>
              <a:rPr lang="fr-FR" sz="1867" dirty="0"/>
              <a:t>ous ensemble, lisez correctement les quatre phrases, en respectant la ponctuation.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Répéter 3 fois pour améliorer la synchronisation.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487723" y="1301957"/>
            <a:ext cx="11270980" cy="501778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est un garçon de 13 ans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vient de recevoir un cadeau : une trottinette électrique noire.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est très content. Il saute de joie.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La trottinette est devant lui. Il la touche avec ses mains.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 Jalal cherche à démarrer la trottinette.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 Il fait un premier tour dans la cour.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 Il pense à son collège. Il n’ira plus en bus.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667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 </a:t>
            </a:r>
            <a:r>
              <a:rPr lang="fr-FR" sz="2667" dirty="0" err="1">
                <a:solidFill>
                  <a:schemeClr val="bg1">
                    <a:lumMod val="85000"/>
                  </a:schemeClr>
                </a:solidFill>
                <a:latin typeface="Calibiri"/>
              </a:rPr>
              <a:t>ll</a:t>
            </a:r>
            <a:r>
              <a:rPr lang="fr-FR" sz="2667" dirty="0">
                <a:solidFill>
                  <a:schemeClr val="bg1">
                    <a:lumMod val="85000"/>
                  </a:schemeClr>
                </a:solidFill>
                <a:latin typeface="Calibiri"/>
              </a:rPr>
              <a:t> peut aller partout facilement. C’est le début d’une nouvelle aventure.</a:t>
            </a:r>
            <a:endParaRPr lang="fr-FR" sz="2667" dirty="0">
              <a:solidFill>
                <a:schemeClr val="bg1">
                  <a:lumMod val="85000"/>
                </a:schemeClr>
              </a:solidFill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03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3" y="993046"/>
            <a:ext cx="3736023" cy="3736023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6697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56282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14689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Faisons une révision rapide du mot-outil : « Quel ? ».</a:t>
            </a:r>
          </a:p>
        </p:txBody>
      </p:sp>
      <p:sp>
        <p:nvSpPr>
          <p:cNvPr id="13" name="Rectangle: Rounded Corners 1">
            <a:extLst>
              <a:ext uri="{FF2B5EF4-FFF2-40B4-BE49-F238E27FC236}">
                <a16:creationId xmlns:a16="http://schemas.microsoft.com/office/drawing/2014/main" id="{5A39234F-72BB-DC5D-B87D-EB26A7A5348A}"/>
              </a:ext>
            </a:extLst>
          </p:cNvPr>
          <p:cNvSpPr/>
          <p:nvPr/>
        </p:nvSpPr>
        <p:spPr>
          <a:xfrm>
            <a:off x="6458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789FAC-DA89-AE53-9A25-D36A50F580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7" name="Picture 2" descr="Image générée">
            <a:extLst>
              <a:ext uri="{FF2B5EF4-FFF2-40B4-BE49-F238E27FC236}">
                <a16:creationId xmlns:a16="http://schemas.microsoft.com/office/drawing/2014/main" id="{81C3E11B-4BE4-DE20-FC2E-DEACC8A00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3E070BF2-2824-E388-3310-4B7621FF2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1">
            <a:extLst>
              <a:ext uri="{FF2B5EF4-FFF2-40B4-BE49-F238E27FC236}">
                <a16:creationId xmlns:a16="http://schemas.microsoft.com/office/drawing/2014/main" id="{6B509E4D-5067-BBFB-B5C0-111B81F1CF8A}"/>
              </a:ext>
            </a:extLst>
          </p:cNvPr>
          <p:cNvSpPr txBox="1"/>
          <p:nvPr/>
        </p:nvSpPr>
        <p:spPr>
          <a:xfrm>
            <a:off x="924498" y="63350"/>
            <a:ext cx="6919023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 defTabSz="1219139">
              <a:defRPr/>
            </a:pPr>
            <a:r>
              <a:rPr lang="fr-FR" sz="1867" dirty="0">
                <a:solidFill>
                  <a:sysClr val="windowText" lastClr="000000"/>
                </a:solidFill>
              </a:rPr>
              <a:t>Qui peut nous rappeler comment répondre à ces questions ?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5115204D-2765-B735-1A5C-C85392070DE3}"/>
              </a:ext>
            </a:extLst>
          </p:cNvPr>
          <p:cNvSpPr txBox="1">
            <a:spLocks/>
          </p:cNvSpPr>
          <p:nvPr/>
        </p:nvSpPr>
        <p:spPr>
          <a:xfrm>
            <a:off x="925944" y="495783"/>
            <a:ext cx="7760857" cy="389924"/>
          </a:xfrm>
          <a:prstGeom prst="rect">
            <a:avLst/>
          </a:prstGeom>
        </p:spPr>
        <p:txBody>
          <a:bodyPr vert="horz" lIns="162560" tIns="81280" rIns="162560" bIns="8128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54">
              <a:spcBef>
                <a:spcPts val="1001"/>
              </a:spcBef>
              <a:defRPr/>
            </a:pPr>
            <a:r>
              <a:rPr lang="fr-FR" sz="1867" dirty="0">
                <a:solidFill>
                  <a:srgbClr val="E7E6E6">
                    <a:lumMod val="75000"/>
                  </a:srgbClr>
                </a:solidFill>
              </a:rPr>
              <a:t>Désigner des élèves. Poser des questions de rappels. Expliciter les stratégies.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CF4564F-427E-DA18-E751-33D8751DAD92}"/>
              </a:ext>
            </a:extLst>
          </p:cNvPr>
          <p:cNvSpPr txBox="1"/>
          <p:nvPr/>
        </p:nvSpPr>
        <p:spPr>
          <a:xfrm>
            <a:off x="710071" y="1486147"/>
            <a:ext cx="11130611" cy="29645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1219139">
              <a:defRPr/>
            </a:pPr>
            <a:r>
              <a:rPr lang="fr-FR" sz="3733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Répondre à une question avec : 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3733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Quel … ?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3733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 fait  ….… ?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3733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Qu’est-ce que ….… ?</a:t>
            </a:r>
          </a:p>
          <a:p>
            <a:pPr marL="609585" indent="-609585" algn="just" defTabSz="1219139">
              <a:buFont typeface="Wingdings" panose="05000000000000000000" pitchFamily="2" charset="2"/>
              <a:buChar char="Ø"/>
              <a:defRPr/>
            </a:pPr>
            <a:r>
              <a:rPr lang="fr-FR" sz="3733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Où …? 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FE5CCC-C746-9E33-4D1A-9EEFA6A6C1AF}"/>
              </a:ext>
            </a:extLst>
          </p:cNvPr>
          <p:cNvSpPr/>
          <p:nvPr/>
        </p:nvSpPr>
        <p:spPr>
          <a:xfrm>
            <a:off x="720725" y="4869700"/>
            <a:ext cx="11119956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96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98049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la question suivante 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46580" y="879484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Quel</a:t>
            </a:r>
            <a:r>
              <a:rPr lang="fr-FR" sz="2400" dirty="0">
                <a:latin typeface="Calibiri"/>
              </a:rPr>
              <a:t> âge a Jalal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Quel</a:t>
            </a:r>
            <a:r>
              <a:rPr lang="fr-FR" sz="2400" dirty="0">
                <a:latin typeface="Calibiri"/>
              </a:rPr>
              <a:t> cadeau Jalal a-t-il reçu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92430" y="2635862"/>
            <a:ext cx="10696929" cy="390106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est un garçon de 13 ans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vient de recevoir un cadeau : une trottinette électrique noire.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est très content. Il saute de joie.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La trottinette est devant lui. Il la touche avec ses mains.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cherche à démarrer la trottinette.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fait un premier tour dans la cour.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pense à son collège. Il n’ira plus en bus.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 err="1">
                <a:latin typeface="Calibiri"/>
              </a:rPr>
              <a:t>ll</a:t>
            </a:r>
            <a:r>
              <a:rPr lang="fr-FR" sz="2667" dirty="0">
                <a:latin typeface="Calibiri"/>
              </a:rPr>
              <a:t> peut aller partout facilement. C’est le début d’une nouvelle aventure.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653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Répéter 3 fois pour améliorer la synchronisation.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46580" y="879484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Que</a:t>
            </a:r>
            <a:r>
              <a:rPr lang="fr-FR" sz="2400" dirty="0">
                <a:latin typeface="Calibiri"/>
              </a:rPr>
              <a:t> âge a Jalal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Quel</a:t>
            </a:r>
            <a:r>
              <a:rPr lang="fr-FR" sz="2400" dirty="0">
                <a:latin typeface="Calibiri"/>
              </a:rPr>
              <a:t> cadeau Jalal a-t-il reçu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1133547" y="1171841"/>
            <a:ext cx="5765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Jalal a 13 ans.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DA8104-1E24-6533-BC73-1C8F400EEA49}"/>
              </a:ext>
            </a:extLst>
          </p:cNvPr>
          <p:cNvSpPr/>
          <p:nvPr/>
        </p:nvSpPr>
        <p:spPr>
          <a:xfrm>
            <a:off x="1175167" y="1903852"/>
            <a:ext cx="94010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Jalal a reçu une trottinette électrique.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92430" y="2635862"/>
            <a:ext cx="10696929" cy="390106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est un garçon de 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13 ans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Il vient de recevoir un cadeau : une trottinette électrique noire.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est très content. Il saute de joie.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La trottinette est devant lui. Il la touche avec ses mains.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cherche à démarrer la trottinette.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fait un premier tour dans la cour.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pense à son collège. Il n’ira plus en bus.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 err="1">
                <a:latin typeface="Calibiri"/>
              </a:rPr>
              <a:t>ll</a:t>
            </a:r>
            <a:r>
              <a:rPr lang="fr-FR" sz="2667" dirty="0">
                <a:latin typeface="Calibiri"/>
              </a:rPr>
              <a:t> peut aller partout facilement. C’est le début d’une nouvelle aventure.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714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6580" y="879484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Que</a:t>
            </a:r>
            <a:r>
              <a:rPr lang="fr-FR" sz="2400" dirty="0">
                <a:latin typeface="Calibiri"/>
              </a:rPr>
              <a:t> fait Jalal avec ses mains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Qu’est-ce que </a:t>
            </a:r>
            <a:r>
              <a:rPr lang="fr-FR" sz="2400" dirty="0">
                <a:latin typeface="Calibiri"/>
              </a:rPr>
              <a:t>Jalal essaie de faire avec la trottinette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92430" y="2635862"/>
            <a:ext cx="10696929" cy="390106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est un garçon de 13 ans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vient de recevoir un cadeau : une trottinette électrique noire.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est très content. Il saute de joie.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La trottinette est devant lui. Il la touche avec ses mains.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cherche à démarrer la trottinette.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fait un premier tour dans la cour.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pense à son collège. Il n’ira plus en bus.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 err="1">
                <a:latin typeface="Calibiri"/>
              </a:rPr>
              <a:t>ll</a:t>
            </a:r>
            <a:r>
              <a:rPr lang="fr-FR" sz="2667" dirty="0">
                <a:latin typeface="Calibiri"/>
              </a:rPr>
              <a:t> peut aller partout facilement. C’est le début d’une nouvelle aventure.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986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46580" y="879484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Que</a:t>
            </a:r>
            <a:r>
              <a:rPr lang="fr-FR" sz="2400" dirty="0">
                <a:latin typeface="Calibiri"/>
              </a:rPr>
              <a:t> fait Jalal avec ses mains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Qu’est-ce que </a:t>
            </a:r>
            <a:r>
              <a:rPr lang="fr-FR" sz="2400" dirty="0">
                <a:latin typeface="Calibiri"/>
              </a:rPr>
              <a:t>Jalal essaie de faire avec la trottinette ?</a:t>
            </a:r>
          </a:p>
          <a:p>
            <a:pPr marL="990575" lvl="1" indent="-380990">
              <a:buFont typeface="Wingdings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………………………………………………………………………………..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50315" y="1168412"/>
            <a:ext cx="5899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Jalal touche la trottinette avec ses mains..</a:t>
            </a:r>
            <a:endParaRPr lang="fr-FR" sz="2400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55943" y="1919700"/>
            <a:ext cx="53367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Jalal essaie de démarrer la trottinette.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92430" y="2635862"/>
            <a:ext cx="10696929" cy="390106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est un garçon de 13 ans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vient de recevoir un cadeau : une trottinette électrique noire.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est très content. Il saute de joie.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La</a:t>
            </a:r>
            <a:r>
              <a:rPr lang="fr-FR" sz="2667" dirty="0">
                <a:latin typeface="Calibiri"/>
              </a:rPr>
              <a:t> 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trottinette</a:t>
            </a:r>
            <a:r>
              <a:rPr lang="fr-FR" sz="2667" dirty="0">
                <a:latin typeface="Calibiri"/>
              </a:rPr>
              <a:t> est devant lui. Il 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la</a:t>
            </a:r>
            <a:r>
              <a:rPr lang="fr-FR" sz="2667" dirty="0">
                <a:latin typeface="Calibiri"/>
              </a:rPr>
              <a:t> 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touche avec ses mains.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cherche à démarrer la trottinette.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fait un premier tour dans la cour.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pense à son collège. Il n’ira plus en bus.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 err="1">
                <a:latin typeface="Calibiri"/>
              </a:rPr>
              <a:t>ll</a:t>
            </a:r>
            <a:r>
              <a:rPr lang="fr-FR" sz="2667" dirty="0">
                <a:latin typeface="Calibiri"/>
              </a:rPr>
              <a:t> peut aller partout facilement. C’est le début d’une nouvelle aventure.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9782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6580" y="908863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Où</a:t>
            </a:r>
            <a:r>
              <a:rPr lang="fr-FR" sz="2400" dirty="0">
                <a:latin typeface="Calibiri"/>
              </a:rPr>
              <a:t> Jalal fait-il un premier tour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Où</a:t>
            </a:r>
            <a:r>
              <a:rPr lang="fr-FR" sz="2400" dirty="0">
                <a:latin typeface="Calibiri"/>
              </a:rPr>
              <a:t> Jalal peut-il aller avec sa trottinette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…………………………………………………………………………...….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92430" y="2635862"/>
            <a:ext cx="10696929" cy="390106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est un garçon de 13 ans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vient de recevoir un cadeau : une trottinette électrique noire.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est très content. Il saute de joie.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La trottinette est devant lui. Il la touche avec ses mains.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cherche à démarrer la trottinette.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fait un premier tour dans la cour.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pense à son collège. Il n’ira plus en bus.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 err="1">
                <a:latin typeface="Calibiri"/>
              </a:rPr>
              <a:t>ll</a:t>
            </a:r>
            <a:r>
              <a:rPr lang="fr-FR" sz="2667" dirty="0">
                <a:latin typeface="Calibiri"/>
              </a:rPr>
              <a:t> peut aller partout facilement. C’est le début d’une nouvelle aventure.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395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46580" y="908863"/>
            <a:ext cx="115070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sz="2400" b="1" dirty="0">
                <a:latin typeface="Calibiri"/>
              </a:rPr>
              <a:t>Où</a:t>
            </a:r>
            <a:r>
              <a:rPr lang="fr-FR" sz="2400" dirty="0">
                <a:latin typeface="Calibiri"/>
              </a:rPr>
              <a:t> Jalal fait-il un premier tour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………………………………………………………………………………</a:t>
            </a:r>
          </a:p>
          <a:p>
            <a:pPr marL="990575" lvl="1" indent="-380990"/>
            <a:r>
              <a:rPr lang="fr-FR" sz="2400" b="1" dirty="0">
                <a:latin typeface="Calibiri"/>
              </a:rPr>
              <a:t>Où</a:t>
            </a:r>
            <a:r>
              <a:rPr lang="fr-FR" sz="2400" dirty="0">
                <a:latin typeface="Calibiri"/>
              </a:rPr>
              <a:t> Jalal peut-il aller avec sa trottinette ?</a:t>
            </a:r>
          </a:p>
          <a:p>
            <a:pPr marL="990575" lvl="1" indent="-380990">
              <a:buFont typeface="Wingdings" panose="05000000000000000000" pitchFamily="2" charset="2"/>
              <a:buChar char="Ø"/>
            </a:pPr>
            <a:r>
              <a:rPr lang="fr-FR" sz="2400" dirty="0">
                <a:latin typeface="Calibiri"/>
              </a:rPr>
              <a:t>……………………………………………………………………...….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69853" y="1931818"/>
            <a:ext cx="52325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err="1">
                <a:solidFill>
                  <a:srgbClr val="C00000"/>
                </a:solidFill>
                <a:latin typeface="Calibiri"/>
              </a:rPr>
              <a:t>ll</a:t>
            </a:r>
            <a:r>
              <a:rPr lang="fr-FR" sz="2400" dirty="0">
                <a:solidFill>
                  <a:srgbClr val="C00000"/>
                </a:solidFill>
                <a:latin typeface="Calibiri"/>
              </a:rPr>
              <a:t> peut aller partout avec sa </a:t>
            </a:r>
            <a:r>
              <a:rPr lang="fr-FR" sz="2400" dirty="0" err="1">
                <a:solidFill>
                  <a:srgbClr val="C00000"/>
                </a:solidFill>
                <a:latin typeface="Calibiri"/>
              </a:rPr>
              <a:t>trotinette</a:t>
            </a:r>
            <a:r>
              <a:rPr lang="fr-FR" sz="2400" dirty="0">
                <a:solidFill>
                  <a:srgbClr val="C00000"/>
                </a:solidFill>
                <a:latin typeface="Calibiri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1680" y="1214497"/>
            <a:ext cx="53197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  <a:latin typeface="Calibiri"/>
              </a:rPr>
              <a:t>Jalal fait un premier tour dans la cour.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5EA8EB-B319-1188-79B9-63157BA252B7}"/>
              </a:ext>
            </a:extLst>
          </p:cNvPr>
          <p:cNvSpPr/>
          <p:nvPr/>
        </p:nvSpPr>
        <p:spPr>
          <a:xfrm>
            <a:off x="792430" y="2635862"/>
            <a:ext cx="10696929" cy="390106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est un garçon de 13 ans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vient de recevoir un cadeau : une trottinette électrique noire.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est très content. Il saute de joie.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La trottinette est devant lui. Il la touche avec ses mains.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Jalal cherche à démarrer la trottinette.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Il fait un premier tour dans la cour.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Il pense à son collège. Il n’ira plus en bus.</a:t>
            </a:r>
          </a:p>
          <a:p>
            <a:pPr algn="just">
              <a:lnSpc>
                <a:spcPts val="3333"/>
              </a:lnSpc>
              <a:buFont typeface="Wingdings" pitchFamily="2" charset="2"/>
              <a:buChar char="Ø"/>
            </a:pPr>
            <a:r>
              <a:rPr lang="fr-FR" sz="2667" dirty="0">
                <a:latin typeface="Calibiri"/>
              </a:rPr>
              <a:t> </a:t>
            </a:r>
            <a:r>
              <a:rPr lang="fr-FR" sz="2667" dirty="0" err="1">
                <a:highlight>
                  <a:srgbClr val="FFFF00"/>
                </a:highlight>
                <a:latin typeface="Calibri (En-têtes)"/>
              </a:rPr>
              <a:t>ll</a:t>
            </a:r>
            <a:r>
              <a:rPr lang="fr-FR" sz="2667" dirty="0">
                <a:highlight>
                  <a:srgbClr val="FFFF00"/>
                </a:highlight>
                <a:latin typeface="Calibri (En-têtes)"/>
              </a:rPr>
              <a:t> peut aller partout</a:t>
            </a:r>
            <a:r>
              <a:rPr lang="fr-FR" sz="2667" dirty="0">
                <a:latin typeface="Calibiri"/>
              </a:rPr>
              <a:t> facilement. C’est le début d’une nouvelle aventure.</a:t>
            </a:r>
            <a:endParaRPr lang="fr-FR" sz="2667" dirty="0">
              <a:latin typeface="Calibiri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192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10815785" y="1516065"/>
            <a:ext cx="121619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67" b="1" dirty="0" err="1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lang="fr-FR" sz="1867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10229574" y="1412212"/>
            <a:ext cx="1915525" cy="1726025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749846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2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2103765" y="3078104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3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1242557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697498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2650338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4056811" y="3078104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3139392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3650544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4614581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1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5982705" y="3078104"/>
            <a:ext cx="64504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2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5098564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5575456" y="3069839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28508" y="226606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076223" y="1582798"/>
            <a:ext cx="1636931" cy="63556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Révision</a:t>
            </a:r>
            <a:endParaRPr lang="fr-FR" sz="18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6627748" y="3097080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38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7176396" y="3097080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6627749" y="5530796"/>
            <a:ext cx="1734040" cy="67024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7443151" y="468632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779555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9149469" y="3076361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8288261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8743202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986542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1035813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779981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6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9153731" y="3914025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829252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6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8747464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9869681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1036239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760048" y="2873701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71" name="ZoneTexte 70"/>
          <p:cNvSpPr txBox="1"/>
          <p:nvPr/>
        </p:nvSpPr>
        <p:spPr>
          <a:xfrm>
            <a:off x="7760048" y="3909092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10919477" y="3084508"/>
            <a:ext cx="533880" cy="161938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149469" y="204220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7990997" y="1401333"/>
            <a:ext cx="2316945" cy="642257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8725773" y="5736397"/>
            <a:ext cx="2032859" cy="44713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  <a:endParaRPr lang="fr-FR" sz="18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734516" y="4893294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593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2" y="1186541"/>
            <a:ext cx="4484915" cy="44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5214786" y="1492036"/>
            <a:ext cx="6212869" cy="3873929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5762910" y="2019640"/>
            <a:ext cx="511373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3733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8059972" y="333378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72835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5060" y="110773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Rituel : Ticket de sortie.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0497" y="2965828"/>
            <a:ext cx="6545433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733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Chaque élève dit/écrit une chose qu’il/elle 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889" y="2149654"/>
            <a:ext cx="2153356" cy="25586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5323" y="2585083"/>
            <a:ext cx="1984037" cy="20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3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846858" y="83305"/>
            <a:ext cx="1016110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sz="1867" smtClean="0"/>
              <a:t>C’est la </a:t>
            </a:r>
            <a:r>
              <a:rPr lang="fr-MA" sz="1867" dirty="0"/>
              <a:t>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366663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697481" y="1917753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3</a:t>
            </a:r>
            <a:endParaRPr lang="fr-FR" sz="1867" b="1" kern="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578729" y="1917753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697481" y="2851955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Fiche de consolidation 4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578729" y="2851955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697481" y="4720361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6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578729" y="4720361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697481" y="3842051"/>
            <a:ext cx="9062399" cy="6163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tx2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latin typeface="Calibri"/>
                <a:ea typeface="Calibri"/>
                <a:cs typeface="Calibri"/>
              </a:rPr>
              <a:t>Fiche de consolidation 5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578729" y="3786158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168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159301" y="1373038"/>
            <a:ext cx="8127601" cy="378009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2373297" y="3576263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2381572" y="4374321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2381572" y="2724249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2381572" y="1790760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874520" y="1704868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982631" y="1847369"/>
            <a:ext cx="3922397" cy="6155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874520" y="2632739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866475" y="3491906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890897" y="4312254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8969336" y="3475707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7883262" y="34981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8968295" y="432645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7883262" y="436289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10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7883262" y="261480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8969336" y="263316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7858695" y="17757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8973119" y="1729526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3022310" y="4348013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963607" y="3529219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963607" y="2673115"/>
            <a:ext cx="2864803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8696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430216" y="1276851"/>
            <a:ext cx="3786688" cy="2807469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313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 de répondre.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32553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794291" y="218030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794291" y="3075083"/>
            <a:ext cx="9354323" cy="7078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d’autres camarades répondent à l’enseignant.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831678" y="435178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831678" y="540876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 de répondre.</a:t>
            </a:r>
          </a:p>
        </p:txBody>
      </p:sp>
    </p:spTree>
    <p:extLst>
      <p:ext uri="{BB962C8B-B14F-4D97-AF65-F5344CB8AC3E}">
        <p14:creationId xmlns:p14="http://schemas.microsoft.com/office/powerpoint/2010/main" val="3986655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l’enseignant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402629" y="5103494"/>
            <a:ext cx="1197428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375397" y="1918038"/>
            <a:ext cx="1264016" cy="10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414295" y="2952180"/>
            <a:ext cx="112122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496096" y="3975438"/>
            <a:ext cx="1045029" cy="107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502226" y="11990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502226" y="2191781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502226" y="3225924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502226" y="43912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502226" y="541344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635711" y="859615"/>
            <a:ext cx="765800" cy="89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8048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1632</Words>
  <Application>Microsoft Office PowerPoint</Application>
  <PresentationFormat>Grand écran</PresentationFormat>
  <Paragraphs>286</Paragraphs>
  <Slides>32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3" baseType="lpstr">
      <vt:lpstr>Aptos</vt:lpstr>
      <vt:lpstr>Arial</vt:lpstr>
      <vt:lpstr>Calibiri</vt:lpstr>
      <vt:lpstr>Calibri</vt:lpstr>
      <vt:lpstr>Calibri (En-têtes)</vt:lpstr>
      <vt:lpstr>Calibri Light</vt:lpstr>
      <vt:lpstr>Dosis</vt:lpstr>
      <vt:lpstr>Poppins ExtraBold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</dc:creator>
  <cp:lastModifiedBy>ADM</cp:lastModifiedBy>
  <cp:revision>4</cp:revision>
  <dcterms:created xsi:type="dcterms:W3CDTF">2025-10-09T09:31:45Z</dcterms:created>
  <dcterms:modified xsi:type="dcterms:W3CDTF">2025-10-09T22:59:09Z</dcterms:modified>
</cp:coreProperties>
</file>