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5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7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6"/>
  </p:notesMasterIdLst>
  <p:sldIdLst>
    <p:sldId id="2147483645" r:id="rId9"/>
    <p:sldId id="2147483503" r:id="rId10"/>
    <p:sldId id="2147483646" r:id="rId11"/>
    <p:sldId id="2147483568" r:id="rId12"/>
    <p:sldId id="258" r:id="rId13"/>
    <p:sldId id="2147483411" r:id="rId14"/>
    <p:sldId id="2147483413" r:id="rId15"/>
    <p:sldId id="2147483414" r:id="rId16"/>
    <p:sldId id="2147483485" r:id="rId17"/>
    <p:sldId id="2147483486" r:id="rId18"/>
    <p:sldId id="2147483601" r:id="rId19"/>
    <p:sldId id="2147483471" r:id="rId20"/>
    <p:sldId id="2147483599" r:id="rId21"/>
    <p:sldId id="2147483616" r:id="rId22"/>
    <p:sldId id="2147483581" r:id="rId23"/>
    <p:sldId id="2147483636" r:id="rId24"/>
    <p:sldId id="2147483624" r:id="rId25"/>
    <p:sldId id="2147483619" r:id="rId26"/>
    <p:sldId id="2147483647" r:id="rId27"/>
    <p:sldId id="2147483622" r:id="rId28"/>
    <p:sldId id="2147483623" r:id="rId29"/>
    <p:sldId id="2147483540" r:id="rId30"/>
    <p:sldId id="2147483637" r:id="rId31"/>
    <p:sldId id="2147483625" r:id="rId32"/>
    <p:sldId id="2147483630" r:id="rId33"/>
    <p:sldId id="2147483632" r:id="rId34"/>
    <p:sldId id="2147483638" r:id="rId35"/>
    <p:sldId id="2147483633" r:id="rId36"/>
    <p:sldId id="2147483629" r:id="rId37"/>
    <p:sldId id="2147483642" r:id="rId38"/>
    <p:sldId id="2147483639" r:id="rId39"/>
    <p:sldId id="2147483634" r:id="rId40"/>
    <p:sldId id="2147483628" r:id="rId41"/>
    <p:sldId id="2147483635" r:id="rId42"/>
    <p:sldId id="320" r:id="rId43"/>
    <p:sldId id="2147483644" r:id="rId44"/>
    <p:sldId id="2147483539" r:id="rId45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FB6"/>
    <a:srgbClr val="3FB2CB"/>
    <a:srgbClr val="0070C0"/>
    <a:srgbClr val="E8E2EE"/>
    <a:srgbClr val="E6DFED"/>
    <a:srgbClr val="FFFFCC"/>
    <a:srgbClr val="A98FC3"/>
    <a:srgbClr val="D9CEE4"/>
    <a:srgbClr val="F9FDC3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776117-8484-4325-B1D1-A940AB16E650}" v="2" dt="2025-09-10T15:08:06.784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7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2188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1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39.png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6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5" y="137911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82345" y="2965730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  <a:endParaRPr lang="fr-FR" sz="2000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241183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902554" y="1833465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81422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380927" y="801675"/>
            <a:ext cx="1278303" cy="3963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55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311113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431888" y="851556"/>
            <a:ext cx="1278303" cy="5096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55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509438" y="1320258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 smtClea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835146" y="2127722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471" y="1681291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435389" y="3073138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000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886795" y="3059618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3420004" y="3734242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80634" y="3647023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9143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4 </a:t>
            </a:r>
          </a:p>
        </p:txBody>
      </p:sp>
      <p:sp>
        <p:nvSpPr>
          <p:cNvPr id="21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4535622" y="3818096"/>
            <a:ext cx="354793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22" indent="-285722" defTabSz="91431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</a:t>
            </a:r>
            <a:r>
              <a:rPr lang="fr-FR" b="1" kern="0" dirty="0" smtClean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lang="fr-FR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2274465" y="3730844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4305450" y="375310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905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10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Repères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Avant de commencer, faisons un petit rappel de ce que nous avons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297455" y="1067932"/>
            <a:ext cx="862620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 smtClean="0">
                <a:latin typeface="Calibiri"/>
              </a:rPr>
              <a:t>Lire correctement des mots contenant les sons « </a:t>
            </a:r>
            <a:r>
              <a:rPr lang="fr-FR" b="1" dirty="0" smtClean="0">
                <a:solidFill>
                  <a:srgbClr val="336FB6"/>
                </a:solidFill>
                <a:latin typeface="Calibiri"/>
              </a:rPr>
              <a:t>ou</a:t>
            </a:r>
            <a:r>
              <a:rPr lang="fr-FR" b="1" dirty="0" smtClean="0">
                <a:latin typeface="Calibiri"/>
              </a:rPr>
              <a:t> » et « </a:t>
            </a:r>
            <a:r>
              <a:rPr lang="fr-FR" b="1" dirty="0" smtClean="0">
                <a:solidFill>
                  <a:srgbClr val="336FB6"/>
                </a:solidFill>
                <a:latin typeface="Calibiri"/>
              </a:rPr>
              <a:t>eu</a:t>
            </a:r>
            <a:r>
              <a:rPr lang="fr-FR" b="1" dirty="0" smtClean="0">
                <a:latin typeface="Calibiri"/>
              </a:rPr>
              <a:t> ».</a:t>
            </a:r>
            <a:endParaRPr lang="fr-FR" dirty="0">
              <a:latin typeface="Calibi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26F5D7E-4BD4-4B39-80B4-21E54D890D8C}"/>
              </a:ext>
            </a:extLst>
          </p:cNvPr>
          <p:cNvSpPr txBox="1"/>
          <p:nvPr/>
        </p:nvSpPr>
        <p:spPr>
          <a:xfrm>
            <a:off x="574421" y="1833228"/>
            <a:ext cx="7995158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3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0" dirty="0" smtClean="0">
                <a:latin typeface="Calibiri"/>
              </a:rPr>
              <a:t> Pour bien lire un mot avec le son </a:t>
            </a:r>
            <a:r>
              <a:rPr lang="fr-FR" sz="2000" dirty="0">
                <a:solidFill>
                  <a:srgbClr val="336FB6"/>
                </a:solidFill>
                <a:latin typeface="Calibiri"/>
                <a:cs typeface="+mn-cs"/>
              </a:rPr>
              <a:t>« ou », </a:t>
            </a:r>
            <a:r>
              <a:rPr lang="fr-FR" sz="2000" b="0" dirty="0" smtClean="0">
                <a:latin typeface="Calibiri"/>
              </a:rPr>
              <a:t>on garde la bouche arrondie et presque fermée.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Exemple</a:t>
            </a:r>
            <a:r>
              <a:rPr lang="fr-FR" sz="2000" b="0" dirty="0" smtClean="0">
                <a:solidFill>
                  <a:srgbClr val="C00000"/>
                </a:solidFill>
                <a:latin typeface="Calibiri"/>
              </a:rPr>
              <a:t> : </a:t>
            </a:r>
            <a:r>
              <a:rPr lang="fr-FR" sz="2000" dirty="0">
                <a:solidFill>
                  <a:srgbClr val="336FB6"/>
                </a:solidFill>
                <a:latin typeface="Calibiri"/>
                <a:cs typeface="+mn-cs"/>
              </a:rPr>
              <a:t>souris, poule, jouer…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b="0" dirty="0" smtClean="0">
                <a:latin typeface="Calibiri"/>
              </a:rPr>
              <a:t> Pour bien lire un mot avec le son </a:t>
            </a:r>
            <a:r>
              <a:rPr lang="fr-FR" sz="2000" dirty="0">
                <a:solidFill>
                  <a:srgbClr val="336FB6"/>
                </a:solidFill>
                <a:latin typeface="Calibiri"/>
                <a:cs typeface="+mn-cs"/>
              </a:rPr>
              <a:t>« eu », </a:t>
            </a:r>
            <a:r>
              <a:rPr lang="fr-FR" sz="2000" b="0" dirty="0" smtClean="0">
                <a:latin typeface="Calibiri"/>
              </a:rPr>
              <a:t>on garde la bouche un peu ouverte.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Exemple</a:t>
            </a:r>
            <a:r>
              <a:rPr lang="fr-FR" sz="2000" b="0" dirty="0" smtClean="0">
                <a:solidFill>
                  <a:srgbClr val="C00000"/>
                </a:solidFill>
                <a:latin typeface="Calibiri"/>
              </a:rPr>
              <a:t> : </a:t>
            </a:r>
            <a:r>
              <a:rPr lang="fr-FR" sz="2000" dirty="0">
                <a:solidFill>
                  <a:srgbClr val="336FB6"/>
                </a:solidFill>
                <a:latin typeface="Calibiri"/>
                <a:cs typeface="+mn-cs"/>
              </a:rPr>
              <a:t>feu, bleu, cœur…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35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fr-FR" dirty="0" smtClean="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les mots à haute voix. Levez l</a:t>
            </a:r>
            <a:r>
              <a:rPr lang="fr-FR" dirty="0" smtClean="0"/>
              <a:t>a </a:t>
            </a:r>
            <a:r>
              <a:rPr lang="fr-FR" dirty="0"/>
              <a:t>main droite si </a:t>
            </a:r>
            <a:r>
              <a:rPr lang="fr-FR" dirty="0" smtClean="0"/>
              <a:t>vous entendez </a:t>
            </a:r>
            <a:r>
              <a:rPr lang="fr-FR" dirty="0"/>
              <a:t>[ou], la main gauche si </a:t>
            </a:r>
            <a:r>
              <a:rPr lang="fr-FR" dirty="0" smtClean="0"/>
              <a:t>vous entendez </a:t>
            </a:r>
            <a:r>
              <a:rPr lang="fr-FR" dirty="0"/>
              <a:t>[eu</a:t>
            </a:r>
            <a:r>
              <a:rPr lang="fr-FR" dirty="0" smtClean="0"/>
              <a:t>]</a:t>
            </a:r>
            <a:r>
              <a:rPr lang="fr-FR" dirty="0" smtClean="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fr-FR" dirty="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35298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lire les mots trouvés. Corriger si nécessaire.</a:t>
            </a:r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627961" y="1189822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1"/>
            </a:lvl1pPr>
          </a:lstStyle>
          <a:p>
            <a:r>
              <a:rPr lang="fr-FR" b="0" dirty="0"/>
              <a:t>poule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37140" y="1760863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heure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59175" y="3027804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roule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37142" y="2465943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tabouret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630318" y="1199003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lieu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663368" y="2333742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chauffeur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652352" y="1705778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neuf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729469" y="3501529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cœur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707435" y="2928652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moule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57338" y="3565792"/>
            <a:ext cx="1399143" cy="400110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0"/>
            </a:lvl1pPr>
          </a:lstStyle>
          <a:p>
            <a:r>
              <a:rPr lang="fr-FR" dirty="0"/>
              <a:t>sœur</a:t>
            </a:r>
          </a:p>
        </p:txBody>
      </p:sp>
    </p:spTree>
    <p:extLst>
      <p:ext uri="{BB962C8B-B14F-4D97-AF65-F5344CB8AC3E}">
        <p14:creationId xmlns:p14="http://schemas.microsoft.com/office/powerpoint/2010/main" val="553420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Travaillez par binômes. Lisez les mots à voix haute. Écoutez votre camarade et corrigez-le s’il ne prononce pas bien</a:t>
            </a:r>
            <a:r>
              <a:rPr lang="fr-FR" i="1" dirty="0" smtClean="0"/>
              <a:t>.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53748" y="34204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 alterner les rôles (lecteur/correcteur).</a:t>
            </a:r>
          </a:p>
          <a:p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12" y="278130"/>
            <a:ext cx="637720" cy="59537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3949" y="1138160"/>
            <a:ext cx="6308378" cy="145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3949" y="2797609"/>
            <a:ext cx="6345577" cy="150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3006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49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402015" y="1167085"/>
            <a:ext cx="833996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latin typeface="Calibiri"/>
              </a:rPr>
              <a:t>Lire les mots à difficultés particulières.</a:t>
            </a:r>
            <a:endParaRPr lang="fr-FR" sz="2000" dirty="0"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2016" y="1999784"/>
            <a:ext cx="8339967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J’observe le mot et je cherche la partie difficile.</a:t>
            </a:r>
          </a:p>
          <a:p>
            <a:pPr lvl="0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Je découpe le mot en syllabes.</a:t>
            </a:r>
          </a:p>
          <a:p>
            <a:pPr lvl="0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Je lis doucement, en articulant bien.</a:t>
            </a:r>
          </a:p>
          <a:p>
            <a:pPr lvl="0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Je répète plusieurs fois.</a:t>
            </a:r>
          </a:p>
          <a:p>
            <a:r>
              <a:rPr lang="fr-FR" b="1" dirty="0" smtClean="0">
                <a:solidFill>
                  <a:srgbClr val="C00000"/>
                </a:solidFill>
                <a:latin typeface="Calibiri"/>
              </a:rPr>
              <a:t>Exemples 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passion </a:t>
            </a:r>
            <a:r>
              <a:rPr lang="fr-FR" kern="100" dirty="0" smtClean="0">
                <a:latin typeface="Calibiri"/>
                <a:sym typeface="Wingdings" panose="05000000000000000000" pitchFamily="2" charset="2"/>
              </a:rPr>
              <a:t> </a:t>
            </a:r>
            <a:r>
              <a:rPr lang="fr-FR" dirty="0" err="1" smtClean="0">
                <a:latin typeface="Calibiri"/>
              </a:rPr>
              <a:t>pa-</a:t>
            </a:r>
            <a:r>
              <a:rPr lang="fr-FR" dirty="0" err="1" smtClean="0">
                <a:solidFill>
                  <a:srgbClr val="00B0F0"/>
                </a:solidFill>
                <a:latin typeface="Calibiri"/>
              </a:rPr>
              <a:t>ssion</a:t>
            </a:r>
            <a:endParaRPr lang="fr-FR" dirty="0" smtClean="0">
              <a:solidFill>
                <a:srgbClr val="00B0F0"/>
              </a:solidFill>
              <a:latin typeface="Calibiri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nation</a:t>
            </a:r>
            <a:r>
              <a:rPr lang="fr-FR" kern="100" dirty="0" smtClean="0">
                <a:latin typeface="Calibiri"/>
                <a:sym typeface="Wingdings" panose="05000000000000000000" pitchFamily="2" charset="2"/>
              </a:rPr>
              <a:t></a:t>
            </a: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na-</a:t>
            </a:r>
            <a:r>
              <a:rPr lang="fr-FR" dirty="0" err="1" smtClean="0">
                <a:solidFill>
                  <a:srgbClr val="00B0F0"/>
                </a:solidFill>
                <a:latin typeface="Calibiri"/>
              </a:rPr>
              <a:t>tion</a:t>
            </a:r>
            <a:endParaRPr lang="fr-FR" dirty="0" smtClean="0">
              <a:solidFill>
                <a:srgbClr val="00B0F0"/>
              </a:solidFill>
              <a:latin typeface="Calibiri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magasin</a:t>
            </a:r>
            <a:r>
              <a:rPr lang="fr-FR" kern="100" dirty="0" smtClean="0">
                <a:latin typeface="Calibiri"/>
                <a:sym typeface="Wingdings" panose="05000000000000000000" pitchFamily="2" charset="2"/>
              </a:rPr>
              <a:t></a:t>
            </a:r>
            <a:r>
              <a:rPr lang="fr-FR" dirty="0" smtClean="0">
                <a:latin typeface="Calibiri"/>
              </a:rPr>
              <a:t> ma-</a:t>
            </a:r>
            <a:r>
              <a:rPr lang="fr-FR" dirty="0" err="1" smtClean="0">
                <a:latin typeface="Calibiri"/>
              </a:rPr>
              <a:t>ga</a:t>
            </a:r>
            <a:r>
              <a:rPr lang="fr-FR" dirty="0" smtClean="0">
                <a:latin typeface="Calibiri"/>
              </a:rPr>
              <a:t>-</a:t>
            </a:r>
            <a:r>
              <a:rPr lang="fr-FR" dirty="0" smtClean="0">
                <a:solidFill>
                  <a:srgbClr val="00B0F0"/>
                </a:solidFill>
                <a:latin typeface="Calibiri"/>
              </a:rPr>
              <a:t>sin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kern="100" dirty="0" smtClean="0">
                <a:latin typeface="Calibiri"/>
                <a:sym typeface="Wingdings" panose="05000000000000000000" pitchFamily="2" charset="2"/>
              </a:rPr>
              <a:t>français</a:t>
            </a: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fran-</a:t>
            </a:r>
            <a:r>
              <a:rPr lang="fr-FR" dirty="0" err="1" smtClean="0">
                <a:solidFill>
                  <a:srgbClr val="00B0F0"/>
                </a:solidFill>
                <a:latin typeface="Calibiri"/>
              </a:rPr>
              <a:t>çais</a:t>
            </a:r>
            <a:endParaRPr lang="fr-FR" dirty="0" smtClean="0">
              <a:solidFill>
                <a:srgbClr val="00B0F0"/>
              </a:solidFill>
              <a:latin typeface="Calibiri"/>
            </a:endParaRP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35143" y="5164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Rappelez-vous bien : 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809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Travaillez par binômes. Lisez les mots à voix haute. Écoutez votre camarade et corrigez-le s’il ne prononce pas bien</a:t>
            </a:r>
            <a:r>
              <a:rPr lang="fr-FR" i="1" dirty="0" smtClean="0"/>
              <a:t>.</a:t>
            </a:r>
            <a:endParaRPr lang="fr-FR" dirty="0"/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12" y="278130"/>
            <a:ext cx="637720" cy="59537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641" y="1963622"/>
            <a:ext cx="8968717" cy="103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09661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Inversez les rôles !</a:t>
            </a:r>
            <a:endParaRPr lang="fr-FR" dirty="0"/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12" y="278130"/>
            <a:ext cx="637720" cy="59537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618" y="2054672"/>
            <a:ext cx="8978514" cy="106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256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1573602" y="2083051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8250" y="1579236"/>
            <a:ext cx="598721" cy="5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Lisez les phrases suivantes. Faites attention aux mots avec les sons déjà vus.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5 élèves pour </a:t>
            </a:r>
            <a:r>
              <a:rPr lang="fr-FR" dirty="0" smtClean="0"/>
              <a:t>lire.</a:t>
            </a:r>
            <a:endParaRPr lang="fr-FR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622061" y="1527709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rentre chez lui fatigué.</a:t>
            </a:r>
            <a:endParaRPr lang="fr-FR" sz="17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92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336FB6"/>
                </a:solidFill>
              </a:rPr>
              <a:t>Lecture chorale: </a:t>
            </a:r>
            <a:r>
              <a:rPr lang="fr-FR" dirty="0" smtClean="0">
                <a:solidFill>
                  <a:srgbClr val="336FB6"/>
                </a:solidFill>
              </a:rPr>
              <a:t>T</a:t>
            </a:r>
            <a:r>
              <a:rPr lang="fr-FR" dirty="0" smtClean="0"/>
              <a:t>ous ensemble, lisez correctement les quatre phrases, </a:t>
            </a:r>
            <a:r>
              <a:rPr lang="fr-FR" dirty="0"/>
              <a:t>en respectant </a:t>
            </a:r>
            <a:r>
              <a:rPr lang="fr-FR" dirty="0" smtClean="0"/>
              <a:t>la ponctuation.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622061" y="1527709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Il rentre chez lui fatigué.</a:t>
            </a:r>
            <a:endParaRPr lang="fr-FR" sz="1700" dirty="0">
              <a:solidFill>
                <a:schemeClr val="bg1">
                  <a:lumMod val="85000"/>
                </a:schemeClr>
              </a:solidFill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65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93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11017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Faisons une révision rapide </a:t>
            </a:r>
            <a:r>
              <a:rPr lang="fr-FR" dirty="0" smtClean="0"/>
              <a:t>du  mot-outil : </a:t>
            </a:r>
            <a:r>
              <a:rPr lang="fr-FR" dirty="0"/>
              <a:t>« </a:t>
            </a:r>
            <a:r>
              <a:rPr lang="fr-FR" dirty="0" smtClean="0"/>
              <a:t>Quand ?</a:t>
            </a:r>
            <a:r>
              <a:rPr lang="fr-FR" dirty="0"/>
              <a:t> </a:t>
            </a:r>
            <a:r>
              <a:rPr lang="fr-FR" dirty="0" smtClean="0"/>
              <a:t>».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7993" y="1105291"/>
            <a:ext cx="8039028" cy="4462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2000" dirty="0"/>
              <a:t>Identifier </a:t>
            </a:r>
            <a:r>
              <a:rPr lang="fr-FR" sz="2000" dirty="0" smtClean="0">
                <a:solidFill>
                  <a:srgbClr val="0070C0"/>
                </a:solidFill>
              </a:rPr>
              <a:t>le moment de </a:t>
            </a:r>
            <a:r>
              <a:rPr lang="fr-FR" sz="2000" dirty="0" smtClean="0"/>
              <a:t>l’action.</a:t>
            </a:r>
            <a:endParaRPr lang="fr-FR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572896" y="1916888"/>
            <a:ext cx="8039027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?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 Pour trouver le </a:t>
            </a:r>
            <a:r>
              <a:rPr lang="fr-FR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moment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l’action.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On le repère avec des mots qui indiquent  le  temps (le matin, hier, en été, …).</a:t>
            </a:r>
          </a:p>
          <a:p>
            <a:pPr algn="just"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Exemple</a:t>
            </a:r>
            <a:r>
              <a:rPr lang="fr-FR" sz="20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sz="2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Sami regarde la télé le soir.</a:t>
            </a:r>
          </a:p>
          <a:p>
            <a:pPr algn="just"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 :  </a:t>
            </a:r>
            <a:r>
              <a:rPr lang="fr-FR" sz="20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</a:t>
            </a:r>
            <a:r>
              <a:rPr lang="fr-FR" sz="2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Sami regarde-t-il la télé ?         </a:t>
            </a:r>
          </a:p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Réponse :  </a:t>
            </a:r>
            <a:r>
              <a:rPr lang="fr-FR" sz="2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Sami regarde la télé </a:t>
            </a:r>
            <a:r>
              <a:rPr lang="fr-FR" sz="20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soir</a:t>
            </a:r>
            <a:r>
              <a:rPr lang="fr-FR" sz="2000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26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</a:t>
            </a:r>
            <a:r>
              <a:rPr lang="fr-FR" dirty="0" smtClean="0"/>
              <a:t>à la question suivante :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sp>
        <p:nvSpPr>
          <p:cNvPr id="6" name="Rectangle 5"/>
          <p:cNvSpPr/>
          <p:nvPr/>
        </p:nvSpPr>
        <p:spPr>
          <a:xfrm>
            <a:off x="184934" y="835885"/>
            <a:ext cx="8630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Quand</a:t>
            </a:r>
            <a:r>
              <a:rPr lang="fr-FR" dirty="0" smtClean="0">
                <a:latin typeface="Calibiri"/>
              </a:rPr>
              <a:t> Ahmed se réveille-t-il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622061" y="1836185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rentre chez lui fatigué.</a:t>
            </a:r>
            <a:endParaRPr lang="fr-FR" sz="17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19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 attendue </a:t>
            </a:r>
            <a:r>
              <a:rPr lang="fr-FR" dirty="0"/>
              <a:t>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84934" y="835885"/>
            <a:ext cx="8630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Quand</a:t>
            </a:r>
            <a:r>
              <a:rPr lang="fr-FR" dirty="0" smtClean="0">
                <a:latin typeface="Calibiri"/>
              </a:rPr>
              <a:t> Ahmed se réveille-t-il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963772" y="1087375"/>
            <a:ext cx="43241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iri"/>
              </a:rPr>
              <a:t>Ahmed se réveille tôt le matin.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622061" y="1836185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rentre chez lui fatigué.</a:t>
            </a:r>
            <a:endParaRPr lang="fr-FR" sz="17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430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7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vais rappeler rapidement un point essentiel avant de répondre à la question.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82885" y="873934"/>
            <a:ext cx="8134136" cy="8002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2000" dirty="0"/>
              <a:t>Identifier une action d’un personnage  / demander une précision ou une identification.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82885" y="1724694"/>
            <a:ext cx="8134135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buFont typeface="Wingdings" pitchFamily="2" charset="2"/>
              <a:buChar char="Ø"/>
            </a:pPr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Que… ? </a:t>
            </a:r>
            <a:r>
              <a:rPr lang="fr-FR" sz="2000" kern="1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une action ou une chose </a:t>
            </a:r>
          </a:p>
          <a:p>
            <a:pPr algn="just">
              <a:spcAft>
                <a:spcPts val="0"/>
              </a:spcAft>
            </a:pPr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Stratégie : 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repérer le verbe d’action et son complément (ce que l’on fait, ce que l’on construit, ce que l’on prépare…).</a:t>
            </a:r>
          </a:p>
          <a:p>
            <a:pPr algn="just">
              <a:spcAft>
                <a:spcPts val="0"/>
              </a:spcAft>
            </a:pPr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  </a:t>
            </a:r>
            <a:r>
              <a:rPr lang="fr-FR" sz="20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</a:t>
            </a:r>
            <a:r>
              <a:rPr lang="fr-FR" sz="20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fait Nada tous les soirs ? </a:t>
            </a:r>
            <a:r>
              <a:rPr lang="fr-FR" sz="2000" kern="1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Elle fait ses devoirs.</a:t>
            </a:r>
          </a:p>
          <a:p>
            <a:pPr algn="just">
              <a:spcAft>
                <a:spcPts val="0"/>
              </a:spcAft>
            </a:pPr>
            <a:endParaRPr lang="fr-FR" sz="2000" i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Quel ?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Pour demander une précision ou une identification. On l’utilise pour connaître la nature, le type ou l’identité d’une chose ou d’une personne.</a:t>
            </a:r>
          </a:p>
          <a:p>
            <a:pPr algn="just"/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Mon oncle est médecin.</a:t>
            </a:r>
          </a:p>
          <a:p>
            <a:pPr algn="just"/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Question : </a:t>
            </a:r>
            <a:r>
              <a:rPr lang="fr-FR" sz="20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Quel</a:t>
            </a:r>
            <a:r>
              <a:rPr lang="fr-FR" sz="20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est son métier ? </a:t>
            </a:r>
            <a:r>
              <a:rPr lang="fr-FR" sz="2000" kern="1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médecin.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0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</a:t>
            </a:r>
            <a:r>
              <a:rPr lang="fr-FR" dirty="0" smtClean="0"/>
              <a:t>aux questions suivante  :</a:t>
            </a:r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84934" y="835885"/>
            <a:ext cx="86302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Que</a:t>
            </a:r>
            <a:r>
              <a:rPr lang="fr-FR" dirty="0" smtClean="0">
                <a:latin typeface="Calibiri"/>
              </a:rPr>
              <a:t> fait-il avant d’aller au travail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Quel</a:t>
            </a:r>
            <a:r>
              <a:rPr lang="fr-FR" dirty="0" smtClean="0">
                <a:latin typeface="Calibiri"/>
              </a:rPr>
              <a:t> est son métier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594323" y="2036214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rentre chez lui fatigué.</a:t>
            </a:r>
            <a:endParaRPr lang="fr-FR" sz="17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93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200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8111839" y="1137048"/>
            <a:ext cx="912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72180" y="1059158"/>
            <a:ext cx="1436644" cy="1294519"/>
            <a:chOff x="1007340" y="1589285"/>
            <a:chExt cx="914400" cy="1831671"/>
          </a:xfrm>
        </p:grpSpPr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58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5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60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61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62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3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64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65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70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73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74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75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76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77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121381" y="1699549"/>
            <a:ext cx="3078" cy="62258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467925" y="1201983"/>
            <a:ext cx="1227698" cy="476674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Révision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9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93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970812" y="4148096"/>
            <a:ext cx="1300530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94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96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97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98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99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10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0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2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103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104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105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106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107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08" name="ZoneTexte 107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9" name="ZoneTexte 108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0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111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62102" y="153165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817423" y="1059158"/>
            <a:ext cx="1737709" cy="481693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113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544330" y="4302297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4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300887" y="366997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9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:</a:t>
            </a:r>
            <a:endParaRPr lang="fr-FR" dirty="0"/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4934" y="835885"/>
            <a:ext cx="86302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Que</a:t>
            </a:r>
            <a:r>
              <a:rPr lang="fr-FR" dirty="0" smtClean="0">
                <a:latin typeface="Calibiri"/>
              </a:rPr>
              <a:t> fait-il avant d’aller au travail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Quel</a:t>
            </a:r>
            <a:r>
              <a:rPr lang="fr-FR" dirty="0" smtClean="0">
                <a:latin typeface="Calibiri"/>
              </a:rPr>
              <a:t> est son métier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93668" y="1052577"/>
            <a:ext cx="2967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iri"/>
              </a:rPr>
              <a:t>Il prend son petit déjeuner.</a:t>
            </a:r>
            <a:endParaRPr lang="fr-FR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8908" y="1605027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iri"/>
              </a:rPr>
              <a:t>C’est un bûcheron.</a:t>
            </a:r>
            <a:endParaRPr lang="fr-FR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594323" y="2036214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rentre chez lui fatigué.</a:t>
            </a:r>
            <a:endParaRPr lang="fr-FR" sz="17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208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18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Un autre petit flash-back sur ce que nous avons appris 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21102" y="962070"/>
            <a:ext cx="8342615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Répondre à la question « </a:t>
            </a:r>
            <a:r>
              <a:rPr lang="fr-FR" dirty="0" smtClean="0">
                <a:solidFill>
                  <a:srgbClr val="336FB6"/>
                </a:solidFill>
              </a:rPr>
              <a:t>où </a:t>
            </a:r>
            <a:r>
              <a:rPr lang="fr-FR" dirty="0" smtClean="0"/>
              <a:t>?</a:t>
            </a:r>
            <a:r>
              <a:rPr lang="fr-FR" dirty="0"/>
              <a:t>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21102" y="1793301"/>
            <a:ext cx="8342615" cy="26314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</a:rPr>
              <a:t>Où</a:t>
            </a:r>
            <a:r>
              <a:rPr lang="fr-FR" dirty="0" smtClean="0"/>
              <a:t>  ? </a:t>
            </a:r>
            <a:r>
              <a:rPr lang="fr-FR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dirty="0" smtClean="0"/>
              <a:t>  Pour savoir où se déroule l’action.</a:t>
            </a:r>
            <a:endParaRPr lang="fr-FR" sz="1200" dirty="0" smtClean="0"/>
          </a:p>
          <a:p>
            <a:pPr algn="just">
              <a:lnSpc>
                <a:spcPct val="150000"/>
              </a:lnSpc>
            </a:pPr>
            <a:r>
              <a:rPr lang="fr-FR" dirty="0" smtClean="0"/>
              <a:t>On le reconnaît grâce à des indications de lieu (</a:t>
            </a:r>
            <a:r>
              <a:rPr lang="fr-FR" b="1" dirty="0" smtClean="0">
                <a:solidFill>
                  <a:srgbClr val="0070C0"/>
                </a:solidFill>
              </a:rPr>
              <a:t>à la maison, en classe, dans la rue…</a:t>
            </a:r>
            <a:r>
              <a:rPr lang="fr-FR" dirty="0" smtClean="0"/>
              <a:t>).</a:t>
            </a:r>
            <a:endParaRPr lang="fr-FR" sz="1200" dirty="0" smtClean="0"/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C00000"/>
                </a:solidFill>
              </a:rPr>
              <a:t>Exemple : </a:t>
            </a:r>
            <a:r>
              <a:rPr lang="fr-FR" dirty="0" smtClean="0"/>
              <a:t>Les élèves lisent à la bibliothèque.</a:t>
            </a:r>
            <a:endParaRPr lang="fr-FR" sz="1200" dirty="0" smtClean="0"/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C00000"/>
                </a:solidFill>
              </a:rPr>
              <a:t>Question : </a:t>
            </a:r>
            <a:r>
              <a:rPr lang="fr-FR" b="1" dirty="0" smtClean="0">
                <a:solidFill>
                  <a:srgbClr val="0070C0"/>
                </a:solidFill>
              </a:rPr>
              <a:t>Où</a:t>
            </a:r>
            <a:r>
              <a:rPr lang="fr-FR" dirty="0" smtClean="0"/>
              <a:t> lisent les élèves  ? </a:t>
            </a:r>
          </a:p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C00000"/>
                </a:solidFill>
              </a:rPr>
              <a:t>Réponse : </a:t>
            </a:r>
            <a:r>
              <a:rPr lang="fr-FR" dirty="0" smtClean="0"/>
              <a:t>Les élèves lisent </a:t>
            </a:r>
            <a:r>
              <a:rPr lang="fr-FR" b="1" dirty="0" smtClean="0">
                <a:solidFill>
                  <a:srgbClr val="0070C0"/>
                </a:solidFill>
              </a:rPr>
              <a:t>à la bibliothèque.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301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</a:t>
            </a:r>
            <a:r>
              <a:rPr lang="fr-FR" dirty="0" smtClean="0"/>
              <a:t>aux questions suivantes </a:t>
            </a:r>
            <a:r>
              <a:rPr lang="fr-FR" dirty="0"/>
              <a:t>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84934" y="835885"/>
            <a:ext cx="86302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Où</a:t>
            </a:r>
            <a:r>
              <a:rPr lang="fr-FR" dirty="0" smtClean="0">
                <a:latin typeface="Calibiri"/>
              </a:rPr>
              <a:t> va-t-il travailler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Où</a:t>
            </a:r>
            <a:r>
              <a:rPr lang="fr-FR" dirty="0" smtClean="0">
                <a:latin typeface="Calibiri"/>
              </a:rPr>
              <a:t> met-il ses outils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594323" y="2036214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rentre chez lui fatigué.</a:t>
            </a:r>
            <a:endParaRPr lang="fr-FR" sz="17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8399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</a:t>
            </a:r>
            <a:r>
              <a:rPr lang="fr-FR" dirty="0"/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4934" y="835885"/>
            <a:ext cx="86302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Où</a:t>
            </a:r>
            <a:r>
              <a:rPr lang="fr-FR" dirty="0" smtClean="0">
                <a:latin typeface="Calibiri"/>
              </a:rPr>
              <a:t> va-t-il travailler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Où</a:t>
            </a:r>
            <a:r>
              <a:rPr lang="fr-FR" dirty="0" smtClean="0">
                <a:latin typeface="Calibiri"/>
              </a:rPr>
              <a:t> met-il ses outils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98294" y="1054091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iri"/>
              </a:rPr>
              <a:t>Il travaille dans la forêt.</a:t>
            </a:r>
            <a:endParaRPr lang="fr-FR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07474" y="1625132"/>
            <a:ext cx="33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iri"/>
              </a:rPr>
              <a:t>Il met ses outils dans son sac.</a:t>
            </a:r>
            <a:endParaRPr lang="fr-FR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594323" y="2036214"/>
            <a:ext cx="7902318" cy="283923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Ahmed est bûcheron. Il travaille dans la forêt.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aime la nature. Il la respecte.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se lève tôt le matin. Il prend son petit déjeuner.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met ses outils dans son sac.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va à la forêt à pied.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choisit les arbres morts. Il abat les arbres avec une hache.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700" dirty="0" smtClean="0">
                <a:latin typeface="Calibiri"/>
              </a:rPr>
              <a:t> Il rentre chez lui fatigué.</a:t>
            </a:r>
            <a:endParaRPr lang="fr-FR" sz="17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4619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298433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7872" y="2224371"/>
            <a:ext cx="49090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16" y="1612240"/>
            <a:ext cx="1615017" cy="19190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992" y="1938812"/>
            <a:ext cx="1488028" cy="152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177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</a:t>
            </a:r>
            <a:r>
              <a:rPr lang="fr-FR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tx2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latin typeface="Calibri"/>
                <a:ea typeface="Calibri"/>
                <a:cs typeface="Calibri"/>
              </a:rPr>
              <a:t> </a:t>
            </a:r>
            <a:r>
              <a:rPr lang="fr-FR" sz="1400" b="1" kern="0" dirty="0">
                <a:latin typeface="Calibri"/>
                <a:ea typeface="Calibri"/>
                <a:cs typeface="Calibri"/>
              </a:rPr>
              <a:t>Fiche de consolidation 4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4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</a:t>
            </a:r>
            <a:endParaRPr lang="fr-FR" sz="1400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5</a:t>
            </a:r>
            <a:endParaRPr lang="fr-FR" sz="1400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10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5881</TotalTime>
  <Words>1691</Words>
  <Application>Microsoft Office PowerPoint</Application>
  <PresentationFormat>Affichage à l'écran (16:9)</PresentationFormat>
  <Paragraphs>278</Paragraphs>
  <Slides>37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37</vt:i4>
      </vt:variant>
    </vt:vector>
  </HeadingPairs>
  <TitlesOfParts>
    <vt:vector size="58" baseType="lpstr">
      <vt:lpstr>맑은 고딕</vt:lpstr>
      <vt:lpstr>Aptos</vt:lpstr>
      <vt:lpstr>Aptos Display</vt:lpstr>
      <vt:lpstr>Arial</vt:lpstr>
      <vt:lpstr>Calibiri</vt:lpstr>
      <vt:lpstr>Calibri</vt:lpstr>
      <vt:lpstr>Calibri (En-têtes)</vt:lpstr>
      <vt:lpstr>Calibri Light</vt:lpstr>
      <vt:lpstr>Dosis</vt:lpstr>
      <vt:lpstr>Poppins ExtraBold</vt:lpstr>
      <vt:lpstr>Simplified Arabic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536</cp:revision>
  <dcterms:modified xsi:type="dcterms:W3CDTF">2025-10-06T22:47:26Z</dcterms:modified>
</cp:coreProperties>
</file>