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7"/>
  </p:notesMasterIdLst>
  <p:sldIdLst>
    <p:sldId id="2147483645" r:id="rId9"/>
    <p:sldId id="2147483503" r:id="rId10"/>
    <p:sldId id="2147483646" r:id="rId11"/>
    <p:sldId id="2147483568" r:id="rId12"/>
    <p:sldId id="258" r:id="rId13"/>
    <p:sldId id="2147483411" r:id="rId14"/>
    <p:sldId id="2147483413" r:id="rId15"/>
    <p:sldId id="2147483414" r:id="rId16"/>
    <p:sldId id="2147483485" r:id="rId17"/>
    <p:sldId id="2147483486" r:id="rId18"/>
    <p:sldId id="2147483601" r:id="rId19"/>
    <p:sldId id="2147483471" r:id="rId20"/>
    <p:sldId id="2147483599" r:id="rId21"/>
    <p:sldId id="2147483616" r:id="rId22"/>
    <p:sldId id="2147483581" r:id="rId23"/>
    <p:sldId id="2147483647" r:id="rId24"/>
    <p:sldId id="2147483636" r:id="rId25"/>
    <p:sldId id="2147483624" r:id="rId26"/>
    <p:sldId id="2147483619" r:id="rId27"/>
    <p:sldId id="2147483620" r:id="rId28"/>
    <p:sldId id="2147483622" r:id="rId29"/>
    <p:sldId id="2147483623" r:id="rId30"/>
    <p:sldId id="2147483540" r:id="rId31"/>
    <p:sldId id="2147483637" r:id="rId32"/>
    <p:sldId id="2147483625" r:id="rId33"/>
    <p:sldId id="2147483630" r:id="rId34"/>
    <p:sldId id="2147483632" r:id="rId35"/>
    <p:sldId id="2147483638" r:id="rId36"/>
    <p:sldId id="2147483633" r:id="rId37"/>
    <p:sldId id="2147483629" r:id="rId38"/>
    <p:sldId id="2147483642" r:id="rId39"/>
    <p:sldId id="2147483639" r:id="rId40"/>
    <p:sldId id="2147483634" r:id="rId41"/>
    <p:sldId id="2147483628" r:id="rId42"/>
    <p:sldId id="2147483635" r:id="rId43"/>
    <p:sldId id="320" r:id="rId44"/>
    <p:sldId id="2147483644" r:id="rId45"/>
    <p:sldId id="2147483539" r:id="rId46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3FB2CB"/>
    <a:srgbClr val="E8E2EE"/>
    <a:srgbClr val="FFFFCC"/>
    <a:srgbClr val="A98FC3"/>
    <a:srgbClr val="E6DFED"/>
    <a:srgbClr val="D9CEE4"/>
    <a:srgbClr val="F9FDC3"/>
    <a:srgbClr val="0070C0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76117-8484-4325-B1D1-A940AB16E650}" v="2" dt="2025-09-10T15:08:06.784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8672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2188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07/10/2025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microsoft.com/office/2007/relationships/hdphoto" Target="../media/hdphoto6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6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5" y="137911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82345" y="2965730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lang="fr-FR" sz="20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241183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902554" y="1833465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81422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380927" y="801675"/>
            <a:ext cx="1278303" cy="3963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311113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431888" y="851556"/>
            <a:ext cx="1278303" cy="5096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55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509438" y="1320258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835146" y="2127722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471" y="1681291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435389" y="3073138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000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886795" y="3059618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55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3420004" y="3734242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80634" y="3647023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 </a:t>
            </a:r>
            <a:endParaRPr lang="fr-FR" sz="20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4535622" y="3818096"/>
            <a:ext cx="3547932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22" indent="-285722" defTabSz="91431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</a:t>
            </a:r>
            <a:r>
              <a:rPr lang="fr-FR" b="1" kern="0" dirty="0" smtClean="0">
                <a:solidFill>
                  <a:prstClr val="white"/>
                </a:solidFill>
                <a:latin typeface="Calibri" panose="020F0502020204030204"/>
              </a:rPr>
              <a:t>1</a:t>
            </a:r>
            <a:endParaRPr lang="fr-FR" b="1" kern="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274465" y="3730844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4305450" y="375310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3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06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10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Repères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74420" y="1266238"/>
            <a:ext cx="799515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Lire des mots les finales « -elle », « -</a:t>
            </a:r>
            <a:r>
              <a:rPr lang="fr-FR" sz="2000" b="1" dirty="0" err="1" smtClean="0"/>
              <a:t>ette</a:t>
            </a:r>
            <a:r>
              <a:rPr lang="fr-FR" sz="2000" b="1" dirty="0" smtClean="0"/>
              <a:t> », « -erre » et « -esse ».</a:t>
            </a:r>
            <a:endParaRPr lang="fr-FR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94323" y="2097636"/>
            <a:ext cx="7975256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Exemples</a:t>
            </a:r>
            <a:r>
              <a:rPr lang="fr-FR" sz="2000" b="0" dirty="0" smtClean="0">
                <a:latin typeface="Calibiri"/>
              </a:rPr>
              <a:t> de </a:t>
            </a:r>
            <a:r>
              <a:rPr lang="fr-FR" sz="2000" b="0" dirty="0">
                <a:latin typeface="Calibiri"/>
              </a:rPr>
              <a:t>mots avec les finales «-elle», «-</a:t>
            </a:r>
            <a:r>
              <a:rPr lang="fr-FR" sz="2000" b="0" dirty="0" err="1">
                <a:latin typeface="Calibiri"/>
              </a:rPr>
              <a:t>ette</a:t>
            </a:r>
            <a:r>
              <a:rPr lang="fr-FR" sz="2000" b="0" dirty="0">
                <a:latin typeface="Calibiri"/>
              </a:rPr>
              <a:t>», «-erre» et «esse</a:t>
            </a:r>
            <a:r>
              <a:rPr lang="fr-FR" sz="2000" b="0" dirty="0" smtClean="0">
                <a:latin typeface="Calibiri"/>
              </a:rPr>
              <a:t>» :</a:t>
            </a:r>
            <a:endParaRPr lang="fr-FR" sz="2000" b="0" dirty="0">
              <a:latin typeface="Calibiri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000" b="0" dirty="0" smtClean="0">
                <a:latin typeface="Calibiri"/>
                <a:cs typeface="Calibri" pitchFamily="34" charset="0"/>
              </a:rPr>
              <a:t>gaz</a:t>
            </a:r>
            <a:r>
              <a:rPr lang="fr-FR" sz="2000" b="0" dirty="0" smtClean="0">
                <a:solidFill>
                  <a:srgbClr val="336FB6"/>
                </a:solidFill>
                <a:latin typeface="Calibiri"/>
                <a:cs typeface="Calibri" pitchFamily="34" charset="0"/>
              </a:rPr>
              <a:t>elle</a:t>
            </a:r>
            <a:r>
              <a:rPr lang="fr-FR" sz="2000" b="0" dirty="0" smtClean="0">
                <a:latin typeface="Calibiri"/>
                <a:cs typeface="Calibri" pitchFamily="34" charset="0"/>
              </a:rPr>
              <a:t> -  </a:t>
            </a:r>
            <a:r>
              <a:rPr lang="fr-FR" sz="2000" b="0" dirty="0">
                <a:latin typeface="Calibiri"/>
                <a:cs typeface="Calibri" pitchFamily="34" charset="0"/>
              </a:rPr>
              <a:t>t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erre</a:t>
            </a:r>
            <a:r>
              <a:rPr lang="fr-FR" sz="2000" b="0" dirty="0">
                <a:latin typeface="Calibiri"/>
                <a:cs typeface="Calibri" pitchFamily="34" charset="0"/>
              </a:rPr>
              <a:t> – fic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elle</a:t>
            </a:r>
            <a:r>
              <a:rPr lang="fr-FR" sz="2000" b="0" dirty="0">
                <a:latin typeface="Calibiri"/>
                <a:cs typeface="Calibri" pitchFamily="34" charset="0"/>
              </a:rPr>
              <a:t> – par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esse</a:t>
            </a:r>
            <a:r>
              <a:rPr lang="fr-FR" sz="2000" b="0" dirty="0">
                <a:latin typeface="Calibiri"/>
                <a:cs typeface="Calibri" pitchFamily="34" charset="0"/>
              </a:rPr>
              <a:t> – gal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ette</a:t>
            </a:r>
            <a:r>
              <a:rPr lang="fr-FR" sz="2000" b="0" dirty="0">
                <a:latin typeface="Calibiri"/>
                <a:cs typeface="Calibri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000" b="0" dirty="0" smtClean="0">
                <a:latin typeface="Calibiri"/>
                <a:cs typeface="Calibri" pitchFamily="34" charset="0"/>
              </a:rPr>
              <a:t>gu</a:t>
            </a:r>
            <a:r>
              <a:rPr lang="fr-FR" sz="2000" b="0" dirty="0" smtClean="0">
                <a:solidFill>
                  <a:srgbClr val="336FB6"/>
                </a:solidFill>
                <a:latin typeface="Calibiri"/>
                <a:cs typeface="Calibri" pitchFamily="34" charset="0"/>
              </a:rPr>
              <a:t>erre</a:t>
            </a:r>
            <a:r>
              <a:rPr lang="fr-FR" sz="2000" b="0" dirty="0" smtClean="0">
                <a:latin typeface="Calibiri"/>
                <a:cs typeface="Calibri" pitchFamily="34" charset="0"/>
              </a:rPr>
              <a:t> – </a:t>
            </a:r>
            <a:r>
              <a:rPr lang="fr-FR" sz="2000" b="0" dirty="0">
                <a:latin typeface="Calibiri"/>
                <a:cs typeface="Calibri" pitchFamily="34" charset="0"/>
              </a:rPr>
              <a:t>tabl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ette </a:t>
            </a:r>
            <a:r>
              <a:rPr lang="fr-FR" sz="2000" b="0" dirty="0">
                <a:latin typeface="Calibiri"/>
                <a:cs typeface="Calibri" pitchFamily="34" charset="0"/>
              </a:rPr>
              <a:t>– vit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esse</a:t>
            </a:r>
            <a:r>
              <a:rPr lang="fr-FR" sz="2000" b="0" dirty="0">
                <a:latin typeface="Calibiri"/>
                <a:cs typeface="Calibri" pitchFamily="34" charset="0"/>
              </a:rPr>
              <a:t> – faibl</a:t>
            </a:r>
            <a:r>
              <a:rPr lang="fr-FR" sz="2000" b="0" dirty="0">
                <a:solidFill>
                  <a:srgbClr val="336FB6"/>
                </a:solidFill>
                <a:latin typeface="Calibiri"/>
                <a:cs typeface="Calibri" pitchFamily="34" charset="0"/>
              </a:rPr>
              <a:t>esse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>
                <a:solidFill>
                  <a:srgbClr val="E8E8E8">
                    <a:lumMod val="50000"/>
                  </a:srgbClr>
                </a:solidFill>
              </a:rPr>
              <a:t>Regardez les mots suivants, même s’ils sont à moitié cachés. Devinez-les et lisez-les à haute voix.</a:t>
            </a:r>
            <a:endParaRPr lang="fr-FR" dirty="0">
              <a:solidFill>
                <a:srgbClr val="E8E8E8">
                  <a:lumMod val="50000"/>
                </a:srgb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dirty="0" smtClean="0">
                <a:solidFill>
                  <a:srgbClr val="E8E8E8">
                    <a:lumMod val="75000"/>
                  </a:srgbClr>
                </a:solidFill>
              </a:rPr>
              <a:t>Désigner 5 élèves pour lire. fournir un feedback positif et correctif.</a:t>
            </a:r>
            <a:endParaRPr lang="fr-FR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627961" y="1189822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jeunesse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490509" y="1176969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lunettes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3479493" y="2840521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ruelle</a:t>
            </a:r>
            <a:endParaRPr lang="fr-FR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6332863" y="1154935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politesse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37142" y="2818487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verre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6376930" y="2840521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tendresse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3523561" y="3798981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guerre</a:t>
            </a:r>
            <a:endParaRPr lang="fr-FR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703243" y="3821015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gazelle</a:t>
            </a:r>
            <a:endParaRPr lang="fr-FR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6420997" y="3743897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casquette</a:t>
            </a:r>
            <a:endParaRPr lang="fr-FR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3455624" y="1935301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fillette</a:t>
            </a:r>
            <a:endParaRPr lang="fr-FR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613273" y="1913267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pierre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6353061" y="1935301"/>
            <a:ext cx="1399143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ficelle</a:t>
            </a:r>
            <a:endParaRPr lang="fr-FR" b="1" dirty="0"/>
          </a:p>
        </p:txBody>
      </p:sp>
      <p:sp>
        <p:nvSpPr>
          <p:cNvPr id="26" name="Moins 25"/>
          <p:cNvSpPr/>
          <p:nvPr/>
        </p:nvSpPr>
        <p:spPr>
          <a:xfrm rot="19030270">
            <a:off x="679371" y="1296317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Moins 26"/>
          <p:cNvSpPr/>
          <p:nvPr/>
        </p:nvSpPr>
        <p:spPr>
          <a:xfrm rot="19030270">
            <a:off x="3574971" y="1272448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Moins 27"/>
          <p:cNvSpPr/>
          <p:nvPr/>
        </p:nvSpPr>
        <p:spPr>
          <a:xfrm rot="19030270">
            <a:off x="6360403" y="1226544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Moins 29"/>
          <p:cNvSpPr/>
          <p:nvPr/>
        </p:nvSpPr>
        <p:spPr>
          <a:xfrm rot="3500361">
            <a:off x="861512" y="2083242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Moins 30"/>
          <p:cNvSpPr/>
          <p:nvPr/>
        </p:nvSpPr>
        <p:spPr>
          <a:xfrm rot="3168112">
            <a:off x="3552943" y="2032610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Moins 31"/>
          <p:cNvSpPr/>
          <p:nvPr/>
        </p:nvSpPr>
        <p:spPr>
          <a:xfrm rot="2743166">
            <a:off x="6373268" y="1988543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Moins 33"/>
          <p:cNvSpPr/>
          <p:nvPr/>
        </p:nvSpPr>
        <p:spPr>
          <a:xfrm rot="19030270">
            <a:off x="690234" y="2885765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Moins 34"/>
          <p:cNvSpPr/>
          <p:nvPr/>
        </p:nvSpPr>
        <p:spPr>
          <a:xfrm rot="19030270">
            <a:off x="3486842" y="2924978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Moins 35"/>
          <p:cNvSpPr/>
          <p:nvPr/>
        </p:nvSpPr>
        <p:spPr>
          <a:xfrm rot="19030270">
            <a:off x="6382441" y="2879074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Moins 36"/>
          <p:cNvSpPr/>
          <p:nvPr/>
        </p:nvSpPr>
        <p:spPr>
          <a:xfrm rot="3500361">
            <a:off x="752816" y="3903642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Moins 37"/>
          <p:cNvSpPr/>
          <p:nvPr/>
        </p:nvSpPr>
        <p:spPr>
          <a:xfrm rot="3168112">
            <a:off x="3628225" y="3914658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Moins 38"/>
          <p:cNvSpPr/>
          <p:nvPr/>
        </p:nvSpPr>
        <p:spPr>
          <a:xfrm rot="2743166">
            <a:off x="6448550" y="3870591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420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Travaillez par binômes. Lisez les mots à voix haute. Écoutez votre camarade et corrigez-le s’il ne prononce pas bien</a:t>
            </a:r>
            <a:r>
              <a:rPr lang="fr-FR" i="1" dirty="0" smtClean="0"/>
              <a:t>.</a:t>
            </a:r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18527" y="1379171"/>
            <a:ext cx="5477903" cy="256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Travaillez par binômes. Inversez les rôles</a:t>
            </a:r>
            <a:r>
              <a:rPr lang="fr-FR" i="1" dirty="0"/>
              <a:t> </a:t>
            </a:r>
            <a:r>
              <a:rPr lang="fr-FR" i="1" dirty="0" smtClean="0"/>
              <a:t>!</a:t>
            </a:r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2147" y="1454144"/>
            <a:ext cx="5477903" cy="257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98216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49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402015" y="1100983"/>
            <a:ext cx="8339968" cy="4462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sz="20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correctement les mots avec les sons: « </a:t>
            </a:r>
            <a:r>
              <a:rPr lang="fr-FR" sz="2000" b="1" dirty="0" err="1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ez</a:t>
            </a:r>
            <a:r>
              <a:rPr lang="fr-FR" sz="20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», « et », et « er ». </a:t>
            </a:r>
            <a:endParaRPr lang="fr-FR" sz="20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2016" y="2242158"/>
            <a:ext cx="8339967" cy="15240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latin typeface="Calibiri"/>
              </a:rPr>
              <a:t>   1. Le son /é/ s’écrit avec « -</a:t>
            </a:r>
            <a:r>
              <a:rPr lang="fr-FR" sz="1600" b="1" dirty="0" err="1" smtClean="0">
                <a:latin typeface="Calibiri"/>
              </a:rPr>
              <a:t>ez</a:t>
            </a:r>
            <a:r>
              <a:rPr lang="fr-FR" sz="1600" b="1" dirty="0" smtClean="0">
                <a:latin typeface="Calibiri"/>
              </a:rPr>
              <a:t> » :       </a:t>
            </a:r>
            <a:r>
              <a:rPr lang="fr-FR" sz="1600" i="1" dirty="0" smtClean="0">
                <a:latin typeface="Calibiri"/>
              </a:rPr>
              <a:t>vous mangez, vous dansez, vous jouez…</a:t>
            </a:r>
            <a:endParaRPr lang="fr-FR" sz="1600" dirty="0" smtClean="0">
              <a:latin typeface="Calibiri"/>
            </a:endParaRPr>
          </a:p>
          <a:p>
            <a:pPr>
              <a:lnSpc>
                <a:spcPct val="150000"/>
              </a:lnSpc>
            </a:pPr>
            <a:r>
              <a:rPr lang="fr-FR" sz="1600" dirty="0" smtClean="0">
                <a:latin typeface="Calibiri"/>
              </a:rPr>
              <a:t>   Souvent utilisé à la </a:t>
            </a:r>
            <a:r>
              <a:rPr lang="fr-FR" sz="1600" b="1" dirty="0" smtClean="0">
                <a:latin typeface="Calibiri"/>
              </a:rPr>
              <a:t>2ᵉ personne du pluriel</a:t>
            </a:r>
            <a:r>
              <a:rPr lang="fr-FR" sz="1600" dirty="0" smtClean="0">
                <a:latin typeface="Calibiri"/>
              </a:rPr>
              <a:t> des verbes au présent.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>
                <a:latin typeface="Calibiri"/>
              </a:rPr>
              <a:t>   2. Le son /é/ s’écrit avec « -et » :       </a:t>
            </a:r>
            <a:r>
              <a:rPr lang="fr-FR" sz="1600" i="1" dirty="0" smtClean="0">
                <a:latin typeface="Calibiri"/>
              </a:rPr>
              <a:t>le poulet, le carnet, livret.</a:t>
            </a:r>
            <a:endParaRPr lang="fr-FR" sz="1600" dirty="0" smtClean="0">
              <a:latin typeface="Calibiri"/>
            </a:endParaRPr>
          </a:p>
          <a:p>
            <a:pPr>
              <a:lnSpc>
                <a:spcPct val="150000"/>
              </a:lnSpc>
            </a:pPr>
            <a:r>
              <a:rPr lang="fr-FR" sz="1600" b="1" dirty="0" smtClean="0">
                <a:latin typeface="Calibiri"/>
              </a:rPr>
              <a:t>   3. Le son /e/ s’écrit avec « -er » :       </a:t>
            </a:r>
            <a:r>
              <a:rPr lang="fr-FR" sz="1600" i="1" dirty="0" smtClean="0">
                <a:latin typeface="Calibiri"/>
              </a:rPr>
              <a:t>marcher, chanter, parler, panier.</a:t>
            </a:r>
            <a:endParaRPr lang="fr-FR" sz="1600" dirty="0">
              <a:solidFill>
                <a:sysClr val="windowText" lastClr="000000"/>
              </a:solidFill>
              <a:latin typeface="Calibiri"/>
              <a:cs typeface="Calibri" panose="020F0502020204030204" pitchFamily="34" charset="0"/>
            </a:endParaRP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35143" y="5164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Rappelez-vous bien :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09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Reliez les mots qui s’écrivent de la même façon avec les sons « er », « </a:t>
            </a:r>
            <a:r>
              <a:rPr lang="fr-FR" dirty="0" err="1" smtClean="0"/>
              <a:t>ez</a:t>
            </a:r>
            <a:r>
              <a:rPr lang="fr-FR" dirty="0" smtClean="0"/>
              <a:t> » et « et ».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5 élèves pour répondre et lire les mots.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65247" y="1189822"/>
            <a:ext cx="1200845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panier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2543057" y="1199003"/>
            <a:ext cx="1136587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nez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4845584" y="1210011"/>
            <a:ext cx="121371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poulet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7489648" y="1199003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marcher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07478" y="4371860"/>
            <a:ext cx="1200845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bouquet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2541220" y="4381041"/>
            <a:ext cx="1136587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changer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4887816" y="4392049"/>
            <a:ext cx="1114560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dernier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531879" y="4381041"/>
            <a:ext cx="1103541" cy="369332"/>
          </a:xfrm>
          <a:prstGeom prst="rect">
            <a:avLst/>
          </a:prstGeom>
          <a:solidFill>
            <a:srgbClr val="E8E2EE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rentrez</a:t>
            </a:r>
            <a:endParaRPr lang="fr-FR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429654" y="1815948"/>
            <a:ext cx="714261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759391" y="1825129"/>
            <a:ext cx="676041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108081" y="1836137"/>
            <a:ext cx="662938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714626" y="1825129"/>
            <a:ext cx="656385" cy="369332"/>
          </a:xfrm>
          <a:prstGeom prst="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38834" y="3686979"/>
            <a:ext cx="71426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1</a:t>
            </a:r>
            <a:endParaRPr lang="fr-FR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2768571" y="3696160"/>
            <a:ext cx="67604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084210" y="3707168"/>
            <a:ext cx="66293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3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7723806" y="3696160"/>
            <a:ext cx="65638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4</a:t>
            </a:r>
          </a:p>
        </p:txBody>
      </p:sp>
      <p:pic>
        <p:nvPicPr>
          <p:cNvPr id="3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66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1573602" y="2083051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8250" y="1579236"/>
            <a:ext cx="598721" cy="5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Maintenant, lisez les mots suivants. Faites attention aux sons: « </a:t>
            </a:r>
            <a:r>
              <a:rPr lang="fr-FR" dirty="0" err="1" smtClean="0"/>
              <a:t>ez</a:t>
            </a:r>
            <a:r>
              <a:rPr lang="fr-FR" dirty="0" smtClean="0"/>
              <a:t> »,  « et », « </a:t>
            </a:r>
            <a:r>
              <a:rPr lang="fr-FR" dirty="0" err="1" smtClean="0"/>
              <a:t>ed</a:t>
            </a:r>
            <a:r>
              <a:rPr lang="fr-FR" dirty="0" smtClean="0"/>
              <a:t>» et « er».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des élèves pour lire. 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1668" y="1070820"/>
            <a:ext cx="6564686" cy="152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51667" y="2704446"/>
            <a:ext cx="6685125" cy="159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1308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Lisez les phrases suivantes. Faites attention aux mots avec les sons déjà vus.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5 élèves pour </a:t>
            </a:r>
            <a:r>
              <a:rPr lang="fr-FR" dirty="0" smtClean="0"/>
              <a:t>lire.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55202" y="1354116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Les filles font un bouquet de fleurs.</a:t>
            </a:r>
            <a:endParaRPr lang="fr-FR" sz="16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92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336FB6"/>
                </a:solidFill>
              </a:rPr>
              <a:t>Lecture chorale: </a:t>
            </a:r>
            <a:r>
              <a:rPr lang="fr-FR" dirty="0"/>
              <a:t>Lisez tous ensemble </a:t>
            </a:r>
            <a:r>
              <a:rPr lang="fr-FR" dirty="0" smtClean="0"/>
              <a:t>les quatre phrases, </a:t>
            </a:r>
            <a:r>
              <a:rPr lang="fr-FR" dirty="0"/>
              <a:t>en respectant </a:t>
            </a:r>
            <a:r>
              <a:rPr lang="fr-FR" dirty="0" smtClean="0"/>
              <a:t>la ponctuation.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55202" y="1354116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err="1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Ritaj</a:t>
            </a:r>
            <a:r>
              <a:rPr lang="fr-FR" sz="16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err="1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Ritaj</a:t>
            </a:r>
            <a:r>
              <a:rPr lang="fr-FR" sz="16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solidFill>
                  <a:schemeClr val="bg1">
                    <a:lumMod val="85000"/>
                  </a:schemeClr>
                </a:solidFill>
                <a:latin typeface="Calibiri"/>
              </a:rPr>
              <a:t>Les filles font un bouquet de fleurs.</a:t>
            </a:r>
            <a:endParaRPr lang="fr-FR" sz="1600" dirty="0">
              <a:solidFill>
                <a:schemeClr val="bg1">
                  <a:lumMod val="85000"/>
                </a:schemeClr>
              </a:solidFill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5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93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Faisons une révision rapide </a:t>
            </a:r>
            <a:r>
              <a:rPr lang="fr-FR" dirty="0" smtClean="0"/>
              <a:t>du mot-outil : </a:t>
            </a:r>
            <a:r>
              <a:rPr lang="fr-FR" dirty="0"/>
              <a:t>« où? </a:t>
            </a:r>
            <a:r>
              <a:rPr lang="fr-FR" dirty="0" smtClean="0"/>
              <a:t>».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93" y="995121"/>
            <a:ext cx="8039028" cy="4462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000" dirty="0"/>
              <a:t>Identifier </a:t>
            </a:r>
            <a:r>
              <a:rPr lang="fr-FR" sz="2000" dirty="0">
                <a:solidFill>
                  <a:srgbClr val="0070C0"/>
                </a:solidFill>
              </a:rPr>
              <a:t>où</a:t>
            </a:r>
            <a:r>
              <a:rPr lang="fr-FR" sz="2000" dirty="0"/>
              <a:t> se passe </a:t>
            </a:r>
            <a:r>
              <a:rPr lang="fr-FR" sz="2000" dirty="0" smtClean="0"/>
              <a:t>l’action.</a:t>
            </a: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72896" y="1839769"/>
            <a:ext cx="8039027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Pour identifier le lieu de l’action, on s’appuie sur les mots qui précisent un endroit (en classe, dans la maison, à l’école, …).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 : </a:t>
            </a:r>
            <a:r>
              <a:rPr lang="fr-FR" sz="2000" b="1" i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garçon joue dans le parc.</a:t>
            </a: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 : </a:t>
            </a:r>
            <a:r>
              <a:rPr lang="fr-FR" sz="2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fr-FR" sz="20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joue le garçon ?           </a:t>
            </a:r>
            <a:r>
              <a:rPr lang="fr-FR" sz="2000" b="1" i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garçon joue dans le parc.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lèche droite 12"/>
          <p:cNvSpPr/>
          <p:nvPr/>
        </p:nvSpPr>
        <p:spPr>
          <a:xfrm>
            <a:off x="3888954" y="3525398"/>
            <a:ext cx="385591" cy="88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626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à la question suivante: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sp>
        <p:nvSpPr>
          <p:cNvPr id="6" name="Rectangle 5"/>
          <p:cNvSpPr/>
          <p:nvPr/>
        </p:nvSpPr>
        <p:spPr>
          <a:xfrm>
            <a:off x="184934" y="835885"/>
            <a:ext cx="86302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 </a:t>
            </a:r>
            <a:r>
              <a:rPr lang="fr-FR" dirty="0" smtClean="0">
                <a:latin typeface="Calibiri"/>
              </a:rPr>
              <a:t>est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1728689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Les filles font un bouquet de fleurs.</a:t>
            </a:r>
            <a:endParaRPr lang="fr-FR" sz="16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9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 attendue :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934" y="835885"/>
            <a:ext cx="86302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 </a:t>
            </a:r>
            <a:r>
              <a:rPr lang="fr-FR" dirty="0" smtClean="0">
                <a:latin typeface="Calibiri"/>
              </a:rPr>
              <a:t>est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882021" y="1066075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rgbClr val="C00000"/>
                </a:solidFill>
                <a:latin typeface="Calibiri"/>
              </a:rPr>
              <a:t>Ritaj</a:t>
            </a:r>
            <a:r>
              <a:rPr lang="fr-FR" dirty="0" smtClean="0">
                <a:solidFill>
                  <a:srgbClr val="C00000"/>
                </a:solidFill>
                <a:latin typeface="Calibiri"/>
              </a:rPr>
              <a:t> est dans son jardin.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1728689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Les filles font un bouquet de fleurs.</a:t>
            </a:r>
            <a:endParaRPr lang="fr-FR" sz="16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430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7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rappeler rapidement un point essentiel avant de répondre à la question.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82885" y="984104"/>
            <a:ext cx="8134136" cy="4921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b="0" dirty="0" smtClean="0">
                <a:solidFill>
                  <a:schemeClr val="tx1"/>
                </a:solidFill>
              </a:rPr>
              <a:t>Identifier </a:t>
            </a:r>
            <a:r>
              <a:rPr lang="fr-FR" dirty="0" smtClean="0">
                <a:solidFill>
                  <a:srgbClr val="336FB6"/>
                </a:solidFill>
              </a:rPr>
              <a:t>l’action</a:t>
            </a:r>
            <a:r>
              <a:rPr lang="fr-F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fr-FR" b="0" dirty="0" smtClean="0">
                <a:solidFill>
                  <a:schemeClr val="tx1"/>
                </a:solidFill>
              </a:rPr>
              <a:t>d’un</a:t>
            </a:r>
            <a:r>
              <a:rPr lang="fr-FR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fr-FR" b="0" dirty="0" smtClean="0">
                <a:solidFill>
                  <a:schemeClr val="tx1"/>
                </a:solidFill>
              </a:rPr>
              <a:t>personnage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82885" y="1911983"/>
            <a:ext cx="8134135" cy="2400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Calibiri"/>
              </a:rPr>
              <a:t>Pour reconnaître </a:t>
            </a:r>
            <a:r>
              <a:rPr lang="fr-FR" sz="20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l’action</a:t>
            </a:r>
            <a:r>
              <a:rPr lang="fr-FR" sz="2000" dirty="0" smtClean="0">
                <a:latin typeface="Calibiri"/>
              </a:rPr>
              <a:t> d’un personnage, on repère les mots qui indiquent ce qu’il fait (</a:t>
            </a:r>
            <a:r>
              <a:rPr lang="fr-FR" sz="20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verbe d’action</a:t>
            </a:r>
            <a:r>
              <a:rPr lang="fr-FR" sz="2000" dirty="0" smtClean="0">
                <a:latin typeface="Calibiri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Exemple</a:t>
            </a:r>
            <a:r>
              <a:rPr lang="fr-FR" sz="2000" dirty="0" smtClean="0">
                <a:latin typeface="Calibiri"/>
              </a:rPr>
              <a:t> : </a:t>
            </a:r>
            <a:r>
              <a:rPr lang="fr-FR" sz="2000" i="1" dirty="0" smtClean="0">
                <a:latin typeface="Calibiri"/>
              </a:rPr>
              <a:t>L’élève fait ses devoirs.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Question</a:t>
            </a:r>
            <a:r>
              <a:rPr lang="fr-FR" sz="2000" dirty="0" smtClean="0">
                <a:latin typeface="Calibiri"/>
              </a:rPr>
              <a:t> : </a:t>
            </a:r>
            <a:r>
              <a:rPr lang="fr-FR" sz="20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fait-il / qu’est ce qu’il fait ? 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smtClean="0">
                <a:solidFill>
                  <a:srgbClr val="92D050"/>
                </a:solidFill>
                <a:latin typeface="Calibiri"/>
              </a:rPr>
              <a:t> </a:t>
            </a:r>
            <a:r>
              <a:rPr lang="fr-FR" sz="2000" b="1" dirty="0" smtClean="0">
                <a:latin typeface="Calibiri"/>
              </a:rPr>
              <a:t>Réponse</a:t>
            </a:r>
            <a:r>
              <a:rPr lang="fr-FR" sz="2000" b="1" dirty="0" smtClean="0">
                <a:solidFill>
                  <a:srgbClr val="92D050"/>
                </a:solidFill>
                <a:latin typeface="Calibiri"/>
              </a:rPr>
              <a:t>: </a:t>
            </a:r>
            <a:r>
              <a:rPr lang="fr-FR" sz="2000" i="1" dirty="0" smtClean="0">
                <a:latin typeface="Calibiri"/>
              </a:rPr>
              <a:t>Il fait ses devoirs.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0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6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200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111839" y="1137048"/>
            <a:ext cx="91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72180" y="1059158"/>
            <a:ext cx="1436644" cy="1294519"/>
            <a:chOff x="1007340" y="1589285"/>
            <a:chExt cx="914400" cy="1831671"/>
          </a:xfrm>
        </p:grpSpPr>
        <p:sp>
          <p:nvSpPr>
            <p:cNvPr id="5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58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5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60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61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2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3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64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65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70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73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74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75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76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77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467925" y="1201983"/>
            <a:ext cx="1227698" cy="476674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9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93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300530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94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96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97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98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99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10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0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103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104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105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106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107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9" name="ZoneTexte 108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0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111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817423" y="1059158"/>
            <a:ext cx="1737709" cy="481693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113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4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30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</a:t>
            </a:r>
            <a:r>
              <a:rPr lang="fr-FR" dirty="0" smtClean="0"/>
              <a:t>aux questions suivantes </a:t>
            </a:r>
            <a:r>
              <a:rPr lang="fr-FR" dirty="0"/>
              <a:t>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637579"/>
            <a:ext cx="86302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1600" b="1" dirty="0" smtClean="0">
                <a:latin typeface="Calibiri"/>
              </a:rPr>
              <a:t>Qu’est-ce que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1600" b="1" dirty="0" smtClean="0">
                <a:latin typeface="Calibiri"/>
              </a:rPr>
              <a:t>Qu’est-ce qu’</a:t>
            </a:r>
            <a:r>
              <a:rPr lang="fr-FR" sz="1600" dirty="0" smtClean="0">
                <a:latin typeface="Calibiri"/>
              </a:rPr>
              <a:t>elle voit dans le jardin ? </a:t>
            </a:r>
            <a:endParaRPr lang="fr-FR" sz="1600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600" b="1" dirty="0" smtClean="0">
                <a:latin typeface="Calibiri"/>
              </a:rPr>
              <a:t>Que</a:t>
            </a:r>
            <a:r>
              <a:rPr lang="fr-FR" sz="1600" dirty="0" smtClean="0">
                <a:latin typeface="Calibiri"/>
              </a:rPr>
              <a:t> font les deux filles ensemble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600" b="1" dirty="0" smtClean="0">
                <a:latin typeface="Calibiri"/>
              </a:rPr>
              <a:t>Qu’est-ce qu’</a:t>
            </a:r>
            <a:r>
              <a:rPr lang="fr-FR" sz="1600" dirty="0" smtClean="0">
                <a:latin typeface="Calibiri"/>
              </a:rPr>
              <a:t>elles font avec les fleurs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2676151"/>
            <a:ext cx="8371042" cy="230832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est dans son jardin. Elle est contente.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veut faire un bouquet.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Sa voisine Fatima arrive.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salue son amie.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et Fatima cueillent des fleurs ensemble.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Le panier est plein de fleurs.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Les filles font un bouquet de fleurs.</a:t>
            </a:r>
            <a:endParaRPr lang="fr-FR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386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</a:t>
            </a:r>
            <a:r>
              <a:rPr lang="fr-FR" dirty="0"/>
              <a:t>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73942" y="806763"/>
            <a:ext cx="3896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>
                <a:solidFill>
                  <a:srgbClr val="C00000"/>
                </a:solidFill>
                <a:latin typeface="Calibiri"/>
              </a:rPr>
              <a:t>Ritaj</a:t>
            </a:r>
            <a:r>
              <a:rPr lang="fr-FR" dirty="0" smtClean="0">
                <a:solidFill>
                  <a:srgbClr val="C00000"/>
                </a:solidFill>
                <a:latin typeface="Calibiri"/>
              </a:rPr>
              <a:t> veut faire un bouquet.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9629" y="1285536"/>
            <a:ext cx="2595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Elle voit de jolies fleurs.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86381" y="1792266"/>
            <a:ext cx="4775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rgbClr val="C00000"/>
                </a:solidFill>
                <a:latin typeface="Calibiri"/>
              </a:rPr>
              <a:t>Ritaj</a:t>
            </a:r>
            <a:r>
              <a:rPr lang="fr-FR" dirty="0" smtClean="0">
                <a:solidFill>
                  <a:srgbClr val="C00000"/>
                </a:solidFill>
                <a:latin typeface="Calibiri"/>
              </a:rPr>
              <a:t> et Fatima cueillent des fleurs ensemble.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4934" y="637579"/>
            <a:ext cx="86302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1600" b="1" dirty="0" smtClean="0">
                <a:latin typeface="Calibiri"/>
              </a:rPr>
              <a:t>Qu’est-ce que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sz="1600" b="1" dirty="0" smtClean="0">
                <a:latin typeface="Calibiri"/>
              </a:rPr>
              <a:t>Qu’est-ce qu’</a:t>
            </a:r>
            <a:r>
              <a:rPr lang="fr-FR" sz="1600" dirty="0" smtClean="0">
                <a:latin typeface="Calibiri"/>
              </a:rPr>
              <a:t>elle voit dans le jardin ? </a:t>
            </a:r>
            <a:endParaRPr lang="fr-FR" sz="1600" dirty="0">
              <a:latin typeface="Calibiri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600" b="1" dirty="0" smtClean="0">
                <a:latin typeface="Calibiri"/>
              </a:rPr>
              <a:t>Que</a:t>
            </a:r>
            <a:r>
              <a:rPr lang="fr-FR" sz="1600" dirty="0" smtClean="0">
                <a:latin typeface="Calibiri"/>
              </a:rPr>
              <a:t> font les deux filles ensemble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sz="1600" b="1" dirty="0" smtClean="0">
                <a:latin typeface="Calibiri"/>
              </a:rPr>
              <a:t>Qu’est-ce qu’</a:t>
            </a:r>
            <a:r>
              <a:rPr lang="fr-FR" sz="1600" dirty="0" smtClean="0">
                <a:latin typeface="Calibiri"/>
              </a:rPr>
              <a:t>elles font avec les fleurs 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95562" y="2275172"/>
            <a:ext cx="3762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C00000"/>
                </a:solidFill>
                <a:latin typeface="Calibiri"/>
              </a:rPr>
              <a:t>Les filles font un bouquet de fleurs.</a:t>
            </a:r>
            <a:endParaRPr lang="fr-FR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2676151"/>
            <a:ext cx="8371042" cy="230832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est dans son jardin. Elle est contente.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veut faire un bouquet.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Sa voisine Fatima arrive.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salue son amie.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et Fatima cueillent des fleurs ensemble.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Le panier est plein de fleurs.</a:t>
            </a:r>
          </a:p>
          <a:p>
            <a:pPr algn="just">
              <a:buFont typeface="Wingdings" pitchFamily="2" charset="2"/>
              <a:buChar char="Ø"/>
            </a:pPr>
            <a:r>
              <a:rPr lang="fr-FR" dirty="0" smtClean="0">
                <a:latin typeface="Calibiri"/>
              </a:rPr>
              <a:t> Les filles font un bouquet de fleurs.</a:t>
            </a:r>
            <a:endParaRPr lang="fr-FR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208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18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Un autre petit flash-back sur ce que nous avons appris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21102" y="818849"/>
            <a:ext cx="8342615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2000" dirty="0"/>
              <a:t>Répondre à la question « </a:t>
            </a:r>
            <a:r>
              <a:rPr lang="fr-FR" sz="2000" dirty="0">
                <a:solidFill>
                  <a:srgbClr val="336FB6"/>
                </a:solidFill>
              </a:rPr>
              <a:t>Comment</a:t>
            </a:r>
            <a:r>
              <a:rPr lang="fr-FR" sz="2000" dirty="0"/>
              <a:t> ? </a:t>
            </a:r>
            <a:r>
              <a:rPr lang="fr-FR" sz="2000" dirty="0" smtClean="0"/>
              <a:t>» pour identifier le sentiment d’un personnage.</a:t>
            </a: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21102" y="2024658"/>
            <a:ext cx="8342615" cy="2400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>
                <a:latin typeface="Calibiri"/>
              </a:rPr>
              <a:t>Pour reconnaître le sentiment d’un personnage, on observe les mots qui montrent ce qu’il ressent (</a:t>
            </a:r>
            <a:r>
              <a:rPr lang="fr-FR" sz="2000" b="1" i="1" dirty="0" smtClean="0">
                <a:solidFill>
                  <a:srgbClr val="3FB2CB"/>
                </a:solidFill>
                <a:latin typeface="Calibiri"/>
              </a:rPr>
              <a:t>joie, peur, colère, tristesse</a:t>
            </a:r>
            <a:r>
              <a:rPr lang="fr-FR" sz="2000" dirty="0" smtClean="0">
                <a:latin typeface="Calibiri"/>
              </a:rPr>
              <a:t>, …).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Exemple : </a:t>
            </a:r>
            <a:r>
              <a:rPr lang="fr-FR" sz="2000" i="1" dirty="0" smtClean="0">
                <a:latin typeface="Calibiri"/>
              </a:rPr>
              <a:t>Le garçon est content.</a:t>
            </a:r>
          </a:p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C00000"/>
                </a:solidFill>
                <a:latin typeface="Calibiri"/>
              </a:rPr>
              <a:t>Question : </a:t>
            </a:r>
            <a:r>
              <a:rPr lang="fr-FR" sz="2000" dirty="0" smtClean="0">
                <a:latin typeface="Calibiri"/>
              </a:rPr>
              <a:t>Comment se sent-il ? 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Réponse :   </a:t>
            </a:r>
            <a:r>
              <a:rPr lang="fr-FR" sz="2000" i="1" dirty="0" smtClean="0">
                <a:latin typeface="Calibiri"/>
              </a:rPr>
              <a:t>Il est content.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0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la question suivante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84934" y="835885"/>
            <a:ext cx="86302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Comment </a:t>
            </a:r>
            <a:r>
              <a:rPr lang="fr-FR" dirty="0" smtClean="0">
                <a:latin typeface="Calibiri"/>
              </a:rPr>
              <a:t>se sent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1728689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Les filles font un bouquet de fleurs.</a:t>
            </a:r>
            <a:endParaRPr lang="fr-FR" sz="16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399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4934" y="835885"/>
            <a:ext cx="86302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Comment </a:t>
            </a:r>
            <a:r>
              <a:rPr lang="fr-FR" dirty="0" smtClean="0">
                <a:latin typeface="Calibiri"/>
              </a:rPr>
              <a:t>se sent </a:t>
            </a:r>
            <a:r>
              <a:rPr lang="fr-FR" dirty="0" err="1" smtClean="0">
                <a:latin typeface="Calibiri"/>
              </a:rPr>
              <a:t>Ritaj</a:t>
            </a:r>
            <a:r>
              <a:rPr lang="fr-FR" dirty="0" smtClean="0">
                <a:latin typeface="Calibiri"/>
              </a:rPr>
              <a:t> ?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500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882021" y="1066075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rgbClr val="C00000"/>
                </a:solidFill>
                <a:latin typeface="Calibiri"/>
              </a:rPr>
              <a:t>Ritaj</a:t>
            </a:r>
            <a:r>
              <a:rPr lang="fr-FR" dirty="0" smtClean="0">
                <a:solidFill>
                  <a:srgbClr val="C00000"/>
                </a:solidFill>
                <a:latin typeface="Calibiri"/>
              </a:rPr>
              <a:t> est contente.</a:t>
            </a: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E320EB-40A4-7C5A-AF40-225D1A1E2B0E}"/>
              </a:ext>
            </a:extLst>
          </p:cNvPr>
          <p:cNvSpPr/>
          <p:nvPr/>
        </p:nvSpPr>
        <p:spPr>
          <a:xfrm>
            <a:off x="444185" y="1728689"/>
            <a:ext cx="8371042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est dans son jardin. Elle est contente.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Elle voit de jolies fleurs : des rouges, des jaunes, des bleues !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veut faire un bouquet.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Sa voisine Fatima arrive.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salue son amie.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</a:t>
            </a:r>
            <a:r>
              <a:rPr lang="fr-FR" sz="1600" dirty="0" err="1" smtClean="0">
                <a:latin typeface="Calibiri"/>
              </a:rPr>
              <a:t>Ritaj</a:t>
            </a:r>
            <a:r>
              <a:rPr lang="fr-FR" sz="1600" dirty="0" smtClean="0">
                <a:latin typeface="Calibiri"/>
              </a:rPr>
              <a:t> et Fatima cueillent des fleurs ensemble.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 panier est plein de fleurs.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1600" dirty="0" smtClean="0">
                <a:latin typeface="Calibiri"/>
              </a:rPr>
              <a:t> Les filles font un bouquet de fleurs.</a:t>
            </a:r>
            <a:endParaRPr lang="fr-FR" sz="1600" dirty="0">
              <a:effectLst/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461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298433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37872" y="2224371"/>
            <a:ext cx="4909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6" y="1612240"/>
            <a:ext cx="1615017" cy="19190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92" y="1938812"/>
            <a:ext cx="1488028" cy="15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77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latin typeface="Calibri"/>
                <a:ea typeface="Calibri"/>
                <a:cs typeface="Calibri"/>
              </a:rPr>
              <a:t>Fiche de consolidation 3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4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Fiche de consolidation 4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6</a:t>
            </a:r>
            <a:endParaRPr lang="fr-FR" sz="14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5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5475</TotalTime>
  <Words>1676</Words>
  <Application>Microsoft Office PowerPoint</Application>
  <PresentationFormat>Affichage à l'écran (16:9)</PresentationFormat>
  <Paragraphs>300</Paragraphs>
  <Slides>38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38</vt:i4>
      </vt:variant>
    </vt:vector>
  </HeadingPairs>
  <TitlesOfParts>
    <vt:vector size="59" baseType="lpstr">
      <vt:lpstr>맑은 고딕</vt:lpstr>
      <vt:lpstr>Aptos</vt:lpstr>
      <vt:lpstr>Aptos Display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517</cp:revision>
  <dcterms:modified xsi:type="dcterms:W3CDTF">2025-10-06T22:48:59Z</dcterms:modified>
</cp:coreProperties>
</file>