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258" r:id="rId3"/>
    <p:sldId id="301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5" r:id="rId27"/>
    <p:sldId id="286" r:id="rId28"/>
    <p:sldId id="287" r:id="rId29"/>
    <p:sldId id="288" r:id="rId30"/>
    <p:sldId id="290" r:id="rId31"/>
    <p:sldId id="291" r:id="rId32"/>
    <p:sldId id="292" r:id="rId33"/>
    <p:sldId id="293" r:id="rId34"/>
    <p:sldId id="295" r:id="rId35"/>
    <p:sldId id="296" r:id="rId36"/>
    <p:sldId id="297" r:id="rId37"/>
    <p:sldId id="298" r:id="rId38"/>
    <p:sldId id="299" r:id="rId3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B362D-C04F-4EC5-B1B5-0F30D1736431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B1943-1469-4221-96D9-9717100F27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6817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7259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8978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6741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587421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1536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96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50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25612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43475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65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850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4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177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941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241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772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424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761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2604D-D970-403E-A06C-020A0AEC0C6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37DCF-13F5-4A46-9B74-42D307A3D7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19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1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509791" y="3954305"/>
            <a:ext cx="6512167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Semaine    </a:t>
            </a:r>
            <a:r>
              <a:rPr lang="fr-FR" sz="2667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654910" y="4054503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53673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641894" y="142016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867" kern="0" dirty="0">
              <a:solidFill>
                <a:srgbClr val="3FB2C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8507902" y="1068898"/>
            <a:ext cx="1704404" cy="5286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14815" y="948477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8575851" y="1135406"/>
            <a:ext cx="1704404" cy="6795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8679250" y="1760342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 smtClea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446860" y="283696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1960" y="2241720"/>
            <a:ext cx="4714865" cy="2389435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913850" y="4097515"/>
            <a:ext cx="310959" cy="410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6515727" y="4079491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4560003" y="4978989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507512" y="4862697"/>
            <a:ext cx="11079968" cy="877755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                   Fiche 2 </a:t>
            </a:r>
          </a:p>
        </p:txBody>
      </p:sp>
      <p:sp>
        <p:nvSpPr>
          <p:cNvPr id="21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6047496" y="5090792"/>
            <a:ext cx="473057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380972" indent="-380972" defTabSz="121911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prstClr val="white"/>
                </a:solidFill>
                <a:latin typeface="Calibri" panose="020F0502020204030204"/>
              </a:rPr>
              <a:t>Consolider les acquis du palier 1</a:t>
            </a:r>
          </a:p>
        </p:txBody>
      </p:sp>
      <p:sp>
        <p:nvSpPr>
          <p:cNvPr id="22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3032618" y="4974459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5740598" y="5004135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214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769863" y="1370895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769863" y="2674502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769864" y="3978109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769864" y="5281715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59673" y="1027246"/>
            <a:ext cx="991300" cy="9913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459671" y="2372864"/>
            <a:ext cx="991300" cy="10459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3716477"/>
            <a:ext cx="991299" cy="9912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5015586"/>
            <a:ext cx="991299" cy="925469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l’élève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5325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47" y="993046"/>
            <a:ext cx="3736023" cy="3736023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4549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 smtClean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Repères</a:t>
            </a:r>
            <a:endParaRPr lang="en-US" sz="2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6514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Avant de commencer, faisons un petit rappel de ce que nous avons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765895" y="1423910"/>
            <a:ext cx="1066021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Lire correctement des mots contenant des sons « </a:t>
            </a:r>
            <a:r>
              <a:rPr lang="fr-FR" sz="2400" b="1" dirty="0" err="1">
                <a:latin typeface="Calibiri"/>
              </a:rPr>
              <a:t>oi</a:t>
            </a:r>
            <a:r>
              <a:rPr lang="fr-FR" sz="2400" b="1" dirty="0">
                <a:latin typeface="Calibiri"/>
              </a:rPr>
              <a:t> » et « </a:t>
            </a:r>
            <a:r>
              <a:rPr lang="fr-FR" sz="2400" b="1" dirty="0" err="1">
                <a:latin typeface="Calibiri"/>
              </a:rPr>
              <a:t>oin</a:t>
            </a:r>
            <a:r>
              <a:rPr lang="fr-FR" sz="2400" b="1" dirty="0">
                <a:latin typeface="Calibiri"/>
              </a:rPr>
              <a:t> ».</a:t>
            </a:r>
            <a:endParaRPr lang="fr-FR" sz="2400" dirty="0">
              <a:latin typeface="Calibi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26F5D7E-4BD4-4B39-80B4-21E54D890D8C}"/>
              </a:ext>
            </a:extLst>
          </p:cNvPr>
          <p:cNvSpPr txBox="1"/>
          <p:nvPr/>
        </p:nvSpPr>
        <p:spPr>
          <a:xfrm>
            <a:off x="765895" y="2767470"/>
            <a:ext cx="10660211" cy="16929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3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buFont typeface="Wingdings" pitchFamily="2" charset="2"/>
              <a:buChar char="Ø"/>
            </a:pPr>
            <a:endParaRPr lang="fr-FR" sz="2667" b="0" dirty="0">
              <a:latin typeface="Calibiri"/>
            </a:endParaRPr>
          </a:p>
          <a:p>
            <a:pPr fontAlgn="base">
              <a:buFont typeface="Wingdings" pitchFamily="2" charset="2"/>
              <a:buChar char="Ø"/>
            </a:pPr>
            <a:r>
              <a:rPr lang="fr-FR" sz="2667" b="0" dirty="0">
                <a:latin typeface="Calibiri"/>
              </a:rPr>
              <a:t>Le son </a:t>
            </a:r>
            <a:r>
              <a:rPr lang="fr-FR" sz="2667" dirty="0">
                <a:latin typeface="Calibiri"/>
              </a:rPr>
              <a:t>« </a:t>
            </a:r>
            <a:r>
              <a:rPr lang="fr-FR" sz="2667" dirty="0" err="1">
                <a:latin typeface="Calibiri"/>
              </a:rPr>
              <a:t>oi</a:t>
            </a:r>
            <a:r>
              <a:rPr lang="fr-FR" sz="2667" dirty="0">
                <a:latin typeface="Calibiri"/>
              </a:rPr>
              <a:t> »</a:t>
            </a:r>
            <a:r>
              <a:rPr lang="fr-FR" sz="2667" b="0" dirty="0">
                <a:latin typeface="Calibiri"/>
              </a:rPr>
              <a:t> se prononce </a:t>
            </a:r>
            <a:r>
              <a:rPr lang="fr-FR" sz="2667" dirty="0">
                <a:latin typeface="Calibiri"/>
              </a:rPr>
              <a:t>« </a:t>
            </a:r>
            <a:r>
              <a:rPr lang="fr-FR" sz="2667" dirty="0" err="1">
                <a:latin typeface="Calibiri"/>
              </a:rPr>
              <a:t>wa</a:t>
            </a:r>
            <a:r>
              <a:rPr lang="fr-FR" sz="2667" dirty="0">
                <a:latin typeface="Calibiri"/>
              </a:rPr>
              <a:t> » </a:t>
            </a:r>
            <a:r>
              <a:rPr lang="fr-FR" sz="2667" b="0" dirty="0">
                <a:latin typeface="Calibiri"/>
              </a:rPr>
              <a:t>comme (moi, toi…)</a:t>
            </a:r>
            <a:r>
              <a:rPr lang="fr-FR" sz="2667" dirty="0">
                <a:latin typeface="Calibiri"/>
              </a:rPr>
              <a:t>.</a:t>
            </a:r>
            <a:endParaRPr lang="fr-FR" sz="2667" b="0" dirty="0">
              <a:latin typeface="Calibiri"/>
            </a:endParaRPr>
          </a:p>
          <a:p>
            <a:pPr fontAlgn="base">
              <a:buFont typeface="Wingdings" pitchFamily="2" charset="2"/>
              <a:buChar char="Ø"/>
            </a:pPr>
            <a:r>
              <a:rPr lang="fr-FR" sz="2667" b="0" dirty="0">
                <a:latin typeface="Calibiri"/>
              </a:rPr>
              <a:t>Le son </a:t>
            </a:r>
            <a:r>
              <a:rPr lang="fr-FR" sz="2667" dirty="0">
                <a:latin typeface="Calibiri"/>
              </a:rPr>
              <a:t>« </a:t>
            </a:r>
            <a:r>
              <a:rPr lang="fr-FR" sz="2667" dirty="0" err="1">
                <a:latin typeface="Calibiri"/>
              </a:rPr>
              <a:t>oin</a:t>
            </a:r>
            <a:r>
              <a:rPr lang="fr-FR" sz="2667" dirty="0">
                <a:latin typeface="Calibiri"/>
              </a:rPr>
              <a:t> »</a:t>
            </a:r>
            <a:r>
              <a:rPr lang="fr-FR" sz="2667" b="0" dirty="0">
                <a:latin typeface="Calibiri"/>
              </a:rPr>
              <a:t>  se prononce  </a:t>
            </a:r>
            <a:r>
              <a:rPr lang="fr-FR" sz="2667" dirty="0">
                <a:latin typeface="Calibiri"/>
              </a:rPr>
              <a:t>« </a:t>
            </a:r>
            <a:r>
              <a:rPr lang="fr-FR" sz="2667" dirty="0" err="1">
                <a:latin typeface="Calibiri"/>
              </a:rPr>
              <a:t>wan</a:t>
            </a:r>
            <a:r>
              <a:rPr lang="fr-FR" sz="2667" dirty="0">
                <a:latin typeface="Calibiri"/>
              </a:rPr>
              <a:t> »</a:t>
            </a:r>
            <a:r>
              <a:rPr lang="fr-FR" sz="2667" b="0" dirty="0">
                <a:latin typeface="Calibiri"/>
              </a:rPr>
              <a:t> comme (loin, coin…).</a:t>
            </a:r>
          </a:p>
          <a:p>
            <a:pPr fontAlgn="base">
              <a:buFont typeface="Wingdings" pitchFamily="2" charset="2"/>
              <a:buChar char="Ø"/>
            </a:pPr>
            <a:endParaRPr lang="fr-FR" sz="2400" b="0" dirty="0">
              <a:latin typeface="Calibiri"/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127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475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Regardez les mots suivants, ils sont à moitié cachés. Devinez-les et lisez-les à haute voix.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lire les mots trouvés. Corriger si nécessaire.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837282" y="1586430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loin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831421" y="1583982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rejoint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802043" y="3302614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poisson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9472058" y="1642738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gants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798633" y="1598672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imaginer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849523" y="3287925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genou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828010" y="3243857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garage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872077" y="4683394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galop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9560193" y="3243856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lointain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3816733" y="4771529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girafe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9589571" y="4668705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plage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876451" y="4754390"/>
            <a:ext cx="18655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soin</a:t>
            </a:r>
          </a:p>
        </p:txBody>
      </p:sp>
      <p:sp>
        <p:nvSpPr>
          <p:cNvPr id="24" name="Moins 23"/>
          <p:cNvSpPr/>
          <p:nvPr/>
        </p:nvSpPr>
        <p:spPr>
          <a:xfrm rot="19030270">
            <a:off x="905829" y="1728423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5" name="Moins 24"/>
          <p:cNvSpPr/>
          <p:nvPr/>
        </p:nvSpPr>
        <p:spPr>
          <a:xfrm rot="19030270">
            <a:off x="4032174" y="1696597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6" name="Moins 25"/>
          <p:cNvSpPr/>
          <p:nvPr/>
        </p:nvSpPr>
        <p:spPr>
          <a:xfrm rot="3500361">
            <a:off x="844624" y="3400539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8" name="Moins 27"/>
          <p:cNvSpPr/>
          <p:nvPr/>
        </p:nvSpPr>
        <p:spPr>
          <a:xfrm rot="1510593">
            <a:off x="6940624" y="3356471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9" name="Moins 28"/>
          <p:cNvSpPr/>
          <p:nvPr/>
        </p:nvSpPr>
        <p:spPr>
          <a:xfrm rot="1363861">
            <a:off x="9628738" y="3327094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1" name="Moins 30"/>
          <p:cNvSpPr/>
          <p:nvPr/>
        </p:nvSpPr>
        <p:spPr>
          <a:xfrm rot="19030270">
            <a:off x="9599360" y="1740665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2" name="Moins 31"/>
          <p:cNvSpPr/>
          <p:nvPr/>
        </p:nvSpPr>
        <p:spPr>
          <a:xfrm rot="282633">
            <a:off x="955990" y="4953264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3" name="Moins 32"/>
          <p:cNvSpPr/>
          <p:nvPr/>
        </p:nvSpPr>
        <p:spPr>
          <a:xfrm rot="19030270">
            <a:off x="3899968" y="4869455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4" name="Moins 33"/>
          <p:cNvSpPr/>
          <p:nvPr/>
        </p:nvSpPr>
        <p:spPr>
          <a:xfrm rot="19030270">
            <a:off x="6955313" y="4796007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5" name="Moins 34"/>
          <p:cNvSpPr/>
          <p:nvPr/>
        </p:nvSpPr>
        <p:spPr>
          <a:xfrm rot="19852597">
            <a:off x="9687496" y="4781321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6" name="Moins 35"/>
          <p:cNvSpPr/>
          <p:nvPr/>
        </p:nvSpPr>
        <p:spPr>
          <a:xfrm rot="282633">
            <a:off x="3826390" y="3477811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7" name="Moins 36"/>
          <p:cNvSpPr/>
          <p:nvPr/>
        </p:nvSpPr>
        <p:spPr>
          <a:xfrm rot="282633">
            <a:off x="6868067" y="1753872"/>
            <a:ext cx="1691705" cy="281543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2524927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8" y="55063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4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4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3" y="93630"/>
            <a:ext cx="10902465" cy="379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Associez les mots écrits aux images</a:t>
            </a:r>
            <a:r>
              <a:rPr lang="fr-FR" sz="1867" dirty="0" smtClean="0">
                <a:solidFill>
                  <a:srgbClr val="E8E8E8">
                    <a:lumMod val="50000"/>
                  </a:srgbClr>
                </a:solidFill>
              </a:rPr>
              <a:t>. Exemple : </a:t>
            </a:r>
            <a:r>
              <a:rPr lang="fr-FR" sz="1867" i="1" dirty="0" smtClean="0">
                <a:solidFill>
                  <a:srgbClr val="E8E8E8">
                    <a:lumMod val="50000"/>
                  </a:srgbClr>
                </a:solidFill>
              </a:rPr>
              <a:t>(1,B) - girafe</a:t>
            </a:r>
            <a:endParaRPr lang="fr-FR" sz="1867" i="1" dirty="0">
              <a:solidFill>
                <a:srgbClr val="E8E8E8">
                  <a:lumMod val="50000"/>
                </a:srgbClr>
              </a:solidFill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7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54">
              <a:defRPr/>
            </a:pPr>
            <a:r>
              <a:rPr lang="fr-FR" sz="1867" dirty="0">
                <a:solidFill>
                  <a:srgbClr val="E8E8E8">
                    <a:lumMod val="75000"/>
                  </a:srgbClr>
                </a:solidFill>
              </a:rPr>
              <a:t>Désigner 5 élèves pour répondre et lire les </a:t>
            </a:r>
            <a:r>
              <a:rPr lang="fr-FR" sz="1867" dirty="0" smtClean="0">
                <a:solidFill>
                  <a:srgbClr val="E8E8E8">
                    <a:lumMod val="75000"/>
                  </a:srgbClr>
                </a:solidFill>
              </a:rPr>
              <a:t>mots..</a:t>
            </a:r>
            <a:endParaRPr lang="fr-FR" sz="1867" dirty="0">
              <a:solidFill>
                <a:srgbClr val="E8E8E8">
                  <a:lumMod val="75000"/>
                </a:srgbClr>
              </a:solidFill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2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0439997" y="1180308"/>
            <a:ext cx="934871" cy="58477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lang="fr-FR" sz="3200" b="1" dirty="0">
                <a:solidFill>
                  <a:srgbClr val="000000"/>
                </a:solidFill>
                <a:ea typeface="Calibri" panose="020F0502020204030204" pitchFamily="34" charset="0"/>
                <a:cs typeface="YZOJMB+Calibri"/>
              </a:rPr>
              <a:t>jupe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1348" y="3524883"/>
            <a:ext cx="1145635" cy="58477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lang="fr-FR" sz="3200" b="1" dirty="0">
                <a:solidFill>
                  <a:srgbClr val="000000"/>
                </a:solidFill>
                <a:ea typeface="Calibri" panose="020F0502020204030204" pitchFamily="34" charset="0"/>
                <a:cs typeface="YZOJMB+Calibri"/>
              </a:rPr>
              <a:t>girafe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85933" y="1133454"/>
            <a:ext cx="1074525" cy="58477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lang="fr-FR" sz="3200" b="1" dirty="0">
                <a:solidFill>
                  <a:srgbClr val="000000"/>
                </a:solidFill>
                <a:ea typeface="Calibri" panose="020F0502020204030204" pitchFamily="34" charset="0"/>
                <a:cs typeface="YZOJMB+Calibri"/>
              </a:rPr>
              <a:t>poire</a:t>
            </a:r>
            <a:endParaRPr lang="fr-FR" sz="3200" b="1" dirty="0"/>
          </a:p>
        </p:txBody>
      </p:sp>
      <p:sp>
        <p:nvSpPr>
          <p:cNvPr id="18" name="Rectangle 17"/>
          <p:cNvSpPr/>
          <p:nvPr/>
        </p:nvSpPr>
        <p:spPr>
          <a:xfrm>
            <a:off x="9966124" y="4532428"/>
            <a:ext cx="1241430" cy="58477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lang="fr-FR" sz="3200" b="1" dirty="0">
                <a:solidFill>
                  <a:srgbClr val="000000"/>
                </a:solidFill>
                <a:ea typeface="Calibri" panose="020F0502020204030204" pitchFamily="34" charset="0"/>
                <a:cs typeface="YZOJMB+Calibri"/>
              </a:rPr>
              <a:t>genou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54758" y="4873637"/>
            <a:ext cx="1894901" cy="58477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fr-FR" sz="3200" b="1" dirty="0">
                <a:solidFill>
                  <a:srgbClr val="000000"/>
                </a:solidFill>
                <a:ea typeface="Calibri" panose="020F0502020204030204" pitchFamily="34" charset="0"/>
                <a:cs typeface="YZOJMB+Calibri"/>
              </a:rPr>
              <a:t>poisson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490896" y="2373216"/>
            <a:ext cx="533400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fr-FR" sz="3200" b="1" dirty="0"/>
              <a:t>A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952612" y="4940227"/>
            <a:ext cx="533400" cy="7489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>
            <a:defPPr>
              <a:defRPr lang="fr-FR"/>
            </a:defPPr>
            <a:lvl1pPr algn="ctr">
              <a:defRPr sz="3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4267" dirty="0"/>
              <a:t>B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8203129" y="2259116"/>
            <a:ext cx="533400" cy="7489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>
            <a:defPPr>
              <a:defRPr lang="fr-FR"/>
            </a:defPPr>
            <a:lvl1pPr algn="ctr">
              <a:defRPr sz="3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4267" dirty="0"/>
              <a:t>C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2799498" y="5525337"/>
            <a:ext cx="533400" cy="7489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>
            <a:defPPr>
              <a:defRPr lang="fr-FR"/>
            </a:defPPr>
            <a:lvl1pPr algn="ctr">
              <a:defRPr sz="3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4267" dirty="0"/>
              <a:t>D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8770395" y="5244229"/>
            <a:ext cx="533400" cy="7489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>
            <a:defPPr>
              <a:defRPr lang="fr-FR"/>
            </a:defPPr>
            <a:lvl1pPr algn="ctr">
              <a:defRPr sz="3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4267" dirty="0"/>
              <a:t>E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698505" y="4109658"/>
            <a:ext cx="533400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fr-FR" sz="3200" b="1" dirty="0"/>
              <a:t>1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5102646" y="1650516"/>
            <a:ext cx="533400" cy="7489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>
            <a:defPPr>
              <a:defRPr lang="fr-FR"/>
            </a:defPPr>
            <a:lvl1pPr algn="ctr">
              <a:defRPr sz="3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4267" dirty="0"/>
              <a:t>2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10702309" y="1763088"/>
            <a:ext cx="533400" cy="7489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>
            <a:defPPr>
              <a:defRPr lang="fr-FR"/>
            </a:defPPr>
            <a:lvl1pPr algn="ctr">
              <a:defRPr sz="3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4267" dirty="0"/>
              <a:t>3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10353768" y="5054455"/>
            <a:ext cx="533400" cy="7489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>
            <a:defPPr>
              <a:defRPr lang="fr-FR"/>
            </a:defPPr>
            <a:lvl1pPr algn="ctr">
              <a:defRPr sz="3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4267" dirty="0"/>
              <a:t>4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6653622" y="5409218"/>
            <a:ext cx="533400" cy="74898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 rtlCol="0">
            <a:spAutoFit/>
          </a:bodyPr>
          <a:lstStyle>
            <a:defPPr>
              <a:defRPr lang="fr-FR"/>
            </a:defPPr>
            <a:lvl1pPr algn="ctr">
              <a:defRPr sz="3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4267" dirty="0"/>
              <a:t>5</a:t>
            </a:r>
          </a:p>
        </p:txBody>
      </p:sp>
      <p:pic>
        <p:nvPicPr>
          <p:cNvPr id="1026" name="Picture 2" descr="C:\Users\LENOVO\Desktop\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7957" y="1001199"/>
            <a:ext cx="944544" cy="1351056"/>
          </a:xfrm>
          <a:prstGeom prst="rect">
            <a:avLst/>
          </a:prstGeom>
          <a:noFill/>
        </p:spPr>
      </p:pic>
      <p:pic>
        <p:nvPicPr>
          <p:cNvPr id="1027" name="Picture 3" descr="C:\Users\LENOVO\Desktop\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22037" y="3848560"/>
            <a:ext cx="1058895" cy="1466161"/>
          </a:xfrm>
          <a:prstGeom prst="rect">
            <a:avLst/>
          </a:prstGeom>
          <a:noFill/>
        </p:spPr>
      </p:pic>
      <p:pic>
        <p:nvPicPr>
          <p:cNvPr id="1028" name="Picture 4" descr="C:\Users\LENOVO\Desktop\5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08984" y="1067364"/>
            <a:ext cx="1721691" cy="1166305"/>
          </a:xfrm>
          <a:prstGeom prst="rect">
            <a:avLst/>
          </a:prstGeom>
          <a:noFill/>
        </p:spPr>
      </p:pic>
      <p:pic>
        <p:nvPicPr>
          <p:cNvPr id="1029" name="Picture 5" descr="C:\Users\LENOVO\Desktop\4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22501" y="3940429"/>
            <a:ext cx="1648705" cy="1648705"/>
          </a:xfrm>
          <a:prstGeom prst="rect">
            <a:avLst/>
          </a:prstGeom>
          <a:noFill/>
        </p:spPr>
      </p:pic>
      <p:pic>
        <p:nvPicPr>
          <p:cNvPr id="1030" name="Picture 6" descr="C:\Users\LENOVO\Desktop\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32738" y="2738118"/>
            <a:ext cx="1560969" cy="22951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6236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47513"/>
            <a:ext cx="11632451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Travaillez par binômes. Lisez les mots à voix haute. Écoutez votre camarade et corrigez-le s’il ne prononce pas bien</a:t>
            </a:r>
            <a:r>
              <a:rPr lang="fr-FR" sz="1867" i="1" dirty="0"/>
              <a:t>.</a:t>
            </a:r>
            <a:endParaRPr lang="fr-FR" sz="1867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38331" y="45605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d’ alterner les rôles (lecteur/correcteur).</a:t>
            </a:r>
          </a:p>
          <a:p>
            <a:endParaRPr lang="fr-FR" sz="1867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83" y="370841"/>
            <a:ext cx="850293" cy="793828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87600" y="1460961"/>
            <a:ext cx="74168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67630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47513"/>
            <a:ext cx="11632451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Travaillez par binômes. Lisez les mots à voix haute. Écoutez votre camarade et corrigez-le s’il ne prononce pas bien</a:t>
            </a:r>
            <a:r>
              <a:rPr lang="fr-FR" sz="1867" i="1" dirty="0"/>
              <a:t>.</a:t>
            </a:r>
            <a:endParaRPr lang="fr-FR" sz="1867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38331" y="45605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d’ alterner les rôles (lecteur/correcteur).</a:t>
            </a:r>
          </a:p>
          <a:p>
            <a:endParaRPr lang="fr-FR" sz="1867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83" y="370841"/>
            <a:ext cx="850293" cy="79382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480" y="1206325"/>
            <a:ext cx="5431393" cy="47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74207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 smtClean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641204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536020" y="1556114"/>
            <a:ext cx="11119957" cy="5027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667" b="1" dirty="0">
                <a:latin typeface="Calibiri"/>
              </a:rPr>
              <a:t>Lire correctement des mots contenant des sons « g » et « j ».</a:t>
            </a:r>
            <a:endParaRPr lang="fr-FR" sz="2667" dirty="0">
              <a:latin typeface="Calibi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6022" y="2769204"/>
            <a:ext cx="11119956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Calibiri"/>
              </a:rPr>
              <a:t>On </a:t>
            </a:r>
            <a:r>
              <a:rPr lang="fr-FR" sz="2400" dirty="0">
                <a:latin typeface="Calibiri"/>
              </a:rPr>
              <a:t>prononce le « g » (comme dans </a:t>
            </a:r>
            <a:r>
              <a:rPr lang="fr-FR" sz="2400" i="1" dirty="0">
                <a:latin typeface="Calibiri"/>
              </a:rPr>
              <a:t>gant </a:t>
            </a:r>
            <a:r>
              <a:rPr lang="fr-FR" sz="2400" dirty="0">
                <a:latin typeface="Calibiri"/>
              </a:rPr>
              <a:t>et </a:t>
            </a:r>
            <a:r>
              <a:rPr lang="fr-FR" sz="2400" i="1" dirty="0">
                <a:latin typeface="Calibiri"/>
              </a:rPr>
              <a:t>grand</a:t>
            </a:r>
            <a:r>
              <a:rPr lang="fr-FR" sz="2400" dirty="0">
                <a:latin typeface="Calibiri"/>
              </a:rPr>
              <a:t>) devant </a:t>
            </a:r>
            <a:r>
              <a:rPr lang="fr-FR" sz="2400" i="1" dirty="0">
                <a:latin typeface="Calibiri"/>
              </a:rPr>
              <a:t>a, o, u </a:t>
            </a:r>
            <a:r>
              <a:rPr lang="fr-FR" sz="2400" dirty="0">
                <a:latin typeface="Calibiri"/>
              </a:rPr>
              <a:t>et devant une </a:t>
            </a:r>
            <a:r>
              <a:rPr lang="fr-FR" sz="2400" dirty="0" smtClean="0">
                <a:latin typeface="Calibiri"/>
              </a:rPr>
              <a:t>consonne.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Calibiri"/>
              </a:rPr>
              <a:t>On </a:t>
            </a:r>
            <a:r>
              <a:rPr lang="fr-FR" sz="2400" dirty="0">
                <a:latin typeface="Calibiri"/>
              </a:rPr>
              <a:t>prononce le « g »  ( j ) (comme dans </a:t>
            </a:r>
            <a:r>
              <a:rPr lang="fr-FR" sz="2400" i="1" dirty="0">
                <a:latin typeface="Calibiri"/>
              </a:rPr>
              <a:t>genou</a:t>
            </a:r>
            <a:r>
              <a:rPr lang="fr-FR" sz="2400" dirty="0">
                <a:latin typeface="Calibiri"/>
              </a:rPr>
              <a:t>) devant </a:t>
            </a:r>
            <a:r>
              <a:rPr lang="fr-FR" sz="2400" i="1" dirty="0">
                <a:latin typeface="Calibiri"/>
              </a:rPr>
              <a:t>e, i, y</a:t>
            </a:r>
            <a:r>
              <a:rPr lang="fr-FR" sz="2400" i="1" dirty="0" smtClean="0">
                <a:latin typeface="Calibiri"/>
              </a:rPr>
              <a:t>.</a:t>
            </a:r>
            <a:endParaRPr lang="fr-FR" sz="2400" dirty="0">
              <a:latin typeface="Calibiri"/>
            </a:endParaRP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846858" y="68865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sz="1867" dirty="0"/>
              <a:t>Rappelez-vous bien : </a:t>
            </a:r>
            <a:endParaRPr lang="fr-FR" sz="1867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535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des paliers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3647184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570738" y="1828329"/>
            <a:ext cx="9932873" cy="174095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2217495"/>
            <a:ext cx="1844120" cy="980740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3714889"/>
            <a:ext cx="1844120" cy="1025252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2047405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3934954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5822503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7710052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9475691" y="1267942"/>
            <a:ext cx="1870899" cy="8715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2047405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3934954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5851290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7710053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9597602" y="2139532"/>
            <a:ext cx="1474751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844119" y="3725139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844119" y="2447115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3483673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5559968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5396457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747275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730924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9336239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3086402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4999186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6896691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6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27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44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95257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78906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391788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2098136" y="2777402"/>
            <a:ext cx="122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fr-FR" sz="12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91001" y="2105649"/>
            <a:ext cx="798295" cy="74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409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Reliez les mots avec le son convenable, comme dans l’exemple. Lisez mots à haute voix.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Désigner 5 élèves pour répondre et lire les mots.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79130" y="1395469"/>
            <a:ext cx="1601127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mangez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92432" y="2139708"/>
            <a:ext cx="1585377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genou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70658" y="2861928"/>
            <a:ext cx="1592460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gants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0059599" y="2832560"/>
            <a:ext cx="1471388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galop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0042461" y="2139708"/>
            <a:ext cx="1486080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girafe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0027774" y="1434642"/>
            <a:ext cx="1471388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nagez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76682" y="4169273"/>
            <a:ext cx="1601127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pigeon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770658" y="3505813"/>
            <a:ext cx="156308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gare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786892" y="4832733"/>
            <a:ext cx="1546850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grand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70657" y="5606362"/>
            <a:ext cx="1563085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page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0040012" y="4311252"/>
            <a:ext cx="1486080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gilet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0027774" y="3573147"/>
            <a:ext cx="1522775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regardez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594115" y="2844802"/>
            <a:ext cx="95234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« g »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5627214" y="3973419"/>
            <a:ext cx="87518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« j »</a:t>
            </a:r>
          </a:p>
        </p:txBody>
      </p:sp>
      <p:cxnSp>
        <p:nvCxnSpPr>
          <p:cNvPr id="36" name="Connecteur droit avec flèche 35"/>
          <p:cNvCxnSpPr>
            <a:endCxn id="32" idx="1"/>
          </p:cNvCxnSpPr>
          <p:nvPr/>
        </p:nvCxnSpPr>
        <p:spPr>
          <a:xfrm>
            <a:off x="2394943" y="1665474"/>
            <a:ext cx="3232271" cy="25387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ZoneTexte 37"/>
          <p:cNvSpPr txBox="1"/>
          <p:nvPr/>
        </p:nvSpPr>
        <p:spPr>
          <a:xfrm>
            <a:off x="10069393" y="4986966"/>
            <a:ext cx="1471388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gueule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10069393" y="5647982"/>
            <a:ext cx="1471388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garage</a:t>
            </a:r>
          </a:p>
        </p:txBody>
      </p:sp>
    </p:spTree>
    <p:extLst>
      <p:ext uri="{BB962C8B-B14F-4D97-AF65-F5344CB8AC3E}">
        <p14:creationId xmlns:p14="http://schemas.microsoft.com/office/powerpoint/2010/main" val="2637512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Lisez les phrases suivantes. Faites attention aux mots avec les sons déjà vus.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Désigner 5 élèves pour lire.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70657" y="1493441"/>
            <a:ext cx="10536424" cy="452431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55600" indent="-355600" algn="just">
              <a:lnSpc>
                <a:spcPct val="150000"/>
              </a:lnSpc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>
                <a:latin typeface="Calibiri"/>
              </a:rPr>
              <a:t>Nabil et sa maman vont à la librairie. La librairie est </a:t>
            </a:r>
            <a:r>
              <a:rPr lang="fr-FR" sz="2400" dirty="0" smtClean="0">
                <a:latin typeface="Calibiri"/>
              </a:rPr>
              <a:t>grande.</a:t>
            </a:r>
          </a:p>
          <a:p>
            <a:pPr marL="355600" indent="-355600" algn="just">
              <a:lnSpc>
                <a:spcPct val="150000"/>
              </a:lnSpc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veut acheter un </a:t>
            </a:r>
            <a:r>
              <a:rPr lang="fr-FR" sz="2400" dirty="0" smtClean="0">
                <a:latin typeface="Calibiri"/>
              </a:rPr>
              <a:t>roman.</a:t>
            </a:r>
          </a:p>
          <a:p>
            <a:pPr marL="355600" indent="-355600" algn="just">
              <a:lnSpc>
                <a:spcPct val="150000"/>
              </a:lnSpc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cherche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lnSpc>
                <a:spcPct val="150000"/>
              </a:lnSpc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va au rayon des bandes </a:t>
            </a:r>
            <a:r>
              <a:rPr lang="fr-FR" sz="2400" dirty="0" smtClean="0">
                <a:latin typeface="Calibiri"/>
              </a:rPr>
              <a:t>dessinées.</a:t>
            </a:r>
          </a:p>
          <a:p>
            <a:pPr marL="355600" indent="-355600" algn="just">
              <a:lnSpc>
                <a:spcPct val="150000"/>
              </a:lnSpc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prend un </a:t>
            </a:r>
            <a:r>
              <a:rPr lang="fr-FR" sz="2400" dirty="0" smtClean="0">
                <a:latin typeface="Calibiri"/>
              </a:rPr>
              <a:t>livre.</a:t>
            </a:r>
          </a:p>
          <a:p>
            <a:pPr marL="355600" indent="-355600" algn="just">
              <a:lnSpc>
                <a:spcPct val="150000"/>
              </a:lnSpc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trouve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lnSpc>
                <a:spcPct val="150000"/>
              </a:lnSpc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va à la </a:t>
            </a:r>
            <a:r>
              <a:rPr lang="fr-FR" sz="2400" dirty="0" smtClean="0">
                <a:latin typeface="Calibiri"/>
              </a:rPr>
              <a:t>caisse.</a:t>
            </a:r>
          </a:p>
          <a:p>
            <a:pPr marL="355600" indent="-355600" algn="just">
              <a:lnSpc>
                <a:spcPct val="150000"/>
              </a:lnSpc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lit sa bande dessinée. La maman lit son roman.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469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3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336FB6"/>
                </a:solidFill>
              </a:rPr>
              <a:t>Lecture chorale: T</a:t>
            </a:r>
            <a:r>
              <a:rPr lang="fr-FR" sz="1867" dirty="0"/>
              <a:t>ous ensemble, lisez correctement les quatre phrases, en respectant la ponctuation.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70657" y="1493441"/>
            <a:ext cx="10536424" cy="452431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88900" indent="355600" algn="just">
              <a:lnSpc>
                <a:spcPct val="150000"/>
              </a:lnSpc>
              <a:buFont typeface="Wingdings" pitchFamily="2" charset="2"/>
              <a:buChar char="Ø"/>
              <a:tabLst>
                <a:tab pos="533400" algn="l"/>
              </a:tabLst>
            </a:pPr>
            <a:r>
              <a:rPr lang="fr-FR" sz="2400" dirty="0">
                <a:latin typeface="Calibiri"/>
              </a:rPr>
              <a:t>Nabil et sa maman vont à la librairie. La librairie est </a:t>
            </a:r>
            <a:r>
              <a:rPr lang="fr-FR" sz="2400" dirty="0" smtClean="0">
                <a:latin typeface="Calibiri"/>
              </a:rPr>
              <a:t>grande.</a:t>
            </a:r>
          </a:p>
          <a:p>
            <a:pPr marL="88900" indent="355600" algn="just">
              <a:lnSpc>
                <a:spcPct val="150000"/>
              </a:lnSpc>
              <a:buFont typeface="Wingdings" pitchFamily="2" charset="2"/>
              <a:buChar char="Ø"/>
              <a:tabLst>
                <a:tab pos="5334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veut acheter un </a:t>
            </a:r>
            <a:r>
              <a:rPr lang="fr-FR" sz="2400" dirty="0" smtClean="0">
                <a:latin typeface="Calibiri"/>
              </a:rPr>
              <a:t>roman.</a:t>
            </a:r>
          </a:p>
          <a:p>
            <a:pPr marL="88900" indent="355600" algn="just">
              <a:lnSpc>
                <a:spcPct val="150000"/>
              </a:lnSpc>
              <a:buFont typeface="Wingdings" pitchFamily="2" charset="2"/>
              <a:buChar char="Ø"/>
              <a:tabLst>
                <a:tab pos="5334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cherche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88900" indent="355600" algn="just">
              <a:lnSpc>
                <a:spcPct val="150000"/>
              </a:lnSpc>
              <a:buFont typeface="Wingdings" pitchFamily="2" charset="2"/>
              <a:buChar char="Ø"/>
              <a:tabLst>
                <a:tab pos="5334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va au rayon des bandes </a:t>
            </a:r>
            <a:r>
              <a:rPr lang="fr-FR" sz="2400" dirty="0" smtClean="0">
                <a:latin typeface="Calibiri"/>
              </a:rPr>
              <a:t>dessinées.</a:t>
            </a:r>
          </a:p>
          <a:p>
            <a:pPr marL="88900" indent="355600" algn="just">
              <a:lnSpc>
                <a:spcPct val="150000"/>
              </a:lnSpc>
              <a:buFont typeface="Wingdings" pitchFamily="2" charset="2"/>
              <a:buChar char="Ø"/>
              <a:tabLst>
                <a:tab pos="533400" algn="l"/>
              </a:tabLst>
            </a:pP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La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maman prend un </a:t>
            </a: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livre.</a:t>
            </a:r>
          </a:p>
          <a:p>
            <a:pPr marL="88900" indent="355600" algn="just">
              <a:lnSpc>
                <a:spcPct val="150000"/>
              </a:lnSpc>
              <a:buFont typeface="Wingdings" pitchFamily="2" charset="2"/>
              <a:buChar char="Ø"/>
              <a:tabLst>
                <a:tab pos="533400" algn="l"/>
              </a:tabLst>
            </a:pP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Nabil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trouve une bande </a:t>
            </a: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dessinée.</a:t>
            </a:r>
          </a:p>
          <a:p>
            <a:pPr marL="88900" indent="355600" algn="just">
              <a:lnSpc>
                <a:spcPct val="150000"/>
              </a:lnSpc>
              <a:buFont typeface="Wingdings" pitchFamily="2" charset="2"/>
              <a:buChar char="Ø"/>
              <a:tabLst>
                <a:tab pos="533400" algn="l"/>
              </a:tabLst>
            </a:pP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La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maman va à la </a:t>
            </a: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caisse.</a:t>
            </a:r>
          </a:p>
          <a:p>
            <a:pPr marL="88900" indent="355600" algn="just">
              <a:lnSpc>
                <a:spcPct val="150000"/>
              </a:lnSpc>
              <a:buFont typeface="Wingdings" pitchFamily="2" charset="2"/>
              <a:buChar char="Ø"/>
              <a:tabLst>
                <a:tab pos="533400" algn="l"/>
              </a:tabLst>
            </a:pPr>
            <a:r>
              <a:rPr lang="fr-FR" sz="24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Nabil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lit sa bande dessinée. La maman lit son roman.</a:t>
            </a:r>
            <a:endParaRPr lang="fr-FR" sz="2667" dirty="0">
              <a:solidFill>
                <a:schemeClr val="bg1">
                  <a:lumMod val="85000"/>
                </a:schemeClr>
              </a:solidFill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103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3" y="993046"/>
            <a:ext cx="3736023" cy="3736023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4330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 smtClean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420300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Faisons une révision rapide des mots-outils: « où? ».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70657" y="1473722"/>
            <a:ext cx="10718704" cy="564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2667" dirty="0"/>
              <a:t>Identifier </a:t>
            </a:r>
            <a:r>
              <a:rPr lang="fr-FR" sz="2667" dirty="0">
                <a:solidFill>
                  <a:srgbClr val="0070C0"/>
                </a:solidFill>
              </a:rPr>
              <a:t>où</a:t>
            </a:r>
            <a:r>
              <a:rPr lang="fr-FR" sz="2667" dirty="0"/>
              <a:t> se passe l’action.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763862" y="2790880"/>
            <a:ext cx="10718703" cy="2144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667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667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Où ?</a:t>
            </a:r>
            <a:r>
              <a:rPr lang="fr-FR" sz="2667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fr-FR" sz="2667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Pour trouver </a:t>
            </a:r>
            <a:r>
              <a:rPr lang="fr-FR" sz="2667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lieu de l’action.</a:t>
            </a:r>
          </a:p>
          <a:p>
            <a:pPr algn="just"/>
            <a:r>
              <a:rPr lang="fr-FR" sz="2667" dirty="0">
                <a:latin typeface="Calibri" panose="020F0502020204030204" pitchFamily="34" charset="0"/>
                <a:cs typeface="Calibri" panose="020F0502020204030204" pitchFamily="34" charset="0"/>
              </a:rPr>
              <a:t>On le repère avec des mots qui indiquent un endroit (dans la maison, à l’école, </a:t>
            </a:r>
            <a:r>
              <a:rPr lang="fr-FR" sz="2667" dirty="0" smtClean="0">
                <a:latin typeface="Calibri" panose="020F0502020204030204" pitchFamily="34" charset="0"/>
                <a:cs typeface="Calibri" panose="020F0502020204030204" pitchFamily="34" charset="0"/>
              </a:rPr>
              <a:t>…).</a:t>
            </a:r>
            <a:endParaRPr lang="fr-FR" sz="2667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667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Exemple</a:t>
            </a:r>
            <a:r>
              <a:rPr lang="fr-FR" sz="2667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667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667" dirty="0">
                <a:latin typeface="Calibri" panose="020F0502020204030204" pitchFamily="34" charset="0"/>
                <a:cs typeface="Calibri" panose="020F0502020204030204" pitchFamily="34" charset="0"/>
              </a:rPr>
              <a:t>La fille court dans le </a:t>
            </a:r>
            <a:r>
              <a:rPr lang="fr-FR" sz="2667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jardin</a:t>
            </a:r>
            <a:r>
              <a:rPr lang="fr-FR" sz="2667" dirty="0">
                <a:latin typeface="Calibri" panose="020F0502020204030204" pitchFamily="34" charset="0"/>
                <a:cs typeface="Calibri" panose="020F0502020204030204" pitchFamily="34" charset="0"/>
              </a:rPr>
              <a:t>.                 </a:t>
            </a:r>
            <a:r>
              <a:rPr lang="fr-FR" sz="2667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Où</a:t>
            </a:r>
            <a:r>
              <a:rPr lang="fr-FR" sz="2667" b="1" dirty="0"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  <a:r>
              <a:rPr lang="fr-FR" sz="2667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fr-FR" sz="2667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667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dans le jardin.</a:t>
            </a:r>
          </a:p>
          <a:p>
            <a:pPr algn="ctr"/>
            <a:endParaRPr lang="fr-FR" sz="2667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477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aux questions suivantes :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sp>
        <p:nvSpPr>
          <p:cNvPr id="6" name="Rectangle 5"/>
          <p:cNvSpPr/>
          <p:nvPr/>
        </p:nvSpPr>
        <p:spPr>
          <a:xfrm>
            <a:off x="246580" y="850106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Où </a:t>
            </a:r>
            <a:r>
              <a:rPr lang="fr-FR" sz="2400" dirty="0">
                <a:latin typeface="Calibiri"/>
              </a:rPr>
              <a:t>sont Nabil et sa maman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sz="2400" b="1" dirty="0">
                <a:latin typeface="Calibiri"/>
              </a:rPr>
              <a:t>Où</a:t>
            </a:r>
            <a:r>
              <a:rPr lang="fr-FR" sz="2400" dirty="0">
                <a:latin typeface="Calibiri"/>
              </a:rPr>
              <a:t> Nabil va-t-il dans la librairie ? 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31896" y="2465893"/>
            <a:ext cx="10536424" cy="412420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>
                <a:latin typeface="Calibiri"/>
              </a:rPr>
              <a:t>Nabil et sa maman vont à la librairie. La librairie est </a:t>
            </a:r>
            <a:r>
              <a:rPr lang="fr-FR" sz="2400" dirty="0" smtClean="0">
                <a:latin typeface="Calibiri"/>
              </a:rPr>
              <a:t>grande.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veut acheter un </a:t>
            </a:r>
            <a:r>
              <a:rPr lang="fr-FR" sz="2400" dirty="0" smtClean="0">
                <a:latin typeface="Calibiri"/>
              </a:rPr>
              <a:t>roman.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cherche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va au rayon des bandes </a:t>
            </a:r>
            <a:r>
              <a:rPr lang="fr-FR" sz="2400" dirty="0" smtClean="0">
                <a:latin typeface="Calibiri"/>
              </a:rPr>
              <a:t>dessinées.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prend un </a:t>
            </a:r>
            <a:r>
              <a:rPr lang="fr-FR" sz="2400" dirty="0" smtClean="0">
                <a:latin typeface="Calibiri"/>
              </a:rPr>
              <a:t>livre.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trouve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va à la </a:t>
            </a:r>
            <a:r>
              <a:rPr lang="fr-FR" sz="2400" dirty="0" smtClean="0">
                <a:latin typeface="Calibiri"/>
              </a:rPr>
              <a:t>caisse.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lit sa bande dessinée. La maman lit son roman.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134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46580" y="837406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>
                <a:latin typeface="Calibiri"/>
              </a:rPr>
              <a:t>Où </a:t>
            </a:r>
            <a:r>
              <a:rPr lang="fr-FR" sz="2400">
                <a:latin typeface="Calibiri"/>
              </a:rPr>
              <a:t>sont Nabil et sa maman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sz="2400" b="1">
                <a:latin typeface="Calibiri"/>
              </a:rPr>
              <a:t>Où</a:t>
            </a:r>
            <a:r>
              <a:rPr lang="fr-FR" sz="2400">
                <a:latin typeface="Calibiri"/>
              </a:rPr>
              <a:t> </a:t>
            </a:r>
            <a:r>
              <a:rPr lang="fr-FR" sz="2400" dirty="0">
                <a:latin typeface="Calibiri"/>
              </a:rPr>
              <a:t>Nabil va-t-il dans la librairie ? 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1139122" y="1134076"/>
            <a:ext cx="4604146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133" dirty="0">
                <a:solidFill>
                  <a:srgbClr val="C00000"/>
                </a:solidFill>
                <a:latin typeface="Calibiri"/>
              </a:rPr>
              <a:t>Nabil et sa maman vont à la librairie.</a:t>
            </a:r>
            <a:endParaRPr lang="fr-FR" sz="2133" dirty="0">
              <a:solidFill>
                <a:srgbClr val="C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1138139" y="1919886"/>
            <a:ext cx="5765580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33" dirty="0">
                <a:solidFill>
                  <a:srgbClr val="C00000"/>
                </a:solidFill>
                <a:latin typeface="Calibiri"/>
              </a:rPr>
              <a:t>Nabil va au rayon des bandes dessinées.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31896" y="2465893"/>
            <a:ext cx="10536424" cy="412420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>
                <a:latin typeface="Calibiri"/>
              </a:rPr>
              <a:t>Nabil et sa maman vont à la librairie. La librairie est </a:t>
            </a:r>
            <a:r>
              <a:rPr lang="fr-FR" sz="2400" dirty="0" smtClean="0">
                <a:latin typeface="Calibiri"/>
              </a:rPr>
              <a:t>grande.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veut acheter un </a:t>
            </a:r>
            <a:r>
              <a:rPr lang="fr-FR" sz="2400" dirty="0" smtClean="0">
                <a:latin typeface="Calibiri"/>
              </a:rPr>
              <a:t>roman.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cherche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va au rayon des bandes </a:t>
            </a:r>
            <a:r>
              <a:rPr lang="fr-FR" sz="2400" dirty="0" smtClean="0">
                <a:latin typeface="Calibiri"/>
              </a:rPr>
              <a:t>dessinées.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prend un </a:t>
            </a:r>
            <a:r>
              <a:rPr lang="fr-FR" sz="2400" dirty="0" smtClean="0">
                <a:latin typeface="Calibiri"/>
              </a:rPr>
              <a:t>livre.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trouve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va à la </a:t>
            </a:r>
            <a:r>
              <a:rPr lang="fr-FR" sz="2400" dirty="0" smtClean="0">
                <a:latin typeface="Calibiri"/>
              </a:rPr>
              <a:t>caisse.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lit sa bande dessinée. La maman lit son roman.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164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 smtClean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1612415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Je vais rappeler rapidement un point essentiel avant de répondre à la question.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43847" y="1312139"/>
            <a:ext cx="10845515" cy="6586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3200" dirty="0"/>
              <a:t>Identifier </a:t>
            </a:r>
            <a:r>
              <a:rPr lang="fr-FR" sz="3200" dirty="0">
                <a:solidFill>
                  <a:srgbClr val="00B0F0"/>
                </a:solidFill>
              </a:rPr>
              <a:t>une action </a:t>
            </a:r>
            <a:r>
              <a:rPr lang="fr-FR" sz="3200" b="0" dirty="0">
                <a:solidFill>
                  <a:schemeClr val="tx1"/>
                </a:solidFill>
              </a:rPr>
              <a:t>d’un personnage</a:t>
            </a:r>
            <a:r>
              <a:rPr lang="fr-FR" sz="3200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643848" y="2549311"/>
            <a:ext cx="10845513" cy="25549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667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Que… ? </a:t>
            </a:r>
            <a:r>
              <a:rPr lang="fr-FR" sz="2667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6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une action ou une chose </a:t>
            </a:r>
          </a:p>
          <a:p>
            <a:pPr algn="just"/>
            <a:r>
              <a:rPr lang="fr-FR" sz="26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Stratégie : </a:t>
            </a:r>
            <a:r>
              <a:rPr lang="fr-FR" sz="26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repérer le verbe d’action et son complément (ce que l’on fait, ce que l’on construit, ce que l’on prépare…).</a:t>
            </a:r>
          </a:p>
          <a:p>
            <a:pPr algn="just"/>
            <a:r>
              <a:rPr lang="fr-FR" sz="26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</a:t>
            </a:r>
          </a:p>
          <a:p>
            <a:pPr marL="609585" indent="-609585" algn="just">
              <a:buFont typeface="Wingdings" panose="05000000000000000000" pitchFamily="2" charset="2"/>
              <a:buChar char="Ø"/>
            </a:pPr>
            <a:r>
              <a:rPr lang="fr-FR" sz="26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 mangent-ils au goûter ? </a:t>
            </a:r>
            <a:r>
              <a:rPr lang="fr-FR" sz="2667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Ils mangent des fruits.</a:t>
            </a:r>
          </a:p>
          <a:p>
            <a:endParaRPr lang="fr-FR" sz="2667" dirty="0">
              <a:latin typeface="Calibiri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884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10815785" y="1516065"/>
            <a:ext cx="121619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fr-FR" sz="1867" b="1" dirty="0" err="1">
                <a:solidFill>
                  <a:srgbClr val="4EA7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Post-test</a:t>
            </a:r>
            <a:endParaRPr lang="fr-FR" sz="1867" b="1" dirty="0">
              <a:solidFill>
                <a:srgbClr val="4EA72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10229574" y="1412212"/>
            <a:ext cx="1915525" cy="1726025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>
                <a:defRPr/>
              </a:pPr>
              <a:endParaRPr lang="fr-FR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749846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2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2103765" y="3078104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3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1242557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697498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2650338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4056811" y="3078104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3139392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3650544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4614581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11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5982705" y="3078104"/>
            <a:ext cx="64504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12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5098564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5575456" y="3069839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28508" y="2266066"/>
            <a:ext cx="4104" cy="83011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957233" y="1602644"/>
            <a:ext cx="1636931" cy="635565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>
              <a:defRPr/>
            </a:pPr>
            <a:r>
              <a:rPr lang="fr-FR" sz="1867" b="1" dirty="0">
                <a:solidFill>
                  <a:srgbClr val="4EA7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Révision</a:t>
            </a:r>
            <a:endParaRPr lang="fr-FR" sz="1867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6627748" y="3097080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38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7176396" y="3097080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6627749" y="5530796"/>
            <a:ext cx="1734040" cy="67024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>
              <a:defRPr/>
            </a:pPr>
            <a:r>
              <a:rPr lang="fr-FR" sz="1867" b="1" dirty="0">
                <a:solidFill>
                  <a:srgbClr val="4EA7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de </a:t>
            </a:r>
          </a:p>
          <a:p>
            <a:pPr algn="ctr" defTabSz="1219170">
              <a:defRPr/>
            </a:pPr>
            <a:r>
              <a:rPr lang="fr-FR" sz="1867" b="1" dirty="0">
                <a:solidFill>
                  <a:srgbClr val="4EA7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7443151" y="468632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779555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9149469" y="3076361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8288261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8743202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986542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5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1035813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779981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6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9153731" y="3914025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829252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6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8747464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9869681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1036239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760048" y="2873701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endParaRPr lang="fr-FR" sz="240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71" name="ZoneTexte 70"/>
          <p:cNvSpPr txBox="1"/>
          <p:nvPr/>
        </p:nvSpPr>
        <p:spPr>
          <a:xfrm>
            <a:off x="7760048" y="3909092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endParaRPr lang="fr-FR" sz="2400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10919477" y="3084508"/>
            <a:ext cx="533880" cy="161938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 defTabSz="1219170">
              <a:defRPr/>
            </a:pPr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9149469" y="204220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7756565" y="1412212"/>
            <a:ext cx="2316945" cy="642257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>
              <a:defRPr/>
            </a:pPr>
            <a:r>
              <a:rPr lang="fr-FR" sz="16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Consolidation</a:t>
            </a: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8725773" y="5736397"/>
            <a:ext cx="2032859" cy="44713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>
              <a:defRPr/>
            </a:pPr>
            <a:r>
              <a:rPr lang="fr-FR" sz="1867" b="1" dirty="0">
                <a:solidFill>
                  <a:srgbClr val="4EA7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</a:t>
            </a:r>
            <a:r>
              <a:rPr lang="fr-FR" sz="1867" b="1" dirty="0">
                <a:solidFill>
                  <a:srgbClr val="4EA7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1867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9734516" y="4893294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2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aux questions suivantes :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46580" y="850105"/>
            <a:ext cx="115070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Que</a:t>
            </a:r>
            <a:r>
              <a:rPr lang="fr-FR" sz="2400" dirty="0">
                <a:latin typeface="Calibiri"/>
              </a:rPr>
              <a:t> cherche Nabil à la librairie ? 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sz="2400" b="1" dirty="0">
                <a:latin typeface="Calibiri"/>
              </a:rPr>
              <a:t>Qu’est-ce que </a:t>
            </a:r>
            <a:r>
              <a:rPr lang="fr-FR" sz="2400" dirty="0">
                <a:latin typeface="Calibiri"/>
              </a:rPr>
              <a:t>la maman veut acheter ? 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Qu’est-ce que </a:t>
            </a:r>
            <a:r>
              <a:rPr lang="fr-FR" sz="2400" dirty="0">
                <a:latin typeface="Calibiri"/>
              </a:rPr>
              <a:t>Nabil et sa maman font tous les deux à la fin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………………………………………………………………………………….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70657" y="3314918"/>
            <a:ext cx="10536424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et sa maman vont à la librairie. La librairie est grande.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La maman veut acheter un roman.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cherche une bande dessinée.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va au rayon des bandes dessinées.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La maman prend un livre.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trouve une bande dessinée.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La maman va à la caisse.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lit sa bande dessinée. La maman lit son roman.</a:t>
            </a:r>
            <a:endParaRPr lang="fr-FR" sz="2400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8160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 :</a:t>
            </a:r>
          </a:p>
        </p:txBody>
      </p:sp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46580" y="850105"/>
            <a:ext cx="115070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Que</a:t>
            </a:r>
            <a:r>
              <a:rPr lang="fr-FR" sz="2400" dirty="0">
                <a:latin typeface="Calibiri"/>
              </a:rPr>
              <a:t> cherche Nabil à la librairie ? 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sz="2400" b="1" dirty="0">
                <a:latin typeface="Calibiri"/>
              </a:rPr>
              <a:t>Qu’est-ce que </a:t>
            </a:r>
            <a:r>
              <a:rPr lang="fr-FR" sz="2400" dirty="0">
                <a:latin typeface="Calibiri"/>
              </a:rPr>
              <a:t>la maman veut acheter ? 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Qu’est-ce que </a:t>
            </a:r>
            <a:r>
              <a:rPr lang="fr-FR" sz="2400" dirty="0">
                <a:latin typeface="Calibiri"/>
              </a:rPr>
              <a:t>Nabil et sa maman font tous les deux à la fin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………………………………………………………………………………….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70657" y="3314918"/>
            <a:ext cx="10536424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et sa maman vont à la librairie. La librairie est grande.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La maman veut acheter un roman.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cherche une bande dessinée.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va au rayon des bandes dessinées.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La maman prend un livre.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trouve une bande dessinée.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La maman va à la caisse.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Nabil lit sa bande dessinée. La maman lit son roman.</a:t>
            </a:r>
            <a:endParaRPr lang="fr-FR" sz="2400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80135" y="1157700"/>
            <a:ext cx="5016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Nabil cherche une bande dessinée.</a:t>
            </a:r>
            <a:endParaRPr lang="fr-FR" sz="2400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97274" y="1865228"/>
            <a:ext cx="4891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La maman veut acheter un roman.</a:t>
            </a:r>
            <a:endParaRPr lang="fr-FR" sz="2400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55545" y="2668660"/>
            <a:ext cx="74270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Nabil lit sa bande dessinée. La maman lit son roman.</a:t>
            </a:r>
            <a:endParaRPr lang="fr-FR" sz="2400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716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 smtClean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6064587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Un autre petit flash-back sur ce que nous avons appris 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61470" y="1664683"/>
            <a:ext cx="11123487" cy="6586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3200" dirty="0"/>
              <a:t>Répondre à la question « </a:t>
            </a:r>
            <a:r>
              <a:rPr lang="fr-FR" sz="3200" dirty="0">
                <a:solidFill>
                  <a:srgbClr val="336FB6"/>
                </a:solidFill>
              </a:rPr>
              <a:t>Comment</a:t>
            </a:r>
            <a:r>
              <a:rPr lang="fr-FR" sz="3200" dirty="0"/>
              <a:t> ? 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561470" y="3257739"/>
            <a:ext cx="11123487" cy="13236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667" b="1" dirty="0" smtClean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Comment</a:t>
            </a:r>
            <a:r>
              <a:rPr lang="fr-FR" sz="2667" b="1" dirty="0" smtClean="0">
                <a:latin typeface="Calibiri"/>
              </a:rPr>
              <a:t> </a:t>
            </a:r>
            <a:r>
              <a:rPr lang="fr-FR" sz="2667" b="1" dirty="0">
                <a:latin typeface="Calibiri"/>
              </a:rPr>
              <a:t>… ? : décrire l’état ou la manière.</a:t>
            </a:r>
          </a:p>
          <a:p>
            <a:r>
              <a:rPr lang="fr-FR" sz="2667" b="1" dirty="0" smtClean="0">
                <a:solidFill>
                  <a:srgbClr val="C00000"/>
                </a:solidFill>
                <a:latin typeface="Calibiri"/>
              </a:rPr>
              <a:t>Exemple :</a:t>
            </a:r>
            <a:endParaRPr lang="fr-FR" sz="2667" b="1" dirty="0">
              <a:solidFill>
                <a:srgbClr val="C00000"/>
              </a:solidFill>
              <a:latin typeface="Calibiri"/>
            </a:endParaRPr>
          </a:p>
          <a:p>
            <a:pPr marL="1066773" lvl="1" indent="-457189">
              <a:buFont typeface="Wingdings" panose="05000000000000000000" pitchFamily="2" charset="2"/>
              <a:buChar char="Ø"/>
            </a:pPr>
            <a:r>
              <a:rPr lang="fr-FR" sz="2667" b="1" dirty="0">
                <a:latin typeface="Calibiri"/>
              </a:rPr>
              <a:t>Comment </a:t>
            </a:r>
            <a:r>
              <a:rPr lang="fr-FR" sz="2667" dirty="0">
                <a:latin typeface="Calibiri"/>
              </a:rPr>
              <a:t>est ce paysage ?    </a:t>
            </a:r>
            <a:r>
              <a:rPr lang="fr-FR" sz="2667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        Ce paysage est magnifique. 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434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à la question suivante :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78784" y="1129203"/>
            <a:ext cx="11507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Comment</a:t>
            </a:r>
            <a:r>
              <a:rPr lang="fr-FR" sz="2400" dirty="0">
                <a:latin typeface="Calibiri"/>
              </a:rPr>
              <a:t> est la librairie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70657" y="2218542"/>
            <a:ext cx="10536424" cy="412420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>
                <a:latin typeface="Calibiri"/>
              </a:rPr>
              <a:t>Nabil et sa maman vont à la librairie. La librairie est </a:t>
            </a:r>
            <a:r>
              <a:rPr lang="fr-FR" sz="2400" dirty="0" smtClean="0">
                <a:latin typeface="Calibiri"/>
              </a:rPr>
              <a:t>grande.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veut acheter un </a:t>
            </a:r>
            <a:r>
              <a:rPr lang="fr-FR" sz="2400" dirty="0" smtClean="0">
                <a:latin typeface="Calibiri"/>
              </a:rPr>
              <a:t>roman.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cherche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va au rayon des bandes </a:t>
            </a:r>
            <a:r>
              <a:rPr lang="fr-FR" sz="2400" dirty="0" smtClean="0">
                <a:latin typeface="Calibiri"/>
              </a:rPr>
              <a:t>dessinées.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prend un </a:t>
            </a:r>
            <a:r>
              <a:rPr lang="fr-FR" sz="2400" dirty="0" smtClean="0">
                <a:latin typeface="Calibiri"/>
              </a:rPr>
              <a:t>livre.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trouve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va à la </a:t>
            </a:r>
            <a:r>
              <a:rPr lang="fr-FR" sz="2400" dirty="0" smtClean="0">
                <a:latin typeface="Calibiri"/>
              </a:rPr>
              <a:t>caisse.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lit sa bande dessinée. La maman lit son roman.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43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 attendue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8784" y="1129203"/>
            <a:ext cx="11507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Comment</a:t>
            </a:r>
            <a:r>
              <a:rPr lang="fr-FR" sz="2400" dirty="0">
                <a:latin typeface="Calibiri"/>
              </a:rPr>
              <a:t> est la librairie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33884" y="1464213"/>
            <a:ext cx="3233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La librairie est grande.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31896" y="2465893"/>
            <a:ext cx="10536424" cy="4124206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>
                <a:latin typeface="Calibiri"/>
              </a:rPr>
              <a:t>Nabil et sa maman vont à la librairie. La librairie est </a:t>
            </a:r>
            <a:r>
              <a:rPr lang="fr-FR" sz="2400" dirty="0" smtClean="0">
                <a:latin typeface="Calibiri"/>
              </a:rPr>
              <a:t>grande.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veut acheter un </a:t>
            </a:r>
            <a:r>
              <a:rPr lang="fr-FR" sz="2400" dirty="0" smtClean="0">
                <a:latin typeface="Calibiri"/>
              </a:rPr>
              <a:t>roman.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cherche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va au rayon des bandes </a:t>
            </a:r>
            <a:r>
              <a:rPr lang="fr-FR" sz="2400" dirty="0" smtClean="0">
                <a:latin typeface="Calibiri"/>
              </a:rPr>
              <a:t>dessinées.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prend un </a:t>
            </a:r>
            <a:r>
              <a:rPr lang="fr-FR" sz="2400" dirty="0" smtClean="0">
                <a:latin typeface="Calibiri"/>
              </a:rPr>
              <a:t>livre.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trouve une bande </a:t>
            </a:r>
            <a:r>
              <a:rPr lang="fr-FR" sz="2400" dirty="0" smtClean="0">
                <a:latin typeface="Calibiri"/>
              </a:rPr>
              <a:t>dessinée.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La </a:t>
            </a:r>
            <a:r>
              <a:rPr lang="fr-FR" sz="2400" dirty="0">
                <a:latin typeface="Calibiri"/>
              </a:rPr>
              <a:t>maman va à la </a:t>
            </a:r>
            <a:r>
              <a:rPr lang="fr-FR" sz="2400" dirty="0" smtClean="0">
                <a:latin typeface="Calibiri"/>
              </a:rPr>
              <a:t>caisse.</a:t>
            </a:r>
          </a:p>
          <a:p>
            <a:pPr marL="355600" indent="-3556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tabLst>
                <a:tab pos="444500" algn="l"/>
              </a:tabLst>
            </a:pPr>
            <a:r>
              <a:rPr lang="fr-FR" sz="2400" dirty="0" smtClean="0">
                <a:latin typeface="Calibiri"/>
              </a:rPr>
              <a:t>Nabil </a:t>
            </a:r>
            <a:r>
              <a:rPr lang="fr-FR" sz="2400" dirty="0">
                <a:latin typeface="Calibiri"/>
              </a:rPr>
              <a:t>lit sa bande dessinée. La maman lit son roman.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7610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2" y="1186541"/>
            <a:ext cx="4484915" cy="44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5214786" y="1492036"/>
            <a:ext cx="6212869" cy="3873929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5762910" y="2019640"/>
            <a:ext cx="511373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3733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8059972" y="333378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4960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397911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Rituel : Ticket de sortie.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0497" y="2965828"/>
            <a:ext cx="6545433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733" b="1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Chaque élève dit/écrit une chose qu’il/elle a retenue.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889" y="2149654"/>
            <a:ext cx="2153356" cy="255869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5323" y="2585083"/>
            <a:ext cx="1984037" cy="203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570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1045928" y="272150"/>
            <a:ext cx="1016110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sz="1867" dirty="0"/>
              <a:t>C’est la fin de notre séance. N’oubliez pas de réviser votre leçon et de terminer vos devoirs 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8748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697481" y="1917753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révision</a:t>
            </a:r>
            <a:r>
              <a:rPr lang="fr-FR" sz="1867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578729" y="1917753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697481" y="2851955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Test de validation du palier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578729" y="2851955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697481" y="4720361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tx2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latin typeface="Calibri"/>
                <a:ea typeface="Calibri"/>
                <a:cs typeface="Calibri"/>
              </a:rPr>
              <a:t>Fiche de consolidation 2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578729" y="4720361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697481" y="3842051"/>
            <a:ext cx="9062399" cy="61635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1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578729" y="3786158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820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159301" y="1373038"/>
            <a:ext cx="8127601" cy="3780095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2373297" y="3576263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2381572" y="4374321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2381572" y="2724249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2381572" y="1790760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874520" y="1704868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982631" y="1847369"/>
            <a:ext cx="3922397" cy="6155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874520" y="2632739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866475" y="3491906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890897" y="4312254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8969336" y="3475707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7883262" y="34981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8968295" y="432645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7883262" y="436289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10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7883262" y="261480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8969336" y="263316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7858695" y="17757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8973119" y="1729526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3022310" y="4348013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963607" y="3529219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963607" y="2673115"/>
            <a:ext cx="2864803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2188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430216" y="1276851"/>
            <a:ext cx="3786688" cy="2807469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9048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 de répondre.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59301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794291" y="218030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794291" y="3075083"/>
            <a:ext cx="9354323" cy="7078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d’autres camarades répondent à l’enseignant.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831678" y="435178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831678" y="540876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 de répondre.</a:t>
            </a:r>
          </a:p>
        </p:txBody>
      </p:sp>
    </p:spTree>
    <p:extLst>
      <p:ext uri="{BB962C8B-B14F-4D97-AF65-F5344CB8AC3E}">
        <p14:creationId xmlns:p14="http://schemas.microsoft.com/office/powerpoint/2010/main" val="234534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l’enseignant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402629" y="5103494"/>
            <a:ext cx="1197428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375397" y="1918038"/>
            <a:ext cx="1264016" cy="10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414295" y="2952180"/>
            <a:ext cx="112122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496096" y="3975438"/>
            <a:ext cx="1045029" cy="107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502226" y="11990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502226" y="2191781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502226" y="3225924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502226" y="43912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502226" y="541344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635711" y="859615"/>
            <a:ext cx="765800" cy="89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4325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1633</Words>
  <Application>Microsoft Office PowerPoint</Application>
  <PresentationFormat>Grand écran</PresentationFormat>
  <Paragraphs>311</Paragraphs>
  <Slides>38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9" baseType="lpstr">
      <vt:lpstr>Aptos</vt:lpstr>
      <vt:lpstr>Arial</vt:lpstr>
      <vt:lpstr>Calibiri</vt:lpstr>
      <vt:lpstr>Calibri</vt:lpstr>
      <vt:lpstr>Calibri Light</vt:lpstr>
      <vt:lpstr>Dosis</vt:lpstr>
      <vt:lpstr>Poppins ExtraBold</vt:lpstr>
      <vt:lpstr>Times New Roman</vt:lpstr>
      <vt:lpstr>Wingdings</vt:lpstr>
      <vt:lpstr>YZOJMB+Calibri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</dc:creator>
  <cp:lastModifiedBy>ADM</cp:lastModifiedBy>
  <cp:revision>5</cp:revision>
  <dcterms:created xsi:type="dcterms:W3CDTF">2025-09-29T16:03:18Z</dcterms:created>
  <dcterms:modified xsi:type="dcterms:W3CDTF">2025-10-06T22:44:02Z</dcterms:modified>
</cp:coreProperties>
</file>