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4"/>
  </p:notesMasterIdLst>
  <p:sldIdLst>
    <p:sldId id="2147483567" r:id="rId9"/>
    <p:sldId id="2147483503" r:id="rId10"/>
    <p:sldId id="2147483620" r:id="rId11"/>
    <p:sldId id="258" r:id="rId12"/>
    <p:sldId id="2147483568" r:id="rId13"/>
    <p:sldId id="2147483580" r:id="rId14"/>
    <p:sldId id="2147483411" r:id="rId15"/>
    <p:sldId id="2147483615" r:id="rId16"/>
    <p:sldId id="2147483616" r:id="rId17"/>
    <p:sldId id="2147483485" r:id="rId18"/>
    <p:sldId id="2147483486" r:id="rId19"/>
    <p:sldId id="2147483505" r:id="rId20"/>
    <p:sldId id="2147483471" r:id="rId21"/>
    <p:sldId id="2147483436" r:id="rId22"/>
    <p:sldId id="2147483582" r:id="rId23"/>
    <p:sldId id="2147483617" r:id="rId24"/>
    <p:sldId id="2147483597" r:id="rId25"/>
    <p:sldId id="2147483612" r:id="rId26"/>
    <p:sldId id="2147483613" r:id="rId27"/>
    <p:sldId id="2147483571" r:id="rId28"/>
    <p:sldId id="2147483611" r:id="rId29"/>
    <p:sldId id="2147483540" r:id="rId30"/>
    <p:sldId id="2147483576" r:id="rId31"/>
    <p:sldId id="2147483605" r:id="rId32"/>
    <p:sldId id="2147483614" r:id="rId33"/>
    <p:sldId id="2147483606" r:id="rId34"/>
    <p:sldId id="2147483607" r:id="rId35"/>
    <p:sldId id="2147483551" r:id="rId36"/>
    <p:sldId id="2147483608" r:id="rId37"/>
    <p:sldId id="311" r:id="rId38"/>
    <p:sldId id="2147483609" r:id="rId39"/>
    <p:sldId id="320" r:id="rId40"/>
    <p:sldId id="2147483619" r:id="rId41"/>
    <p:sldId id="2147483538" r:id="rId42"/>
    <p:sldId id="2147483539" r:id="rId4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4AFE9"/>
    <a:srgbClr val="A98FC3"/>
    <a:srgbClr val="3FB2CB"/>
    <a:srgbClr val="44546A"/>
    <a:srgbClr val="E3EEF2"/>
    <a:srgbClr val="CFE3F0"/>
    <a:srgbClr val="8BC145"/>
    <a:srgbClr val="DCE6F2"/>
    <a:srgbClr val="336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4764DB-9372-421E-8D2F-1ACE2574F8EE}" v="2" dt="2025-09-27T20:03:37.360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custSel addSld delSld modSld">
      <pc:chgData name="ABDELAZIZ.ASSEBBANE" userId="af44cbbb-d77c-45ae-bf3f-17cd253b121b" providerId="ADAL" clId="{9124E342-7500-48D5-BF5B-0920EAD0209E}" dt="2025-09-27T20:04:50.159" v="14" actId="1076"/>
      <pc:docMkLst>
        <pc:docMk/>
      </pc:docMkLst>
      <pc:sldChg chg="modSp mod">
        <pc:chgData name="ABDELAZIZ.ASSEBBANE" userId="af44cbbb-d77c-45ae-bf3f-17cd253b121b" providerId="ADAL" clId="{9124E342-7500-48D5-BF5B-0920EAD0209E}" dt="2025-09-27T20:02:53.540" v="0" actId="20577"/>
        <pc:sldMkLst>
          <pc:docMk/>
          <pc:sldMk cId="3567832040" sldId="2147483567"/>
        </pc:sldMkLst>
        <pc:spChg chg="mod">
          <ac:chgData name="ABDELAZIZ.ASSEBBANE" userId="af44cbbb-d77c-45ae-bf3f-17cd253b121b" providerId="ADAL" clId="{9124E342-7500-48D5-BF5B-0920EAD0209E}" dt="2025-09-27T20:02:53.540" v="0" actId="20577"/>
          <ac:spMkLst>
            <pc:docMk/>
            <pc:sldMk cId="3567832040" sldId="2147483567"/>
            <ac:spMk id="18" creationId="{E0FF8D5D-C824-FEA6-FAD4-EC41BEFD6341}"/>
          </ac:spMkLst>
        </pc:spChg>
      </pc:sldChg>
      <pc:sldChg chg="del">
        <pc:chgData name="ABDELAZIZ.ASSEBBANE" userId="af44cbbb-d77c-45ae-bf3f-17cd253b121b" providerId="ADAL" clId="{9124E342-7500-48D5-BF5B-0920EAD0209E}" dt="2025-09-27T20:04:30.381" v="12" actId="2696"/>
        <pc:sldMkLst>
          <pc:docMk/>
          <pc:sldMk cId="1938982598" sldId="2147483618"/>
        </pc:sldMkLst>
      </pc:sldChg>
      <pc:sldChg chg="addSp delSp modSp add mod">
        <pc:chgData name="ABDELAZIZ.ASSEBBANE" userId="af44cbbb-d77c-45ae-bf3f-17cd253b121b" providerId="ADAL" clId="{9124E342-7500-48D5-BF5B-0920EAD0209E}" dt="2025-09-27T20:04:50.159" v="14" actId="1076"/>
        <pc:sldMkLst>
          <pc:docMk/>
          <pc:sldMk cId="3654356905" sldId="2147483620"/>
        </pc:sldMkLst>
        <pc:spChg chg="mod">
          <ac:chgData name="ABDELAZIZ.ASSEBBANE" userId="af44cbbb-d77c-45ae-bf3f-17cd253b121b" providerId="ADAL" clId="{9124E342-7500-48D5-BF5B-0920EAD0209E}" dt="2025-09-27T20:04:50.159" v="14" actId="1076"/>
          <ac:spMkLst>
            <pc:docMk/>
            <pc:sldMk cId="3654356905" sldId="2147483620"/>
            <ac:spMk id="26" creationId="{5A6E13B6-48CF-E828-1CE3-F510889B3475}"/>
          </ac:spMkLst>
        </pc:spChg>
        <pc:spChg chg="del">
          <ac:chgData name="ABDELAZIZ.ASSEBBANE" userId="af44cbbb-d77c-45ae-bf3f-17cd253b121b" providerId="ADAL" clId="{9124E342-7500-48D5-BF5B-0920EAD0209E}" dt="2025-09-27T20:03:24.539" v="5" actId="478"/>
          <ac:spMkLst>
            <pc:docMk/>
            <pc:sldMk cId="3654356905" sldId="2147483620"/>
            <ac:spMk id="37" creationId="{8BE6575F-ED88-0FE4-F9F8-5EF49CC16AA7}"/>
          </ac:spMkLst>
        </pc:spChg>
        <pc:spChg chg="del">
          <ac:chgData name="ABDELAZIZ.ASSEBBANE" userId="af44cbbb-d77c-45ae-bf3f-17cd253b121b" providerId="ADAL" clId="{9124E342-7500-48D5-BF5B-0920EAD0209E}" dt="2025-09-27T20:03:15.263" v="2" actId="478"/>
          <ac:spMkLst>
            <pc:docMk/>
            <pc:sldMk cId="3654356905" sldId="2147483620"/>
            <ac:spMk id="38" creationId="{1050B009-464D-14F1-B0AC-FC779375A0D1}"/>
          </ac:spMkLst>
        </pc:spChg>
        <pc:spChg chg="add mod">
          <ac:chgData name="ABDELAZIZ.ASSEBBANE" userId="af44cbbb-d77c-45ae-bf3f-17cd253b121b" providerId="ADAL" clId="{9124E342-7500-48D5-BF5B-0920EAD0209E}" dt="2025-09-27T20:03:52.339" v="10" actId="1076"/>
          <ac:spMkLst>
            <pc:docMk/>
            <pc:sldMk cId="3654356905" sldId="2147483620"/>
            <ac:spMk id="40" creationId="{5D8B561D-87A7-989A-60D9-47157CE34CA6}"/>
          </ac:spMkLst>
        </pc:spChg>
        <pc:cxnChg chg="mod">
          <ac:chgData name="ABDELAZIZ.ASSEBBANE" userId="af44cbbb-d77c-45ae-bf3f-17cd253b121b" providerId="ADAL" clId="{9124E342-7500-48D5-BF5B-0920EAD0209E}" dt="2025-09-27T20:04:40.344" v="13" actId="14100"/>
          <ac:cxnSpMkLst>
            <pc:docMk/>
            <pc:sldMk cId="3654356905" sldId="2147483620"/>
            <ac:cxnSpMk id="23" creationId="{E3D0EE8E-56B7-7EA9-51A4-BCB95DF71898}"/>
          </ac:cxnSpMkLst>
        </pc:cxnChg>
        <pc:cxnChg chg="mod">
          <ac:chgData name="ABDELAZIZ.ASSEBBANE" userId="af44cbbb-d77c-45ae-bf3f-17cd253b121b" providerId="ADAL" clId="{9124E342-7500-48D5-BF5B-0920EAD0209E}" dt="2025-09-27T20:03:58.048" v="11" actId="14100"/>
          <ac:cxnSpMkLst>
            <pc:docMk/>
            <pc:sldMk cId="3654356905" sldId="2147483620"/>
            <ac:cxnSpMk id="52" creationId="{F4034310-1B9D-C2F7-39B0-8DB765CB65EE}"/>
          </ac:cxnSpMkLst>
        </pc:cxnChg>
        <pc:cxnChg chg="del mod">
          <ac:chgData name="ABDELAZIZ.ASSEBBANE" userId="af44cbbb-d77c-45ae-bf3f-17cd253b121b" providerId="ADAL" clId="{9124E342-7500-48D5-BF5B-0920EAD0209E}" dt="2025-09-27T20:03:45.331" v="8" actId="478"/>
          <ac:cxnSpMkLst>
            <pc:docMk/>
            <pc:sldMk cId="3654356905" sldId="2147483620"/>
            <ac:cxnSpMk id="65" creationId="{F4034310-1B9D-C2F7-39B0-8DB765CB65EE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09:56.0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495 0 0,'-495'0'0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23:15.2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 0,'4907'0'0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1T15:02:29.07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 0,'4907'0'0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36:41.7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41 0,'2336'0'0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36:57.0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12 0,'3534'0'0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37:05.3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0,'2522'0'0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11:13.3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0,'620'0'0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13:25.7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12 0,'1116'0'0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15:14.4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12 0,'1405'0'0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15:19.1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21 0,'1032'-21'0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18:06.7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8 0,'1488'0'0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18:13.7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0,'764'0'0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21:37.59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0,'2583'0'0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6T00:21:45.3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12 0,'3303'0'0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t>4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11183D-87C1-0C8E-B5E7-5E8C4F65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F659F6A1-E7DC-D614-AFE5-E184BA3061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9A4CC1C3-192A-B068-5F03-372976184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251366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38A04C-B41F-7838-78B3-3D96951E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0B62CB5A-859C-B563-D729-79EC62450B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202CCB74-E705-99DB-6E14-4DAD82234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916761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png"/><Relationship Id="rId5" Type="http://schemas.microsoft.com/office/2007/relationships/hdphoto" Target="../media/hdphoto2.wdp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0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3.xml"/><Relationship Id="rId4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3.png"/><Relationship Id="rId7" Type="http://schemas.openxmlformats.org/officeDocument/2006/relationships/image" Target="../media/image47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1.xml"/><Relationship Id="rId9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43.png"/><Relationship Id="rId7" Type="http://schemas.openxmlformats.org/officeDocument/2006/relationships/image" Target="../media/image4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11" Type="http://schemas.microsoft.com/office/2007/relationships/hdphoto" Target="../media/hdphoto4.wdp"/><Relationship Id="rId10" Type="http://schemas.openxmlformats.org/officeDocument/2006/relationships/image" Target="../media/image41.png"/><Relationship Id="rId4" Type="http://schemas.openxmlformats.org/officeDocument/2006/relationships/customXml" Target="../ink/ink2.xml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44.png"/><Relationship Id="rId7" Type="http://schemas.openxmlformats.org/officeDocument/2006/relationships/image" Target="../media/image5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11" Type="http://schemas.microsoft.com/office/2007/relationships/hdphoto" Target="../media/hdphoto4.wdp"/><Relationship Id="rId10" Type="http://schemas.openxmlformats.org/officeDocument/2006/relationships/image" Target="../media/image41.png"/><Relationship Id="rId4" Type="http://schemas.openxmlformats.org/officeDocument/2006/relationships/customXml" Target="../ink/ink4.xml"/><Relationship Id="rId9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13" Type="http://schemas.openxmlformats.org/officeDocument/2006/relationships/image" Target="../media/image46.emf"/><Relationship Id="rId3" Type="http://schemas.microsoft.com/office/2007/relationships/hdphoto" Target="../media/hdphoto4.wdp"/><Relationship Id="rId7" Type="http://schemas.openxmlformats.org/officeDocument/2006/relationships/image" Target="../media/image53.png"/><Relationship Id="rId12" Type="http://schemas.openxmlformats.org/officeDocument/2006/relationships/customXml" Target="../ink/ink9.xml"/><Relationship Id="rId2" Type="http://schemas.openxmlformats.org/officeDocument/2006/relationships/image" Target="../media/image41.png"/><Relationship Id="rId16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11" Type="http://schemas.openxmlformats.org/officeDocument/2006/relationships/image" Target="../media/image45.emf"/><Relationship Id="rId5" Type="http://schemas.openxmlformats.org/officeDocument/2006/relationships/image" Target="../media/image44.png"/><Relationship Id="rId15" Type="http://schemas.openxmlformats.org/officeDocument/2006/relationships/image" Target="../media/image47.emf"/><Relationship Id="rId10" Type="http://schemas.openxmlformats.org/officeDocument/2006/relationships/customXml" Target="../ink/ink8.xml"/><Relationship Id="rId4" Type="http://schemas.openxmlformats.org/officeDocument/2006/relationships/image" Target="../media/image24.png"/><Relationship Id="rId9" Type="http://schemas.openxmlformats.org/officeDocument/2006/relationships/image" Target="../media/image54.png"/><Relationship Id="rId14" Type="http://schemas.openxmlformats.org/officeDocument/2006/relationships/customXml" Target="../ink/ink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4.wdp"/><Relationship Id="rId5" Type="http://schemas.openxmlformats.org/officeDocument/2006/relationships/image" Target="../media/image41.pn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microsoft.com/office/2007/relationships/hdphoto" Target="../media/hdphoto4.wdp"/><Relationship Id="rId3" Type="http://schemas.openxmlformats.org/officeDocument/2006/relationships/image" Target="../media/image24.png"/><Relationship Id="rId7" Type="http://schemas.openxmlformats.org/officeDocument/2006/relationships/image" Target="../media/image61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11" Type="http://schemas.openxmlformats.org/officeDocument/2006/relationships/image" Target="../media/image63.png"/><Relationship Id="rId10" Type="http://schemas.openxmlformats.org/officeDocument/2006/relationships/customXml" Target="../ink/ink14.xml"/><Relationship Id="rId4" Type="http://schemas.openxmlformats.org/officeDocument/2006/relationships/customXml" Target="../ink/ink12.xml"/><Relationship Id="rId9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2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4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843309"/>
            <a:ext cx="7343268" cy="2462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chemeClr val="bg1"/>
                </a:solidFill>
              </a:rPr>
              <a:t>Rebrassage : réviser et consolider les acquis des trois séances de remédiation.</a:t>
            </a: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2/3AC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4" y="2955334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Semaine    </a:t>
            </a: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699737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Dans cette séance, nous allons réviser les sons suivants :</a:t>
            </a:r>
            <a:endParaRPr dirty="0"/>
          </a:p>
        </p:txBody>
      </p:sp>
      <p:sp>
        <p:nvSpPr>
          <p:cNvPr id="5" name="Google Shape;2054;p38">
            <a:extLst>
              <a:ext uri="{FF2B5EF4-FFF2-40B4-BE49-F238E27FC236}">
                <a16:creationId xmlns:a16="http://schemas.microsoft.com/office/drawing/2014/main" id="{609899CE-F99E-F746-A9BE-2F7FA09A8C19}"/>
              </a:ext>
            </a:extLst>
          </p:cNvPr>
          <p:cNvSpPr/>
          <p:nvPr/>
        </p:nvSpPr>
        <p:spPr>
          <a:xfrm>
            <a:off x="1033573" y="1629177"/>
            <a:ext cx="7742398" cy="143243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Lire correctement les mots avec « 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ill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», «ail » et « 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eil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 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Lire correctement les mots avec « 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ez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 », « et » et « er 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Lire correctement les mots contenant les lettres muettes finales.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AEDD162-E6BB-F426-E579-E88A97981E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45" y="1942620"/>
            <a:ext cx="805544" cy="805544"/>
          </a:xfrm>
          <a:prstGeom prst="rect">
            <a:avLst/>
          </a:prstGeom>
          <a:ln>
            <a:noFill/>
          </a:ln>
        </p:spPr>
      </p:pic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 A tour de rôle, passez au tableau et lisez ces syllabes colorées lentement et attentivement.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 cas de difficulté, apporter un feedback immédiat et rappeler les règles déjà vues.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2232F10-A4EC-F5B2-BBA6-7E81924B7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693" y="631598"/>
            <a:ext cx="5615336" cy="20071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9D5AC2-A838-4CFF-F1E4-B50B560F1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693" y="2815878"/>
            <a:ext cx="5615336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 tour de rôle, passez au tableau et lisez ces mots à haute voix.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 cas de difficulté, apporter un feedback immédiat et rappeler les règles déjà vues.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4E6026F-96DA-F92D-1FD2-E02108B9C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443" y="1507764"/>
            <a:ext cx="7183114" cy="256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40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DA0BE-2047-3413-0F67-21C6D2545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4502F26-7A17-ADCA-30CB-2C00740BC030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55949F89-3F13-72D2-C9A0-35B61ACE3327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ces groupes de mots à haute voix. Travaillez individuellement.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57B0EE0-DD5D-09C7-D6F7-46AE0389FABF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352E724-E794-3755-86C9-E5C599F046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580" y="1201872"/>
            <a:ext cx="7024840" cy="29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67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399BC-B63F-ABAA-AE0A-2F65651F5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D4D75316-FA0F-7690-69C7-D807380B686C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Nous allons lire ensemble, en chœur, les mots suivants.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74DB7723-BED8-1BA8-6946-963B3161727C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aux élèves de marquer une courte pause  sur les derniers sons.</a:t>
            </a: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ECAECB1-016D-628F-683B-2BB6F9BEF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358649"/>
              </p:ext>
            </p:extLst>
          </p:nvPr>
        </p:nvGraphicFramePr>
        <p:xfrm>
          <a:off x="683941" y="1113172"/>
          <a:ext cx="7783588" cy="3250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1794">
                  <a:extLst>
                    <a:ext uri="{9D8B030D-6E8A-4147-A177-3AD203B41FA5}">
                      <a16:colId xmlns:a16="http://schemas.microsoft.com/office/drawing/2014/main" val="1324461632"/>
                    </a:ext>
                  </a:extLst>
                </a:gridCol>
                <a:gridCol w="3891794">
                  <a:extLst>
                    <a:ext uri="{9D8B030D-6E8A-4147-A177-3AD203B41FA5}">
                      <a16:colId xmlns:a16="http://schemas.microsoft.com/office/drawing/2014/main" val="3781382633"/>
                    </a:ext>
                  </a:extLst>
                </a:gridCol>
              </a:tblGrid>
              <a:tr h="650134"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médaille / épouvantail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parlez / laisser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72581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navet / arrêt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fait / faite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29010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pareil / soleil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pille / fille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47370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rond / lent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rendez / travailler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673078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long / longue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mont / monter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283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585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596AD-A386-C778-9191-BE68026B6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B00A70EC-5276-6433-20DC-A1642543A972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Nous allons lire ensemble, en chœur, les mots suivants.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36C8489-D068-3FEB-522A-621258B33EDB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aux élèves de marquer une courte pause sur les derniers sons.</a:t>
            </a: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D0219D7-6885-B758-9DB2-35EC2FEE30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539538"/>
              </p:ext>
            </p:extLst>
          </p:nvPr>
        </p:nvGraphicFramePr>
        <p:xfrm>
          <a:off x="683941" y="1113172"/>
          <a:ext cx="7783588" cy="3250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1794">
                  <a:extLst>
                    <a:ext uri="{9D8B030D-6E8A-4147-A177-3AD203B41FA5}">
                      <a16:colId xmlns:a16="http://schemas.microsoft.com/office/drawing/2014/main" val="1324461632"/>
                    </a:ext>
                  </a:extLst>
                </a:gridCol>
                <a:gridCol w="3891794">
                  <a:extLst>
                    <a:ext uri="{9D8B030D-6E8A-4147-A177-3AD203B41FA5}">
                      <a16:colId xmlns:a16="http://schemas.microsoft.com/office/drawing/2014/main" val="3781382633"/>
                    </a:ext>
                  </a:extLst>
                </a:gridCol>
              </a:tblGrid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médaille / épouvantail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parlez / laisser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72581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navet / arrêt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fait / faite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29010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pareil / soleil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pille / fille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47370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rond / lent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rendez / travailler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673078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long / longue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mont / monter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283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499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1562995" y="1973614"/>
            <a:ext cx="91543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41" name="Picture 4" descr="Pin ">
            <a:extLst>
              <a:ext uri="{FF2B5EF4-FFF2-40B4-BE49-F238E27FC236}">
                <a16:creationId xmlns:a16="http://schemas.microsoft.com/office/drawing/2014/main" id="{930EC4D2-4684-3349-15AE-6849EDF3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843" y="1586468"/>
            <a:ext cx="374245" cy="3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lisez individuellement ces mots à haute voix.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E6BE99F-E111-73BB-8DF8-018C096DC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192556"/>
              </p:ext>
            </p:extLst>
          </p:nvPr>
        </p:nvGraphicFramePr>
        <p:xfrm>
          <a:off x="683941" y="1113172"/>
          <a:ext cx="7783588" cy="3250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1794">
                  <a:extLst>
                    <a:ext uri="{9D8B030D-6E8A-4147-A177-3AD203B41FA5}">
                      <a16:colId xmlns:a16="http://schemas.microsoft.com/office/drawing/2014/main" val="1324461632"/>
                    </a:ext>
                  </a:extLst>
                </a:gridCol>
                <a:gridCol w="3891794">
                  <a:extLst>
                    <a:ext uri="{9D8B030D-6E8A-4147-A177-3AD203B41FA5}">
                      <a16:colId xmlns:a16="http://schemas.microsoft.com/office/drawing/2014/main" val="3781382633"/>
                    </a:ext>
                  </a:extLst>
                </a:gridCol>
              </a:tblGrid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médaille / épouvantail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parlez / laisser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72581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navet / arrêt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fait / faite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29010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pareil / soleil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pille / fille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473700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rond / lent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rendez / travailler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673078"/>
                  </a:ext>
                </a:extLst>
              </a:tr>
              <a:tr h="6501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long / longue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0" kern="12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mont / monter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283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BDF41-0C20-BC4B-9A62-5BA945F9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1E3A2182-0366-3C81-221C-968F24A94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Travail en binômes : Lisez ces phrases à haute voix.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442E715-1E46-D0EF-DA9A-0DF8E1A8C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Encourager les élèves à se corriger mutuellement. Inverser les rôles.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0118BB5-80F2-1CE5-9EFD-714153F9E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866" y="1404478"/>
            <a:ext cx="8195826" cy="28895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08725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D08B7-1D82-57FF-BA44-38D103AF1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D808B09-7AAA-D393-ABEA-D2C48EA3246F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093C35-E476-0C4E-F5EA-C158CD01716E}"/>
              </a:ext>
            </a:extLst>
          </p:cNvPr>
          <p:cNvSpPr/>
          <p:nvPr/>
        </p:nvSpPr>
        <p:spPr>
          <a:xfrm>
            <a:off x="0" y="2286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833A384D-12A6-564E-6183-72C48DB6B0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5813BC51-4705-8AD6-3422-AF023D852BD5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Dans cette séance, nous allons réviser les éléments suivants :</a:t>
            </a:r>
            <a:endParaRPr dirty="0"/>
          </a:p>
        </p:txBody>
      </p:sp>
      <p:sp>
        <p:nvSpPr>
          <p:cNvPr id="5" name="Google Shape;2054;p38">
            <a:extLst>
              <a:ext uri="{FF2B5EF4-FFF2-40B4-BE49-F238E27FC236}">
                <a16:creationId xmlns:a16="http://schemas.microsoft.com/office/drawing/2014/main" id="{2BBC63ED-C258-8863-E7C5-985275FEC15D}"/>
              </a:ext>
            </a:extLst>
          </p:cNvPr>
          <p:cNvSpPr/>
          <p:nvPr/>
        </p:nvSpPr>
        <p:spPr>
          <a:xfrm>
            <a:off x="1208314" y="1629177"/>
            <a:ext cx="6866165" cy="143243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latin typeface="RATXSP+Calibri"/>
              </a:rPr>
              <a:t>Identifier où se passe l’action.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latin typeface="RATXSP+Calibri"/>
              </a:rPr>
              <a:t>Identifier quand se passe l’action.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latin typeface="RATXSP+Calibri"/>
              </a:rPr>
              <a:t>Identifier l’ordre des événements dans un texte.</a:t>
            </a:r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0C7388A-7A95-9DE8-7B5B-CACCA69DD5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23" y="1942620"/>
            <a:ext cx="805544" cy="805544"/>
          </a:xfrm>
          <a:prstGeom prst="rect">
            <a:avLst/>
          </a:prstGeom>
          <a:ln>
            <a:noFill/>
          </a:ln>
        </p:spPr>
      </p:pic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60580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C4C15-50A3-521F-D168-AAF18A0DC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E7D62BDC-2F97-6567-625E-89BFBAEB4F07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Observez bien l’image, puis lisez silencieusement les phrases suivantes.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731F3E3-5E4E-0864-DB34-F6B770EEE200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aux élèves de chercher le lieu, le temps et l’ordre des événements.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0118BB5-80F2-1CE5-9EFD-714153F9E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866" y="1404478"/>
            <a:ext cx="8195826" cy="28895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37453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4FACA-547E-8BD3-EAC0-8ED6AE58E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11">
            <a:extLst>
              <a:ext uri="{FF2B5EF4-FFF2-40B4-BE49-F238E27FC236}">
                <a16:creationId xmlns:a16="http://schemas.microsoft.com/office/drawing/2014/main" id="{A38A98EF-5B13-8C82-A68D-DABDC0992474}"/>
              </a:ext>
            </a:extLst>
          </p:cNvPr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la question suivante:</a:t>
            </a:r>
            <a:endParaRPr lang="fr-FR" alt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8C70A28-8C68-1D06-A128-0FD582568E42}"/>
              </a:ext>
            </a:extLst>
          </p:cNvPr>
          <p:cNvSpPr txBox="1"/>
          <p:nvPr/>
        </p:nvSpPr>
        <p:spPr>
          <a:xfrm>
            <a:off x="659637" y="1545189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C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quel endroit </a:t>
            </a: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passe l’action ? 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A5AAA2AE-F5C8-22F0-CD9E-A2D566720CE3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Lire la question à haute voix, identifier les mots-clés de la question. 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7C3003-7F13-F0C4-4A2A-61BA76FF8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79" y="726914"/>
            <a:ext cx="9007621" cy="6629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F923D11B-590B-4056-A480-55F3A3601E68}"/>
                  </a:ext>
                </a:extLst>
              </p14:cNvPr>
              <p14:cNvContentPartPr/>
              <p14:nvPr/>
            </p14:nvContentPartPr>
            <p14:xfrm>
              <a:off x="475820" y="839734"/>
              <a:ext cx="178560" cy="36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F923D11B-590B-4056-A480-55F3A3601E6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1820" y="731734"/>
                <a:ext cx="2862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20118BB5-80F2-1CE5-9EFD-714153F9E7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476" y="2216137"/>
            <a:ext cx="7384219" cy="26034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39629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2925-9ECD-B1E5-39DF-5EEFB6555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11">
            <a:extLst>
              <a:ext uri="{FF2B5EF4-FFF2-40B4-BE49-F238E27FC236}">
                <a16:creationId xmlns:a16="http://schemas.microsoft.com/office/drawing/2014/main" id="{983833B7-E326-4E09-3C2D-5DFEBF0DDF1C}"/>
              </a:ext>
            </a:extLst>
          </p:cNvPr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 attendue :</a:t>
            </a:r>
            <a:endParaRPr lang="fr-FR" alt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A87BA28-CDDE-F37D-395E-DF0444C39490}"/>
              </a:ext>
            </a:extLst>
          </p:cNvPr>
          <p:cNvSpPr txBox="1"/>
          <p:nvPr/>
        </p:nvSpPr>
        <p:spPr>
          <a:xfrm>
            <a:off x="659637" y="1545189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C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quel endroit </a:t>
            </a: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passe l’action ? 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CA824474-02F6-3539-502A-BD72B32E58B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Expliquer aux élèves que «  la rue » c’est le lieu de l’action.</a:t>
            </a:r>
          </a:p>
        </p:txBody>
      </p:sp>
      <p:pic>
        <p:nvPicPr>
          <p:cNvPr id="12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2CF998-2DDB-2AB7-B93B-39A393B6D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79" y="726914"/>
            <a:ext cx="9007621" cy="6629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545177EB-8CFE-1CF5-FE20-9FF799D480BB}"/>
                  </a:ext>
                </a:extLst>
              </p14:cNvPr>
              <p14:cNvContentPartPr/>
              <p14:nvPr/>
            </p14:nvContentPartPr>
            <p14:xfrm>
              <a:off x="438380" y="839734"/>
              <a:ext cx="2235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545177EB-8CFE-1CF5-FE20-9FF799D480B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4380" y="731734"/>
                <a:ext cx="3312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DD0F341E-7198-716A-9E02-FB31696FB509}"/>
              </a:ext>
            </a:extLst>
          </p:cNvPr>
          <p:cNvSpPr txBox="1"/>
          <p:nvPr/>
        </p:nvSpPr>
        <p:spPr>
          <a:xfrm>
            <a:off x="594323" y="926009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L’action se passe dans la rue.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E4EAE743-82FC-CFDD-9A8A-27AA376EDC9F}"/>
                  </a:ext>
                </a:extLst>
              </p14:cNvPr>
              <p14:cNvContentPartPr/>
              <p14:nvPr/>
            </p14:nvContentPartPr>
            <p14:xfrm>
              <a:off x="1449260" y="2787334"/>
              <a:ext cx="402120" cy="72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E4EAE743-82FC-CFDD-9A8A-27AA376EDC9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95620" y="2571334"/>
                <a:ext cx="509760" cy="43200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Image 16">
            <a:extLst>
              <a:ext uri="{FF2B5EF4-FFF2-40B4-BE49-F238E27FC236}">
                <a16:creationId xmlns:a16="http://schemas.microsoft.com/office/drawing/2014/main" id="{20118BB5-80F2-1CE5-9EFD-714153F9E7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476" y="2216137"/>
            <a:ext cx="7384219" cy="26034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9238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aux questions suivantes :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Demander aux élèves d’appliquer la même stratégie pour répondre à ces questions.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A01779-C884-A24B-03C7-A0F8211F6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9" y="739565"/>
            <a:ext cx="9007621" cy="13564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94CECD2D-B774-C666-0BBD-5B3B66628016}"/>
                  </a:ext>
                </a:extLst>
              </p14:cNvPr>
              <p14:cNvContentPartPr/>
              <p14:nvPr/>
            </p14:nvContentPartPr>
            <p14:xfrm>
              <a:off x="408500" y="876814"/>
              <a:ext cx="506160" cy="72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94CECD2D-B774-C666-0BBD-5B3B6662801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4860" y="660814"/>
                <a:ext cx="6138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58ACE36D-54AF-C6B8-EC8E-AED33AACF0EF}"/>
                  </a:ext>
                </a:extLst>
              </p14:cNvPr>
              <p14:cNvContentPartPr/>
              <p14:nvPr/>
            </p14:nvContentPartPr>
            <p14:xfrm>
              <a:off x="371780" y="1613014"/>
              <a:ext cx="371880" cy="792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58ACE36D-54AF-C6B8-EC8E-AED33AACF0E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7780" y="1505014"/>
                <a:ext cx="479520" cy="22356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20118BB5-80F2-1CE5-9EFD-714153F9E7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476" y="2216137"/>
            <a:ext cx="7384219" cy="26034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53629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45B6A-3C14-8886-9496-37529648A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20118BB5-80F2-1CE5-9EFD-714153F9E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476" y="2216137"/>
            <a:ext cx="7384219" cy="26034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1A41B901-3610-3B66-4D75-0924F1B3CFA0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 :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B0F9C8E7-CF1C-0491-4186-B0CFB0BF133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Montrer que la 1</a:t>
            </a:r>
            <a:r>
              <a:rPr lang="fr-FR" sz="1400" baseline="30000" dirty="0"/>
              <a:t>ère</a:t>
            </a:r>
            <a:r>
              <a:rPr lang="fr-FR" sz="1400" dirty="0"/>
              <a:t> question porte sur le temps et la 2</a:t>
            </a:r>
            <a:r>
              <a:rPr lang="fr-FR" sz="1400" baseline="30000" dirty="0"/>
              <a:t>ème</a:t>
            </a:r>
            <a:r>
              <a:rPr lang="fr-FR" sz="1400" dirty="0"/>
              <a:t> sur l’ordre des événements.</a:t>
            </a:r>
          </a:p>
        </p:txBody>
      </p:sp>
      <p:pic>
        <p:nvPicPr>
          <p:cNvPr id="13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3D6D90D-BB73-6824-0BFE-34BFCB6F94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89" y="739565"/>
            <a:ext cx="9007621" cy="13564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3C673080-943F-D96E-BFCD-E39168403D70}"/>
                  </a:ext>
                </a:extLst>
              </p14:cNvPr>
              <p14:cNvContentPartPr/>
              <p14:nvPr/>
            </p14:nvContentPartPr>
            <p14:xfrm>
              <a:off x="416060" y="891934"/>
              <a:ext cx="536040" cy="72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3C673080-943F-D96E-BFCD-E39168403D7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2060" y="675934"/>
                <a:ext cx="64368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C6C032D-4307-AECB-3D64-51B6A382E76E}"/>
                  </a:ext>
                </a:extLst>
              </p14:cNvPr>
              <p14:cNvContentPartPr/>
              <p14:nvPr/>
            </p14:nvContentPartPr>
            <p14:xfrm>
              <a:off x="431180" y="1613014"/>
              <a:ext cx="275400" cy="3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C6C032D-4307-AECB-3D64-51B6A382E76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7180" y="1505014"/>
                <a:ext cx="38304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ZoneTexte 24">
            <a:extLst>
              <a:ext uri="{FF2B5EF4-FFF2-40B4-BE49-F238E27FC236}">
                <a16:creationId xmlns:a16="http://schemas.microsoft.com/office/drawing/2014/main" id="{B5182F25-A9D2-586C-46D5-656F198BCA7D}"/>
              </a:ext>
            </a:extLst>
          </p:cNvPr>
          <p:cNvSpPr txBox="1"/>
          <p:nvPr/>
        </p:nvSpPr>
        <p:spPr>
          <a:xfrm>
            <a:off x="515908" y="1031891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L’action se passe le lundi matin, à huit heures.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E1CEEC4-BC4F-3895-B8A6-EBF975564D8F}"/>
              </a:ext>
            </a:extLst>
          </p:cNvPr>
          <p:cNvSpPr txBox="1"/>
          <p:nvPr/>
        </p:nvSpPr>
        <p:spPr>
          <a:xfrm>
            <a:off x="594323" y="1740737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début, Anas traverse la rue / va à l’école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84150990-4EC7-99B5-D731-1D318D1EC9C1}"/>
                  </a:ext>
                </a:extLst>
              </p14:cNvPr>
              <p14:cNvContentPartPr/>
              <p14:nvPr/>
            </p14:nvContentPartPr>
            <p14:xfrm>
              <a:off x="1307692" y="2382411"/>
              <a:ext cx="930240" cy="72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84150990-4EC7-99B5-D731-1D318D1EC9C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3692" y="2166411"/>
                <a:ext cx="1038240" cy="43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7" name="Encre 36">
                <a:extLst>
                  <a:ext uri="{FF2B5EF4-FFF2-40B4-BE49-F238E27FC236}">
                    <a16:creationId xmlns:a16="http://schemas.microsoft.com/office/drawing/2014/main" id="{886274B7-D253-EA77-B8B0-2837D303D817}"/>
                  </a:ext>
                </a:extLst>
              </p14:cNvPr>
              <p14:cNvContentPartPr/>
              <p14:nvPr/>
            </p14:nvContentPartPr>
            <p14:xfrm>
              <a:off x="3803902" y="2362530"/>
              <a:ext cx="1189337" cy="720"/>
            </p14:xfrm>
          </p:contentPart>
        </mc:Choice>
        <mc:Fallback xmlns="">
          <p:pic>
            <p:nvPicPr>
              <p:cNvPr id="37" name="Encre 36">
                <a:extLst>
                  <a:ext uri="{FF2B5EF4-FFF2-40B4-BE49-F238E27FC236}">
                    <a16:creationId xmlns:a16="http://schemas.microsoft.com/office/drawing/2014/main" id="{886274B7-D253-EA77-B8B0-2837D303D81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749907" y="2146530"/>
                <a:ext cx="1297328" cy="43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4" name="Encre 43">
                <a:extLst>
                  <a:ext uri="{FF2B5EF4-FFF2-40B4-BE49-F238E27FC236}">
                    <a16:creationId xmlns:a16="http://schemas.microsoft.com/office/drawing/2014/main" id="{78A3C87F-88A0-544C-0684-7B41E7C1AA37}"/>
                  </a:ext>
                </a:extLst>
              </p14:cNvPr>
              <p14:cNvContentPartPr/>
              <p14:nvPr/>
            </p14:nvContentPartPr>
            <p14:xfrm>
              <a:off x="1233260" y="2749311"/>
              <a:ext cx="1766794" cy="720"/>
            </p14:xfrm>
          </p:contentPart>
        </mc:Choice>
        <mc:Fallback xmlns="">
          <p:pic>
            <p:nvPicPr>
              <p:cNvPr id="44" name="Encre 43">
                <a:extLst>
                  <a:ext uri="{FF2B5EF4-FFF2-40B4-BE49-F238E27FC236}">
                    <a16:creationId xmlns:a16="http://schemas.microsoft.com/office/drawing/2014/main" id="{78A3C87F-88A0-544C-0684-7B41E7C1AA3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79263" y="2533311"/>
                <a:ext cx="1874789" cy="43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78A3C87F-88A0-544C-0684-7B41E7C1AA37}"/>
                  </a:ext>
                </a:extLst>
              </p14:cNvPr>
              <p14:cNvContentPartPr/>
              <p14:nvPr/>
            </p14:nvContentPartPr>
            <p14:xfrm>
              <a:off x="5146002" y="2381691"/>
              <a:ext cx="1766794" cy="72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78A3C87F-88A0-544C-0684-7B41E7C1AA3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92005" y="2165691"/>
                <a:ext cx="1874789" cy="43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2340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Arial"/>
                <a:sym typeface="Arial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6113" y="2033038"/>
            <a:ext cx="0" cy="276718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878559" y="1577684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4689610" y="1736171"/>
            <a:ext cx="7089" cy="649745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S21</a:t>
            </a:r>
          </a:p>
        </p:txBody>
      </p:sp>
      <p:sp>
        <p:nvSpPr>
          <p:cNvPr id="40" name="Oval 34">
            <a:extLst>
              <a:ext uri="{FF2B5EF4-FFF2-40B4-BE49-F238E27FC236}">
                <a16:creationId xmlns:a16="http://schemas.microsoft.com/office/drawing/2014/main" id="{5D8B561D-87A7-989A-60D9-47157CE34CA6}"/>
              </a:ext>
            </a:extLst>
          </p:cNvPr>
          <p:cNvSpPr/>
          <p:nvPr/>
        </p:nvSpPr>
        <p:spPr>
          <a:xfrm>
            <a:off x="2141324" y="1016288"/>
            <a:ext cx="2761340" cy="943408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Rebrassage :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réviser et consolider les acquis travaillés lors des trois séances de remédiation.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ces questions. Travaillez individuellement. 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Demander aux élèves d’appliquer la même stratégie pour répondre à ces questions.</a:t>
            </a:r>
          </a:p>
        </p:txBody>
      </p:sp>
      <p:pic>
        <p:nvPicPr>
          <p:cNvPr id="13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0118BB5-80F2-1CE5-9EFD-714153F9E7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476" y="2216137"/>
            <a:ext cx="7384219" cy="26034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1F94EF4-26EA-3F11-C19D-4865525EB83D}"/>
              </a:ext>
            </a:extLst>
          </p:cNvPr>
          <p:cNvSpPr txBox="1"/>
          <p:nvPr/>
        </p:nvSpPr>
        <p:spPr>
          <a:xfrm>
            <a:off x="676890" y="894080"/>
            <a:ext cx="4714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Où</a:t>
            </a:r>
            <a:r>
              <a:rPr lang="fr-FR" dirty="0"/>
              <a:t> Anas est-il blessé ?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1A1A6A-1A25-9044-0D05-6AE5A7CE6720}"/>
              </a:ext>
            </a:extLst>
          </p:cNvPr>
          <p:cNvSpPr txBox="1"/>
          <p:nvPr/>
        </p:nvSpPr>
        <p:spPr>
          <a:xfrm>
            <a:off x="676890" y="1275860"/>
            <a:ext cx="43768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Qui</a:t>
            </a:r>
            <a:r>
              <a:rPr lang="fr-FR" dirty="0"/>
              <a:t> aide Anas ?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B4E05F9-3970-A10F-EBFA-55723641A9F5}"/>
              </a:ext>
            </a:extLst>
          </p:cNvPr>
          <p:cNvSpPr txBox="1"/>
          <p:nvPr/>
        </p:nvSpPr>
        <p:spPr>
          <a:xfrm>
            <a:off x="676890" y="1657640"/>
            <a:ext cx="43768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Où</a:t>
            </a:r>
            <a:r>
              <a:rPr lang="fr-FR" dirty="0"/>
              <a:t> va Anas à la fin ?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F06B3-6BD8-B341-ED6D-F98CD7A96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81AB55F7-F6BD-CD07-D099-5D3C3C8936E4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Réponses attendues: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40C49F0E-634C-6597-AC6C-6D1D31E9CBF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877160" cy="1934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300" dirty="0"/>
              <a:t>Montrer que la 1</a:t>
            </a:r>
            <a:r>
              <a:rPr lang="fr-FR" sz="1300" baseline="30000" dirty="0"/>
              <a:t>ère</a:t>
            </a:r>
            <a:r>
              <a:rPr lang="fr-FR" sz="1300" dirty="0"/>
              <a:t> question porte sur le lieu, la 2</a:t>
            </a:r>
            <a:r>
              <a:rPr lang="fr-FR" sz="1300" baseline="30000" dirty="0"/>
              <a:t>ème</a:t>
            </a:r>
            <a:r>
              <a:rPr lang="fr-FR" sz="1300" dirty="0"/>
              <a:t> sur le personnage, la 3</a:t>
            </a:r>
            <a:r>
              <a:rPr lang="fr-FR" sz="1300" baseline="30000" dirty="0"/>
              <a:t>ème</a:t>
            </a:r>
            <a:r>
              <a:rPr lang="fr-FR" sz="1300" dirty="0"/>
              <a:t> sur l’ordre des événements</a:t>
            </a:r>
            <a:r>
              <a:rPr lang="fr-FR" sz="1400" dirty="0"/>
              <a:t>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F94EF4-26EA-3F11-C19D-4865525EB83D}"/>
              </a:ext>
            </a:extLst>
          </p:cNvPr>
          <p:cNvSpPr txBox="1"/>
          <p:nvPr/>
        </p:nvSpPr>
        <p:spPr>
          <a:xfrm>
            <a:off x="676890" y="894080"/>
            <a:ext cx="4714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Où</a:t>
            </a:r>
            <a:r>
              <a:rPr lang="fr-FR" dirty="0"/>
              <a:t> Anas est-il blessé 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51A1A6A-1A25-9044-0D05-6AE5A7CE6720}"/>
              </a:ext>
            </a:extLst>
          </p:cNvPr>
          <p:cNvSpPr txBox="1"/>
          <p:nvPr/>
        </p:nvSpPr>
        <p:spPr>
          <a:xfrm>
            <a:off x="676890" y="1275860"/>
            <a:ext cx="43768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Qui</a:t>
            </a:r>
            <a:r>
              <a:rPr lang="fr-FR" dirty="0"/>
              <a:t> aide Anas ? 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B4E05F9-3970-A10F-EBFA-55723641A9F5}"/>
              </a:ext>
            </a:extLst>
          </p:cNvPr>
          <p:cNvSpPr txBox="1"/>
          <p:nvPr/>
        </p:nvSpPr>
        <p:spPr>
          <a:xfrm>
            <a:off x="676890" y="1657640"/>
            <a:ext cx="43768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Où</a:t>
            </a:r>
            <a:r>
              <a:rPr lang="fr-FR" dirty="0"/>
              <a:t> va Anas à la fin ?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213CC90-E03B-91FF-FC93-7B14B10AD4C6}"/>
              </a:ext>
            </a:extLst>
          </p:cNvPr>
          <p:cNvSpPr txBox="1"/>
          <p:nvPr/>
        </p:nvSpPr>
        <p:spPr>
          <a:xfrm>
            <a:off x="4341042" y="869298"/>
            <a:ext cx="4714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Anas est blessé à la jambe.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05B568-CA21-B887-A14E-6667B4CF96DB}"/>
              </a:ext>
            </a:extLst>
          </p:cNvPr>
          <p:cNvSpPr txBox="1"/>
          <p:nvPr/>
        </p:nvSpPr>
        <p:spPr>
          <a:xfrm>
            <a:off x="4341042" y="1288668"/>
            <a:ext cx="4714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Les secouristes aident Anas.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509F35-F892-1174-9E60-2C4C2F4F293E}"/>
              </a:ext>
            </a:extLst>
          </p:cNvPr>
          <p:cNvSpPr txBox="1"/>
          <p:nvPr/>
        </p:nvSpPr>
        <p:spPr>
          <a:xfrm>
            <a:off x="4327985" y="1672971"/>
            <a:ext cx="4714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Anas va à la maison.</a:t>
            </a:r>
          </a:p>
        </p:txBody>
      </p:sp>
      <p:pic>
        <p:nvPicPr>
          <p:cNvPr id="14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05AC2611-9E2D-2A8B-F16A-96B30AD05E89}"/>
                  </a:ext>
                </a:extLst>
              </p14:cNvPr>
              <p14:cNvContentPartPr/>
              <p14:nvPr/>
            </p14:nvContentPartPr>
            <p14:xfrm>
              <a:off x="2386340" y="3872734"/>
              <a:ext cx="841320" cy="72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05AC2611-9E2D-2A8B-F16A-96B30AD05E8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32340" y="3656734"/>
                <a:ext cx="94896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DF8EC526-535B-9FC2-6BD3-3DDA82C1D941}"/>
                  </a:ext>
                </a:extLst>
              </p14:cNvPr>
              <p14:cNvContentPartPr/>
              <p14:nvPr/>
            </p14:nvContentPartPr>
            <p14:xfrm>
              <a:off x="2281940" y="4259374"/>
              <a:ext cx="1272960" cy="72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DF8EC526-535B-9FC2-6BD3-3DDA82C1D94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28300" y="4043374"/>
                <a:ext cx="13806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364BFCB5-7C6E-702F-B561-8DB0C0F07904}"/>
                  </a:ext>
                </a:extLst>
              </p14:cNvPr>
              <p14:cNvContentPartPr/>
              <p14:nvPr/>
            </p14:nvContentPartPr>
            <p14:xfrm>
              <a:off x="3166460" y="4616134"/>
              <a:ext cx="907920" cy="72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364BFCB5-7C6E-702F-B561-8DB0C0F0790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12460" y="4400854"/>
                <a:ext cx="1015560" cy="43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20118BB5-80F2-1CE5-9EFD-714153F9E7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476" y="2216137"/>
            <a:ext cx="7384219" cy="26034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2897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237763" y="4604012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6237764" y="4053671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6237765" y="3501189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6237767" y="2960430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237765" y="2407948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6237766" y="1855391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6237763" y="1315343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6237767" y="762000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523996" y="4604012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523997" y="4053671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523998" y="3501189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524000" y="2948707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523998" y="2407948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523999" y="1855391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523996" y="1315343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524000" y="762000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7297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montre rapidement une carte-mot. Le premier élève qui lève la main lit le mot.</a:t>
            </a:r>
          </a:p>
        </p:txBody>
      </p:sp>
      <p:sp>
        <p:nvSpPr>
          <p:cNvPr id="5" name="Rectangle 4"/>
          <p:cNvSpPr/>
          <p:nvPr/>
        </p:nvSpPr>
        <p:spPr>
          <a:xfrm>
            <a:off x="865396" y="596305"/>
            <a:ext cx="30834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vent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petit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long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taille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livret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lancer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outil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éventail</a:t>
            </a:r>
          </a:p>
        </p:txBody>
      </p:sp>
      <p:sp>
        <p:nvSpPr>
          <p:cNvPr id="6" name="Rectangle 5"/>
          <p:cNvSpPr/>
          <p:nvPr/>
        </p:nvSpPr>
        <p:spPr>
          <a:xfrm>
            <a:off x="5613037" y="606938"/>
            <a:ext cx="26059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biller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nez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parlez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écoutez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jouet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chanter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médaille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ticket</a:t>
            </a:r>
          </a:p>
        </p:txBody>
      </p:sp>
    </p:spTree>
    <p:extLst>
      <p:ext uri="{BB962C8B-B14F-4D97-AF65-F5344CB8AC3E}">
        <p14:creationId xmlns:p14="http://schemas.microsoft.com/office/powerpoint/2010/main" val="216367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N’oubliez pas de faire ces activités à la maison.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D52C2F-17F5-9A9E-0CB9-7DD2E919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534" y="1621069"/>
            <a:ext cx="2953861" cy="1066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9336B3-2696-19E4-0E3B-C90D6B70401C}"/>
              </a:ext>
            </a:extLst>
          </p:cNvPr>
          <p:cNvSpPr txBox="1"/>
          <p:nvPr/>
        </p:nvSpPr>
        <p:spPr>
          <a:xfrm>
            <a:off x="865396" y="3111771"/>
            <a:ext cx="75586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de la page17 du livret.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477989" y="72971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318412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756775" y="352455"/>
            <a:ext cx="2960397" cy="4386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 la séance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b="0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Tâche </a:t>
            </a:r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 : Prononcer clairement</a:t>
            </a:r>
            <a:r>
              <a:rPr lang="fr-FR" sz="1400" dirty="0">
                <a:solidFill>
                  <a:schemeClr val="bg1"/>
                </a:solidFill>
              </a:rPr>
              <a:t> les mots avec les sons « </a:t>
            </a:r>
            <a:r>
              <a:rPr lang="fr-FR" sz="1400" dirty="0" err="1">
                <a:solidFill>
                  <a:schemeClr val="bg1"/>
                </a:solidFill>
              </a:rPr>
              <a:t>ill</a:t>
            </a:r>
            <a:r>
              <a:rPr lang="fr-FR" sz="1400" dirty="0">
                <a:solidFill>
                  <a:schemeClr val="bg1"/>
                </a:solidFill>
              </a:rPr>
              <a:t> », « ail » et « </a:t>
            </a:r>
            <a:r>
              <a:rPr lang="fr-FR" sz="1400" dirty="0" err="1">
                <a:solidFill>
                  <a:schemeClr val="bg1"/>
                </a:solidFill>
              </a:rPr>
              <a:t>eil</a:t>
            </a:r>
            <a:r>
              <a:rPr lang="fr-FR" sz="1400" dirty="0">
                <a:solidFill>
                  <a:schemeClr val="bg1"/>
                </a:solidFill>
              </a:rPr>
              <a:t> ».</a:t>
            </a:r>
          </a:p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: </a:t>
            </a:r>
            <a:r>
              <a:rPr lang="fr-FR" sz="1400" dirty="0">
                <a:solidFill>
                  <a:schemeClr val="bg1"/>
                </a:solidFill>
              </a:rPr>
              <a:t>Identifier le lieu de l’action. </a:t>
            </a:r>
            <a:r>
              <a:rPr lang="fr-FR" sz="1400" dirty="0"/>
              <a:t>	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dirty="0">
                <a:solidFill>
                  <a:schemeClr val="bg1"/>
                </a:solidFill>
              </a:rPr>
              <a:t>Tâche 1 : Lire rapidement  des mots fréquents avec  « </a:t>
            </a:r>
            <a:r>
              <a:rPr lang="fr-FR" sz="1200" dirty="0" err="1">
                <a:solidFill>
                  <a:schemeClr val="bg1"/>
                </a:solidFill>
              </a:rPr>
              <a:t>ez</a:t>
            </a:r>
            <a:r>
              <a:rPr lang="fr-FR" sz="1200" dirty="0">
                <a:solidFill>
                  <a:schemeClr val="bg1"/>
                </a:solidFill>
              </a:rPr>
              <a:t>», « et », « </a:t>
            </a:r>
            <a:r>
              <a:rPr lang="fr-FR" sz="1200" dirty="0" err="1">
                <a:solidFill>
                  <a:schemeClr val="bg1"/>
                </a:solidFill>
              </a:rPr>
              <a:t>ed</a:t>
            </a:r>
            <a:r>
              <a:rPr lang="fr-FR" sz="1200" dirty="0">
                <a:solidFill>
                  <a:schemeClr val="bg1"/>
                </a:solidFill>
              </a:rPr>
              <a:t> » et « er ». </a:t>
            </a:r>
          </a:p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: </a:t>
            </a:r>
            <a:r>
              <a:rPr lang="fr-FR" sz="1200" dirty="0">
                <a:solidFill>
                  <a:schemeClr val="bg1"/>
                </a:solidFill>
              </a:rPr>
              <a:t>Identifier le temps de l’action.</a:t>
            </a:r>
            <a:endParaRPr lang="fr-FR" sz="1100" b="0" i="0" u="none" strike="noStrike" kern="0" cap="none" spc="0" baseline="0" dirty="0">
              <a:solidFill>
                <a:schemeClr val="bg1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dirty="0"/>
              <a:t>Rebrassage : </a:t>
            </a:r>
            <a:r>
              <a:rPr lang="fr-FR" sz="1200" dirty="0"/>
              <a:t>réviser et consolider les acquis travaillés lors des trois séances de remédiation.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4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Tâche 1 : Lire des mots contenant des lettres muettes finales. </a:t>
            </a:r>
          </a:p>
          <a:p>
            <a:r>
              <a:rPr lang="fr-FR" sz="1200" dirty="0">
                <a:solidFill>
                  <a:schemeClr val="bg1"/>
                </a:solidFill>
              </a:rPr>
              <a:t>Tâche 2 : Identifier l’ordre des événements dans un texte.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324091" y="3489830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140;p112">
            <a:extLst>
              <a:ext uri="{FF2B5EF4-FFF2-40B4-BE49-F238E27FC236}">
                <a16:creationId xmlns:a16="http://schemas.microsoft.com/office/drawing/2014/main" id="{AD33CE28-6430-3190-0BC5-C86759D5CB5B}"/>
              </a:ext>
            </a:extLst>
          </p:cNvPr>
          <p:cNvSpPr txBox="1"/>
          <p:nvPr/>
        </p:nvSpPr>
        <p:spPr>
          <a:xfrm>
            <a:off x="619320" y="252823"/>
            <a:ext cx="8125495" cy="4838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b="0" i="0" u="none" strike="noStrike" kern="0" cap="none" spc="0" baseline="0" dirty="0">
              <a:solidFill>
                <a:srgbClr val="44546A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918464" y="1151163"/>
            <a:ext cx="7021428" cy="108921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</a:rPr>
              <a:t>Lire correctement les mots avec « </a:t>
            </a:r>
            <a:r>
              <a:rPr lang="fr-FR" sz="1400" kern="0" dirty="0" err="1">
                <a:solidFill>
                  <a:srgbClr val="000000"/>
                </a:solidFill>
              </a:rPr>
              <a:t>ill</a:t>
            </a:r>
            <a:r>
              <a:rPr lang="fr-FR" sz="1400" kern="0" dirty="0">
                <a:solidFill>
                  <a:srgbClr val="000000"/>
                </a:solidFill>
              </a:rPr>
              <a:t> », « ail », « </a:t>
            </a:r>
            <a:r>
              <a:rPr lang="fr-FR" sz="1400" kern="0" dirty="0" err="1">
                <a:solidFill>
                  <a:srgbClr val="000000"/>
                </a:solidFill>
              </a:rPr>
              <a:t>eil</a:t>
            </a:r>
            <a:r>
              <a:rPr lang="fr-FR" sz="1400" kern="0" dirty="0">
                <a:solidFill>
                  <a:srgbClr val="000000"/>
                </a:solidFill>
              </a:rPr>
              <a:t> », « </a:t>
            </a:r>
            <a:r>
              <a:rPr lang="fr-FR" sz="1400" kern="0" dirty="0" err="1">
                <a:solidFill>
                  <a:srgbClr val="000000"/>
                </a:solidFill>
              </a:rPr>
              <a:t>ez</a:t>
            </a:r>
            <a:r>
              <a:rPr lang="fr-FR" sz="1400" kern="0" dirty="0">
                <a:solidFill>
                  <a:srgbClr val="000000"/>
                </a:solidFill>
              </a:rPr>
              <a:t> », « et », « </a:t>
            </a:r>
            <a:r>
              <a:rPr lang="fr-FR" sz="1400" kern="0" dirty="0" err="1">
                <a:solidFill>
                  <a:srgbClr val="000000"/>
                </a:solidFill>
              </a:rPr>
              <a:t>ed</a:t>
            </a:r>
            <a:r>
              <a:rPr lang="fr-FR" sz="1400" kern="0" dirty="0">
                <a:solidFill>
                  <a:srgbClr val="000000"/>
                </a:solidFill>
              </a:rPr>
              <a:t> » et « er ».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</a:rPr>
              <a:t>Lire correctement les mots contenant des lettres muettes finales.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</a:rPr>
              <a:t>Identifier le lieu de l’action. 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</a:rPr>
              <a:t>Identifier le temps de l’action.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</a:rPr>
              <a:t>Identifier l’ordre des événements dans un texte. 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151163"/>
            <a:ext cx="1523911" cy="108921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Tâches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3" y="2337906"/>
            <a:ext cx="7021429" cy="9202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Prononcer correctement </a:t>
            </a:r>
            <a:r>
              <a:rPr lang="fr-FR" sz="13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mots </a:t>
            </a:r>
            <a:r>
              <a:rPr lang="fr-FR" sz="1300" kern="0" dirty="0">
                <a:solidFill>
                  <a:srgbClr val="000000"/>
                </a:solidFill>
              </a:rPr>
              <a:t>avec « </a:t>
            </a:r>
            <a:r>
              <a:rPr lang="fr-FR" sz="1300" kern="0" dirty="0" err="1">
                <a:solidFill>
                  <a:srgbClr val="000000"/>
                </a:solidFill>
              </a:rPr>
              <a:t>ill</a:t>
            </a:r>
            <a:r>
              <a:rPr lang="fr-FR" sz="1300" kern="0" dirty="0">
                <a:solidFill>
                  <a:srgbClr val="000000"/>
                </a:solidFill>
              </a:rPr>
              <a:t> », « ail », « </a:t>
            </a:r>
            <a:r>
              <a:rPr lang="fr-FR" sz="1300" kern="0" dirty="0" err="1">
                <a:solidFill>
                  <a:srgbClr val="000000"/>
                </a:solidFill>
              </a:rPr>
              <a:t>eil</a:t>
            </a:r>
            <a:r>
              <a:rPr lang="fr-FR" sz="1300" kern="0" dirty="0">
                <a:solidFill>
                  <a:srgbClr val="000000"/>
                </a:solidFill>
              </a:rPr>
              <a:t> », « </a:t>
            </a:r>
            <a:r>
              <a:rPr lang="fr-FR" sz="1300" kern="0" dirty="0" err="1">
                <a:solidFill>
                  <a:srgbClr val="000000"/>
                </a:solidFill>
              </a:rPr>
              <a:t>ez</a:t>
            </a:r>
            <a:r>
              <a:rPr lang="fr-FR" sz="1300" kern="0" dirty="0">
                <a:solidFill>
                  <a:srgbClr val="000000"/>
                </a:solidFill>
              </a:rPr>
              <a:t> », « et », « </a:t>
            </a:r>
            <a:r>
              <a:rPr lang="fr-FR" sz="1300" kern="0" dirty="0" err="1">
                <a:solidFill>
                  <a:srgbClr val="000000"/>
                </a:solidFill>
              </a:rPr>
              <a:t>ed</a:t>
            </a:r>
            <a:r>
              <a:rPr lang="fr-FR" sz="1300" kern="0" dirty="0">
                <a:solidFill>
                  <a:srgbClr val="000000"/>
                </a:solidFill>
              </a:rPr>
              <a:t> » et « er ». 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kern="0" dirty="0">
                <a:solidFill>
                  <a:srgbClr val="000000"/>
                </a:solidFill>
              </a:rPr>
              <a:t>Lire correctement les mots contenant des lettres muettes finales.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dirty="0"/>
              <a:t>Poser la question avec «où? », «à quel endroit? », « quand? », « à quelle heure? », « « comment ? », « à quel moment? ».</a:t>
            </a:r>
            <a:endParaRPr lang="fr-FR" sz="13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5"/>
            <a:ext cx="1523911" cy="92026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3"/>
            <a:ext cx="7021428" cy="11488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2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prononcer les lettres « 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l, z, t, d, s, r »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à la fin des mots.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Parfois  « </a:t>
            </a:r>
            <a:r>
              <a:rPr lang="fr-FR" altLang="fr-FR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se prononce 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il, comme dans « ville, mille ».</a:t>
            </a:r>
            <a:endParaRPr lang="fr-FR" altLang="fr-F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200" dirty="0"/>
              <a:t>Le son « et » se prononce</a:t>
            </a:r>
            <a:r>
              <a:rPr lang="fr-FR" sz="1200" dirty="0">
                <a:sym typeface="Symbol" panose="05050102010706020507" pitchFamily="18" charset="2"/>
              </a:rPr>
              <a:t> parfois è comme « filet, jet, juillet… »</a:t>
            </a:r>
            <a:r>
              <a:rPr lang="fr-FR" sz="1200" dirty="0"/>
              <a:t>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200" dirty="0"/>
              <a:t>Les consonnes, en général, à la fin des mots ne se prononcent pas, mais parfois, ils se prononcent comme dans « sac, mer, sol… ».</a:t>
            </a: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11488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838989A5-1243-3D28-CBF0-DCBDF01AA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21935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 de répondre.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1456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 de répondre.</a:t>
            </a:r>
          </a:p>
        </p:txBody>
      </p:sp>
    </p:spTree>
    <p:extLst>
      <p:ext uri="{BB962C8B-B14F-4D97-AF65-F5344CB8AC3E}">
        <p14:creationId xmlns:p14="http://schemas.microsoft.com/office/powerpoint/2010/main" val="10963093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5661</TotalTime>
  <Words>1102</Words>
  <Application>Microsoft Office PowerPoint</Application>
  <PresentationFormat>Affichage à l'écran (16:9)</PresentationFormat>
  <Paragraphs>237</Paragraphs>
  <Slides>35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35</vt:i4>
      </vt:variant>
    </vt:vector>
  </HeadingPairs>
  <TitlesOfParts>
    <vt:vector size="57" baseType="lpstr">
      <vt:lpstr>맑은 고딕</vt:lpstr>
      <vt:lpstr>Aptos</vt:lpstr>
      <vt:lpstr>Aptos Display</vt:lpstr>
      <vt:lpstr>Arial</vt:lpstr>
      <vt:lpstr>Calibri</vt:lpstr>
      <vt:lpstr>Calibri (En-têtes)</vt:lpstr>
      <vt:lpstr>Calibri Light</vt:lpstr>
      <vt:lpstr>Dosis</vt:lpstr>
      <vt:lpstr>Poppins ExtraBold</vt:lpstr>
      <vt:lpstr>RATXSP+Calibri</vt:lpstr>
      <vt:lpstr>Simplified Arabic</vt:lpstr>
      <vt:lpstr>Symbol</vt:lpstr>
      <vt:lpstr>Times New Roman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450</cp:revision>
  <dcterms:modified xsi:type="dcterms:W3CDTF">2025-09-27T22:52:49Z</dcterms:modified>
</cp:coreProperties>
</file>