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81" r:id="rId3"/>
    <p:sldMasterId id="2147483710" r:id="rId4"/>
    <p:sldMasterId id="2147483727" r:id="rId5"/>
    <p:sldMasterId id="2147483748" r:id="rId6"/>
  </p:sldMasterIdLst>
  <p:notesMasterIdLst>
    <p:notesMasterId r:id="rId65"/>
  </p:notesMasterIdLst>
  <p:sldIdLst>
    <p:sldId id="256" r:id="rId7"/>
    <p:sldId id="257" r:id="rId8"/>
    <p:sldId id="2147483605" r:id="rId9"/>
    <p:sldId id="2147483606" r:id="rId10"/>
    <p:sldId id="2147483607" r:id="rId11"/>
    <p:sldId id="260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</p:sldIdLst>
  <p:sldSz cx="9144000" cy="5143500" type="screen16x9"/>
  <p:notesSz cx="6858000" cy="9144000"/>
  <p:embeddedFontLst>
    <p:embeddedFont>
      <p:font typeface="Aptos" panose="020B0004020202020204" pitchFamily="34" charset="0"/>
      <p:regular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  <p:embeddedFont>
      <p:font typeface="Dosis" panose="020B0604020202020204" charset="0"/>
      <p:regular r:id="rId71"/>
      <p:bold r:id="rId72"/>
    </p:embeddedFont>
    <p:embeddedFont>
      <p:font typeface="Calibri Light" panose="020F0302020204030204" pitchFamily="34" charset="0"/>
      <p:regular r:id="rId73"/>
      <p:italic r:id="rId74"/>
    </p:embeddedFont>
    <p:embeddedFont>
      <p:font typeface="Simplified Arabic" panose="02020603050405020304" pitchFamily="18" charset="-78"/>
      <p:regular r:id="rId75"/>
      <p:bold r:id="rId76"/>
    </p:embeddedFont>
    <p:embeddedFont>
      <p:font typeface="Poppins ExtraBold" panose="020B0604020202020204" charset="0"/>
      <p:bold r:id="rId77"/>
      <p:boldItalic r:id="rId78"/>
    </p:embeddedFont>
    <p:embeddedFont>
      <p:font typeface="Play" panose="020B0604020202020204" charset="0"/>
      <p:regular r:id="rId79"/>
      <p:bold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1" roundtripDataSignature="AMtx7mg7u2vKVqBGGax0PrkF4sQMjDal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7CB2DA-17C8-48CA-A9E3-16D948EF5E96}" v="3" dt="2025-09-27T19:53:55.917"/>
  </p1510:revLst>
</p1510:revInfo>
</file>

<file path=ppt/tableStyles.xml><?xml version="1.0" encoding="utf-8"?>
<a:tblStyleLst xmlns:a="http://schemas.openxmlformats.org/drawingml/2006/main" def="{1036F0C5-C919-4B54-A892-0BF223AFE6E3}">
  <a:tblStyle styleId="{1036F0C5-C919-4B54-A892-0BF223AFE6E3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480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font" Target="fonts/font3.fntdata"/><Relationship Id="rId84" Type="http://schemas.openxmlformats.org/officeDocument/2006/relationships/theme" Target="theme/theme1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font" Target="fonts/font2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customschemas.google.com/relationships/presentationmetadata" Target="metadata"/><Relationship Id="rId86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font" Target="fonts/font11.fntdata"/><Relationship Id="rId7" Type="http://schemas.openxmlformats.org/officeDocument/2006/relationships/slide" Target="slides/slide1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font" Target="fonts/font1.fntdata"/><Relationship Id="rId87" Type="http://schemas.microsoft.com/office/2015/10/relationships/revisionInfo" Target="revisionInfo.xml"/><Relationship Id="rId61" Type="http://schemas.openxmlformats.org/officeDocument/2006/relationships/slide" Target="slides/slide55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addSld delSld modSld">
      <pc:chgData name="ABDELAZIZ.ASSEBBANE" userId="af44cbbb-d77c-45ae-bf3f-17cd253b121b" providerId="ADAL" clId="{9124E342-7500-48D5-BF5B-0920EAD0209E}" dt="2025-09-27T19:54:21.938" v="27" actId="2696"/>
      <pc:docMkLst>
        <pc:docMk/>
      </pc:docMkLst>
      <pc:sldChg chg="modSp mod">
        <pc:chgData name="ABDELAZIZ.ASSEBBANE" userId="af44cbbb-d77c-45ae-bf3f-17cd253b121b" providerId="ADAL" clId="{9124E342-7500-48D5-BF5B-0920EAD0209E}" dt="2025-09-27T19:50:10.693" v="4" actId="20577"/>
        <pc:sldMkLst>
          <pc:docMk/>
          <pc:sldMk cId="0" sldId="256"/>
        </pc:sldMkLst>
        <pc:spChg chg="mod">
          <ac:chgData name="ABDELAZIZ.ASSEBBANE" userId="af44cbbb-d77c-45ae-bf3f-17cd253b121b" providerId="ADAL" clId="{9124E342-7500-48D5-BF5B-0920EAD0209E}" dt="2025-09-27T19:49:47.230" v="1" actId="20577"/>
          <ac:spMkLst>
            <pc:docMk/>
            <pc:sldMk cId="0" sldId="256"/>
            <ac:spMk id="550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27T19:50:03.782" v="3" actId="20577"/>
          <ac:spMkLst>
            <pc:docMk/>
            <pc:sldMk cId="0" sldId="256"/>
            <ac:spMk id="554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27T19:50:10.693" v="4" actId="20577"/>
          <ac:spMkLst>
            <pc:docMk/>
            <pc:sldMk cId="0" sldId="256"/>
            <ac:spMk id="555" creationId="{00000000-0000-0000-0000-000000000000}"/>
          </ac:spMkLst>
        </pc:spChg>
      </pc:sldChg>
      <pc:sldChg chg="del">
        <pc:chgData name="ABDELAZIZ.ASSEBBANE" userId="af44cbbb-d77c-45ae-bf3f-17cd253b121b" providerId="ADAL" clId="{9124E342-7500-48D5-BF5B-0920EAD0209E}" dt="2025-09-27T19:54:21.938" v="27" actId="2696"/>
        <pc:sldMkLst>
          <pc:docMk/>
          <pc:sldMk cId="0" sldId="258"/>
        </pc:sldMkLst>
      </pc:sldChg>
      <pc:sldChg chg="addSp delSp modSp add mod">
        <pc:chgData name="ABDELAZIZ.ASSEBBANE" userId="af44cbbb-d77c-45ae-bf3f-17cd253b121b" providerId="ADAL" clId="{9124E342-7500-48D5-BF5B-0920EAD0209E}" dt="2025-09-27T19:54:09.226" v="26" actId="1076"/>
        <pc:sldMkLst>
          <pc:docMk/>
          <pc:sldMk cId="3654356905" sldId="2147483605"/>
        </pc:sldMkLst>
        <pc:spChg chg="mod">
          <ac:chgData name="ABDELAZIZ.ASSEBBANE" userId="af44cbbb-d77c-45ae-bf3f-17cd253b121b" providerId="ADAL" clId="{9124E342-7500-48D5-BF5B-0920EAD0209E}" dt="2025-09-27T19:53:04.016" v="7" actId="1076"/>
          <ac:spMkLst>
            <pc:docMk/>
            <pc:sldMk cId="3654356905" sldId="2147483605"/>
            <ac:spMk id="26" creationId="{5A6E13B6-48CF-E828-1CE3-F510889B3475}"/>
          </ac:spMkLst>
        </pc:spChg>
        <pc:spChg chg="add mod">
          <ac:chgData name="ABDELAZIZ.ASSEBBANE" userId="af44cbbb-d77c-45ae-bf3f-17cd253b121b" providerId="ADAL" clId="{9124E342-7500-48D5-BF5B-0920EAD0209E}" dt="2025-09-27T19:54:02.588" v="24" actId="1076"/>
          <ac:spMkLst>
            <pc:docMk/>
            <pc:sldMk cId="3654356905" sldId="2147483605"/>
            <ac:spMk id="37" creationId="{8BE6575F-ED88-0FE4-F9F8-5EF49CC16AA7}"/>
          </ac:spMkLst>
        </pc:spChg>
        <pc:spChg chg="add mod">
          <ac:chgData name="ABDELAZIZ.ASSEBBANE" userId="af44cbbb-d77c-45ae-bf3f-17cd253b121b" providerId="ADAL" clId="{9124E342-7500-48D5-BF5B-0920EAD0209E}" dt="2025-09-27T19:53:58.847" v="23" actId="1076"/>
          <ac:spMkLst>
            <pc:docMk/>
            <pc:sldMk cId="3654356905" sldId="2147483605"/>
            <ac:spMk id="38" creationId="{1050B009-464D-14F1-B0AC-FC779375A0D1}"/>
          </ac:spMkLst>
        </pc:spChg>
        <pc:spChg chg="mod">
          <ac:chgData name="ABDELAZIZ.ASSEBBANE" userId="af44cbbb-d77c-45ae-bf3f-17cd253b121b" providerId="ADAL" clId="{9124E342-7500-48D5-BF5B-0920EAD0209E}" dt="2025-09-27T19:54:09.226" v="26" actId="1076"/>
          <ac:spMkLst>
            <pc:docMk/>
            <pc:sldMk cId="3654356905" sldId="2147483605"/>
            <ac:spMk id="39" creationId="{8C3AEFF5-D06D-5BD6-9A7E-9B9AB9A03011}"/>
          </ac:spMkLst>
        </pc:spChg>
        <pc:spChg chg="del">
          <ac:chgData name="ABDELAZIZ.ASSEBBANE" userId="af44cbbb-d77c-45ae-bf3f-17cd253b121b" providerId="ADAL" clId="{9124E342-7500-48D5-BF5B-0920EAD0209E}" dt="2025-09-27T19:52:56.913" v="6" actId="478"/>
          <ac:spMkLst>
            <pc:docMk/>
            <pc:sldMk cId="3654356905" sldId="2147483605"/>
            <ac:spMk id="50" creationId="{16D3B9DE-F2D3-F080-7498-B16DA7DB7977}"/>
          </ac:spMkLst>
        </pc:spChg>
        <pc:spChg chg="del mod">
          <ac:chgData name="ABDELAZIZ.ASSEBBANE" userId="af44cbbb-d77c-45ae-bf3f-17cd253b121b" providerId="ADAL" clId="{9124E342-7500-48D5-BF5B-0920EAD0209E}" dt="2025-09-27T19:53:53.999" v="21" actId="478"/>
          <ac:spMkLst>
            <pc:docMk/>
            <pc:sldMk cId="3654356905" sldId="2147483605"/>
            <ac:spMk id="56" creationId="{16D3B9DE-F2D3-F080-7498-B16DA7DB7977}"/>
          </ac:spMkLst>
        </pc:spChg>
        <pc:spChg chg="del mod">
          <ac:chgData name="ABDELAZIZ.ASSEBBANE" userId="af44cbbb-d77c-45ae-bf3f-17cd253b121b" providerId="ADAL" clId="{9124E342-7500-48D5-BF5B-0920EAD0209E}" dt="2025-09-27T19:53:42.985" v="20" actId="478"/>
          <ac:spMkLst>
            <pc:docMk/>
            <pc:sldMk cId="3654356905" sldId="2147483605"/>
            <ac:spMk id="64" creationId="{77BE2CDD-9143-5525-73A3-C0DB2B437623}"/>
          </ac:spMkLst>
        </pc:spChg>
        <pc:spChg chg="del">
          <ac:chgData name="ABDELAZIZ.ASSEBBANE" userId="af44cbbb-d77c-45ae-bf3f-17cd253b121b" providerId="ADAL" clId="{9124E342-7500-48D5-BF5B-0920EAD0209E}" dt="2025-09-27T19:53:09.522" v="9" actId="478"/>
          <ac:spMkLst>
            <pc:docMk/>
            <pc:sldMk cId="3654356905" sldId="2147483605"/>
            <ac:spMk id="66" creationId="{77BE2CDD-9143-5525-73A3-C0DB2B437623}"/>
          </ac:spMkLst>
        </pc:spChg>
        <pc:cxnChg chg="mod">
          <ac:chgData name="ABDELAZIZ.ASSEBBANE" userId="af44cbbb-d77c-45ae-bf3f-17cd253b121b" providerId="ADAL" clId="{9124E342-7500-48D5-BF5B-0920EAD0209E}" dt="2025-09-27T19:53:07.384" v="8" actId="1076"/>
          <ac:cxnSpMkLst>
            <pc:docMk/>
            <pc:sldMk cId="3654356905" sldId="2147483605"/>
            <ac:cxnSpMk id="2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27T19:54:07.632" v="25" actId="1076"/>
          <ac:cxnSpMkLst>
            <pc:docMk/>
            <pc:sldMk cId="3654356905" sldId="2147483605"/>
            <ac:cxnSpMk id="43" creationId="{9EF23640-7160-6E89-19CE-173D8F1B7F1E}"/>
          </ac:cxnSpMkLst>
        </pc:cxnChg>
        <pc:cxnChg chg="mod">
          <ac:chgData name="ABDELAZIZ.ASSEBBANE" userId="af44cbbb-d77c-45ae-bf3f-17cd253b121b" providerId="ADAL" clId="{9124E342-7500-48D5-BF5B-0920EAD0209E}" dt="2025-09-27T19:53:20.192" v="12" actId="1076"/>
          <ac:cxnSpMkLst>
            <pc:docMk/>
            <pc:sldMk cId="3654356905" sldId="2147483605"/>
            <ac:cxnSpMk id="52" creationId="{F4034310-1B9D-C2F7-39B0-8DB765CB65EE}"/>
          </ac:cxnSpMkLst>
        </pc:cxnChg>
        <pc:cxnChg chg="mod">
          <ac:chgData name="ABDELAZIZ.ASSEBBANE" userId="af44cbbb-d77c-45ae-bf3f-17cd253b121b" providerId="ADAL" clId="{9124E342-7500-48D5-BF5B-0920EAD0209E}" dt="2025-09-27T19:53:37.112" v="17" actId="1076"/>
          <ac:cxnSpMkLst>
            <pc:docMk/>
            <pc:sldMk cId="3654356905" sldId="2147483605"/>
            <ac:cxnSpMk id="65" creationId="{F4034310-1B9D-C2F7-39B0-8DB765CB65EE}"/>
          </ac:cxnSpMkLst>
        </pc:cxnChg>
      </pc:sldChg>
      <pc:sldMasterChg chg="delSldLayout">
        <pc:chgData name="ABDELAZIZ.ASSEBBANE" userId="af44cbbb-d77c-45ae-bf3f-17cd253b121b" providerId="ADAL" clId="{9124E342-7500-48D5-BF5B-0920EAD0209E}" dt="2025-09-27T19:54:21.938" v="27" actId="2696"/>
        <pc:sldMasterMkLst>
          <pc:docMk/>
          <pc:sldMasterMk cId="0" sldId="2147483661"/>
        </pc:sldMasterMkLst>
        <pc:sldLayoutChg chg="del">
          <pc:chgData name="ABDELAZIZ.ASSEBBANE" userId="af44cbbb-d77c-45ae-bf3f-17cd253b121b" providerId="ADAL" clId="{9124E342-7500-48D5-BF5B-0920EAD0209E}" dt="2025-09-27T19:54:21.938" v="27" actId="2696"/>
          <pc:sldLayoutMkLst>
            <pc:docMk/>
            <pc:sldMasterMk cId="0" sldId="2147483661"/>
            <pc:sldLayoutMk cId="0" sldId="214748366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1" name="Google Shape;541;p1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2" name="Google Shape;652;p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3" name="Google Shape;653;p5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9" name="Google Shape;113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0" name="Google Shape;1140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49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7" name="Google Shape;123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50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7" name="Google Shape;1247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5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8" name="Google Shape;1258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53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1" name="Google Shape;1271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5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457200" lvl="0" indent="-22860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0" name="Google Shape;1280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6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6"/>
          <p:cNvSpPr>
            <a:spLocks noGrp="1"/>
          </p:cNvSpPr>
          <p:nvPr>
            <p:ph type="pic" idx="2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6"/>
          <p:cNvSpPr txBox="1">
            <a:spLocks noGrp="1"/>
          </p:cNvSpPr>
          <p:nvPr>
            <p:ph type="body" idx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0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8467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98202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6057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00072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07650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1511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42098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6938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467754"/>
      </p:ext>
    </p:extLst>
  </p:cSld>
  <p:clrMapOvr>
    <a:masterClrMapping/>
  </p:clrMapOvr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17022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7"/>
          <p:cNvSpPr txBox="1">
            <a:spLocks noGrp="1"/>
          </p:cNvSpPr>
          <p:nvPr>
            <p:ph type="body" idx="1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0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74578934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74121717"/>
      </p:ext>
    </p:extLst>
  </p:cSld>
  <p:clrMapOvr>
    <a:masterClrMapping/>
  </p:clrMapOvr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359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488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4501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8"/>
          <p:cNvSpPr txBox="1">
            <a:spLocks noGrp="1"/>
          </p:cNvSpPr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8"/>
          <p:cNvSpPr txBox="1">
            <a:spLocks noGrp="1"/>
          </p:cNvSpPr>
          <p:nvPr>
            <p:ph type="body" idx="1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0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6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6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9"/>
          <p:cNvSpPr/>
          <p:nvPr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2" name="Google Shape;92;p109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09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57071"/>
            <a:ext cx="628645" cy="628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0"/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10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11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11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1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111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111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111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111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2"/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8" name="Google Shape;108;p112"/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11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11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11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113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113"/>
          <p:cNvSpPr txBox="1">
            <a:spLocks noGrp="1"/>
          </p:cNvSpPr>
          <p:nvPr>
            <p:ph type="body"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11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11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1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4"/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1" name="Google Shape;121;p114"/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114"/>
          <p:cNvSpPr txBox="1">
            <a:spLocks noGrp="1"/>
          </p:cNvSpPr>
          <p:nvPr>
            <p:ph type="body"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114"/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14"/>
          <p:cNvSpPr txBox="1">
            <a:spLocks noGrp="1"/>
          </p:cNvSpPr>
          <p:nvPr>
            <p:ph type="body"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11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11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1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8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8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9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9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115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115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115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6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116"/>
          <p:cNvSpPr txBox="1">
            <a:spLocks noGrp="1"/>
          </p:cNvSpPr>
          <p:nvPr>
            <p:ph type="body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116"/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11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11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11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7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2" name="Google Shape;142;p117"/>
          <p:cNvSpPr>
            <a:spLocks noGrp="1"/>
          </p:cNvSpPr>
          <p:nvPr>
            <p:ph type="pic" idx="2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117"/>
          <p:cNvSpPr txBox="1">
            <a:spLocks noGrp="1"/>
          </p:cNvSpPr>
          <p:nvPr>
            <p:ph type="body" idx="1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11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11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11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9" name="Google Shape;149;p118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11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11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11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9"/>
          <p:cNvSpPr txBox="1">
            <a:spLocks noGrp="1"/>
          </p:cNvSpPr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119"/>
          <p:cNvSpPr txBox="1">
            <a:spLocks noGrp="1"/>
          </p:cNvSpPr>
          <p:nvPr>
            <p:ph type="body" idx="1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11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Google Shape;157;p11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11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0"/>
          <p:cNvSpPr/>
          <p:nvPr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1" name="Google Shape;161;p1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20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9" y="48151"/>
            <a:ext cx="610712" cy="60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" name="Google Shape;165;p121"/>
          <p:cNvSpPr/>
          <p:nvPr/>
        </p:nvSpPr>
        <p:spPr>
          <a:xfrm rot="-10799991" flipH="1">
            <a:off x="371475" y="223443"/>
            <a:ext cx="342900" cy="23919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2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8" name="Google Shape;168;p122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9" name="Google Shape;169;p122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0" name="Google Shape;170;p122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 3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3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3" name="Google Shape;173;p123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4" name="Google Shape;174;p123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5" name="Google Shape;175;p123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4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8" name="Google Shape;178;p124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79" name="Google Shape;179;p124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0" name="Google Shape;180;p124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9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9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5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125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125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125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86" name="Google Shape;186;p125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7" name="Google Shape;187;p125"/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88" name="Google Shape;188;p125"/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350" b="0" i="1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5"/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2" name="Google Shape;192;p65"/>
          <p:cNvSpPr txBox="1">
            <a:spLocks noGrp="1"/>
          </p:cNvSpPr>
          <p:nvPr>
            <p:ph type="subTitle" idx="1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65"/>
          <p:cNvSpPr txBox="1">
            <a:spLocks noGrp="1"/>
          </p:cNvSpPr>
          <p:nvPr>
            <p:ph type="subTitle" idx="2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4" name="Google Shape;194;p65"/>
          <p:cNvSpPr txBox="1">
            <a:spLocks noGrp="1"/>
          </p:cNvSpPr>
          <p:nvPr>
            <p:ph type="title" idx="3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5" name="Google Shape;195;p65"/>
          <p:cNvSpPr txBox="1">
            <a:spLocks noGrp="1"/>
          </p:cNvSpPr>
          <p:nvPr>
            <p:ph type="subTitle" idx="4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6" name="Google Shape;196;p65"/>
          <p:cNvSpPr txBox="1">
            <a:spLocks noGrp="1"/>
          </p:cNvSpPr>
          <p:nvPr>
            <p:ph type="subTitle" idx="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7" name="Google Shape;197;p65"/>
          <p:cNvSpPr txBox="1">
            <a:spLocks noGrp="1"/>
          </p:cNvSpPr>
          <p:nvPr>
            <p:ph type="title" idx="6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65"/>
          <p:cNvSpPr txBox="1">
            <a:spLocks noGrp="1"/>
          </p:cNvSpPr>
          <p:nvPr>
            <p:ph type="title" idx="7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9" name="Google Shape;199;p65"/>
          <p:cNvSpPr txBox="1">
            <a:spLocks noGrp="1"/>
          </p:cNvSpPr>
          <p:nvPr>
            <p:ph type="title" idx="8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0" name="Google Shape;200;p65"/>
          <p:cNvSpPr txBox="1">
            <a:spLocks noGrp="1"/>
          </p:cNvSpPr>
          <p:nvPr>
            <p:ph type="title" idx="9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1" name="Google Shape;201;p65"/>
          <p:cNvSpPr txBox="1">
            <a:spLocks noGrp="1"/>
          </p:cNvSpPr>
          <p:nvPr>
            <p:ph type="title" idx="13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2" name="Google Shape;202;p65"/>
          <p:cNvSpPr txBox="1">
            <a:spLocks noGrp="1"/>
          </p:cNvSpPr>
          <p:nvPr>
            <p:ph type="title" idx="14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3" name="Google Shape;203;p65"/>
          <p:cNvSpPr txBox="1">
            <a:spLocks noGrp="1"/>
          </p:cNvSpPr>
          <p:nvPr>
            <p:ph type="title" idx="1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Google Shape;206;p6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6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able of contents">
  <p:cSld name="1_Table of conten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71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71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72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214" name="Google Shape;214;p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5" name="Google Shape;215;p7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16" name="Google Shape;216;p7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17" name="Google Shape;217;p72"/>
          <p:cNvSpPr/>
          <p:nvPr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8" name="Google Shape;218;p72"/>
          <p:cNvSpPr txBox="1"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sz="1500" b="1" i="0" u="none" strike="noStrike" cap="non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9" name="Google Shape;219;p72"/>
          <p:cNvSpPr txBox="1">
            <a:spLocks noGrp="1"/>
          </p:cNvSpPr>
          <p:nvPr>
            <p:ph type="body" idx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050" b="0" i="1" u="none" strike="noStrike" cap="non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3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22" name="Google Shape;222;p73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73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76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-12737"/>
            <a:ext cx="594323" cy="593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8" name="Google Shape;228;p7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9" name="Google Shape;229;p7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30" name="Google Shape;230;p7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77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3" name="Google Shape;233;p7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7" name="Google Shape;237;p7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8" name="Google Shape;238;p7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39" name="Google Shape;239;p78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8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3921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8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2" name="Google Shape;242;p78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0"/>
          <p:cNvSpPr txBox="1"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0"/>
          <p:cNvSpPr txBox="1"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10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 2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8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8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1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199" cy="62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4572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  <a:defRPr sz="3600" b="1" i="0" u="none" strike="noStrike" cap="non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81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7465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rgbClr val="000000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2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82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82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7" name="Google Shape;257;p82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 2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8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0" name="Google Shape;260;p8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1" name="Google Shape;261;p8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2" name="Google Shape;262;p8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5" name="Google Shape;265;p8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6" name="Google Shape;266;p8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67" name="Google Shape;267;p84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4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4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0" name="Google Shape;270;p84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sposition personnalisée">
  <p:cSld name="2_Disposition personnalisée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5"/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lt1"/>
          </a:solidFill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666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5" name="Google Shape;275;p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8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77" name="Google Shape;277;p85"/>
          <p:cNvSpPr/>
          <p:nvPr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5"/>
          <p:cNvSpPr/>
          <p:nvPr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70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5"/>
          <p:cNvSpPr txBox="1"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50"/>
              <a:buFont typeface="Calibri"/>
              <a:buNone/>
              <a:defRPr sz="405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0" name="Google Shape;280;p85"/>
          <p:cNvSpPr/>
          <p:nvPr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1" name="Google Shape;281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6" y="1043503"/>
            <a:ext cx="690324" cy="69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86"/>
          <p:cNvGrpSpPr/>
          <p:nvPr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284" name="Google Shape;284;p8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5" name="Google Shape;285;p86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86" name="Google Shape;286;p86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87" name="Google Shape;287;p86"/>
          <p:cNvSpPr/>
          <p:nvPr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13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88" name="Google Shape;288;p86"/>
          <p:cNvSpPr txBox="1"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500"/>
              <a:buFont typeface="Play"/>
              <a:buNone/>
              <a:defRPr sz="1500" b="1" i="0" u="none" strike="noStrike" cap="none">
                <a:solidFill>
                  <a:srgbClr val="747474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9" name="Google Shape;289;p86"/>
          <p:cNvSpPr txBox="1">
            <a:spLocks noGrp="1"/>
          </p:cNvSpPr>
          <p:nvPr>
            <p:ph type="body" idx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1050" b="0" i="1" u="none" strike="noStrike" cap="none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bg>
      <p:bgPr>
        <a:solidFill>
          <a:schemeClr val="lt1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0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1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1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0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0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89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9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9"/>
          <p:cNvSpPr txBox="1">
            <a:spLocks noGrp="1"/>
          </p:cNvSpPr>
          <p:nvPr>
            <p:ph type="body" idx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3600" b="1" i="0" u="none" strike="noStrike" cap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8" name="Google Shape;298;p89"/>
          <p:cNvSpPr txBox="1">
            <a:spLocks noGrp="1"/>
          </p:cNvSpPr>
          <p:nvPr>
            <p:ph type="body" idx="2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250" b="0" i="0" u="none" strike="noStrike" cap="none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9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90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0"/>
          <p:cNvSpPr txBox="1"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90"/>
          <p:cNvSpPr txBox="1">
            <a:spLocks noGrp="1"/>
          </p:cNvSpPr>
          <p:nvPr>
            <p:ph type="body" idx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4" name="Google Shape;304;p90"/>
          <p:cNvSpPr txBox="1">
            <a:spLocks noGrp="1"/>
          </p:cNvSpPr>
          <p:nvPr>
            <p:ph type="body" idx="2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position personnalisée">
  <p:cSld name="3_Disposition personnalisée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9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7" name="Google Shape;307;p9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8" name="Google Shape;308;p9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9" name="Google Shape;309;p9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2"/>
          <p:cNvSpPr txBox="1">
            <a:spLocks noGrp="1"/>
          </p:cNvSpPr>
          <p:nvPr>
            <p:ph type="body" idx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4050" b="0" i="0" u="none" strike="noStrike" cap="none">
                <a:solidFill>
                  <a:srgbClr val="262626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bg>
      <p:bgPr>
        <a:solidFill>
          <a:schemeClr val="lt1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93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93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bg>
      <p:bgPr>
        <a:solidFill>
          <a:schemeClr val="lt1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94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94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95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95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96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96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bg>
      <p:bgPr>
        <a:solidFill>
          <a:schemeClr val="lt1"/>
        </a:solid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97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97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6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6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2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2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02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02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02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0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8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68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68"/>
          <p:cNvSpPr/>
          <p:nvPr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26"/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126"/>
          <p:cNvSpPr txBox="1">
            <a:spLocks noGrp="1"/>
          </p:cNvSpPr>
          <p:nvPr>
            <p:ph type="subTitle" idx="1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126"/>
          <p:cNvSpPr txBox="1">
            <a:spLocks noGrp="1"/>
          </p:cNvSpPr>
          <p:nvPr>
            <p:ph type="subTitle" idx="2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5" name="Google Shape;345;p126"/>
          <p:cNvSpPr txBox="1">
            <a:spLocks noGrp="1"/>
          </p:cNvSpPr>
          <p:nvPr>
            <p:ph type="title" idx="3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126"/>
          <p:cNvSpPr txBox="1">
            <a:spLocks noGrp="1"/>
          </p:cNvSpPr>
          <p:nvPr>
            <p:ph type="subTitle" idx="4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126"/>
          <p:cNvSpPr txBox="1">
            <a:spLocks noGrp="1"/>
          </p:cNvSpPr>
          <p:nvPr>
            <p:ph type="subTitle" idx="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p126"/>
          <p:cNvSpPr txBox="1">
            <a:spLocks noGrp="1"/>
          </p:cNvSpPr>
          <p:nvPr>
            <p:ph type="title" idx="6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126"/>
          <p:cNvSpPr txBox="1">
            <a:spLocks noGrp="1"/>
          </p:cNvSpPr>
          <p:nvPr>
            <p:ph type="title" idx="7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126"/>
          <p:cNvSpPr txBox="1">
            <a:spLocks noGrp="1"/>
          </p:cNvSpPr>
          <p:nvPr>
            <p:ph type="title" idx="8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26"/>
          <p:cNvSpPr txBox="1">
            <a:spLocks noGrp="1"/>
          </p:cNvSpPr>
          <p:nvPr>
            <p:ph type="title" idx="9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26"/>
          <p:cNvSpPr txBox="1">
            <a:spLocks noGrp="1"/>
          </p:cNvSpPr>
          <p:nvPr>
            <p:ph type="title" idx="13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126"/>
          <p:cNvSpPr txBox="1">
            <a:spLocks noGrp="1"/>
          </p:cNvSpPr>
          <p:nvPr>
            <p:ph type="title" idx="14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126"/>
          <p:cNvSpPr txBox="1">
            <a:spLocks noGrp="1"/>
          </p:cNvSpPr>
          <p:nvPr>
            <p:ph type="title" idx="1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2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2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59" name="Google Shape;359;p127"/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27"/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05"/>
              </a:srgbClr>
            </a:outerShdw>
          </a:effectLst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27"/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4100" b="1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127"/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1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8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6" name="Google Shape;366;p128"/>
          <p:cNvSpPr/>
          <p:nvPr/>
        </p:nvSpPr>
        <p:spPr>
          <a:xfrm rot="-10799991" flipH="1">
            <a:off x="439807" y="224110"/>
            <a:ext cx="275911" cy="1678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67" name="Google Shape;367;p128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128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1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29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71" name="Google Shape;371;p129"/>
          <p:cNvSpPr/>
          <p:nvPr/>
        </p:nvSpPr>
        <p:spPr>
          <a:xfrm rot="-10799991" flipH="1">
            <a:off x="439807" y="224110"/>
            <a:ext cx="275911" cy="1678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30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30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30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3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31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31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31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199" cy="530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1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131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>
            <a:lvl1pPr marL="45720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3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3"/>
          <p:cNvSpPr/>
          <p:nvPr/>
        </p:nvSpPr>
        <p:spPr>
          <a:xfrm>
            <a:off x="0" y="0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9" name="Google Shape;389;p133"/>
          <p:cNvSpPr/>
          <p:nvPr/>
        </p:nvSpPr>
        <p:spPr>
          <a:xfrm rot="-10799991" flipH="1">
            <a:off x="371484" y="224274"/>
            <a:ext cx="343439" cy="2383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ript">
  <p:cSld name="script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4"/>
          <p:cNvSpPr/>
          <p:nvPr/>
        </p:nvSpPr>
        <p:spPr>
          <a:xfrm>
            <a:off x="0" y="-28529"/>
            <a:ext cx="9144457" cy="517230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2" name="Google Shape;392;p134"/>
          <p:cNvSpPr/>
          <p:nvPr/>
        </p:nvSpPr>
        <p:spPr>
          <a:xfrm rot="-10799991" flipH="1">
            <a:off x="439807" y="224110"/>
            <a:ext cx="275911" cy="16786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3" name="Google Shape;393;p134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134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1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35"/>
          <p:cNvSpPr/>
          <p:nvPr/>
        </p:nvSpPr>
        <p:spPr>
          <a:xfrm>
            <a:off x="0" y="-28529"/>
            <a:ext cx="9144000" cy="517202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" name="Google Shape;397;p135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8" name="Google Shape;398;p135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sz="1500" b="1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135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050" i="1">
                <a:solidFill>
                  <a:srgbClr val="333F5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36"/>
          <p:cNvSpPr/>
          <p:nvPr/>
        </p:nvSpPr>
        <p:spPr>
          <a:xfrm>
            <a:off x="0" y="-28529"/>
            <a:ext cx="9144457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" name="Google Shape;402;p136"/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3" name="Google Shape;403;p136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136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11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x">
  <p:cSld name="TITLE_AND_BODY">
    <p:bg>
      <p:bgPr>
        <a:solidFill>
          <a:srgbClr val="44546A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37"/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37"/>
          <p:cNvSpPr/>
          <p:nvPr/>
        </p:nvSpPr>
        <p:spPr>
          <a:xfrm>
            <a:off x="27" y="2824499"/>
            <a:ext cx="7370402" cy="231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37"/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37"/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137"/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137"/>
          <p:cNvSpPr txBox="1">
            <a:spLocks noGrp="1"/>
          </p:cNvSpPr>
          <p:nvPr>
            <p:ph type="sldNum" idx="12"/>
          </p:nvPr>
        </p:nvSpPr>
        <p:spPr>
          <a:xfrm>
            <a:off x="8390735" y="4543671"/>
            <a:ext cx="548704" cy="393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38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4" name="Google Shape;414;p13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13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3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17" name="Google Shape;417;p138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8" name="Google Shape;418;p138"/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" name="Google Shape;419;p138"/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350" i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9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39"/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539975" tIns="270000" rIns="539975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39"/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39"/>
          <p:cNvSpPr txBox="1">
            <a:spLocks noGrp="1"/>
          </p:cNvSpPr>
          <p:nvPr>
            <p:ph type="body" idx="1"/>
          </p:nvPr>
        </p:nvSpPr>
        <p:spPr>
          <a:xfrm>
            <a:off x="2786405" y="60771"/>
            <a:ext cx="3568299" cy="69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457200" lvl="0" indent="-5334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4800"/>
              <a:buChar char="•"/>
              <a:defRPr sz="3600" b="1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139"/>
          <p:cNvSpPr txBox="1">
            <a:spLocks noGrp="1"/>
          </p:cNvSpPr>
          <p:nvPr>
            <p:ph type="body" idx="2"/>
          </p:nvPr>
        </p:nvSpPr>
        <p:spPr>
          <a:xfrm>
            <a:off x="503496" y="1259000"/>
            <a:ext cx="8134109" cy="506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457200" lvl="0" indent="-419100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3000"/>
              <a:buChar char="•"/>
              <a:defRPr sz="225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5"/>
          <p:cNvSpPr/>
          <p:nvPr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9" name="Google Shape;429;p7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A98FC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0" name="Google Shape;430;p75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111651"/>
            <a:ext cx="755759" cy="75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cript">
  <p:cSld name="1_script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40"/>
          <p:cNvSpPr/>
          <p:nvPr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3" name="Google Shape;433;p140"/>
          <p:cNvSpPr/>
          <p:nvPr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 cap="flat" cmpd="sng">
            <a:solidFill>
              <a:srgbClr val="8BC14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140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62388" y="57070"/>
            <a:ext cx="822096" cy="82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41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7" name="Google Shape;437;p141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8" name="Google Shape;438;p141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2"/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1" name="Google Shape;441;p142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2" name="Google Shape;442;p14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3" name="Google Shape;443;p14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4" name="Google Shape;444;p14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4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7" name="Google Shape;447;p143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8" name="Google Shape;448;p143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9" name="Google Shape;449;p143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p143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44"/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3" name="Google Shape;453;p144"/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4" name="Google Shape;454;p144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144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6" name="Google Shape;456;p144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9" name="Google Shape;459;p145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0" name="Google Shape;460;p145"/>
          <p:cNvSpPr txBox="1">
            <a:spLocks noGrp="1"/>
          </p:cNvSpPr>
          <p:nvPr>
            <p:ph type="body"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1" name="Google Shape;461;p145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2" name="Google Shape;462;p145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3" name="Google Shape;463;p145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46"/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6" name="Google Shape;466;p146"/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7" name="Google Shape;467;p146"/>
          <p:cNvSpPr txBox="1">
            <a:spLocks noGrp="1"/>
          </p:cNvSpPr>
          <p:nvPr>
            <p:ph type="body"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8" name="Google Shape;468;p146"/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9" name="Google Shape;469;p146"/>
          <p:cNvSpPr txBox="1">
            <a:spLocks noGrp="1"/>
          </p:cNvSpPr>
          <p:nvPr>
            <p:ph type="body"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0" name="Google Shape;470;p14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1" name="Google Shape;471;p14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2" name="Google Shape;472;p14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5" name="Google Shape;475;p14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6" name="Google Shape;476;p14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7" name="Google Shape;477;p14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48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0" name="Google Shape;480;p148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1" name="Google Shape;481;p148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49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4" name="Google Shape;484;p149"/>
          <p:cNvSpPr txBox="1">
            <a:spLocks noGrp="1"/>
          </p:cNvSpPr>
          <p:nvPr>
            <p:ph type="body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5" name="Google Shape;485;p149"/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6" name="Google Shape;486;p149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7" name="Google Shape;487;p149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8" name="Google Shape;488;p149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50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1" name="Google Shape;491;p150"/>
          <p:cNvSpPr>
            <a:spLocks noGrp="1"/>
          </p:cNvSpPr>
          <p:nvPr>
            <p:ph type="pic" idx="2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  <a:noFill/>
          <a:ln>
            <a:noFill/>
          </a:ln>
        </p:spPr>
      </p:sp>
      <p:sp>
        <p:nvSpPr>
          <p:cNvPr id="492" name="Google Shape;492;p150"/>
          <p:cNvSpPr txBox="1">
            <a:spLocks noGrp="1"/>
          </p:cNvSpPr>
          <p:nvPr>
            <p:ph type="body" idx="1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3" name="Google Shape;493;p150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4" name="Google Shape;494;p150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5" name="Google Shape;495;p150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8" name="Google Shape;498;p151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77"/>
            <a:ext cx="326350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9" name="Google Shape;499;p151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0" name="Google Shape;500;p151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1" name="Google Shape;501;p151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52"/>
          <p:cNvSpPr txBox="1">
            <a:spLocks noGrp="1"/>
          </p:cNvSpPr>
          <p:nvPr>
            <p:ph type="title"/>
          </p:nvPr>
        </p:nvSpPr>
        <p:spPr>
          <a:xfrm rot="5400000">
            <a:off x="5350072" y="1467447"/>
            <a:ext cx="4358880" cy="19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4" name="Google Shape;504;p152"/>
          <p:cNvSpPr txBox="1">
            <a:spLocks noGrp="1"/>
          </p:cNvSpPr>
          <p:nvPr>
            <p:ph type="body" idx="1"/>
          </p:nvPr>
        </p:nvSpPr>
        <p:spPr>
          <a:xfrm rot="5400000">
            <a:off x="1349572" y="-447078"/>
            <a:ext cx="4358880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5" name="Google Shape;505;p152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6" name="Google Shape;506;p152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7" name="Google Shape;507;p152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53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0" name="Google Shape;510;p153"/>
          <p:cNvSpPr/>
          <p:nvPr/>
        </p:nvSpPr>
        <p:spPr>
          <a:xfrm rot="-10799991" flipH="1">
            <a:off x="371475" y="223443"/>
            <a:ext cx="342900" cy="23919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5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5"/>
          <p:cNvSpPr txBox="1">
            <a:spLocks noGrp="1"/>
          </p:cNvSpPr>
          <p:nvPr>
            <p:ph type="body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105"/>
          <p:cNvSpPr txBox="1">
            <a:spLocks noGrp="1"/>
          </p:cNvSpPr>
          <p:nvPr>
            <p:ph type="body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0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54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3" name="Google Shape;513;p154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4" name="Google Shape;514;p154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5" name="Google Shape;515;p154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55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8" name="Google Shape;518;p155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9" name="Google Shape;519;p155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671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0" name="Google Shape;520;p155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F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56"/>
          <p:cNvSpPr/>
          <p:nvPr/>
        </p:nvSpPr>
        <p:spPr>
          <a:xfrm>
            <a:off x="0" y="-2852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3" name="Google Shape;523;p156"/>
          <p:cNvSpPr/>
          <p:nvPr/>
        </p:nvSpPr>
        <p:spPr>
          <a:xfrm rot="-10799991" flipH="1">
            <a:off x="439808" y="223432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24" name="Google Shape;524;p156"/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1500" b="1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5" name="Google Shape;525;p156"/>
          <p:cNvSpPr txBox="1">
            <a:spLocks noGrp="1"/>
          </p:cNvSpPr>
          <p:nvPr>
            <p:ph type="body" idx="1"/>
          </p:nvPr>
        </p:nvSpPr>
        <p:spPr>
          <a:xfrm>
            <a:off x="747714" y="514267"/>
            <a:ext cx="7634700" cy="21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BAB"/>
              </a:buClr>
              <a:buSzPts val="1050"/>
              <a:buFont typeface="Arial"/>
              <a:buNone/>
              <a:defRPr sz="105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57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8" name="Google Shape;528;p157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9" name="Google Shape;529;p157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0" name="Google Shape;530;p157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531" name="Google Shape;531;p157"/>
          <p:cNvSpPr/>
          <p:nvPr/>
        </p:nvSpPr>
        <p:spPr>
          <a:xfrm>
            <a:off x="0" y="-19879"/>
            <a:ext cx="9144000" cy="51434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2" name="Google Shape;532;p157"/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01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3" name="Google Shape;533;p157"/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350" b="0" i="1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6_Title Slide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5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5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54AF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7" name="Google Shape;537;p158" descr="Image générée"/>
          <p:cNvPicPr preferRelativeResize="0"/>
          <p:nvPr/>
        </p:nvPicPr>
        <p:blipFill rotWithShape="1">
          <a:blip r:embed="rId2">
            <a:alphaModFix/>
          </a:blip>
          <a:srcRect l="3539" t="24327" r="75793" b="61971"/>
          <a:stretch/>
        </p:blipFill>
        <p:spPr>
          <a:xfrm>
            <a:off x="40820" y="41296"/>
            <a:ext cx="575339" cy="572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47352"/>
      </p:ext>
    </p:extLst>
  </p:cSld>
  <p:clrMapOvr>
    <a:masterClrMapping/>
  </p:clrMapOvr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3873111"/>
      </p:ext>
    </p:extLst>
  </p:cSld>
  <p:clrMapOvr>
    <a:masterClrMapping/>
  </p:clrMapOvr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1779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1524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028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9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9" name="Google Shape;329;p66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0" name="Google Shape;330;p66"/>
          <p:cNvSpPr txBox="1">
            <a:spLocks noGrp="1"/>
          </p:cNvSpPr>
          <p:nvPr>
            <p:ph type="dt" idx="10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1" name="Google Shape;331;p66"/>
          <p:cNvSpPr txBox="1">
            <a:spLocks noGrp="1"/>
          </p:cNvSpPr>
          <p:nvPr>
            <p:ph type="ftr" idx="11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2" name="Google Shape;332;p66"/>
          <p:cNvSpPr txBox="1">
            <a:spLocks noGrp="1"/>
          </p:cNvSpPr>
          <p:nvPr>
            <p:ph type="sldNum" idx="12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1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8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8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4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5.png"/><Relationship Id="rId5" Type="http://schemas.openxmlformats.org/officeDocument/2006/relationships/image" Target="../media/image46.pn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6.png"/><Relationship Id="rId5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3.png"/><Relationship Id="rId5" Type="http://schemas.openxmlformats.org/officeDocument/2006/relationships/image" Target="../media/image54.png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4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3.png"/><Relationship Id="rId5" Type="http://schemas.openxmlformats.org/officeDocument/2006/relationships/image" Target="../media/image54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3.png"/><Relationship Id="rId5" Type="http://schemas.openxmlformats.org/officeDocument/2006/relationships/image" Target="../media/image54.png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gi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5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1"/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19997" dir="5400000" algn="tl">
              <a:srgbClr val="000000">
                <a:alpha val="37647"/>
              </a:srgbClr>
            </a:outerShdw>
          </a:effectLst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Séance 1 </a:t>
            </a:r>
            <a:endParaRPr/>
          </a:p>
        </p:txBody>
      </p:sp>
      <p:sp>
        <p:nvSpPr>
          <p:cNvPr id="545" name="Google Shape;545;p1"/>
          <p:cNvSpPr txBox="1"/>
          <p:nvPr/>
        </p:nvSpPr>
        <p:spPr>
          <a:xfrm>
            <a:off x="1623899" y="3749260"/>
            <a:ext cx="620885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lang="fr-FR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Prononcer clairement les mots avec les sons « ill »,« ail » et « eil ».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⮚"/>
            </a:pPr>
            <a:r>
              <a:rPr lang="fr-FR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Identifier le lieu de l’action.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"/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2CB"/>
              </a:buClr>
              <a:buSzPts val="5400"/>
              <a:buFont typeface="Calibri"/>
              <a:buNone/>
            </a:pPr>
            <a:r>
              <a:rPr lang="fr-FR" sz="5400" b="1" i="0" u="none" strike="noStrike" cap="none">
                <a:solidFill>
                  <a:srgbClr val="3FB2CB"/>
                </a:solidFill>
                <a:latin typeface="Calibri"/>
                <a:ea typeface="Calibri"/>
                <a:cs typeface="Calibri"/>
                <a:sym typeface="Calibri"/>
              </a:rPr>
              <a:t>Français </a:t>
            </a:r>
            <a:endParaRPr sz="1400" b="0" i="0" u="none" strike="noStrike" cap="none">
              <a:solidFill>
                <a:srgbClr val="3FB2C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"/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fr-FR" sz="1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0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8" name="Google Shape;54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1"/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"/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Font typeface="Calibri"/>
              <a:buNone/>
            </a:pPr>
            <a:r>
              <a:rPr lang="fr-FR" sz="1800" b="1" i="0" u="none" strike="noStrike" cap="none" dirty="0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1 AC</a:t>
            </a:r>
            <a:endParaRPr sz="1800" b="1" i="0" u="none" strike="noStrike" cap="none" dirty="0">
              <a:solidFill>
                <a:srgbClr val="FCBF1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"/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 de remédiation</a:t>
            </a:r>
            <a:endParaRPr sz="24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2" name="Google Shape;55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2359" y="1681290"/>
            <a:ext cx="3536149" cy="1792076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1"/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Palier                                             Semaine </a:t>
            </a:r>
            <a:endParaRPr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"/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"/>
          <p:cNvSpPr txBox="1"/>
          <p:nvPr/>
        </p:nvSpPr>
        <p:spPr>
          <a:xfrm>
            <a:off x="4717001" y="3073137"/>
            <a:ext cx="23321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</a:pPr>
            <a:r>
              <a:rPr lang="fr-FR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169266" y="3040876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557616" y="3056602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64475" y="38143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0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0" name="Google Shape;730;p10" descr="Image générée"/>
          <p:cNvPicPr preferRelativeResize="0"/>
          <p:nvPr/>
        </p:nvPicPr>
        <p:blipFill rotWithShape="1">
          <a:blip r:embed="rId3">
            <a:alphaModFix/>
          </a:blip>
          <a:srcRect l="4008" t="77363" r="68628" b="4644"/>
          <a:stretch/>
        </p:blipFill>
        <p:spPr>
          <a:xfrm>
            <a:off x="301971" y="3827620"/>
            <a:ext cx="898071" cy="88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10" descr="Image générée"/>
          <p:cNvPicPr preferRelativeResize="0"/>
          <p:nvPr/>
        </p:nvPicPr>
        <p:blipFill rotWithShape="1">
          <a:blip r:embed="rId4">
            <a:alphaModFix/>
          </a:blip>
          <a:srcRect t="23546" r="71115" b="60700"/>
          <a:stretch/>
        </p:blipFill>
        <p:spPr>
          <a:xfrm>
            <a:off x="281548" y="1438528"/>
            <a:ext cx="948012" cy="77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10" descr="Image générée"/>
          <p:cNvPicPr preferRelativeResize="0"/>
          <p:nvPr/>
        </p:nvPicPr>
        <p:blipFill rotWithShape="1">
          <a:blip r:embed="rId3">
            <a:alphaModFix/>
          </a:blip>
          <a:srcRect l="3381" t="42118" r="70997" b="41629"/>
          <a:stretch/>
        </p:blipFill>
        <p:spPr>
          <a:xfrm>
            <a:off x="310721" y="2214135"/>
            <a:ext cx="840921" cy="80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10" descr="Image générée"/>
          <p:cNvPicPr preferRelativeResize="0"/>
          <p:nvPr/>
        </p:nvPicPr>
        <p:blipFill rotWithShape="1">
          <a:blip r:embed="rId5">
            <a:alphaModFix/>
          </a:blip>
          <a:srcRect l="4961" t="59121" r="71159" b="24461"/>
          <a:stretch/>
        </p:blipFill>
        <p:spPr>
          <a:xfrm>
            <a:off x="372072" y="2981578"/>
            <a:ext cx="783772" cy="808264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10"/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0"/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(à dire à haute voix).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0"/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10"/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prioritaire à réaliser en classe.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0"/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Activité optionnelle à omettre en cas de manque de temps.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9" name="Google Shape;739;p10" descr="Image générée"/>
          <p:cNvPicPr preferRelativeResize="0"/>
          <p:nvPr/>
        </p:nvPicPr>
        <p:blipFill rotWithShape="1">
          <a:blip r:embed="rId6">
            <a:alphaModFix/>
          </a:blip>
          <a:srcRect t="11064" b="10678"/>
          <a:stretch/>
        </p:blipFill>
        <p:spPr>
          <a:xfrm>
            <a:off x="476783" y="644711"/>
            <a:ext cx="574350" cy="674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1"/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/>
          </a:p>
        </p:txBody>
      </p:sp>
      <p:sp>
        <p:nvSpPr>
          <p:cNvPr id="745" name="Google Shape;745;p11"/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/>
          </a:p>
        </p:txBody>
      </p:sp>
      <p:sp>
        <p:nvSpPr>
          <p:cNvPr id="746" name="Google Shape;746;p11"/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/>
          </a:p>
        </p:txBody>
      </p:sp>
      <p:sp>
        <p:nvSpPr>
          <p:cNvPr id="747" name="Google Shape;747;p11"/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/>
          </a:p>
        </p:txBody>
      </p:sp>
      <p:pic>
        <p:nvPicPr>
          <p:cNvPr id="748" name="Google Shape;74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11" descr="Une image contenant Dessin animé, clipart, Animation, illustration&#10;&#10;Description générée automatiquement"/>
          <p:cNvPicPr preferRelativeResize="0"/>
          <p:nvPr/>
        </p:nvPicPr>
        <p:blipFill rotWithShape="1">
          <a:blip r:embed="rId4">
            <a:alphaModFix/>
          </a:blip>
          <a:srcRect l="18242" t="9344" r="18458" b="23864"/>
          <a:stretch/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754" y="2787358"/>
            <a:ext cx="743474" cy="74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4754" y="3783991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11"/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Discussion informelle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3"/>
          <p:cNvSpPr txBox="1"/>
          <p:nvPr/>
        </p:nvSpPr>
        <p:spPr>
          <a:xfrm>
            <a:off x="523705" y="4134990"/>
            <a:ext cx="80363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parc ?                                La forêt ?                         Le stade ?     </a:t>
            </a:r>
            <a:endParaRPr/>
          </a:p>
        </p:txBody>
      </p:sp>
      <p:sp>
        <p:nvSpPr>
          <p:cNvPr id="763" name="Google Shape;763;p13"/>
          <p:cNvSpPr txBox="1"/>
          <p:nvPr/>
        </p:nvSpPr>
        <p:spPr>
          <a:xfrm>
            <a:off x="0" y="1140690"/>
            <a:ext cx="91440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 préfères-tu aller le week-end ? Pourquoi 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4" name="Google Shape;764;p1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13"/>
          <p:cNvSpPr txBox="1"/>
          <p:nvPr/>
        </p:nvSpPr>
        <p:spPr>
          <a:xfrm>
            <a:off x="770979" y="47216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commencer, nous allons engager une discussion autour de cette question.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13"/>
          <p:cNvSpPr txBox="1"/>
          <p:nvPr/>
        </p:nvSpPr>
        <p:spPr>
          <a:xfrm>
            <a:off x="754649" y="32299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Encourager la prise de parole. Faire participer le maximum d’élèves.</a:t>
            </a:r>
            <a:endParaRPr/>
          </a:p>
        </p:txBody>
      </p:sp>
      <p:pic>
        <p:nvPicPr>
          <p:cNvPr id="767" name="Google Shape;767;p13" descr="Image généré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375" y="2133494"/>
            <a:ext cx="2538000" cy="16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5015" y="2160308"/>
            <a:ext cx="2661843" cy="16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13" descr="Image généré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57695" y="2160308"/>
            <a:ext cx="2538000" cy="16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oogle Shape;774;p14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775" name="Google Shape;775;p1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7" name="Google Shape;777;p14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lecture fluence</a:t>
            </a: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8" name="Google Shape;77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110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14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5"/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1" name="Google Shape;79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16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16"/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 A la fin de cette séance, vous serez capables de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16"/>
          <p:cNvSpPr/>
          <p:nvPr/>
        </p:nvSpPr>
        <p:spPr>
          <a:xfrm>
            <a:off x="967149" y="2215643"/>
            <a:ext cx="1056584" cy="52322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ill</a:t>
            </a:r>
            <a:endParaRPr sz="2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16"/>
          <p:cNvSpPr/>
          <p:nvPr/>
        </p:nvSpPr>
        <p:spPr>
          <a:xfrm>
            <a:off x="7360717" y="2215643"/>
            <a:ext cx="816134" cy="52322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eil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6"/>
          <p:cNvSpPr/>
          <p:nvPr/>
        </p:nvSpPr>
        <p:spPr>
          <a:xfrm>
            <a:off x="216687" y="3822944"/>
            <a:ext cx="2259160" cy="52322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fille</a:t>
            </a:r>
            <a:endParaRPr/>
          </a:p>
        </p:txBody>
      </p:sp>
      <p:sp>
        <p:nvSpPr>
          <p:cNvPr id="797" name="Google Shape;797;p16"/>
          <p:cNvSpPr/>
          <p:nvPr/>
        </p:nvSpPr>
        <p:spPr>
          <a:xfrm>
            <a:off x="967149" y="3000924"/>
            <a:ext cx="101527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16"/>
          <p:cNvSpPr/>
          <p:nvPr/>
        </p:nvSpPr>
        <p:spPr>
          <a:xfrm>
            <a:off x="6839415" y="3822945"/>
            <a:ext cx="2110477" cy="52322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réveil</a:t>
            </a:r>
            <a:endParaRPr/>
          </a:p>
        </p:txBody>
      </p:sp>
      <p:sp>
        <p:nvSpPr>
          <p:cNvPr id="799" name="Google Shape;799;p16"/>
          <p:cNvSpPr/>
          <p:nvPr/>
        </p:nvSpPr>
        <p:spPr>
          <a:xfrm>
            <a:off x="7238696" y="3020755"/>
            <a:ext cx="1125629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/>
          </a:p>
        </p:txBody>
      </p:sp>
      <p:sp>
        <p:nvSpPr>
          <p:cNvPr id="800" name="Google Shape;800;p16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Prononcer clairement les mots avec les sons « ill », « ail » et « eil ».</a:t>
            </a:r>
            <a:endParaRPr/>
          </a:p>
        </p:txBody>
      </p:sp>
      <p:pic>
        <p:nvPicPr>
          <p:cNvPr id="801" name="Google Shape;80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4633" y="1295362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16"/>
          <p:cNvSpPr/>
          <p:nvPr/>
        </p:nvSpPr>
        <p:spPr>
          <a:xfrm>
            <a:off x="4043708" y="2249349"/>
            <a:ext cx="1056584" cy="523220"/>
          </a:xfrm>
          <a:prstGeom prst="rect">
            <a:avLst/>
          </a:prstGeom>
          <a:solidFill>
            <a:srgbClr val="BF4F14"/>
          </a:solidFill>
          <a:ln w="254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ail</a:t>
            </a:r>
            <a:endParaRPr/>
          </a:p>
        </p:txBody>
      </p:sp>
      <p:sp>
        <p:nvSpPr>
          <p:cNvPr id="803" name="Google Shape;803;p16"/>
          <p:cNvSpPr/>
          <p:nvPr/>
        </p:nvSpPr>
        <p:spPr>
          <a:xfrm>
            <a:off x="4043708" y="3071925"/>
            <a:ext cx="1125629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6"/>
          <p:cNvSpPr/>
          <p:nvPr/>
        </p:nvSpPr>
        <p:spPr>
          <a:xfrm>
            <a:off x="3393688" y="3822944"/>
            <a:ext cx="2356624" cy="523220"/>
          </a:xfrm>
          <a:prstGeom prst="rect">
            <a:avLst/>
          </a:prstGeom>
          <a:solidFill>
            <a:srgbClr val="BF4F14"/>
          </a:solidFill>
          <a:ln w="254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travail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7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7"/>
          <p:cNvSpPr/>
          <p:nvPr/>
        </p:nvSpPr>
        <p:spPr>
          <a:xfrm>
            <a:off x="-5909" y="35634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1" name="Google Shape;811;p17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1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 : Je vais lire ces syllabes à haute voix.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1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syllabes.</a:t>
            </a:r>
            <a:endParaRPr/>
          </a:p>
        </p:txBody>
      </p:sp>
      <p:pic>
        <p:nvPicPr>
          <p:cNvPr id="814" name="Google Shape;81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17"/>
          <p:cNvSpPr/>
          <p:nvPr/>
        </p:nvSpPr>
        <p:spPr>
          <a:xfrm>
            <a:off x="577993" y="1324751"/>
            <a:ext cx="105658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17"/>
          <p:cNvSpPr/>
          <p:nvPr/>
        </p:nvSpPr>
        <p:spPr>
          <a:xfrm>
            <a:off x="577993" y="2674339"/>
            <a:ext cx="105658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ail</a:t>
            </a:r>
            <a:endParaRPr/>
          </a:p>
        </p:txBody>
      </p:sp>
      <p:sp>
        <p:nvSpPr>
          <p:cNvPr id="817" name="Google Shape;817;p17"/>
          <p:cNvSpPr/>
          <p:nvPr/>
        </p:nvSpPr>
        <p:spPr>
          <a:xfrm>
            <a:off x="577993" y="3883637"/>
            <a:ext cx="104025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eil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7"/>
          <p:cNvSpPr/>
          <p:nvPr/>
        </p:nvSpPr>
        <p:spPr>
          <a:xfrm>
            <a:off x="1832797" y="1402814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AFE2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17"/>
          <p:cNvSpPr/>
          <p:nvPr/>
        </p:nvSpPr>
        <p:spPr>
          <a:xfrm>
            <a:off x="1832796" y="3946160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A7D22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17"/>
          <p:cNvSpPr/>
          <p:nvPr/>
        </p:nvSpPr>
        <p:spPr>
          <a:xfrm>
            <a:off x="1832796" y="2736862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4F14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1" name="Google Shape;821;p17"/>
          <p:cNvGraphicFramePr/>
          <p:nvPr/>
        </p:nvGraphicFramePr>
        <p:xfrm>
          <a:off x="2683724" y="1342052"/>
          <a:ext cx="6087400" cy="40860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2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22" name="Google Shape;822;p17"/>
          <p:cNvGraphicFramePr/>
          <p:nvPr/>
        </p:nvGraphicFramePr>
        <p:xfrm>
          <a:off x="2683724" y="2697157"/>
          <a:ext cx="6087400" cy="3962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2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23" name="Google Shape;823;p17"/>
          <p:cNvGraphicFramePr/>
          <p:nvPr/>
        </p:nvGraphicFramePr>
        <p:xfrm>
          <a:off x="2668295" y="3883637"/>
          <a:ext cx="6118300" cy="3962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3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eille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4892D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0" name="Google Shape;830;p18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pointer une syllabe au hasard, lisez-la ensemble à haute voix. Prêts ? </a:t>
            </a:r>
            <a:endParaRPr/>
          </a:p>
        </p:txBody>
      </p:sp>
      <p:sp>
        <p:nvSpPr>
          <p:cNvPr id="832" name="Google Shape;832;p18"/>
          <p:cNvSpPr txBox="1"/>
          <p:nvPr/>
        </p:nvSpPr>
        <p:spPr>
          <a:xfrm>
            <a:off x="480220" y="320870"/>
            <a:ext cx="8057851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5254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14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Insister sur la différence de sonorité entre « ill » , « ail » et « eil», rappeler les syllabes qui posent problème.</a:t>
            </a:r>
            <a:endParaRPr sz="1400" b="0" i="1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2859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3" name="Google Shape;833;p18" descr="Lever la main - Icônes mains et gestes gratui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49677" y="11377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p18"/>
          <p:cNvSpPr/>
          <p:nvPr/>
        </p:nvSpPr>
        <p:spPr>
          <a:xfrm>
            <a:off x="577993" y="1324751"/>
            <a:ext cx="105658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18"/>
          <p:cNvSpPr/>
          <p:nvPr/>
        </p:nvSpPr>
        <p:spPr>
          <a:xfrm>
            <a:off x="577993" y="2674339"/>
            <a:ext cx="105658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ail</a:t>
            </a:r>
            <a:endParaRPr/>
          </a:p>
        </p:txBody>
      </p:sp>
      <p:sp>
        <p:nvSpPr>
          <p:cNvPr id="836" name="Google Shape;836;p18"/>
          <p:cNvSpPr/>
          <p:nvPr/>
        </p:nvSpPr>
        <p:spPr>
          <a:xfrm>
            <a:off x="577993" y="3883637"/>
            <a:ext cx="104025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eil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8"/>
          <p:cNvSpPr/>
          <p:nvPr/>
        </p:nvSpPr>
        <p:spPr>
          <a:xfrm>
            <a:off x="1832797" y="1402814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AFE2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8"/>
          <p:cNvSpPr/>
          <p:nvPr/>
        </p:nvSpPr>
        <p:spPr>
          <a:xfrm>
            <a:off x="1832796" y="3946160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A7D22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8"/>
          <p:cNvSpPr/>
          <p:nvPr/>
        </p:nvSpPr>
        <p:spPr>
          <a:xfrm>
            <a:off x="1832796" y="2736862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4F14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0" name="Google Shape;840;p18"/>
          <p:cNvGraphicFramePr/>
          <p:nvPr/>
        </p:nvGraphicFramePr>
        <p:xfrm>
          <a:off x="2683724" y="1342052"/>
          <a:ext cx="6087400" cy="40860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2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41" name="Google Shape;841;p18"/>
          <p:cNvGraphicFramePr/>
          <p:nvPr/>
        </p:nvGraphicFramePr>
        <p:xfrm>
          <a:off x="2683724" y="2697157"/>
          <a:ext cx="6087400" cy="3962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2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42" name="Google Shape;842;p18"/>
          <p:cNvGraphicFramePr/>
          <p:nvPr/>
        </p:nvGraphicFramePr>
        <p:xfrm>
          <a:off x="2668295" y="3883637"/>
          <a:ext cx="6118300" cy="3962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3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eille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19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1F5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9" name="Google Shape;849;p19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2042" y="98006"/>
            <a:ext cx="743474" cy="694102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1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/>
          </a:p>
        </p:txBody>
      </p:sp>
      <p:sp>
        <p:nvSpPr>
          <p:cNvPr id="852" name="Google Shape;852;p19"/>
          <p:cNvSpPr txBox="1"/>
          <p:nvPr/>
        </p:nvSpPr>
        <p:spPr>
          <a:xfrm>
            <a:off x="577993" y="280942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/>
          </a:p>
        </p:txBody>
      </p:sp>
      <p:sp>
        <p:nvSpPr>
          <p:cNvPr id="853" name="Google Shape;853;p19"/>
          <p:cNvSpPr/>
          <p:nvPr/>
        </p:nvSpPr>
        <p:spPr>
          <a:xfrm>
            <a:off x="577993" y="1324751"/>
            <a:ext cx="105658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9"/>
          <p:cNvSpPr/>
          <p:nvPr/>
        </p:nvSpPr>
        <p:spPr>
          <a:xfrm>
            <a:off x="577993" y="2674339"/>
            <a:ext cx="105658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ail</a:t>
            </a:r>
            <a:endParaRPr/>
          </a:p>
        </p:txBody>
      </p:sp>
      <p:sp>
        <p:nvSpPr>
          <p:cNvPr id="855" name="Google Shape;855;p19"/>
          <p:cNvSpPr/>
          <p:nvPr/>
        </p:nvSpPr>
        <p:spPr>
          <a:xfrm>
            <a:off x="577993" y="3883637"/>
            <a:ext cx="1040254" cy="4001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eil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9"/>
          <p:cNvSpPr/>
          <p:nvPr/>
        </p:nvSpPr>
        <p:spPr>
          <a:xfrm>
            <a:off x="1832797" y="1402814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3AFE2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9"/>
          <p:cNvSpPr/>
          <p:nvPr/>
        </p:nvSpPr>
        <p:spPr>
          <a:xfrm>
            <a:off x="1832796" y="3946160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A7D22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9"/>
          <p:cNvSpPr/>
          <p:nvPr/>
        </p:nvSpPr>
        <p:spPr>
          <a:xfrm>
            <a:off x="1832796" y="2736862"/>
            <a:ext cx="652707" cy="275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F4F14"/>
          </a:solidFill>
          <a:ln w="1905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59" name="Google Shape;859;p19"/>
          <p:cNvGraphicFramePr/>
          <p:nvPr/>
        </p:nvGraphicFramePr>
        <p:xfrm>
          <a:off x="2683724" y="1342052"/>
          <a:ext cx="6087400" cy="40860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2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60" name="Google Shape;860;p19"/>
          <p:cNvGraphicFramePr/>
          <p:nvPr/>
        </p:nvGraphicFramePr>
        <p:xfrm>
          <a:off x="2683724" y="2697157"/>
          <a:ext cx="6087400" cy="3962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21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1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61" name="Google Shape;861;p19"/>
          <p:cNvGraphicFramePr/>
          <p:nvPr/>
        </p:nvGraphicFramePr>
        <p:xfrm>
          <a:off x="2668295" y="3883637"/>
          <a:ext cx="6118300" cy="3962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53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eille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des paliers du niveau 1AC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1" name="Google Shape;561;p2"/>
          <p:cNvCxnSpPr/>
          <p:nvPr/>
        </p:nvCxnSpPr>
        <p:spPr>
          <a:xfrm>
            <a:off x="2735388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62" name="Google Shape;562;p2"/>
          <p:cNvSpPr/>
          <p:nvPr/>
        </p:nvSpPr>
        <p:spPr>
          <a:xfrm>
            <a:off x="1178053" y="1371246"/>
            <a:ext cx="7449655" cy="13057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74F6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2"/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Lecture fluence</a:t>
            </a:r>
            <a:endParaRPr/>
          </a:p>
        </p:txBody>
      </p:sp>
      <p:sp>
        <p:nvSpPr>
          <p:cNvPr id="564" name="Google Shape;564;p2"/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Compréhension directe</a:t>
            </a:r>
            <a:endParaRPr/>
          </a:p>
        </p:txBody>
      </p:sp>
      <p:sp>
        <p:nvSpPr>
          <p:cNvPr id="565" name="Google Shape;565;p2"/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</a:t>
            </a:r>
            <a:endParaRPr/>
          </a:p>
        </p:txBody>
      </p:sp>
      <p:sp>
        <p:nvSpPr>
          <p:cNvPr id="566" name="Google Shape;566;p2"/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simple</a:t>
            </a:r>
            <a:endParaRPr/>
          </a:p>
        </p:txBody>
      </p:sp>
      <p:sp>
        <p:nvSpPr>
          <p:cNvPr id="567" name="Google Shape;567;p2"/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enrichie</a:t>
            </a:r>
            <a:endParaRPr/>
          </a:p>
        </p:txBody>
      </p:sp>
      <p:sp>
        <p:nvSpPr>
          <p:cNvPr id="568" name="Google Shape;568;p2"/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Phrase étendue</a:t>
            </a:r>
            <a:endParaRPr/>
          </a:p>
        </p:txBody>
      </p:sp>
      <p:sp>
        <p:nvSpPr>
          <p:cNvPr id="569" name="Google Shape;569;p2"/>
          <p:cNvSpPr/>
          <p:nvPr/>
        </p:nvSpPr>
        <p:spPr>
          <a:xfrm>
            <a:off x="7072829" y="950956"/>
            <a:ext cx="1498294" cy="653693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Paragraphe</a:t>
            </a:r>
            <a:endParaRPr/>
          </a:p>
        </p:txBody>
      </p:sp>
      <p:sp>
        <p:nvSpPr>
          <p:cNvPr id="570" name="Google Shape;570;p2"/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"/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"/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"/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"/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"/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"/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"/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8" name="Google Shape;578;p2"/>
          <p:cNvCxnSpPr/>
          <p:nvPr/>
        </p:nvCxnSpPr>
        <p:spPr>
          <a:xfrm>
            <a:off x="4169976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79" name="Google Shape;579;p2"/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0" name="Google Shape;580;p2"/>
          <p:cNvCxnSpPr/>
          <p:nvPr/>
        </p:nvCxnSpPr>
        <p:spPr>
          <a:xfrm>
            <a:off x="5604564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81" name="Google Shape;581;p2"/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2" name="Google Shape;582;p2"/>
          <p:cNvCxnSpPr/>
          <p:nvPr/>
        </p:nvCxnSpPr>
        <p:spPr>
          <a:xfrm>
            <a:off x="7002179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83" name="Google Shape;583;p2"/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2</a:t>
            </a:r>
            <a:endParaRPr/>
          </a:p>
        </p:txBody>
      </p:sp>
      <p:sp>
        <p:nvSpPr>
          <p:cNvPr id="584" name="Google Shape;584;p2"/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3</a:t>
            </a:r>
            <a:endParaRPr/>
          </a:p>
        </p:txBody>
      </p:sp>
      <p:sp>
        <p:nvSpPr>
          <p:cNvPr id="585" name="Google Shape;585;p2"/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4</a:t>
            </a:r>
            <a:endParaRPr/>
          </a:p>
        </p:txBody>
      </p:sp>
      <p:pic>
        <p:nvPicPr>
          <p:cNvPr id="586" name="Google Shape;586;p2" descr="Téléchargez gratuitement des icônes sur Test aux formats PNG et 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8267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2" descr="Téléchargez gratuitement des icônes sur Test aux formats PNG et 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956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2" descr="Téléchargez gratuitement des icônes sur Test aux formats PNG et 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6083" y="3807336"/>
            <a:ext cx="192335" cy="161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9" name="Google Shape;589;p2"/>
          <p:cNvCxnSpPr/>
          <p:nvPr/>
        </p:nvCxnSpPr>
        <p:spPr>
          <a:xfrm>
            <a:off x="1464429" y="1147997"/>
            <a:ext cx="0" cy="2943782"/>
          </a:xfrm>
          <a:prstGeom prst="straightConnector1">
            <a:avLst/>
          </a:prstGeom>
          <a:noFill/>
          <a:ln w="28575" cap="flat" cmpd="sng">
            <a:solidFill>
              <a:srgbClr val="9F5900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590" name="Google Shape;590;p2"/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 w="19050" cap="flat" cmpd="sng">
            <a:solidFill>
              <a:srgbClr val="C7EDF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"/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Palier 1</a:t>
            </a:r>
            <a:endParaRPr/>
          </a:p>
        </p:txBody>
      </p:sp>
      <p:sp>
        <p:nvSpPr>
          <p:cNvPr id="592" name="Google Shape;592;p2"/>
          <p:cNvSpPr txBox="1"/>
          <p:nvPr/>
        </p:nvSpPr>
        <p:spPr>
          <a:xfrm>
            <a:off x="1592248" y="2033308"/>
            <a:ext cx="915436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00" b="1" i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Vous êtes ici</a:t>
            </a:r>
            <a:endParaRPr/>
          </a:p>
        </p:txBody>
      </p:sp>
      <p:pic>
        <p:nvPicPr>
          <p:cNvPr id="593" name="Google Shape;593;p2" descr="Pin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0972" y="1650695"/>
            <a:ext cx="374245" cy="374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2" descr="Image générée"/>
          <p:cNvPicPr preferRelativeResize="0"/>
          <p:nvPr/>
        </p:nvPicPr>
        <p:blipFill rotWithShape="1">
          <a:blip r:embed="rId5">
            <a:alphaModFix/>
          </a:blip>
          <a:srcRect t="11064" b="10678"/>
          <a:stretch/>
        </p:blipFill>
        <p:spPr>
          <a:xfrm>
            <a:off x="139474" y="113199"/>
            <a:ext cx="479846" cy="56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0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20"/>
          <p:cNvSpPr/>
          <p:nvPr/>
        </p:nvSpPr>
        <p:spPr>
          <a:xfrm>
            <a:off x="0" y="-22034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8" name="Google Shape;868;p20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20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Arial"/>
                <a:ea typeface="Arial"/>
                <a:cs typeface="Arial"/>
                <a:sym typeface="Arial"/>
              </a:rPr>
              <a:t>Je vais pointer une syllabe au hasard, lisez-la à haute voix. Prêts ? </a:t>
            </a:r>
            <a:endParaRPr/>
          </a:p>
        </p:txBody>
      </p:sp>
      <p:sp>
        <p:nvSpPr>
          <p:cNvPr id="870" name="Google Shape;870;p20"/>
          <p:cNvSpPr/>
          <p:nvPr/>
        </p:nvSpPr>
        <p:spPr>
          <a:xfrm>
            <a:off x="614733" y="306938"/>
            <a:ext cx="73945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Relire par petits groupes, puis individuellement. Fournir un feedback immédiat sur la prononciation. </a:t>
            </a:r>
            <a:endParaRPr/>
          </a:p>
        </p:txBody>
      </p:sp>
      <p:graphicFrame>
        <p:nvGraphicFramePr>
          <p:cNvPr id="871" name="Google Shape;871;p20"/>
          <p:cNvGraphicFramePr/>
          <p:nvPr/>
        </p:nvGraphicFramePr>
        <p:xfrm>
          <a:off x="923103" y="1580272"/>
          <a:ext cx="7086200" cy="254730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177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b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et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fr-FR" sz="2000" b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ill</a:t>
                      </a: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b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</a:t>
                      </a:r>
                      <a:r>
                        <a:rPr lang="fr-FR" sz="2000" b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</a:t>
                      </a:r>
                      <a:r>
                        <a:rPr lang="fr-FR" sz="2000" b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lons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5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lez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</a:t>
                      </a:r>
                      <a:r>
                        <a:rPr lang="fr-FR" sz="2000" b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eil</a:t>
                      </a:r>
                      <a:endParaRPr sz="2000" b="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72" name="Google Shape;87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1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9" name="Google Shape;879;p21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21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/>
          </a:p>
        </p:txBody>
      </p:sp>
      <p:sp>
        <p:nvSpPr>
          <p:cNvPr id="881" name="Google Shape;881;p21"/>
          <p:cNvSpPr/>
          <p:nvPr/>
        </p:nvSpPr>
        <p:spPr>
          <a:xfrm>
            <a:off x="614733" y="284904"/>
            <a:ext cx="68681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/>
          </a:p>
        </p:txBody>
      </p:sp>
      <p:grpSp>
        <p:nvGrpSpPr>
          <p:cNvPr id="882" name="Google Shape;882;p21"/>
          <p:cNvGrpSpPr/>
          <p:nvPr/>
        </p:nvGrpSpPr>
        <p:grpSpPr>
          <a:xfrm>
            <a:off x="2537444" y="802531"/>
            <a:ext cx="4017071" cy="4075168"/>
            <a:chOff x="2188039" y="350"/>
            <a:chExt cx="4017071" cy="4075168"/>
          </a:xfrm>
        </p:grpSpPr>
        <p:sp>
          <p:nvSpPr>
            <p:cNvPr id="883" name="Google Shape;883;p21"/>
            <p:cNvSpPr/>
            <p:nvPr/>
          </p:nvSpPr>
          <p:spPr>
            <a:xfrm>
              <a:off x="3552869" y="1426554"/>
              <a:ext cx="1222761" cy="1222761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89803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1"/>
            <p:cNvSpPr txBox="1"/>
            <p:nvPr/>
          </p:nvSpPr>
          <p:spPr>
            <a:xfrm>
              <a:off x="3612559" y="1486244"/>
              <a:ext cx="1103381" cy="1103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ill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21"/>
            <p:cNvSpPr/>
            <p:nvPr/>
          </p:nvSpPr>
          <p:spPr>
            <a:xfrm rot="-5400000">
              <a:off x="3860772" y="1123077"/>
              <a:ext cx="60695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86" name="Google Shape;886;p21"/>
            <p:cNvSpPr/>
            <p:nvPr/>
          </p:nvSpPr>
          <p:spPr>
            <a:xfrm>
              <a:off x="3676247" y="350"/>
              <a:ext cx="976005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83137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1"/>
            <p:cNvSpPr txBox="1"/>
            <p:nvPr/>
          </p:nvSpPr>
          <p:spPr>
            <a:xfrm>
              <a:off x="3716239" y="40342"/>
              <a:ext cx="896021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billet</a:t>
              </a:r>
              <a:endParaRPr/>
            </a:p>
          </p:txBody>
        </p:sp>
        <p:sp>
          <p:nvSpPr>
            <p:cNvPr id="888" name="Google Shape;888;p21"/>
            <p:cNvSpPr/>
            <p:nvPr/>
          </p:nvSpPr>
          <p:spPr>
            <a:xfrm rot="-1800000">
              <a:off x="4755047" y="1608138"/>
              <a:ext cx="307262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89" name="Google Shape;889;p21"/>
            <p:cNvSpPr/>
            <p:nvPr/>
          </p:nvSpPr>
          <p:spPr>
            <a:xfrm>
              <a:off x="5041727" y="814330"/>
              <a:ext cx="1064754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76862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1"/>
            <p:cNvSpPr txBox="1"/>
            <p:nvPr/>
          </p:nvSpPr>
          <p:spPr>
            <a:xfrm>
              <a:off x="5081719" y="854322"/>
              <a:ext cx="984770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bille</a:t>
              </a:r>
              <a:endParaRPr/>
            </a:p>
          </p:txBody>
        </p:sp>
        <p:sp>
          <p:nvSpPr>
            <p:cNvPr id="891" name="Google Shape;891;p21"/>
            <p:cNvSpPr/>
            <p:nvPr/>
          </p:nvSpPr>
          <p:spPr>
            <a:xfrm rot="1800000">
              <a:off x="4762676" y="2439259"/>
              <a:ext cx="19337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92" name="Google Shape;892;p21"/>
            <p:cNvSpPr/>
            <p:nvPr/>
          </p:nvSpPr>
          <p:spPr>
            <a:xfrm>
              <a:off x="4943097" y="2442289"/>
              <a:ext cx="1262013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69803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1"/>
            <p:cNvSpPr txBox="1"/>
            <p:nvPr/>
          </p:nvSpPr>
          <p:spPr>
            <a:xfrm>
              <a:off x="4983089" y="2482281"/>
              <a:ext cx="1182029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aiguille</a:t>
              </a:r>
              <a:endParaRPr/>
            </a:p>
          </p:txBody>
        </p:sp>
        <p:sp>
          <p:nvSpPr>
            <p:cNvPr id="894" name="Google Shape;894;p21"/>
            <p:cNvSpPr/>
            <p:nvPr/>
          </p:nvSpPr>
          <p:spPr>
            <a:xfrm rot="5400000">
              <a:off x="3860772" y="2952792"/>
              <a:ext cx="60695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95" name="Google Shape;895;p21"/>
            <p:cNvSpPr/>
            <p:nvPr/>
          </p:nvSpPr>
          <p:spPr>
            <a:xfrm>
              <a:off x="3566074" y="3256269"/>
              <a:ext cx="1196350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63137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1"/>
            <p:cNvSpPr txBox="1"/>
            <p:nvPr/>
          </p:nvSpPr>
          <p:spPr>
            <a:xfrm>
              <a:off x="3606066" y="3296261"/>
              <a:ext cx="1116366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grille</a:t>
              </a:r>
              <a:endParaRPr/>
            </a:p>
          </p:txBody>
        </p:sp>
        <p:sp>
          <p:nvSpPr>
            <p:cNvPr id="897" name="Google Shape;897;p21"/>
            <p:cNvSpPr/>
            <p:nvPr/>
          </p:nvSpPr>
          <p:spPr>
            <a:xfrm rot="9000000">
              <a:off x="3302796" y="2457922"/>
              <a:ext cx="268027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98" name="Google Shape;898;p21"/>
            <p:cNvSpPr/>
            <p:nvPr/>
          </p:nvSpPr>
          <p:spPr>
            <a:xfrm>
              <a:off x="2188039" y="2442289"/>
              <a:ext cx="1132711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56862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1"/>
            <p:cNvSpPr txBox="1"/>
            <p:nvPr/>
          </p:nvSpPr>
          <p:spPr>
            <a:xfrm>
              <a:off x="2228031" y="2482281"/>
              <a:ext cx="1052727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fille</a:t>
              </a:r>
              <a:endParaRPr/>
            </a:p>
          </p:txBody>
        </p:sp>
        <p:sp>
          <p:nvSpPr>
            <p:cNvPr id="900" name="Google Shape;900;p21"/>
            <p:cNvSpPr/>
            <p:nvPr/>
          </p:nvSpPr>
          <p:spPr>
            <a:xfrm rot="-9000000">
              <a:off x="3246511" y="1602866"/>
              <a:ext cx="328352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01" name="Google Shape;901;p21"/>
            <p:cNvSpPr/>
            <p:nvPr/>
          </p:nvSpPr>
          <p:spPr>
            <a:xfrm>
              <a:off x="2240283" y="814330"/>
              <a:ext cx="1028224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49803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1"/>
            <p:cNvSpPr txBox="1"/>
            <p:nvPr/>
          </p:nvSpPr>
          <p:spPr>
            <a:xfrm>
              <a:off x="2280275" y="854322"/>
              <a:ext cx="948240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feuille</a:t>
              </a:r>
              <a:endParaRPr/>
            </a:p>
          </p:txBody>
        </p:sp>
      </p:grpSp>
      <p:pic>
        <p:nvPicPr>
          <p:cNvPr id="903" name="Google Shape;90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22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0" name="Google Shape;910;p22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22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/>
          </a:p>
        </p:txBody>
      </p:sp>
      <p:sp>
        <p:nvSpPr>
          <p:cNvPr id="912" name="Google Shape;912;p22"/>
          <p:cNvSpPr/>
          <p:nvPr/>
        </p:nvSpPr>
        <p:spPr>
          <a:xfrm>
            <a:off x="614733" y="284904"/>
            <a:ext cx="68681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/>
          </a:p>
        </p:txBody>
      </p:sp>
      <p:graphicFrame>
        <p:nvGraphicFramePr>
          <p:cNvPr id="913" name="Google Shape;913;p22"/>
          <p:cNvGraphicFramePr/>
          <p:nvPr/>
        </p:nvGraphicFramePr>
        <p:xfrm>
          <a:off x="594323" y="2037877"/>
          <a:ext cx="8128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feuille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billet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aiguille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14" name="Google Shape;91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1" name="Google Shape;921;p23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Google Shape;922;p2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/>
          </a:p>
        </p:txBody>
      </p:sp>
      <p:pic>
        <p:nvPicPr>
          <p:cNvPr id="924" name="Google Shape;924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23"/>
          <p:cNvSpPr/>
          <p:nvPr/>
        </p:nvSpPr>
        <p:spPr>
          <a:xfrm>
            <a:off x="297161" y="3172060"/>
            <a:ext cx="859345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6FA9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Règles à retenir</a:t>
            </a:r>
            <a:r>
              <a:rPr lang="fr-FR" sz="2000" b="0" i="0" u="none" strike="noStrike" cap="non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20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« ill » ne se prononce pas [il].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« ill » se prononce généralement  [iy].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Attention: parfois le son «ill » se prononce « il » comme dans « </a:t>
            </a:r>
            <a:r>
              <a:rPr lang="fr-FR" sz="2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ville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fr-FR" sz="2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mille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».</a:t>
            </a:r>
            <a:endParaRPr/>
          </a:p>
        </p:txBody>
      </p:sp>
      <p:graphicFrame>
        <p:nvGraphicFramePr>
          <p:cNvPr id="926" name="Google Shape;926;p23"/>
          <p:cNvGraphicFramePr/>
          <p:nvPr/>
        </p:nvGraphicFramePr>
        <p:xfrm>
          <a:off x="594323" y="1476010"/>
          <a:ext cx="8128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feuille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billet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aiguille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2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mots à haute voix.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2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933" name="Google Shape;933;p24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34" name="Google Shape;934;p24"/>
          <p:cNvGraphicFramePr/>
          <p:nvPr/>
        </p:nvGraphicFramePr>
        <p:xfrm>
          <a:off x="1550504" y="1703070"/>
          <a:ext cx="6043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60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chenille / brille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famille / coquille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papille / vanille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1F5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1" name="Google Shape;941;p25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42" name="Google Shape;942;p25"/>
          <p:cNvGraphicFramePr/>
          <p:nvPr/>
        </p:nvGraphicFramePr>
        <p:xfrm>
          <a:off x="1550504" y="170307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60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billet / bille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grille / grillade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fille / fillette  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43" name="Google Shape;943;p2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/>
          </a:p>
        </p:txBody>
      </p:sp>
      <p:pic>
        <p:nvPicPr>
          <p:cNvPr id="944" name="Google Shape;94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2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26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2" name="Google Shape;95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26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26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 : je vais lire ces mots à haute voix.</a:t>
            </a:r>
            <a:endParaRPr/>
          </a:p>
        </p:txBody>
      </p:sp>
      <p:sp>
        <p:nvSpPr>
          <p:cNvPr id="955" name="Google Shape;955;p26"/>
          <p:cNvSpPr/>
          <p:nvPr/>
        </p:nvSpPr>
        <p:spPr>
          <a:xfrm>
            <a:off x="614733" y="284904"/>
            <a:ext cx="68681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/>
          </a:p>
        </p:txBody>
      </p:sp>
      <p:grpSp>
        <p:nvGrpSpPr>
          <p:cNvPr id="956" name="Google Shape;956;p26"/>
          <p:cNvGrpSpPr/>
          <p:nvPr/>
        </p:nvGrpSpPr>
        <p:grpSpPr>
          <a:xfrm>
            <a:off x="2577002" y="802531"/>
            <a:ext cx="3937956" cy="4075168"/>
            <a:chOff x="2227597" y="350"/>
            <a:chExt cx="3937956" cy="4075168"/>
          </a:xfrm>
        </p:grpSpPr>
        <p:sp>
          <p:nvSpPr>
            <p:cNvPr id="957" name="Google Shape;957;p26"/>
            <p:cNvSpPr/>
            <p:nvPr/>
          </p:nvSpPr>
          <p:spPr>
            <a:xfrm>
              <a:off x="3566006" y="1426554"/>
              <a:ext cx="1222761" cy="1222761"/>
            </a:xfrm>
            <a:prstGeom prst="roundRect">
              <a:avLst>
                <a:gd name="adj" fmla="val 16667"/>
              </a:avLst>
            </a:prstGeom>
            <a:solidFill>
              <a:srgbClr val="0C465E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6"/>
            <p:cNvSpPr txBox="1"/>
            <p:nvPr/>
          </p:nvSpPr>
          <p:spPr>
            <a:xfrm>
              <a:off x="3625696" y="1486244"/>
              <a:ext cx="1103381" cy="1103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ail</a:t>
              </a:r>
              <a:endParaRPr/>
            </a:p>
          </p:txBody>
        </p:sp>
        <p:sp>
          <p:nvSpPr>
            <p:cNvPr id="959" name="Google Shape;959;p26"/>
            <p:cNvSpPr/>
            <p:nvPr/>
          </p:nvSpPr>
          <p:spPr>
            <a:xfrm rot="-5400000">
              <a:off x="3873909" y="1123077"/>
              <a:ext cx="60695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60" name="Google Shape;960;p26"/>
            <p:cNvSpPr/>
            <p:nvPr/>
          </p:nvSpPr>
          <p:spPr>
            <a:xfrm>
              <a:off x="3702516" y="350"/>
              <a:ext cx="949739" cy="819249"/>
            </a:xfrm>
            <a:prstGeom prst="roundRect">
              <a:avLst>
                <a:gd name="adj" fmla="val 16667"/>
              </a:avLst>
            </a:prstGeom>
            <a:solidFill>
              <a:srgbClr val="276C9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6"/>
            <p:cNvSpPr txBox="1"/>
            <p:nvPr/>
          </p:nvSpPr>
          <p:spPr>
            <a:xfrm>
              <a:off x="3742508" y="40342"/>
              <a:ext cx="869755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paille</a:t>
              </a:r>
              <a:endParaRPr/>
            </a:p>
          </p:txBody>
        </p:sp>
        <p:sp>
          <p:nvSpPr>
            <p:cNvPr id="962" name="Google Shape;962;p26"/>
            <p:cNvSpPr/>
            <p:nvPr/>
          </p:nvSpPr>
          <p:spPr>
            <a:xfrm rot="-1800000">
              <a:off x="4764611" y="1594805"/>
              <a:ext cx="360596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63" name="Google Shape;963;p26"/>
            <p:cNvSpPr/>
            <p:nvPr/>
          </p:nvSpPr>
          <p:spPr>
            <a:xfrm>
              <a:off x="5101053" y="814330"/>
              <a:ext cx="972375" cy="819249"/>
            </a:xfrm>
            <a:prstGeom prst="roundRect">
              <a:avLst>
                <a:gd name="adj" fmla="val 16667"/>
              </a:avLst>
            </a:prstGeom>
            <a:solidFill>
              <a:srgbClr val="548DB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6"/>
            <p:cNvSpPr txBox="1"/>
            <p:nvPr/>
          </p:nvSpPr>
          <p:spPr>
            <a:xfrm>
              <a:off x="5141045" y="854322"/>
              <a:ext cx="892391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faille</a:t>
              </a:r>
              <a:endParaRPr/>
            </a:p>
          </p:txBody>
        </p:sp>
        <p:sp>
          <p:nvSpPr>
            <p:cNvPr id="965" name="Google Shape;965;p26"/>
            <p:cNvSpPr/>
            <p:nvPr/>
          </p:nvSpPr>
          <p:spPr>
            <a:xfrm rot="1800000">
              <a:off x="4771737" y="2454470"/>
              <a:ext cx="25422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66" name="Google Shape;966;p26"/>
            <p:cNvSpPr/>
            <p:nvPr/>
          </p:nvSpPr>
          <p:spPr>
            <a:xfrm>
              <a:off x="5008928" y="2442289"/>
              <a:ext cx="1156625" cy="819249"/>
            </a:xfrm>
            <a:prstGeom prst="roundRect">
              <a:avLst>
                <a:gd name="adj" fmla="val 16667"/>
              </a:avLst>
            </a:prstGeom>
            <a:solidFill>
              <a:srgbClr val="98ACBC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6"/>
            <p:cNvSpPr txBox="1"/>
            <p:nvPr/>
          </p:nvSpPr>
          <p:spPr>
            <a:xfrm>
              <a:off x="5048920" y="2482281"/>
              <a:ext cx="1076641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travail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26"/>
            <p:cNvSpPr/>
            <p:nvPr/>
          </p:nvSpPr>
          <p:spPr>
            <a:xfrm rot="5400000">
              <a:off x="3873909" y="2952792"/>
              <a:ext cx="60695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69" name="Google Shape;969;p26"/>
            <p:cNvSpPr/>
            <p:nvPr/>
          </p:nvSpPr>
          <p:spPr>
            <a:xfrm>
              <a:off x="3767761" y="3256269"/>
              <a:ext cx="819249" cy="819249"/>
            </a:xfrm>
            <a:prstGeom prst="roundRect">
              <a:avLst>
                <a:gd name="adj" fmla="val 16667"/>
              </a:avLst>
            </a:prstGeom>
            <a:solidFill>
              <a:srgbClr val="98ACBC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6"/>
            <p:cNvSpPr txBox="1"/>
            <p:nvPr/>
          </p:nvSpPr>
          <p:spPr>
            <a:xfrm>
              <a:off x="3807753" y="3296261"/>
              <a:ext cx="739265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taille</a:t>
              </a:r>
              <a:endParaRPr/>
            </a:p>
          </p:txBody>
        </p:sp>
        <p:sp>
          <p:nvSpPr>
            <p:cNvPr id="971" name="Google Shape;971;p26"/>
            <p:cNvSpPr/>
            <p:nvPr/>
          </p:nvSpPr>
          <p:spPr>
            <a:xfrm rot="9000000">
              <a:off x="3287468" y="2465549"/>
              <a:ext cx="298535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72" name="Google Shape;972;p26"/>
            <p:cNvSpPr/>
            <p:nvPr/>
          </p:nvSpPr>
          <p:spPr>
            <a:xfrm>
              <a:off x="2227597" y="2442289"/>
              <a:ext cx="1079869" cy="819249"/>
            </a:xfrm>
            <a:prstGeom prst="roundRect">
              <a:avLst>
                <a:gd name="adj" fmla="val 16667"/>
              </a:avLst>
            </a:prstGeom>
            <a:solidFill>
              <a:srgbClr val="548DB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6"/>
            <p:cNvSpPr txBox="1"/>
            <p:nvPr/>
          </p:nvSpPr>
          <p:spPr>
            <a:xfrm>
              <a:off x="2267589" y="2482281"/>
              <a:ext cx="999885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bataille</a:t>
              </a:r>
              <a:endParaRPr/>
            </a:p>
          </p:txBody>
        </p:sp>
        <p:sp>
          <p:nvSpPr>
            <p:cNvPr id="974" name="Google Shape;974;p26"/>
            <p:cNvSpPr/>
            <p:nvPr/>
          </p:nvSpPr>
          <p:spPr>
            <a:xfrm rot="-9000000">
              <a:off x="3274582" y="1606867"/>
              <a:ext cx="312346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975" name="Google Shape;975;p26"/>
            <p:cNvSpPr/>
            <p:nvPr/>
          </p:nvSpPr>
          <p:spPr>
            <a:xfrm>
              <a:off x="2239558" y="814330"/>
              <a:ext cx="1055947" cy="819249"/>
            </a:xfrm>
            <a:prstGeom prst="roundRect">
              <a:avLst>
                <a:gd name="adj" fmla="val 16667"/>
              </a:avLst>
            </a:prstGeom>
            <a:solidFill>
              <a:srgbClr val="276C9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6"/>
            <p:cNvSpPr txBox="1"/>
            <p:nvPr/>
          </p:nvSpPr>
          <p:spPr>
            <a:xfrm>
              <a:off x="2279550" y="854322"/>
              <a:ext cx="975963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maille</a:t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27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3" name="Google Shape;98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27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27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 : je vais lire ces mots à haute voix.</a:t>
            </a:r>
            <a:endParaRPr/>
          </a:p>
        </p:txBody>
      </p:sp>
      <p:sp>
        <p:nvSpPr>
          <p:cNvPr id="986" name="Google Shape;986;p27"/>
          <p:cNvSpPr/>
          <p:nvPr/>
        </p:nvSpPr>
        <p:spPr>
          <a:xfrm>
            <a:off x="614733" y="284904"/>
            <a:ext cx="68681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Faire une lecture modèle de ces mots. </a:t>
            </a:r>
            <a:endParaRPr/>
          </a:p>
        </p:txBody>
      </p:sp>
      <p:graphicFrame>
        <p:nvGraphicFramePr>
          <p:cNvPr id="987" name="Google Shape;987;p27"/>
          <p:cNvGraphicFramePr/>
          <p:nvPr/>
        </p:nvGraphicFramePr>
        <p:xfrm>
          <a:off x="594323" y="1873915"/>
          <a:ext cx="8128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travail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bataille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2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4" name="Google Shape;994;p28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995" name="Google Shape;995;p2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2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/>
          </a:p>
        </p:txBody>
      </p:sp>
      <p:pic>
        <p:nvPicPr>
          <p:cNvPr id="997" name="Google Shape;99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p28"/>
          <p:cNvSpPr/>
          <p:nvPr/>
        </p:nvSpPr>
        <p:spPr>
          <a:xfrm>
            <a:off x="503044" y="3232727"/>
            <a:ext cx="8128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6FA9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Règles à retenir</a:t>
            </a:r>
            <a:r>
              <a:rPr lang="fr-FR" sz="2000" b="0" i="0" u="none" strike="noStrike" cap="non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20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« ail » se prononce généralement [ay].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« l » ne se prononce pas.</a:t>
            </a:r>
            <a:endParaRPr/>
          </a:p>
        </p:txBody>
      </p:sp>
      <p:graphicFrame>
        <p:nvGraphicFramePr>
          <p:cNvPr id="999" name="Google Shape;999;p28"/>
          <p:cNvGraphicFramePr/>
          <p:nvPr/>
        </p:nvGraphicFramePr>
        <p:xfrm>
          <a:off x="594323" y="1686626"/>
          <a:ext cx="8128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travail</a:t>
                      </a:r>
                      <a:endParaRPr sz="2000" b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bataille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29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mots à haute voix.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29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1006" name="Google Shape;1006;p2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07" name="Google Shape;1007;p29"/>
          <p:cNvGraphicFramePr/>
          <p:nvPr/>
        </p:nvGraphicFramePr>
        <p:xfrm>
          <a:off x="1550504" y="1809168"/>
          <a:ext cx="6043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60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écaille / caillou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détail / portail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vitrail / chandail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29059" y="1420801"/>
            <a:ext cx="745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4310" y="1933768"/>
            <a:ext cx="1803" cy="37598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3623361" y="1910150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3630125" y="3454601"/>
            <a:ext cx="2789" cy="430737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36933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36933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sp>
        <p:nvSpPr>
          <p:cNvPr id="37" name="Google Shape;641;p3">
            <a:extLst>
              <a:ext uri="{FF2B5EF4-FFF2-40B4-BE49-F238E27FC236}">
                <a16:creationId xmlns:a16="http://schemas.microsoft.com/office/drawing/2014/main" id="{8BE6575F-ED88-0FE4-F9F8-5EF49CC16AA7}"/>
              </a:ext>
            </a:extLst>
          </p:cNvPr>
          <p:cNvSpPr/>
          <p:nvPr/>
        </p:nvSpPr>
        <p:spPr>
          <a:xfrm>
            <a:off x="2524153" y="974651"/>
            <a:ext cx="1873564" cy="924899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Prononcer clairement les mots avec les sons « ill »,« ail » et « eil ».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642;p3">
            <a:extLst>
              <a:ext uri="{FF2B5EF4-FFF2-40B4-BE49-F238E27FC236}">
                <a16:creationId xmlns:a16="http://schemas.microsoft.com/office/drawing/2014/main" id="{1050B009-464D-14F1-B0AC-FC779375A0D1}"/>
              </a:ext>
            </a:extLst>
          </p:cNvPr>
          <p:cNvSpPr/>
          <p:nvPr/>
        </p:nvSpPr>
        <p:spPr>
          <a:xfrm>
            <a:off x="2850226" y="3876458"/>
            <a:ext cx="1575412" cy="741117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1560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fr-FR" sz="1200" b="1" i="0" u="none" strike="noStrike" kern="0" cap="none" spc="0" normalizeH="0" baseline="0" noProof="0">
                <a:ln>
                  <a:noFill/>
                </a:ln>
                <a:solidFill>
                  <a:srgbClr val="0B769F"/>
                </a:solidFill>
                <a:effectLst/>
                <a:uLnTx/>
                <a:uFillTx/>
              </a:rPr>
              <a:t>Identifier le lieu de l’action. 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0B769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30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1F5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4" name="Google Shape;1014;p30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15" name="Google Shape;1015;p30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/>
          </a:p>
        </p:txBody>
      </p:sp>
      <p:pic>
        <p:nvPicPr>
          <p:cNvPr id="1016" name="Google Shape;101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17" name="Google Shape;1017;p30"/>
          <p:cNvGraphicFramePr/>
          <p:nvPr/>
        </p:nvGraphicFramePr>
        <p:xfrm>
          <a:off x="1550504" y="1809168"/>
          <a:ext cx="6043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60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ferraille / volaille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corail / muraille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éventail / broussaille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18" name="Google Shape;1018;p30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1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5" name="Google Shape;102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31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Google Shape;1027;p31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/>
          </a:p>
        </p:txBody>
      </p:sp>
      <p:sp>
        <p:nvSpPr>
          <p:cNvPr id="1028" name="Google Shape;1028;p31"/>
          <p:cNvSpPr/>
          <p:nvPr/>
        </p:nvSpPr>
        <p:spPr>
          <a:xfrm>
            <a:off x="614733" y="284904"/>
            <a:ext cx="68681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/>
          </a:p>
        </p:txBody>
      </p:sp>
      <p:grpSp>
        <p:nvGrpSpPr>
          <p:cNvPr id="1029" name="Google Shape;1029;p31"/>
          <p:cNvGrpSpPr/>
          <p:nvPr/>
        </p:nvGrpSpPr>
        <p:grpSpPr>
          <a:xfrm>
            <a:off x="2592098" y="802531"/>
            <a:ext cx="3907763" cy="4075168"/>
            <a:chOff x="2242693" y="350"/>
            <a:chExt cx="3907763" cy="4075168"/>
          </a:xfrm>
        </p:grpSpPr>
        <p:sp>
          <p:nvSpPr>
            <p:cNvPr id="1030" name="Google Shape;1030;p31"/>
            <p:cNvSpPr/>
            <p:nvPr/>
          </p:nvSpPr>
          <p:spPr>
            <a:xfrm>
              <a:off x="3450792" y="1426554"/>
              <a:ext cx="1222761" cy="1222761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89803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1"/>
            <p:cNvSpPr txBox="1"/>
            <p:nvPr/>
          </p:nvSpPr>
          <p:spPr>
            <a:xfrm>
              <a:off x="3510482" y="1486244"/>
              <a:ext cx="1103381" cy="11033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eil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1"/>
            <p:cNvSpPr/>
            <p:nvPr/>
          </p:nvSpPr>
          <p:spPr>
            <a:xfrm rot="-5400000">
              <a:off x="3758696" y="1123077"/>
              <a:ext cx="60695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33" name="Google Shape;1033;p31"/>
            <p:cNvSpPr/>
            <p:nvPr/>
          </p:nvSpPr>
          <p:spPr>
            <a:xfrm>
              <a:off x="3403852" y="350"/>
              <a:ext cx="1316641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83137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1"/>
            <p:cNvSpPr txBox="1"/>
            <p:nvPr/>
          </p:nvSpPr>
          <p:spPr>
            <a:xfrm>
              <a:off x="3443844" y="40342"/>
              <a:ext cx="1236657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veillons</a:t>
              </a:r>
              <a:endParaRPr/>
            </a:p>
          </p:txBody>
        </p:sp>
        <p:sp>
          <p:nvSpPr>
            <p:cNvPr id="1035" name="Google Shape;1035;p31"/>
            <p:cNvSpPr/>
            <p:nvPr/>
          </p:nvSpPr>
          <p:spPr>
            <a:xfrm rot="-1800000">
              <a:off x="4664268" y="1650300"/>
              <a:ext cx="138616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36" name="Google Shape;1036;p31"/>
            <p:cNvSpPr/>
            <p:nvPr/>
          </p:nvSpPr>
          <p:spPr>
            <a:xfrm>
              <a:off x="4793598" y="814330"/>
              <a:ext cx="1356858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76862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1"/>
            <p:cNvSpPr txBox="1"/>
            <p:nvPr/>
          </p:nvSpPr>
          <p:spPr>
            <a:xfrm>
              <a:off x="4833590" y="854322"/>
              <a:ext cx="1276874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réveiller</a:t>
              </a:r>
              <a:endParaRPr/>
            </a:p>
          </p:txBody>
        </p:sp>
        <p:sp>
          <p:nvSpPr>
            <p:cNvPr id="1038" name="Google Shape;1038;p31"/>
            <p:cNvSpPr/>
            <p:nvPr/>
          </p:nvSpPr>
          <p:spPr>
            <a:xfrm rot="1795122">
              <a:off x="4660448" y="2438808"/>
              <a:ext cx="196679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39" name="Google Shape;1039;p31"/>
            <p:cNvSpPr/>
            <p:nvPr/>
          </p:nvSpPr>
          <p:spPr>
            <a:xfrm>
              <a:off x="4844022" y="2422831"/>
              <a:ext cx="1197644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69803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1"/>
            <p:cNvSpPr txBox="1"/>
            <p:nvPr/>
          </p:nvSpPr>
          <p:spPr>
            <a:xfrm>
              <a:off x="4884014" y="2462823"/>
              <a:ext cx="1117660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conseil</a:t>
              </a:r>
              <a:endParaRPr/>
            </a:p>
          </p:txBody>
        </p:sp>
        <p:sp>
          <p:nvSpPr>
            <p:cNvPr id="1041" name="Google Shape;1041;p31"/>
            <p:cNvSpPr/>
            <p:nvPr/>
          </p:nvSpPr>
          <p:spPr>
            <a:xfrm rot="5400000">
              <a:off x="3758696" y="2952792"/>
              <a:ext cx="60695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42" name="Google Shape;1042;p31"/>
            <p:cNvSpPr/>
            <p:nvPr/>
          </p:nvSpPr>
          <p:spPr>
            <a:xfrm>
              <a:off x="3652548" y="3256269"/>
              <a:ext cx="819249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63137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1"/>
            <p:cNvSpPr txBox="1"/>
            <p:nvPr/>
          </p:nvSpPr>
          <p:spPr>
            <a:xfrm>
              <a:off x="3692540" y="3296261"/>
              <a:ext cx="739265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pareil</a:t>
              </a:r>
              <a:endParaRPr/>
            </a:p>
          </p:txBody>
        </p:sp>
        <p:sp>
          <p:nvSpPr>
            <p:cNvPr id="1044" name="Google Shape;1044;p31"/>
            <p:cNvSpPr/>
            <p:nvPr/>
          </p:nvSpPr>
          <p:spPr>
            <a:xfrm rot="9000000">
              <a:off x="3031866" y="2503166"/>
              <a:ext cx="44900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45" name="Google Shape;1045;p31"/>
            <p:cNvSpPr/>
            <p:nvPr/>
          </p:nvSpPr>
          <p:spPr>
            <a:xfrm>
              <a:off x="2242693" y="2442289"/>
              <a:ext cx="819249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56862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1"/>
            <p:cNvSpPr txBox="1"/>
            <p:nvPr/>
          </p:nvSpPr>
          <p:spPr>
            <a:xfrm>
              <a:off x="2282685" y="2482281"/>
              <a:ext cx="739265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éveil</a:t>
              </a:r>
              <a:endParaRPr/>
            </a:p>
          </p:txBody>
        </p:sp>
        <p:sp>
          <p:nvSpPr>
            <p:cNvPr id="1047" name="Google Shape;1047;p31"/>
            <p:cNvSpPr/>
            <p:nvPr/>
          </p:nvSpPr>
          <p:spPr>
            <a:xfrm rot="-9000000">
              <a:off x="3031866" y="1572703"/>
              <a:ext cx="449004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19050" cap="flat" cmpd="sng">
              <a:solidFill>
                <a:srgbClr val="5B7C95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1048" name="Google Shape;1048;p31"/>
            <p:cNvSpPr/>
            <p:nvPr/>
          </p:nvSpPr>
          <p:spPr>
            <a:xfrm>
              <a:off x="2242693" y="814330"/>
              <a:ext cx="819249" cy="819249"/>
            </a:xfrm>
            <a:prstGeom prst="roundRect">
              <a:avLst>
                <a:gd name="adj" fmla="val 16667"/>
              </a:avLst>
            </a:prstGeom>
            <a:solidFill>
              <a:srgbClr val="126082">
                <a:alpha val="49803"/>
              </a:srgbClr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1"/>
            <p:cNvSpPr txBox="1"/>
            <p:nvPr/>
          </p:nvSpPr>
          <p:spPr>
            <a:xfrm>
              <a:off x="2282685" y="854322"/>
              <a:ext cx="739265" cy="7392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soleil</a:t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32"/>
          <p:cNvSpPr/>
          <p:nvPr/>
        </p:nvSpPr>
        <p:spPr>
          <a:xfrm>
            <a:off x="0" y="10893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6" name="Google Shape;105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6419" y="25695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7" name="Google Shape;1057;p32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58" name="Google Shape;1058;p32"/>
          <p:cNvSpPr txBox="1"/>
          <p:nvPr/>
        </p:nvSpPr>
        <p:spPr>
          <a:xfrm>
            <a:off x="614733" y="64081"/>
            <a:ext cx="760969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Ecoutez bien: je vais lire ces mots à haute voix.</a:t>
            </a:r>
            <a:endParaRPr/>
          </a:p>
        </p:txBody>
      </p:sp>
      <p:sp>
        <p:nvSpPr>
          <p:cNvPr id="1059" name="Google Shape;1059;p32"/>
          <p:cNvSpPr/>
          <p:nvPr/>
        </p:nvSpPr>
        <p:spPr>
          <a:xfrm>
            <a:off x="614733" y="284904"/>
            <a:ext cx="686810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Faire une lecture modèle de ces mots. </a:t>
            </a:r>
            <a:endParaRPr/>
          </a:p>
        </p:txBody>
      </p:sp>
      <p:graphicFrame>
        <p:nvGraphicFramePr>
          <p:cNvPr id="1060" name="Google Shape;1060;p32"/>
          <p:cNvGraphicFramePr/>
          <p:nvPr/>
        </p:nvGraphicFramePr>
        <p:xfrm>
          <a:off x="477749" y="1731303"/>
          <a:ext cx="8128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éveil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soleil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veillons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réveiller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3"/>
          <p:cNvSpPr/>
          <p:nvPr/>
        </p:nvSpPr>
        <p:spPr>
          <a:xfrm>
            <a:off x="40820" y="31568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7" name="Google Shape;1067;p33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68" name="Google Shape;1068;p3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les règles à retenir. Suivez attentivement.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3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Fournir des explications claires aux élèves.</a:t>
            </a:r>
            <a:endParaRPr/>
          </a:p>
        </p:txBody>
      </p:sp>
      <p:pic>
        <p:nvPicPr>
          <p:cNvPr id="1070" name="Google Shape;107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071" name="Google Shape;1071;p33"/>
          <p:cNvSpPr/>
          <p:nvPr/>
        </p:nvSpPr>
        <p:spPr>
          <a:xfrm>
            <a:off x="456778" y="3565061"/>
            <a:ext cx="821779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6FA9"/>
              </a:buClr>
              <a:buSzPts val="2000"/>
              <a:buFont typeface="Calibri"/>
              <a:buNone/>
            </a:pPr>
            <a:r>
              <a:rPr lang="fr-FR" sz="2000" b="1" i="0" u="none" strike="noStrike" cap="non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Règles à retenir</a:t>
            </a:r>
            <a:r>
              <a:rPr lang="fr-FR" sz="2000" b="0" i="0" u="none" strike="noStrike" cap="none">
                <a:solidFill>
                  <a:srgbClr val="1D6FA9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sz="2000">
              <a:solidFill>
                <a:srgbClr val="1D6FA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eil » se prononce généralement [èy].</a:t>
            </a:r>
            <a:endParaRPr/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 l » ne se prononce pas.</a:t>
            </a:r>
            <a:endParaRPr/>
          </a:p>
        </p:txBody>
      </p:sp>
      <p:graphicFrame>
        <p:nvGraphicFramePr>
          <p:cNvPr id="1072" name="Google Shape;1072;p33"/>
          <p:cNvGraphicFramePr/>
          <p:nvPr/>
        </p:nvGraphicFramePr>
        <p:xfrm>
          <a:off x="477749" y="1731303"/>
          <a:ext cx="8128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éveil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soleil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veillons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réveiller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conseil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passez au tableau et lisez ces mots à haute voix.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3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</a:t>
            </a:r>
            <a:endParaRPr/>
          </a:p>
        </p:txBody>
      </p:sp>
      <p:pic>
        <p:nvPicPr>
          <p:cNvPr id="1079" name="Google Shape;1079;p34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80" name="Google Shape;1080;p34"/>
          <p:cNvGraphicFramePr/>
          <p:nvPr/>
        </p:nvGraphicFramePr>
        <p:xfrm>
          <a:off x="1373848" y="1774507"/>
          <a:ext cx="6043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60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abeille / bouteille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merveille / vermeil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sommeil / oreille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35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1F5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7" name="Google Shape;1087;p35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3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d’inverser les rôles après la première lecture. </a:t>
            </a:r>
            <a:endParaRPr/>
          </a:p>
        </p:txBody>
      </p:sp>
      <p:pic>
        <p:nvPicPr>
          <p:cNvPr id="1089" name="Google Shape;1089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3111" y="162447"/>
            <a:ext cx="637720" cy="595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3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Travail en binômes : un élève lit les mots de la liste, l’autre écoute et corrige si nécessaire.</a:t>
            </a:r>
            <a:endParaRPr/>
          </a:p>
        </p:txBody>
      </p:sp>
      <p:graphicFrame>
        <p:nvGraphicFramePr>
          <p:cNvPr id="1091" name="Google Shape;1091;p35"/>
          <p:cNvGraphicFramePr/>
          <p:nvPr/>
        </p:nvGraphicFramePr>
        <p:xfrm>
          <a:off x="1373848" y="1774507"/>
          <a:ext cx="6043000" cy="1188750"/>
        </p:xfrm>
        <a:graphic>
          <a:graphicData uri="http://schemas.openxmlformats.org/drawingml/2006/table">
            <a:tbl>
              <a:tblPr firstRow="1" bandRow="1">
                <a:noFill/>
                <a:tableStyleId>{1036F0C5-C919-4B54-A892-0BF223AFE6E3}</a:tableStyleId>
              </a:tblPr>
              <a:tblGrid>
                <a:gridCol w="60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corbeille / accueil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appareil / orteil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0" u="none" strike="noStrike" cap="none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treille / cercueil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36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8" name="Google Shape;1098;p36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3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Lire lentement en marquant les groupes de sens, rappeler les sons « ill » , « ail » et « eil ».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0" name="Google Shape;110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36"/>
          <p:cNvSpPr txBox="1"/>
          <p:nvPr/>
        </p:nvSpPr>
        <p:spPr>
          <a:xfrm>
            <a:off x="577993" y="57202"/>
            <a:ext cx="823550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Je vais lire ces phrases. Je m’arrête sur les mots qui contiennent les sons « ill », « ail » et « eil </a:t>
            </a:r>
            <a:r>
              <a:rPr lang="fr-FR" sz="15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». </a:t>
            </a:r>
            <a:endParaRPr/>
          </a:p>
        </p:txBody>
      </p:sp>
      <p:pic>
        <p:nvPicPr>
          <p:cNvPr id="1102" name="Google Shape;1102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7884" y="1736404"/>
            <a:ext cx="6849858" cy="220772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37"/>
          <p:cNvSpPr txBox="1"/>
          <p:nvPr/>
        </p:nvSpPr>
        <p:spPr>
          <a:xfrm>
            <a:off x="524260" y="30009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Lire lentement en marquant les groupes de sens.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EAEAE"/>
              </a:buClr>
              <a:buSzPts val="1200"/>
              <a:buFont typeface="Arial"/>
              <a:buNone/>
            </a:pPr>
            <a:endParaRPr sz="1200" i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8" name="Google Shape;1108;p37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sp>
        <p:nvSpPr>
          <p:cNvPr id="1109" name="Google Shape;1109;p37"/>
          <p:cNvSpPr txBox="1"/>
          <p:nvPr/>
        </p:nvSpPr>
        <p:spPr>
          <a:xfrm>
            <a:off x="524260" y="36518"/>
            <a:ext cx="78123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À mon signal, nous lirons ensemble chaque phrase, en articulant bien les mots avec les sons vus.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0" name="Google Shape;111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5850" y="1736404"/>
            <a:ext cx="6849858" cy="220772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38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1F5C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7" name="Google Shape;1117;p38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18" name="Google Shape;1118;p3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 au hasard. Apporter un feedback immédiat. </a:t>
            </a:r>
            <a:endParaRPr/>
          </a:p>
        </p:txBody>
      </p:sp>
      <p:sp>
        <p:nvSpPr>
          <p:cNvPr id="1119" name="Google Shape;1119;p38"/>
          <p:cNvSpPr txBox="1"/>
          <p:nvPr/>
        </p:nvSpPr>
        <p:spPr>
          <a:xfrm>
            <a:off x="594323" y="69326"/>
            <a:ext cx="79716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Venez au tableau. Lisez les trois premières phrases d’abord lentement, puis fluidement.</a:t>
            </a:r>
            <a:endParaRPr/>
          </a:p>
        </p:txBody>
      </p:sp>
      <p:pic>
        <p:nvPicPr>
          <p:cNvPr id="1120" name="Google Shape;1120;p38" descr="Lever la main - Icônes mains et gestes gratui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9034" y="129004"/>
            <a:ext cx="594323" cy="611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1" name="Google Shape;1121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7037" y="1736404"/>
            <a:ext cx="6849858" cy="2207724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" name="Google Shape;1126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087" y="744784"/>
            <a:ext cx="2802017" cy="28020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7" name="Google Shape;1127;p39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1128" name="Google Shape;1128;p3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0" name="Google Shape;1130;p39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Atelier de compréhension</a:t>
            </a: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20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39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Tâche 1 : Prononcer clairement les mots avec les sons «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», « ail » et «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eil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».</a:t>
            </a:r>
          </a:p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Tâche 2 : Identifier le lieu de l’action. 	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1 : Lire rapidement  des mots fréquents avec  « </a:t>
            </a:r>
            <a:r>
              <a:rPr lang="fr-FR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», « et », « </a:t>
            </a:r>
            <a:r>
              <a:rPr lang="fr-FR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 et « er ». 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Tâche 2 : </a:t>
            </a:r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le temps de l’action.</a:t>
            </a:r>
            <a:endParaRPr lang="fr-FR" sz="1100" b="0" i="0" u="none" strike="noStrike" kern="0" cap="none" spc="0" baseline="0" dirty="0">
              <a:solidFill>
                <a:schemeClr val="bg1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Rebrassage : réviser et consolider les acquis travaillés lors des trois séances de remédiation.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1 : Lire des mots contenant des lettres muettes finales. </a:t>
            </a:r>
          </a:p>
          <a:p>
            <a:r>
              <a:rPr lang="fr-FR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2 : Identifier l’ordre des événements dans un texte.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03543" y="1387874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Calibri" panose="020F0502020204030204" pitchFamily="34" charset="0"/>
            </a:endParaRP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76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40"/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Déclaration de l’objectif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41"/>
          <p:cNvSpPr txBox="1"/>
          <p:nvPr/>
        </p:nvSpPr>
        <p:spPr>
          <a:xfrm>
            <a:off x="766098" y="171354"/>
            <a:ext cx="822319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A la fin de cette séance, vous serez capables également de réaliser la tâche suivante :</a:t>
            </a:r>
            <a:endParaRPr/>
          </a:p>
        </p:txBody>
      </p:sp>
      <p:sp>
        <p:nvSpPr>
          <p:cNvPr id="1143" name="Google Shape;1143;p41"/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Identifier </a:t>
            </a:r>
            <a:r>
              <a:rPr lang="fr-FR" sz="2000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où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passe </a:t>
            </a:r>
            <a:r>
              <a:rPr lang="fr-FR" sz="2000" b="1">
                <a:solidFill>
                  <a:srgbClr val="43D658"/>
                </a:solidFill>
                <a:latin typeface="Calibri"/>
                <a:ea typeface="Calibri"/>
                <a:cs typeface="Calibri"/>
                <a:sym typeface="Calibri"/>
              </a:rPr>
              <a:t>une action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pic>
        <p:nvPicPr>
          <p:cNvPr id="1144" name="Google Shape;114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01" y="1295361"/>
            <a:ext cx="604158" cy="604158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p41"/>
          <p:cNvSpPr/>
          <p:nvPr/>
        </p:nvSpPr>
        <p:spPr>
          <a:xfrm>
            <a:off x="1755192" y="3833594"/>
            <a:ext cx="5896742" cy="53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Elle </a:t>
            </a:r>
            <a:r>
              <a:rPr lang="fr-FR" sz="2800" b="1">
                <a:solidFill>
                  <a:srgbClr val="43D658"/>
                </a:solidFill>
                <a:latin typeface="Calibri"/>
                <a:ea typeface="Calibri"/>
                <a:cs typeface="Calibri"/>
                <a:sym typeface="Calibri"/>
              </a:rPr>
              <a:t>mange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une salade </a:t>
            </a:r>
            <a:r>
              <a:rPr lang="fr-FR" sz="2800" b="1">
                <a:solidFill>
                  <a:srgbClr val="4892DC"/>
                </a:solidFill>
                <a:latin typeface="Calibri"/>
                <a:ea typeface="Calibri"/>
                <a:cs typeface="Calibri"/>
                <a:sym typeface="Calibri"/>
              </a:rPr>
              <a:t>au restaurant.</a:t>
            </a:r>
            <a:r>
              <a:rPr lang="fr-FR" sz="2800">
                <a:solidFill>
                  <a:srgbClr val="4892D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rgbClr val="4892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6" name="Google Shape;114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95492" y="2328143"/>
            <a:ext cx="2662950" cy="1560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47" name="Google Shape;1147;p41"/>
          <p:cNvCxnSpPr/>
          <p:nvPr/>
        </p:nvCxnSpPr>
        <p:spPr>
          <a:xfrm>
            <a:off x="4237463" y="1754459"/>
            <a:ext cx="1442225" cy="840563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148" name="Google Shape;1148;p41"/>
          <p:cNvCxnSpPr/>
          <p:nvPr/>
        </p:nvCxnSpPr>
        <p:spPr>
          <a:xfrm flipH="1">
            <a:off x="3218296" y="1754459"/>
            <a:ext cx="2550602" cy="2134285"/>
          </a:xfrm>
          <a:prstGeom prst="straightConnector1">
            <a:avLst/>
          </a:pr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149" name="Google Shape;1149;p41" descr="Fille Manger Salade Vecteurs libres de droits et plus d'images vectorielles  de Manger - Manger, Enfant, Petites filles - iStoc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9865" y="2595022"/>
            <a:ext cx="1323698" cy="1066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42"/>
          <p:cNvSpPr/>
          <p:nvPr/>
        </p:nvSpPr>
        <p:spPr>
          <a:xfrm>
            <a:off x="40820" y="-27679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42"/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6" name="Google Shape;1156;p42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57" name="Google Shape;1157;p42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Observez bien l’image, puis lisez silencieusement les phrases.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8" name="Google Shape;1158;p42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de repérer  les lieux présents dans les phrases.</a:t>
            </a:r>
            <a:endParaRPr/>
          </a:p>
        </p:txBody>
      </p:sp>
      <p:pic>
        <p:nvPicPr>
          <p:cNvPr id="1159" name="Google Shape;1159;p42" descr="Image générée"/>
          <p:cNvPicPr preferRelativeResize="0"/>
          <p:nvPr/>
        </p:nvPicPr>
        <p:blipFill rotWithShape="1">
          <a:blip r:embed="rId4">
            <a:alphaModFix/>
          </a:blip>
          <a:srcRect l="3381" t="42118" r="70997" b="41629"/>
          <a:stretch/>
        </p:blipFill>
        <p:spPr>
          <a:xfrm>
            <a:off x="8549264" y="10017"/>
            <a:ext cx="594736" cy="565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" name="Google Shape;1160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699" y="1925182"/>
            <a:ext cx="2773986" cy="1827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913" y="183292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43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4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8" name="Google Shape;1168;p43" descr="Image générée"/>
          <p:cNvPicPr preferRelativeResize="0"/>
          <p:nvPr/>
        </p:nvPicPr>
        <p:blipFill rotWithShape="1">
          <a:blip r:embed="rId3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69" name="Google Shape;1169;p43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Pour trouver où se passe une action, je pose la question avec « où ? » ou « à quel endroit ?  »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43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</a:t>
            </a: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 que le lieu de l’action peut être un seul ou plusieurs endroits différents. </a:t>
            </a:r>
            <a:endParaRPr/>
          </a:p>
        </p:txBody>
      </p:sp>
      <p:pic>
        <p:nvPicPr>
          <p:cNvPr id="1171" name="Google Shape;1171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2" name="Google Shape;1172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6507" y="790087"/>
            <a:ext cx="7640578" cy="639879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3" name="Google Shape;1173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8913" y="183292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74" name="Google Shape;1174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699" y="1925182"/>
            <a:ext cx="2773986" cy="182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9" name="Google Shape;117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8913" y="183292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80" name="Google Shape;1180;p44"/>
          <p:cNvSpPr/>
          <p:nvPr/>
        </p:nvSpPr>
        <p:spPr>
          <a:xfrm>
            <a:off x="40820" y="41296"/>
            <a:ext cx="9103180" cy="611849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4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 cap="flat" cmpd="sng">
            <a:solidFill>
              <a:srgbClr val="F6C5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2" name="Google Shape;1182;p44" descr="Image générée"/>
          <p:cNvPicPr preferRelativeResize="0"/>
          <p:nvPr/>
        </p:nvPicPr>
        <p:blipFill rotWithShape="1">
          <a:blip r:embed="rId4">
            <a:alphaModFix/>
          </a:blip>
          <a:srcRect l="3539" t="24327" r="75793" b="61971"/>
          <a:stretch/>
        </p:blipFill>
        <p:spPr>
          <a:xfrm>
            <a:off x="0" y="1777"/>
            <a:ext cx="594323" cy="59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44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44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Montrer</a:t>
            </a: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 que le jardin est le lieu principal où se passe  l’action.</a:t>
            </a:r>
            <a:endParaRPr/>
          </a:p>
        </p:txBody>
      </p:sp>
      <p:pic>
        <p:nvPicPr>
          <p:cNvPr id="1185" name="Google Shape;1185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6507" y="790088"/>
            <a:ext cx="7640578" cy="659333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87" name="Google Shape;1187;p44"/>
          <p:cNvSpPr/>
          <p:nvPr/>
        </p:nvSpPr>
        <p:spPr>
          <a:xfrm flipH="1">
            <a:off x="1087476" y="1030000"/>
            <a:ext cx="547687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fête se passe dans le jardin.</a:t>
            </a:r>
            <a:r>
              <a:rPr lang="fr-FR" sz="16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8" name="Google Shape;1188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699" y="1925182"/>
            <a:ext cx="2773986" cy="182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45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nous allons chercher ensemble où se passe l’action.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45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aux élèves d’appliquer la même stratégie pour répondre à cette question.</a:t>
            </a:r>
            <a:endParaRPr/>
          </a:p>
        </p:txBody>
      </p:sp>
      <p:pic>
        <p:nvPicPr>
          <p:cNvPr id="1195" name="Google Shape;1195;p4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913" y="183292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97" name="Google Shape;1197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699" y="1925182"/>
            <a:ext cx="2773986" cy="1827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7630" y="881150"/>
            <a:ext cx="6932634" cy="52698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99" name="Google Shape;1199;p45"/>
          <p:cNvSpPr/>
          <p:nvPr/>
        </p:nvSpPr>
        <p:spPr>
          <a:xfrm>
            <a:off x="990234" y="1078726"/>
            <a:ext cx="420589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banderole est placée ………………………………….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46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 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46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Montrer</a:t>
            </a: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 que « devant la maison » est l’endroit où on a placé la banderole.</a:t>
            </a:r>
            <a:endParaRPr/>
          </a:p>
        </p:txBody>
      </p:sp>
      <p:pic>
        <p:nvPicPr>
          <p:cNvPr id="1206" name="Google Shape;120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" name="Google Shape;1207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7630" y="881150"/>
            <a:ext cx="6932634" cy="52698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08" name="Google Shape;1208;p46"/>
          <p:cNvSpPr/>
          <p:nvPr/>
        </p:nvSpPr>
        <p:spPr>
          <a:xfrm>
            <a:off x="990234" y="1078726"/>
            <a:ext cx="375660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banderole est placée devant la maison.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9" name="Google Shape;1209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913" y="183292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10" name="Google Shape;1210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4699" y="1925182"/>
            <a:ext cx="2773986" cy="182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47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ces 2 questions. Travaillez en binômes.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47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2 binômes pour donner leurs réponses à la classe. </a:t>
            </a:r>
            <a:endParaRPr/>
          </a:p>
        </p:txBody>
      </p:sp>
      <p:pic>
        <p:nvPicPr>
          <p:cNvPr id="1217" name="Google Shape;121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3111" y="147579"/>
            <a:ext cx="637720" cy="595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8" name="Google Shape;1218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911" y="782009"/>
            <a:ext cx="7788948" cy="461498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19" name="Google Shape;1219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747" y="1320557"/>
            <a:ext cx="7804112" cy="461499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20" name="Google Shape;1220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8911" y="203720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21" name="Google Shape;1221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72649" y="2115239"/>
            <a:ext cx="2636035" cy="1737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6" name="Google Shape;1226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682" y="2076078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27" name="Google Shape;1227;p48"/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Réponses attendues:</a:t>
            </a:r>
            <a:endParaRPr/>
          </a:p>
        </p:txBody>
      </p:sp>
      <p:sp>
        <p:nvSpPr>
          <p:cNvPr id="1228" name="Google Shape;1228;p48"/>
          <p:cNvSpPr txBox="1"/>
          <p:nvPr/>
        </p:nvSpPr>
        <p:spPr>
          <a:xfrm>
            <a:off x="577993" y="336027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Montrer</a:t>
            </a: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 que « partout » et «  sur les arbres » indiquent des lieux où se  passe l’action.</a:t>
            </a:r>
            <a:endParaRPr/>
          </a:p>
        </p:txBody>
      </p:sp>
      <p:pic>
        <p:nvPicPr>
          <p:cNvPr id="1229" name="Google Shape;1229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6641" y="5265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" name="Google Shape;1230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911" y="782009"/>
            <a:ext cx="7410849" cy="461498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31" name="Google Shape;1231;p48"/>
          <p:cNvSpPr txBox="1"/>
          <p:nvPr/>
        </p:nvSpPr>
        <p:spPr>
          <a:xfrm>
            <a:off x="804746" y="884269"/>
            <a:ext cx="459801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On voit les ballons partout.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2" name="Google Shape;1232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3747" y="1320557"/>
            <a:ext cx="7426013" cy="461499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33" name="Google Shape;1233;p48"/>
          <p:cNvSpPr/>
          <p:nvPr/>
        </p:nvSpPr>
        <p:spPr>
          <a:xfrm>
            <a:off x="804746" y="1458515"/>
            <a:ext cx="394107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On a accroché les décorations sur les arbres.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4" name="Google Shape;1234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90631" y="2079420"/>
            <a:ext cx="2773986" cy="182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49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Répondez à cette question. Travaillez individuellement.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49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Circuler dans les rangs. Choisir quelques élèves pour donner leurs réponses à la classe. </a:t>
            </a:r>
            <a:endParaRPr/>
          </a:p>
        </p:txBody>
      </p:sp>
      <p:pic>
        <p:nvPicPr>
          <p:cNvPr id="1241" name="Google Shape;124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43899" y="104723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894" y="1104867"/>
            <a:ext cx="7253031" cy="461012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3" name="Google Shape;1243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096" y="2095570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4" name="Google Shape;1244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79614" y="2134505"/>
            <a:ext cx="2773986" cy="182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140;p112">
            <a:extLst>
              <a:ext uri="{FF2B5EF4-FFF2-40B4-BE49-F238E27FC236}">
                <a16:creationId xmlns:a16="http://schemas.microsoft.com/office/drawing/2014/main" id="{AD33CE28-6430-3190-0BC5-C86759D5CB5B}"/>
              </a:ext>
            </a:extLst>
          </p:cNvPr>
          <p:cNvSpPr txBox="1"/>
          <p:nvPr/>
        </p:nvSpPr>
        <p:spPr>
          <a:xfrm>
            <a:off x="619320" y="252823"/>
            <a:ext cx="8125495" cy="483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b="0" i="0" u="none" strike="noStrike" kern="0" cap="none" spc="0" baseline="0" dirty="0">
              <a:solidFill>
                <a:srgbClr val="44546A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918464" y="1151163"/>
            <a:ext cx="7021428" cy="108921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correctement les mots avec « </a:t>
            </a:r>
            <a:r>
              <a:rPr lang="fr-FR" sz="1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», « ail », « </a:t>
            </a:r>
            <a:r>
              <a:rPr lang="fr-FR" sz="1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eil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», « </a:t>
            </a:r>
            <a:r>
              <a:rPr lang="fr-FR" sz="1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« et », « </a:t>
            </a:r>
            <a:r>
              <a:rPr lang="fr-FR" sz="1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 et « er ».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correctement les mots contenant des lettres muettes finales.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le lieu de l’action.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le temps de l’action.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l’ordre des événements dans un texte. 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151163"/>
            <a:ext cx="1523911" cy="10892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3" y="2337906"/>
            <a:ext cx="7021429" cy="9202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Prononcer correctement </a:t>
            </a:r>
            <a:r>
              <a:rPr lang="fr-FR" sz="13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mots </a:t>
            </a: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avec « </a:t>
            </a:r>
            <a:r>
              <a:rPr lang="fr-FR" sz="13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», « ail », « </a:t>
            </a:r>
            <a:r>
              <a:rPr lang="fr-FR" sz="13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eil</a:t>
            </a: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», « </a:t>
            </a:r>
            <a:r>
              <a:rPr lang="fr-FR" sz="13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», « et », « </a:t>
            </a:r>
            <a:r>
              <a:rPr lang="fr-FR" sz="13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» et « er ». 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correctement les mots contenant des lettres muettes finales.</a:t>
            </a:r>
          </a:p>
          <a:p>
            <a:pPr marL="215898" indent="-215898" algn="just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300" dirty="0">
                <a:latin typeface="Calibri" panose="020F0502020204030204" pitchFamily="34" charset="0"/>
                <a:cs typeface="Calibri" panose="020F0502020204030204" pitchFamily="34" charset="0"/>
              </a:rPr>
              <a:t>Poser la question avec «où? », «à quel endroit? », « quand? », « à quelle heure? », « « comment ? », « à quel moment? ».</a:t>
            </a:r>
            <a:endParaRPr lang="fr-FR" sz="13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5"/>
            <a:ext cx="1523911" cy="92026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7021428" cy="11488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prononcer les lettres « 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l, z, t, d, s, r »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à la fin des mots.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Parfois  « </a:t>
            </a:r>
            <a:r>
              <a:rPr lang="fr-FR" altLang="fr-FR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se prononce 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il, comme dans « ville, mille ».</a:t>
            </a:r>
            <a:endParaRPr lang="fr-FR" altLang="fr-F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Le son « et » se prononce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parfois è comme « filet, jet, juillet… »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Les consonnes, en général, à la fin des mots ne se prononcent pas, mais parfois, ils se prononcent comme dans « sac, mer, sol… ».</a:t>
            </a: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11488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838989A5-1243-3D28-CBF0-DCBDF01AA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02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50"/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Réponse attendue: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50"/>
          <p:cNvSpPr txBox="1"/>
          <p:nvPr/>
        </p:nvSpPr>
        <p:spPr>
          <a:xfrm>
            <a:off x="865396" y="387778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Montrer que les enfants sont des personnes. Ce sont eux qui font l’action.</a:t>
            </a:r>
            <a:endParaRPr/>
          </a:p>
        </p:txBody>
      </p:sp>
      <p:pic>
        <p:nvPicPr>
          <p:cNvPr id="1251" name="Google Shape;1251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Google Shape;1252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1526" y="1019014"/>
            <a:ext cx="7253031" cy="535049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53" name="Google Shape;1253;p50"/>
          <p:cNvSpPr/>
          <p:nvPr/>
        </p:nvSpPr>
        <p:spPr>
          <a:xfrm>
            <a:off x="1040650" y="1203819"/>
            <a:ext cx="403245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La sœur pose les gâteaux sur la grande table.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4" name="Google Shape;1254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913" y="1832923"/>
            <a:ext cx="5900258" cy="192020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55" name="Google Shape;1255;p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68597" y="1925182"/>
            <a:ext cx="2773986" cy="1827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51"/>
          <p:cNvSpPr txBox="1"/>
          <p:nvPr/>
        </p:nvSpPr>
        <p:spPr>
          <a:xfrm>
            <a:off x="865396" y="80001"/>
            <a:ext cx="81768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les phrases suivantes à haute voix. Faites attention à la ponctuation et aux mots avec « ill », «  ail »  et « eil ».</a:t>
            </a:r>
            <a:endParaRPr/>
          </a:p>
        </p:txBody>
      </p:sp>
      <p:sp>
        <p:nvSpPr>
          <p:cNvPr id="1261" name="Google Shape;1261;p51"/>
          <p:cNvSpPr txBox="1"/>
          <p:nvPr/>
        </p:nvSpPr>
        <p:spPr>
          <a:xfrm>
            <a:off x="865396" y="519982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Corriger systématiquement les erreurs. Apporter un feedback immédiat.</a:t>
            </a:r>
            <a:endParaRPr/>
          </a:p>
        </p:txBody>
      </p:sp>
      <p:pic>
        <p:nvPicPr>
          <p:cNvPr id="1262" name="Google Shape;1262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1172" y="263652"/>
            <a:ext cx="686915" cy="686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7056" y="1599423"/>
            <a:ext cx="7579613" cy="2466739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52"/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Défi</a:t>
            </a:r>
            <a:endParaRPr sz="1800" b="0" i="0" u="none" strike="noStrike" cap="non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53"/>
          <p:cNvSpPr/>
          <p:nvPr/>
        </p:nvSpPr>
        <p:spPr>
          <a:xfrm rot="-5400013" flipH="1">
            <a:off x="6384094" y="4102318"/>
            <a:ext cx="71396" cy="182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53"/>
          <p:cNvSpPr txBox="1"/>
          <p:nvPr/>
        </p:nvSpPr>
        <p:spPr>
          <a:xfrm>
            <a:off x="967151" y="125951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les phrases en changeant le ton : d’abord doucement, puis à haute voix.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53"/>
          <p:cNvSpPr txBox="1"/>
          <p:nvPr/>
        </p:nvSpPr>
        <p:spPr>
          <a:xfrm>
            <a:off x="967151" y="214396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endParaRPr sz="1400" b="1" i="1">
              <a:solidFill>
                <a:srgbClr val="7474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6" name="Google Shape;1276;p53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7" name="Google Shape;1277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465" y="1740665"/>
            <a:ext cx="8834458" cy="1674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" name="Google Shape;1282;p54" descr="Image généré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109" y="889906"/>
            <a:ext cx="3363686" cy="33636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3" name="Google Shape;1283;p54"/>
          <p:cNvGrpSpPr/>
          <p:nvPr/>
        </p:nvGrpSpPr>
        <p:grpSpPr>
          <a:xfrm>
            <a:off x="3969445" y="1167578"/>
            <a:ext cx="4540783" cy="2783794"/>
            <a:chOff x="1715066" y="1103461"/>
            <a:chExt cx="5717724" cy="3124203"/>
          </a:xfrm>
        </p:grpSpPr>
        <p:sp>
          <p:nvSpPr>
            <p:cNvPr id="1284" name="Google Shape;1284;p54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54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A98FC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6" name="Google Shape;1286;p54"/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sz="2800" b="1" i="1">
              <a:solidFill>
                <a:srgbClr val="A98FC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A98FC3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A98F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54"/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55"/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C’est la fin de la séance. Qui peut me rappeler ce que nous avons appris aujourd’hui ?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55"/>
          <p:cNvSpPr txBox="1"/>
          <p:nvPr/>
        </p:nvSpPr>
        <p:spPr>
          <a:xfrm>
            <a:off x="865396" y="436392"/>
            <a:ext cx="7634702" cy="21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Désigner quelques élèves.</a:t>
            </a:r>
            <a:endParaRPr sz="1400" i="1">
              <a:solidFill>
                <a:srgbClr val="AEAE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55"/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:</a:t>
            </a:r>
            <a:endParaRPr/>
          </a:p>
        </p:txBody>
      </p:sp>
      <p:sp>
        <p:nvSpPr>
          <p:cNvPr id="1295" name="Google Shape;1295;p55"/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Aujourd’hui, nous avons appris :</a:t>
            </a:r>
            <a:endParaRPr/>
          </a:p>
        </p:txBody>
      </p:sp>
      <p:sp>
        <p:nvSpPr>
          <p:cNvPr id="1296" name="Google Shape;1296;p55"/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55"/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8" name="Google Shape;1298;p55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7529" y="36518"/>
            <a:ext cx="526980" cy="526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56"/>
          <p:cNvSpPr txBox="1"/>
          <p:nvPr/>
        </p:nvSpPr>
        <p:spPr>
          <a:xfrm>
            <a:off x="865396" y="139013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Voici ce que nous avons appris aujourd’hui : </a:t>
            </a:r>
            <a:endParaRPr sz="1400" b="1">
              <a:solidFill>
                <a:srgbClr val="74747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56"/>
          <p:cNvSpPr txBox="1"/>
          <p:nvPr/>
        </p:nvSpPr>
        <p:spPr>
          <a:xfrm>
            <a:off x="462573" y="2995653"/>
            <a:ext cx="7634702" cy="42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Nous avons aussi appris à identifier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où se passe l’action 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1305" name="Google Shape;1305;p56"/>
          <p:cNvSpPr txBox="1"/>
          <p:nvPr/>
        </p:nvSpPr>
        <p:spPr>
          <a:xfrm>
            <a:off x="462573" y="841770"/>
            <a:ext cx="7634702" cy="135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Nous avons appris à lire </a:t>
            </a: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sons </a:t>
            </a:r>
            <a:r>
              <a:rPr lang="fr-FR" sz="20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« -ill », « -ail », « -eil ».</a:t>
            </a:r>
            <a:endParaRPr sz="2000" b="1">
              <a:solidFill>
                <a:srgbClr val="336F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 b="1">
              <a:solidFill>
                <a:srgbClr val="336F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rgbClr val="336FB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56"/>
          <p:cNvSpPr/>
          <p:nvPr/>
        </p:nvSpPr>
        <p:spPr>
          <a:xfrm>
            <a:off x="566645" y="1241327"/>
            <a:ext cx="7929996" cy="1754326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1. Le son « -ill »:</a:t>
            </a:r>
            <a:endParaRPr sz="1800" b="1">
              <a:solidFill>
                <a:srgbClr val="336F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fr-F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fille, bille, grille, feuille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2. Le son « -ail »:</a:t>
            </a:r>
            <a:endParaRPr sz="1800" b="1">
              <a:solidFill>
                <a:srgbClr val="336F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fr-F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travail, faille, taille, paille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rgbClr val="336FB6"/>
                </a:solidFill>
                <a:latin typeface="Calibri"/>
                <a:ea typeface="Calibri"/>
                <a:cs typeface="Calibri"/>
                <a:sym typeface="Calibri"/>
              </a:rPr>
              <a:t>3. Le son « -eil »:</a:t>
            </a:r>
            <a:endParaRPr sz="1800" b="1">
              <a:solidFill>
                <a:srgbClr val="336F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Exemples</a:t>
            </a: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fr-F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réveil, sommeil, abeille, bouteille 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56"/>
          <p:cNvSpPr/>
          <p:nvPr/>
        </p:nvSpPr>
        <p:spPr>
          <a:xfrm>
            <a:off x="566645" y="3421154"/>
            <a:ext cx="8088040" cy="1477328"/>
          </a:xfrm>
          <a:prstGeom prst="rect">
            <a:avLst/>
          </a:prstGeom>
          <a:solidFill>
            <a:srgbClr val="FAE2D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Chercher les mots qui parlent du lieu : école, maison, parc, forêt…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Répondre à la question : Où ….  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 :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Anis joue au ballon au bord de la mer avec ses amis.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 Où joue Anis ? 🡺 </a:t>
            </a: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Anis joue au bord de la mer.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8" name="Google Shape;1308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57"/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N’oubliez pas de faire ces activités à la maison.</a:t>
            </a:r>
            <a:endParaRPr/>
          </a:p>
        </p:txBody>
      </p:sp>
      <p:pic>
        <p:nvPicPr>
          <p:cNvPr id="1314" name="Google Shape;1314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2534" y="1621069"/>
            <a:ext cx="2953861" cy="1066056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57"/>
          <p:cNvSpPr txBox="1"/>
          <p:nvPr/>
        </p:nvSpPr>
        <p:spPr>
          <a:xfrm>
            <a:off x="374575" y="3220954"/>
            <a:ext cx="8659258" cy="90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à lire à haute voix les phrases de la page 14 du livret.</a:t>
            </a:r>
            <a:endParaRPr/>
          </a:p>
          <a:p>
            <a:pPr marL="514350" marR="0" lvl="0" indent="-51435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fr-F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Entrainez-vous au défi proposé à la page 14 du livret.</a:t>
            </a:r>
            <a:endParaRPr/>
          </a:p>
        </p:txBody>
      </p:sp>
      <p:pic>
        <p:nvPicPr>
          <p:cNvPr id="1316" name="Google Shape;1316;p57" descr="Image générée"/>
          <p:cNvPicPr preferRelativeResize="0"/>
          <p:nvPr/>
        </p:nvPicPr>
        <p:blipFill rotWithShape="1">
          <a:blip r:embed="rId4">
            <a:alphaModFix/>
          </a:blip>
          <a:srcRect l="3381" t="42118" r="70997" b="41629"/>
          <a:stretch/>
        </p:blipFill>
        <p:spPr>
          <a:xfrm>
            <a:off x="8549264" y="67167"/>
            <a:ext cx="594736" cy="565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" name="Google Shape;1321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322" name="Google Shape;1322;p58"/>
          <p:cNvSpPr txBox="1"/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C’est la fin de notre séance. N’oubliez pas de réviser votre leçon et de terminer vos devoirs 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/>
        </a:solidFill>
        <a:effectLst/>
      </p:bgPr>
    </p:bg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"/>
          <p:cNvSpPr/>
          <p:nvPr/>
        </p:nvSpPr>
        <p:spPr>
          <a:xfrm>
            <a:off x="1692956" y="1070383"/>
            <a:ext cx="5924251" cy="274570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5"/>
          <p:cNvSpPr/>
          <p:nvPr/>
        </p:nvSpPr>
        <p:spPr>
          <a:xfrm>
            <a:off x="1779973" y="2682197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5"/>
          <p:cNvSpPr/>
          <p:nvPr/>
        </p:nvSpPr>
        <p:spPr>
          <a:xfrm>
            <a:off x="1786179" y="3280741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5"/>
          <p:cNvSpPr/>
          <p:nvPr/>
        </p:nvSpPr>
        <p:spPr>
          <a:xfrm>
            <a:off x="1786179" y="2043187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5"/>
          <p:cNvSpPr/>
          <p:nvPr/>
        </p:nvSpPr>
        <p:spPr>
          <a:xfrm>
            <a:off x="1786179" y="1343070"/>
            <a:ext cx="296402" cy="29640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44546A"/>
          </a:solidFill>
          <a:ln>
            <a:noFill/>
          </a:ln>
        </p:spPr>
        <p:txBody>
          <a:bodyPr spcFirstLastPara="1" wrap="square" lIns="51425" tIns="25700" rIns="51425" bIns="2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5"/>
          <p:cNvSpPr/>
          <p:nvPr/>
        </p:nvSpPr>
        <p:spPr>
          <a:xfrm>
            <a:off x="2155890" y="1278651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5"/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	 	</a:t>
            </a:r>
            <a:endParaRPr/>
          </a:p>
        </p:txBody>
      </p:sp>
      <p:sp>
        <p:nvSpPr>
          <p:cNvPr id="662" name="Google Shape;662;p5"/>
          <p:cNvSpPr/>
          <p:nvPr/>
        </p:nvSpPr>
        <p:spPr>
          <a:xfrm>
            <a:off x="2155890" y="1974554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5"/>
          <p:cNvSpPr/>
          <p:nvPr/>
        </p:nvSpPr>
        <p:spPr>
          <a:xfrm>
            <a:off x="2149856" y="2618929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5"/>
          <p:cNvSpPr/>
          <p:nvPr/>
        </p:nvSpPr>
        <p:spPr>
          <a:xfrm>
            <a:off x="2168173" y="3234190"/>
            <a:ext cx="4998302" cy="41100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36" y="0"/>
                  <a:pt x="1645" y="0"/>
                </a:cubicBezTo>
                <a:lnTo>
                  <a:pt x="118355" y="0"/>
                </a:lnTo>
                <a:cubicBezTo>
                  <a:pt x="118791" y="0"/>
                  <a:pt x="119210" y="2107"/>
                  <a:pt x="119518" y="5858"/>
                </a:cubicBezTo>
                <a:cubicBezTo>
                  <a:pt x="119827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64" y="120000"/>
                  <a:pt x="118355" y="120000"/>
                </a:cubicBezTo>
                <a:lnTo>
                  <a:pt x="1645" y="120000"/>
                </a:lnTo>
                <a:lnTo>
                  <a:pt x="1645" y="120000"/>
                </a:lnTo>
                <a:cubicBezTo>
                  <a:pt x="1209" y="120000"/>
                  <a:pt x="790" y="117893"/>
                  <a:pt x="482" y="114142"/>
                </a:cubicBezTo>
                <a:cubicBezTo>
                  <a:pt x="173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w="19050" cap="flat" cmpd="sng">
            <a:solidFill>
              <a:srgbClr val="E59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5"/>
          <p:cNvSpPr/>
          <p:nvPr/>
        </p:nvSpPr>
        <p:spPr>
          <a:xfrm>
            <a:off x="6727002" y="2606780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5"/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20 min</a:t>
            </a:r>
            <a:endParaRPr/>
          </a:p>
        </p:txBody>
      </p:sp>
      <p:sp>
        <p:nvSpPr>
          <p:cNvPr id="667" name="Google Shape;667;p5"/>
          <p:cNvSpPr/>
          <p:nvPr/>
        </p:nvSpPr>
        <p:spPr>
          <a:xfrm>
            <a:off x="6726221" y="3244843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5"/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/>
          </a:p>
        </p:txBody>
      </p:sp>
      <p:sp>
        <p:nvSpPr>
          <p:cNvPr id="669" name="Google Shape;669;p5"/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25 min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5"/>
          <p:cNvSpPr/>
          <p:nvPr/>
        </p:nvSpPr>
        <p:spPr>
          <a:xfrm>
            <a:off x="6727002" y="1974876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5"/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Poppins ExtraBold"/>
              <a:buNone/>
            </a:pPr>
            <a:r>
              <a:rPr lang="fr-FR" sz="1400" b="0" i="0" u="none" strike="noStrike" cap="none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05 min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5"/>
          <p:cNvSpPr/>
          <p:nvPr/>
        </p:nvSpPr>
        <p:spPr>
          <a:xfrm>
            <a:off x="6729839" y="1297144"/>
            <a:ext cx="389698" cy="38969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5"/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sz="15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5"/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Compréhension de l’écrit</a:t>
            </a:r>
            <a:endParaRPr sz="15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5"/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Lecture fluence</a:t>
            </a:r>
            <a:endParaRPr sz="15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5"/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7"/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688" name="Google Shape;688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9" name="Google Shape;689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0" name="Google Shape;690;p7"/>
          <p:cNvGrpSpPr/>
          <p:nvPr/>
        </p:nvGrpSpPr>
        <p:grpSpPr>
          <a:xfrm>
            <a:off x="3310728" y="763007"/>
            <a:ext cx="5260250" cy="2783794"/>
            <a:chOff x="1715066" y="1103461"/>
            <a:chExt cx="5717724" cy="3124203"/>
          </a:xfrm>
        </p:grpSpPr>
        <p:sp>
          <p:nvSpPr>
            <p:cNvPr id="691" name="Google Shape;691;p7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44546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3" name="Google Shape;693;p7"/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 sz="360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7"/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8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8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1" name="Google Shape;701;p8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8"/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Qui peut me rappeler la signification de ces icônes ?</a:t>
            </a:r>
            <a:endParaRPr/>
          </a:p>
        </p:txBody>
      </p:sp>
      <p:sp>
        <p:nvSpPr>
          <p:cNvPr id="706" name="Google Shape;706;p8"/>
          <p:cNvSpPr txBox="1"/>
          <p:nvPr/>
        </p:nvSpPr>
        <p:spPr>
          <a:xfrm>
            <a:off x="1296427" y="1205265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de répondre.</a:t>
            </a:r>
            <a:endParaRPr/>
          </a:p>
        </p:txBody>
      </p:sp>
      <p:pic>
        <p:nvPicPr>
          <p:cNvPr id="707" name="Google Shape;707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9"/>
          <p:cNvSpPr/>
          <p:nvPr/>
        </p:nvSpPr>
        <p:spPr>
          <a:xfrm>
            <a:off x="626601" y="869118"/>
            <a:ext cx="7766959" cy="3684602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3" name="Google Shape;713;p9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9"/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9"/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9"/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clair, je pose des questions.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9"/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500"/>
              <a:buFont typeface="Calibri"/>
              <a:buNone/>
            </a:pPr>
            <a:r>
              <a:rPr lang="fr-FR" sz="15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9"/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Font typeface="Calibri"/>
              <a:buNone/>
            </a:pPr>
            <a:r>
              <a:rPr lang="fr-FR" sz="2400" b="1" i="0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Contrat de classe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2" name="Google Shape;722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9"/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1400"/>
              <a:buFont typeface="Calibri"/>
              <a:buNone/>
            </a:pPr>
            <a:r>
              <a:rPr lang="fr-FR" sz="1400" b="1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Qui peut me rappeler la signification de ces icônes ?</a:t>
            </a:r>
            <a:endParaRPr/>
          </a:p>
        </p:txBody>
      </p:sp>
      <p:sp>
        <p:nvSpPr>
          <p:cNvPr id="724" name="Google Shape;724;p9"/>
          <p:cNvSpPr txBox="1"/>
          <p:nvPr/>
        </p:nvSpPr>
        <p:spPr>
          <a:xfrm>
            <a:off x="1296427" y="1205265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EAE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EAEAE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de répondre.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1731</Words>
  <Application>Microsoft Office PowerPoint</Application>
  <PresentationFormat>Affichage à l'écran (16:9)</PresentationFormat>
  <Paragraphs>411</Paragraphs>
  <Slides>58</Slides>
  <Notes>55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58</vt:i4>
      </vt:variant>
    </vt:vector>
  </HeadingPairs>
  <TitlesOfParts>
    <vt:vector size="75" baseType="lpstr">
      <vt:lpstr>Aptos</vt:lpstr>
      <vt:lpstr>Calibri</vt:lpstr>
      <vt:lpstr>Dosis</vt:lpstr>
      <vt:lpstr>Arial</vt:lpstr>
      <vt:lpstr>Calibri Light</vt:lpstr>
      <vt:lpstr>Wingdings</vt:lpstr>
      <vt:lpstr>Symbol</vt:lpstr>
      <vt:lpstr>Simplified Arabic</vt:lpstr>
      <vt:lpstr>Poppins ExtraBold</vt:lpstr>
      <vt:lpstr>Play</vt:lpstr>
      <vt:lpstr>Noto Sans Symbols</vt:lpstr>
      <vt:lpstr>Conception personnalisée</vt:lpstr>
      <vt:lpstr>Thème Office</vt:lpstr>
      <vt:lpstr>Thème Office</vt:lpstr>
      <vt:lpstr>3_Thème Office</vt:lpstr>
      <vt:lpstr>1_Thème Office</vt:lpstr>
      <vt:lpstr>2_Thème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5</cp:revision>
  <dcterms:modified xsi:type="dcterms:W3CDTF">2025-09-27T22:47:44Z</dcterms:modified>
</cp:coreProperties>
</file>