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  <p:sldMasterId id="2147483682" r:id="rId7"/>
    <p:sldMasterId id="2147483699" r:id="rId8"/>
    <p:sldMasterId id="214748372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</p:sldIdLst>
  <p:sldSz cy="5143500" cx="9144000"/>
  <p:notesSz cx="6858000" cy="9144000"/>
  <p:embeddedFontLst>
    <p:embeddedFont>
      <p:font typeface="Dosis"/>
      <p:regular r:id="rId59"/>
      <p:bold r:id="rId60"/>
    </p:embeddedFont>
    <p:embeddedFont>
      <p:font typeface="Play"/>
      <p:regular r:id="rId61"/>
      <p:bold r:id="rId62"/>
    </p:embeddedFont>
    <p:embeddedFont>
      <p:font typeface="Arial Black"/>
      <p:regular r:id="rId63"/>
    </p:embeddedFont>
    <p:embeddedFont>
      <p:font typeface="Poppins ExtraBold"/>
      <p:bold r:id="rId64"/>
      <p:boldItalic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66" roundtripDataSignature="AMtx7mhf9nRVYJJP7MbrYsQT/QDPQdT4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8CBA6A9-2452-4005-AD4E-5AF1E48D9159}">
  <a:tblStyle styleId="{28CBA6A9-2452-4005-AD4E-5AF1E48D9159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slide" Target="slides/slide3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62" Type="http://schemas.openxmlformats.org/officeDocument/2006/relationships/font" Target="fonts/Play-bold.fntdata"/><Relationship Id="rId61" Type="http://schemas.openxmlformats.org/officeDocument/2006/relationships/font" Target="fonts/Play-regular.fntdata"/><Relationship Id="rId20" Type="http://schemas.openxmlformats.org/officeDocument/2006/relationships/slide" Target="slides/slide10.xml"/><Relationship Id="rId64" Type="http://schemas.openxmlformats.org/officeDocument/2006/relationships/font" Target="fonts/PoppinsExtraBold-bold.fntdata"/><Relationship Id="rId63" Type="http://schemas.openxmlformats.org/officeDocument/2006/relationships/font" Target="fonts/ArialBlack-regular.fntdata"/><Relationship Id="rId22" Type="http://schemas.openxmlformats.org/officeDocument/2006/relationships/slide" Target="slides/slide12.xml"/><Relationship Id="rId66" Type="http://customschemas.google.com/relationships/presentationmetadata" Target="metadata"/><Relationship Id="rId21" Type="http://schemas.openxmlformats.org/officeDocument/2006/relationships/slide" Target="slides/slide11.xml"/><Relationship Id="rId65" Type="http://schemas.openxmlformats.org/officeDocument/2006/relationships/font" Target="fonts/PoppinsExtraBold-boldItalic.fntdata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60" Type="http://schemas.openxmlformats.org/officeDocument/2006/relationships/font" Target="fonts/Dosis-bold.fntdata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11" Type="http://schemas.openxmlformats.org/officeDocument/2006/relationships/slide" Target="slides/slide1.xml"/><Relationship Id="rId55" Type="http://schemas.openxmlformats.org/officeDocument/2006/relationships/slide" Target="slides/slide45.xml"/><Relationship Id="rId10" Type="http://schemas.openxmlformats.org/officeDocument/2006/relationships/notesMaster" Target="notesMasters/notesMaster1.xml"/><Relationship Id="rId54" Type="http://schemas.openxmlformats.org/officeDocument/2006/relationships/slide" Target="slides/slide44.xml"/><Relationship Id="rId13" Type="http://schemas.openxmlformats.org/officeDocument/2006/relationships/slide" Target="slides/slide3.xml"/><Relationship Id="rId57" Type="http://schemas.openxmlformats.org/officeDocument/2006/relationships/slide" Target="slides/slide47.xml"/><Relationship Id="rId12" Type="http://schemas.openxmlformats.org/officeDocument/2006/relationships/slide" Target="slides/slide2.xml"/><Relationship Id="rId56" Type="http://schemas.openxmlformats.org/officeDocument/2006/relationships/slide" Target="slides/slide46.xml"/><Relationship Id="rId15" Type="http://schemas.openxmlformats.org/officeDocument/2006/relationships/slide" Target="slides/slide5.xml"/><Relationship Id="rId59" Type="http://schemas.openxmlformats.org/officeDocument/2006/relationships/font" Target="fonts/Dosis-regular.fntdata"/><Relationship Id="rId14" Type="http://schemas.openxmlformats.org/officeDocument/2006/relationships/slide" Target="slides/slide4.xml"/><Relationship Id="rId58" Type="http://schemas.openxmlformats.org/officeDocument/2006/relationships/slide" Target="slides/slide4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7" name="Google Shape;547;p1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1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1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1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1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1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1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1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1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1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1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2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2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2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2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8" name="Google Shape;87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2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2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27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3" name="Google Shape;90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2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2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3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3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3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3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6" name="Google Shape;976;p3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3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3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3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" name="Google Shape;1020;p3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3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40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3" name="Google Shape;1043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4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2" name="Google Shape;1052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3" name="Google Shape;1063;p4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43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8" name="Google Shape;1068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4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7" name="Google Shape;1077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7" name="Google Shape;1087;p4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4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4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4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4" name="Google Shape;694;p8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5" name="Google Shape;695;p8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9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5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5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95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9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6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6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9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7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7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9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9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5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5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5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5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6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56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56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56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" name="Google Shape;95;p56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56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56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8" name="Google Shape;98;p56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9" name="Google Shape;99;p56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0" name="Google Shape;100;p56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1" name="Google Shape;101;p56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56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3" name="Google Shape;103;p56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8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" name="Google Shape;106;p98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7" name="Google Shape;107;p9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9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0" name="Google Shape;110;p99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9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9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9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6" name="Google Shape;116;p100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0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10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10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1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2" name="Google Shape;122;p101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0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0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10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7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87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8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8" name="Google Shape;128;p102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102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10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10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10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3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103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03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103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03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10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10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10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4" name="Google Shape;144;p10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0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0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5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9" name="Google Shape;149;p105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105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10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0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10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6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6" name="Google Shape;156;p106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106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10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p10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10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3" name="Google Shape;163;p107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10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10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10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8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9" name="Google Shape;169;p108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0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0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10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9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5" name="Google Shape;175;p10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6" name="Google Shape;176;p10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9" name="Google Shape;179;p110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1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2" name="Google Shape;182;p111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" name="Google Shape;183;p111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4" name="Google Shape;184;p111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8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8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8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2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112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12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9" name="Google Shape;189;p112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3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2" name="Google Shape;192;p113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3" name="Google Shape;193;p113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4" name="Google Shape;194;p113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4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11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11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Google Shape;199;p11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0" name="Google Shape;200;p114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1" name="Google Shape;201;p114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2" name="Google Shape;202;p114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5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55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5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15" name="Google Shape;215;p11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15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6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116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116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116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16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116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116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116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16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116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16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116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116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11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11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5" name="Google Shape;235;p11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7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sz="4100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11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8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2" name="Google Shape;242;p118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3" name="Google Shape;243;p118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118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9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7" name="Google Shape;247;p119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20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20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9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9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8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2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2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21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121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2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12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12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12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3"/>
          <p:cNvSpPr/>
          <p:nvPr/>
        </p:nvSpPr>
        <p:spPr>
          <a:xfrm>
            <a:off x="0" y="0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5" name="Google Shape;265;p123"/>
          <p:cNvSpPr/>
          <p:nvPr/>
        </p:nvSpPr>
        <p:spPr>
          <a:xfrm flipH="1" rot="-10799991">
            <a:off x="371484" y="224274"/>
            <a:ext cx="343439" cy="2383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4"/>
          <p:cNvSpPr/>
          <p:nvPr/>
        </p:nvSpPr>
        <p:spPr>
          <a:xfrm>
            <a:off x="0" y="-28529"/>
            <a:ext cx="9144457" cy="517230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8" name="Google Shape;268;p124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9" name="Google Shape;269;p124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124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5"/>
          <p:cNvSpPr/>
          <p:nvPr/>
        </p:nvSpPr>
        <p:spPr>
          <a:xfrm>
            <a:off x="0" y="-28529"/>
            <a:ext cx="9144000" cy="517202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3" name="Google Shape;273;p125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4" name="Google Shape;274;p125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b="1" sz="1500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25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050">
                <a:solidFill>
                  <a:srgbClr val="333F5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6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8" name="Google Shape;278;p126"/>
          <p:cNvSpPr/>
          <p:nvPr/>
        </p:nvSpPr>
        <p:spPr>
          <a:xfrm rot="10799991">
            <a:off x="8587038" y="204323"/>
            <a:ext cx="216100" cy="16450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9" name="Google Shape;279;p126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26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44546A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7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27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27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27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127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127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8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" name="Google Shape;290;p12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12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12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93" name="Google Shape;293;p128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4" name="Google Shape;294;p128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5" name="Google Shape;295;p128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i="1" sz="135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29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9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29"/>
          <p:cNvSpPr txBox="1"/>
          <p:nvPr>
            <p:ph idx="1" type="body"/>
          </p:nvPr>
        </p:nvSpPr>
        <p:spPr>
          <a:xfrm>
            <a:off x="2786405" y="60771"/>
            <a:ext cx="3568299" cy="69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00"/>
              <a:buChar char="•"/>
              <a:defRPr b="1" sz="360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" name="Google Shape;301;p129"/>
          <p:cNvSpPr txBox="1"/>
          <p:nvPr>
            <p:ph idx="2" type="body"/>
          </p:nvPr>
        </p:nvSpPr>
        <p:spPr>
          <a:xfrm>
            <a:off x="503496" y="1259000"/>
            <a:ext cx="8134109" cy="506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00"/>
              <a:buChar char="•"/>
              <a:defRPr sz="225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8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5" name="Google Shape;305;p58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6" name="Google Shape;306;p58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7" name="Google Shape;307;p58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8" name="Google Shape;308;p58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9" name="Google Shape;309;p58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p58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1" name="Google Shape;311;p58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2" name="Google Shape;312;p58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3" name="Google Shape;313;p58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4" name="Google Shape;314;p58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5" name="Google Shape;315;p58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6" name="Google Shape;316;p58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0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0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9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18" name="Google Shape;318;p5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-1273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0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1" name="Google Shape;321;p60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2" name="Google Shape;322;p60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25" name="Google Shape;325;p6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6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5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29" name="Google Shape;329;p65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30" name="Google Shape;330;p6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3" name="Google Shape;333;p6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4" name="Google Shape;334;p6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35" name="Google Shape;335;p66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66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66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8" name="Google Shape;338;p66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2" name="Google Shape;342;p6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3" name="Google Shape;343;p6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44" name="Google Shape;344;p6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6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67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7" name="Google Shape;347;p6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7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70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70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70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6" name="Google Shape;356;p70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1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1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91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91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91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9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9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7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7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71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2" name="Google Shape;362;p71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2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5" name="Google Shape;365;p7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6" name="Google Shape;366;p7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7" name="Google Shape;367;p7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3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73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1" name="Google Shape;371;p73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72" name="Google Shape;372;p73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73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73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5" name="Google Shape;375;p73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sposition personnalisée">
  <p:cSld name="2_Disposition personnalisée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4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905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7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0" name="Google Shape;380;p7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1" name="Google Shape;381;p7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82" name="Google Shape;382;p74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4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4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i="0" sz="4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5" name="Google Shape;385;p74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75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389" name="Google Shape;389;p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0" name="Google Shape;390;p75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1" name="Google Shape;391;p75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2" name="Google Shape;392;p75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3" name="Google Shape;393;p75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b="1" i="0" sz="1500" u="none" cap="none" strike="noStrik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4" name="Google Shape;394;p75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05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chemeClr val="lt1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7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8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78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78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1" i="0" sz="360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3" name="Google Shape;403;p78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25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79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79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79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9" name="Google Shape;409;p79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8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12" name="Google Shape;412;p8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3" name="Google Shape;413;p8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4" name="Google Shape;414;p8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2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81"/>
          <p:cNvSpPr txBox="1"/>
          <p:nvPr>
            <p:ph idx="1" type="body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4050" u="none" cap="none" strike="noStrike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chemeClr val="lt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18" name="Google Shape;418;p8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82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bg>
      <p:bgPr>
        <a:solidFill>
          <a:schemeClr val="lt1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1" name="Google Shape;421;p8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8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chemeClr val="lt1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4" name="Google Shape;424;p8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8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chemeClr val="lt1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7" name="Google Shape;427;p8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85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chemeClr val="lt1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30" name="Google Shape;430;p8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86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2"/>
          <p:cNvSpPr/>
          <p:nvPr/>
        </p:nvSpPr>
        <p:spPr>
          <a:xfrm>
            <a:off x="46346" y="43178"/>
            <a:ext cx="9081612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5" name="Google Shape;435;p6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36" name="Google Shape;436;p6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111651"/>
            <a:ext cx="755759" cy="75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30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9" name="Google Shape;439;p130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40" name="Google Shape;440;p13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31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3" name="Google Shape;443;p131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4" name="Google Shape;444;p131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32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7" name="Google Shape;447;p132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8" name="Google Shape;448;p13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9" name="Google Shape;449;p13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0" name="Google Shape;450;p13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3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3" name="Google Shape;453;p133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4" name="Google Shape;454;p13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5" name="Google Shape;455;p13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6" name="Google Shape;456;p13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34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9" name="Google Shape;459;p134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0" name="Google Shape;460;p13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1" name="Google Shape;461;p13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2" name="Google Shape;462;p13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5" name="Google Shape;465;p135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6" name="Google Shape;466;p135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7" name="Google Shape;467;p13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8" name="Google Shape;468;p13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9" name="Google Shape;469;p13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36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2" name="Google Shape;472;p136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3" name="Google Shape;473;p136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4" name="Google Shape;474;p136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5" name="Google Shape;475;p136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6" name="Google Shape;476;p13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7" name="Google Shape;477;p13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8" name="Google Shape;478;p13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3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1" name="Google Shape;481;p13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2" name="Google Shape;482;p13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3" name="Google Shape;483;p13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3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6" name="Google Shape;486;p13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7" name="Google Shape;487;p13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39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0" name="Google Shape;490;p139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1" name="Google Shape;491;p139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13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3" name="Google Shape;493;p13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4" name="Google Shape;494;p13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40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7" name="Google Shape;497;p140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498" name="Google Shape;498;p140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9" name="Google Shape;499;p14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0" name="Google Shape;500;p14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1" name="Google Shape;501;p14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4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04" name="Google Shape;504;p141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5" name="Google Shape;505;p14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6" name="Google Shape;506;p14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7" name="Google Shape;507;p14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42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0" name="Google Shape;510;p142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1" name="Google Shape;511;p14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2" name="Google Shape;512;p14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3" name="Google Shape;513;p14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4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4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4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9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6" name="Google Shape;516;p143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44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9" name="Google Shape;519;p144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0" name="Google Shape;520;p144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1" name="Google Shape;521;p144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45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4" name="Google Shape;524;p145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5" name="Google Shape;525;p145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6" name="Google Shape;526;p145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46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9" name="Google Shape;529;p146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0" name="Google Shape;530;p146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1" name="Google Shape;531;p146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47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4" name="Google Shape;534;p14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5" name="Google Shape;535;p14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6" name="Google Shape;536;p14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37" name="Google Shape;537;p147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8" name="Google Shape;538;p147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9" name="Google Shape;539;p147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6_Title Slide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4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4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43" name="Google Shape;543;p14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40820" y="41296"/>
            <a:ext cx="575339" cy="572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21" Type="http://schemas.openxmlformats.org/officeDocument/2006/relationships/theme" Target="../theme/theme4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6.xml"/><Relationship Id="rId17" Type="http://schemas.openxmlformats.org/officeDocument/2006/relationships/theme" Target="../theme/theme5.xml"/><Relationship Id="rId1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73.xml"/><Relationship Id="rId28" Type="http://schemas.openxmlformats.org/officeDocument/2006/relationships/theme" Target="../theme/theme2.xml"/><Relationship Id="rId27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66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95.xml"/><Relationship Id="rId21" Type="http://schemas.openxmlformats.org/officeDocument/2006/relationships/theme" Target="../theme/theme6.xml"/><Relationship Id="rId1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9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9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4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5" name="Google Shape;205;p54"/>
          <p:cNvSpPr txBox="1"/>
          <p:nvPr>
            <p:ph idx="1" type="body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5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5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5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png"/><Relationship Id="rId4" Type="http://schemas.openxmlformats.org/officeDocument/2006/relationships/image" Target="../media/image48.png"/><Relationship Id="rId5" Type="http://schemas.openxmlformats.org/officeDocument/2006/relationships/image" Target="../media/image41.png"/><Relationship Id="rId6" Type="http://schemas.openxmlformats.org/officeDocument/2006/relationships/image" Target="../media/image45.png"/><Relationship Id="rId7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6.png"/><Relationship Id="rId4" Type="http://schemas.openxmlformats.org/officeDocument/2006/relationships/image" Target="../media/image48.png"/><Relationship Id="rId5" Type="http://schemas.openxmlformats.org/officeDocument/2006/relationships/image" Target="../media/image41.png"/><Relationship Id="rId6" Type="http://schemas.openxmlformats.org/officeDocument/2006/relationships/image" Target="../media/image45.png"/><Relationship Id="rId7" Type="http://schemas.openxmlformats.org/officeDocument/2006/relationships/image" Target="../media/image3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6.png"/><Relationship Id="rId4" Type="http://schemas.openxmlformats.org/officeDocument/2006/relationships/image" Target="../media/image4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2.png"/><Relationship Id="rId4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8.png"/><Relationship Id="rId4" Type="http://schemas.openxmlformats.org/officeDocument/2006/relationships/image" Target="../media/image53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2.png"/><Relationship Id="rId4" Type="http://schemas.openxmlformats.org/officeDocument/2006/relationships/image" Target="../media/image4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5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Relationship Id="rId4" Type="http://schemas.openxmlformats.org/officeDocument/2006/relationships/image" Target="../media/image5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Relationship Id="rId5" Type="http://schemas.openxmlformats.org/officeDocument/2006/relationships/image" Target="../media/image2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6.png"/><Relationship Id="rId4" Type="http://schemas.openxmlformats.org/officeDocument/2006/relationships/image" Target="../media/image6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7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Relationship Id="rId4" Type="http://schemas.openxmlformats.org/officeDocument/2006/relationships/image" Target="../media/image52.png"/><Relationship Id="rId5" Type="http://schemas.openxmlformats.org/officeDocument/2006/relationships/image" Target="../media/image6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6.png"/><Relationship Id="rId4" Type="http://schemas.openxmlformats.org/officeDocument/2006/relationships/image" Target="../media/image6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4.png"/><Relationship Id="rId4" Type="http://schemas.openxmlformats.org/officeDocument/2006/relationships/image" Target="../media/image6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6.png"/><Relationship Id="rId4" Type="http://schemas.openxmlformats.org/officeDocument/2006/relationships/image" Target="../media/image7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6.png"/><Relationship Id="rId4" Type="http://schemas.openxmlformats.org/officeDocument/2006/relationships/image" Target="../media/image7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4.png"/><Relationship Id="rId4" Type="http://schemas.openxmlformats.org/officeDocument/2006/relationships/image" Target="../media/image6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png"/><Relationship Id="rId4" Type="http://schemas.openxmlformats.org/officeDocument/2006/relationships/image" Target="../media/image53.gif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9.png"/><Relationship Id="rId4" Type="http://schemas.openxmlformats.org/officeDocument/2006/relationships/image" Target="../media/image7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.png"/><Relationship Id="rId4" Type="http://schemas.openxmlformats.org/officeDocument/2006/relationships/image" Target="../media/image5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.png"/><Relationship Id="rId4" Type="http://schemas.openxmlformats.org/officeDocument/2006/relationships/image" Target="../media/image5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png"/><Relationship Id="rId4" Type="http://schemas.openxmlformats.org/officeDocument/2006/relationships/image" Target="../media/image5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png"/><Relationship Id="rId4" Type="http://schemas.openxmlformats.org/officeDocument/2006/relationships/image" Target="../media/image5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7.png"/><Relationship Id="rId4" Type="http://schemas.openxmlformats.org/officeDocument/2006/relationships/image" Target="../media/image63.png"/><Relationship Id="rId5" Type="http://schemas.openxmlformats.org/officeDocument/2006/relationships/image" Target="../media/image5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7.png"/><Relationship Id="rId4" Type="http://schemas.openxmlformats.org/officeDocument/2006/relationships/image" Target="../media/image63.png"/><Relationship Id="rId5" Type="http://schemas.openxmlformats.org/officeDocument/2006/relationships/image" Target="../media/image85.png"/><Relationship Id="rId6" Type="http://schemas.openxmlformats.org/officeDocument/2006/relationships/image" Target="../media/image5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7.png"/><Relationship Id="rId4" Type="http://schemas.openxmlformats.org/officeDocument/2006/relationships/image" Target="../media/image63.png"/><Relationship Id="rId5" Type="http://schemas.openxmlformats.org/officeDocument/2006/relationships/image" Target="../media/image77.png"/><Relationship Id="rId6" Type="http://schemas.openxmlformats.org/officeDocument/2006/relationships/image" Target="../media/image82.png"/><Relationship Id="rId7" Type="http://schemas.openxmlformats.org/officeDocument/2006/relationships/image" Target="../media/image5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8.png"/><Relationship Id="rId4" Type="http://schemas.openxmlformats.org/officeDocument/2006/relationships/image" Target="../media/image67.png"/><Relationship Id="rId5" Type="http://schemas.openxmlformats.org/officeDocument/2006/relationships/image" Target="../media/image6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7.png"/><Relationship Id="rId4" Type="http://schemas.openxmlformats.org/officeDocument/2006/relationships/image" Target="../media/image63.png"/><Relationship Id="rId5" Type="http://schemas.openxmlformats.org/officeDocument/2006/relationships/image" Target="../media/image75.png"/><Relationship Id="rId6" Type="http://schemas.openxmlformats.org/officeDocument/2006/relationships/image" Target="../media/image68.png"/><Relationship Id="rId7" Type="http://schemas.openxmlformats.org/officeDocument/2006/relationships/image" Target="../media/image5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4.png"/><Relationship Id="rId4" Type="http://schemas.openxmlformats.org/officeDocument/2006/relationships/image" Target="../media/image67.png"/><Relationship Id="rId5" Type="http://schemas.openxmlformats.org/officeDocument/2006/relationships/image" Target="../media/image6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4.png"/><Relationship Id="rId4" Type="http://schemas.openxmlformats.org/officeDocument/2006/relationships/image" Target="../media/image67.png"/><Relationship Id="rId5" Type="http://schemas.openxmlformats.org/officeDocument/2006/relationships/image" Target="../media/image63.png"/><Relationship Id="rId6" Type="http://schemas.openxmlformats.org/officeDocument/2006/relationships/image" Target="../media/image7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6.png"/><Relationship Id="rId4" Type="http://schemas.openxmlformats.org/officeDocument/2006/relationships/image" Target="../media/image7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4.png"/><Relationship Id="rId4" Type="http://schemas.openxmlformats.org/officeDocument/2006/relationships/image" Target="../media/image53.gif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2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1.png"/><Relationship Id="rId4" Type="http://schemas.openxmlformats.org/officeDocument/2006/relationships/image" Target="../media/image8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Relationship Id="rId4" Type="http://schemas.openxmlformats.org/officeDocument/2006/relationships/image" Target="../media/image21.png"/><Relationship Id="rId5" Type="http://schemas.openxmlformats.org/officeDocument/2006/relationships/image" Target="../media/image32.png"/><Relationship Id="rId6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31.png"/><Relationship Id="rId6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2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53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549" name="Google Shape;54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1"/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algn="tl" dir="5400000" dist="19997">
              <a:srgbClr val="000000">
                <a:alpha val="37647"/>
              </a:srgbClr>
            </a:outerShdw>
          </a:effectLst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2 </a:t>
            </a:r>
            <a:endParaRPr/>
          </a:p>
        </p:txBody>
      </p:sp>
      <p:sp>
        <p:nvSpPr>
          <p:cNvPr id="551" name="Google Shape;551;p1"/>
          <p:cNvSpPr txBox="1"/>
          <p:nvPr/>
        </p:nvSpPr>
        <p:spPr>
          <a:xfrm>
            <a:off x="1564426" y="3734242"/>
            <a:ext cx="620885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avec précision des mots contenant le son « s » ou « z ».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Identifier l’action d’un personnage.</a:t>
            </a:r>
            <a:endParaRPr/>
          </a:p>
        </p:txBody>
      </p:sp>
      <p:sp>
        <p:nvSpPr>
          <p:cNvPr id="552" name="Google Shape;552;p1"/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2CB"/>
              </a:buClr>
              <a:buSzPts val="5400"/>
              <a:buFont typeface="Calibri"/>
              <a:buNone/>
            </a:pPr>
            <a:r>
              <a:rPr b="1" i="0" lang="fr-FR" sz="5400" u="none" cap="none" strike="noStrike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Français </a:t>
            </a:r>
            <a:endParaRPr b="0" i="0" sz="1400" u="none" cap="none" strike="noStrike">
              <a:solidFill>
                <a:srgbClr val="3FB2C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"/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1"/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"/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2/3 AC</a:t>
            </a:r>
            <a:endParaRPr/>
          </a:p>
        </p:txBody>
      </p:sp>
      <p:sp>
        <p:nvSpPr>
          <p:cNvPr id="557" name="Google Shape;557;p1"/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12359" y="1681290"/>
            <a:ext cx="3536149" cy="1792076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1"/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Palier                                              Semaine     2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"/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10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736" name="Google Shape;73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10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741" name="Google Shape;741;p10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 la réponse à 3 élèves au hasard.</a:t>
            </a:r>
            <a:endParaRPr/>
          </a:p>
        </p:txBody>
      </p:sp>
      <p:pic>
        <p:nvPicPr>
          <p:cNvPr id="742" name="Google Shape;742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1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48" name="Google Shape;74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11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400"/>
              <a:buFont typeface="Calibri"/>
              <a:buNone/>
            </a:pPr>
            <a:r>
              <a:rPr lang="fr-FR">
                <a:solidFill>
                  <a:srgbClr val="747474"/>
                </a:solidFill>
              </a:rPr>
              <a:t>Qui peut me rappeler la signification de ces icônes ?</a:t>
            </a:r>
            <a:endParaRPr/>
          </a:p>
        </p:txBody>
      </p:sp>
      <p:sp>
        <p:nvSpPr>
          <p:cNvPr id="753" name="Google Shape;753;p11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 la réponse à 3 élèves au hasard.</a:t>
            </a:r>
            <a:endParaRPr/>
          </a:p>
        </p:txBody>
      </p:sp>
      <p:sp>
        <p:nvSpPr>
          <p:cNvPr id="754" name="Google Shape;754;p11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1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1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1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1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9" name="Google Shape;759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2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Checkpoint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3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Nous allons réviser rapidement ce que nous avons appris pendant la dernière séance. </a:t>
            </a:r>
            <a:endParaRPr b="1" sz="1400">
              <a:solidFill>
                <a:srgbClr val="7474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3"/>
          <p:cNvSpPr txBox="1"/>
          <p:nvPr/>
        </p:nvSpPr>
        <p:spPr>
          <a:xfrm>
            <a:off x="865396" y="310659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Arial"/>
                <a:ea typeface="Arial"/>
                <a:cs typeface="Arial"/>
                <a:sym typeface="Arial"/>
              </a:rPr>
              <a:t>Désigner au hasard quelques élèves. Cibler en particulier ceux qui hésitent.</a:t>
            </a:r>
            <a:endParaRPr i="1" sz="1400">
              <a:solidFill>
                <a:srgbClr val="AEAEA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3"/>
          <p:cNvSpPr txBox="1"/>
          <p:nvPr/>
        </p:nvSpPr>
        <p:spPr>
          <a:xfrm>
            <a:off x="769484" y="914214"/>
            <a:ext cx="5868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Lisez à haute voix les syllabes et les mots suivants :</a:t>
            </a:r>
            <a:endParaRPr/>
          </a:p>
        </p:txBody>
      </p:sp>
      <p:sp>
        <p:nvSpPr>
          <p:cNvPr id="772" name="Google Shape;772;p13"/>
          <p:cNvSpPr txBox="1"/>
          <p:nvPr/>
        </p:nvSpPr>
        <p:spPr>
          <a:xfrm>
            <a:off x="769484" y="2664961"/>
            <a:ext cx="6117699" cy="923330"/>
          </a:xfrm>
          <a:prstGeom prst="rect">
            <a:avLst/>
          </a:prstGeom>
          <a:solidFill>
            <a:srgbClr val="FAE2D5"/>
          </a:solidFill>
          <a:ln cap="flat" cmpd="sng" w="1905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Samir partage son sandwich avec son ami Kamal.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qui Samir partage-t-il son sandwich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3"/>
          <p:cNvSpPr txBox="1"/>
          <p:nvPr/>
        </p:nvSpPr>
        <p:spPr>
          <a:xfrm>
            <a:off x="769484" y="3834123"/>
            <a:ext cx="6224703" cy="646331"/>
          </a:xfrm>
          <a:prstGeom prst="rect">
            <a:avLst/>
          </a:prstGeom>
          <a:solidFill>
            <a:srgbClr val="FAE2D5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la relation entre Kamal et Samir 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3"/>
          <p:cNvSpPr txBox="1"/>
          <p:nvPr/>
        </p:nvSpPr>
        <p:spPr>
          <a:xfrm>
            <a:off x="769484" y="2260184"/>
            <a:ext cx="46087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Répondez aux questions suivantes :</a:t>
            </a:r>
            <a:endParaRPr/>
          </a:p>
        </p:txBody>
      </p:sp>
      <p:pic>
        <p:nvPicPr>
          <p:cNvPr descr="Lever la main - Icônes mains et gestes gratuites" id="775" name="Google Shape;77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13"/>
          <p:cNvSpPr txBox="1"/>
          <p:nvPr/>
        </p:nvSpPr>
        <p:spPr>
          <a:xfrm>
            <a:off x="831273" y="1363501"/>
            <a:ext cx="7695210" cy="923330"/>
          </a:xfrm>
          <a:prstGeom prst="rect">
            <a:avLst/>
          </a:prstGeom>
          <a:solidFill>
            <a:srgbClr val="FAE2D5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 – gro - gla – gou – gui – ga - gran.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Gy – géo – ger – gé – gon – gin.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Pigeon – goutte – gilet – nageoire – bouger – gramme.</a:t>
            </a:r>
            <a:endParaRPr/>
          </a:p>
        </p:txBody>
      </p:sp>
      <p:pic>
        <p:nvPicPr>
          <p:cNvPr descr="C:\Users\LENOVO\Desktop\7437f551-64df-48d2-8fc7-9beab4257825.png" id="777" name="Google Shape;77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3099" y="2938926"/>
            <a:ext cx="2054430" cy="1369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Réponses attendues :</a:t>
            </a:r>
            <a:endParaRPr b="1" sz="1400">
              <a:solidFill>
                <a:srgbClr val="7474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3" name="Google Shape;78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4"/>
          <p:cNvSpPr txBox="1"/>
          <p:nvPr/>
        </p:nvSpPr>
        <p:spPr>
          <a:xfrm>
            <a:off x="757609" y="1631798"/>
            <a:ext cx="6110119" cy="1015663"/>
          </a:xfrm>
          <a:prstGeom prst="rect">
            <a:avLst/>
          </a:prstGeom>
          <a:solidFill>
            <a:srgbClr val="FAE2D5"/>
          </a:solidFill>
          <a:ln cap="flat" cmpd="sng" w="1905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 Samir partage son sandwich avec son ami Kamal.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qui Samir partage-t-il son sandwich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14"/>
          <p:cNvSpPr txBox="1"/>
          <p:nvPr/>
        </p:nvSpPr>
        <p:spPr>
          <a:xfrm>
            <a:off x="793234" y="3274237"/>
            <a:ext cx="6074494" cy="707886"/>
          </a:xfrm>
          <a:prstGeom prst="rect">
            <a:avLst/>
          </a:prstGeom>
          <a:solidFill>
            <a:srgbClr val="FAE2D5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 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la relation entre Kamal et Samir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</a:t>
            </a:r>
            <a:endParaRPr/>
          </a:p>
        </p:txBody>
      </p:sp>
      <p:sp>
        <p:nvSpPr>
          <p:cNvPr id="786" name="Google Shape;786;p14"/>
          <p:cNvSpPr txBox="1"/>
          <p:nvPr/>
        </p:nvSpPr>
        <p:spPr>
          <a:xfrm>
            <a:off x="1167119" y="2194872"/>
            <a:ext cx="46087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Samir partage son sandwich avec Kamal.</a:t>
            </a:r>
            <a:endParaRPr/>
          </a:p>
        </p:txBody>
      </p:sp>
      <p:pic>
        <p:nvPicPr>
          <p:cNvPr descr="C:\Users\LENOVO\Desktop\7437f551-64df-48d2-8fc7-9beab4257825.png" id="787" name="Google Shape;78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0023" y="2171444"/>
            <a:ext cx="2054430" cy="1369620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14"/>
          <p:cNvSpPr txBox="1"/>
          <p:nvPr/>
        </p:nvSpPr>
        <p:spPr>
          <a:xfrm>
            <a:off x="1254668" y="3541064"/>
            <a:ext cx="46087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Kamal est l’ami de Samir.</a:t>
            </a:r>
            <a:endParaRPr b="1" i="1"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3" name="Google Shape;793;p15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94" name="Google Shape;794;p1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6" name="Google Shape;796;p15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lecture fluence</a:t>
            </a: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7" name="Google Shape;7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110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15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6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Google Shape;8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17"/>
          <p:cNvSpPr txBox="1"/>
          <p:nvPr/>
        </p:nvSpPr>
        <p:spPr>
          <a:xfrm>
            <a:off x="753538" y="188502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17"/>
          <p:cNvSpPr/>
          <p:nvPr/>
        </p:nvSpPr>
        <p:spPr>
          <a:xfrm>
            <a:off x="1805562" y="2261791"/>
            <a:ext cx="1334924" cy="400110"/>
          </a:xfrm>
          <a:prstGeom prst="rect">
            <a:avLst/>
          </a:prstGeom>
          <a:solidFill>
            <a:srgbClr val="C0E4F5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/>
          </a:p>
        </p:txBody>
      </p:sp>
      <p:sp>
        <p:nvSpPr>
          <p:cNvPr id="811" name="Google Shape;811;p17"/>
          <p:cNvSpPr/>
          <p:nvPr/>
        </p:nvSpPr>
        <p:spPr>
          <a:xfrm>
            <a:off x="6475538" y="2261790"/>
            <a:ext cx="1124669" cy="400110"/>
          </a:xfrm>
          <a:prstGeom prst="rect">
            <a:avLst/>
          </a:prstGeom>
          <a:solidFill>
            <a:srgbClr val="BEF2C7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7"/>
          <p:cNvSpPr/>
          <p:nvPr/>
        </p:nvSpPr>
        <p:spPr>
          <a:xfrm>
            <a:off x="1382757" y="3533377"/>
            <a:ext cx="2326288" cy="400110"/>
          </a:xfrm>
          <a:prstGeom prst="rect">
            <a:avLst/>
          </a:prstGeom>
          <a:solidFill>
            <a:srgbClr val="D9E5F8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</a:t>
            </a: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ss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/>
          </a:p>
        </p:txBody>
      </p:sp>
      <p:sp>
        <p:nvSpPr>
          <p:cNvPr id="813" name="Google Shape;813;p17"/>
          <p:cNvSpPr/>
          <p:nvPr/>
        </p:nvSpPr>
        <p:spPr>
          <a:xfrm>
            <a:off x="2049611" y="2912973"/>
            <a:ext cx="9925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7"/>
          <p:cNvSpPr/>
          <p:nvPr/>
        </p:nvSpPr>
        <p:spPr>
          <a:xfrm>
            <a:off x="5798201" y="3533378"/>
            <a:ext cx="2296761" cy="400110"/>
          </a:xfrm>
          <a:prstGeom prst="rect">
            <a:avLst/>
          </a:prstGeom>
          <a:solidFill>
            <a:srgbClr val="BEF2C7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b="1" lang="fr-F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</a:t>
            </a:r>
            <a:endParaRPr/>
          </a:p>
        </p:txBody>
      </p:sp>
      <p:sp>
        <p:nvSpPr>
          <p:cNvPr id="815" name="Google Shape;815;p17"/>
          <p:cNvSpPr/>
          <p:nvPr/>
        </p:nvSpPr>
        <p:spPr>
          <a:xfrm>
            <a:off x="6541582" y="2912973"/>
            <a:ext cx="9925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/>
          </a:p>
        </p:txBody>
      </p:sp>
      <p:sp>
        <p:nvSpPr>
          <p:cNvPr id="816" name="Google Shape;816;p17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Lire avec précision des mots contenant le son « s » ou « z ».</a:t>
            </a:r>
            <a:endParaRPr/>
          </a:p>
        </p:txBody>
      </p:sp>
      <p:pic>
        <p:nvPicPr>
          <p:cNvPr id="817" name="Google Shape;81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633" y="1295362"/>
            <a:ext cx="604158" cy="604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24" name="Google Shape;824;p1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p1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Écoutez bien comment je prononce chaque syllabe. Je vais les lire lentement.</a:t>
            </a:r>
            <a:endParaRPr/>
          </a:p>
        </p:txBody>
      </p:sp>
      <p:sp>
        <p:nvSpPr>
          <p:cNvPr id="826" name="Google Shape;826;p1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syllabes.</a:t>
            </a:r>
            <a:endParaRPr/>
          </a:p>
        </p:txBody>
      </p:sp>
      <p:pic>
        <p:nvPicPr>
          <p:cNvPr id="827" name="Google Shape;8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28" name="Google Shape;828;p18"/>
          <p:cNvGraphicFramePr/>
          <p:nvPr/>
        </p:nvGraphicFramePr>
        <p:xfrm>
          <a:off x="1642751" y="20663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{28CBA6A9-2452-4005-AD4E-5AF1E48D9159}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5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zo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osse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zé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</a:tr>
              <a:tr h="45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usse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zu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35" name="Google Shape;835;p1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1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8" name="Google Shape;83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19"/>
          <p:cNvSpPr/>
          <p:nvPr/>
        </p:nvSpPr>
        <p:spPr>
          <a:xfrm>
            <a:off x="259970" y="3536082"/>
            <a:ext cx="836151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6FA9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Règles à retenir</a:t>
            </a:r>
            <a:r>
              <a:rPr b="0" i="0" lang="fr-FR" sz="1800" u="none" cap="none" strike="noStrik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18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prononce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 s »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(comme dans 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soleil)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début d’un mot, quand il est doublé ou quand il est placé devant une consonne.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prononce </a:t>
            </a: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« z »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il est entre deux voyelles.</a:t>
            </a:r>
            <a:endParaRPr/>
          </a:p>
        </p:txBody>
      </p:sp>
      <p:graphicFrame>
        <p:nvGraphicFramePr>
          <p:cNvPr id="840" name="Google Shape;840;p19"/>
          <p:cNvGraphicFramePr/>
          <p:nvPr/>
        </p:nvGraphicFramePr>
        <p:xfrm>
          <a:off x="1642751" y="20663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{28CBA6A9-2452-4005-AD4E-5AF1E48D9159}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5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zo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osse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zé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</a:tr>
              <a:tr h="45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usse</a:t>
                      </a:r>
                      <a:endParaRPr b="1" sz="24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zu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"/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paliers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6" name="Google Shape;566;p2"/>
          <p:cNvCxnSpPr/>
          <p:nvPr/>
        </p:nvCxnSpPr>
        <p:spPr>
          <a:xfrm>
            <a:off x="2735388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67" name="Google Shape;567;p2"/>
          <p:cNvSpPr/>
          <p:nvPr/>
        </p:nvSpPr>
        <p:spPr>
          <a:xfrm>
            <a:off x="1178053" y="1371246"/>
            <a:ext cx="7449655" cy="1305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74F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"/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Lecture fluence</a:t>
            </a:r>
            <a:endParaRPr/>
          </a:p>
        </p:txBody>
      </p:sp>
      <p:sp>
        <p:nvSpPr>
          <p:cNvPr id="569" name="Google Shape;569;p2"/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Compréhension directe</a:t>
            </a:r>
            <a:endParaRPr/>
          </a:p>
        </p:txBody>
      </p:sp>
      <p:sp>
        <p:nvSpPr>
          <p:cNvPr id="570" name="Google Shape;570;p2"/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</a:t>
            </a:r>
            <a:endParaRPr/>
          </a:p>
        </p:txBody>
      </p:sp>
      <p:sp>
        <p:nvSpPr>
          <p:cNvPr id="571" name="Google Shape;571;p2"/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simple</a:t>
            </a:r>
            <a:endParaRPr/>
          </a:p>
        </p:txBody>
      </p:sp>
      <p:sp>
        <p:nvSpPr>
          <p:cNvPr id="572" name="Google Shape;572;p2"/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enrichie</a:t>
            </a:r>
            <a:endParaRPr/>
          </a:p>
        </p:txBody>
      </p:sp>
      <p:sp>
        <p:nvSpPr>
          <p:cNvPr id="573" name="Google Shape;573;p2"/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étendue</a:t>
            </a:r>
            <a:endParaRPr/>
          </a:p>
        </p:txBody>
      </p:sp>
      <p:sp>
        <p:nvSpPr>
          <p:cNvPr id="574" name="Google Shape;574;p2"/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Paragraphe</a:t>
            </a:r>
            <a:endParaRPr/>
          </a:p>
        </p:txBody>
      </p:sp>
      <p:sp>
        <p:nvSpPr>
          <p:cNvPr id="575" name="Google Shape;575;p2"/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"/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"/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"/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"/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"/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"/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"/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3" name="Google Shape;583;p2"/>
          <p:cNvCxnSpPr/>
          <p:nvPr/>
        </p:nvCxnSpPr>
        <p:spPr>
          <a:xfrm>
            <a:off x="4169976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4" name="Google Shape;584;p2"/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5" name="Google Shape;585;p2"/>
          <p:cNvCxnSpPr/>
          <p:nvPr/>
        </p:nvCxnSpPr>
        <p:spPr>
          <a:xfrm>
            <a:off x="5604564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6" name="Google Shape;586;p2"/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7" name="Google Shape;587;p2"/>
          <p:cNvCxnSpPr/>
          <p:nvPr/>
        </p:nvCxnSpPr>
        <p:spPr>
          <a:xfrm>
            <a:off x="700217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8" name="Google Shape;588;p2"/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/>
          </a:p>
        </p:txBody>
      </p:sp>
      <p:sp>
        <p:nvSpPr>
          <p:cNvPr id="589" name="Google Shape;589;p2"/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3</a:t>
            </a:r>
            <a:endParaRPr/>
          </a:p>
        </p:txBody>
      </p:sp>
      <p:sp>
        <p:nvSpPr>
          <p:cNvPr id="590" name="Google Shape;590;p2"/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4</a:t>
            </a:r>
            <a:endParaRPr/>
          </a:p>
        </p:txBody>
      </p:sp>
      <p:pic>
        <p:nvPicPr>
          <p:cNvPr descr="Téléchargez gratuitement des icônes sur Test aux formats PNG et SVG" id="591" name="Google Shape;5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267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592" name="Google Shape;5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956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593" name="Google Shape;5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608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4" name="Google Shape;594;p2"/>
          <p:cNvCxnSpPr/>
          <p:nvPr/>
        </p:nvCxnSpPr>
        <p:spPr>
          <a:xfrm>
            <a:off x="146442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95" name="Google Shape;595;p2"/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"/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1</a:t>
            </a:r>
            <a:endParaRPr/>
          </a:p>
        </p:txBody>
      </p:sp>
      <p:sp>
        <p:nvSpPr>
          <p:cNvPr id="597" name="Google Shape;597;p2"/>
          <p:cNvSpPr txBox="1"/>
          <p:nvPr/>
        </p:nvSpPr>
        <p:spPr>
          <a:xfrm>
            <a:off x="1670534" y="2265133"/>
            <a:ext cx="9154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9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Vous êtes ici</a:t>
            </a:r>
            <a:endParaRPr/>
          </a:p>
        </p:txBody>
      </p:sp>
      <p:pic>
        <p:nvPicPr>
          <p:cNvPr descr="Image générée" id="598" name="Google Shape;598;p2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29936" y="1616163"/>
            <a:ext cx="735924" cy="702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845" name="Google Shape;84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2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pour lire ces syllabes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20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848" name="Google Shape;84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38348" y="1728910"/>
            <a:ext cx="6145375" cy="233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 : un élève lit les syllabes de la liste, l’autre écoute et corrige si nécessaire.</a:t>
            </a:r>
            <a:endParaRPr/>
          </a:p>
        </p:txBody>
      </p:sp>
      <p:sp>
        <p:nvSpPr>
          <p:cNvPr id="854" name="Google Shape;854;p21"/>
          <p:cNvSpPr txBox="1"/>
          <p:nvPr/>
        </p:nvSpPr>
        <p:spPr>
          <a:xfrm>
            <a:off x="577993" y="30297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/>
          </a:p>
        </p:txBody>
      </p:sp>
      <p:pic>
        <p:nvPicPr>
          <p:cNvPr id="855" name="Google Shape;85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7087" y="1766888"/>
            <a:ext cx="6063975" cy="1926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63" name="Google Shape;863;p2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2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lire ces mots à haute voix. Ecoutez bien.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2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6" name="Google Shape;86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91553" y="1937843"/>
            <a:ext cx="4020033" cy="2076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2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pour lire ces mots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2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874" name="Google Shape;87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9091" y="1732752"/>
            <a:ext cx="3992506" cy="195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4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24"/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vous de jouer maintenant. Lisez ces mots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4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3" name="Google Shape;88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45348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6300" y="1764487"/>
            <a:ext cx="4082143" cy="2053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nous lisons ces deux phrases ensemble, en même temps.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890" name="Google Shape;89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2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Veiller à la synchronisation de la lecture.</a:t>
            </a:r>
            <a:endParaRPr/>
          </a:p>
        </p:txBody>
      </p:sp>
      <p:pic>
        <p:nvPicPr>
          <p:cNvPr id="892" name="Google Shape;89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868" y="2113809"/>
            <a:ext cx="7929108" cy="859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6"/>
          <p:cNvSpPr txBox="1"/>
          <p:nvPr/>
        </p:nvSpPr>
        <p:spPr>
          <a:xfrm>
            <a:off x="577993" y="36518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En binôme, l’un lit pendant que l’autre écoute et suit avec le doigt. Puis, inversez les rôles.</a:t>
            </a:r>
            <a:endParaRPr/>
          </a:p>
        </p:txBody>
      </p:sp>
      <p:sp>
        <p:nvSpPr>
          <p:cNvPr id="898" name="Google Shape;898;p2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entre les rangs pour vérifier et aider les binômes.</a:t>
            </a:r>
            <a:endParaRPr/>
          </a:p>
        </p:txBody>
      </p:sp>
      <p:pic>
        <p:nvPicPr>
          <p:cNvPr descr="Lever la main - Icônes mains et gestes gratuites" id="899" name="Google Shape;89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94" y="2111919"/>
            <a:ext cx="6210794" cy="904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7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27"/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lisez ces mots à haute voix, d’abord lentement, puis une deuxième fois un peu plus vite.</a:t>
            </a:r>
            <a:endParaRPr/>
          </a:p>
        </p:txBody>
      </p:sp>
      <p:sp>
        <p:nvSpPr>
          <p:cNvPr id="907" name="Google Shape;907;p27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8" name="Google Shape;90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7714" y="9329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3143" y="2161739"/>
            <a:ext cx="6828312" cy="1197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4" name="Google Shape;91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087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5" name="Google Shape;915;p28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916" name="Google Shape;916;p2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8" name="Google Shape;918;p28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compréhension</a:t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8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29"/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"/>
          <p:cNvSpPr txBox="1"/>
          <p:nvPr/>
        </p:nvSpPr>
        <p:spPr>
          <a:xfrm>
            <a:off x="7809403" y="1188840"/>
            <a:ext cx="782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Post-test</a:t>
            </a:r>
            <a:endParaRPr b="1" sz="1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5" name="Google Shape;605;p3"/>
          <p:cNvGrpSpPr/>
          <p:nvPr/>
        </p:nvGrpSpPr>
        <p:grpSpPr>
          <a:xfrm>
            <a:off x="7456583" y="1086040"/>
            <a:ext cx="1436644" cy="1294588"/>
            <a:chOff x="1007340" y="1589285"/>
            <a:chExt cx="914400" cy="1831768"/>
          </a:xfrm>
        </p:grpSpPr>
        <p:sp>
          <p:nvSpPr>
            <p:cNvPr id="606" name="Google Shape;606;p3"/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 cap="flat" cmpd="sng" w="1905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07" name="Google Shape;607;p3"/>
            <p:cNvCxnSpPr>
              <a:stCxn id="606" idx="4"/>
            </p:cNvCxnSpPr>
            <p:nvPr/>
          </p:nvCxnSpPr>
          <p:spPr>
            <a:xfrm>
              <a:off x="1464540" y="2270853"/>
              <a:ext cx="2100" cy="1150200"/>
            </a:xfrm>
            <a:prstGeom prst="straightConnector1">
              <a:avLst/>
            </a:prstGeom>
            <a:noFill/>
            <a:ln cap="flat" cmpd="sng" w="12700">
              <a:solidFill>
                <a:srgbClr val="A6A6A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608" name="Google Shape;608;p3"/>
          <p:cNvCxnSpPr/>
          <p:nvPr/>
        </p:nvCxnSpPr>
        <p:spPr>
          <a:xfrm>
            <a:off x="4927423" y="1784645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9" name="Google Shape;609;p3"/>
          <p:cNvSpPr/>
          <p:nvPr/>
        </p:nvSpPr>
        <p:spPr>
          <a:xfrm>
            <a:off x="4278925" y="1358468"/>
            <a:ext cx="1136084" cy="476674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Révision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"/>
          <p:cNvSpPr/>
          <p:nvPr/>
        </p:nvSpPr>
        <p:spPr>
          <a:xfrm>
            <a:off x="4646468" y="4025619"/>
            <a:ext cx="1177124" cy="50268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Test de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validation</a:t>
            </a:r>
            <a:endParaRPr/>
          </a:p>
        </p:txBody>
      </p:sp>
      <p:cxnSp>
        <p:nvCxnSpPr>
          <p:cNvPr id="611" name="Google Shape;611;p3"/>
          <p:cNvCxnSpPr/>
          <p:nvPr/>
        </p:nvCxnSpPr>
        <p:spPr>
          <a:xfrm>
            <a:off x="5386641" y="3403036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2" name="Google Shape;612;p3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période de remédiation </a:t>
            </a:r>
            <a:endParaRPr i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13" name="Google Shape;613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4" name="Google Shape;614;p3"/>
          <p:cNvCxnSpPr/>
          <p:nvPr/>
        </p:nvCxnSpPr>
        <p:spPr>
          <a:xfrm>
            <a:off x="6499185" y="1551276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5" name="Google Shape;615;p3"/>
          <p:cNvSpPr/>
          <p:nvPr/>
        </p:nvSpPr>
        <p:spPr>
          <a:xfrm>
            <a:off x="5513772" y="1164723"/>
            <a:ext cx="1608037" cy="481693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"/>
          <p:cNvSpPr/>
          <p:nvPr/>
        </p:nvSpPr>
        <p:spPr>
          <a:xfrm>
            <a:off x="6205480" y="4192949"/>
            <a:ext cx="1524644" cy="33535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7" name="Google Shape;617;p3"/>
          <p:cNvCxnSpPr/>
          <p:nvPr/>
        </p:nvCxnSpPr>
        <p:spPr>
          <a:xfrm>
            <a:off x="6979649" y="3536503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8" name="Google Shape;618;p3"/>
          <p:cNvSpPr/>
          <p:nvPr/>
        </p:nvSpPr>
        <p:spPr>
          <a:xfrm rot="10800000">
            <a:off x="566074" y="1285330"/>
            <a:ext cx="3072520" cy="712520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9" name="Google Shape;619;p3"/>
          <p:cNvCxnSpPr/>
          <p:nvPr/>
        </p:nvCxnSpPr>
        <p:spPr>
          <a:xfrm rot="10800000">
            <a:off x="2337238" y="1964623"/>
            <a:ext cx="0" cy="477000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20" name="Google Shape;620;p3"/>
          <p:cNvSpPr txBox="1"/>
          <p:nvPr/>
        </p:nvSpPr>
        <p:spPr>
          <a:xfrm>
            <a:off x="679683" y="1405091"/>
            <a:ext cx="28809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Lire avec précision des mots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contenant le son « s » ou « z ».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"/>
          <p:cNvSpPr txBox="1"/>
          <p:nvPr/>
        </p:nvSpPr>
        <p:spPr>
          <a:xfrm>
            <a:off x="5683845" y="2931818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"/>
          <p:cNvSpPr txBox="1"/>
          <p:nvPr/>
        </p:nvSpPr>
        <p:spPr>
          <a:xfrm>
            <a:off x="5683845" y="2155275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"/>
          <p:cNvSpPr/>
          <p:nvPr/>
        </p:nvSpPr>
        <p:spPr>
          <a:xfrm>
            <a:off x="42619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624" name="Google Shape;624;p3"/>
          <p:cNvSpPr/>
          <p:nvPr/>
        </p:nvSpPr>
        <p:spPr>
          <a:xfrm>
            <a:off x="1441633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/>
          </a:p>
        </p:txBody>
      </p:sp>
      <p:sp>
        <p:nvSpPr>
          <p:cNvPr id="625" name="Google Shape;625;p3"/>
          <p:cNvSpPr/>
          <p:nvPr/>
        </p:nvSpPr>
        <p:spPr>
          <a:xfrm>
            <a:off x="795726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626" name="Google Shape;626;p3"/>
          <p:cNvSpPr/>
          <p:nvPr/>
        </p:nvSpPr>
        <p:spPr>
          <a:xfrm>
            <a:off x="113693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/>
          </a:p>
        </p:txBody>
      </p:sp>
      <p:sp>
        <p:nvSpPr>
          <p:cNvPr id="627" name="Google Shape;627;p3"/>
          <p:cNvSpPr/>
          <p:nvPr/>
        </p:nvSpPr>
        <p:spPr>
          <a:xfrm>
            <a:off x="185156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"/>
          <p:cNvSpPr/>
          <p:nvPr/>
        </p:nvSpPr>
        <p:spPr>
          <a:xfrm>
            <a:off x="2906417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"/>
          <p:cNvSpPr/>
          <p:nvPr/>
        </p:nvSpPr>
        <p:spPr>
          <a:xfrm>
            <a:off x="221835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"/>
          <p:cNvSpPr/>
          <p:nvPr/>
        </p:nvSpPr>
        <p:spPr>
          <a:xfrm>
            <a:off x="2601716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"/>
          <p:cNvSpPr/>
          <p:nvPr/>
        </p:nvSpPr>
        <p:spPr>
          <a:xfrm>
            <a:off x="3324744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"/>
          <p:cNvSpPr/>
          <p:nvPr/>
        </p:nvSpPr>
        <p:spPr>
          <a:xfrm>
            <a:off x="4350837" y="2308578"/>
            <a:ext cx="483783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"/>
          <p:cNvSpPr/>
          <p:nvPr/>
        </p:nvSpPr>
        <p:spPr>
          <a:xfrm>
            <a:off x="3687731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"/>
          <p:cNvSpPr/>
          <p:nvPr/>
        </p:nvSpPr>
        <p:spPr>
          <a:xfrm>
            <a:off x="4045400" y="2302379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"/>
          <p:cNvSpPr/>
          <p:nvPr/>
        </p:nvSpPr>
        <p:spPr>
          <a:xfrm>
            <a:off x="4834620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"/>
          <p:cNvSpPr/>
          <p:nvPr/>
        </p:nvSpPr>
        <p:spPr>
          <a:xfrm>
            <a:off x="5246106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"/>
          <p:cNvSpPr/>
          <p:nvPr/>
        </p:nvSpPr>
        <p:spPr>
          <a:xfrm>
            <a:off x="5710471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"/>
          <p:cNvSpPr/>
          <p:nvPr/>
        </p:nvSpPr>
        <p:spPr>
          <a:xfrm>
            <a:off x="6725911" y="2307270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"/>
          <p:cNvSpPr/>
          <p:nvPr/>
        </p:nvSpPr>
        <p:spPr>
          <a:xfrm>
            <a:off x="6080004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3"/>
          <p:cNvSpPr/>
          <p:nvPr/>
        </p:nvSpPr>
        <p:spPr>
          <a:xfrm>
            <a:off x="6421210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3"/>
          <p:cNvSpPr/>
          <p:nvPr/>
        </p:nvSpPr>
        <p:spPr>
          <a:xfrm>
            <a:off x="7262873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S5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"/>
          <p:cNvSpPr/>
          <p:nvPr/>
        </p:nvSpPr>
        <p:spPr>
          <a:xfrm>
            <a:off x="7632406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S6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"/>
          <p:cNvSpPr/>
          <p:nvPr/>
        </p:nvSpPr>
        <p:spPr>
          <a:xfrm>
            <a:off x="5713667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"/>
          <p:cNvSpPr/>
          <p:nvPr/>
        </p:nvSpPr>
        <p:spPr>
          <a:xfrm>
            <a:off x="6729107" y="2935518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"/>
          <p:cNvSpPr/>
          <p:nvPr/>
        </p:nvSpPr>
        <p:spPr>
          <a:xfrm>
            <a:off x="6083200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3"/>
          <p:cNvSpPr/>
          <p:nvPr/>
        </p:nvSpPr>
        <p:spPr>
          <a:xfrm>
            <a:off x="6424406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3"/>
          <p:cNvSpPr/>
          <p:nvPr/>
        </p:nvSpPr>
        <p:spPr>
          <a:xfrm>
            <a:off x="7266069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3"/>
          <p:cNvSpPr/>
          <p:nvPr/>
        </p:nvSpPr>
        <p:spPr>
          <a:xfrm>
            <a:off x="7635602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3"/>
          <p:cNvSpPr/>
          <p:nvPr/>
        </p:nvSpPr>
        <p:spPr>
          <a:xfrm>
            <a:off x="8053417" y="2313381"/>
            <a:ext cx="400410" cy="1214540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0" name="Google Shape;650;p3"/>
          <p:cNvCxnSpPr/>
          <p:nvPr/>
        </p:nvCxnSpPr>
        <p:spPr>
          <a:xfrm rot="10800000">
            <a:off x="2372762" y="3403034"/>
            <a:ext cx="0" cy="477000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51" name="Google Shape;651;p3"/>
          <p:cNvSpPr/>
          <p:nvPr/>
        </p:nvSpPr>
        <p:spPr>
          <a:xfrm>
            <a:off x="722352" y="3744335"/>
            <a:ext cx="3585777" cy="807522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Identifier l’action d’un personnage.</a:t>
            </a:r>
            <a:endParaRPr b="1" sz="14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0"/>
          <p:cNvSpPr txBox="1"/>
          <p:nvPr/>
        </p:nvSpPr>
        <p:spPr>
          <a:xfrm>
            <a:off x="766098" y="171354"/>
            <a:ext cx="82231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de réaliser la tâche suivante :</a:t>
            </a:r>
            <a:endParaRPr/>
          </a:p>
        </p:txBody>
      </p:sp>
      <p:sp>
        <p:nvSpPr>
          <p:cNvPr id="930" name="Google Shape;930;p30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l’action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personnage.</a:t>
            </a:r>
            <a:endParaRPr b="1" sz="2000">
              <a:solidFill>
                <a:srgbClr val="82CA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1" name="Google Shape;93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001" y="1295361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30"/>
          <p:cNvSpPr/>
          <p:nvPr/>
        </p:nvSpPr>
        <p:spPr>
          <a:xfrm>
            <a:off x="293949" y="3824592"/>
            <a:ext cx="8013219" cy="4070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Amal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ferme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fenêtre. </a:t>
            </a:r>
            <a:endParaRPr/>
          </a:p>
        </p:txBody>
      </p:sp>
      <p:cxnSp>
        <p:nvCxnSpPr>
          <p:cNvPr id="933" name="Google Shape;933;p30"/>
          <p:cNvCxnSpPr/>
          <p:nvPr/>
        </p:nvCxnSpPr>
        <p:spPr>
          <a:xfrm flipH="1">
            <a:off x="4013860" y="2945219"/>
            <a:ext cx="2440103" cy="961763"/>
          </a:xfrm>
          <a:prstGeom prst="straightConnector1">
            <a:avLst/>
          </a:prstGeom>
          <a:noFill/>
          <a:ln cap="flat" cmpd="sng" w="28575">
            <a:solidFill>
              <a:srgbClr val="3FB2CB"/>
            </a:solidFill>
            <a:prstDash val="lgDash"/>
            <a:miter lim="800000"/>
            <a:headEnd len="sm" w="sm" type="none"/>
            <a:tailEnd len="sm" w="sm" type="none"/>
          </a:ln>
        </p:spPr>
      </p:cxnSp>
      <p:cxnSp>
        <p:nvCxnSpPr>
          <p:cNvPr id="934" name="Google Shape;934;p30"/>
          <p:cNvCxnSpPr/>
          <p:nvPr/>
        </p:nvCxnSpPr>
        <p:spPr>
          <a:xfrm>
            <a:off x="4063094" y="1873556"/>
            <a:ext cx="2518459" cy="869644"/>
          </a:xfrm>
          <a:prstGeom prst="straightConnector1">
            <a:avLst/>
          </a:prstGeom>
          <a:noFill/>
          <a:ln cap="flat" cmpd="sng" w="28575">
            <a:solidFill>
              <a:srgbClr val="3FB2CB"/>
            </a:solidFill>
            <a:prstDash val="lgDash"/>
            <a:miter lim="800000"/>
            <a:headEnd len="sm" w="sm" type="none"/>
            <a:tailEnd len="sm" w="sm" type="none"/>
          </a:ln>
        </p:spPr>
      </p:cxnSp>
      <p:pic>
        <p:nvPicPr>
          <p:cNvPr id="935" name="Google Shape;93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4179" y="2103036"/>
            <a:ext cx="1987695" cy="1684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3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42" name="Google Shape;942;p31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31"/>
          <p:cNvSpPr txBox="1"/>
          <p:nvPr/>
        </p:nvSpPr>
        <p:spPr>
          <a:xfrm>
            <a:off x="577993" y="-23369"/>
            <a:ext cx="81768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identifier l’action d’un personnage. Pour répondre à cette question, je vais chercher l’action de </a:t>
            </a:r>
            <a:r>
              <a:rPr b="1" lang="fr-FR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Amal</a:t>
            </a: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31"/>
          <p:cNvSpPr txBox="1"/>
          <p:nvPr/>
        </p:nvSpPr>
        <p:spPr>
          <a:xfrm>
            <a:off x="577993" y="394395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le texte à haute voix en mimant les actions. </a:t>
            </a:r>
            <a:endParaRPr/>
          </a:p>
        </p:txBody>
      </p:sp>
      <p:pic>
        <p:nvPicPr>
          <p:cNvPr id="945" name="Google Shape;94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31"/>
          <p:cNvSpPr/>
          <p:nvPr/>
        </p:nvSpPr>
        <p:spPr>
          <a:xfrm>
            <a:off x="297161" y="1006244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froid. Amal ferme la fenêtre. </a:t>
            </a:r>
            <a:endParaRPr/>
          </a:p>
        </p:txBody>
      </p:sp>
      <p:sp>
        <p:nvSpPr>
          <p:cNvPr id="947" name="Google Shape;947;p31"/>
          <p:cNvSpPr/>
          <p:nvPr/>
        </p:nvSpPr>
        <p:spPr>
          <a:xfrm>
            <a:off x="483422" y="2269716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Que fait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Amal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32"/>
          <p:cNvSpPr/>
          <p:nvPr/>
        </p:nvSpPr>
        <p:spPr>
          <a:xfrm>
            <a:off x="40820" y="21840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54" name="Google Shape;954;p3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32"/>
          <p:cNvSpPr txBox="1"/>
          <p:nvPr/>
        </p:nvSpPr>
        <p:spPr>
          <a:xfrm>
            <a:off x="577993" y="155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commence par identifier les verbes dans le texte.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32"/>
          <p:cNvSpPr txBox="1"/>
          <p:nvPr/>
        </p:nvSpPr>
        <p:spPr>
          <a:xfrm>
            <a:off x="577993" y="355483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Indiquer les actions décrites dans le texte.</a:t>
            </a:r>
            <a:endParaRPr/>
          </a:p>
        </p:txBody>
      </p:sp>
      <p:pic>
        <p:nvPicPr>
          <p:cNvPr id="957" name="Google Shape;95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32"/>
          <p:cNvSpPr/>
          <p:nvPr/>
        </p:nvSpPr>
        <p:spPr>
          <a:xfrm>
            <a:off x="297161" y="1006244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fait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froid. Amal 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ferme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fenêtre. </a:t>
            </a:r>
            <a:endParaRPr/>
          </a:p>
        </p:txBody>
      </p:sp>
      <p:sp>
        <p:nvSpPr>
          <p:cNvPr id="959" name="Google Shape;959;p32"/>
          <p:cNvSpPr/>
          <p:nvPr/>
        </p:nvSpPr>
        <p:spPr>
          <a:xfrm>
            <a:off x="483422" y="2269716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Que fait Amal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2"/>
          <p:cNvSpPr/>
          <p:nvPr/>
        </p:nvSpPr>
        <p:spPr>
          <a:xfrm>
            <a:off x="483421" y="2864045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verbes :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faire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ferme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3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67" name="Google Shape;967;p33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33"/>
          <p:cNvSpPr txBox="1"/>
          <p:nvPr/>
        </p:nvSpPr>
        <p:spPr>
          <a:xfrm>
            <a:off x="577993" y="-23369"/>
            <a:ext cx="81768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répondre à la question « Que fait Salwa ? », j’identifie le personnage et je cherche le verbe qui renvoie à son action.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33"/>
          <p:cNvSpPr txBox="1"/>
          <p:nvPr/>
        </p:nvSpPr>
        <p:spPr>
          <a:xfrm>
            <a:off x="577993" y="394395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et la réponse à haute voix.</a:t>
            </a:r>
            <a:endParaRPr/>
          </a:p>
        </p:txBody>
      </p:sp>
      <p:pic>
        <p:nvPicPr>
          <p:cNvPr id="970" name="Google Shape;97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Google Shape;971;p33"/>
          <p:cNvSpPr/>
          <p:nvPr/>
        </p:nvSpPr>
        <p:spPr>
          <a:xfrm>
            <a:off x="297161" y="1006244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froid. 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Amal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ferme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fenêtre. </a:t>
            </a:r>
            <a:endParaRPr/>
          </a:p>
        </p:txBody>
      </p:sp>
      <p:sp>
        <p:nvSpPr>
          <p:cNvPr id="972" name="Google Shape;972;p33"/>
          <p:cNvSpPr/>
          <p:nvPr/>
        </p:nvSpPr>
        <p:spPr>
          <a:xfrm>
            <a:off x="483422" y="2269716"/>
            <a:ext cx="8013219" cy="42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Que fait Amal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33"/>
          <p:cNvSpPr/>
          <p:nvPr/>
        </p:nvSpPr>
        <p:spPr>
          <a:xfrm>
            <a:off x="483422" y="3111534"/>
            <a:ext cx="8013219" cy="685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→</a:t>
            </a:r>
            <a:r>
              <a:rPr b="1" lang="fr-FR" sz="20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Réponse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Amal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ferme la fenêtre.</a:t>
            </a:r>
            <a:endParaRPr b="1"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3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80" name="Google Shape;980;p3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3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 faites attention :</a:t>
            </a:r>
            <a:endParaRPr/>
          </a:p>
        </p:txBody>
      </p:sp>
      <p:sp>
        <p:nvSpPr>
          <p:cNvPr id="982" name="Google Shape;982;p34"/>
          <p:cNvSpPr txBox="1"/>
          <p:nvPr/>
        </p:nvSpPr>
        <p:spPr>
          <a:xfrm>
            <a:off x="577993" y="30297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Expliquer la stratégie.</a:t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3" name="Google Shape;98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84" name="Google Shape;984;p34"/>
          <p:cNvSpPr/>
          <p:nvPr/>
        </p:nvSpPr>
        <p:spPr>
          <a:xfrm>
            <a:off x="653143" y="1545683"/>
            <a:ext cx="7973064" cy="1323439"/>
          </a:xfrm>
          <a:prstGeom prst="rect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trouver et identifier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l’action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 personnage, c’est-à-dire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ce que fait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personnage 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cherche les verbes dans les phrases.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pose la question: « Qu’est-ce que le personnage … fait ? ».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3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répondre à cette question, Cherchez l’action de Kamal quand il a mal au genou.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3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repérer les mots clés de la question. </a:t>
            </a:r>
            <a:endParaRPr/>
          </a:p>
        </p:txBody>
      </p:sp>
      <p:pic>
        <p:nvPicPr>
          <p:cNvPr id="991" name="Google Shape;99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572" y="1960908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0088" y="2219636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35"/>
          <p:cNvSpPr/>
          <p:nvPr/>
        </p:nvSpPr>
        <p:spPr>
          <a:xfrm>
            <a:off x="403762" y="843150"/>
            <a:ext cx="8003968" cy="769441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fait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Kamal quand il a mal au genou 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994" name="Google Shape;994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67529" y="65702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3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En lisant, nous repérons les mots et les expressions suivantes : « rester assis » et « ne bouge pas ».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3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Montrer les indices.</a:t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1" name="Google Shape;100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572" y="1960908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0088" y="2219636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36"/>
          <p:cNvSpPr/>
          <p:nvPr/>
        </p:nvSpPr>
        <p:spPr>
          <a:xfrm>
            <a:off x="403762" y="843150"/>
            <a:ext cx="8003968" cy="769441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fait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Kamal quand il a mal au genou 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4" name="Google Shape;1004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32345" y="2341972"/>
            <a:ext cx="2742766" cy="345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005" name="Google Shape;1005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67529" y="65702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3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/>
          </a:p>
        </p:txBody>
      </p:sp>
      <p:pic>
        <p:nvPicPr>
          <p:cNvPr id="1011" name="Google Shape;101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572" y="1960908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0088" y="2219636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3" name="Google Shape;1013;p37"/>
          <p:cNvSpPr/>
          <p:nvPr/>
        </p:nvSpPr>
        <p:spPr>
          <a:xfrm>
            <a:off x="674960" y="1288801"/>
            <a:ext cx="69709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Il reste assis, sans bouger.</a:t>
            </a:r>
            <a:endParaRPr/>
          </a:p>
        </p:txBody>
      </p:sp>
      <p:pic>
        <p:nvPicPr>
          <p:cNvPr id="1014" name="Google Shape;1014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3198" y="2364550"/>
            <a:ext cx="1270661" cy="345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71255" y="2362570"/>
            <a:ext cx="1403270" cy="345045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p37"/>
          <p:cNvSpPr/>
          <p:nvPr/>
        </p:nvSpPr>
        <p:spPr>
          <a:xfrm>
            <a:off x="463561" y="984024"/>
            <a:ext cx="8003968" cy="769441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 Kamal quand il a mal au genou ?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17" name="Google Shape;1017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67529" y="65702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3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cette question. Travaillez en binômes.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2 binômes pour donner leurs réponses à la classe . </a:t>
            </a:r>
            <a:endParaRPr/>
          </a:p>
        </p:txBody>
      </p:sp>
      <p:pic>
        <p:nvPicPr>
          <p:cNvPr id="1024" name="Google Shape;102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572" y="1960908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90088" y="2219636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38"/>
          <p:cNvSpPr/>
          <p:nvPr/>
        </p:nvSpPr>
        <p:spPr>
          <a:xfrm>
            <a:off x="403762" y="843150"/>
            <a:ext cx="8003968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fatima quand elle arrive ?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3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2 binômes pour donner leurs réponses à la classe. 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4" name="Google Shape;103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572" y="1960908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0088" y="2219636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39"/>
          <p:cNvSpPr/>
          <p:nvPr/>
        </p:nvSpPr>
        <p:spPr>
          <a:xfrm>
            <a:off x="446048" y="862361"/>
            <a:ext cx="7961681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 Fatima quand elle arrive ?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39"/>
          <p:cNvSpPr/>
          <p:nvPr/>
        </p:nvSpPr>
        <p:spPr>
          <a:xfrm>
            <a:off x="592204" y="1147385"/>
            <a:ext cx="46430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Elle lave la blessure et fait un pansement.</a:t>
            </a:r>
            <a:endParaRPr/>
          </a:p>
        </p:txBody>
      </p:sp>
      <p:pic>
        <p:nvPicPr>
          <p:cNvPr id="1038" name="Google Shape;1038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3776" y="3731581"/>
            <a:ext cx="1769423" cy="41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38103" y="3765228"/>
            <a:ext cx="2103913" cy="412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040" name="Google Shape;1040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67529" y="65702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656" name="Google Shape;656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20126"/>
            <a:ext cx="479846" cy="563276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4"/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semaine</a:t>
            </a:r>
            <a:endParaRPr i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" name="Google Shape;104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572" y="1702709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87106" y="1993382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p40"/>
          <p:cNvSpPr txBox="1"/>
          <p:nvPr/>
        </p:nvSpPr>
        <p:spPr>
          <a:xfrm>
            <a:off x="853965" y="14040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cette question. Travaillez individuellement !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40"/>
          <p:cNvSpPr/>
          <p:nvPr/>
        </p:nvSpPr>
        <p:spPr>
          <a:xfrm>
            <a:off x="446048" y="901273"/>
            <a:ext cx="7961681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 Kamal à la fin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Google Shape;105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572" y="1702709"/>
            <a:ext cx="6945341" cy="263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05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87106" y="1993382"/>
            <a:ext cx="20002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41"/>
          <p:cNvSpPr txBox="1"/>
          <p:nvPr/>
        </p:nvSpPr>
        <p:spPr>
          <a:xfrm>
            <a:off x="853965" y="14040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La réponse attendue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41"/>
          <p:cNvSpPr/>
          <p:nvPr/>
        </p:nvSpPr>
        <p:spPr>
          <a:xfrm>
            <a:off x="446048" y="911001"/>
            <a:ext cx="7961681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 Kamal à la fin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41"/>
          <p:cNvSpPr/>
          <p:nvPr/>
        </p:nvSpPr>
        <p:spPr>
          <a:xfrm>
            <a:off x="592204" y="1186297"/>
            <a:ext cx="16536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Kamal sourit.</a:t>
            </a:r>
            <a:endParaRPr b="1" i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0" name="Google Shape;1060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19308" y="3876000"/>
            <a:ext cx="941492" cy="412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42"/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Défi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43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071" name="Google Shape;107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65702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51" y="1681164"/>
            <a:ext cx="8915298" cy="1620176"/>
          </a:xfrm>
          <a:prstGeom prst="rect">
            <a:avLst/>
          </a:prstGeom>
          <a:noFill/>
          <a:ln>
            <a:noFill/>
          </a:ln>
        </p:spPr>
      </p:pic>
      <p:sp>
        <p:nvSpPr>
          <p:cNvPr id="1073" name="Google Shape;1073;p43"/>
          <p:cNvSpPr/>
          <p:nvPr/>
        </p:nvSpPr>
        <p:spPr>
          <a:xfrm>
            <a:off x="924127" y="94743"/>
            <a:ext cx="75434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le texte à haute voix en changeant le ton selon la situation.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43"/>
          <p:cNvSpPr txBox="1"/>
          <p:nvPr/>
        </p:nvSpPr>
        <p:spPr>
          <a:xfrm>
            <a:off x="907660" y="460745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Aider les élèves à identifier les phrases où le ton doit changer.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79" name="Google Shape;107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09" y="889906"/>
            <a:ext cx="3363686" cy="3363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0" name="Google Shape;1080;p44"/>
          <p:cNvGrpSpPr/>
          <p:nvPr/>
        </p:nvGrpSpPr>
        <p:grpSpPr>
          <a:xfrm>
            <a:off x="3969445" y="1167578"/>
            <a:ext cx="4540783" cy="2783794"/>
            <a:chOff x="1715066" y="1103461"/>
            <a:chExt cx="5717724" cy="3124203"/>
          </a:xfrm>
        </p:grpSpPr>
        <p:sp>
          <p:nvSpPr>
            <p:cNvPr id="1081" name="Google Shape;1081;p4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4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3" name="Google Shape;1083;p44"/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1" sz="2800">
              <a:solidFill>
                <a:srgbClr val="A98FC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44"/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9" name="Google Shape;108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45"/>
          <p:cNvSpPr txBox="1"/>
          <p:nvPr/>
        </p:nvSpPr>
        <p:spPr>
          <a:xfrm>
            <a:off x="865396" y="104239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la séance. Qui peut me rappeler ce que nous avons appris aujourd’hui ? </a:t>
            </a:r>
            <a:endParaRPr/>
          </a:p>
        </p:txBody>
      </p:sp>
      <p:sp>
        <p:nvSpPr>
          <p:cNvPr id="1091" name="Google Shape;1091;p45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pour répondre.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45"/>
          <p:cNvSpPr txBox="1"/>
          <p:nvPr/>
        </p:nvSpPr>
        <p:spPr>
          <a:xfrm>
            <a:off x="696037" y="2405480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:</a:t>
            </a:r>
            <a:endParaRPr/>
          </a:p>
        </p:txBody>
      </p:sp>
      <p:sp>
        <p:nvSpPr>
          <p:cNvPr id="1093" name="Google Shape;1093;p45"/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Aujourd’hui, nous avons appris :</a:t>
            </a:r>
            <a:endParaRPr/>
          </a:p>
        </p:txBody>
      </p:sp>
      <p:sp>
        <p:nvSpPr>
          <p:cNvPr id="1094" name="Google Shape;1094;p45"/>
          <p:cNvSpPr/>
          <p:nvPr/>
        </p:nvSpPr>
        <p:spPr>
          <a:xfrm>
            <a:off x="859249" y="1544263"/>
            <a:ext cx="7655359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45"/>
          <p:cNvSpPr/>
          <p:nvPr/>
        </p:nvSpPr>
        <p:spPr>
          <a:xfrm>
            <a:off x="859249" y="2879545"/>
            <a:ext cx="7655359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0" name="Google Shape;1100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46"/>
          <p:cNvSpPr txBox="1"/>
          <p:nvPr/>
        </p:nvSpPr>
        <p:spPr>
          <a:xfrm>
            <a:off x="865396" y="109931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Voici ce que nous avons appris aujourd’hui : </a:t>
            </a:r>
            <a:endParaRPr/>
          </a:p>
        </p:txBody>
      </p:sp>
      <p:sp>
        <p:nvSpPr>
          <p:cNvPr id="1102" name="Google Shape;1102;p46"/>
          <p:cNvSpPr txBox="1"/>
          <p:nvPr/>
        </p:nvSpPr>
        <p:spPr>
          <a:xfrm>
            <a:off x="440918" y="2552317"/>
            <a:ext cx="7634702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à identifier l’action d’un personnage.</a:t>
            </a:r>
            <a:endParaRPr/>
          </a:p>
        </p:txBody>
      </p:sp>
      <p:sp>
        <p:nvSpPr>
          <p:cNvPr id="1103" name="Google Shape;1103;p46"/>
          <p:cNvSpPr txBox="1"/>
          <p:nvPr/>
        </p:nvSpPr>
        <p:spPr>
          <a:xfrm>
            <a:off x="440918" y="819614"/>
            <a:ext cx="7634702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Nous avons appris à lire les sons « s » et « z ».</a:t>
            </a:r>
            <a:endParaRPr/>
          </a:p>
        </p:txBody>
      </p:sp>
      <p:sp>
        <p:nvSpPr>
          <p:cNvPr id="1104" name="Google Shape;1104;p46"/>
          <p:cNvSpPr/>
          <p:nvPr/>
        </p:nvSpPr>
        <p:spPr>
          <a:xfrm>
            <a:off x="5100517" y="1327728"/>
            <a:ext cx="3920495" cy="1200329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Le son [z]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b="1" i="0" lang="fr-FR" sz="18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z :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zéro, zèbre, zone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b="1" i="0" lang="fr-FR" sz="1800" u="none" cap="none" strike="noStrike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s entre deux voyelles : 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rose, maison, raison</a:t>
            </a:r>
            <a:endParaRPr/>
          </a:p>
        </p:txBody>
      </p:sp>
      <p:sp>
        <p:nvSpPr>
          <p:cNvPr id="1105" name="Google Shape;1105;p46"/>
          <p:cNvSpPr/>
          <p:nvPr/>
        </p:nvSpPr>
        <p:spPr>
          <a:xfrm>
            <a:off x="440918" y="2986636"/>
            <a:ext cx="8532592" cy="2031325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questions possibles :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fait le personnage ?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fait-il 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Comment répondre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🡺 On répond avec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verbe d’action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 : La fille lit un livre et son petit frère court dans la cour.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fait la fille ? 🡺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lit un livre.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fait le garçon ? 🡺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court dans la cour.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répondre, cherche le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dans la phrase 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(lit, court, chante, joue, écrit…).</a:t>
            </a:r>
            <a:endParaRPr/>
          </a:p>
        </p:txBody>
      </p:sp>
      <p:sp>
        <p:nvSpPr>
          <p:cNvPr id="1106" name="Google Shape;1106;p46"/>
          <p:cNvSpPr/>
          <p:nvPr/>
        </p:nvSpPr>
        <p:spPr>
          <a:xfrm>
            <a:off x="471045" y="1290150"/>
            <a:ext cx="4353873" cy="1200329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Le son [s] :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Lettres possibles : s, ss, ç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b="1" lang="fr-FR" sz="1800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s :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sel, sable, oiseau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b="1" lang="fr-FR" sz="1800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ss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(entre deux voyelles) : passe, classe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36FB6"/>
              </a:buClr>
              <a:buSzPts val="1800"/>
              <a:buFont typeface="Noto Sans Symbols"/>
              <a:buChar char="⮚"/>
            </a:pPr>
            <a:r>
              <a:rPr b="1" lang="fr-FR" sz="1800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ç :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garçon, leçon, façade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1" name="Google Shape;1111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9315" y="1200516"/>
            <a:ext cx="3418169" cy="1233626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47"/>
          <p:cNvSpPr txBox="1"/>
          <p:nvPr/>
        </p:nvSpPr>
        <p:spPr>
          <a:xfrm>
            <a:off x="865396" y="15310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N’oubliez pas de faire ces activités à la maison.</a:t>
            </a:r>
            <a:endParaRPr/>
          </a:p>
        </p:txBody>
      </p:sp>
      <p:sp>
        <p:nvSpPr>
          <p:cNvPr id="1113" name="Google Shape;1113;p47"/>
          <p:cNvSpPr txBox="1"/>
          <p:nvPr/>
        </p:nvSpPr>
        <p:spPr>
          <a:xfrm>
            <a:off x="231354" y="2769978"/>
            <a:ext cx="8582140" cy="8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à lire à haute voix les phrases de la page 11 du livret.</a:t>
            </a:r>
            <a:endParaRPr/>
          </a:p>
          <a:p>
            <a:pPr indent="-514350" lvl="0" marL="514350" marR="0" rtl="0" algn="just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au défi proposé à la page 11 du livret.</a:t>
            </a:r>
            <a:endParaRPr/>
          </a:p>
        </p:txBody>
      </p:sp>
      <p:pic>
        <p:nvPicPr>
          <p:cNvPr descr="Image générée" id="1114" name="Google Shape;1114;p47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549264" y="67167"/>
            <a:ext cx="594736" cy="56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9" name="Google Shape;111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48"/>
          <p:cNvSpPr txBox="1"/>
          <p:nvPr/>
        </p:nvSpPr>
        <p:spPr>
          <a:xfrm>
            <a:off x="761585" y="31841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 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"/>
          <p:cNvSpPr txBox="1"/>
          <p:nvPr/>
        </p:nvSpPr>
        <p:spPr>
          <a:xfrm>
            <a:off x="667487" y="252417"/>
            <a:ext cx="8125495" cy="483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 :</a:t>
            </a:r>
            <a:endParaRPr b="0" i="0" sz="14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63" name="Google Shape;663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6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69" name="Google Shape;669;p6"/>
          <p:cNvPicPr preferRelativeResize="0"/>
          <p:nvPr/>
        </p:nvPicPr>
        <p:blipFill rotWithShape="1">
          <a:blip r:embed="rId3">
            <a:alphaModFix/>
          </a:blip>
          <a:srcRect b="4644" l="4008" r="68628" t="77363"/>
          <a:stretch/>
        </p:blipFill>
        <p:spPr>
          <a:xfrm>
            <a:off x="301971" y="3827620"/>
            <a:ext cx="898071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670" name="Google Shape;670;p6"/>
          <p:cNvPicPr preferRelativeResize="0"/>
          <p:nvPr/>
        </p:nvPicPr>
        <p:blipFill rotWithShape="1">
          <a:blip r:embed="rId4">
            <a:alphaModFix/>
          </a:blip>
          <a:srcRect b="60700" l="0" r="71115" t="23546"/>
          <a:stretch/>
        </p:blipFill>
        <p:spPr>
          <a:xfrm>
            <a:off x="281548" y="1438528"/>
            <a:ext cx="948012" cy="775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671" name="Google Shape;671;p6"/>
          <p:cNvPicPr preferRelativeResize="0"/>
          <p:nvPr/>
        </p:nvPicPr>
        <p:blipFill rotWithShape="1">
          <a:blip r:embed="rId3">
            <a:alphaModFix/>
          </a:blip>
          <a:srcRect b="41629" l="3381" r="70997" t="42118"/>
          <a:stretch/>
        </p:blipFill>
        <p:spPr>
          <a:xfrm>
            <a:off x="310721" y="2214135"/>
            <a:ext cx="840921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672" name="Google Shape;672;p6"/>
          <p:cNvPicPr preferRelativeResize="0"/>
          <p:nvPr/>
        </p:nvPicPr>
        <p:blipFill rotWithShape="1">
          <a:blip r:embed="rId5">
            <a:alphaModFix/>
          </a:blip>
          <a:srcRect b="24461" l="4961" r="71159" t="59121"/>
          <a:stretch/>
        </p:blipFill>
        <p:spPr>
          <a:xfrm>
            <a:off x="372072" y="2981578"/>
            <a:ext cx="783772" cy="808264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6"/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6"/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(à dire à haute voix).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6"/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6"/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prioritaire à réaliser en classe.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6"/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optionnelle à omettre en cas de manque de temps.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78" name="Google Shape;678;p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476783" y="644711"/>
            <a:ext cx="574350" cy="67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7"/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/>
          </a:p>
        </p:txBody>
      </p:sp>
      <p:sp>
        <p:nvSpPr>
          <p:cNvPr id="684" name="Google Shape;684;p7"/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/>
          </a:p>
        </p:txBody>
      </p:sp>
      <p:sp>
        <p:nvSpPr>
          <p:cNvPr id="685" name="Google Shape;685;p7"/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686" name="Google Shape;686;p7"/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/>
          </a:p>
        </p:txBody>
      </p:sp>
      <p:pic>
        <p:nvPicPr>
          <p:cNvPr id="687" name="Google Shape;68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688" name="Google Shape;688;p7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4754" y="2787358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754" y="3761689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7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"/>
          <p:cNvSpPr/>
          <p:nvPr/>
        </p:nvSpPr>
        <p:spPr>
          <a:xfrm>
            <a:off x="1692956" y="1070383"/>
            <a:ext cx="5924251" cy="274570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8"/>
          <p:cNvSpPr/>
          <p:nvPr/>
        </p:nvSpPr>
        <p:spPr>
          <a:xfrm>
            <a:off x="1779973" y="268219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8"/>
          <p:cNvSpPr/>
          <p:nvPr/>
        </p:nvSpPr>
        <p:spPr>
          <a:xfrm>
            <a:off x="1786179" y="3280741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8"/>
          <p:cNvSpPr/>
          <p:nvPr/>
        </p:nvSpPr>
        <p:spPr>
          <a:xfrm>
            <a:off x="1786179" y="204318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8"/>
          <p:cNvSpPr/>
          <p:nvPr/>
        </p:nvSpPr>
        <p:spPr>
          <a:xfrm>
            <a:off x="1786179" y="1343070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8"/>
          <p:cNvSpPr/>
          <p:nvPr/>
        </p:nvSpPr>
        <p:spPr>
          <a:xfrm>
            <a:off x="2155890" y="1278651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8"/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	 	</a:t>
            </a:r>
            <a:endParaRPr/>
          </a:p>
        </p:txBody>
      </p:sp>
      <p:sp>
        <p:nvSpPr>
          <p:cNvPr id="704" name="Google Shape;704;p8"/>
          <p:cNvSpPr/>
          <p:nvPr/>
        </p:nvSpPr>
        <p:spPr>
          <a:xfrm>
            <a:off x="2155890" y="1974554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8"/>
          <p:cNvSpPr/>
          <p:nvPr/>
        </p:nvSpPr>
        <p:spPr>
          <a:xfrm>
            <a:off x="2149856" y="2618929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8"/>
          <p:cNvSpPr/>
          <p:nvPr/>
        </p:nvSpPr>
        <p:spPr>
          <a:xfrm>
            <a:off x="6727002" y="2606780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8"/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/>
          </a:p>
        </p:txBody>
      </p:sp>
      <p:sp>
        <p:nvSpPr>
          <p:cNvPr id="708" name="Google Shape;708;p8"/>
          <p:cNvSpPr/>
          <p:nvPr/>
        </p:nvSpPr>
        <p:spPr>
          <a:xfrm>
            <a:off x="6726221" y="3244843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8"/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/>
          </a:p>
        </p:txBody>
      </p:sp>
      <p:sp>
        <p:nvSpPr>
          <p:cNvPr id="710" name="Google Shape;710;p8"/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8"/>
          <p:cNvSpPr/>
          <p:nvPr/>
        </p:nvSpPr>
        <p:spPr>
          <a:xfrm>
            <a:off x="6727002" y="1974876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8"/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8"/>
          <p:cNvSpPr/>
          <p:nvPr/>
        </p:nvSpPr>
        <p:spPr>
          <a:xfrm>
            <a:off x="6729839" y="1297144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8"/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8"/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Compréhension de l’écrit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8"/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8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Google Shape;722;p9"/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723" name="Google Shape;723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4" name="Google Shape;724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5" name="Google Shape;725;p9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26" name="Google Shape;726;p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8" name="Google Shape;728;p9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9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