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2"/>
  </p:notesMasterIdLst>
  <p:sldIdLst>
    <p:sldId id="2147483567" r:id="rId9"/>
    <p:sldId id="2147483596" r:id="rId10"/>
    <p:sldId id="2147483568" r:id="rId11"/>
    <p:sldId id="258" r:id="rId12"/>
    <p:sldId id="2147483580" r:id="rId13"/>
    <p:sldId id="2147483411" r:id="rId14"/>
    <p:sldId id="2147483615" r:id="rId15"/>
    <p:sldId id="2147483616" r:id="rId16"/>
    <p:sldId id="2147483485" r:id="rId17"/>
    <p:sldId id="2147483486" r:id="rId18"/>
    <p:sldId id="2147483505" r:id="rId19"/>
    <p:sldId id="2147483471" r:id="rId20"/>
    <p:sldId id="2147483436" r:id="rId21"/>
    <p:sldId id="2147483617" r:id="rId22"/>
    <p:sldId id="2147483618" r:id="rId23"/>
    <p:sldId id="2147483619" r:id="rId24"/>
    <p:sldId id="2147483582" r:id="rId25"/>
    <p:sldId id="2147483611" r:id="rId26"/>
    <p:sldId id="2147483597" r:id="rId27"/>
    <p:sldId id="2147483540" r:id="rId28"/>
    <p:sldId id="2147483576" r:id="rId29"/>
    <p:sldId id="2147483605" r:id="rId30"/>
    <p:sldId id="2147483614" r:id="rId31"/>
    <p:sldId id="2147483606" r:id="rId32"/>
    <p:sldId id="2147483607" r:id="rId33"/>
    <p:sldId id="2147483551" r:id="rId34"/>
    <p:sldId id="2147483608" r:id="rId35"/>
    <p:sldId id="311" r:id="rId36"/>
    <p:sldId id="2147483609" r:id="rId37"/>
    <p:sldId id="320" r:id="rId38"/>
    <p:sldId id="2147483621" r:id="rId39"/>
    <p:sldId id="2147483538" r:id="rId40"/>
    <p:sldId id="2147483539" r:id="rId41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0070C0"/>
    <a:srgbClr val="54AFE9"/>
    <a:srgbClr val="A98FC3"/>
    <a:srgbClr val="3FB2CB"/>
    <a:srgbClr val="44546A"/>
    <a:srgbClr val="E3EEF2"/>
    <a:srgbClr val="CFE3F0"/>
    <a:srgbClr val="8BC145"/>
    <a:srgbClr val="336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5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xmlns="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xmlns="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xmlns="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xmlns="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xmlns="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xmlns="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xmlns="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xmlns="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4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11183D-87C1-0C8E-B5E7-5E8C4F65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xmlns="" id="{F659F6A1-E7DC-D614-AFE5-E184BA3061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xmlns="" id="{9A4CC1C3-192A-B068-5F03-372976184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251366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11183D-87C1-0C8E-B5E7-5E8C4F65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xmlns="" id="{F659F6A1-E7DC-D614-AFE5-E184BA3061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xmlns="" id="{9A4CC1C3-192A-B068-5F03-372976184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251366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xmlns="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xmlns="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6438A04C-B41F-7838-78B3-3D96951EF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xmlns="" id="{0B62CB5A-859C-B563-D729-79EC62450B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xmlns="" id="{202CCB74-E705-99DB-6E14-4DAD82234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916761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xmlns="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xmlns="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xmlns="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xmlns="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xmlns="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xmlns="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xmlns="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xmlns="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xmlns="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xmlns="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xmlns="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xmlns="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xmlns="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xmlns="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xmlns="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xmlns="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xmlns="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xmlns="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xmlns="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xmlns="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xmlns="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xmlns="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xmlns="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xmlns="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xmlns="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xmlns="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xmlns="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xmlns="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xmlns="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xmlns="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xmlns="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xmlns="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xmlns="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xmlns="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xmlns="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xmlns="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xmlns="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xmlns="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xmlns="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xmlns="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xmlns="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xmlns="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xmlns="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xmlns="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xmlns="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xmlns="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xmlns="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xmlns="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xmlns="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xmlns="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xmlns="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xmlns="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xmlns="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xmlns="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xmlns="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xmlns="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xmlns="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xmlns="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xmlns="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xmlns="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xmlns="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xmlns="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xmlns="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xmlns="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xmlns="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xmlns="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xmlns="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xmlns="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xmlns="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xmlns="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xmlns="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xmlns="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xmlns="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xmlns="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xmlns="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xmlns="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xmlns="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xmlns="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xmlns="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xmlns="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xmlns="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xmlns="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xmlns="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xmlns="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xmlns="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xmlns="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xmlns="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xmlns="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xmlns="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xmlns="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xmlns="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xmlns="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xmlns="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xmlns="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xmlns="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xmlns="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xmlns="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xmlns="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xmlns="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xmlns="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xmlns="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xmlns="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xmlns="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xmlns="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xmlns="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xmlns="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xmlns="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xmlns="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xmlns="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xmlns="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xmlns="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xmlns="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xmlns="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xmlns="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xmlns="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xmlns="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xmlns="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xmlns="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xmlns="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xmlns="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xmlns="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xmlns="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xmlns="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xmlns="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xmlns="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xmlns="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xmlns="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xmlns="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xmlns="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xmlns="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xmlns="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xmlns="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xmlns="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xmlns="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xmlns="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xmlns="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xmlns="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xmlns="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xmlns="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xmlns="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xmlns="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xmlns="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xmlns="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xmlns="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xmlns="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xmlns="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xmlns="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xmlns="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xmlns="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xmlns="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xmlns="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xmlns="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xmlns="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xmlns="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xmlns="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xmlns="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xmlns="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xmlns="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xmlns="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xmlns="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xmlns="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xmlns="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xmlns="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xmlns="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xmlns="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xmlns="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xmlns="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xmlns="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xmlns="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xmlns="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xmlns="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xmlns="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xmlns="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xmlns="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xmlns="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xmlns="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xmlns="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xmlns="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xmlns="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xmlns="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xmlns="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xmlns="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xmlns="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xmlns="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xmlns="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xmlns="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xmlns="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xmlns="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xmlns="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xmlns="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xmlns="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xmlns="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xmlns="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xmlns="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xmlns="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xmlns="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xmlns="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xmlns="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xmlns="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xmlns="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xmlns="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xmlns="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xmlns="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xmlns="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xmlns="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xmlns="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xmlns="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xmlns="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xmlns="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xmlns="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xmlns="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xmlns="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xmlns="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xmlns="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xmlns="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xmlns="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xmlns="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xmlns="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xmlns="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xmlns="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xmlns="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xmlns="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xmlns="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xmlns="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xmlns="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xmlns="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xmlns="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xmlns="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xmlns="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xmlns="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xmlns="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xmlns="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xmlns="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xmlns="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xmlns="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xmlns="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xmlns="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xmlns="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xmlns="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xmlns="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xmlns="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xmlns="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xmlns="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xmlns="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xmlns="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xmlns="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xmlns="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xmlns="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xmlns="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xmlns="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xmlns="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xmlns="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xmlns="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xmlns="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xmlns="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xmlns="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xmlns="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xmlns="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xmlns="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xmlns="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xmlns="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xmlns="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xmlns="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xmlns="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xmlns="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xmlns="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xmlns="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2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xmlns="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xmlns="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xmlns="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xmlns="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xmlns="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7.png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4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7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4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3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emf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52.emf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5.png"/><Relationship Id="rId5" Type="http://schemas.openxmlformats.org/officeDocument/2006/relationships/image" Target="../media/image49.png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0.png"/><Relationship Id="rId5" Type="http://schemas.openxmlformats.org/officeDocument/2006/relationships/image" Target="../media/image55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4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xmlns="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xmlns="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624145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xmlns="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594681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4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xmlns="" id="{CB0E6087-161E-F7D7-1975-A2A09F956478}"/>
              </a:ext>
            </a:extLst>
          </p:cNvPr>
          <p:cNvSpPr txBox="1"/>
          <p:nvPr/>
        </p:nvSpPr>
        <p:spPr>
          <a:xfrm>
            <a:off x="1564426" y="3799350"/>
            <a:ext cx="6896528" cy="2462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chemeClr val="bg1"/>
                </a:solidFill>
              </a:rPr>
              <a:t>Rebrassage : </a:t>
            </a:r>
            <a:r>
              <a:rPr lang="fr-FR" sz="1600" b="1" kern="0" dirty="0" smtClean="0">
                <a:solidFill>
                  <a:schemeClr val="bg1"/>
                </a:solidFill>
              </a:rPr>
              <a:t>consolider et réviser </a:t>
            </a:r>
            <a:r>
              <a:rPr lang="fr-FR" sz="1600" b="1" kern="0" dirty="0">
                <a:solidFill>
                  <a:schemeClr val="bg1"/>
                </a:solidFill>
              </a:rPr>
              <a:t>les acquis des trois séances de remédiation.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xmlns="" id="{F8C53EBC-F327-F687-DA37-526990EB91DF}"/>
              </a:ext>
            </a:extLst>
          </p:cNvPr>
          <p:cNvSpPr/>
          <p:nvPr/>
        </p:nvSpPr>
        <p:spPr>
          <a:xfrm>
            <a:off x="1385023" y="3063632"/>
            <a:ext cx="45719" cy="4203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xmlns="" id="{E20F6010-5958-CCE5-50DA-0596536343DD}"/>
              </a:ext>
            </a:extLst>
          </p:cNvPr>
          <p:cNvSpPr/>
          <p:nvPr/>
        </p:nvSpPr>
        <p:spPr>
          <a:xfrm flipH="1">
            <a:off x="1385023" y="3693880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xmlns="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xmlns="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xmlns="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xmlns="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xmlns="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xmlns="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xmlns="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xmlns="" id="{CB0E6087-161E-F7D7-1975-A2A09F956478}"/>
              </a:ext>
            </a:extLst>
          </p:cNvPr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 smtClean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xmlns="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xmlns="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xmlns="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xmlns="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xmlns="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xmlns="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xmlns="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xmlns="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xmlns="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xmlns="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xmlns="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xmlns="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xmlns="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xmlns="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xmlns="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xmlns="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xmlns="" id="{0493BF71-6AA9-53B4-992B-1C40DB14F63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Dans cette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séance,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nous allons réviser les sons suivants :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9" name="Google Shape;656;p54">
            <a:extLst>
              <a:ext uri="{FF2B5EF4-FFF2-40B4-BE49-F238E27FC236}">
                <a16:creationId xmlns=""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Google Shape;2054;p38">
            <a:extLst>
              <a:ext uri="{FF2B5EF4-FFF2-40B4-BE49-F238E27FC236}">
                <a16:creationId xmlns="" xmlns:a16="http://schemas.microsoft.com/office/drawing/2014/main" id="{609899CE-F99E-F746-A9BE-2F7FA09A8C19}"/>
              </a:ext>
            </a:extLst>
          </p:cNvPr>
          <p:cNvSpPr/>
          <p:nvPr/>
        </p:nvSpPr>
        <p:spPr>
          <a:xfrm>
            <a:off x="1208314" y="1629177"/>
            <a:ext cx="7274674" cy="143243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Lire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avec précision les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mots avec « 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 » et « 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Lire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avec précision les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mots avec « </a:t>
            </a:r>
            <a:r>
              <a:rPr lang="fr-F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oi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» et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« </a:t>
            </a:r>
            <a:r>
              <a:rPr lang="fr-F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oin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».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Lire avec précision des mots avec le « e » muet à la fin.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FAEDD162-E6BB-F426-E579-E88A97981E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42" y="1837533"/>
            <a:ext cx="805544" cy="80554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xmlns="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A tour de rôle, passez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au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tableau et lisez ces mots à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haute voix.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xmlns="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 cas de difficulté, apporter un feedback immédiat et rappeler les règles déjà </a:t>
            </a:r>
            <a:r>
              <a:rPr lang="fr-FR" sz="1400" dirty="0" smtClean="0"/>
              <a:t>vues.</a:t>
            </a:r>
            <a:endParaRPr lang="fr-FR" sz="1400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8674" y="1452678"/>
            <a:ext cx="4071342" cy="1764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78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7BDF41-0C20-BC4B-9A62-5BA945F91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xmlns="" id="{1E3A2182-0366-3C81-221C-968F24A94A6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 en binôme :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un élève lit la syllabe et l’autre corrige si c’est nécessaire.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xmlns="" id="{F442E715-1E46-D0EF-DA9A-0DF8E1A8CFB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Encourager les élèves à se corriger mutuellement. Inverser les rôles.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=""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7502" y="1517574"/>
            <a:ext cx="4095443" cy="1644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0872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0FDA0BE-2047-3413-0F67-21C6D2545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xmlns="" id="{D4502F26-7A17-ADCA-30CB-2C00740BC030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xmlns="" id="{55949F89-3F13-72D2-C9A0-35B61ACE3327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Lisez ces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syllabes à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haute voix. Travaillez individuellement.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xmlns="" id="{C57B0EE0-DD5D-09C7-D6F7-46AE0389FABF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Désigner quelques élèves au hasard. Apporter un feedback immédiat.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=""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28964" y="1539320"/>
            <a:ext cx="4524314" cy="1457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226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xmlns="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A tour de rôle, passez au tableau et lisez ces mots à haute voix.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xmlns="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 cas de difficulté, apporter un feedback immédiat et rappeler les règles déjà </a:t>
            </a:r>
            <a:r>
              <a:rPr lang="fr-FR" sz="1400" dirty="0" smtClean="0"/>
              <a:t>vues.</a:t>
            </a:r>
            <a:endParaRPr lang="fr-FR" sz="1400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525" y="987270"/>
            <a:ext cx="3497224" cy="335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78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7BDF41-0C20-BC4B-9A62-5BA945F91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xmlns="" id="{1E3A2182-0366-3C81-221C-968F24A94A6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 en binôme :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un élève lit le mot et l’autre corrige si c’est nécessaire.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xmlns="" id="{F442E715-1E46-D0EF-DA9A-0DF8E1A8CFB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Encourager les élèves à se corriger mutuellement. Inverser les rôles.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=""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0867" y="987273"/>
            <a:ext cx="3599933" cy="3341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0872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0FDA0BE-2047-3413-0F67-21C6D2545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xmlns="" id="{D4502F26-7A17-ADCA-30CB-2C00740BC030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xmlns="" id="{55949F89-3F13-72D2-C9A0-35B61ACE3327}"/>
              </a:ext>
            </a:extLst>
          </p:cNvPr>
          <p:cNvSpPr txBox="1"/>
          <p:nvPr/>
        </p:nvSpPr>
        <p:spPr>
          <a:xfrm>
            <a:off x="865396" y="1212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Lisez ces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mots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à haute voix. Travaillez individuellement.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xmlns="" id="{C57B0EE0-DD5D-09C7-D6F7-46AE0389FABF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Désigner quelques élèves au hasard. Apporter un feedback immédiat.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=""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33640" y="938153"/>
            <a:ext cx="3401057" cy="338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226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35">
            <a:extLst>
              <a:ext uri="{FF2B5EF4-FFF2-40B4-BE49-F238E27FC236}">
                <a16:creationId xmlns:a16="http://schemas.microsoft.com/office/drawing/2014/main" xmlns="" id="{E3D0EE8E-56B7-7EA9-51A4-BCB95DF71898}"/>
              </a:ext>
            </a:extLst>
          </p:cNvPr>
          <p:cNvCxnSpPr/>
          <p:nvPr/>
        </p:nvCxnSpPr>
        <p:spPr>
          <a:xfrm>
            <a:off x="1747421" y="1807829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BEB2FDD-17BB-2732-0C52-3739BF7A9659}"/>
              </a:ext>
            </a:extLst>
          </p:cNvPr>
          <p:cNvSpPr txBox="1"/>
          <p:nvPr/>
        </p:nvSpPr>
        <p:spPr>
          <a:xfrm>
            <a:off x="8064002" y="1144397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accent6"/>
                </a:solidFill>
              </a:rPr>
              <a:t>Post-test</a:t>
            </a:r>
            <a:endParaRPr lang="fr-FR" sz="1200" b="1" dirty="0">
              <a:solidFill>
                <a:schemeClr val="accent6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5FBEA9D3-2E76-1D25-99CE-1F15ABE3CD81}"/>
              </a:ext>
            </a:extLst>
          </p:cNvPr>
          <p:cNvGrpSpPr/>
          <p:nvPr/>
        </p:nvGrpSpPr>
        <p:grpSpPr>
          <a:xfrm>
            <a:off x="7637551" y="1040134"/>
            <a:ext cx="1436644" cy="1294519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50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Google Shape;1079;p111">
            <a:extLst>
              <a:ext uri="{FF2B5EF4-FFF2-40B4-BE49-F238E27FC236}">
                <a16:creationId xmlns:a16="http://schemas.microsoft.com/office/drawing/2014/main" xmlns="" id="{6CD38155-F404-1B38-D47F-EB0A2D53F675}"/>
              </a:ext>
            </a:extLst>
          </p:cNvPr>
          <p:cNvSpPr/>
          <p:nvPr/>
        </p:nvSpPr>
        <p:spPr>
          <a:xfrm>
            <a:off x="139474" y="4720909"/>
            <a:ext cx="3392020" cy="30229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1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Séances de remédiation 1</a:t>
            </a:r>
            <a:r>
              <a:rPr lang="fr-FR" sz="1600" b="1" i="1" u="none" strike="noStrike" kern="0" cap="none" spc="0" baseline="3000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ère</a:t>
            </a:r>
            <a:r>
              <a:rPr lang="fr-FR" sz="1600" b="1" i="1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 AC </a:t>
            </a:r>
            <a:endParaRPr lang="fr-FR" sz="1600" b="0" i="1" u="none" strike="noStrike" kern="0" cap="none" spc="0" baseline="0" dirty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xmlns="" id="{E3D0EE8E-56B7-7EA9-51A4-BCB95DF71898}"/>
              </a:ext>
            </a:extLst>
          </p:cNvPr>
          <p:cNvCxnSpPr/>
          <p:nvPr/>
        </p:nvCxnSpPr>
        <p:spPr>
          <a:xfrm>
            <a:off x="5121381" y="1699549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xmlns="" id="{5A6E13B6-48CF-E828-1CE3-F510889B3475}"/>
              </a:ext>
            </a:extLst>
          </p:cNvPr>
          <p:cNvSpPr/>
          <p:nvPr/>
        </p:nvSpPr>
        <p:spPr>
          <a:xfrm>
            <a:off x="4553339" y="1098884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Révision</a:t>
            </a:r>
            <a:endParaRPr lang="fr-FR" sz="1350" dirty="0"/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xmlns="" id="{8C3AEFF5-D06D-5BD6-9A7E-9B9AB9A03011}"/>
              </a:ext>
            </a:extLst>
          </p:cNvPr>
          <p:cNvSpPr/>
          <p:nvPr/>
        </p:nvSpPr>
        <p:spPr>
          <a:xfrm>
            <a:off x="4970812" y="4148096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Test de </a:t>
            </a:r>
          </a:p>
          <a:p>
            <a:pPr algn="ctr"/>
            <a:r>
              <a:rPr lang="fr-FR" sz="1200" b="1" dirty="0">
                <a:solidFill>
                  <a:schemeClr val="accent6"/>
                </a:solidFill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xmlns="" id="{9EF23640-7160-6E89-19CE-173D8F1B7F1E}"/>
              </a:ext>
            </a:extLst>
          </p:cNvPr>
          <p:cNvCxnSpPr/>
          <p:nvPr/>
        </p:nvCxnSpPr>
        <p:spPr>
          <a:xfrm>
            <a:off x="5582363" y="351474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xmlns="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xmlns="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34">
            <a:extLst>
              <a:ext uri="{FF2B5EF4-FFF2-40B4-BE49-F238E27FC236}">
                <a16:creationId xmlns:a16="http://schemas.microsoft.com/office/drawing/2014/main" xmlns="" id="{5A6E13B6-48CF-E828-1CE3-F510889B3475}"/>
              </a:ext>
            </a:extLst>
          </p:cNvPr>
          <p:cNvSpPr/>
          <p:nvPr/>
        </p:nvSpPr>
        <p:spPr>
          <a:xfrm>
            <a:off x="507639" y="1070805"/>
            <a:ext cx="2761340" cy="94340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Rebrassage : </a:t>
            </a:r>
            <a:r>
              <a:rPr lang="fr-FR" sz="1200" dirty="0"/>
              <a:t>consolider et réviser les acquis travaillés lors des trois séances </a:t>
            </a:r>
            <a:r>
              <a:rPr lang="fr-FR" sz="1200" dirty="0" smtClean="0"/>
              <a:t>de remédiation.</a:t>
            </a:r>
            <a:endParaRPr lang="fr-FR" sz="1200" b="1" dirty="0">
              <a:solidFill>
                <a:schemeClr val="tx1"/>
              </a:solidFill>
            </a:endParaRP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xmlns="" id="{E3D0EE8E-56B7-7EA9-51A4-BCB95DF71898}"/>
              </a:ext>
            </a:extLst>
          </p:cNvPr>
          <p:cNvCxnSpPr/>
          <p:nvPr/>
        </p:nvCxnSpPr>
        <p:spPr>
          <a:xfrm>
            <a:off x="6862102" y="153165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xmlns="" id="{5A6E13B6-48CF-E828-1CE3-F510889B3475}"/>
              </a:ext>
            </a:extLst>
          </p:cNvPr>
          <p:cNvSpPr/>
          <p:nvPr/>
        </p:nvSpPr>
        <p:spPr>
          <a:xfrm>
            <a:off x="5976334" y="1058348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Consolidation</a:t>
            </a:r>
            <a:endParaRPr lang="fr-FR" sz="1350" dirty="0"/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xmlns="" id="{5A6E13B6-48CF-E828-1CE3-F510889B3475}"/>
              </a:ext>
            </a:extLst>
          </p:cNvPr>
          <p:cNvSpPr/>
          <p:nvPr/>
        </p:nvSpPr>
        <p:spPr>
          <a:xfrm>
            <a:off x="6544330" y="4302297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Palier </a:t>
            </a:r>
            <a:r>
              <a:rPr lang="fr-FR" sz="1200" b="1" dirty="0" smtClean="0">
                <a:solidFill>
                  <a:schemeClr val="accent6"/>
                </a:solidFill>
              </a:rPr>
              <a:t>2</a:t>
            </a:r>
            <a:endParaRPr lang="fr-FR" sz="1350" dirty="0"/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xmlns="" id="{E3D0EE8E-56B7-7EA9-51A4-BCB95DF71898}"/>
              </a:ext>
            </a:extLst>
          </p:cNvPr>
          <p:cNvCxnSpPr/>
          <p:nvPr/>
        </p:nvCxnSpPr>
        <p:spPr>
          <a:xfrm>
            <a:off x="7300887" y="3669970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5" name="ZoneTexte 54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7" name="Pentagon 3">
            <a:extLst>
              <a:ext uri="{FF2B5EF4-FFF2-40B4-BE49-F238E27FC236}">
                <a16:creationId xmlns:a16="http://schemas.microsoft.com/office/drawing/2014/main" xmlns="" id="{9DC24E7A-C759-D70C-4B5E-57312B042067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8" name="Chevron 5">
            <a:extLst>
              <a:ext uri="{FF2B5EF4-FFF2-40B4-BE49-F238E27FC236}">
                <a16:creationId xmlns:a16="http://schemas.microsoft.com/office/drawing/2014/main" xmlns="" id="{A328255F-4DC0-ABF4-AE19-90443670F2D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59" name="Pentagon 3">
            <a:extLst>
              <a:ext uri="{FF2B5EF4-FFF2-40B4-BE49-F238E27FC236}">
                <a16:creationId xmlns:a16="http://schemas.microsoft.com/office/drawing/2014/main" xmlns="" id="{262360AF-516E-0EE4-E95D-2327EB6A5598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60" name="Pentagon 3">
            <a:extLst>
              <a:ext uri="{FF2B5EF4-FFF2-40B4-BE49-F238E27FC236}">
                <a16:creationId xmlns:a16="http://schemas.microsoft.com/office/drawing/2014/main" xmlns="" id="{4C8E540E-290A-517F-09D6-D2F453FC91EF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1" name="Pentagon 3">
            <a:extLst>
              <a:ext uri="{FF2B5EF4-FFF2-40B4-BE49-F238E27FC236}">
                <a16:creationId xmlns:a16="http://schemas.microsoft.com/office/drawing/2014/main" xmlns="" id="{065A1F34-66DD-6B30-B6D6-CC68923B342C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Chevron 5">
            <a:extLst>
              <a:ext uri="{FF2B5EF4-FFF2-40B4-BE49-F238E27FC236}">
                <a16:creationId xmlns:a16="http://schemas.microsoft.com/office/drawing/2014/main" xmlns="" id="{DC7608AB-D0B9-014D-E349-23C2462A5C3F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Pentagon 3">
            <a:extLst>
              <a:ext uri="{FF2B5EF4-FFF2-40B4-BE49-F238E27FC236}">
                <a16:creationId xmlns:a16="http://schemas.microsoft.com/office/drawing/2014/main" xmlns="" id="{1151A1B9-CEDF-B322-E1DA-C31D096CF78C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Pentagon 3">
            <a:extLst>
              <a:ext uri="{FF2B5EF4-FFF2-40B4-BE49-F238E27FC236}">
                <a16:creationId xmlns:a16="http://schemas.microsoft.com/office/drawing/2014/main" xmlns="" id="{B1147BBE-F73D-FC97-C5BB-39A3928FC767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Pentagon 3">
            <a:extLst>
              <a:ext uri="{FF2B5EF4-FFF2-40B4-BE49-F238E27FC236}">
                <a16:creationId xmlns:a16="http://schemas.microsoft.com/office/drawing/2014/main" xmlns="" id="{33447F08-FD33-4E99-B10D-86F717FCB2CC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Chevron 5">
            <a:extLst>
              <a:ext uri="{FF2B5EF4-FFF2-40B4-BE49-F238E27FC236}">
                <a16:creationId xmlns:a16="http://schemas.microsoft.com/office/drawing/2014/main" xmlns="" id="{251D8E2B-4B2A-BFFD-2C8D-307059340050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9" name="Pentagon 3">
            <a:extLst>
              <a:ext uri="{FF2B5EF4-FFF2-40B4-BE49-F238E27FC236}">
                <a16:creationId xmlns:a16="http://schemas.microsoft.com/office/drawing/2014/main" xmlns="" id="{3F7152CF-34E6-6DCE-6ADA-72187871F43D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Pentagon 3">
            <a:extLst>
              <a:ext uri="{FF2B5EF4-FFF2-40B4-BE49-F238E27FC236}">
                <a16:creationId xmlns:a16="http://schemas.microsoft.com/office/drawing/2014/main" xmlns="" id="{310D7C41-B549-C51D-923E-D01C32A3F5A4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Pentagon 3">
            <a:extLst>
              <a:ext uri="{FF2B5EF4-FFF2-40B4-BE49-F238E27FC236}">
                <a16:creationId xmlns:a16="http://schemas.microsoft.com/office/drawing/2014/main" xmlns="" id="{61A71121-6E5F-9DE7-AC4F-C06C59D90C4B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2" name="Pentagon 3">
            <a:extLst>
              <a:ext uri="{FF2B5EF4-FFF2-40B4-BE49-F238E27FC236}">
                <a16:creationId xmlns:a16="http://schemas.microsoft.com/office/drawing/2014/main" xmlns="" id="{C0041B30-E4E1-62A7-BB5D-0B2C09D78EE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3" name="Straight Connector 35">
            <a:extLst>
              <a:ext uri="{FF2B5EF4-FFF2-40B4-BE49-F238E27FC236}">
                <a16:creationId xmlns:a16="http://schemas.microsoft.com/office/drawing/2014/main" xmlns="" id="{9EF23640-7160-6E89-19CE-173D8F1B7F1E}"/>
              </a:ext>
            </a:extLst>
          </p:cNvPr>
          <p:cNvCxnSpPr/>
          <p:nvPr/>
        </p:nvCxnSpPr>
        <p:spPr>
          <a:xfrm>
            <a:off x="5582363" y="351474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entagon 3">
            <a:extLst>
              <a:ext uri="{FF2B5EF4-FFF2-40B4-BE49-F238E27FC236}">
                <a16:creationId xmlns:a16="http://schemas.microsoft.com/office/drawing/2014/main" xmlns="" id="{B143BD8B-D26F-B6FD-21B9-A26BBD94E5E8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Chevron 5">
            <a:extLst>
              <a:ext uri="{FF2B5EF4-FFF2-40B4-BE49-F238E27FC236}">
                <a16:creationId xmlns:a16="http://schemas.microsoft.com/office/drawing/2014/main" xmlns="" id="{03003983-FDB1-38D5-5625-D434FB1F0FE3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6" name="Pentagon 3">
            <a:extLst>
              <a:ext uri="{FF2B5EF4-FFF2-40B4-BE49-F238E27FC236}">
                <a16:creationId xmlns:a16="http://schemas.microsoft.com/office/drawing/2014/main" xmlns="" id="{1E7C6315-685F-F557-7700-2B1AEDF55C5B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Pentagon 3">
            <a:extLst>
              <a:ext uri="{FF2B5EF4-FFF2-40B4-BE49-F238E27FC236}">
                <a16:creationId xmlns:a16="http://schemas.microsoft.com/office/drawing/2014/main" xmlns="" id="{9327764B-F8FC-3A3F-747A-4674DDDEB0D1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Pentagon 3">
            <a:extLst>
              <a:ext uri="{FF2B5EF4-FFF2-40B4-BE49-F238E27FC236}">
                <a16:creationId xmlns:a16="http://schemas.microsoft.com/office/drawing/2014/main" xmlns="" id="{B181AA94-1658-4B6B-C062-B776595739F5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Pentagon 3">
            <a:extLst>
              <a:ext uri="{FF2B5EF4-FFF2-40B4-BE49-F238E27FC236}">
                <a16:creationId xmlns:a16="http://schemas.microsoft.com/office/drawing/2014/main" xmlns="" id="{8D45F1B3-554F-F572-3F24-B51B0E4827EE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Pentagon 3">
            <a:extLst>
              <a:ext uri="{FF2B5EF4-FFF2-40B4-BE49-F238E27FC236}">
                <a16:creationId xmlns:a16="http://schemas.microsoft.com/office/drawing/2014/main" xmlns="" id="{B143BD8B-D26F-B6FD-21B9-A26BBD94E5E8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Chevron 5">
            <a:extLst>
              <a:ext uri="{FF2B5EF4-FFF2-40B4-BE49-F238E27FC236}">
                <a16:creationId xmlns:a16="http://schemas.microsoft.com/office/drawing/2014/main" xmlns="" id="{03003983-FDB1-38D5-5625-D434FB1F0FE3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Pentagon 3">
            <a:extLst>
              <a:ext uri="{FF2B5EF4-FFF2-40B4-BE49-F238E27FC236}">
                <a16:creationId xmlns:a16="http://schemas.microsoft.com/office/drawing/2014/main" xmlns="" id="{1E7C6315-685F-F557-7700-2B1AEDF55C5B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3" name="Pentagon 3">
            <a:extLst>
              <a:ext uri="{FF2B5EF4-FFF2-40B4-BE49-F238E27FC236}">
                <a16:creationId xmlns:a16="http://schemas.microsoft.com/office/drawing/2014/main" xmlns="" id="{9327764B-F8FC-3A3F-747A-4674DDDEB0D1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4" name="Pentagon 3">
            <a:extLst>
              <a:ext uri="{FF2B5EF4-FFF2-40B4-BE49-F238E27FC236}">
                <a16:creationId xmlns:a16="http://schemas.microsoft.com/office/drawing/2014/main" xmlns="" id="{B181AA94-1658-4B6B-C062-B776595739F5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Pentagon 3">
            <a:extLst>
              <a:ext uri="{FF2B5EF4-FFF2-40B4-BE49-F238E27FC236}">
                <a16:creationId xmlns:a16="http://schemas.microsoft.com/office/drawing/2014/main" xmlns="" id="{8D45F1B3-554F-F572-3F24-B51B0E4827E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 smtClean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Pentagon 3">
            <a:extLst>
              <a:ext uri="{FF2B5EF4-FFF2-40B4-BE49-F238E27FC236}">
                <a16:creationId xmlns:a16="http://schemas.microsoft.com/office/drawing/2014/main" xmlns="" id="{C0041B30-E4E1-62A7-BB5D-0B2C09D78EE3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356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xmlns="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xmlns="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xmlns="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xmlns="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xmlns="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xmlns="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xmlns="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xmlns="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FD08B7-1D82-57FF-BA44-38D103AF1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FD808B09-7AAA-D393-ABEA-D2C48EA3246F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A093C35-E476-0C4E-F5EA-C158CD01716E}"/>
              </a:ext>
            </a:extLst>
          </p:cNvPr>
          <p:cNvSpPr/>
          <p:nvPr/>
        </p:nvSpPr>
        <p:spPr>
          <a:xfrm>
            <a:off x="0" y="2286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xmlns="" id="{833A384D-12A6-564E-6183-72C48DB6B0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xmlns="" id="{5813BC51-4705-8AD6-3422-AF023D852BD5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Dans cette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séance,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nous allons réviser les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éléments suivants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5" name="Google Shape;2054;p38">
            <a:extLst>
              <a:ext uri="{FF2B5EF4-FFF2-40B4-BE49-F238E27FC236}">
                <a16:creationId xmlns:a16="http://schemas.microsoft.com/office/drawing/2014/main" xmlns="" id="{2BBC63ED-C258-8863-E7C5-985275FEC15D}"/>
              </a:ext>
            </a:extLst>
          </p:cNvPr>
          <p:cNvSpPr/>
          <p:nvPr/>
        </p:nvSpPr>
        <p:spPr>
          <a:xfrm>
            <a:off x="1063318" y="1841828"/>
            <a:ext cx="7581157" cy="143243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Identifier le personnage.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Identifier comment un personnage est présenté et décrit.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Identifier ce que ressent le personnage.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A0C7388A-7A95-9DE8-7B5B-CACCA69DD5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86" y="2155271"/>
            <a:ext cx="805544" cy="805544"/>
          </a:xfrm>
          <a:prstGeom prst="rect">
            <a:avLst/>
          </a:prstGeom>
          <a:ln>
            <a:noFill/>
          </a:ln>
        </p:spPr>
      </p:pic>
      <p:pic>
        <p:nvPicPr>
          <p:cNvPr id="9" name="Google Shape;656;p54">
            <a:extLst>
              <a:ext uri="{FF2B5EF4-FFF2-40B4-BE49-F238E27FC236}">
                <a16:creationId xmlns=""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6058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71C4C15-50A3-521F-D168-AAF18A0DC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xmlns="" id="{E7D62BDC-2F97-6567-625E-89BFBAEB4F07}"/>
              </a:ext>
            </a:extLst>
          </p:cNvPr>
          <p:cNvSpPr txBox="1"/>
          <p:nvPr/>
        </p:nvSpPr>
        <p:spPr>
          <a:xfrm>
            <a:off x="865396" y="11057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Observez l’image attentivement,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puis lisez silencieusement le texte.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xmlns="" id="{2731F3E3-5E4E-0864-DB34-F6B770EEE200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aux élèves de </a:t>
            </a:r>
            <a:r>
              <a:rPr lang="fr-FR" sz="1400" dirty="0" smtClean="0"/>
              <a:t>repérer les </a:t>
            </a:r>
            <a:r>
              <a:rPr lang="fr-FR" sz="1400" dirty="0"/>
              <a:t>personnages, les lieux et le temps.</a:t>
            </a: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=""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17" y="1892954"/>
            <a:ext cx="6722343" cy="250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8255" y="2152090"/>
            <a:ext cx="2402743" cy="19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3745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3C4FACA-547E-8BD3-EAC0-8ED6AE58E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11">
            <a:extLst>
              <a:ext uri="{FF2B5EF4-FFF2-40B4-BE49-F238E27FC236}">
                <a16:creationId xmlns:a16="http://schemas.microsoft.com/office/drawing/2014/main" xmlns="" id="{A38A98EF-5B13-8C82-A68D-DABDC0992474}"/>
              </a:ext>
            </a:extLst>
          </p:cNvPr>
          <p:cNvSpPr txBox="1"/>
          <p:nvPr/>
        </p:nvSpPr>
        <p:spPr>
          <a:xfrm>
            <a:off x="594323" y="35634"/>
            <a:ext cx="84215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aux questions suivantes: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xmlns="" id="{A5AAA2AE-F5C8-22F0-CD9E-A2D566720CE3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Lire </a:t>
            </a:r>
            <a:r>
              <a:rPr lang="fr-FR" sz="1400" dirty="0" smtClean="0"/>
              <a:t>les questions à haute voix, repérer les mots clés. </a:t>
            </a:r>
            <a:endParaRPr lang="fr-FR" sz="1400" dirty="0"/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370" y="862473"/>
            <a:ext cx="8787350" cy="70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417" y="1892954"/>
            <a:ext cx="6722343" cy="250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98255" y="2152090"/>
            <a:ext cx="2402743" cy="19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0396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DA32925-9ECD-B1E5-39DF-5EEFB6555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11">
            <a:extLst>
              <a:ext uri="{FF2B5EF4-FFF2-40B4-BE49-F238E27FC236}">
                <a16:creationId xmlns:a16="http://schemas.microsoft.com/office/drawing/2014/main" xmlns="" id="{983833B7-E326-4E09-3C2D-5DFEBF0DDF1C}"/>
              </a:ext>
            </a:extLst>
          </p:cNvPr>
          <p:cNvSpPr txBox="1"/>
          <p:nvPr/>
        </p:nvSpPr>
        <p:spPr>
          <a:xfrm>
            <a:off x="594323" y="35634"/>
            <a:ext cx="84215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Réponses attendues: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xmlns="" id="{CA824474-02F6-3539-502A-BD72B32E58B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Expliquer aux élèves que </a:t>
            </a:r>
            <a:r>
              <a:rPr lang="fr-FR" sz="1400" dirty="0" smtClean="0"/>
              <a:t>Salma est </a:t>
            </a:r>
            <a:r>
              <a:rPr lang="fr-FR" sz="1400" dirty="0"/>
              <a:t>le personnage principal du texte.</a:t>
            </a:r>
          </a:p>
        </p:txBody>
      </p:sp>
      <p:pic>
        <p:nvPicPr>
          <p:cNvPr id="12" name="Google Shape;656;p54">
            <a:extLst>
              <a:ext uri="{FF2B5EF4-FFF2-40B4-BE49-F238E27FC236}">
                <a16:creationId xmlns=""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17" y="1892954"/>
            <a:ext cx="6722343" cy="250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370" y="862473"/>
            <a:ext cx="8787350" cy="70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0E453280-5772-E46A-6B38-E769ADB9E40C}"/>
              </a:ext>
            </a:extLst>
          </p:cNvPr>
          <p:cNvSpPr txBox="1"/>
          <p:nvPr/>
        </p:nvSpPr>
        <p:spPr>
          <a:xfrm>
            <a:off x="715444" y="1155301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personnage principal </a:t>
            </a:r>
            <a:r>
              <a:rPr lang="fr-FR" sz="1600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</a:t>
            </a:r>
            <a:r>
              <a:rPr lang="fr-FR" sz="1600" b="1" i="1" dirty="0" smtClean="0">
                <a:solidFill>
                  <a:srgbClr val="C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Salma.</a:t>
            </a:r>
            <a:endParaRPr lang="fr-FR" sz="1600" b="1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Encre 12">
            <a:extLst>
              <a:ext uri="{FF2B5EF4-FFF2-40B4-BE49-F238E27FC236}">
                <a16:creationId xmlns:mc="http://schemas.openxmlformats.org/markup-compatibility/2006" xmlns:a16="http://schemas.microsoft.com/office/drawing/2014/main" xmlns:p14="http://schemas.microsoft.com/office/powerpoint/2010/main" xmlns="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22083" y="1866155"/>
            <a:ext cx="689772" cy="40332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xmlns="" id="{0E453280-5772-E46A-6B38-E769ADB9E40C}"/>
              </a:ext>
            </a:extLst>
          </p:cNvPr>
          <p:cNvSpPr txBox="1"/>
          <p:nvPr/>
        </p:nvSpPr>
        <p:spPr>
          <a:xfrm>
            <a:off x="691573" y="1373802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 a 13 ans.</a:t>
            </a:r>
            <a:endParaRPr lang="fr-FR" sz="1600" b="1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Encre 12">
            <a:extLst>
              <a:ext uri="{FF2B5EF4-FFF2-40B4-BE49-F238E27FC236}">
                <a16:creationId xmlns:mc="http://schemas.openxmlformats.org/markup-compatibility/2006" xmlns:a16="http://schemas.microsoft.com/office/drawing/2014/main" xmlns:p14="http://schemas.microsoft.com/office/powerpoint/2010/main" xmlns="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203292" y="1368560"/>
            <a:ext cx="283985" cy="403320"/>
          </a:xfrm>
          <a:prstGeom prst="rect">
            <a:avLst/>
          </a:prstGeom>
        </p:spPr>
      </p:pic>
      <p:pic>
        <p:nvPicPr>
          <p:cNvPr id="25" name="Encre 12">
            <a:extLst>
              <a:ext uri="{FF2B5EF4-FFF2-40B4-BE49-F238E27FC236}">
                <a16:creationId xmlns:mc="http://schemas.openxmlformats.org/markup-compatibility/2006" xmlns:a16="http://schemas.microsoft.com/office/drawing/2014/main" xmlns:p14="http://schemas.microsoft.com/office/powerpoint/2010/main" xmlns="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366709" y="1884516"/>
            <a:ext cx="283985" cy="40332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0477" y="1484982"/>
            <a:ext cx="3048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98255" y="2152090"/>
            <a:ext cx="2402743" cy="19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592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xmlns="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Répondez à la consigne suivante: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Demander aux élèves d’appliquer </a:t>
            </a:r>
            <a:r>
              <a:rPr lang="fr-FR" sz="1400" dirty="0" smtClean="0"/>
              <a:t>la même stratégie </a:t>
            </a:r>
            <a:r>
              <a:rPr lang="fr-FR" sz="1400" dirty="0"/>
              <a:t>pour </a:t>
            </a:r>
            <a:r>
              <a:rPr lang="fr-FR" sz="1400" dirty="0" smtClean="0"/>
              <a:t>répondre.</a:t>
            </a:r>
            <a:endParaRPr lang="fr-FR" sz="1400" dirty="0"/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17" y="1892954"/>
            <a:ext cx="6722343" cy="250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540" y="848472"/>
            <a:ext cx="8571123" cy="6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98255" y="2152090"/>
            <a:ext cx="2402743" cy="19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553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145B6A-3C14-8886-9496-37529648A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xmlns="" id="{1A41B901-3610-3B66-4D75-0924F1B3CFA0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Réponse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attendue: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xmlns="" id="{B0F9C8E7-CF1C-0491-4186-B0CFB0BF133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Montrer que la 1</a:t>
            </a:r>
            <a:r>
              <a:rPr lang="fr-FR" sz="1400" baseline="30000" dirty="0"/>
              <a:t>ère</a:t>
            </a:r>
            <a:r>
              <a:rPr lang="fr-FR" sz="1400" dirty="0"/>
              <a:t> </a:t>
            </a:r>
            <a:r>
              <a:rPr lang="fr-FR" sz="1400" dirty="0" smtClean="0"/>
              <a:t>consigne porte </a:t>
            </a:r>
            <a:r>
              <a:rPr lang="fr-FR" sz="1400" dirty="0"/>
              <a:t>sur </a:t>
            </a:r>
            <a:r>
              <a:rPr lang="fr-FR" sz="1400" dirty="0" smtClean="0"/>
              <a:t>la description de Salma.</a:t>
            </a:r>
            <a:endParaRPr lang="fr-FR" sz="1400" dirty="0"/>
          </a:p>
        </p:txBody>
      </p:sp>
      <p:pic>
        <p:nvPicPr>
          <p:cNvPr id="13" name="Google Shape;656;p54">
            <a:extLst>
              <a:ext uri="{FF2B5EF4-FFF2-40B4-BE49-F238E27FC236}">
                <a16:creationId xmlns=""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417" y="1892954"/>
            <a:ext cx="6722343" cy="250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2540" y="848472"/>
            <a:ext cx="8571123" cy="6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Encre 12">
            <a:extLst>
              <a:ext uri="{FF2B5EF4-FFF2-40B4-BE49-F238E27FC236}">
                <a16:creationId xmlns:mc="http://schemas.openxmlformats.org/markup-compatibility/2006" xmlns:a16="http://schemas.microsoft.com/office/drawing/2014/main" xmlns:p14="http://schemas.microsoft.com/office/powerpoint/2010/main" xmlns="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868676" y="1932257"/>
            <a:ext cx="689772" cy="403320"/>
          </a:xfrm>
          <a:prstGeom prst="rect">
            <a:avLst/>
          </a:prstGeom>
        </p:spPr>
      </p:pic>
      <p:pic>
        <p:nvPicPr>
          <p:cNvPr id="20" name="Encre 12">
            <a:extLst>
              <a:ext uri="{FF2B5EF4-FFF2-40B4-BE49-F238E27FC236}">
                <a16:creationId xmlns:mc="http://schemas.openxmlformats.org/markup-compatibility/2006" xmlns:a16="http://schemas.microsoft.com/office/drawing/2014/main" xmlns:p14="http://schemas.microsoft.com/office/powerpoint/2010/main" xmlns="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772058" y="1910223"/>
            <a:ext cx="954177" cy="40332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xmlns="" id="{0E453280-5772-E46A-6B38-E769ADB9E40C}"/>
              </a:ext>
            </a:extLst>
          </p:cNvPr>
          <p:cNvSpPr txBox="1"/>
          <p:nvPr/>
        </p:nvSpPr>
        <p:spPr>
          <a:xfrm>
            <a:off x="812759" y="1131431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 est calme et souriante.</a:t>
            </a:r>
            <a:endParaRPr lang="fr-FR" sz="1600" b="1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98255" y="2152090"/>
            <a:ext cx="2402743" cy="19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0234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xmlns="" id="{A8768FD6-2C51-1D8B-99B9-2C0B84F03AEE}"/>
              </a:ext>
            </a:extLst>
          </p:cNvPr>
          <p:cNvSpPr txBox="1"/>
          <p:nvPr/>
        </p:nvSpPr>
        <p:spPr>
          <a:xfrm>
            <a:off x="865396" y="121206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aux questions.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Travaillez individuellement. 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xmlns="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Demander aux élèves d’appliquer les mêmes stratégies pour répondre à ces questions.</a:t>
            </a:r>
          </a:p>
        </p:txBody>
      </p:sp>
      <p:pic>
        <p:nvPicPr>
          <p:cNvPr id="13" name="Picture 14">
            <a:extLst>
              <a:ext uri="{FF2B5EF4-FFF2-40B4-BE49-F238E27FC236}">
                <a16:creationId xmlns=""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8417" y="2553974"/>
            <a:ext cx="6722343" cy="250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3704" y="993933"/>
            <a:ext cx="8128268" cy="187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44867" y="2890220"/>
            <a:ext cx="2402743" cy="19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53F06B3-6BD8-B341-ED6D-F98CD7A96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xmlns="" id="{81AB55F7-F6BD-CD07-D099-5D3C3C8936E4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Réponses attendues: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xmlns="" id="{40C49F0E-634C-6597-AC6C-6D1D31E9CBF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Montrer que </a:t>
            </a:r>
            <a:r>
              <a:rPr lang="fr-FR" sz="1400" dirty="0" smtClean="0"/>
              <a:t>les questions portent sur les sentiments de Salma.</a:t>
            </a:r>
            <a:endParaRPr lang="fr-FR" sz="1400" dirty="0"/>
          </a:p>
        </p:txBody>
      </p:sp>
      <p:pic>
        <p:nvPicPr>
          <p:cNvPr id="14" name="Google Shape;656;p54">
            <a:extLst>
              <a:ext uri="{FF2B5EF4-FFF2-40B4-BE49-F238E27FC236}">
                <a16:creationId xmlns=""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1169" y="2508540"/>
            <a:ext cx="6722343" cy="250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3704" y="993933"/>
            <a:ext cx="8128268" cy="187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0E453280-5772-E46A-6B38-E769ADB9E40C}"/>
              </a:ext>
            </a:extLst>
          </p:cNvPr>
          <p:cNvSpPr txBox="1"/>
          <p:nvPr/>
        </p:nvSpPr>
        <p:spPr>
          <a:xfrm>
            <a:off x="724623" y="1219567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 aime la technologie.</a:t>
            </a:r>
            <a:endParaRPr lang="fr-FR" sz="1600" b="1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0E453280-5772-E46A-6B38-E769ADB9E40C}"/>
              </a:ext>
            </a:extLst>
          </p:cNvPr>
          <p:cNvSpPr txBox="1"/>
          <p:nvPr/>
        </p:nvSpPr>
        <p:spPr>
          <a:xfrm>
            <a:off x="702589" y="1869561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 est contente.</a:t>
            </a:r>
            <a:endParaRPr lang="fr-FR" sz="1600" b="1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0E453280-5772-E46A-6B38-E769ADB9E40C}"/>
              </a:ext>
            </a:extLst>
          </p:cNvPr>
          <p:cNvSpPr txBox="1"/>
          <p:nvPr/>
        </p:nvSpPr>
        <p:spPr>
          <a:xfrm>
            <a:off x="713606" y="2508540"/>
            <a:ext cx="42788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 trouve le robot drôle.</a:t>
            </a:r>
            <a:endParaRPr lang="fr-FR" sz="1600" b="1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44867" y="2890220"/>
            <a:ext cx="2402743" cy="19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8289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xmlns="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 smtClean="0">
                <a:solidFill>
                  <a:schemeClr val="bg1"/>
                </a:solidFill>
              </a:rPr>
              <a:t>Tâche 1 : Lire avec précision des mots avec les sons « o » et « ou »</a:t>
            </a:r>
          </a:p>
          <a:p>
            <a:r>
              <a:rPr lang="fr-FR" sz="1200" dirty="0" smtClean="0">
                <a:solidFill>
                  <a:schemeClr val="bg1"/>
                </a:solidFill>
              </a:rPr>
              <a:t>Tâche 2 : Identifier le personnage. </a:t>
            </a:r>
            <a:r>
              <a:rPr lang="fr-FR" sz="1200" dirty="0">
                <a:solidFill>
                  <a:schemeClr val="bg1"/>
                </a:solidFill>
              </a:rPr>
              <a:t>	</a:t>
            </a:r>
            <a:r>
              <a:rPr lang="fr-FR" sz="1400" dirty="0"/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xmlns="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xmlns="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200" dirty="0" smtClean="0">
                <a:solidFill>
                  <a:schemeClr val="bg1"/>
                </a:solidFill>
              </a:rPr>
              <a:t>Tâche 1 : Lire correctement des mots avec les sons « </a:t>
            </a:r>
            <a:r>
              <a:rPr lang="fr-FR" sz="1200" dirty="0" err="1" smtClean="0">
                <a:solidFill>
                  <a:schemeClr val="bg1"/>
                </a:solidFill>
              </a:rPr>
              <a:t>oi</a:t>
            </a:r>
            <a:r>
              <a:rPr lang="fr-FR" sz="1200" dirty="0" smtClean="0">
                <a:solidFill>
                  <a:schemeClr val="bg1"/>
                </a:solidFill>
              </a:rPr>
              <a:t> » et « </a:t>
            </a:r>
            <a:r>
              <a:rPr lang="fr-FR" sz="1200" dirty="0" err="1" smtClean="0">
                <a:solidFill>
                  <a:schemeClr val="bg1"/>
                </a:solidFill>
              </a:rPr>
              <a:t>oin</a:t>
            </a:r>
            <a:r>
              <a:rPr lang="fr-FR" sz="1200" dirty="0" smtClean="0">
                <a:solidFill>
                  <a:schemeClr val="bg1"/>
                </a:solidFill>
              </a:rPr>
              <a:t> ».</a:t>
            </a:r>
          </a:p>
          <a:p>
            <a:r>
              <a:rPr lang="fr-FR" sz="1200" dirty="0" smtClean="0">
                <a:solidFill>
                  <a:schemeClr val="bg1"/>
                </a:solidFill>
              </a:rPr>
              <a:t>Tâche 2 : Identifier comment un personnage est présenté et décrit.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xmlns="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xmlns="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dirty="0"/>
              <a:t>Rebrassage : </a:t>
            </a:r>
            <a:r>
              <a:rPr lang="fr-FR" sz="1200" dirty="0"/>
              <a:t>consolider et réviser les acquis travaillés lors des trois séances de </a:t>
            </a:r>
            <a:r>
              <a:rPr lang="fr-FR" sz="1200" dirty="0" smtClean="0"/>
              <a:t>remédiation.</a:t>
            </a:r>
            <a:endParaRPr lang="fr-FR" sz="1200" dirty="0"/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xmlns="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xmlns="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 smtClean="0">
                <a:solidFill>
                  <a:schemeClr val="bg1"/>
                </a:solidFill>
              </a:rPr>
              <a:t>Tâche 1 : Lire correctement des mots avec le son « e » muet à la fin.</a:t>
            </a:r>
          </a:p>
          <a:p>
            <a:r>
              <a:rPr lang="fr-FR" sz="1200" dirty="0" smtClean="0">
                <a:solidFill>
                  <a:schemeClr val="bg1"/>
                </a:solidFill>
              </a:rPr>
              <a:t>Tâche 2 : Identifier ce que ressent le personnage.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xmlns="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903539F8-A00F-BC5E-4838-0740E7F50060}"/>
              </a:ext>
            </a:extLst>
          </p:cNvPr>
          <p:cNvSpPr/>
          <p:nvPr/>
        </p:nvSpPr>
        <p:spPr>
          <a:xfrm>
            <a:off x="324091" y="1387879"/>
            <a:ext cx="8619612" cy="605062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8" name="Picture 2" descr="Image générée">
            <a:extLst>
              <a:ext uri="{FF2B5EF4-FFF2-40B4-BE49-F238E27FC236}">
                <a16:creationId xmlns:a16="http://schemas.microsoft.com/office/drawing/2014/main" xmlns="" id="{FC53B090-850F-A711-651C-92CEE98EE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20126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853;p104">
            <a:extLst>
              <a:ext uri="{FF2B5EF4-FFF2-40B4-BE49-F238E27FC236}">
                <a16:creationId xmlns:a16="http://schemas.microsoft.com/office/drawing/2014/main" xmlns="" id="{06BDF3D4-E41F-F304-2B54-C5E61C3619AD}"/>
              </a:ext>
            </a:extLst>
          </p:cNvPr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xmlns="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xmlns="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xmlns="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xmlns="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xmlns="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xmlns="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 smtClean="0">
                <a:solidFill>
                  <a:srgbClr val="A98FC3"/>
                </a:solidFill>
                <a:latin typeface="Calibri"/>
              </a:rPr>
              <a:t>Défi de clôture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xmlns="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237763" y="4604012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6237764" y="4053671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6237765" y="3501189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6237767" y="2960430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6237765" y="2407948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6237766" y="1855391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6237763" y="1315343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6237767" y="762000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523996" y="4604012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1523997" y="4053671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523998" y="3501189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524000" y="2948707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523998" y="2407948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1523999" y="1855391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523996" y="1315343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524000" y="762000"/>
            <a:ext cx="2168769" cy="445477"/>
          </a:xfrm>
          <a:prstGeom prst="rect">
            <a:avLst/>
          </a:prstGeom>
          <a:solidFill>
            <a:srgbClr val="DCE6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11">
            <a:extLst>
              <a:ext uri="{FF2B5EF4-FFF2-40B4-BE49-F238E27FC236}">
                <a16:creationId xmlns:a16="http://schemas.microsoft.com/office/drawing/2014/main" xmlns="" id="{A8768FD6-2C51-1D8B-99B9-2C0B84F03AEE}"/>
              </a:ext>
            </a:extLst>
          </p:cNvPr>
          <p:cNvSpPr txBox="1"/>
          <p:nvPr/>
        </p:nvSpPr>
        <p:spPr>
          <a:xfrm>
            <a:off x="865396" y="72971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Je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montre rapidement une carte-mot. Le premier élève qui lève la main lit le mot.</a:t>
            </a:r>
          </a:p>
        </p:txBody>
      </p:sp>
      <p:sp>
        <p:nvSpPr>
          <p:cNvPr id="5" name="Rectangle 4"/>
          <p:cNvSpPr/>
          <p:nvPr/>
        </p:nvSpPr>
        <p:spPr>
          <a:xfrm>
            <a:off x="865396" y="596305"/>
            <a:ext cx="30834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Bouton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Photo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Toujours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Robot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Crocodile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Courir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Soigner</a:t>
            </a:r>
          </a:p>
          <a:p>
            <a:pPr marL="627063" lvl="0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Empoisonner</a:t>
            </a:r>
            <a:endParaRPr lang="fr-FR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13037" y="606938"/>
            <a:ext cx="26059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Poids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Moins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Moitié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Lointain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Expliquent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Chantent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Moment</a:t>
            </a:r>
          </a:p>
          <a:p>
            <a:pPr marL="627063" indent="-627063">
              <a:lnSpc>
                <a:spcPct val="150000"/>
              </a:lnSpc>
              <a:buSzPct val="80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Vêtement</a:t>
            </a:r>
            <a:endParaRPr lang="fr-FR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30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11">
            <a:extLst>
              <a:ext uri="{FF2B5EF4-FFF2-40B4-BE49-F238E27FC236}">
                <a16:creationId xmlns:a16="http://schemas.microsoft.com/office/drawing/2014/main" xmlns="" id="{A8768FD6-2C51-1D8B-99B9-2C0B84F03AEE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N’oubliez pas de faire ces activités à la maison.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58D52C2F-17F5-9A9E-0CB9-7DD2E919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534" y="1621069"/>
            <a:ext cx="2953861" cy="10660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3A9336B3-2696-19E4-0E3B-C90D6B70401C}"/>
              </a:ext>
            </a:extLst>
          </p:cNvPr>
          <p:cNvSpPr txBox="1"/>
          <p:nvPr/>
        </p:nvSpPr>
        <p:spPr>
          <a:xfrm>
            <a:off x="374573" y="3111771"/>
            <a:ext cx="85270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cs typeface="Arial" panose="020B0604020202020204" pitchFamily="34" charset="0"/>
              </a:rPr>
              <a:t>Entrainez-vous à lire à haute voix le texte </a:t>
            </a:r>
            <a:r>
              <a:rPr lang="fr-FR" sz="2000" b="1" kern="100" dirty="0" smtClean="0">
                <a:cs typeface="Arial" panose="020B0604020202020204" pitchFamily="34" charset="0"/>
              </a:rPr>
              <a:t>de la page </a:t>
            </a:r>
            <a:r>
              <a:rPr lang="fr-FR" sz="2000" b="1" kern="100" dirty="0">
                <a:cs typeface="Arial" panose="020B0604020202020204" pitchFamily="34" charset="0"/>
              </a:rPr>
              <a:t>57 du livret.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xmlns="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477989" y="72971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xmlns="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xmlns="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61585" y="318412"/>
            <a:ext cx="7620829" cy="3529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33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defTabSz="342900"/>
            <a:r>
              <a:rPr lang="fr-MA" sz="1400" b="1" kern="1200" dirty="0">
                <a:solidFill>
                  <a:srgbClr val="E7E6E6">
                    <a:lumMod val="50000"/>
                  </a:srgbClr>
                </a:solidFill>
                <a:ea typeface="+mn-ea"/>
                <a:cs typeface="+mn-cs"/>
              </a:rPr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xmlns="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xmlns="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xmlns="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xmlns="" id="{02B13D41-2ADF-EF99-8CB6-4F2930151FA6}"/>
              </a:ext>
            </a:extLst>
          </p:cNvPr>
          <p:cNvSpPr/>
          <p:nvPr/>
        </p:nvSpPr>
        <p:spPr>
          <a:xfrm>
            <a:off x="756775" y="352455"/>
            <a:ext cx="2960397" cy="4386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 la séance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xmlns="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xmlns="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xmlns="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xmlns="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xmlns="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xmlns="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xmlns="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xmlns="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xmlns="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xmlns="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xmlns="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xmlns="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xmlns="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xmlns="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xmlns="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xmlns="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xmlns="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xmlns="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xmlns="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xmlns="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140;p112">
            <a:extLst>
              <a:ext uri="{FF2B5EF4-FFF2-40B4-BE49-F238E27FC236}">
                <a16:creationId xmlns:a16="http://schemas.microsoft.com/office/drawing/2014/main" xmlns="" id="{AD33CE28-6430-3190-0BC5-C86759D5CB5B}"/>
              </a:ext>
            </a:extLst>
          </p:cNvPr>
          <p:cNvSpPr txBox="1"/>
          <p:nvPr/>
        </p:nvSpPr>
        <p:spPr>
          <a:xfrm>
            <a:off x="619320" y="252823"/>
            <a:ext cx="8125495" cy="4838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Orientations didactiques pour cette </a:t>
            </a:r>
            <a:r>
              <a:rPr lang="fr-FR" sz="24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séance</a:t>
            </a:r>
            <a:endParaRPr lang="en-US" sz="1400" b="0" i="0" u="none" strike="noStrike" kern="0" cap="none" spc="0" baseline="0" dirty="0">
              <a:solidFill>
                <a:srgbClr val="44546A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88;p29">
            <a:extLst>
              <a:ext uri="{FF2B5EF4-FFF2-40B4-BE49-F238E27FC236}">
                <a16:creationId xmlns:a16="http://schemas.microsoft.com/office/drawing/2014/main" xmlns="" id="{8CCFADBE-426F-1BD1-0052-CF95DF424457}"/>
              </a:ext>
            </a:extLst>
          </p:cNvPr>
          <p:cNvSpPr/>
          <p:nvPr/>
        </p:nvSpPr>
        <p:spPr>
          <a:xfrm>
            <a:off x="1918464" y="996925"/>
            <a:ext cx="7021428" cy="108921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Lire correctement les 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mots avec les sons « o » , « ou », « </a:t>
            </a:r>
            <a:r>
              <a:rPr lang="fr-FR" sz="1400" kern="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oi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» , « </a:t>
            </a:r>
            <a:r>
              <a:rPr lang="fr-FR" sz="1400" kern="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oin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» et « e » muet à la fin.</a:t>
            </a:r>
            <a:endParaRPr lang="fr-FR" sz="1400" kern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Identifier 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 personnage. </a:t>
            </a:r>
            <a:endParaRPr lang="fr-FR" sz="1400" kern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Identifier comment un personnage est présenté et décrit.</a:t>
            </a:r>
            <a:endParaRPr lang="fr-FR" sz="1400" kern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Identifier ce que ressent le personnage. </a:t>
            </a:r>
            <a:endParaRPr lang="fr-FR" sz="1400" kern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xmlns="" id="{C3856963-9BED-6197-202B-2DC7FCE27198}"/>
              </a:ext>
            </a:extLst>
          </p:cNvPr>
          <p:cNvSpPr/>
          <p:nvPr/>
        </p:nvSpPr>
        <p:spPr>
          <a:xfrm>
            <a:off x="309229" y="974891"/>
            <a:ext cx="1523911" cy="108921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xmlns="" id="{2FFA696C-060A-544E-952F-61FC383E5B89}"/>
              </a:ext>
            </a:extLst>
          </p:cNvPr>
          <p:cNvSpPr/>
          <p:nvPr/>
        </p:nvSpPr>
        <p:spPr>
          <a:xfrm>
            <a:off x="1918463" y="2291508"/>
            <a:ext cx="7021429" cy="103558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 stratégie enseignée pendant le modelage et pratiquée pendant le reste de la séance est : 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Prononcer correctement les mots avec 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 o » , « ou », « </a:t>
            </a:r>
            <a:r>
              <a:rPr lang="fr-FR" sz="1400" kern="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oi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» , « </a:t>
            </a:r>
            <a:r>
              <a:rPr lang="fr-FR" sz="1400" kern="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oin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» et « e » muet à la fin.</a:t>
            </a:r>
            <a:endParaRPr lang="fr-FR" sz="1400" kern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Poser la question avec « qui ? 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», «</a:t>
            </a: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comment ?</a:t>
            </a: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», « 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Que ressent ?</a:t>
            </a: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fr-FR" sz="1400" kern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».</a:t>
            </a:r>
            <a:endParaRPr lang="fr-FR" sz="1400" kern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xmlns="" id="{C3140FCC-47DA-0647-B3E7-AD4446CE28CF}"/>
              </a:ext>
            </a:extLst>
          </p:cNvPr>
          <p:cNvSpPr/>
          <p:nvPr/>
        </p:nvSpPr>
        <p:spPr>
          <a:xfrm>
            <a:off x="336122" y="2247441"/>
            <a:ext cx="1523911" cy="106863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xmlns="" id="{2033AB59-F0F3-EF02-8340-5CD20B0E656E}"/>
              </a:ext>
            </a:extLst>
          </p:cNvPr>
          <p:cNvSpPr/>
          <p:nvPr/>
        </p:nvSpPr>
        <p:spPr>
          <a:xfrm>
            <a:off x="1918464" y="3463952"/>
            <a:ext cx="7021428" cy="12622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Pendant le </a:t>
            </a:r>
            <a:r>
              <a:rPr lang="fr-FR" sz="1400" i="0" u="none" strike="noStrike" kern="0" cap="none" spc="0" baseline="0" dirty="0" smtClean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feedback,</a:t>
            </a:r>
            <a:r>
              <a:rPr lang="fr-FR" sz="1400" i="0" u="none" strike="noStrike" kern="0" cap="none" spc="0" dirty="0" smtClean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 attirer l’</a:t>
            </a:r>
            <a:r>
              <a:rPr lang="fr-FR" sz="1400" i="0" u="none" strike="noStrike" kern="0" cap="none" spc="0" baseline="0" dirty="0" smtClean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attention </a:t>
            </a: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des élèves sur les erreurs fréquentes suivantes : </a:t>
            </a:r>
            <a:endParaRPr lang="fr-FR" sz="1400" b="1" kern="0" dirty="0">
              <a:solidFill>
                <a:srgbClr val="00000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4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Le « </a:t>
            </a: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o</a:t>
            </a:r>
            <a:r>
              <a:rPr lang="fr-FR" altLang="fr-FR" sz="14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 » ne se </a:t>
            </a: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prononc</a:t>
            </a:r>
            <a:r>
              <a:rPr lang="fr-FR" altLang="fr-FR" sz="1400" kern="0" dirty="0" smtClean="0">
                <a:solidFill>
                  <a:srgbClr val="0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e </a:t>
            </a: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pas comme </a:t>
            </a:r>
            <a:r>
              <a:rPr lang="fr-FR" altLang="fr-FR" sz="14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« </a:t>
            </a: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ou</a:t>
            </a:r>
            <a:r>
              <a:rPr lang="fr-FR" altLang="fr-FR" sz="140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 ».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Le « </a:t>
            </a:r>
            <a:r>
              <a:rPr lang="fr-FR" altLang="fr-FR" sz="1400" dirty="0" err="1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oi</a:t>
            </a: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 » ne se prononc</a:t>
            </a:r>
            <a:r>
              <a:rPr lang="fr-FR" altLang="fr-FR" sz="1400" kern="0" dirty="0" smtClean="0">
                <a:solidFill>
                  <a:srgbClr val="0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e </a:t>
            </a: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pas comme « </a:t>
            </a:r>
            <a:r>
              <a:rPr lang="fr-FR" altLang="fr-FR" sz="1400" dirty="0" err="1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oin</a:t>
            </a: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 ».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On ne prononce pas le son « e » muet ni le « </a:t>
            </a:r>
            <a:r>
              <a:rPr lang="fr-FR" altLang="fr-FR" sz="1400" dirty="0" err="1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ent</a:t>
            </a:r>
            <a:r>
              <a:rPr lang="fr-FR" altLang="fr-FR" sz="140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 » du verbe à la fin du mot.</a:t>
            </a: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xmlns="" id="{A9CEE627-69A7-9846-18DA-BED9357BB184}"/>
              </a:ext>
            </a:extLst>
          </p:cNvPr>
          <p:cNvSpPr/>
          <p:nvPr/>
        </p:nvSpPr>
        <p:spPr>
          <a:xfrm>
            <a:off x="329401" y="3463952"/>
            <a:ext cx="1523911" cy="12622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xmlns="" id="{838989A5-1243-3D28-CBF0-DCBDF01AA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xmlns="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xmlns="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xmlns="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xmlns="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xmlns="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xmlns="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=""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21935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=""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=""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=""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=""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=""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=""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=""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=""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=""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</a:t>
            </a:r>
            <a:r>
              <a:rPr lang="fr-FR" dirty="0" smtClean="0"/>
              <a:t>la réponse à </a:t>
            </a:r>
            <a:r>
              <a:rPr lang="fr-FR" dirty="0"/>
              <a:t>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=""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145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=""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=""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=""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=""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=""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=""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=""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=""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=""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=""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=""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=""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=""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=""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=""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la réponse  </a:t>
            </a:r>
            <a:r>
              <a:rPr lang="fr-FR" dirty="0"/>
              <a:t>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109630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xmlns="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xmlns="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xmlns="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xmlns="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xmlns="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xmlns="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xmlns="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xmlns="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xmlns="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xmlns="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xmlns="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5762</TotalTime>
  <Words>986</Words>
  <Application>Microsoft Office PowerPoint</Application>
  <PresentationFormat>Affichage à l'écran (16:9)</PresentationFormat>
  <Paragraphs>182</Paragraphs>
  <Slides>33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33</vt:i4>
      </vt:variant>
    </vt:vector>
  </HeadingPairs>
  <TitlesOfParts>
    <vt:vector size="53" baseType="lpstr">
      <vt:lpstr>맑은 고딕</vt:lpstr>
      <vt:lpstr>Aptos</vt:lpstr>
      <vt:lpstr>Aptos Display</vt:lpstr>
      <vt:lpstr>Arial</vt:lpstr>
      <vt:lpstr>Calibri</vt:lpstr>
      <vt:lpstr>Calibri (En-têtes)</vt:lpstr>
      <vt:lpstr>Calibri Light</vt:lpstr>
      <vt:lpstr>Dosis</vt:lpstr>
      <vt:lpstr>Poppins ExtraBold</vt:lpstr>
      <vt:lpstr>Simplified Arabic</vt:lpstr>
      <vt:lpstr>Times New Roman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429</cp:revision>
  <dcterms:modified xsi:type="dcterms:W3CDTF">2025-09-12T11:10:34Z</dcterms:modified>
</cp:coreProperties>
</file>