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</p:sldMasterIdLst>
  <p:notesMasterIdLst>
    <p:notesMasterId r:id="rId10"/>
  </p:notesMasterIdLst>
  <p:handoutMasterIdLst>
    <p:handoutMasterId r:id="rId11"/>
  </p:handoutMasterIdLst>
  <p:sldIdLst>
    <p:sldId id="2134807646" r:id="rId5"/>
    <p:sldId id="2147483553" r:id="rId6"/>
    <p:sldId id="2134806554" r:id="rId7"/>
    <p:sldId id="2147483559" r:id="rId8"/>
    <p:sldId id="213480658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553"/>
          </p14:sldIdLst>
        </p14:section>
        <p14:section name="Test de fin de domaine" id="{8F7889F9-27DA-4421-B305-A18399C6F4CE}">
          <p14:sldIdLst>
            <p14:sldId id="2134806554"/>
            <p14:sldId id="2147483559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DE4"/>
    <a:srgbClr val="DC94DE"/>
    <a:srgbClr val="EB926C"/>
    <a:srgbClr val="FCD3A2"/>
    <a:srgbClr val="1D6FA9"/>
    <a:srgbClr val="FF6565"/>
    <a:srgbClr val="B27096"/>
    <a:srgbClr val="FDDF43"/>
    <a:srgbClr val="AB20B6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87" autoAdjust="0"/>
    <p:restoredTop sz="94690" autoAdjust="0"/>
  </p:normalViewPr>
  <p:slideViewPr>
    <p:cSldViewPr snapToGrid="0">
      <p:cViewPr varScale="1">
        <p:scale>
          <a:sx n="82" d="100"/>
          <a:sy n="82" d="100"/>
        </p:scale>
        <p:origin x="96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08/09/2025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08/09/2025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08/09/2025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69" r:id="rId9"/>
    <p:sldLayoutId id="2147483770" r:id="rId10"/>
    <p:sldLayoutId id="2147483771" r:id="rId11"/>
    <p:sldLayoutId id="2147483772" r:id="rId12"/>
    <p:sldLayoutId id="2147483773" r:id="rId13"/>
    <p:sldLayoutId id="2147483774" r:id="rId14"/>
    <p:sldLayoutId id="2147483775" r:id="rId15"/>
    <p:sldLayoutId id="2147483776" r:id="rId16"/>
    <p:sldLayoutId id="2147483777" r:id="rId17"/>
    <p:sldLayoutId id="21474837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08/09/2025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Séance 09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2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MA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1</a:t>
            </a:r>
            <a:endParaRPr lang="fr-FR" sz="2667" b="1" kern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937552" y="5365053"/>
            <a:ext cx="4286785" cy="576000"/>
          </a:xfrm>
          <a:prstGeom prst="rect">
            <a:avLst/>
          </a:prstGeom>
          <a:solidFill>
            <a:srgbClr val="54AFE9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Correction du test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br>
              <a:rPr lang="fr-FR" altLang="fr-FR" sz="2400">
                <a:solidFill>
                  <a:prstClr val="black"/>
                </a:solidFill>
                <a:latin typeface="Arial" panose="020B0604020202020204" pitchFamily="34" charset="0"/>
              </a:rPr>
            </a:br>
            <a:endParaRPr lang="fr-FR" altLang="fr-FR" sz="2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85;p29">
            <a:extLst>
              <a:ext uri="{FF2B5EF4-FFF2-40B4-BE49-F238E27FC236}">
                <a16:creationId xmlns:a16="http://schemas.microsoft.com/office/drawing/2014/main" id="{97AC8AFB-770C-688A-BAFA-67A8004B08CD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4" name="Picture 2" descr="Image générée">
            <a:extLst>
              <a:ext uri="{FF2B5EF4-FFF2-40B4-BE49-F238E27FC236}">
                <a16:creationId xmlns:a16="http://schemas.microsoft.com/office/drawing/2014/main" id="{6FD6DA34-C208-6459-BF33-C94E5F5FDE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288;p29">
            <a:extLst>
              <a:ext uri="{FF2B5EF4-FFF2-40B4-BE49-F238E27FC236}">
                <a16:creationId xmlns:a16="http://schemas.microsoft.com/office/drawing/2014/main" id="{6A7A9813-C6D8-C61D-4335-57C33AFE50C7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Consolidation</a:t>
            </a:r>
          </a:p>
        </p:txBody>
      </p:sp>
      <p:sp>
        <p:nvSpPr>
          <p:cNvPr id="6" name="Google Shape;289;p29">
            <a:extLst>
              <a:ext uri="{FF2B5EF4-FFF2-40B4-BE49-F238E27FC236}">
                <a16:creationId xmlns:a16="http://schemas.microsoft.com/office/drawing/2014/main" id="{B49929B1-010A-F3BF-7D20-1BE2BB710423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7</a:t>
            </a:r>
          </a:p>
        </p:txBody>
      </p:sp>
      <p:sp>
        <p:nvSpPr>
          <p:cNvPr id="7" name="Google Shape;287;p29">
            <a:extLst>
              <a:ext uri="{FF2B5EF4-FFF2-40B4-BE49-F238E27FC236}">
                <a16:creationId xmlns:a16="http://schemas.microsoft.com/office/drawing/2014/main" id="{4D0DECF8-74F3-B6FF-232F-175785132FCB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6</a:t>
            </a:r>
          </a:p>
        </p:txBody>
      </p:sp>
      <p:sp>
        <p:nvSpPr>
          <p:cNvPr id="8" name="Google Shape;290;p29">
            <a:extLst>
              <a:ext uri="{FF2B5EF4-FFF2-40B4-BE49-F238E27FC236}">
                <a16:creationId xmlns:a16="http://schemas.microsoft.com/office/drawing/2014/main" id="{43C0D514-178F-17F7-1C9D-E045E8984E2B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Division des entiers avec ou sans reste</a:t>
            </a:r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F787E809-9E66-D1C1-0844-15877C282A32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431795" indent="-228594" algn="ctr">
              <a:buClr>
                <a:schemeClr val="bg1"/>
              </a:buClr>
              <a:buSzPts val="1200"/>
              <a:buFont typeface="Arial" panose="020B0604020202020204" pitchFamily="34" charset="0"/>
              <a:buChar char="•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Correction du test</a:t>
            </a:r>
          </a:p>
        </p:txBody>
      </p:sp>
      <p:sp>
        <p:nvSpPr>
          <p:cNvPr id="10" name="Google Shape;291;p29">
            <a:extLst>
              <a:ext uri="{FF2B5EF4-FFF2-40B4-BE49-F238E27FC236}">
                <a16:creationId xmlns:a16="http://schemas.microsoft.com/office/drawing/2014/main" id="{A480491F-CDA6-D815-9A1C-759065E21501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9</a:t>
            </a:r>
          </a:p>
        </p:txBody>
      </p:sp>
      <p:sp>
        <p:nvSpPr>
          <p:cNvPr id="12" name="Google Shape;292;p29">
            <a:extLst>
              <a:ext uri="{FF2B5EF4-FFF2-40B4-BE49-F238E27FC236}">
                <a16:creationId xmlns:a16="http://schemas.microsoft.com/office/drawing/2014/main" id="{01E09860-3DD5-EF5F-6877-DDF1F2ACB020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Test de fin de domaine</a:t>
            </a:r>
          </a:p>
        </p:txBody>
      </p:sp>
      <p:sp>
        <p:nvSpPr>
          <p:cNvPr id="14" name="Google Shape;293;p29">
            <a:extLst>
              <a:ext uri="{FF2B5EF4-FFF2-40B4-BE49-F238E27FC236}">
                <a16:creationId xmlns:a16="http://schemas.microsoft.com/office/drawing/2014/main" id="{5B3F8DAD-297D-5CCB-B615-50A04DBBC4B0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8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F53B8C5-80A8-62E3-4005-80A340C543BB}"/>
              </a:ext>
            </a:extLst>
          </p:cNvPr>
          <p:cNvSpPr/>
          <p:nvPr/>
        </p:nvSpPr>
        <p:spPr>
          <a:xfrm>
            <a:off x="432120" y="4375177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26" name="Google Shape;290;p29">
            <a:extLst>
              <a:ext uri="{FF2B5EF4-FFF2-40B4-BE49-F238E27FC236}">
                <a16:creationId xmlns:a16="http://schemas.microsoft.com/office/drawing/2014/main" id="{393DB22A-9057-4586-4F4C-18FF3D6CC4BF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 Reconnaître et représenter des fractions</a:t>
            </a:r>
          </a:p>
        </p:txBody>
      </p:sp>
      <p:sp>
        <p:nvSpPr>
          <p:cNvPr id="27" name="Google Shape;291;p29">
            <a:extLst>
              <a:ext uri="{FF2B5EF4-FFF2-40B4-BE49-F238E27FC236}">
                <a16:creationId xmlns:a16="http://schemas.microsoft.com/office/drawing/2014/main" id="{EF64C1BA-EC0B-BD03-4050-8E02CA9081D5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10</a:t>
            </a:r>
          </a:p>
        </p:txBody>
      </p:sp>
    </p:spTree>
    <p:extLst>
      <p:ext uri="{BB962C8B-B14F-4D97-AF65-F5344CB8AC3E}">
        <p14:creationId xmlns:p14="http://schemas.microsoft.com/office/powerpoint/2010/main" val="37272026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Correction du test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55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E053422-8FF7-7D31-EDCA-5AF1E4D066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525" y="1190628"/>
            <a:ext cx="1408950" cy="1183518"/>
          </a:xfrm>
          <a:custGeom>
            <a:avLst/>
            <a:gdLst>
              <a:gd name="connsiteX0" fmla="*/ 0 w 1408950"/>
              <a:gd name="connsiteY0" fmla="*/ 0 h 1183518"/>
              <a:gd name="connsiteX1" fmla="*/ 455560 w 1408950"/>
              <a:gd name="connsiteY1" fmla="*/ 0 h 1183518"/>
              <a:gd name="connsiteX2" fmla="*/ 911121 w 1408950"/>
              <a:gd name="connsiteY2" fmla="*/ 0 h 1183518"/>
              <a:gd name="connsiteX3" fmla="*/ 1408950 w 1408950"/>
              <a:gd name="connsiteY3" fmla="*/ 0 h 1183518"/>
              <a:gd name="connsiteX4" fmla="*/ 1408950 w 1408950"/>
              <a:gd name="connsiteY4" fmla="*/ 603594 h 1183518"/>
              <a:gd name="connsiteX5" fmla="*/ 1408950 w 1408950"/>
              <a:gd name="connsiteY5" fmla="*/ 1183518 h 1183518"/>
              <a:gd name="connsiteX6" fmla="*/ 925211 w 1408950"/>
              <a:gd name="connsiteY6" fmla="*/ 1183518 h 1183518"/>
              <a:gd name="connsiteX7" fmla="*/ 497829 w 1408950"/>
              <a:gd name="connsiteY7" fmla="*/ 1183518 h 1183518"/>
              <a:gd name="connsiteX8" fmla="*/ 0 w 1408950"/>
              <a:gd name="connsiteY8" fmla="*/ 1183518 h 1183518"/>
              <a:gd name="connsiteX9" fmla="*/ 0 w 1408950"/>
              <a:gd name="connsiteY9" fmla="*/ 591759 h 1183518"/>
              <a:gd name="connsiteX10" fmla="*/ 0 w 1408950"/>
              <a:gd name="connsiteY10" fmla="*/ 0 h 11835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408950" h="1183518" fill="none" extrusionOk="0">
                <a:moveTo>
                  <a:pt x="0" y="0"/>
                </a:moveTo>
                <a:cubicBezTo>
                  <a:pt x="92268" y="-31241"/>
                  <a:pt x="363019" y="37027"/>
                  <a:pt x="455560" y="0"/>
                </a:cubicBezTo>
                <a:cubicBezTo>
                  <a:pt x="548101" y="-37027"/>
                  <a:pt x="718680" y="13661"/>
                  <a:pt x="911121" y="0"/>
                </a:cubicBezTo>
                <a:cubicBezTo>
                  <a:pt x="1103562" y="-13661"/>
                  <a:pt x="1224434" y="43740"/>
                  <a:pt x="1408950" y="0"/>
                </a:cubicBezTo>
                <a:cubicBezTo>
                  <a:pt x="1439796" y="283381"/>
                  <a:pt x="1372405" y="437672"/>
                  <a:pt x="1408950" y="603594"/>
                </a:cubicBezTo>
                <a:cubicBezTo>
                  <a:pt x="1445495" y="769516"/>
                  <a:pt x="1352625" y="1060575"/>
                  <a:pt x="1408950" y="1183518"/>
                </a:cubicBezTo>
                <a:cubicBezTo>
                  <a:pt x="1235152" y="1185036"/>
                  <a:pt x="1130989" y="1168108"/>
                  <a:pt x="925211" y="1183518"/>
                </a:cubicBezTo>
                <a:cubicBezTo>
                  <a:pt x="719433" y="1198928"/>
                  <a:pt x="686635" y="1140187"/>
                  <a:pt x="497829" y="1183518"/>
                </a:cubicBezTo>
                <a:cubicBezTo>
                  <a:pt x="309023" y="1226849"/>
                  <a:pt x="108976" y="1124580"/>
                  <a:pt x="0" y="1183518"/>
                </a:cubicBezTo>
                <a:cubicBezTo>
                  <a:pt x="-50534" y="964934"/>
                  <a:pt x="67327" y="867071"/>
                  <a:pt x="0" y="591759"/>
                </a:cubicBezTo>
                <a:cubicBezTo>
                  <a:pt x="-67327" y="316447"/>
                  <a:pt x="29309" y="284891"/>
                  <a:pt x="0" y="0"/>
                </a:cubicBezTo>
                <a:close/>
              </a:path>
              <a:path w="1408950" h="1183518" stroke="0" extrusionOk="0">
                <a:moveTo>
                  <a:pt x="0" y="0"/>
                </a:moveTo>
                <a:cubicBezTo>
                  <a:pt x="108038" y="-17766"/>
                  <a:pt x="240558" y="1405"/>
                  <a:pt x="455560" y="0"/>
                </a:cubicBezTo>
                <a:cubicBezTo>
                  <a:pt x="670562" y="-1405"/>
                  <a:pt x="793659" y="28647"/>
                  <a:pt x="953390" y="0"/>
                </a:cubicBezTo>
                <a:cubicBezTo>
                  <a:pt x="1113121" y="-28647"/>
                  <a:pt x="1213740" y="52693"/>
                  <a:pt x="1408950" y="0"/>
                </a:cubicBezTo>
                <a:cubicBezTo>
                  <a:pt x="1463365" y="249946"/>
                  <a:pt x="1394034" y="405705"/>
                  <a:pt x="1408950" y="568089"/>
                </a:cubicBezTo>
                <a:cubicBezTo>
                  <a:pt x="1423866" y="730473"/>
                  <a:pt x="1361059" y="954234"/>
                  <a:pt x="1408950" y="1183518"/>
                </a:cubicBezTo>
                <a:cubicBezTo>
                  <a:pt x="1283371" y="1217075"/>
                  <a:pt x="1063101" y="1126448"/>
                  <a:pt x="911121" y="1183518"/>
                </a:cubicBezTo>
                <a:cubicBezTo>
                  <a:pt x="759141" y="1240588"/>
                  <a:pt x="581766" y="1181539"/>
                  <a:pt x="469650" y="1183518"/>
                </a:cubicBezTo>
                <a:cubicBezTo>
                  <a:pt x="357534" y="1185497"/>
                  <a:pt x="110435" y="1182304"/>
                  <a:pt x="0" y="1183518"/>
                </a:cubicBezTo>
                <a:cubicBezTo>
                  <a:pt x="-5422" y="989952"/>
                  <a:pt x="12765" y="870390"/>
                  <a:pt x="0" y="579924"/>
                </a:cubicBezTo>
                <a:cubicBezTo>
                  <a:pt x="-12765" y="289458"/>
                  <a:pt x="52301" y="182897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Maintenant, on va faire la correction au tableau.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aux élèves de présenter leurs productions et les corrige au tableau. Avant la fin de la séance, ils prennent la solution des exercices dans leurs livrets.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945EDAE5-0F7C-9B14-4788-AA2F84783DD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33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44EFD12-DF92-C3B3-C014-AAFCE1C903A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0126"/>
          <a:stretch>
            <a:fillRect/>
          </a:stretch>
        </p:blipFill>
        <p:spPr>
          <a:xfrm>
            <a:off x="6128116" y="1680838"/>
            <a:ext cx="5760000" cy="432412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A564E4A-03CE-B9D6-670D-454096F8B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71015" y="268897"/>
            <a:ext cx="616186" cy="51759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35AD01D-6E8C-4C54-7072-B6679D9F6EA6}"/>
              </a:ext>
            </a:extLst>
          </p:cNvPr>
          <p:cNvGrpSpPr/>
          <p:nvPr/>
        </p:nvGrpSpPr>
        <p:grpSpPr>
          <a:xfrm>
            <a:off x="288082" y="1547488"/>
            <a:ext cx="5816419" cy="4432821"/>
            <a:chOff x="288082" y="1547488"/>
            <a:chExt cx="5816419" cy="4432821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970E9E1-327F-6191-8EFF-3DC5B25BCC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b="50694"/>
            <a:stretch>
              <a:fillRect/>
            </a:stretch>
          </p:blipFill>
          <p:spPr>
            <a:xfrm>
              <a:off x="288082" y="1705489"/>
              <a:ext cx="5760000" cy="427482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D4B2297-1D39-19F1-CDAD-E38EFB950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656826" y="1547488"/>
              <a:ext cx="447675" cy="266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8747</TotalTime>
  <Words>107</Words>
  <Application>Microsoft Office PowerPoint</Application>
  <PresentationFormat>Widescreen</PresentationFormat>
  <Paragraphs>31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Aptos</vt:lpstr>
      <vt:lpstr>Arial</vt:lpstr>
      <vt:lpstr>Calibri</vt:lpstr>
      <vt:lpstr>Calibri Light</vt:lpstr>
      <vt:lpstr>Dosis</vt:lpstr>
      <vt:lpstr>Office Theme</vt:lpstr>
      <vt:lpstr>Custom Design</vt:lpstr>
      <vt:lpstr>1_Custom Design</vt:lpstr>
      <vt:lpstr>Conception personnalisée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1163</cp:revision>
  <cp:lastPrinted>2024-10-05T19:15:58Z</cp:lastPrinted>
  <dcterms:created xsi:type="dcterms:W3CDTF">2024-05-28T10:13:44Z</dcterms:created>
  <dcterms:modified xsi:type="dcterms:W3CDTF">2025-09-08T22:32:52Z</dcterms:modified>
</cp:coreProperties>
</file>