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handoutMasterIdLst>
    <p:handoutMasterId r:id="rId81"/>
  </p:handoutMasterIdLst>
  <p:sldIdLst>
    <p:sldId id="308" r:id="rId2"/>
    <p:sldId id="288" r:id="rId3"/>
    <p:sldId id="289" r:id="rId4"/>
    <p:sldId id="286" r:id="rId5"/>
    <p:sldId id="282" r:id="rId6"/>
    <p:sldId id="371" r:id="rId7"/>
    <p:sldId id="290" r:id="rId8"/>
    <p:sldId id="292" r:id="rId9"/>
    <p:sldId id="293" r:id="rId10"/>
    <p:sldId id="258" r:id="rId11"/>
    <p:sldId id="294" r:id="rId12"/>
    <p:sldId id="256" r:id="rId13"/>
    <p:sldId id="265" r:id="rId14"/>
    <p:sldId id="296" r:id="rId15"/>
    <p:sldId id="314" r:id="rId16"/>
    <p:sldId id="283" r:id="rId17"/>
    <p:sldId id="301" r:id="rId18"/>
    <p:sldId id="295" r:id="rId19"/>
    <p:sldId id="284" r:id="rId20"/>
    <p:sldId id="271" r:id="rId21"/>
    <p:sldId id="285" r:id="rId22"/>
    <p:sldId id="260" r:id="rId23"/>
    <p:sldId id="321" r:id="rId24"/>
    <p:sldId id="276" r:id="rId25"/>
    <p:sldId id="270" r:id="rId26"/>
    <p:sldId id="320" r:id="rId27"/>
    <p:sldId id="259" r:id="rId28"/>
    <p:sldId id="298" r:id="rId29"/>
    <p:sldId id="372" r:id="rId30"/>
    <p:sldId id="274" r:id="rId31"/>
    <p:sldId id="317" r:id="rId32"/>
    <p:sldId id="326" r:id="rId33"/>
    <p:sldId id="328" r:id="rId34"/>
    <p:sldId id="329" r:id="rId35"/>
    <p:sldId id="325" r:id="rId36"/>
    <p:sldId id="281" r:id="rId37"/>
    <p:sldId id="327" r:id="rId38"/>
    <p:sldId id="330" r:id="rId39"/>
    <p:sldId id="373" r:id="rId40"/>
    <p:sldId id="323" r:id="rId41"/>
    <p:sldId id="307" r:id="rId42"/>
    <p:sldId id="287" r:id="rId43"/>
    <p:sldId id="266" r:id="rId44"/>
    <p:sldId id="267" r:id="rId45"/>
    <p:sldId id="275" r:id="rId46"/>
    <p:sldId id="278" r:id="rId47"/>
    <p:sldId id="306" r:id="rId48"/>
    <p:sldId id="304" r:id="rId49"/>
    <p:sldId id="261" r:id="rId50"/>
    <p:sldId id="299" r:id="rId51"/>
    <p:sldId id="2147483646" r:id="rId52"/>
    <p:sldId id="269" r:id="rId53"/>
    <p:sldId id="272" r:id="rId54"/>
    <p:sldId id="297" r:id="rId55"/>
    <p:sldId id="310" r:id="rId56"/>
    <p:sldId id="311" r:id="rId57"/>
    <p:sldId id="257" r:id="rId58"/>
    <p:sldId id="2147483647" r:id="rId59"/>
    <p:sldId id="273" r:id="rId60"/>
    <p:sldId id="312" r:id="rId61"/>
    <p:sldId id="300" r:id="rId62"/>
    <p:sldId id="339" r:id="rId63"/>
    <p:sldId id="280" r:id="rId64"/>
    <p:sldId id="264" r:id="rId65"/>
    <p:sldId id="309" r:id="rId66"/>
    <p:sldId id="268" r:id="rId67"/>
    <p:sldId id="303" r:id="rId68"/>
    <p:sldId id="345" r:id="rId69"/>
    <p:sldId id="302" r:id="rId70"/>
    <p:sldId id="341" r:id="rId71"/>
    <p:sldId id="263" r:id="rId72"/>
    <p:sldId id="279" r:id="rId73"/>
    <p:sldId id="305" r:id="rId74"/>
    <p:sldId id="262" r:id="rId75"/>
    <p:sldId id="346" r:id="rId76"/>
    <p:sldId id="347" r:id="rId77"/>
    <p:sldId id="2147483447" r:id="rId78"/>
    <p:sldId id="291" r:id="rId7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308"/>
            <p14:sldId id="288"/>
            <p14:sldId id="289"/>
            <p14:sldId id="286"/>
            <p14:sldId id="282"/>
            <p14:sldId id="371"/>
            <p14:sldId id="290"/>
            <p14:sldId id="292"/>
          </p14:sldIdLst>
        </p14:section>
        <p14:section name="Ouverture de la séance" id="{2EB02A95-5B55-41FB-8E86-2A90C4C55040}">
          <p14:sldIdLst>
            <p14:sldId id="293"/>
            <p14:sldId id="258"/>
          </p14:sldIdLst>
        </p14:section>
        <p14:section name="Discussion informelle" id="{424B5FE0-E67A-49E0-BAF3-0DF201233B69}">
          <p14:sldIdLst>
            <p14:sldId id="294"/>
            <p14:sldId id="256"/>
            <p14:sldId id="265"/>
          </p14:sldIdLst>
        </p14:section>
        <p14:section name="Contrôle des cahiers" id="{D246771F-C8AA-4F75-BAD7-8024CAB55D79}">
          <p14:sldIdLst/>
        </p14:section>
        <p14:section name="Activation des prérequis" id="{8E8D053C-3AAA-4FF0-9D84-FCA59ECBA887}">
          <p14:sldIdLst>
            <p14:sldId id="296"/>
            <p14:sldId id="314"/>
            <p14:sldId id="283"/>
            <p14:sldId id="301"/>
            <p14:sldId id="295"/>
            <p14:sldId id="284"/>
            <p14:sldId id="271"/>
            <p14:sldId id="285"/>
            <p14:sldId id="260"/>
          </p14:sldIdLst>
        </p14:section>
        <p14:section name="Déclaration de l’objectif" id="{096B6BF6-20D6-43DE-B358-982838B98259}">
          <p14:sldIdLst>
            <p14:sldId id="321"/>
            <p14:sldId id="276"/>
            <p14:sldId id="270"/>
            <p14:sldId id="320"/>
            <p14:sldId id="259"/>
          </p14:sldIdLst>
        </p14:section>
        <p14:section name="Modelage" id="{6D007598-4F88-4283-9E36-970C44D688AD}">
          <p14:sldIdLst>
            <p14:sldId id="298"/>
            <p14:sldId id="372"/>
            <p14:sldId id="274"/>
            <p14:sldId id="317"/>
            <p14:sldId id="326"/>
            <p14:sldId id="328"/>
            <p14:sldId id="329"/>
            <p14:sldId id="325"/>
            <p14:sldId id="281"/>
            <p14:sldId id="327"/>
            <p14:sldId id="330"/>
            <p14:sldId id="373"/>
            <p14:sldId id="323"/>
            <p14:sldId id="307"/>
            <p14:sldId id="287"/>
            <p14:sldId id="266"/>
            <p14:sldId id="267"/>
            <p14:sldId id="275"/>
            <p14:sldId id="278"/>
            <p14:sldId id="306"/>
            <p14:sldId id="304"/>
            <p14:sldId id="261"/>
          </p14:sldIdLst>
        </p14:section>
        <p14:section name="Pratique collective" id="{CF34AB29-930A-422C-8BB3-41EE66488593}">
          <p14:sldIdLst>
            <p14:sldId id="299"/>
            <p14:sldId id="2147483646"/>
            <p14:sldId id="269"/>
            <p14:sldId id="272"/>
            <p14:sldId id="297"/>
            <p14:sldId id="310"/>
            <p14:sldId id="311"/>
            <p14:sldId id="257"/>
            <p14:sldId id="2147483647"/>
            <p14:sldId id="273"/>
            <p14:sldId id="312"/>
          </p14:sldIdLst>
        </p14:section>
        <p14:section name="Pratique en binôme" id="{B5D45BF5-6276-4DCA-B0C6-B46ADF983B36}">
          <p14:sldIdLst>
            <p14:sldId id="300"/>
            <p14:sldId id="339"/>
            <p14:sldId id="280"/>
            <p14:sldId id="264"/>
            <p14:sldId id="309"/>
            <p14:sldId id="268"/>
          </p14:sldIdLst>
        </p14:section>
        <p14:section name="Pratique autonome" id="{89211873-F649-4A72-AB32-DC4F4703E8C4}">
          <p14:sldIdLst>
            <p14:sldId id="303"/>
            <p14:sldId id="345"/>
            <p14:sldId id="302"/>
          </p14:sldIdLst>
        </p14:section>
        <p14:section name="Section sans titre" id="{031A32CF-C046-4D33-9042-B8C46FAB51DD}">
          <p14:sldIdLst>
            <p14:sldId id="341"/>
            <p14:sldId id="263"/>
            <p14:sldId id="279"/>
          </p14:sldIdLst>
        </p14:section>
        <p14:section name="Clôture de la séance" id="{EBCF91DF-0CDC-4636-96C9-6E6A8A771057}">
          <p14:sldIdLst>
            <p14:sldId id="305"/>
            <p14:sldId id="262"/>
            <p14:sldId id="346"/>
            <p14:sldId id="347"/>
            <p14:sldId id="2147483447"/>
            <p14:sldId id="29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HCHOUR YASSINE" initials="YD" lastIdx="2" clrIdx="0">
    <p:extLst>
      <p:ext uri="{19B8F6BF-5375-455C-9EA6-DF929625EA0E}">
        <p15:presenceInfo xmlns:p15="http://schemas.microsoft.com/office/powerpoint/2012/main" userId="S::YASSINE.DAHCHOUR@TAALIM.MA::5813cebf-60d3-4462-ba63-a649e6529b4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060C"/>
    <a:srgbClr val="002060"/>
    <a:srgbClr val="00ADEE"/>
    <a:srgbClr val="F7941D"/>
    <a:srgbClr val="00A77E"/>
    <a:srgbClr val="106585"/>
    <a:srgbClr val="FFC038"/>
    <a:srgbClr val="C00000"/>
    <a:srgbClr val="FFFFFF"/>
    <a:srgbClr val="CE460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63" autoAdjust="0"/>
    <p:restoredTop sz="94660"/>
  </p:normalViewPr>
  <p:slideViewPr>
    <p:cSldViewPr snapToGrid="0">
      <p:cViewPr varScale="1">
        <p:scale>
          <a:sx n="80" d="100"/>
          <a:sy n="80" d="100"/>
        </p:scale>
        <p:origin x="744" y="58"/>
      </p:cViewPr>
      <p:guideLst/>
    </p:cSldViewPr>
  </p:slideViewPr>
  <p:notesTextViewPr>
    <p:cViewPr>
      <p:scale>
        <a:sx n="1" d="1"/>
        <a:sy n="1" d="1"/>
      </p:scale>
      <p:origin x="0" y="0"/>
    </p:cViewPr>
  </p:notesTextViewPr>
  <p:sorterViewPr>
    <p:cViewPr>
      <p:scale>
        <a:sx n="100" d="100"/>
        <a:sy n="100" d="100"/>
      </p:scale>
      <p:origin x="0" y="-11563"/>
    </p:cViewPr>
  </p:sorterViewPr>
  <p:notesViewPr>
    <p:cSldViewPr snapToGrid="0">
      <p:cViewPr>
        <p:scale>
          <a:sx n="53" d="100"/>
          <a:sy n="53" d="100"/>
        </p:scale>
        <p:origin x="2648" y="3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 Id="rId86"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CA5832-8482-8A13-D616-D4DC4E00088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a:extLst>
              <a:ext uri="{FF2B5EF4-FFF2-40B4-BE49-F238E27FC236}">
                <a16:creationId xmlns:a16="http://schemas.microsoft.com/office/drawing/2014/main" id="{BE1AF20E-8CB3-9A78-DAA5-452D3E71FC8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F2FC19-8473-42DA-A224-417563F70EEA}" type="datetimeFigureOut">
              <a:rPr lang="fr-FR" smtClean="0"/>
              <a:t>09/05/2026</a:t>
            </a:fld>
            <a:endParaRPr lang="fr-FR"/>
          </a:p>
        </p:txBody>
      </p:sp>
      <p:sp>
        <p:nvSpPr>
          <p:cNvPr id="4" name="Footer Placeholder 3">
            <a:extLst>
              <a:ext uri="{FF2B5EF4-FFF2-40B4-BE49-F238E27FC236}">
                <a16:creationId xmlns:a16="http://schemas.microsoft.com/office/drawing/2014/main" id="{2B9D4D5A-5873-3B93-7107-421D27E9FC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a:extLst>
              <a:ext uri="{FF2B5EF4-FFF2-40B4-BE49-F238E27FC236}">
                <a16:creationId xmlns:a16="http://schemas.microsoft.com/office/drawing/2014/main" id="{149A08A6-BCEB-76AD-D845-2FB6B36FF1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700F93E-B376-4B8D-8801-C9B277E79C77}" type="slidenum">
              <a:rPr lang="fr-FR" smtClean="0"/>
              <a:t>‹N°›</a:t>
            </a:fld>
            <a:endParaRPr lang="fr-FR"/>
          </a:p>
        </p:txBody>
      </p:sp>
    </p:spTree>
    <p:extLst>
      <p:ext uri="{BB962C8B-B14F-4D97-AF65-F5344CB8AC3E}">
        <p14:creationId xmlns:p14="http://schemas.microsoft.com/office/powerpoint/2010/main" val="17027077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09/05/2026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dirty="0"/>
          </a:p>
        </p:txBody>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BFA4B3F7-B838-4AD4-9179-ECE6A67C82A7}" type="slidenum">
              <a:rPr lang="fr-FR" smtClean="0"/>
              <a:t>11</a:t>
            </a:fld>
            <a:endParaRPr lang="fr-FR" dirty="0"/>
          </a:p>
        </p:txBody>
      </p:sp>
    </p:spTree>
    <p:extLst>
      <p:ext uri="{BB962C8B-B14F-4D97-AF65-F5344CB8AC3E}">
        <p14:creationId xmlns:p14="http://schemas.microsoft.com/office/powerpoint/2010/main" val="31711907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6.svg"/><Relationship Id="rId4" Type="http://schemas.openxmlformats.org/officeDocument/2006/relationships/image" Target="../media/image5.sv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10" Type="http://schemas.microsoft.com/office/2007/relationships/hdphoto" Target="../media/hdphoto3.wdp"/><Relationship Id="rId4" Type="http://schemas.openxmlformats.org/officeDocument/2006/relationships/image" Target="../media/image14.png"/><Relationship Id="rId9" Type="http://schemas.openxmlformats.org/officeDocument/2006/relationships/image" Target="../media/image1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11.png"/><Relationship Id="rId2" Type="http://schemas.openxmlformats.org/officeDocument/2006/relationships/image" Target="../media/image20.png"/><Relationship Id="rId1" Type="http://schemas.openxmlformats.org/officeDocument/2006/relationships/slideMaster" Target="../slideMasters/slideMaster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hyperlink" Target="https://drive.google.com/drive/folders/15A4aThGXboZ7RlTminYue4etFTXwyFRM?usp=drive_link" TargetMode="External"/><Relationship Id="rId5" Type="http://schemas.openxmlformats.org/officeDocument/2006/relationships/image" Target="../media/image27.svg"/><Relationship Id="rId4" Type="http://schemas.openxmlformats.org/officeDocument/2006/relationships/image" Target="../media/image26.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gif"/><Relationship Id="rId1" Type="http://schemas.openxmlformats.org/officeDocument/2006/relationships/slideMaster" Target="../slideMasters/slideMaster1.xml"/><Relationship Id="rId5" Type="http://schemas.openxmlformats.org/officeDocument/2006/relationships/image" Target="../media/image10.png"/><Relationship Id="rId4" Type="http://schemas.microsoft.com/office/2007/relationships/hdphoto" Target="../media/hdphoto4.wdp"/></Relationships>
</file>

<file path=ppt/slideLayouts/_rels/slideLayout1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5.png"/><Relationship Id="rId1" Type="http://schemas.openxmlformats.org/officeDocument/2006/relationships/slideMaster" Target="../slideMasters/slideMaster1.xml"/><Relationship Id="rId4" Type="http://schemas.openxmlformats.org/officeDocument/2006/relationships/image" Target="../media/image3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0.gif"/><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2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0.gif"/><Relationship Id="rId1" Type="http://schemas.openxmlformats.org/officeDocument/2006/relationships/slideMaster" Target="../slideMasters/slideMaster1.xml"/><Relationship Id="rId4" Type="http://schemas.microsoft.com/office/2007/relationships/hdphoto" Target="../media/hdphoto7.wdp"/></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0.gif"/><Relationship Id="rId1" Type="http://schemas.openxmlformats.org/officeDocument/2006/relationships/slideMaster" Target="../slideMasters/slideMaster1.xml"/><Relationship Id="rId4" Type="http://schemas.microsoft.com/office/2007/relationships/hdphoto" Target="../media/hdphoto8.wdp"/></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0.gif"/><Relationship Id="rId1" Type="http://schemas.openxmlformats.org/officeDocument/2006/relationships/slideMaster" Target="../slideMasters/slideMaster1.xml"/><Relationship Id="rId4" Type="http://schemas.microsoft.com/office/2007/relationships/hdphoto" Target="../media/hdphoto9.wdp"/></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gif"/><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a:solidFill>
            <a:srgbClr val="037A40"/>
          </a:solidFill>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a:solidFill>
            <a:srgbClr val="00B050"/>
          </a:solidFill>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grp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717129"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 AC</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37A4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6" y="1378425"/>
            <a:ext cx="8955203" cy="923330"/>
          </a:xfrm>
          <a:prstGeom prst="rect">
            <a:avLst/>
          </a:prstGeom>
          <a:noFill/>
        </p:spPr>
        <p:txBody>
          <a:bodyPr wrap="square" rtlCol="0">
            <a:spAutoFit/>
          </a:bodyPr>
          <a:lstStyle/>
          <a:p>
            <a:pPr lvl="0"/>
            <a:r>
              <a:rPr lang="fr-FR" sz="5400" b="1" i="0" u="none" strike="noStrike" kern="0" cap="none" spc="0" baseline="0" dirty="0">
                <a:solidFill>
                  <a:srgbClr val="037A40"/>
                </a:solidFill>
                <a:uFillTx/>
                <a:latin typeface="Calibri"/>
                <a:cs typeface="Calibri"/>
              </a:rPr>
              <a:t>Sciences de la vie et de la terre</a:t>
            </a: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53998"/>
          </a:xfrm>
          <a:prstGeom prst="rect">
            <a:avLst/>
          </a:prstGeom>
          <a:noFill/>
        </p:spPr>
        <p:txBody>
          <a:bodyPr wrap="square" rtlCol="0">
            <a:spAutoFit/>
          </a:bodyPr>
          <a:lstStyle/>
          <a:p>
            <a:pPr lvl="0"/>
            <a:r>
              <a:rPr lang="en-US" sz="3000" b="1" i="0" u="none" strike="noStrike" kern="0" cap="none" spc="0" baseline="0" dirty="0">
                <a:solidFill>
                  <a:srgbClr val="037A4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37A4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Chapitre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p:txBody>
      </p:sp>
      <p:pic>
        <p:nvPicPr>
          <p:cNvPr id="3" name="Image 16">
            <a:extLst>
              <a:ext uri="{FF2B5EF4-FFF2-40B4-BE49-F238E27FC236}">
                <a16:creationId xmlns:a16="http://schemas.microsoft.com/office/drawing/2014/main" id="{90524A8E-E48F-3EF0-D60C-1776D259D3BC}"/>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98780" l="4112" r="93586">
                        <a14:foregroundMark x1="23684" y1="23902" x2="23684" y2="23902"/>
                        <a14:foregroundMark x1="23684" y1="23902" x2="22204" y2="56098"/>
                        <a14:foregroundMark x1="22204" y1="56098" x2="43257" y2="40000"/>
                        <a14:foregroundMark x1="43257" y1="40000" x2="66118" y2="34146"/>
                        <a14:foregroundMark x1="66118" y1="34146" x2="53618" y2="34634"/>
                        <a14:foregroundMark x1="53618" y1="34634" x2="52632" y2="54146"/>
                        <a14:foregroundMark x1="52632" y1="54146" x2="61184" y2="35854"/>
                        <a14:foregroundMark x1="61184" y1="35854" x2="68421" y2="52195"/>
                        <a14:foregroundMark x1="68421" y1="52195" x2="57237" y2="75854"/>
                        <a14:foregroundMark x1="57237" y1="75854" x2="69901" y2="75610"/>
                        <a14:foregroundMark x1="69901" y1="75610" x2="53289" y2="79512"/>
                        <a14:foregroundMark x1="53289" y1="79512" x2="77796" y2="81220"/>
                        <a14:foregroundMark x1="77796" y1="81220" x2="24342" y2="80000"/>
                        <a14:foregroundMark x1="24342" y1="80000" x2="11513" y2="88537"/>
                        <a14:foregroundMark x1="11513" y1="88537" x2="18586" y2="68049"/>
                        <a14:foregroundMark x1="18586" y1="68049" x2="31743" y2="70976"/>
                        <a14:foregroundMark x1="31743" y1="70976" x2="38322" y2="89024"/>
                        <a14:foregroundMark x1="38322" y1="89024" x2="38816" y2="92439"/>
                        <a14:foregroundMark x1="27632" y1="40000" x2="13322" y2="80976"/>
                        <a14:foregroundMark x1="13322" y1="80976" x2="37829" y2="47561"/>
                        <a14:foregroundMark x1="37829" y1="47561" x2="36349" y2="73659"/>
                        <a14:foregroundMark x1="36349" y1="73659" x2="33388" y2="54634"/>
                        <a14:foregroundMark x1="33388" y1="54634" x2="29605" y2="82683"/>
                        <a14:foregroundMark x1="29605" y1="82683" x2="12664" y2="87073"/>
                        <a14:foregroundMark x1="12664" y1="87073" x2="10691" y2="67805"/>
                        <a14:foregroundMark x1="10691" y1="67805" x2="7072" y2="94390"/>
                        <a14:foregroundMark x1="7072" y1="94390" x2="19901" y2="88293"/>
                        <a14:foregroundMark x1="19901" y1="88293" x2="30921" y2="92927"/>
                        <a14:foregroundMark x1="30921" y1="92927" x2="67270" y2="85610"/>
                        <a14:foregroundMark x1="67270" y1="85610" x2="79276" y2="90732"/>
                        <a14:foregroundMark x1="79276" y1="90732" x2="45724" y2="96098"/>
                        <a14:foregroundMark x1="45724" y1="96098" x2="66612" y2="92195"/>
                        <a14:foregroundMark x1="66612" y1="92195" x2="76809" y2="69512"/>
                        <a14:foregroundMark x1="76809" y1="69512" x2="57730" y2="88537"/>
                        <a14:foregroundMark x1="57730" y1="88537" x2="25987" y2="93659"/>
                        <a14:foregroundMark x1="25987" y1="93659" x2="11678" y2="86098"/>
                        <a14:foregroundMark x1="11678" y1="86098" x2="30592" y2="48780"/>
                        <a14:foregroundMark x1="30592" y1="48780" x2="58553" y2="65366"/>
                        <a14:foregroundMark x1="58553" y1="65366" x2="70066" y2="64390"/>
                        <a14:foregroundMark x1="70066" y1="64390" x2="72862" y2="56098"/>
                        <a14:foregroundMark x1="21382" y1="35366" x2="5263" y2="85610"/>
                        <a14:foregroundMark x1="5263" y1="85610" x2="21053" y2="97073"/>
                        <a14:foregroundMark x1="21053" y1="97073" x2="45559" y2="93659"/>
                        <a14:foregroundMark x1="45559" y1="93659" x2="61678" y2="94878"/>
                        <a14:foregroundMark x1="61678" y1="94878" x2="87993" y2="93659"/>
                        <a14:foregroundMark x1="87993" y1="93659" x2="88158" y2="76585"/>
                        <a14:foregroundMark x1="88158" y1="76585" x2="80263" y2="61707"/>
                        <a14:foregroundMark x1="80263" y1="61707" x2="70395" y2="29268"/>
                        <a14:foregroundMark x1="70395" y1="29268" x2="60197" y2="19756"/>
                        <a14:foregroundMark x1="60197" y1="19756" x2="59211" y2="19756"/>
                        <a14:foregroundMark x1="15789" y1="30732" x2="5099" y2="56585"/>
                        <a14:foregroundMark x1="5099" y1="56585" x2="3618" y2="77561"/>
                        <a14:foregroundMark x1="3618" y1="77561" x2="7072" y2="93902"/>
                        <a14:foregroundMark x1="7072" y1="93902" x2="18750" y2="97805"/>
                        <a14:foregroundMark x1="18750" y1="97805" x2="26480" y2="97317"/>
                        <a14:foregroundMark x1="11349" y1="53415" x2="1151" y2="70488"/>
                        <a14:foregroundMark x1="1151" y1="70488" x2="4276" y2="87561"/>
                        <a14:foregroundMark x1="4276" y1="87561" x2="15625" y2="92195"/>
                        <a14:foregroundMark x1="15625" y1="92195" x2="15625" y2="92195"/>
                        <a14:foregroundMark x1="49671" y1="56341" x2="72533" y2="57561"/>
                        <a14:foregroundMark x1="72533" y1="57561" x2="73355" y2="77073"/>
                        <a14:foregroundMark x1="73355" y1="77073" x2="56250" y2="82439"/>
                        <a14:foregroundMark x1="56250" y1="82439" x2="50822" y2="61220"/>
                        <a14:foregroundMark x1="50822" y1="61220" x2="53125" y2="57073"/>
                        <a14:foregroundMark x1="69901" y1="61220" x2="60526" y2="74146"/>
                        <a14:foregroundMark x1="60526" y1="74146" x2="71875" y2="70000"/>
                        <a14:foregroundMark x1="71875" y1="70000" x2="68421" y2="61220"/>
                        <a14:foregroundMark x1="44901" y1="92683" x2="87500" y2="69512"/>
                        <a14:foregroundMark x1="87500" y1="69512" x2="93586" y2="87561"/>
                        <a14:foregroundMark x1="93586" y1="87561" x2="91941" y2="98780"/>
                        <a14:foregroundMark x1="75493" y1="58537" x2="76809" y2="41220"/>
                        <a14:foregroundMark x1="76809" y1="41220" x2="72204" y2="25854"/>
                        <a14:foregroundMark x1="72204" y1="25854" x2="60526" y2="23659"/>
                        <a14:foregroundMark x1="60526" y1="23659" x2="56743" y2="24878"/>
                      </a14:backgroundRemoval>
                    </a14:imgEffect>
                  </a14:imgLayer>
                </a14:imgProps>
              </a:ext>
            </a:extLst>
          </a:blip>
          <a:stretch>
            <a:fillRect/>
          </a:stretch>
        </p:blipFill>
        <p:spPr>
          <a:xfrm>
            <a:off x="7786894" y="3491604"/>
            <a:ext cx="4255186" cy="2869452"/>
          </a:xfrm>
          <a:prstGeom prst="rect">
            <a:avLst/>
          </a:prstGeom>
        </p:spPr>
      </p:pic>
      <p:sp>
        <p:nvSpPr>
          <p:cNvPr id="4" name="Google Shape;735;p98">
            <a:extLst>
              <a:ext uri="{FF2B5EF4-FFF2-40B4-BE49-F238E27FC236}">
                <a16:creationId xmlns:a16="http://schemas.microsoft.com/office/drawing/2014/main" id="{AA32DAC6-E40B-3260-CF4C-57F69A65368F}"/>
              </a:ext>
            </a:extLst>
          </p:cNvPr>
          <p:cNvSpPr/>
          <p:nvPr userDrawn="1"/>
        </p:nvSpPr>
        <p:spPr>
          <a:xfrm>
            <a:off x="1968787" y="4613885"/>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
        <p:nvSpPr>
          <p:cNvPr id="11" name="Google Shape;735;p98">
            <a:extLst>
              <a:ext uri="{FF2B5EF4-FFF2-40B4-BE49-F238E27FC236}">
                <a16:creationId xmlns:a16="http://schemas.microsoft.com/office/drawing/2014/main" id="{6706102D-42C9-61DB-F81D-8B81F55C8119}"/>
              </a:ext>
            </a:extLst>
          </p:cNvPr>
          <p:cNvSpPr/>
          <p:nvPr userDrawn="1"/>
        </p:nvSpPr>
        <p:spPr>
          <a:xfrm>
            <a:off x="1968787" y="5310990"/>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Tree>
    <p:extLst>
      <p:ext uri="{BB962C8B-B14F-4D97-AF65-F5344CB8AC3E}">
        <p14:creationId xmlns:p14="http://schemas.microsoft.com/office/powerpoint/2010/main" val="128812508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3"/>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36949680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3966297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12405768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87194401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6"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7">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93520114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cstate="hqprint">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78124073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961519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pérage dans le chapitr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a:t>
            </a:r>
            <a:r>
              <a:rPr lang="fr-FR" sz="3200" b="1" kern="0" dirty="0">
                <a:solidFill>
                  <a:srgbClr val="44546A"/>
                </a:solidFill>
                <a:latin typeface="Calibri"/>
                <a:cs typeface="Calibri"/>
              </a:rPr>
              <a:t>le chapitre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p:cNvSpPr>
          <p:nvPr userDrawn="1"/>
        </p:nvSpPr>
        <p:spPr>
          <a:xfrm>
            <a:off x="3132175" y="2873353"/>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p:cNvSpPr>
          <p:nvPr userDrawn="1"/>
        </p:nvSpPr>
        <p:spPr>
          <a:xfrm>
            <a:off x="1703823" y="2873356"/>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p:cNvSpPr>
          <p:nvPr userDrawn="1"/>
        </p:nvSpPr>
        <p:spPr>
          <a:xfrm>
            <a:off x="948074" y="1308144"/>
            <a:ext cx="10321337" cy="5544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p:cNvSpPr>
          <p:nvPr>
            <p:ph type="body" sz="quarter" idx="12" hasCustomPrompt="1"/>
          </p:nvPr>
        </p:nvSpPr>
        <p:spPr>
          <a:xfrm>
            <a:off x="956582" y="1308064"/>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a:t>Chapitre 1 : Relations vivant-vivant</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p:cNvSpPr>
          <p:nvPr>
            <p:ph type="body" sz="quarter" idx="14" hasCustomPrompt="1"/>
          </p:nvPr>
        </p:nvSpPr>
        <p:spPr>
          <a:xfrm>
            <a:off x="1703823" y="2873199"/>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6" name="Text Placeholder 30">
            <a:extLst>
              <a:ext uri="{FF2B5EF4-FFF2-40B4-BE49-F238E27FC236}">
                <a16:creationId xmlns:a16="http://schemas.microsoft.com/office/drawing/2014/main" id="{5F879908-CFB2-F5B3-9CE2-A65F5F3E6223}"/>
              </a:ext>
            </a:extLst>
          </p:cNvPr>
          <p:cNvSpPr>
            <a:spLocks noGrp="1"/>
          </p:cNvSpPr>
          <p:nvPr>
            <p:ph type="body" sz="quarter" idx="17" hasCustomPrompt="1"/>
          </p:nvPr>
        </p:nvSpPr>
        <p:spPr>
          <a:xfrm>
            <a:off x="3139379" y="2873199"/>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d’exploitation et ses caractéristiques</a:t>
            </a:r>
          </a:p>
        </p:txBody>
      </p:sp>
      <p:sp>
        <p:nvSpPr>
          <p:cNvPr id="6" name="Rectangle 5">
            <a:extLst>
              <a:ext uri="{FF2B5EF4-FFF2-40B4-BE49-F238E27FC236}">
                <a16:creationId xmlns:a16="http://schemas.microsoft.com/office/drawing/2014/main" id="{F89CEE65-9627-A065-406C-D0416F5E70D1}"/>
              </a:ext>
            </a:extLst>
          </p:cNvPr>
          <p:cNvSpPr>
            <a:spLocks/>
          </p:cNvSpPr>
          <p:nvPr userDrawn="1"/>
        </p:nvSpPr>
        <p:spPr>
          <a:xfrm>
            <a:off x="1339721" y="2120717"/>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7" name="Text Placeholder 30">
            <a:extLst>
              <a:ext uri="{FF2B5EF4-FFF2-40B4-BE49-F238E27FC236}">
                <a16:creationId xmlns:a16="http://schemas.microsoft.com/office/drawing/2014/main" id="{5C1F621F-48A7-3B73-016A-666E38883073}"/>
              </a:ext>
            </a:extLst>
          </p:cNvPr>
          <p:cNvSpPr>
            <a:spLocks noGrp="1"/>
          </p:cNvSpPr>
          <p:nvPr>
            <p:ph type="body" sz="quarter" idx="24" hasCustomPrompt="1"/>
          </p:nvPr>
        </p:nvSpPr>
        <p:spPr>
          <a:xfrm>
            <a:off x="1348223" y="2120637"/>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1 : Relations </a:t>
            </a:r>
            <a:r>
              <a:rPr lang="en-US" dirty="0" err="1"/>
              <a:t>d’exploitation</a:t>
            </a:r>
            <a:endParaRPr lang="en-US" dirty="0"/>
          </a:p>
        </p:txBody>
      </p:sp>
      <p:sp>
        <p:nvSpPr>
          <p:cNvPr id="9" name="Google Shape;286;p29">
            <a:extLst>
              <a:ext uri="{FF2B5EF4-FFF2-40B4-BE49-F238E27FC236}">
                <a16:creationId xmlns:a16="http://schemas.microsoft.com/office/drawing/2014/main" id="{4D9B2296-F4A8-F01C-635B-95350C14B275}"/>
              </a:ext>
            </a:extLst>
          </p:cNvPr>
          <p:cNvSpPr>
            <a:spLocks/>
          </p:cNvSpPr>
          <p:nvPr userDrawn="1"/>
        </p:nvSpPr>
        <p:spPr>
          <a:xfrm>
            <a:off x="3140677" y="468309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0" name="Google Shape;289;p29">
            <a:extLst>
              <a:ext uri="{FF2B5EF4-FFF2-40B4-BE49-F238E27FC236}">
                <a16:creationId xmlns:a16="http://schemas.microsoft.com/office/drawing/2014/main" id="{82EC8553-22FA-A547-D471-3AF6D6395AAE}"/>
              </a:ext>
            </a:extLst>
          </p:cNvPr>
          <p:cNvSpPr>
            <a:spLocks/>
          </p:cNvSpPr>
          <p:nvPr userDrawn="1"/>
        </p:nvSpPr>
        <p:spPr>
          <a:xfrm>
            <a:off x="1702674" y="4682937"/>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1" name="Text Placeholder 30">
            <a:extLst>
              <a:ext uri="{FF2B5EF4-FFF2-40B4-BE49-F238E27FC236}">
                <a16:creationId xmlns:a16="http://schemas.microsoft.com/office/drawing/2014/main" id="{6CD6B33D-72A6-DA03-1907-6091D0506918}"/>
              </a:ext>
            </a:extLst>
          </p:cNvPr>
          <p:cNvSpPr>
            <a:spLocks noGrp="1"/>
          </p:cNvSpPr>
          <p:nvPr>
            <p:ph type="body" sz="quarter" idx="25" hasCustomPrompt="1"/>
          </p:nvPr>
        </p:nvSpPr>
        <p:spPr>
          <a:xfrm>
            <a:off x="1702674" y="4682780"/>
            <a:ext cx="1227600"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12" name="Text Placeholder 30">
            <a:extLst>
              <a:ext uri="{FF2B5EF4-FFF2-40B4-BE49-F238E27FC236}">
                <a16:creationId xmlns:a16="http://schemas.microsoft.com/office/drawing/2014/main" id="{60559DCE-9034-76AA-7F03-AD960D4C0BC4}"/>
              </a:ext>
            </a:extLst>
          </p:cNvPr>
          <p:cNvSpPr>
            <a:spLocks noGrp="1"/>
          </p:cNvSpPr>
          <p:nvPr>
            <p:ph type="body" sz="quarter" idx="26" hasCustomPrompt="1"/>
          </p:nvPr>
        </p:nvSpPr>
        <p:spPr>
          <a:xfrm>
            <a:off x="3147881" y="4682937"/>
            <a:ext cx="8144401"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 compétition ou mutualisme et leurs caractéristiques.</a:t>
            </a:r>
          </a:p>
        </p:txBody>
      </p:sp>
      <p:sp>
        <p:nvSpPr>
          <p:cNvPr id="13" name="Rectangle 12">
            <a:extLst>
              <a:ext uri="{FF2B5EF4-FFF2-40B4-BE49-F238E27FC236}">
                <a16:creationId xmlns:a16="http://schemas.microsoft.com/office/drawing/2014/main" id="{31D96935-9C28-F26E-BED5-5A912445CB69}"/>
              </a:ext>
            </a:extLst>
          </p:cNvPr>
          <p:cNvSpPr>
            <a:spLocks/>
          </p:cNvSpPr>
          <p:nvPr userDrawn="1"/>
        </p:nvSpPr>
        <p:spPr>
          <a:xfrm>
            <a:off x="1348223" y="3930455"/>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14" name="Text Placeholder 30">
            <a:extLst>
              <a:ext uri="{FF2B5EF4-FFF2-40B4-BE49-F238E27FC236}">
                <a16:creationId xmlns:a16="http://schemas.microsoft.com/office/drawing/2014/main" id="{31D148C6-5492-AED5-7F54-3E33BB132E1D}"/>
              </a:ext>
            </a:extLst>
          </p:cNvPr>
          <p:cNvSpPr>
            <a:spLocks noGrp="1"/>
          </p:cNvSpPr>
          <p:nvPr>
            <p:ph type="body" sz="quarter" idx="27" hasCustomPrompt="1"/>
          </p:nvPr>
        </p:nvSpPr>
        <p:spPr>
          <a:xfrm>
            <a:off x="1356725" y="3930375"/>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2 : </a:t>
            </a:r>
            <a:r>
              <a:rPr lang="fr-FR" dirty="0"/>
              <a:t>Relations de compétition et de mutualisme</a:t>
            </a:r>
            <a:endParaRPr lang="en-US" dirty="0"/>
          </a:p>
        </p:txBody>
      </p:sp>
    </p:spTree>
    <p:extLst>
      <p:ext uri="{BB962C8B-B14F-4D97-AF65-F5344CB8AC3E}">
        <p14:creationId xmlns:p14="http://schemas.microsoft.com/office/powerpoint/2010/main" val="367760099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50063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 name="Text Placeholder 4">
            <a:extLst>
              <a:ext uri="{FF2B5EF4-FFF2-40B4-BE49-F238E27FC236}">
                <a16:creationId xmlns:a16="http://schemas.microsoft.com/office/drawing/2014/main" id="{E30863B3-86D2-D6DA-8984-19E4C3B97364}"/>
              </a:ext>
            </a:extLst>
          </p:cNvPr>
          <p:cNvSpPr>
            <a:spLocks noGrp="1"/>
          </p:cNvSpPr>
          <p:nvPr>
            <p:ph type="body" sz="quarter" idx="13" hasCustomPrompt="1"/>
          </p:nvPr>
        </p:nvSpPr>
        <p:spPr>
          <a:xfrm>
            <a:off x="5648039" y="6238017"/>
            <a:ext cx="4493835" cy="389965"/>
          </a:xfrm>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Calibri" panose="020F0502020204030204" pitchFamily="34" charset="0"/>
                <a:cs typeface="Calibri" panose="020F0502020204030204" pitchFamily="34" charset="0"/>
              </a:defRPr>
            </a:lvl1pPr>
            <a:lvl2pPr>
              <a:buNone/>
              <a:defRPr sz="1200">
                <a:latin typeface="Calibri" panose="020F0502020204030204" pitchFamily="34" charset="0"/>
                <a:cs typeface="Calibri" panose="020F0502020204030204" pitchFamily="34" charset="0"/>
              </a:defRPr>
            </a:lvl2pPr>
            <a:lvl3pPr>
              <a:buNone/>
              <a:defRPr sz="1200">
                <a:latin typeface="Calibri" panose="020F0502020204030204" pitchFamily="34" charset="0"/>
                <a:cs typeface="Calibri" panose="020F0502020204030204" pitchFamily="34" charset="0"/>
              </a:defRPr>
            </a:lvl3pPr>
            <a:lvl4pPr>
              <a:buNone/>
              <a:defRPr sz="1200">
                <a:latin typeface="Calibri" panose="020F0502020204030204" pitchFamily="34" charset="0"/>
                <a:cs typeface="Calibri" panose="020F0502020204030204" pitchFamily="34" charset="0"/>
              </a:defRPr>
            </a:lvl4pPr>
            <a:lvl5pPr>
              <a:buNone/>
              <a:defRPr sz="1200">
                <a:latin typeface="Calibri" panose="020F0502020204030204" pitchFamily="34" charset="0"/>
                <a:cs typeface="Calibri" panose="020F0502020204030204" pitchFamily="34" charset="0"/>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600" kern="0" dirty="0">
                <a:solidFill>
                  <a:srgbClr val="000000"/>
                </a:solidFill>
                <a:latin typeface="Calibri" panose="020F0502020204030204" pitchFamily="34" charset="0"/>
                <a:cs typeface="Calibri" panose="020F0502020204030204" pitchFamily="34" charset="0"/>
                <a:sym typeface="Arial"/>
              </a:rPr>
              <a:t>« </a:t>
            </a:r>
            <a:r>
              <a:rPr lang="fr-FR" sz="1600" kern="0" dirty="0">
                <a:solidFill>
                  <a:srgbClr val="000000"/>
                </a:solidFill>
                <a:latin typeface="Calibri" panose="020F0502020204030204" pitchFamily="34" charset="0"/>
                <a:cs typeface="Calibri" panose="020F0502020204030204" pitchFamily="34" charset="0"/>
                <a:sym typeface="Arial"/>
                <a:hlinkClick r:id="rId6"/>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p:txBody>
      </p:sp>
      <p:pic>
        <p:nvPicPr>
          <p:cNvPr id="11" name="Graphic 10" descr="Bullseye with solid fill">
            <a:extLst>
              <a:ext uri="{FF2B5EF4-FFF2-40B4-BE49-F238E27FC236}">
                <a16:creationId xmlns:a16="http://schemas.microsoft.com/office/drawing/2014/main" id="{DA838800-BA03-865C-FAC5-9BCCC281F097}"/>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200356827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25611909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49933436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34360870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3557549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ctivité préparatoir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4995540" y="2500904"/>
            <a:ext cx="5985399" cy="81426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Activité préparatoire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250526848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01919966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20773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1774736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declaration de l'objectif">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3247602"/>
            <a:ext cx="11174095" cy="3153198"/>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capture d’écran illustrant la tâche ciblée par cet objectif</a:t>
            </a:r>
          </a:p>
          <a:p>
            <a:pPr lvl="0"/>
            <a:endParaRPr lang="fr-FR" dirty="0"/>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054;p38">
            <a:extLst>
              <a:ext uri="{FF2B5EF4-FFF2-40B4-BE49-F238E27FC236}">
                <a16:creationId xmlns:a16="http://schemas.microsoft.com/office/drawing/2014/main" id="{E68972AD-29C5-3385-642B-0C5308EE8844}"/>
              </a:ext>
            </a:extLst>
          </p:cNvPr>
          <p:cNvSpPr/>
          <p:nvPr userDrawn="1"/>
        </p:nvSpPr>
        <p:spPr>
          <a:xfrm>
            <a:off x="1396677" y="1831580"/>
            <a:ext cx="9651623" cy="830997"/>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sz="2400" dirty="0">
              <a:latin typeface="Calibri" panose="020F0502020204030204" pitchFamily="34" charset="0"/>
              <a:cs typeface="Calibri" panose="020F0502020204030204" pitchFamily="34" charset="0"/>
            </a:endParaRPr>
          </a:p>
        </p:txBody>
      </p:sp>
      <p:pic>
        <p:nvPicPr>
          <p:cNvPr id="4" name="Image 15">
            <a:extLst>
              <a:ext uri="{FF2B5EF4-FFF2-40B4-BE49-F238E27FC236}">
                <a16:creationId xmlns:a16="http://schemas.microsoft.com/office/drawing/2014/main" id="{ED85EDE7-D9A6-2F96-809C-0BCE91611A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0238" y="1567130"/>
            <a:ext cx="805544" cy="805544"/>
          </a:xfrm>
          <a:prstGeom prst="rect">
            <a:avLst/>
          </a:prstGeom>
          <a:ln>
            <a:noFill/>
          </a:ln>
        </p:spPr>
      </p:pic>
      <p:sp>
        <p:nvSpPr>
          <p:cNvPr id="10" name="Text Placeholder 9">
            <a:extLst>
              <a:ext uri="{FF2B5EF4-FFF2-40B4-BE49-F238E27FC236}">
                <a16:creationId xmlns:a16="http://schemas.microsoft.com/office/drawing/2014/main" id="{6AFD452F-0A61-50AE-900C-126871647602}"/>
              </a:ext>
            </a:extLst>
          </p:cNvPr>
          <p:cNvSpPr>
            <a:spLocks noGrp="1"/>
          </p:cNvSpPr>
          <p:nvPr>
            <p:ph type="body" sz="quarter" idx="12" hasCustomPrompt="1"/>
          </p:nvPr>
        </p:nvSpPr>
        <p:spPr>
          <a:xfrm>
            <a:off x="2212975" y="1831975"/>
            <a:ext cx="8582025" cy="819150"/>
          </a:xfrm>
        </p:spPr>
        <p:txBody>
          <a:bodyPr/>
          <a:lstStyle>
            <a:lvl1pPr>
              <a:buNone/>
              <a:defRPr sz="2000">
                <a:latin typeface="Calibri" panose="020F0502020204030204" pitchFamily="34" charset="0"/>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fr-FR" dirty="0"/>
              <a:t>Identifier le type de relation d’exploitation entre deux êtres vivants dans un écosystème donné.</a:t>
            </a:r>
          </a:p>
        </p:txBody>
      </p:sp>
    </p:spTree>
    <p:extLst>
      <p:ext uri="{BB962C8B-B14F-4D97-AF65-F5344CB8AC3E}">
        <p14:creationId xmlns:p14="http://schemas.microsoft.com/office/powerpoint/2010/main" val="27372312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69812116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Notions clé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Introduction de notions clés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108229488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âche principa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Modelage de la tâche principale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280683490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38034744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08108497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B, 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6070611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B, 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8818159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8979409" y="5148686"/>
            <a:ext cx="148877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2142786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A, l'exercice à travailler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41289260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860537" y="5229083"/>
            <a:ext cx="149961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143373325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 devoir maison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2">
            <a:extLst>
              <a:ext uri="{FF2B5EF4-FFF2-40B4-BE49-F238E27FC236}">
                <a16:creationId xmlns:a16="http://schemas.microsoft.com/office/drawing/2014/main" id="{C76A0BA3-F678-6E27-051B-2A913F5D5DE5}"/>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faire à la maison ou la capture d’écran du livret.</a:t>
            </a:r>
          </a:p>
        </p:txBody>
      </p:sp>
      <p:sp>
        <p:nvSpPr>
          <p:cNvPr id="3" name="Text Placeholder 2">
            <a:extLst>
              <a:ext uri="{FF2B5EF4-FFF2-40B4-BE49-F238E27FC236}">
                <a16:creationId xmlns:a16="http://schemas.microsoft.com/office/drawing/2014/main" id="{0BF74FCE-19AA-2ABA-0F7A-5BFE91FC403D}"/>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77350309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1672305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39497952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139084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65767751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
        <p:nvSpPr>
          <p:cNvPr id="2" name="Google Shape;160;p18">
            <a:extLst>
              <a:ext uri="{FF2B5EF4-FFF2-40B4-BE49-F238E27FC236}">
                <a16:creationId xmlns:a16="http://schemas.microsoft.com/office/drawing/2014/main" id="{4E8E588C-119A-E68E-6DCF-706A5C64B402}"/>
              </a:ext>
            </a:extLst>
          </p:cNvPr>
          <p:cNvSpPr/>
          <p:nvPr userDrawn="1"/>
        </p:nvSpPr>
        <p:spPr>
          <a:xfrm>
            <a:off x="68213"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0709DB1-6F6C-5D25-B149-1A8A3916B79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5586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09/05/2026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74" r:id="rId8"/>
    <p:sldLayoutId id="2147483675" r:id="rId9"/>
    <p:sldLayoutId id="2147483676" r:id="rId10"/>
    <p:sldLayoutId id="2147483677" r:id="rId11"/>
    <p:sldLayoutId id="2147483678" r:id="rId12"/>
    <p:sldLayoutId id="2147483698" r:id="rId13"/>
    <p:sldLayoutId id="2147483680" r:id="rId14"/>
    <p:sldLayoutId id="2147483681" r:id="rId15"/>
    <p:sldLayoutId id="2147483684" r:id="rId16"/>
    <p:sldLayoutId id="2147483685" r:id="rId17"/>
    <p:sldLayoutId id="2147483686" r:id="rId18"/>
    <p:sldLayoutId id="2147483703" r:id="rId19"/>
    <p:sldLayoutId id="2147483687" r:id="rId20"/>
    <p:sldLayoutId id="2147483688" r:id="rId21"/>
    <p:sldLayoutId id="2147483689" r:id="rId22"/>
    <p:sldLayoutId id="2147483699" r:id="rId23"/>
    <p:sldLayoutId id="2147483690" r:id="rId24"/>
    <p:sldLayoutId id="2147483704" r:id="rId25"/>
    <p:sldLayoutId id="2147483705" r:id="rId26"/>
    <p:sldLayoutId id="2147483691" r:id="rId27"/>
    <p:sldLayoutId id="2147483692" r:id="rId28"/>
    <p:sldLayoutId id="2147483693" r:id="rId29"/>
    <p:sldLayoutId id="2147483694" r:id="rId30"/>
    <p:sldLayoutId id="2147483695" r:id="rId31"/>
    <p:sldLayoutId id="2147483696" r:id="rId32"/>
    <p:sldLayoutId id="2147483697" r:id="rId33"/>
    <p:sldLayoutId id="2147483702" r:id="rId34"/>
    <p:sldLayoutId id="2147483700" r:id="rId35"/>
    <p:sldLayoutId id="2147483701" r:id="rId36"/>
    <p:sldLayoutId id="2147483682" r:id="rId37"/>
    <p:sldLayoutId id="2147483683" r:id="rId38"/>
    <p:sldLayoutId id="2147483653" r:id="rId39"/>
    <p:sldLayoutId id="2147483654" r:id="rId40"/>
    <p:sldLayoutId id="2147483655" r:id="rId41"/>
    <p:sldLayoutId id="2147483656" r:id="rId42"/>
    <p:sldLayoutId id="2147483657" r:id="rId43"/>
    <p:sldLayoutId id="2147483658" r:id="rId44"/>
    <p:sldLayoutId id="2147483659" r:id="rId45"/>
    <p:sldLayoutId id="2147483706" r:id="rId46"/>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hyperlink" Target="https://drive.google.com/drive/folders/1EL5AcbXKLcZcptBw8zodh5LsuwwjlMQY?usp=drive_link" TargetMode="Externa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microsoft.com/office/2007/relationships/hdphoto" Target="../media/hdphoto10.wdp"/></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microsoft.com/office/2007/relationships/hdphoto" Target="../media/hdphoto10.wdp"/></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3.xml"/><Relationship Id="rId5" Type="http://schemas.openxmlformats.org/officeDocument/2006/relationships/image" Target="../media/image62.jpeg"/><Relationship Id="rId4" Type="http://schemas.openxmlformats.org/officeDocument/2006/relationships/image" Target="../media/image61.png"/></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9.png"/><Relationship Id="rId1" Type="http://schemas.openxmlformats.org/officeDocument/2006/relationships/slideLayout" Target="../slideLayouts/slideLayout3.xml"/><Relationship Id="rId6" Type="http://schemas.openxmlformats.org/officeDocument/2006/relationships/image" Target="../media/image62.jpeg"/><Relationship Id="rId5" Type="http://schemas.openxmlformats.org/officeDocument/2006/relationships/image" Target="../media/image63.png"/><Relationship Id="rId4" Type="http://schemas.openxmlformats.org/officeDocument/2006/relationships/image" Target="../media/image60.png"/></Relationships>
</file>

<file path=ppt/slides/_rels/slide34.xml.rels><?xml version="1.0" encoding="UTF-8" standalone="yes"?>
<Relationships xmlns="http://schemas.openxmlformats.org/package/2006/relationships"><Relationship Id="rId3" Type="http://schemas.openxmlformats.org/officeDocument/2006/relationships/image" Target="../media/image64.gif"/><Relationship Id="rId7" Type="http://schemas.openxmlformats.org/officeDocument/2006/relationships/image" Target="../media/image62.jpeg"/><Relationship Id="rId2" Type="http://schemas.openxmlformats.org/officeDocument/2006/relationships/image" Target="../media/image59.png"/><Relationship Id="rId1" Type="http://schemas.openxmlformats.org/officeDocument/2006/relationships/slideLayout" Target="../slideLayouts/slideLayout3.xml"/><Relationship Id="rId6" Type="http://schemas.openxmlformats.org/officeDocument/2006/relationships/image" Target="../media/image63.png"/><Relationship Id="rId5" Type="http://schemas.openxmlformats.org/officeDocument/2006/relationships/image" Target="../media/image65.gif"/><Relationship Id="rId4" Type="http://schemas.openxmlformats.org/officeDocument/2006/relationships/image" Target="../media/image61.png"/></Relationships>
</file>

<file path=ppt/slides/_rels/slide3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6.png"/><Relationship Id="rId1" Type="http://schemas.openxmlformats.org/officeDocument/2006/relationships/slideLayout" Target="../slideLayouts/slideLayout3.xml"/><Relationship Id="rId4" Type="http://schemas.openxmlformats.org/officeDocument/2006/relationships/image" Target="../media/image61.png"/></Relationships>
</file>

<file path=ppt/slides/_rels/slide3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3.xml"/><Relationship Id="rId5" Type="http://schemas.openxmlformats.org/officeDocument/2006/relationships/image" Target="../media/image61.png"/><Relationship Id="rId4" Type="http://schemas.microsoft.com/office/2007/relationships/hdphoto" Target="../media/hdphoto11.wdp"/></Relationships>
</file>

<file path=ppt/slides/_rels/slide3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4.png"/><Relationship Id="rId1" Type="http://schemas.openxmlformats.org/officeDocument/2006/relationships/slideLayout" Target="../slideLayouts/slideLayout3.xml"/><Relationship Id="rId4" Type="http://schemas.microsoft.com/office/2007/relationships/hdphoto" Target="../media/hdphoto12.wdp"/></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4.png"/><Relationship Id="rId1" Type="http://schemas.openxmlformats.org/officeDocument/2006/relationships/slideLayout" Target="../slideLayouts/slideLayout3.xml"/><Relationship Id="rId4" Type="http://schemas.microsoft.com/office/2007/relationships/hdphoto" Target="../media/hdphoto12.wdp"/></Relationships>
</file>

<file path=ppt/slides/_rels/slide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4.png"/><Relationship Id="rId1" Type="http://schemas.openxmlformats.org/officeDocument/2006/relationships/slideLayout" Target="../slideLayouts/slideLayout3.xml"/><Relationship Id="rId4" Type="http://schemas.microsoft.com/office/2007/relationships/hdphoto" Target="../media/hdphoto12.wdp"/></Relationships>
</file>

<file path=ppt/slides/_rels/slide43.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68.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44.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68.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45.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68.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46.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68.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47.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68.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48.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9.jpeg"/><Relationship Id="rId1" Type="http://schemas.openxmlformats.org/officeDocument/2006/relationships/slideLayout" Target="../slideLayouts/slideLayout4.xml"/><Relationship Id="rId4" Type="http://schemas.microsoft.com/office/2007/relationships/hdphoto" Target="../media/hdphoto3.wdp"/></Relationships>
</file>

<file path=ppt/slides/_rels/slide52.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2.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72.png"/><Relationship Id="rId1" Type="http://schemas.openxmlformats.org/officeDocument/2006/relationships/slideLayout" Target="../slideLayouts/slideLayout29.xml"/><Relationship Id="rId5" Type="http://schemas.microsoft.com/office/2007/relationships/hdphoto" Target="../media/hdphoto14.wdp"/><Relationship Id="rId4" Type="http://schemas.openxmlformats.org/officeDocument/2006/relationships/image" Target="../media/image73.png"/></Relationships>
</file>

<file path=ppt/slides/_rels/slide63.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74.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14.wdp"/><Relationship Id="rId2" Type="http://schemas.openxmlformats.org/officeDocument/2006/relationships/image" Target="../media/image19.png"/><Relationship Id="rId1" Type="http://schemas.openxmlformats.org/officeDocument/2006/relationships/slideLayout" Target="../slideLayouts/slideLayout5.xml"/><Relationship Id="rId6" Type="http://schemas.openxmlformats.org/officeDocument/2006/relationships/image" Target="../media/image73.png"/><Relationship Id="rId5" Type="http://schemas.microsoft.com/office/2007/relationships/hdphoto" Target="../media/hdphoto13.wdp"/><Relationship Id="rId4" Type="http://schemas.openxmlformats.org/officeDocument/2006/relationships/image" Target="../media/image72.png"/></Relationships>
</file>

<file path=ppt/slides/_rels/slide65.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14.wdp"/><Relationship Id="rId2" Type="http://schemas.openxmlformats.org/officeDocument/2006/relationships/image" Target="../media/image19.png"/><Relationship Id="rId1" Type="http://schemas.openxmlformats.org/officeDocument/2006/relationships/slideLayout" Target="../slideLayouts/slideLayout5.xml"/><Relationship Id="rId6" Type="http://schemas.openxmlformats.org/officeDocument/2006/relationships/image" Target="../media/image73.png"/><Relationship Id="rId5" Type="http://schemas.microsoft.com/office/2007/relationships/hdphoto" Target="../media/hdphoto13.wdp"/><Relationship Id="rId4" Type="http://schemas.openxmlformats.org/officeDocument/2006/relationships/image" Target="../media/image72.png"/></Relationships>
</file>

<file path=ppt/slides/_rels/slide66.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14.wdp"/><Relationship Id="rId2" Type="http://schemas.openxmlformats.org/officeDocument/2006/relationships/image" Target="../media/image19.png"/><Relationship Id="rId1" Type="http://schemas.openxmlformats.org/officeDocument/2006/relationships/slideLayout" Target="../slideLayouts/slideLayout5.xml"/><Relationship Id="rId6" Type="http://schemas.openxmlformats.org/officeDocument/2006/relationships/image" Target="../media/image73.png"/><Relationship Id="rId5" Type="http://schemas.microsoft.com/office/2007/relationships/hdphoto" Target="../media/hdphoto13.wdp"/><Relationship Id="rId4" Type="http://schemas.openxmlformats.org/officeDocument/2006/relationships/image" Target="../media/image7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8.xml.rels><?xml version="1.0" encoding="UTF-8" standalone="yes"?>
<Relationships xmlns="http://schemas.openxmlformats.org/package/2006/relationships"><Relationship Id="rId3" Type="http://schemas.openxmlformats.org/officeDocument/2006/relationships/image" Target="../media/image18.jpeg"/><Relationship Id="rId7" Type="http://schemas.microsoft.com/office/2007/relationships/hdphoto" Target="../media/hdphoto17.wdp"/><Relationship Id="rId2" Type="http://schemas.openxmlformats.org/officeDocument/2006/relationships/image" Target="../media/image17.jpeg"/><Relationship Id="rId1" Type="http://schemas.openxmlformats.org/officeDocument/2006/relationships/slideLayout" Target="../slideLayouts/slideLayout32.xml"/><Relationship Id="rId6" Type="http://schemas.openxmlformats.org/officeDocument/2006/relationships/image" Target="../media/image76.png"/><Relationship Id="rId5" Type="http://schemas.microsoft.com/office/2007/relationships/hdphoto" Target="../media/hdphoto16.wdp"/><Relationship Id="rId4" Type="http://schemas.openxmlformats.org/officeDocument/2006/relationships/image" Target="../media/image75.png"/></Relationships>
</file>

<file path=ppt/slides/_rels/slide69.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74.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16.wdp"/><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75.png"/><Relationship Id="rId5" Type="http://schemas.microsoft.com/office/2007/relationships/hdphoto" Target="../media/hdphoto17.wdp"/><Relationship Id="rId4" Type="http://schemas.openxmlformats.org/officeDocument/2006/relationships/image" Target="../media/image76.png"/></Relationships>
</file>

<file path=ppt/slides/_rels/slide71.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17.wdp"/><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76.png"/><Relationship Id="rId5" Type="http://schemas.microsoft.com/office/2007/relationships/hdphoto" Target="../media/hdphoto16.wdp"/><Relationship Id="rId4" Type="http://schemas.openxmlformats.org/officeDocument/2006/relationships/image" Target="../media/image75.png"/></Relationships>
</file>

<file path=ppt/slides/_rels/slide72.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17.wdp"/><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76.png"/><Relationship Id="rId5" Type="http://schemas.microsoft.com/office/2007/relationships/hdphoto" Target="../media/hdphoto16.wdp"/><Relationship Id="rId4" Type="http://schemas.openxmlformats.org/officeDocument/2006/relationships/image" Target="../media/image7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4.xml.rels><?xml version="1.0" encoding="UTF-8" standalone="yes"?>
<Relationships xmlns="http://schemas.openxmlformats.org/package/2006/relationships"><Relationship Id="rId3" Type="http://schemas.openxmlformats.org/officeDocument/2006/relationships/hyperlink" Target="https://pixabay.com/fr/question-point-d-interrogation-1015308/" TargetMode="External"/><Relationship Id="rId2" Type="http://schemas.openxmlformats.org/officeDocument/2006/relationships/image" Target="../media/image77.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4.png"/><Relationship Id="rId1" Type="http://schemas.openxmlformats.org/officeDocument/2006/relationships/slideLayout" Target="../slideLayouts/slideLayout46.xml"/></Relationships>
</file>

<file path=ppt/slides/_rels/slide7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6FEA15-69D0-A51C-B0B6-70FD8D1867D3}"/>
              </a:ext>
            </a:extLst>
          </p:cNvPr>
          <p:cNvSpPr>
            <a:spLocks noGrp="1"/>
          </p:cNvSpPr>
          <p:nvPr>
            <p:ph type="body" sz="quarter" idx="14"/>
          </p:nvPr>
        </p:nvSpPr>
        <p:spPr/>
        <p:txBody>
          <a:bodyPr/>
          <a:lstStyle/>
          <a:p>
            <a:r>
              <a:rPr lang="fr-FR" noProof="0" dirty="0"/>
              <a:t>2 AC</a:t>
            </a:r>
          </a:p>
        </p:txBody>
      </p:sp>
      <p:sp>
        <p:nvSpPr>
          <p:cNvPr id="9" name="Text Placeholder 8">
            <a:extLst>
              <a:ext uri="{FF2B5EF4-FFF2-40B4-BE49-F238E27FC236}">
                <a16:creationId xmlns:a16="http://schemas.microsoft.com/office/drawing/2014/main" id="{C1C22208-84FE-450F-4951-F81B343D1D06}"/>
              </a:ext>
            </a:extLst>
          </p:cNvPr>
          <p:cNvSpPr>
            <a:spLocks noGrp="1"/>
          </p:cNvSpPr>
          <p:nvPr>
            <p:ph type="body" sz="quarter" idx="19"/>
          </p:nvPr>
        </p:nvSpPr>
        <p:spPr/>
        <p:txBody>
          <a:bodyPr/>
          <a:lstStyle/>
          <a:p>
            <a:r>
              <a:rPr lang="fr-FR" noProof="0" dirty="0"/>
              <a:t>5</a:t>
            </a:r>
          </a:p>
        </p:txBody>
      </p:sp>
      <p:sp>
        <p:nvSpPr>
          <p:cNvPr id="4" name="Text Placeholder 3">
            <a:extLst>
              <a:ext uri="{FF2B5EF4-FFF2-40B4-BE49-F238E27FC236}">
                <a16:creationId xmlns:a16="http://schemas.microsoft.com/office/drawing/2014/main" id="{538EAEDA-9B09-E9AF-A7F9-C457C2446A39}"/>
              </a:ext>
            </a:extLst>
          </p:cNvPr>
          <p:cNvSpPr>
            <a:spLocks noGrp="1"/>
          </p:cNvSpPr>
          <p:nvPr>
            <p:ph type="body" sz="quarter" idx="20"/>
          </p:nvPr>
        </p:nvSpPr>
        <p:spPr>
          <a:xfrm>
            <a:off x="1965171" y="4562031"/>
            <a:ext cx="4982475" cy="544989"/>
          </a:xfrm>
        </p:spPr>
        <p:txBody>
          <a:bodyPr>
            <a:noAutofit/>
          </a:bodyPr>
          <a:lstStyle/>
          <a:p>
            <a:pPr algn="ctr">
              <a:lnSpc>
                <a:spcPct val="100000"/>
              </a:lnSpc>
            </a:pPr>
            <a:r>
              <a:rPr lang="fr-FR" noProof="0" dirty="0">
                <a:solidFill>
                  <a:schemeClr val="bg1"/>
                </a:solidFill>
              </a:rPr>
              <a:t>Les interactions entre les géosphères de la Terre.</a:t>
            </a:r>
          </a:p>
        </p:txBody>
      </p:sp>
      <p:sp>
        <p:nvSpPr>
          <p:cNvPr id="5" name="Text Placeholder 4">
            <a:extLst>
              <a:ext uri="{FF2B5EF4-FFF2-40B4-BE49-F238E27FC236}">
                <a16:creationId xmlns:a16="http://schemas.microsoft.com/office/drawing/2014/main" id="{07BA12AC-286E-611E-6564-F58EF395FFB4}"/>
              </a:ext>
            </a:extLst>
          </p:cNvPr>
          <p:cNvSpPr>
            <a:spLocks noGrp="1"/>
          </p:cNvSpPr>
          <p:nvPr>
            <p:ph type="body" sz="quarter" idx="22"/>
          </p:nvPr>
        </p:nvSpPr>
        <p:spPr>
          <a:xfrm>
            <a:off x="525217" y="4591216"/>
            <a:ext cx="1288409" cy="521999"/>
          </a:xfrm>
        </p:spPr>
        <p:txBody>
          <a:bodyPr/>
          <a:lstStyle/>
          <a:p>
            <a:r>
              <a:rPr lang="fr-FR" noProof="0" dirty="0"/>
              <a:t>Chapitre 2</a:t>
            </a:r>
          </a:p>
        </p:txBody>
      </p:sp>
      <p:sp>
        <p:nvSpPr>
          <p:cNvPr id="6" name="Text Placeholder 5">
            <a:extLst>
              <a:ext uri="{FF2B5EF4-FFF2-40B4-BE49-F238E27FC236}">
                <a16:creationId xmlns:a16="http://schemas.microsoft.com/office/drawing/2014/main" id="{DEBD0900-5EEC-DF07-2A76-91F0F440BAC3}"/>
              </a:ext>
            </a:extLst>
          </p:cNvPr>
          <p:cNvSpPr>
            <a:spLocks noGrp="1"/>
          </p:cNvSpPr>
          <p:nvPr>
            <p:ph type="body" sz="quarter" idx="23"/>
          </p:nvPr>
        </p:nvSpPr>
        <p:spPr>
          <a:xfrm>
            <a:off x="606497" y="5328959"/>
            <a:ext cx="1288409" cy="521999"/>
          </a:xfrm>
        </p:spPr>
        <p:txBody>
          <a:bodyPr/>
          <a:lstStyle/>
          <a:p>
            <a:r>
              <a:rPr lang="fr-FR" noProof="0" dirty="0"/>
              <a:t>Tâche 1</a:t>
            </a:r>
          </a:p>
        </p:txBody>
      </p:sp>
      <p:sp>
        <p:nvSpPr>
          <p:cNvPr id="7" name="Text Placeholder 6">
            <a:extLst>
              <a:ext uri="{FF2B5EF4-FFF2-40B4-BE49-F238E27FC236}">
                <a16:creationId xmlns:a16="http://schemas.microsoft.com/office/drawing/2014/main" id="{21BEDC05-80CF-B10E-D5C6-D0C7E83F2FDC}"/>
              </a:ext>
            </a:extLst>
          </p:cNvPr>
          <p:cNvSpPr>
            <a:spLocks noGrp="1"/>
          </p:cNvSpPr>
          <p:nvPr>
            <p:ph type="body" sz="quarter" idx="24"/>
          </p:nvPr>
        </p:nvSpPr>
        <p:spPr>
          <a:xfrm>
            <a:off x="2096329" y="5286181"/>
            <a:ext cx="4843667" cy="521999"/>
          </a:xfrm>
        </p:spPr>
        <p:txBody>
          <a:bodyPr>
            <a:noAutofit/>
          </a:bodyPr>
          <a:lstStyle/>
          <a:p>
            <a:pPr algn="just"/>
            <a:r>
              <a:rPr lang="fr-FR" sz="1600" noProof="0" dirty="0"/>
              <a:t>Décrire les processus impliqués dans le cycle de l’eau.</a:t>
            </a:r>
          </a:p>
        </p:txBody>
      </p:sp>
    </p:spTree>
    <p:extLst>
      <p:ext uri="{BB962C8B-B14F-4D97-AF65-F5344CB8AC3E}">
        <p14:creationId xmlns:p14="http://schemas.microsoft.com/office/powerpoint/2010/main" val="30270045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984009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362397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19CD6513-2CAD-DBD8-8224-44F112F644C4}"/>
              </a:ext>
            </a:extLst>
          </p:cNvPr>
          <p:cNvSpPr>
            <a:spLocks noGrp="1"/>
          </p:cNvSpPr>
          <p:nvPr>
            <p:ph type="pic" sz="quarter" idx="12"/>
          </p:nvPr>
        </p:nvSpPr>
        <p:spPr/>
        <p:txBody>
          <a:bodyPr/>
          <a:lstStyle/>
          <a:p>
            <a:endParaRPr lang="fr-FR" noProof="0" dirty="0"/>
          </a:p>
        </p:txBody>
      </p:sp>
      <p:pic>
        <p:nvPicPr>
          <p:cNvPr id="12" name="Picture Placeholder 11" descr="A cartoon of kids studying&#10;&#10;AI-generated content may be incorrect.">
            <a:extLst>
              <a:ext uri="{FF2B5EF4-FFF2-40B4-BE49-F238E27FC236}">
                <a16:creationId xmlns:a16="http://schemas.microsoft.com/office/drawing/2014/main" id="{C26EBEDD-C088-BFE1-2C78-1E6364CEC42E}"/>
              </a:ext>
            </a:extLst>
          </p:cNvPr>
          <p:cNvPicPr>
            <a:picLocks noChangeAspect="1"/>
          </p:cNvPicPr>
          <p:nvPr/>
        </p:nvPicPr>
        <p:blipFill>
          <a:blip r:embed="rId2">
            <a:extLst>
              <a:ext uri="{28A0092B-C50C-407E-A947-70E740481C1C}">
                <a14:useLocalDpi xmlns:a14="http://schemas.microsoft.com/office/drawing/2010/main" val="0"/>
              </a:ext>
            </a:extLst>
          </a:blip>
          <a:srcRect l="3935" r="3935"/>
          <a:stretch>
            <a:fillRect/>
          </a:stretch>
        </p:blipFill>
        <p:spPr>
          <a:xfrm>
            <a:off x="6759874" y="2383527"/>
            <a:ext cx="1134000" cy="1587600"/>
          </a:xfrm>
          <a:prstGeom prst="rect">
            <a:avLst/>
          </a:prstGeom>
        </p:spPr>
      </p:pic>
      <p:sp>
        <p:nvSpPr>
          <p:cNvPr id="5" name="Espace réservé pour une image  4">
            <a:extLst>
              <a:ext uri="{FF2B5EF4-FFF2-40B4-BE49-F238E27FC236}">
                <a16:creationId xmlns:a16="http://schemas.microsoft.com/office/drawing/2014/main" id="{D5F5E2A4-C739-DB34-1009-1539A7583B8B}"/>
              </a:ext>
            </a:extLst>
          </p:cNvPr>
          <p:cNvSpPr>
            <a:spLocks noGrp="1"/>
          </p:cNvSpPr>
          <p:nvPr>
            <p:ph type="pic" sz="quarter" idx="10"/>
          </p:nvPr>
        </p:nvSpPr>
        <p:spPr/>
        <p:txBody>
          <a:bodyPr/>
          <a:lstStyle/>
          <a:p>
            <a:endParaRPr lang="fr-FR" noProof="0" dirty="0"/>
          </a:p>
        </p:txBody>
      </p:sp>
      <p:pic>
        <p:nvPicPr>
          <p:cNvPr id="6" name="Picture Placeholder 9" descr="A cartoon of a person working on a plant&#10;&#10;AI-generated content may be incorrect.">
            <a:extLst>
              <a:ext uri="{FF2B5EF4-FFF2-40B4-BE49-F238E27FC236}">
                <a16:creationId xmlns:a16="http://schemas.microsoft.com/office/drawing/2014/main" id="{4AD6A894-977A-5AB6-270A-61E73FD9B5C8}"/>
              </a:ext>
            </a:extLst>
          </p:cNvPr>
          <p:cNvPicPr>
            <a:picLocks noChangeAspect="1"/>
          </p:cNvPicPr>
          <p:nvPr/>
        </p:nvPicPr>
        <p:blipFill>
          <a:blip r:embed="rId3" cstate="hqprint">
            <a:extLst>
              <a:ext uri="{28A0092B-C50C-407E-A947-70E740481C1C}">
                <a14:useLocalDpi xmlns:a14="http://schemas.microsoft.com/office/drawing/2010/main" val="0"/>
              </a:ext>
            </a:extLst>
          </a:blip>
          <a:srcRect l="162" r="162"/>
          <a:stretch>
            <a:fillRect/>
          </a:stretch>
        </p:blipFill>
        <p:spPr>
          <a:xfrm>
            <a:off x="1773800" y="2310040"/>
            <a:ext cx="1976400" cy="1108800"/>
          </a:xfrm>
          <a:prstGeom prst="rect">
            <a:avLst/>
          </a:prstGeom>
        </p:spPr>
      </p:pic>
    </p:spTree>
    <p:extLst>
      <p:ext uri="{BB962C8B-B14F-4D97-AF65-F5344CB8AC3E}">
        <p14:creationId xmlns:p14="http://schemas.microsoft.com/office/powerpoint/2010/main" val="27691808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CF99D4E-CFBE-2D23-5CD6-339C2E02014F}"/>
            </a:ext>
          </a:extLst>
        </p:cNvPr>
        <p:cNvGrpSpPr/>
        <p:nvPr/>
      </p:nvGrpSpPr>
      <p:grpSpPr>
        <a:xfrm>
          <a:off x="0" y="0"/>
          <a:ext cx="0" cy="0"/>
          <a:chOff x="0" y="0"/>
          <a:chExt cx="0" cy="0"/>
        </a:xfrm>
      </p:grpSpPr>
      <p:sp>
        <p:nvSpPr>
          <p:cNvPr id="25" name="Rectangle: Rounded Corners 11">
            <a:extLst>
              <a:ext uri="{FF2B5EF4-FFF2-40B4-BE49-F238E27FC236}">
                <a16:creationId xmlns:a16="http://schemas.microsoft.com/office/drawing/2014/main" id="{A41B2A62-46E3-1035-A952-F07A96045885}"/>
              </a:ext>
            </a:extLst>
          </p:cNvPr>
          <p:cNvSpPr/>
          <p:nvPr/>
        </p:nvSpPr>
        <p:spPr>
          <a:xfrm>
            <a:off x="931880" y="3033607"/>
            <a:ext cx="10440000" cy="824218"/>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34" name="Rectangle 33">
            <a:extLst>
              <a:ext uri="{FF2B5EF4-FFF2-40B4-BE49-F238E27FC236}">
                <a16:creationId xmlns:a16="http://schemas.microsoft.com/office/drawing/2014/main" id="{F7690293-B3DB-0871-8047-7B62D1BF3CFA}"/>
              </a:ext>
            </a:extLst>
          </p:cNvPr>
          <p:cNvSpPr/>
          <p:nvPr/>
        </p:nvSpPr>
        <p:spPr>
          <a:xfrm>
            <a:off x="888207" y="1973681"/>
            <a:ext cx="10439999" cy="477075"/>
          </a:xfrm>
          <a:prstGeom prst="rect">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chemeClr val="bg1"/>
                </a:solidFill>
              </a:rPr>
              <a:t>Séquence 2 : Cycle de l’eau</a:t>
            </a:r>
          </a:p>
        </p:txBody>
      </p:sp>
      <p:sp>
        <p:nvSpPr>
          <p:cNvPr id="37" name="ZoneTexte 36">
            <a:extLst>
              <a:ext uri="{FF2B5EF4-FFF2-40B4-BE49-F238E27FC236}">
                <a16:creationId xmlns:a16="http://schemas.microsoft.com/office/drawing/2014/main" id="{5CD6152A-590F-C446-714E-118DEC622809}"/>
              </a:ext>
            </a:extLst>
          </p:cNvPr>
          <p:cNvSpPr txBox="1"/>
          <p:nvPr/>
        </p:nvSpPr>
        <p:spPr>
          <a:xfrm>
            <a:off x="931880" y="1314197"/>
            <a:ext cx="10396326" cy="320523"/>
          </a:xfrm>
          <a:prstGeom prst="rect">
            <a:avLst/>
          </a:prstGeom>
          <a:solidFill>
            <a:srgbClr val="0034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sz="2000" b="1">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noProof="0" dirty="0"/>
              <a:t>Chapitre 2:  Les interactions entre les géosphères de la Terre.</a:t>
            </a:r>
          </a:p>
        </p:txBody>
      </p:sp>
      <p:grpSp>
        <p:nvGrpSpPr>
          <p:cNvPr id="2" name="Groupe 1">
            <a:extLst>
              <a:ext uri="{FF2B5EF4-FFF2-40B4-BE49-F238E27FC236}">
                <a16:creationId xmlns:a16="http://schemas.microsoft.com/office/drawing/2014/main" id="{DDE357E3-030A-9793-DF92-5776AF213FA1}"/>
              </a:ext>
            </a:extLst>
          </p:cNvPr>
          <p:cNvGrpSpPr/>
          <p:nvPr/>
        </p:nvGrpSpPr>
        <p:grpSpPr>
          <a:xfrm>
            <a:off x="1008320" y="3077944"/>
            <a:ext cx="10265100" cy="702112"/>
            <a:chOff x="963450" y="3092649"/>
            <a:chExt cx="10265100" cy="828000"/>
          </a:xfrm>
          <a:solidFill>
            <a:schemeClr val="accent6"/>
          </a:solidFill>
        </p:grpSpPr>
        <p:sp>
          <p:nvSpPr>
            <p:cNvPr id="3" name="Google Shape;292;p29">
              <a:extLst>
                <a:ext uri="{FF2B5EF4-FFF2-40B4-BE49-F238E27FC236}">
                  <a16:creationId xmlns:a16="http://schemas.microsoft.com/office/drawing/2014/main" id="{3F928ED7-08A9-2BCE-16D8-135A1FC05425}"/>
                </a:ext>
              </a:extLst>
            </p:cNvPr>
            <p:cNvSpPr/>
            <p:nvPr/>
          </p:nvSpPr>
          <p:spPr>
            <a:xfrm>
              <a:off x="2428129" y="3092649"/>
              <a:ext cx="8800421"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000000"/>
              </a:solidFill>
              <a:prstDash val="solid"/>
              <a:miter/>
            </a:ln>
          </p:spPr>
          <p:txBody>
            <a:bodyPr vert="horz" wrap="square" lIns="68570" tIns="34271" rIns="68570" bIns="34271" anchor="ctr" anchorCtr="0" compatLnSpc="1">
              <a:noAutofit/>
            </a:bodyPr>
            <a:lstStyle/>
            <a:p>
              <a:pPr algn="ctr" defTabSz="685800"/>
              <a:endParaRPr lang="fr-FR" b="1" noProof="0" dirty="0">
                <a:latin typeface="Arial"/>
              </a:endParaRPr>
            </a:p>
          </p:txBody>
        </p:sp>
        <p:sp>
          <p:nvSpPr>
            <p:cNvPr id="4" name="Google Shape;293;p29">
              <a:extLst>
                <a:ext uri="{FF2B5EF4-FFF2-40B4-BE49-F238E27FC236}">
                  <a16:creationId xmlns:a16="http://schemas.microsoft.com/office/drawing/2014/main" id="{96F485FC-4FCF-A4EB-EA0B-B2704CC65B7D}"/>
                </a:ext>
              </a:extLst>
            </p:cNvPr>
            <p:cNvSpPr/>
            <p:nvPr/>
          </p:nvSpPr>
          <p:spPr>
            <a:xfrm>
              <a:off x="963450" y="3092649"/>
              <a:ext cx="1349096"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000000"/>
              </a:solidFill>
              <a:prstDash val="solid"/>
              <a:miter/>
            </a:ln>
          </p:spPr>
          <p:txBody>
            <a:bodyPr vert="horz" wrap="square" lIns="68570" tIns="34271" rIns="68570" bIns="34271" anchor="ctr" anchorCtr="0" compatLnSpc="1">
              <a:noAutofit/>
            </a:bodyPr>
            <a:lstStyle/>
            <a:p>
              <a:pPr algn="ctr" defTabSz="685800"/>
              <a:r>
                <a:rPr lang="fr-FR" b="1" noProof="0" dirty="0">
                  <a:latin typeface="Arial"/>
                </a:rPr>
                <a:t>Tâche 1</a:t>
              </a:r>
            </a:p>
          </p:txBody>
        </p:sp>
      </p:grpSp>
      <p:sp>
        <p:nvSpPr>
          <p:cNvPr id="5" name="ZoneTexte 4">
            <a:extLst>
              <a:ext uri="{FF2B5EF4-FFF2-40B4-BE49-F238E27FC236}">
                <a16:creationId xmlns:a16="http://schemas.microsoft.com/office/drawing/2014/main" id="{02D1536C-2FD8-9A18-73E5-3452004D5A00}"/>
              </a:ext>
            </a:extLst>
          </p:cNvPr>
          <p:cNvSpPr txBox="1"/>
          <p:nvPr/>
        </p:nvSpPr>
        <p:spPr>
          <a:xfrm>
            <a:off x="2472999" y="3249355"/>
            <a:ext cx="8674302" cy="369332"/>
          </a:xfrm>
          <a:prstGeom prst="rect">
            <a:avLst/>
          </a:prstGeom>
          <a:noFill/>
        </p:spPr>
        <p:txBody>
          <a:bodyPr wrap="square">
            <a:spAutoFit/>
          </a:bodyPr>
          <a:lstStyle/>
          <a:p>
            <a:r>
              <a:rPr lang="fr-FR" b="1" kern="0" noProof="0" dirty="0"/>
              <a:t>Décrire les processus impliqués dans le cycle de l’eau.</a:t>
            </a:r>
          </a:p>
        </p:txBody>
      </p:sp>
    </p:spTree>
    <p:extLst>
      <p:ext uri="{BB962C8B-B14F-4D97-AF65-F5344CB8AC3E}">
        <p14:creationId xmlns:p14="http://schemas.microsoft.com/office/powerpoint/2010/main" val="49666323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p:nvSpPr>
        <p:spPr>
          <a:xfrm>
            <a:off x="2208304" y="986119"/>
            <a:ext cx="9726520" cy="102402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p:nvSpPr>
        <p:spPr>
          <a:xfrm>
            <a:off x="383125" y="1013013"/>
            <a:ext cx="1606147" cy="977152"/>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noProof="0" dirty="0">
              <a:latin typeface="Calibri" panose="020F0502020204030204" pitchFamily="34" charset="0"/>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p:nvSpPr>
        <p:spPr>
          <a:xfrm>
            <a:off x="2235200" y="3104542"/>
            <a:ext cx="9699625" cy="2334637"/>
          </a:xfrm>
          <a:custGeom>
            <a:avLst>
              <a:gd name="f0" fmla="val 223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p:nvSpPr>
        <p:spPr>
          <a:xfrm>
            <a:off x="412307" y="3104543"/>
            <a:ext cx="1606147" cy="2217104"/>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288;p29">
            <a:extLst>
              <a:ext uri="{FF2B5EF4-FFF2-40B4-BE49-F238E27FC236}">
                <a16:creationId xmlns:a16="http://schemas.microsoft.com/office/drawing/2014/main" id="{0B97DB80-C7BB-9267-7FC7-A40947A692A0}"/>
              </a:ext>
            </a:extLst>
          </p:cNvPr>
          <p:cNvSpPr/>
          <p:nvPr/>
        </p:nvSpPr>
        <p:spPr>
          <a:xfrm>
            <a:off x="2274215" y="5544138"/>
            <a:ext cx="9670770" cy="122623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289;p29">
            <a:extLst>
              <a:ext uri="{FF2B5EF4-FFF2-40B4-BE49-F238E27FC236}">
                <a16:creationId xmlns:a16="http://schemas.microsoft.com/office/drawing/2014/main" id="{E0B8569E-54AF-1B54-B073-0433F038D5A6}"/>
              </a:ext>
            </a:extLst>
          </p:cNvPr>
          <p:cNvSpPr/>
          <p:nvPr/>
        </p:nvSpPr>
        <p:spPr>
          <a:xfrm>
            <a:off x="412308" y="5565093"/>
            <a:ext cx="1606147" cy="1226232"/>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p:nvSpPr>
        <p:spPr>
          <a:xfrm>
            <a:off x="2218464" y="2081557"/>
            <a:ext cx="9726521" cy="94676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indent="-287850" defTabSz="1219140">
              <a:buClr>
                <a:srgbClr val="000000"/>
              </a:buClr>
              <a:buSzPts val="1200"/>
              <a:buFont typeface="Arial"/>
              <a:buChar char="•"/>
              <a:defRPr sz="1800" b="0" i="0" u="none" strike="noStrike" kern="0" cap="none" spc="0" baseline="0">
                <a:solidFill>
                  <a:srgbClr val="000000"/>
                </a:solidFill>
                <a:uFillTx/>
              </a:defRPr>
            </a:pPr>
            <a:r>
              <a:rPr lang="fr-FR" kern="0" noProof="0" dirty="0">
                <a:latin typeface="Calibri" panose="020F0502020204030204" pitchFamily="34" charset="0"/>
                <a:cs typeface="Calibri" panose="020F0502020204030204" pitchFamily="34" charset="0"/>
                <a:sym typeface="Arial"/>
              </a:rPr>
              <a:t>Cycle de l’eau</a:t>
            </a:r>
          </a:p>
          <a:p>
            <a:pPr marL="287850" indent="-287850" defTabSz="1219140">
              <a:buClr>
                <a:srgbClr val="000000"/>
              </a:buClr>
              <a:buSzPts val="1200"/>
              <a:buFont typeface="Arial"/>
              <a:buChar char="•"/>
              <a:defRPr sz="1800" b="0" i="0" u="none" strike="noStrike" kern="0" cap="none" spc="0" baseline="0">
                <a:solidFill>
                  <a:srgbClr val="000000"/>
                </a:solidFill>
                <a:uFillTx/>
              </a:defRPr>
            </a:pPr>
            <a:r>
              <a:rPr lang="fr-FR" kern="0" dirty="0">
                <a:latin typeface="Calibri" panose="020F0502020204030204" pitchFamily="34" charset="0"/>
                <a:cs typeface="Calibri" panose="020F0502020204030204" pitchFamily="34" charset="0"/>
                <a:sym typeface="Arial"/>
              </a:rPr>
              <a:t>Processus</a:t>
            </a:r>
            <a:endParaRPr lang="fr-FR" kern="0" noProof="0" dirty="0">
              <a:latin typeface="Calibri" panose="020F0502020204030204" pitchFamily="34" charset="0"/>
              <a:cs typeface="Calibri" panose="020F0502020204030204" pitchFamily="34" charset="0"/>
              <a:sym typeface="Arial"/>
            </a:endParaRPr>
          </a:p>
          <a:p>
            <a:pPr marL="287850" indent="-287850" defTabSz="1219140">
              <a:buClr>
                <a:srgbClr val="000000"/>
              </a:buClr>
              <a:buSzPts val="1200"/>
              <a:buFont typeface="Arial"/>
              <a:buChar char="•"/>
              <a:defRPr sz="1800" b="0" i="0" u="none" strike="noStrike" kern="0" cap="none" spc="0" baseline="0">
                <a:solidFill>
                  <a:srgbClr val="000000"/>
                </a:solidFill>
                <a:uFillTx/>
              </a:defRPr>
            </a:pPr>
            <a:r>
              <a:rPr lang="fr-FR" kern="0" noProof="0" dirty="0">
                <a:latin typeface="Calibri" panose="020F0502020204030204" pitchFamily="34" charset="0"/>
                <a:cs typeface="Calibri" panose="020F0502020204030204" pitchFamily="34" charset="0"/>
                <a:sym typeface="Arial"/>
              </a:rPr>
              <a:t>Réservoirs</a:t>
            </a:r>
          </a:p>
        </p:txBody>
      </p:sp>
      <p:sp>
        <p:nvSpPr>
          <p:cNvPr id="14" name="Google Shape;289;p29">
            <a:extLst>
              <a:ext uri="{FF2B5EF4-FFF2-40B4-BE49-F238E27FC236}">
                <a16:creationId xmlns:a16="http://schemas.microsoft.com/office/drawing/2014/main" id="{8F2A31FA-AF00-D81F-2074-6BDAD3556153}"/>
              </a:ext>
            </a:extLst>
          </p:cNvPr>
          <p:cNvSpPr/>
          <p:nvPr/>
        </p:nvSpPr>
        <p:spPr>
          <a:xfrm>
            <a:off x="412636" y="2133600"/>
            <a:ext cx="1606147" cy="842681"/>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noProof="0" dirty="0">
              <a:latin typeface="Calibri" panose="020F0502020204030204" pitchFamily="34" charset="0"/>
              <a:cs typeface="Calibri" panose="020F0502020204030204" pitchFamily="34" charset="0"/>
            </a:endParaRPr>
          </a:p>
        </p:txBody>
      </p:sp>
      <p:sp>
        <p:nvSpPr>
          <p:cNvPr id="16" name="Text Placeholder 3">
            <a:extLst>
              <a:ext uri="{FF2B5EF4-FFF2-40B4-BE49-F238E27FC236}">
                <a16:creationId xmlns:a16="http://schemas.microsoft.com/office/drawing/2014/main" id="{178AE3B1-E6F8-42FE-A6B9-960A499B711F}"/>
              </a:ext>
            </a:extLst>
          </p:cNvPr>
          <p:cNvSpPr txBox="1">
            <a:spLocks/>
          </p:cNvSpPr>
          <p:nvPr/>
        </p:nvSpPr>
        <p:spPr>
          <a:xfrm>
            <a:off x="2263271" y="1228165"/>
            <a:ext cx="9463104" cy="525106"/>
          </a:xfrm>
          <a:prstGeom prst="rect">
            <a:avLst/>
          </a:prstGeom>
        </p:spPr>
        <p:txBody>
          <a:bodyPr tIns="0" bIns="0"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FR" sz="2000" noProof="0" dirty="0"/>
              <a:t>La tâche à réussir pendant la séance :</a:t>
            </a:r>
          </a:p>
          <a:p>
            <a:pPr marL="285750" indent="-285750">
              <a:lnSpc>
                <a:spcPct val="100000"/>
              </a:lnSpc>
              <a:buFont typeface="Arial" panose="020B0604020202020204" pitchFamily="34" charset="0"/>
              <a:buChar char="•"/>
            </a:pPr>
            <a:r>
              <a:rPr lang="fr-FR" sz="2000" b="1" noProof="0" dirty="0"/>
              <a:t>Décrire les processus impliqués dans le cycle de l’eau.</a:t>
            </a:r>
          </a:p>
        </p:txBody>
      </p:sp>
      <p:sp>
        <p:nvSpPr>
          <p:cNvPr id="18" name="Text Placeholder 3">
            <a:extLst>
              <a:ext uri="{FF2B5EF4-FFF2-40B4-BE49-F238E27FC236}">
                <a16:creationId xmlns:a16="http://schemas.microsoft.com/office/drawing/2014/main" id="{5D6A8BE8-89D1-5F22-6D3C-99F0799F8DEB}"/>
              </a:ext>
            </a:extLst>
          </p:cNvPr>
          <p:cNvSpPr txBox="1">
            <a:spLocks/>
          </p:cNvSpPr>
          <p:nvPr/>
        </p:nvSpPr>
        <p:spPr>
          <a:xfrm>
            <a:off x="2294218" y="3108792"/>
            <a:ext cx="9571892" cy="2320862"/>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pPr>
            <a:r>
              <a:rPr lang="fr-FR" sz="1700" b="1" noProof="0" dirty="0"/>
              <a:t>Les stratégies enseignées pendant le modelage et pratiques pendant la séance sont :</a:t>
            </a:r>
          </a:p>
          <a:p>
            <a:pPr marL="285750" indent="-285750">
              <a:lnSpc>
                <a:spcPct val="100000"/>
              </a:lnSpc>
              <a:spcBef>
                <a:spcPts val="0"/>
              </a:spcBef>
              <a:buFont typeface="Arial" panose="020B0604020202020204" pitchFamily="34" charset="0"/>
              <a:buChar char="•"/>
            </a:pPr>
            <a:r>
              <a:rPr lang="fr-FR" sz="1700" dirty="0"/>
              <a:t>L’élève identifie, à partir du schéma, les réservoirs impliqués dans le cycle de l’eau.</a:t>
            </a:r>
          </a:p>
          <a:p>
            <a:pPr marL="285750" indent="-285750">
              <a:lnSpc>
                <a:spcPct val="100000"/>
              </a:lnSpc>
              <a:spcBef>
                <a:spcPts val="0"/>
              </a:spcBef>
              <a:buFont typeface="Arial" panose="020B0604020202020204" pitchFamily="34" charset="0"/>
              <a:buChar char="•"/>
            </a:pPr>
            <a:r>
              <a:rPr lang="fr-FR" sz="1700" noProof="0" dirty="0"/>
              <a:t>Il nomme les processus impliqués dans le cycle de l’eau.</a:t>
            </a:r>
          </a:p>
          <a:p>
            <a:pPr marL="285750" indent="-285750">
              <a:lnSpc>
                <a:spcPct val="100000"/>
              </a:lnSpc>
              <a:spcBef>
                <a:spcPts val="0"/>
              </a:spcBef>
              <a:buFont typeface="Arial" panose="020B0604020202020204" pitchFamily="34" charset="0"/>
              <a:buChar char="•"/>
            </a:pPr>
            <a:r>
              <a:rPr lang="fr-FR" sz="1700" b="1" noProof="0" dirty="0"/>
              <a:t>Les outils: </a:t>
            </a:r>
          </a:p>
          <a:p>
            <a:pPr marL="285750" indent="-285750">
              <a:lnSpc>
                <a:spcPct val="100000"/>
              </a:lnSpc>
              <a:spcBef>
                <a:spcPts val="0"/>
              </a:spcBef>
              <a:buFont typeface="Arial" panose="020B0604020202020204" pitchFamily="34" charset="0"/>
              <a:buChar char="•"/>
            </a:pPr>
            <a:r>
              <a:rPr lang="fr-FR" sz="1700" dirty="0"/>
              <a:t>U</a:t>
            </a:r>
            <a:r>
              <a:rPr lang="fr-FR" sz="1700" noProof="0" dirty="0"/>
              <a:t>n schéma du cycle de l’eau.</a:t>
            </a:r>
          </a:p>
        </p:txBody>
      </p:sp>
      <p:sp>
        <p:nvSpPr>
          <p:cNvPr id="19" name="Text Placeholder 3">
            <a:extLst>
              <a:ext uri="{FF2B5EF4-FFF2-40B4-BE49-F238E27FC236}">
                <a16:creationId xmlns:a16="http://schemas.microsoft.com/office/drawing/2014/main" id="{3B12E37B-916D-345C-AD9E-B136ED1D8842}"/>
              </a:ext>
            </a:extLst>
          </p:cNvPr>
          <p:cNvSpPr txBox="1">
            <a:spLocks/>
          </p:cNvSpPr>
          <p:nvPr/>
        </p:nvSpPr>
        <p:spPr>
          <a:xfrm>
            <a:off x="2214759" y="5662712"/>
            <a:ext cx="9818964" cy="106193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r-FR" noProof="0" dirty="0"/>
              <a:t> Pendant le feedback, attirer l’attention des élèves sur les erreurs fréquentes :</a:t>
            </a:r>
          </a:p>
          <a:p>
            <a:pPr marL="285750" indent="-285750">
              <a:spcBef>
                <a:spcPts val="600"/>
              </a:spcBef>
              <a:buFont typeface="Arial" panose="020B0604020202020204" pitchFamily="34" charset="0"/>
              <a:buChar char="•"/>
            </a:pPr>
            <a:r>
              <a:rPr lang="fr-FR" noProof="0" dirty="0"/>
              <a:t>Dans la nature, l’eau se trouve toujours à l’état liquide.</a:t>
            </a:r>
          </a:p>
          <a:p>
            <a:pPr marL="285750" indent="-285750">
              <a:spcBef>
                <a:spcPts val="600"/>
              </a:spcBef>
              <a:buFont typeface="Arial" panose="020B0604020202020204" pitchFamily="34" charset="0"/>
              <a:buChar char="•"/>
            </a:pPr>
            <a:r>
              <a:rPr lang="fr-FR" noProof="0" dirty="0"/>
              <a:t>L’eau se trouve uniquement à la surface de la Terre.</a:t>
            </a:r>
          </a:p>
        </p:txBody>
      </p:sp>
      <p:sp>
        <p:nvSpPr>
          <p:cNvPr id="20" name="Google Shape;853;p104">
            <a:extLst>
              <a:ext uri="{FF2B5EF4-FFF2-40B4-BE49-F238E27FC236}">
                <a16:creationId xmlns:a16="http://schemas.microsoft.com/office/drawing/2014/main" id="{6564A30E-7F1C-F926-A721-DAD6689EFEF4}"/>
              </a:ext>
            </a:extLst>
          </p:cNvPr>
          <p:cNvSpPr/>
          <p:nvPr/>
        </p:nvSpPr>
        <p:spPr>
          <a:xfrm>
            <a:off x="373396" y="2302295"/>
            <a:ext cx="1605600" cy="342818"/>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noProof="0" dirty="0">
                <a:latin typeface="Calibri" panose="020F0502020204030204" pitchFamily="34" charset="0"/>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p:nvSpPr>
        <p:spPr>
          <a:xfrm>
            <a:off x="403219" y="1339366"/>
            <a:ext cx="1605600" cy="354964"/>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noProof="0" dirty="0">
                <a:latin typeface="Calibri" panose="020F0502020204030204" pitchFamily="34" charset="0"/>
                <a:cs typeface="Calibri" panose="020F0502020204030204" pitchFamily="34" charset="0"/>
              </a:rPr>
              <a:t>Tâche à réussir</a:t>
            </a:r>
          </a:p>
        </p:txBody>
      </p:sp>
      <p:sp>
        <p:nvSpPr>
          <p:cNvPr id="22" name="Google Shape;853;p104">
            <a:extLst>
              <a:ext uri="{FF2B5EF4-FFF2-40B4-BE49-F238E27FC236}">
                <a16:creationId xmlns:a16="http://schemas.microsoft.com/office/drawing/2014/main" id="{302794D7-B75D-443C-FA67-7588362F1440}"/>
              </a:ext>
            </a:extLst>
          </p:cNvPr>
          <p:cNvSpPr/>
          <p:nvPr/>
        </p:nvSpPr>
        <p:spPr>
          <a:xfrm>
            <a:off x="412307" y="3171217"/>
            <a:ext cx="1605600" cy="2217104"/>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23" name="Google Shape;853;p104">
            <a:extLst>
              <a:ext uri="{FF2B5EF4-FFF2-40B4-BE49-F238E27FC236}">
                <a16:creationId xmlns:a16="http://schemas.microsoft.com/office/drawing/2014/main" id="{B8608167-4931-94B1-F0EE-D3DA4408EBF1}"/>
              </a:ext>
            </a:extLst>
          </p:cNvPr>
          <p:cNvSpPr/>
          <p:nvPr/>
        </p:nvSpPr>
        <p:spPr>
          <a:xfrm>
            <a:off x="412307" y="5550635"/>
            <a:ext cx="1605600" cy="1221640"/>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Eléments de feedback</a:t>
            </a: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33610727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02162E-6615-C435-D3B5-F9D4D8FC547B}"/>
              </a:ext>
            </a:extLst>
          </p:cNvPr>
          <p:cNvSpPr>
            <a:spLocks noGrp="1"/>
          </p:cNvSpPr>
          <p:nvPr>
            <p:ph type="body" sz="quarter" idx="10"/>
          </p:nvPr>
        </p:nvSpPr>
        <p:spPr>
          <a:xfrm>
            <a:off x="253322" y="3190552"/>
            <a:ext cx="2873248" cy="2835344"/>
          </a:xfrm>
        </p:spPr>
        <p:txBody>
          <a:bodyPr>
            <a:noAutofit/>
          </a:bodyPr>
          <a:lstStyle/>
          <a:p>
            <a:pPr algn="just"/>
            <a:r>
              <a:rPr lang="fr-FR" sz="1200" noProof="0" dirty="0"/>
              <a:t>Le feedback ne doit pas être un jugement sur l’élève ni sur ses capacités</a:t>
            </a:r>
          </a:p>
          <a:p>
            <a:pPr algn="just"/>
            <a:r>
              <a:rPr lang="fr-FR" sz="1200" noProof="0" dirty="0"/>
              <a:t>Le feedback est une opportunité d’apprentissage pour les élèves en exploitant des erreurs ou de bonnes réponses</a:t>
            </a:r>
          </a:p>
          <a:p>
            <a:pPr algn="just"/>
            <a:r>
              <a:rPr lang="fr-FR" sz="1200" noProof="0" dirty="0"/>
              <a:t>Le feedback permet aux élèves d’être conscients des critères de réussite d’une tâche </a:t>
            </a:r>
          </a:p>
          <a:p>
            <a:pPr algn="just"/>
            <a:r>
              <a:rPr lang="fr-FR" sz="1200" noProof="0" dirty="0"/>
              <a:t>Le feedback encourage les élèves à identifier les erreurs à ne pas reproduire, ou alors les bonnes pratiques à renforcer</a:t>
            </a:r>
          </a:p>
        </p:txBody>
      </p:sp>
      <p:sp>
        <p:nvSpPr>
          <p:cNvPr id="3" name="Text Placeholder 2">
            <a:extLst>
              <a:ext uri="{FF2B5EF4-FFF2-40B4-BE49-F238E27FC236}">
                <a16:creationId xmlns:a16="http://schemas.microsoft.com/office/drawing/2014/main" id="{A01C8524-423A-CC26-F5E6-826429CC90D9}"/>
              </a:ext>
            </a:extLst>
          </p:cNvPr>
          <p:cNvSpPr>
            <a:spLocks noGrp="1"/>
          </p:cNvSpPr>
          <p:nvPr>
            <p:ph type="body" sz="quarter" idx="11"/>
          </p:nvPr>
        </p:nvSpPr>
        <p:spPr>
          <a:xfrm>
            <a:off x="3627796" y="3190551"/>
            <a:ext cx="3759199" cy="2835344"/>
          </a:xfrm>
        </p:spPr>
        <p:txBody>
          <a:bodyPr>
            <a:normAutofit/>
          </a:bodyPr>
          <a:lstStyle/>
          <a:p>
            <a:pPr algn="just"/>
            <a:r>
              <a:rPr lang="fr-FR" sz="1400" noProof="0" dirty="0"/>
              <a:t>Demander aux élèves de justifier leurs réponses et de verbaliser leur raisonnement</a:t>
            </a:r>
          </a:p>
          <a:p>
            <a:pPr algn="just"/>
            <a:r>
              <a:rPr lang="fr-FR" sz="1400" noProof="0" dirty="0"/>
              <a:t>Donner des feedbacks aux élèves de manière instantanée à chaque fois que l’occasion se présente (ne pas laisser passer des erreurs)</a:t>
            </a:r>
          </a:p>
          <a:p>
            <a:pPr algn="just"/>
            <a:r>
              <a:rPr lang="fr-FR" sz="1400" noProof="0" dirty="0"/>
              <a:t>Donner un feedback spécifique, détaillé et objectif aux élèves:</a:t>
            </a:r>
          </a:p>
          <a:p>
            <a:pPr lvl="1" algn="just">
              <a:buFont typeface="Wingdings" panose="05000000000000000000" pitchFamily="2" charset="2"/>
              <a:buChar char="ü"/>
            </a:pPr>
            <a:r>
              <a:rPr lang="fr-FR" sz="1400" noProof="0" dirty="0"/>
              <a:t>« Voici pourquoi c’est une bonne réponse »; « Voici ce que tu as bien fait … »</a:t>
            </a:r>
          </a:p>
          <a:p>
            <a:pPr lvl="1" algn="just">
              <a:buFont typeface="Wingdings" panose="05000000000000000000" pitchFamily="2" charset="2"/>
              <a:buChar char="ü"/>
            </a:pPr>
            <a:r>
              <a:rPr lang="fr-FR" sz="1400" noProof="0" dirty="0"/>
              <a:t>« Voici pourquoi c’est une réponse incomplète. Voici l’erreur »</a:t>
            </a:r>
          </a:p>
        </p:txBody>
      </p:sp>
      <p:sp>
        <p:nvSpPr>
          <p:cNvPr id="4" name="Text Placeholder 3">
            <a:extLst>
              <a:ext uri="{FF2B5EF4-FFF2-40B4-BE49-F238E27FC236}">
                <a16:creationId xmlns:a16="http://schemas.microsoft.com/office/drawing/2014/main" id="{D3931108-6E1E-A80D-8E1A-D3ADCD2D3079}"/>
              </a:ext>
            </a:extLst>
          </p:cNvPr>
          <p:cNvSpPr>
            <a:spLocks noGrp="1"/>
          </p:cNvSpPr>
          <p:nvPr>
            <p:ph type="body" sz="quarter" idx="12"/>
          </p:nvPr>
        </p:nvSpPr>
        <p:spPr>
          <a:xfrm>
            <a:off x="7816647" y="3190551"/>
            <a:ext cx="3779300" cy="2835344"/>
          </a:xfrm>
        </p:spPr>
        <p:txBody>
          <a:bodyPr>
            <a:normAutofit/>
          </a:bodyPr>
          <a:lstStyle/>
          <a:p>
            <a:pPr algn="just"/>
            <a:r>
              <a:rPr lang="fr-FR" sz="1400" noProof="0" dirty="0"/>
              <a:t>Ne pas donner de feedback ou donner du feedback de manière occasionnelle seulement</a:t>
            </a:r>
          </a:p>
          <a:p>
            <a:pPr algn="just"/>
            <a:r>
              <a:rPr lang="fr-FR" sz="1400" noProof="0" dirty="0"/>
              <a:t>Donner un feedback générique sans préciser pourquoi: « Bien »; « C’est faux » ; « Excellent »</a:t>
            </a:r>
          </a:p>
          <a:p>
            <a:pPr algn="just"/>
            <a:r>
              <a:rPr lang="fr-FR" sz="1400" noProof="0" dirty="0"/>
              <a:t>Porter un jugement de valeur sur l’élève: « Tu es intelligent »; « Tu es paresseux »; …</a:t>
            </a:r>
          </a:p>
          <a:p>
            <a:pPr algn="just"/>
            <a:r>
              <a:rPr lang="fr-FR" sz="1400" noProof="0" dirty="0"/>
              <a:t>S’adresser uniquement à l’élève concerné</a:t>
            </a:r>
          </a:p>
        </p:txBody>
      </p:sp>
      <p:sp>
        <p:nvSpPr>
          <p:cNvPr id="8" name="Text Placeholder 7">
            <a:extLst>
              <a:ext uri="{FF2B5EF4-FFF2-40B4-BE49-F238E27FC236}">
                <a16:creationId xmlns:a16="http://schemas.microsoft.com/office/drawing/2014/main" id="{BBB4D9A9-6B13-24B6-C677-7C7FC8FBA5FD}"/>
              </a:ext>
            </a:extLst>
          </p:cNvPr>
          <p:cNvSpPr>
            <a:spLocks noGrp="1"/>
          </p:cNvSpPr>
          <p:nvPr>
            <p:ph type="body" sz="quarter" idx="13"/>
          </p:nvPr>
        </p:nvSpPr>
        <p:spPr>
          <a:xfrm>
            <a:off x="5648039" y="6218581"/>
            <a:ext cx="4493835" cy="332277"/>
          </a:xfrm>
        </p:spPr>
        <p:txBody>
          <a:bodyPr/>
          <a:lstStyle/>
          <a:p>
            <a:r>
              <a:rPr lang="fr-FR" kern="0" noProof="0" dirty="0">
                <a:solidFill>
                  <a:srgbClr val="000000"/>
                </a:solidFill>
                <a:sym typeface="Arial"/>
              </a:rPr>
              <a:t>« </a:t>
            </a:r>
            <a:r>
              <a:rPr lang="fr-FR" kern="0" noProof="0" dirty="0">
                <a:solidFill>
                  <a:srgbClr val="000000"/>
                </a:solidFill>
                <a:sym typeface="Arial"/>
                <a:hlinkClick r:id="rId2"/>
              </a:rPr>
              <a:t>Banque des pratiques pédagogiques efficaces </a:t>
            </a:r>
            <a:r>
              <a:rPr lang="fr-FR" kern="0" noProof="0" dirty="0">
                <a:solidFill>
                  <a:srgbClr val="000000"/>
                </a:solidFill>
                <a:sym typeface="Arial"/>
              </a:rPr>
              <a:t>»</a:t>
            </a:r>
          </a:p>
        </p:txBody>
      </p:sp>
    </p:spTree>
    <p:extLst>
      <p:ext uri="{BB962C8B-B14F-4D97-AF65-F5344CB8AC3E}">
        <p14:creationId xmlns:p14="http://schemas.microsoft.com/office/powerpoint/2010/main" val="228460113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6DED1F-E8FA-A1FE-9C4D-8848890EB22B}"/>
              </a:ext>
            </a:extLst>
          </p:cNvPr>
          <p:cNvSpPr>
            <a:spLocks noGrp="1"/>
          </p:cNvSpPr>
          <p:nvPr>
            <p:ph type="body" sz="quarter" idx="10"/>
          </p:nvPr>
        </p:nvSpPr>
        <p:spPr/>
        <p:txBody>
          <a:bodyPr/>
          <a:lstStyle/>
          <a:p>
            <a:r>
              <a:rPr lang="fr-FR" noProof="0" dirty="0"/>
              <a:t>10 min</a:t>
            </a:r>
          </a:p>
        </p:txBody>
      </p:sp>
      <p:sp>
        <p:nvSpPr>
          <p:cNvPr id="3" name="Text Placeholder 2">
            <a:extLst>
              <a:ext uri="{FF2B5EF4-FFF2-40B4-BE49-F238E27FC236}">
                <a16:creationId xmlns:a16="http://schemas.microsoft.com/office/drawing/2014/main" id="{4F1B72B7-595C-352E-A002-BC30F0A3FF7D}"/>
              </a:ext>
            </a:extLst>
          </p:cNvPr>
          <p:cNvSpPr>
            <a:spLocks noGrp="1"/>
          </p:cNvSpPr>
          <p:nvPr>
            <p:ph type="body" sz="quarter" idx="11"/>
          </p:nvPr>
        </p:nvSpPr>
        <p:spPr/>
        <p:txBody>
          <a:bodyPr/>
          <a:lstStyle/>
          <a:p>
            <a:r>
              <a:rPr lang="fr-FR" noProof="0" dirty="0"/>
              <a:t>10 min </a:t>
            </a:r>
          </a:p>
        </p:txBody>
      </p:sp>
      <p:sp>
        <p:nvSpPr>
          <p:cNvPr id="4" name="Text Placeholder 3">
            <a:extLst>
              <a:ext uri="{FF2B5EF4-FFF2-40B4-BE49-F238E27FC236}">
                <a16:creationId xmlns:a16="http://schemas.microsoft.com/office/drawing/2014/main" id="{2362C5F7-6700-6B26-1943-A8A45E94CFD7}"/>
              </a:ext>
            </a:extLst>
          </p:cNvPr>
          <p:cNvSpPr>
            <a:spLocks noGrp="1"/>
          </p:cNvSpPr>
          <p:nvPr>
            <p:ph type="body" sz="quarter" idx="12"/>
          </p:nvPr>
        </p:nvSpPr>
        <p:spPr/>
        <p:txBody>
          <a:bodyPr/>
          <a:lstStyle/>
          <a:p>
            <a:r>
              <a:rPr lang="fr-FR" noProof="0" dirty="0"/>
              <a:t>05 min </a:t>
            </a:r>
          </a:p>
        </p:txBody>
      </p:sp>
      <p:sp>
        <p:nvSpPr>
          <p:cNvPr id="5" name="Text Placeholder 4">
            <a:extLst>
              <a:ext uri="{FF2B5EF4-FFF2-40B4-BE49-F238E27FC236}">
                <a16:creationId xmlns:a16="http://schemas.microsoft.com/office/drawing/2014/main" id="{0B35B39A-E37B-7515-3A0F-CD987323FF21}"/>
              </a:ext>
            </a:extLst>
          </p:cNvPr>
          <p:cNvSpPr>
            <a:spLocks noGrp="1"/>
          </p:cNvSpPr>
          <p:nvPr>
            <p:ph type="body" sz="quarter" idx="13"/>
          </p:nvPr>
        </p:nvSpPr>
        <p:spPr/>
        <p:txBody>
          <a:bodyPr/>
          <a:lstStyle/>
          <a:p>
            <a:r>
              <a:rPr lang="fr-FR" noProof="0" dirty="0"/>
              <a:t>10 min </a:t>
            </a:r>
          </a:p>
        </p:txBody>
      </p:sp>
      <p:sp>
        <p:nvSpPr>
          <p:cNvPr id="6" name="Text Placeholder 5">
            <a:extLst>
              <a:ext uri="{FF2B5EF4-FFF2-40B4-BE49-F238E27FC236}">
                <a16:creationId xmlns:a16="http://schemas.microsoft.com/office/drawing/2014/main" id="{DCD682AE-CA97-F16E-C451-D3E806BD04FF}"/>
              </a:ext>
            </a:extLst>
          </p:cNvPr>
          <p:cNvSpPr>
            <a:spLocks noGrp="1"/>
          </p:cNvSpPr>
          <p:nvPr>
            <p:ph type="body" sz="quarter" idx="14"/>
          </p:nvPr>
        </p:nvSpPr>
        <p:spPr/>
        <p:txBody>
          <a:bodyPr/>
          <a:lstStyle/>
          <a:p>
            <a:r>
              <a:rPr lang="fr-FR" noProof="0" dirty="0"/>
              <a:t>10 min </a:t>
            </a:r>
          </a:p>
        </p:txBody>
      </p:sp>
      <p:sp>
        <p:nvSpPr>
          <p:cNvPr id="7" name="Text Placeholder 6">
            <a:extLst>
              <a:ext uri="{FF2B5EF4-FFF2-40B4-BE49-F238E27FC236}">
                <a16:creationId xmlns:a16="http://schemas.microsoft.com/office/drawing/2014/main" id="{497366E0-3DFF-DDCD-E342-D424E5371FC3}"/>
              </a:ext>
            </a:extLst>
          </p:cNvPr>
          <p:cNvSpPr>
            <a:spLocks noGrp="1"/>
          </p:cNvSpPr>
          <p:nvPr>
            <p:ph type="body" sz="quarter" idx="15"/>
          </p:nvPr>
        </p:nvSpPr>
        <p:spPr/>
        <p:txBody>
          <a:bodyPr/>
          <a:lstStyle/>
          <a:p>
            <a:r>
              <a:rPr lang="fr-FR" noProof="0" dirty="0"/>
              <a:t>05 min</a:t>
            </a:r>
          </a:p>
        </p:txBody>
      </p:sp>
    </p:spTree>
    <p:extLst>
      <p:ext uri="{BB962C8B-B14F-4D97-AF65-F5344CB8AC3E}">
        <p14:creationId xmlns:p14="http://schemas.microsoft.com/office/powerpoint/2010/main" val="18577010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BFFC17-0CD6-89B0-27FC-84C8A6549EE0}"/>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187130771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B6F5DF-0766-C867-1810-88D60798CD41}"/>
              </a:ext>
            </a:extLst>
          </p:cNvPr>
          <p:cNvSpPr>
            <a:spLocks noGrp="1"/>
          </p:cNvSpPr>
          <p:nvPr>
            <p:ph type="title"/>
          </p:nvPr>
        </p:nvSpPr>
        <p:spPr/>
        <p:txBody>
          <a:bodyPr/>
          <a:lstStyle/>
          <a:p>
            <a:r>
              <a:rPr lang="fr-FR" noProof="0" dirty="0">
                <a:solidFill>
                  <a:schemeClr val="tx1">
                    <a:lumMod val="50000"/>
                    <a:lumOff val="50000"/>
                  </a:schemeClr>
                </a:solidFill>
                <a:latin typeface="Calibri" panose="020F0502020204030204"/>
              </a:rPr>
              <a:t>Bonjour! Prêts pour démarrer notre séance? Allons-y!</a:t>
            </a:r>
            <a:endParaRPr lang="fr-FR" noProof="0" dirty="0">
              <a:solidFill>
                <a:schemeClr val="tx1">
                  <a:lumMod val="50000"/>
                  <a:lumOff val="50000"/>
                </a:schemeClr>
              </a:solidFill>
            </a:endParaRPr>
          </a:p>
        </p:txBody>
      </p:sp>
      <p:sp>
        <p:nvSpPr>
          <p:cNvPr id="9" name="Content Placeholder 8">
            <a:extLst>
              <a:ext uri="{FF2B5EF4-FFF2-40B4-BE49-F238E27FC236}">
                <a16:creationId xmlns:a16="http://schemas.microsoft.com/office/drawing/2014/main" id="{7AD43FBD-3D96-5C11-B29E-7B7C90DACC25}"/>
              </a:ext>
            </a:extLst>
          </p:cNvPr>
          <p:cNvSpPr>
            <a:spLocks noGrp="1"/>
          </p:cNvSpPr>
          <p:nvPr>
            <p:ph sz="quarter" idx="11"/>
          </p:nvPr>
        </p:nvSpPr>
        <p:spPr/>
        <p:txBody>
          <a:bodyPr/>
          <a:lstStyle/>
          <a:p>
            <a:endParaRPr lang="fr-FR" noProof="0" dirty="0"/>
          </a:p>
        </p:txBody>
      </p:sp>
      <p:pic>
        <p:nvPicPr>
          <p:cNvPr id="6" name="Google Shape;5926;p4">
            <a:extLst>
              <a:ext uri="{FF2B5EF4-FFF2-40B4-BE49-F238E27FC236}">
                <a16:creationId xmlns:a16="http://schemas.microsoft.com/office/drawing/2014/main" id="{D838B08A-7DEA-CBC4-308E-04C430712264}"/>
              </a:ext>
            </a:extLst>
          </p:cNvPr>
          <p:cNvPicPr preferRelativeResize="0"/>
          <p:nvPr/>
        </p:nvPicPr>
        <p:blipFill>
          <a:blip r:embed="rId2">
            <a:extLst>
              <a:ext uri="{28A0092B-C50C-407E-A947-70E740481C1C}">
                <a14:useLocalDpi xmlns:a14="http://schemas.microsoft.com/office/drawing/2010/main" val="0"/>
              </a:ext>
            </a:extLst>
          </a:blip>
          <a:srcRect l="6581" r="6581"/>
          <a:stretch/>
        </p:blipFill>
        <p:spPr>
          <a:xfrm>
            <a:off x="3948453" y="1699037"/>
            <a:ext cx="4295093" cy="3951537"/>
          </a:xfrm>
          <a:prstGeom prst="ellipse">
            <a:avLst/>
          </a:prstGeom>
          <a:noFill/>
          <a:ln>
            <a:noFill/>
          </a:ln>
        </p:spPr>
      </p:pic>
    </p:spTree>
    <p:extLst>
      <p:ext uri="{BB962C8B-B14F-4D97-AF65-F5344CB8AC3E}">
        <p14:creationId xmlns:p14="http://schemas.microsoft.com/office/powerpoint/2010/main" val="37639863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9B1F6A-5117-74A4-6783-8DF71E620B20}"/>
              </a:ext>
            </a:extLst>
          </p:cNvPr>
          <p:cNvSpPr>
            <a:spLocks noGrp="1"/>
          </p:cNvSpPr>
          <p:nvPr>
            <p:ph type="body" sz="quarter" idx="10"/>
          </p:nvPr>
        </p:nvSpPr>
        <p:spPr/>
        <p:txBody>
          <a:bodyPr/>
          <a:lstStyle/>
          <a:p>
            <a:r>
              <a:rPr lang="fr-FR" noProof="0" dirty="0"/>
              <a:t>2 min</a:t>
            </a:r>
          </a:p>
        </p:txBody>
      </p:sp>
    </p:spTree>
    <p:extLst>
      <p:ext uri="{BB962C8B-B14F-4D97-AF65-F5344CB8AC3E}">
        <p14:creationId xmlns:p14="http://schemas.microsoft.com/office/powerpoint/2010/main" val="383739346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8BFAD14A-5CD2-F115-D5F1-55A9E4D4C943}"/>
              </a:ext>
            </a:extLst>
          </p:cNvPr>
          <p:cNvSpPr>
            <a:spLocks noGrp="1"/>
          </p:cNvSpPr>
          <p:nvPr>
            <p:ph type="title"/>
          </p:nvPr>
        </p:nvSpPr>
        <p:spPr/>
        <p:txBody>
          <a:bodyPr/>
          <a:lstStyle/>
          <a:p>
            <a:r>
              <a:rPr lang="fr-FR" noProof="0" dirty="0">
                <a:solidFill>
                  <a:schemeClr val="bg1">
                    <a:lumMod val="50000"/>
                  </a:schemeClr>
                </a:solidFill>
              </a:rPr>
              <a:t>Qui peut me rappeler la signification de ces icônes?</a:t>
            </a:r>
            <a:endParaRPr lang="fr-FR" noProof="0" dirty="0"/>
          </a:p>
        </p:txBody>
      </p:sp>
      <p:sp>
        <p:nvSpPr>
          <p:cNvPr id="7" name="Espace réservé du contenu 6">
            <a:extLst>
              <a:ext uri="{FF2B5EF4-FFF2-40B4-BE49-F238E27FC236}">
                <a16:creationId xmlns:a16="http://schemas.microsoft.com/office/drawing/2014/main" id="{FF79423D-A211-E359-3ADA-88468D534BA3}"/>
              </a:ext>
            </a:extLst>
          </p:cNvPr>
          <p:cNvSpPr>
            <a:spLocks noGrp="1"/>
          </p:cNvSpPr>
          <p:nvPr>
            <p:ph sz="quarter" idx="11"/>
          </p:nvPr>
        </p:nvSpPr>
        <p:spPr/>
        <p:txBody>
          <a:bodyPr/>
          <a:lstStyle/>
          <a:p>
            <a:r>
              <a:rPr lang="fr-FR" noProof="0" dirty="0">
                <a:solidFill>
                  <a:srgbClr val="AEABAB"/>
                </a:solidFill>
              </a:rPr>
              <a:t>Demander à 3 élèves au hasard</a:t>
            </a:r>
          </a:p>
        </p:txBody>
      </p:sp>
      <p:pic>
        <p:nvPicPr>
          <p:cNvPr id="3" name="Google Shape;1333;p128">
            <a:extLst>
              <a:ext uri="{FF2B5EF4-FFF2-40B4-BE49-F238E27FC236}">
                <a16:creationId xmlns:a16="http://schemas.microsoft.com/office/drawing/2014/main" id="{1EE48F6D-F006-8CF3-F155-FBE9DEF41A91}"/>
              </a:ext>
            </a:extLst>
          </p:cNvPr>
          <p:cNvPicPr>
            <a:picLocks noChangeAspect="1"/>
          </p:cNvPicPr>
          <p:nvPr/>
        </p:nvPicPr>
        <p:blipFill>
          <a:blip r:embed="rId2">
            <a:alphaModFix/>
          </a:blip>
          <a:srcRect/>
          <a:stretch>
            <a:fillRect/>
          </a:stretch>
        </p:blipFill>
        <p:spPr>
          <a:xfrm>
            <a:off x="11081316" y="225184"/>
            <a:ext cx="452042" cy="452042"/>
          </a:xfrm>
          <a:prstGeom prst="rect">
            <a:avLst/>
          </a:prstGeom>
          <a:noFill/>
          <a:ln cap="flat">
            <a:noFill/>
          </a:ln>
        </p:spPr>
      </p:pic>
      <p:pic>
        <p:nvPicPr>
          <p:cNvPr id="4" name="Picture 2" descr="Lever la main - Icônes mains et gestes gratuites">
            <a:extLst>
              <a:ext uri="{FF2B5EF4-FFF2-40B4-BE49-F238E27FC236}">
                <a16:creationId xmlns:a16="http://schemas.microsoft.com/office/drawing/2014/main" id="{40CF9AB9-32F9-D1BE-825C-8DA659EFA28F}"/>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1589416" y="461518"/>
            <a:ext cx="431416" cy="431416"/>
          </a:xfrm>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1175;p113">
            <a:extLst>
              <a:ext uri="{FF2B5EF4-FFF2-40B4-BE49-F238E27FC236}">
                <a16:creationId xmlns:a16="http://schemas.microsoft.com/office/drawing/2014/main" id="{69AEF331-DA79-3C30-D8F3-FC533ABB351F}"/>
              </a:ext>
            </a:extLst>
          </p:cNvPr>
          <p:cNvPicPr>
            <a:picLocks noChangeAspect="1"/>
          </p:cNvPicPr>
          <p:nvPr/>
        </p:nvPicPr>
        <p:blipFill>
          <a:blip r:embed="rId4">
            <a:alphaModFix/>
          </a:blip>
          <a:srcRect/>
          <a:stretch>
            <a:fillRect/>
          </a:stretch>
        </p:blipFill>
        <p:spPr>
          <a:xfrm>
            <a:off x="1370557" y="2115480"/>
            <a:ext cx="3049182" cy="3049182"/>
          </a:xfrm>
          <a:prstGeom prst="rect">
            <a:avLst/>
          </a:prstGeom>
          <a:noFill/>
          <a:ln cap="flat">
            <a:noFill/>
          </a:ln>
        </p:spPr>
      </p:pic>
      <p:pic>
        <p:nvPicPr>
          <p:cNvPr id="6" name="Picture 7">
            <a:extLst>
              <a:ext uri="{FF2B5EF4-FFF2-40B4-BE49-F238E27FC236}">
                <a16:creationId xmlns:a16="http://schemas.microsoft.com/office/drawing/2014/main" id="{E7C94EAC-CE41-6D68-3FFB-D10A25C20A6B}"/>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7566134" y="2115480"/>
            <a:ext cx="3255309" cy="2231492"/>
          </a:xfrm>
          <a:prstGeom prst="rect">
            <a:avLst/>
          </a:prstGeom>
          <a:ln w="19050">
            <a:noFill/>
          </a:ln>
        </p:spPr>
      </p:pic>
    </p:spTree>
    <p:extLst>
      <p:ext uri="{BB962C8B-B14F-4D97-AF65-F5344CB8AC3E}">
        <p14:creationId xmlns:p14="http://schemas.microsoft.com/office/powerpoint/2010/main" val="6127090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FCFF5-44F3-ECD3-CD6F-0C38F8831059}"/>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B545A46-849B-F9C1-A55E-C3B41BAEE263}"/>
              </a:ext>
            </a:extLst>
          </p:cNvPr>
          <p:cNvSpPr>
            <a:spLocks noGrp="1"/>
          </p:cNvSpPr>
          <p:nvPr>
            <p:ph type="title"/>
          </p:nvPr>
        </p:nvSpPr>
        <p:spPr/>
        <p:txBody>
          <a:bodyPr/>
          <a:lstStyle/>
          <a:p>
            <a:r>
              <a:rPr lang="fr-FR" noProof="0" dirty="0">
                <a:solidFill>
                  <a:schemeClr val="tx1">
                    <a:lumMod val="50000"/>
                    <a:lumOff val="50000"/>
                  </a:schemeClr>
                </a:solidFill>
              </a:rPr>
              <a:t>Parfait !!</a:t>
            </a:r>
            <a:endParaRPr lang="fr-FR" noProof="0" dirty="0"/>
          </a:p>
        </p:txBody>
      </p:sp>
      <p:sp>
        <p:nvSpPr>
          <p:cNvPr id="7" name="Espace réservé du contenu 6">
            <a:extLst>
              <a:ext uri="{FF2B5EF4-FFF2-40B4-BE49-F238E27FC236}">
                <a16:creationId xmlns:a16="http://schemas.microsoft.com/office/drawing/2014/main" id="{888A8C63-1272-1FEA-2FC1-240FA8B16AB3}"/>
              </a:ext>
            </a:extLst>
          </p:cNvPr>
          <p:cNvSpPr>
            <a:spLocks noGrp="1"/>
          </p:cNvSpPr>
          <p:nvPr>
            <p:ph sz="quarter" idx="11"/>
          </p:nvPr>
        </p:nvSpPr>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FR" sz="1200" b="0" i="1" u="none" strike="noStrike" kern="1200" cap="none" spc="0" normalizeH="0" baseline="0" noProof="0" dirty="0">
                <a:ln>
                  <a:noFill/>
                </a:ln>
                <a:solidFill>
                  <a:srgbClr val="AEABAB"/>
                </a:solidFill>
                <a:effectLst/>
                <a:uLnTx/>
                <a:uFillTx/>
                <a:latin typeface="Calibri" panose="020F0502020204030204" pitchFamily="34" charset="0"/>
                <a:ea typeface="+mn-ea"/>
                <a:cs typeface="Calibri" panose="020F0502020204030204" pitchFamily="34" charset="0"/>
              </a:rPr>
              <a:t>Demander à 3 élèves au hasard</a:t>
            </a:r>
          </a:p>
          <a:p>
            <a:endParaRPr lang="fr-FR" sz="1200" noProof="0" dirty="0">
              <a:solidFill>
                <a:srgbClr val="AEABAB"/>
              </a:solidFill>
            </a:endParaRPr>
          </a:p>
        </p:txBody>
      </p:sp>
      <p:pic>
        <p:nvPicPr>
          <p:cNvPr id="2" name="Image 8">
            <a:extLst>
              <a:ext uri="{FF2B5EF4-FFF2-40B4-BE49-F238E27FC236}">
                <a16:creationId xmlns:a16="http://schemas.microsoft.com/office/drawing/2014/main" id="{C1F8369D-D9F1-260D-479C-3D7615A8CD1A}"/>
              </a:ext>
            </a:extLst>
          </p:cNvPr>
          <p:cNvPicPr>
            <a:picLocks noChangeAspect="1"/>
          </p:cNvPicPr>
          <p:nvPr/>
        </p:nvPicPr>
        <p:blipFill>
          <a:blip r:embed="rId2"/>
          <a:stretch>
            <a:fillRect/>
          </a:stretch>
        </p:blipFill>
        <p:spPr>
          <a:xfrm>
            <a:off x="11645716" y="505406"/>
            <a:ext cx="325863" cy="325863"/>
          </a:xfrm>
          <a:prstGeom prst="rect">
            <a:avLst/>
          </a:prstGeom>
        </p:spPr>
      </p:pic>
      <p:sp>
        <p:nvSpPr>
          <p:cNvPr id="6" name="ZoneTexte 5">
            <a:extLst>
              <a:ext uri="{FF2B5EF4-FFF2-40B4-BE49-F238E27FC236}">
                <a16:creationId xmlns:a16="http://schemas.microsoft.com/office/drawing/2014/main" id="{3503D472-6A5E-4CCB-E8C4-A242BD755E69}"/>
              </a:ext>
            </a:extLst>
          </p:cNvPr>
          <p:cNvSpPr txBox="1"/>
          <p:nvPr/>
        </p:nvSpPr>
        <p:spPr>
          <a:xfrm>
            <a:off x="1370557" y="5164662"/>
            <a:ext cx="3771982" cy="646331"/>
          </a:xfrm>
          <a:prstGeom prst="rect">
            <a:avLst/>
          </a:prstGeom>
          <a:noFill/>
        </p:spPr>
        <p:txBody>
          <a:bodyPr wrap="square">
            <a:spAutoFit/>
          </a:bodyPr>
          <a:lstStyle/>
          <a:p>
            <a:pPr lvl="0">
              <a:defRPr sz="1800" b="0" i="0" u="none" strike="noStrike" kern="0" cap="none" spc="0" baseline="0">
                <a:solidFill>
                  <a:srgbClr val="000000"/>
                </a:solidFill>
                <a:uFillTx/>
              </a:defRPr>
            </a:pPr>
            <a:r>
              <a:rPr lang="fr-FR" b="1" kern="0" noProof="0" dirty="0">
                <a:solidFill>
                  <a:srgbClr val="44546A"/>
                </a:solidFill>
                <a:latin typeface="Calibri"/>
                <a:ea typeface="Calibri"/>
                <a:cs typeface="Calibri"/>
              </a:rPr>
              <a:t>Si quelque chose n’est pas clair, je pose des questions</a:t>
            </a:r>
            <a:endParaRPr lang="fr-FR" sz="1200" kern="0" noProof="0" dirty="0">
              <a:solidFill>
                <a:srgbClr val="000000"/>
              </a:solidFill>
              <a:latin typeface="Arial"/>
              <a:ea typeface="Arial"/>
              <a:cs typeface="Arial"/>
            </a:endParaRPr>
          </a:p>
        </p:txBody>
      </p:sp>
      <p:sp>
        <p:nvSpPr>
          <p:cNvPr id="8" name="Google Shape;1186;p114">
            <a:extLst>
              <a:ext uri="{FF2B5EF4-FFF2-40B4-BE49-F238E27FC236}">
                <a16:creationId xmlns:a16="http://schemas.microsoft.com/office/drawing/2014/main" id="{057D85CF-45F5-8C80-CC8A-F6A405E975DF}"/>
              </a:ext>
            </a:extLst>
          </p:cNvPr>
          <p:cNvSpPr txBox="1"/>
          <p:nvPr/>
        </p:nvSpPr>
        <p:spPr>
          <a:xfrm>
            <a:off x="7245354" y="4910785"/>
            <a:ext cx="4400362" cy="623209"/>
          </a:xfrm>
          <a:prstGeom prst="rect">
            <a:avLst/>
          </a:prstGeom>
          <a:noFill/>
          <a:ln cap="flat">
            <a:noFill/>
          </a:ln>
        </p:spPr>
        <p:txBody>
          <a:bodyPr vert="horz" wrap="square" lIns="68570" tIns="34271" rIns="68570" bIns="34271" anchor="t" anchorCtr="0" compatLnSpc="1">
            <a:spAutoFit/>
          </a:bodyPr>
          <a:lstStyle/>
          <a:p>
            <a:pPr lvl="0">
              <a:defRPr sz="1800" b="0" i="0" u="none" strike="noStrike" kern="0" cap="none" spc="0" baseline="0">
                <a:solidFill>
                  <a:srgbClr val="000000"/>
                </a:solidFill>
                <a:uFillTx/>
              </a:defRPr>
            </a:pPr>
            <a:r>
              <a:rPr lang="fr-FR" b="1" kern="0" noProof="0" dirty="0">
                <a:solidFill>
                  <a:srgbClr val="44546A"/>
                </a:solidFill>
                <a:latin typeface="Calibri"/>
                <a:ea typeface="Calibri"/>
                <a:cs typeface="Calibri"/>
              </a:rPr>
              <a:t>Je fais mes devoirs en classe et à la maison avec sérieux</a:t>
            </a:r>
            <a:endParaRPr lang="fr-FR" sz="1200" kern="0" noProof="0" dirty="0">
              <a:solidFill>
                <a:srgbClr val="000000"/>
              </a:solidFill>
              <a:latin typeface="Arial"/>
              <a:ea typeface="Arial"/>
              <a:cs typeface="Arial"/>
            </a:endParaRPr>
          </a:p>
        </p:txBody>
      </p:sp>
      <p:pic>
        <p:nvPicPr>
          <p:cNvPr id="11" name="Google Shape;1175;p113">
            <a:extLst>
              <a:ext uri="{FF2B5EF4-FFF2-40B4-BE49-F238E27FC236}">
                <a16:creationId xmlns:a16="http://schemas.microsoft.com/office/drawing/2014/main" id="{650EAE52-D613-08DC-BF58-11EF269655C2}"/>
              </a:ext>
            </a:extLst>
          </p:cNvPr>
          <p:cNvPicPr>
            <a:picLocks noChangeAspect="1"/>
          </p:cNvPicPr>
          <p:nvPr/>
        </p:nvPicPr>
        <p:blipFill>
          <a:blip r:embed="rId3">
            <a:alphaModFix/>
          </a:blip>
          <a:srcRect/>
          <a:stretch>
            <a:fillRect/>
          </a:stretch>
        </p:blipFill>
        <p:spPr>
          <a:xfrm>
            <a:off x="1370557" y="2115480"/>
            <a:ext cx="3049182" cy="3049182"/>
          </a:xfrm>
          <a:prstGeom prst="rect">
            <a:avLst/>
          </a:prstGeom>
          <a:noFill/>
          <a:ln cap="flat">
            <a:noFill/>
          </a:ln>
        </p:spPr>
      </p:pic>
      <p:pic>
        <p:nvPicPr>
          <p:cNvPr id="12" name="Picture 7">
            <a:extLst>
              <a:ext uri="{FF2B5EF4-FFF2-40B4-BE49-F238E27FC236}">
                <a16:creationId xmlns:a16="http://schemas.microsoft.com/office/drawing/2014/main" id="{4E48C160-6353-69DC-E808-3A4555C76D46}"/>
              </a:ext>
            </a:extLst>
          </p:cNvPr>
          <p:cNvPicPr>
            <a:picLocks noChangeAspect="1"/>
          </p:cNvPicPr>
          <p:nvPr/>
        </p:nvPicPr>
        <p:blipFill>
          <a:blip r:embed="rId4"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7566134" y="2115480"/>
            <a:ext cx="3255309" cy="2231492"/>
          </a:xfrm>
          <a:prstGeom prst="rect">
            <a:avLst/>
          </a:prstGeom>
          <a:ln w="19050">
            <a:noFill/>
          </a:ln>
        </p:spPr>
      </p:pic>
    </p:spTree>
    <p:extLst>
      <p:ext uri="{BB962C8B-B14F-4D97-AF65-F5344CB8AC3E}">
        <p14:creationId xmlns:p14="http://schemas.microsoft.com/office/powerpoint/2010/main" val="40319243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8251AF-3382-19E1-031C-98C58BB3E45D}"/>
              </a:ext>
            </a:extLst>
          </p:cNvPr>
          <p:cNvSpPr>
            <a:spLocks noGrp="1"/>
          </p:cNvSpPr>
          <p:nvPr>
            <p:ph type="body" sz="quarter" idx="10"/>
          </p:nvPr>
        </p:nvSpPr>
        <p:spPr/>
        <p:txBody>
          <a:bodyPr/>
          <a:lstStyle/>
          <a:p>
            <a:r>
              <a:rPr lang="fr-FR" noProof="0" dirty="0"/>
              <a:t>4 min</a:t>
            </a:r>
          </a:p>
        </p:txBody>
      </p:sp>
    </p:spTree>
    <p:extLst>
      <p:ext uri="{BB962C8B-B14F-4D97-AF65-F5344CB8AC3E}">
        <p14:creationId xmlns:p14="http://schemas.microsoft.com/office/powerpoint/2010/main" val="179583021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808D3F-4C8E-08E1-39EC-556A6D13E5D8}"/>
              </a:ext>
            </a:extLst>
          </p:cNvPr>
          <p:cNvSpPr>
            <a:spLocks noGrp="1"/>
          </p:cNvSpPr>
          <p:nvPr>
            <p:ph type="title"/>
          </p:nvPr>
        </p:nvSpPr>
        <p:spPr/>
        <p:txBody>
          <a:bodyPr/>
          <a:lstStyle/>
          <a:p>
            <a:r>
              <a:rPr lang="fr-FR" noProof="0" dirty="0">
                <a:solidFill>
                  <a:schemeClr val="tx1">
                    <a:lumMod val="50000"/>
                    <a:lumOff val="50000"/>
                  </a:schemeClr>
                </a:solidFill>
                <a:latin typeface="Calibri" panose="020F0502020204030204"/>
              </a:rPr>
              <a:t>Commençons par cette question.</a:t>
            </a:r>
          </a:p>
        </p:txBody>
      </p:sp>
      <p:sp>
        <p:nvSpPr>
          <p:cNvPr id="4" name="Espace réservé du contenu 3">
            <a:extLst>
              <a:ext uri="{FF2B5EF4-FFF2-40B4-BE49-F238E27FC236}">
                <a16:creationId xmlns:a16="http://schemas.microsoft.com/office/drawing/2014/main" id="{73C26055-B3B8-4231-7D1D-DD6B5F9B4D23}"/>
              </a:ext>
            </a:extLst>
          </p:cNvPr>
          <p:cNvSpPr>
            <a:spLocks noGrp="1"/>
          </p:cNvSpPr>
          <p:nvPr>
            <p:ph sz="quarter" idx="11"/>
          </p:nvPr>
        </p:nvSpPr>
        <p:spPr>
          <a:xfrm>
            <a:off x="778059" y="584580"/>
            <a:ext cx="9209222" cy="263539"/>
          </a:xfrm>
        </p:spPr>
        <p:txBody>
          <a:bodyPr/>
          <a:lstStyle/>
          <a:p>
            <a:r>
              <a:rPr lang="fr-FR" sz="1400" noProof="0" dirty="0">
                <a:solidFill>
                  <a:prstClr val="white">
                    <a:lumMod val="65000"/>
                  </a:prstClr>
                </a:solidFill>
                <a:latin typeface="Calibri" panose="020F0502020204030204"/>
              </a:rPr>
              <a:t>Accorder quelques secondes de réflexion aux élèves, puis les inviter à noter la bonne réponse sur leurs ardoises .</a:t>
            </a:r>
          </a:p>
          <a:p>
            <a:endParaRPr lang="fr-FR" sz="1400" noProof="0" dirty="0">
              <a:solidFill>
                <a:prstClr val="white">
                  <a:lumMod val="65000"/>
                </a:prstClr>
              </a:solidFill>
              <a:latin typeface="Calibri" panose="020F0502020204030204"/>
            </a:endParaRPr>
          </a:p>
        </p:txBody>
      </p:sp>
      <p:grpSp>
        <p:nvGrpSpPr>
          <p:cNvPr id="3" name="Groupe 2">
            <a:extLst>
              <a:ext uri="{FF2B5EF4-FFF2-40B4-BE49-F238E27FC236}">
                <a16:creationId xmlns:a16="http://schemas.microsoft.com/office/drawing/2014/main" id="{1544E18D-F5C2-C618-7DD1-8C74C9A6FA8A}"/>
              </a:ext>
            </a:extLst>
          </p:cNvPr>
          <p:cNvGrpSpPr/>
          <p:nvPr/>
        </p:nvGrpSpPr>
        <p:grpSpPr>
          <a:xfrm>
            <a:off x="10883152" y="248387"/>
            <a:ext cx="692154" cy="610914"/>
            <a:chOff x="779844" y="4335989"/>
            <a:chExt cx="563238" cy="575842"/>
          </a:xfrm>
        </p:grpSpPr>
        <p:pic>
          <p:nvPicPr>
            <p:cNvPr id="5" name="Google Shape;307;p51" descr="Une image contenant Dessin animé, clipart, Animation, illustration&#10;&#10;Description générée automatiquement">
              <a:extLst>
                <a:ext uri="{FF2B5EF4-FFF2-40B4-BE49-F238E27FC236}">
                  <a16:creationId xmlns:a16="http://schemas.microsoft.com/office/drawing/2014/main" id="{9FDD5166-1ED3-EED2-78F8-48A3FBD93840}"/>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6" name="Rectangle 5">
              <a:extLst>
                <a:ext uri="{FF2B5EF4-FFF2-40B4-BE49-F238E27FC236}">
                  <a16:creationId xmlns:a16="http://schemas.microsoft.com/office/drawing/2014/main" id="{FC6F41E0-07D9-2F02-6BAC-BEEF083060BC}"/>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7" name="TextBox 3">
            <a:extLst>
              <a:ext uri="{FF2B5EF4-FFF2-40B4-BE49-F238E27FC236}">
                <a16:creationId xmlns:a16="http://schemas.microsoft.com/office/drawing/2014/main" id="{33AD3AD6-C4C6-535E-1C8D-9C66DFF4B8B0}"/>
              </a:ext>
            </a:extLst>
          </p:cNvPr>
          <p:cNvSpPr txBox="1"/>
          <p:nvPr/>
        </p:nvSpPr>
        <p:spPr>
          <a:xfrm>
            <a:off x="557079" y="1265011"/>
            <a:ext cx="6312420" cy="461665"/>
          </a:xfrm>
          <a:prstGeom prst="rect">
            <a:avLst/>
          </a:prstGeom>
          <a:noFill/>
        </p:spPr>
        <p:txBody>
          <a:bodyPr wrap="square">
            <a:spAutoFit/>
          </a:bodyPr>
          <a:lstStyle/>
          <a:p>
            <a:r>
              <a:rPr lang="fr-FR" sz="2400" b="1" noProof="0" dirty="0">
                <a:latin typeface="Calibri" panose="020F0502020204030204" pitchFamily="34" charset="0"/>
                <a:ea typeface="Calibri" panose="020F0502020204030204" pitchFamily="34" charset="0"/>
                <a:cs typeface="Calibri" panose="020F0502020204030204" pitchFamily="34" charset="0"/>
              </a:rPr>
              <a:t>1. Complétez par ce qui convient :</a:t>
            </a:r>
          </a:p>
        </p:txBody>
      </p:sp>
      <p:grpSp>
        <p:nvGrpSpPr>
          <p:cNvPr id="14" name="Groupe 13">
            <a:extLst>
              <a:ext uri="{FF2B5EF4-FFF2-40B4-BE49-F238E27FC236}">
                <a16:creationId xmlns:a16="http://schemas.microsoft.com/office/drawing/2014/main" id="{727A4F13-F0CA-BA2A-3F82-35067C1C3A98}"/>
              </a:ext>
            </a:extLst>
          </p:cNvPr>
          <p:cNvGrpSpPr/>
          <p:nvPr/>
        </p:nvGrpSpPr>
        <p:grpSpPr>
          <a:xfrm>
            <a:off x="363411" y="5144868"/>
            <a:ext cx="3349878" cy="524327"/>
            <a:chOff x="2898522" y="3030206"/>
            <a:chExt cx="3946861" cy="524327"/>
          </a:xfrm>
        </p:grpSpPr>
        <p:sp>
          <p:nvSpPr>
            <p:cNvPr id="8" name="Rectangle: Rounded Corners 22">
              <a:extLst>
                <a:ext uri="{FF2B5EF4-FFF2-40B4-BE49-F238E27FC236}">
                  <a16:creationId xmlns:a16="http://schemas.microsoft.com/office/drawing/2014/main" id="{2782D00A-4BCA-14E3-6AE0-CA998B8B0603}"/>
                </a:ext>
              </a:extLst>
            </p:cNvPr>
            <p:cNvSpPr/>
            <p:nvPr/>
          </p:nvSpPr>
          <p:spPr>
            <a:xfrm>
              <a:off x="3751993" y="3030206"/>
              <a:ext cx="3093390"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Rounded Corners 22">
              <a:extLst>
                <a:ext uri="{FF2B5EF4-FFF2-40B4-BE49-F238E27FC236}">
                  <a16:creationId xmlns:a16="http://schemas.microsoft.com/office/drawing/2014/main" id="{B69F9FDB-1601-0ECD-AEFE-62D25EEF713B}"/>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15" name="ZoneTexte 14">
            <a:extLst>
              <a:ext uri="{FF2B5EF4-FFF2-40B4-BE49-F238E27FC236}">
                <a16:creationId xmlns:a16="http://schemas.microsoft.com/office/drawing/2014/main" id="{3B32FF9E-DBA1-3EC6-3A4F-0D802EA0E532}"/>
              </a:ext>
            </a:extLst>
          </p:cNvPr>
          <p:cNvSpPr txBox="1"/>
          <p:nvPr/>
        </p:nvSpPr>
        <p:spPr>
          <a:xfrm>
            <a:off x="1402416" y="1813394"/>
            <a:ext cx="8740587" cy="519822"/>
          </a:xfrm>
          <a:prstGeom prst="rect">
            <a:avLst/>
          </a:prstGeom>
          <a:noFill/>
        </p:spPr>
        <p:txBody>
          <a:bodyPr wrap="square">
            <a:spAutoFit/>
          </a:bodyPr>
          <a:lstStyle/>
          <a:p>
            <a:pPr algn="ctr">
              <a:lnSpc>
                <a:spcPct val="125000"/>
              </a:lnSpc>
            </a:pP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Les différents états physiques de l’eau (</a:t>
            </a:r>
            <a:r>
              <a:rPr lang="fr-FR" sz="2400" b="1" noProof="0" dirty="0" err="1">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الحالات</a:t>
            </a: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 </a:t>
            </a:r>
            <a:r>
              <a:rPr lang="fr-FR" sz="2400" b="1" noProof="0" dirty="0" err="1">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الفيزيائية</a:t>
            </a: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 </a:t>
            </a:r>
            <a:r>
              <a:rPr lang="fr-FR" sz="2400" b="1" noProof="0" dirty="0" err="1">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للماء</a:t>
            </a: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 :</a:t>
            </a:r>
          </a:p>
        </p:txBody>
      </p:sp>
      <p:grpSp>
        <p:nvGrpSpPr>
          <p:cNvPr id="16" name="Groupe 15">
            <a:extLst>
              <a:ext uri="{FF2B5EF4-FFF2-40B4-BE49-F238E27FC236}">
                <a16:creationId xmlns:a16="http://schemas.microsoft.com/office/drawing/2014/main" id="{D0D18DE7-EC6B-1BCF-5922-A0FF6A6EC433}"/>
              </a:ext>
            </a:extLst>
          </p:cNvPr>
          <p:cNvGrpSpPr/>
          <p:nvPr/>
        </p:nvGrpSpPr>
        <p:grpSpPr>
          <a:xfrm>
            <a:off x="4421061" y="5144868"/>
            <a:ext cx="3349878" cy="524327"/>
            <a:chOff x="2898522" y="3030206"/>
            <a:chExt cx="3946861" cy="524327"/>
          </a:xfrm>
        </p:grpSpPr>
        <p:sp>
          <p:nvSpPr>
            <p:cNvPr id="17" name="Rectangle: Rounded Corners 22">
              <a:extLst>
                <a:ext uri="{FF2B5EF4-FFF2-40B4-BE49-F238E27FC236}">
                  <a16:creationId xmlns:a16="http://schemas.microsoft.com/office/drawing/2014/main" id="{482E6D51-B717-2AE0-64A3-A5A8F489B304}"/>
                </a:ext>
              </a:extLst>
            </p:cNvPr>
            <p:cNvSpPr/>
            <p:nvPr/>
          </p:nvSpPr>
          <p:spPr>
            <a:xfrm>
              <a:off x="3751993" y="3030206"/>
              <a:ext cx="3093390"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Rectangle: Rounded Corners 22">
              <a:extLst>
                <a:ext uri="{FF2B5EF4-FFF2-40B4-BE49-F238E27FC236}">
                  <a16:creationId xmlns:a16="http://schemas.microsoft.com/office/drawing/2014/main" id="{FCFE04A8-9E47-DFAB-9389-5942D7FA70E8}"/>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19" name="Groupe 18">
            <a:extLst>
              <a:ext uri="{FF2B5EF4-FFF2-40B4-BE49-F238E27FC236}">
                <a16:creationId xmlns:a16="http://schemas.microsoft.com/office/drawing/2014/main" id="{8D39F44A-3F80-2B61-B559-9A7B0FF7D9CC}"/>
              </a:ext>
            </a:extLst>
          </p:cNvPr>
          <p:cNvGrpSpPr/>
          <p:nvPr/>
        </p:nvGrpSpPr>
        <p:grpSpPr>
          <a:xfrm>
            <a:off x="8440611" y="5144867"/>
            <a:ext cx="3349878" cy="524327"/>
            <a:chOff x="2898522" y="3030206"/>
            <a:chExt cx="3946861" cy="524327"/>
          </a:xfrm>
        </p:grpSpPr>
        <p:sp>
          <p:nvSpPr>
            <p:cNvPr id="20" name="Rectangle: Rounded Corners 22">
              <a:extLst>
                <a:ext uri="{FF2B5EF4-FFF2-40B4-BE49-F238E27FC236}">
                  <a16:creationId xmlns:a16="http://schemas.microsoft.com/office/drawing/2014/main" id="{84264BDF-81BC-53D4-0C13-68131B76ECC4}"/>
                </a:ext>
              </a:extLst>
            </p:cNvPr>
            <p:cNvSpPr/>
            <p:nvPr/>
          </p:nvSpPr>
          <p:spPr>
            <a:xfrm>
              <a:off x="3751993" y="3030206"/>
              <a:ext cx="3093390"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Rectangle: Rounded Corners 22">
              <a:extLst>
                <a:ext uri="{FF2B5EF4-FFF2-40B4-BE49-F238E27FC236}">
                  <a16:creationId xmlns:a16="http://schemas.microsoft.com/office/drawing/2014/main" id="{8B68F28D-95F6-41C0-15DC-F9A2DD0E63FB}"/>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pic>
        <p:nvPicPr>
          <p:cNvPr id="22" name="Image 21" descr="Eau Png, Vecteurs, PSD et Icônes Pour Téléchargement Gratuit | Pngtree">
            <a:extLst>
              <a:ext uri="{FF2B5EF4-FFF2-40B4-BE49-F238E27FC236}">
                <a16:creationId xmlns:a16="http://schemas.microsoft.com/office/drawing/2014/main" id="{BDE60995-096F-567E-E01F-577EEBB5F417}"/>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20000" contrast="20000"/>
                    </a14:imgEffect>
                  </a14:imgLayer>
                </a14:imgProps>
              </a:ext>
            </a:extLst>
          </a:blip>
          <a:stretch>
            <a:fillRect/>
          </a:stretch>
        </p:blipFill>
        <p:spPr>
          <a:xfrm>
            <a:off x="1246518" y="2595927"/>
            <a:ext cx="2308042" cy="2308042"/>
          </a:xfrm>
          <a:prstGeom prst="rect">
            <a:avLst/>
          </a:prstGeom>
        </p:spPr>
      </p:pic>
      <p:pic>
        <p:nvPicPr>
          <p:cNvPr id="23" name="Image 22" descr="Ice cube Ice Makers Eau, glace, pierres précieuses, nourriture png | PNGEgg">
            <a:extLst>
              <a:ext uri="{FF2B5EF4-FFF2-40B4-BE49-F238E27FC236}">
                <a16:creationId xmlns:a16="http://schemas.microsoft.com/office/drawing/2014/main" id="{895062B6-3F21-8971-2B34-C69BF37BDF00}"/>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104723" y="3000375"/>
            <a:ext cx="2706932" cy="2144492"/>
          </a:xfrm>
          <a:prstGeom prst="rect">
            <a:avLst/>
          </a:prstGeom>
        </p:spPr>
      </p:pic>
      <p:pic>
        <p:nvPicPr>
          <p:cNvPr id="27" name="Image 26">
            <a:extLst>
              <a:ext uri="{FF2B5EF4-FFF2-40B4-BE49-F238E27FC236}">
                <a16:creationId xmlns:a16="http://schemas.microsoft.com/office/drawing/2014/main" id="{E17F1D37-E4F2-4249-BC66-0D310393A487}"/>
              </a:ext>
            </a:extLst>
          </p:cNvPr>
          <p:cNvPicPr>
            <a:picLocks noChangeAspect="1"/>
          </p:cNvPicPr>
          <p:nvPr/>
        </p:nvPicPr>
        <p:blipFill>
          <a:blip r:embed="rId6">
            <a:extLst>
              <a:ext uri="{28A0092B-C50C-407E-A947-70E740481C1C}">
                <a14:useLocalDpi xmlns:a14="http://schemas.microsoft.com/office/drawing/2010/main" val="0"/>
              </a:ext>
            </a:extLst>
          </a:blip>
          <a:srcRect l="21519" r="24163"/>
          <a:stretch>
            <a:fillRect/>
          </a:stretch>
        </p:blipFill>
        <p:spPr>
          <a:xfrm>
            <a:off x="9222992" y="2419934"/>
            <a:ext cx="2308041" cy="2832800"/>
          </a:xfrm>
          <a:prstGeom prst="rect">
            <a:avLst/>
          </a:prstGeom>
        </p:spPr>
      </p:pic>
    </p:spTree>
    <p:extLst>
      <p:ext uri="{BB962C8B-B14F-4D97-AF65-F5344CB8AC3E}">
        <p14:creationId xmlns:p14="http://schemas.microsoft.com/office/powerpoint/2010/main" val="388052026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95D09-32D4-6929-7589-C9CEFC7E535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A6B0AEF-E772-B9D4-47D7-563A0738F133}"/>
              </a:ext>
            </a:extLst>
          </p:cNvPr>
          <p:cNvSpPr>
            <a:spLocks noGrp="1"/>
          </p:cNvSpPr>
          <p:nvPr>
            <p:ph type="title"/>
          </p:nvPr>
        </p:nvSpPr>
        <p:spPr/>
        <p:txBody>
          <a:bodyPr/>
          <a:lstStyle/>
          <a:p>
            <a:r>
              <a:rPr lang="fr-FR" noProof="0" dirty="0">
                <a:solidFill>
                  <a:schemeClr val="tx1">
                    <a:lumMod val="50000"/>
                    <a:lumOff val="50000"/>
                  </a:schemeClr>
                </a:solidFill>
                <a:latin typeface="Calibri" panose="020F0502020204030204"/>
              </a:rPr>
              <a:t>Excellent ! Ce sont les trois états physiques de l’eau dans la nature liquide, solide et gazeux.</a:t>
            </a:r>
          </a:p>
        </p:txBody>
      </p:sp>
      <p:sp>
        <p:nvSpPr>
          <p:cNvPr id="4" name="Espace réservé du contenu 3">
            <a:extLst>
              <a:ext uri="{FF2B5EF4-FFF2-40B4-BE49-F238E27FC236}">
                <a16:creationId xmlns:a16="http://schemas.microsoft.com/office/drawing/2014/main" id="{8B081022-020E-FD4B-E11F-E02A2ACAD896}"/>
              </a:ext>
            </a:extLst>
          </p:cNvPr>
          <p:cNvSpPr>
            <a:spLocks noGrp="1"/>
          </p:cNvSpPr>
          <p:nvPr>
            <p:ph sz="quarter" idx="11"/>
          </p:nvPr>
        </p:nvSpPr>
        <p:spPr>
          <a:xfrm>
            <a:off x="778058" y="584580"/>
            <a:ext cx="10529705" cy="268287"/>
          </a:xfrm>
        </p:spPr>
        <p:txBody>
          <a:bodyPr/>
          <a:lstStyle/>
          <a:p>
            <a:r>
              <a:rPr lang="fr-FR" sz="1200" noProof="0" dirty="0">
                <a:solidFill>
                  <a:prstClr val="white">
                    <a:lumMod val="65000"/>
                  </a:prstClr>
                </a:solidFill>
                <a:latin typeface="Calibri" panose="020F0502020204030204"/>
              </a:rPr>
              <a:t>Faire un rappel si nécessaire.</a:t>
            </a:r>
          </a:p>
          <a:p>
            <a:endParaRPr lang="fr-FR" sz="1200" noProof="0" dirty="0">
              <a:solidFill>
                <a:prstClr val="white">
                  <a:lumMod val="65000"/>
                </a:prstClr>
              </a:solidFill>
              <a:latin typeface="Calibri" panose="020F0502020204030204"/>
            </a:endParaRPr>
          </a:p>
        </p:txBody>
      </p:sp>
      <p:pic>
        <p:nvPicPr>
          <p:cNvPr id="14" name="Image 8">
            <a:extLst>
              <a:ext uri="{FF2B5EF4-FFF2-40B4-BE49-F238E27FC236}">
                <a16:creationId xmlns:a16="http://schemas.microsoft.com/office/drawing/2014/main" id="{C916F066-BD90-4361-A64D-085C92CAA102}"/>
              </a:ext>
            </a:extLst>
          </p:cNvPr>
          <p:cNvPicPr>
            <a:picLocks noChangeAspect="1"/>
          </p:cNvPicPr>
          <p:nvPr/>
        </p:nvPicPr>
        <p:blipFill>
          <a:blip r:embed="rId2"/>
          <a:stretch>
            <a:fillRect/>
          </a:stretch>
        </p:blipFill>
        <p:spPr>
          <a:xfrm>
            <a:off x="11319251" y="331341"/>
            <a:ext cx="464069" cy="464069"/>
          </a:xfrm>
          <a:prstGeom prst="rect">
            <a:avLst/>
          </a:prstGeom>
        </p:spPr>
      </p:pic>
      <p:grpSp>
        <p:nvGrpSpPr>
          <p:cNvPr id="3" name="Groupe 2">
            <a:extLst>
              <a:ext uri="{FF2B5EF4-FFF2-40B4-BE49-F238E27FC236}">
                <a16:creationId xmlns:a16="http://schemas.microsoft.com/office/drawing/2014/main" id="{51D4F1F7-A6AC-108D-EE61-369EB5D2F3AB}"/>
              </a:ext>
            </a:extLst>
          </p:cNvPr>
          <p:cNvGrpSpPr/>
          <p:nvPr/>
        </p:nvGrpSpPr>
        <p:grpSpPr>
          <a:xfrm>
            <a:off x="363411" y="5144868"/>
            <a:ext cx="3349878" cy="524327"/>
            <a:chOff x="2898522" y="3030206"/>
            <a:chExt cx="3946861" cy="524327"/>
          </a:xfrm>
        </p:grpSpPr>
        <p:sp>
          <p:nvSpPr>
            <p:cNvPr id="5" name="Rectangle: Rounded Corners 22">
              <a:extLst>
                <a:ext uri="{FF2B5EF4-FFF2-40B4-BE49-F238E27FC236}">
                  <a16:creationId xmlns:a16="http://schemas.microsoft.com/office/drawing/2014/main" id="{4D09AA13-6AC5-7836-9370-5EEDCB6DBB96}"/>
                </a:ext>
              </a:extLst>
            </p:cNvPr>
            <p:cNvSpPr/>
            <p:nvPr/>
          </p:nvSpPr>
          <p:spPr>
            <a:xfrm>
              <a:off x="3751993" y="3030206"/>
              <a:ext cx="3093390"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Rectangle: Rounded Corners 22">
              <a:extLst>
                <a:ext uri="{FF2B5EF4-FFF2-40B4-BE49-F238E27FC236}">
                  <a16:creationId xmlns:a16="http://schemas.microsoft.com/office/drawing/2014/main" id="{5198DDBD-77AB-CDBE-7B81-B30318CBA32E}"/>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7" name="ZoneTexte 6">
            <a:extLst>
              <a:ext uri="{FF2B5EF4-FFF2-40B4-BE49-F238E27FC236}">
                <a16:creationId xmlns:a16="http://schemas.microsoft.com/office/drawing/2014/main" id="{E7E75C3F-1806-40AC-2103-A1B2CAE7B577}"/>
              </a:ext>
            </a:extLst>
          </p:cNvPr>
          <p:cNvSpPr txBox="1"/>
          <p:nvPr/>
        </p:nvSpPr>
        <p:spPr>
          <a:xfrm>
            <a:off x="1402416" y="1813394"/>
            <a:ext cx="8740587" cy="519822"/>
          </a:xfrm>
          <a:prstGeom prst="rect">
            <a:avLst/>
          </a:prstGeom>
          <a:noFill/>
        </p:spPr>
        <p:txBody>
          <a:bodyPr wrap="square">
            <a:spAutoFit/>
          </a:bodyPr>
          <a:lstStyle/>
          <a:p>
            <a:pPr algn="ctr">
              <a:lnSpc>
                <a:spcPct val="125000"/>
              </a:lnSpc>
            </a:pP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Les différents états physiques de l’eau (</a:t>
            </a:r>
            <a:r>
              <a:rPr lang="fr-FR" sz="2400" b="1" noProof="0" dirty="0" err="1">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الحالات</a:t>
            </a: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 </a:t>
            </a:r>
            <a:r>
              <a:rPr lang="fr-FR" sz="2400" b="1" noProof="0" dirty="0" err="1">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الفيزيائية</a:t>
            </a: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 </a:t>
            </a:r>
            <a:r>
              <a:rPr lang="fr-FR" sz="2400" b="1" noProof="0" dirty="0" err="1">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للماء</a:t>
            </a: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 :</a:t>
            </a:r>
          </a:p>
        </p:txBody>
      </p:sp>
      <p:grpSp>
        <p:nvGrpSpPr>
          <p:cNvPr id="15" name="Groupe 14">
            <a:extLst>
              <a:ext uri="{FF2B5EF4-FFF2-40B4-BE49-F238E27FC236}">
                <a16:creationId xmlns:a16="http://schemas.microsoft.com/office/drawing/2014/main" id="{CA5BECF8-1A3E-405F-6C83-51DA519312CC}"/>
              </a:ext>
            </a:extLst>
          </p:cNvPr>
          <p:cNvGrpSpPr/>
          <p:nvPr/>
        </p:nvGrpSpPr>
        <p:grpSpPr>
          <a:xfrm>
            <a:off x="4421061" y="5144868"/>
            <a:ext cx="3349878" cy="524327"/>
            <a:chOff x="2898522" y="3030206"/>
            <a:chExt cx="3946861" cy="524327"/>
          </a:xfrm>
        </p:grpSpPr>
        <p:sp>
          <p:nvSpPr>
            <p:cNvPr id="16" name="Rectangle: Rounded Corners 22">
              <a:extLst>
                <a:ext uri="{FF2B5EF4-FFF2-40B4-BE49-F238E27FC236}">
                  <a16:creationId xmlns:a16="http://schemas.microsoft.com/office/drawing/2014/main" id="{DD18B3D8-5057-F7F9-9702-FCF6ACC8876E}"/>
                </a:ext>
              </a:extLst>
            </p:cNvPr>
            <p:cNvSpPr/>
            <p:nvPr/>
          </p:nvSpPr>
          <p:spPr>
            <a:xfrm>
              <a:off x="3751993" y="3030206"/>
              <a:ext cx="3093390"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Rectangle: Rounded Corners 22">
              <a:extLst>
                <a:ext uri="{FF2B5EF4-FFF2-40B4-BE49-F238E27FC236}">
                  <a16:creationId xmlns:a16="http://schemas.microsoft.com/office/drawing/2014/main" id="{6FC2F4D0-A96D-B291-BC35-6FBBF5352F44}"/>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19" name="Groupe 18">
            <a:extLst>
              <a:ext uri="{FF2B5EF4-FFF2-40B4-BE49-F238E27FC236}">
                <a16:creationId xmlns:a16="http://schemas.microsoft.com/office/drawing/2014/main" id="{B616A640-A362-31A3-1F4E-E0E3446647BF}"/>
              </a:ext>
            </a:extLst>
          </p:cNvPr>
          <p:cNvGrpSpPr/>
          <p:nvPr/>
        </p:nvGrpSpPr>
        <p:grpSpPr>
          <a:xfrm>
            <a:off x="8440611" y="5144867"/>
            <a:ext cx="3349878" cy="524327"/>
            <a:chOff x="2898522" y="3030206"/>
            <a:chExt cx="3946861" cy="524327"/>
          </a:xfrm>
        </p:grpSpPr>
        <p:sp>
          <p:nvSpPr>
            <p:cNvPr id="20" name="Rectangle: Rounded Corners 22">
              <a:extLst>
                <a:ext uri="{FF2B5EF4-FFF2-40B4-BE49-F238E27FC236}">
                  <a16:creationId xmlns:a16="http://schemas.microsoft.com/office/drawing/2014/main" id="{2114CF6E-57A5-2E30-B1A7-4B65215550C7}"/>
                </a:ext>
              </a:extLst>
            </p:cNvPr>
            <p:cNvSpPr/>
            <p:nvPr/>
          </p:nvSpPr>
          <p:spPr>
            <a:xfrm>
              <a:off x="3751993" y="3030206"/>
              <a:ext cx="3093390"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Rectangle: Rounded Corners 22">
              <a:extLst>
                <a:ext uri="{FF2B5EF4-FFF2-40B4-BE49-F238E27FC236}">
                  <a16:creationId xmlns:a16="http://schemas.microsoft.com/office/drawing/2014/main" id="{1D8E9A1B-FA35-132A-335D-BDF213E8E210}"/>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pic>
        <p:nvPicPr>
          <p:cNvPr id="22" name="Image 21" descr="Eau Png, Vecteurs, PSD et Icônes Pour Téléchargement Gratuit | Pngtree">
            <a:extLst>
              <a:ext uri="{FF2B5EF4-FFF2-40B4-BE49-F238E27FC236}">
                <a16:creationId xmlns:a16="http://schemas.microsoft.com/office/drawing/2014/main" id="{7C49FA47-80A5-6404-E0FE-4E1A4740488E}"/>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bright="20000" contrast="20000"/>
                    </a14:imgEffect>
                  </a14:imgLayer>
                </a14:imgProps>
              </a:ext>
            </a:extLst>
          </a:blip>
          <a:stretch>
            <a:fillRect/>
          </a:stretch>
        </p:blipFill>
        <p:spPr>
          <a:xfrm>
            <a:off x="1246518" y="2595927"/>
            <a:ext cx="2308042" cy="2308042"/>
          </a:xfrm>
          <a:prstGeom prst="rect">
            <a:avLst/>
          </a:prstGeom>
        </p:spPr>
      </p:pic>
      <p:pic>
        <p:nvPicPr>
          <p:cNvPr id="23" name="Image 22" descr="Ice cube Ice Makers Eau, glace, pierres précieuses, nourriture png | PNGEgg">
            <a:extLst>
              <a:ext uri="{FF2B5EF4-FFF2-40B4-BE49-F238E27FC236}">
                <a16:creationId xmlns:a16="http://schemas.microsoft.com/office/drawing/2014/main" id="{66C6DB8B-413F-C226-BFC2-801A00294B47}"/>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5104723" y="3000375"/>
            <a:ext cx="2706932" cy="2144492"/>
          </a:xfrm>
          <a:prstGeom prst="rect">
            <a:avLst/>
          </a:prstGeom>
        </p:spPr>
      </p:pic>
      <p:pic>
        <p:nvPicPr>
          <p:cNvPr id="24" name="Image 23">
            <a:extLst>
              <a:ext uri="{FF2B5EF4-FFF2-40B4-BE49-F238E27FC236}">
                <a16:creationId xmlns:a16="http://schemas.microsoft.com/office/drawing/2014/main" id="{2C203C63-CC60-4ABA-FEE1-2924E299AE99}"/>
              </a:ext>
            </a:extLst>
          </p:cNvPr>
          <p:cNvPicPr>
            <a:picLocks noChangeAspect="1"/>
          </p:cNvPicPr>
          <p:nvPr/>
        </p:nvPicPr>
        <p:blipFill>
          <a:blip r:embed="rId6">
            <a:extLst>
              <a:ext uri="{28A0092B-C50C-407E-A947-70E740481C1C}">
                <a14:useLocalDpi xmlns:a14="http://schemas.microsoft.com/office/drawing/2010/main" val="0"/>
              </a:ext>
            </a:extLst>
          </a:blip>
          <a:srcRect l="21519" r="24163"/>
          <a:stretch>
            <a:fillRect/>
          </a:stretch>
        </p:blipFill>
        <p:spPr>
          <a:xfrm>
            <a:off x="9222992" y="2419934"/>
            <a:ext cx="2308041" cy="2832800"/>
          </a:xfrm>
          <a:prstGeom prst="rect">
            <a:avLst/>
          </a:prstGeom>
        </p:spPr>
      </p:pic>
      <p:sp>
        <p:nvSpPr>
          <p:cNvPr id="8" name="ZoneTexte 7">
            <a:extLst>
              <a:ext uri="{FF2B5EF4-FFF2-40B4-BE49-F238E27FC236}">
                <a16:creationId xmlns:a16="http://schemas.microsoft.com/office/drawing/2014/main" id="{BDDDC02F-7F61-F4FB-23A8-7F3E3EDB217A}"/>
              </a:ext>
            </a:extLst>
          </p:cNvPr>
          <p:cNvSpPr txBox="1"/>
          <p:nvPr/>
        </p:nvSpPr>
        <p:spPr>
          <a:xfrm>
            <a:off x="1444641" y="5048809"/>
            <a:ext cx="1755966" cy="519822"/>
          </a:xfrm>
          <a:prstGeom prst="rect">
            <a:avLst/>
          </a:prstGeom>
          <a:noFill/>
        </p:spPr>
        <p:txBody>
          <a:bodyPr wrap="square">
            <a:spAutoFit/>
          </a:bodyPr>
          <a:lstStyle/>
          <a:p>
            <a:pPr algn="ctr">
              <a:lnSpc>
                <a:spcPct val="125000"/>
              </a:lnSpc>
            </a:pP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État liquide</a:t>
            </a:r>
            <a:endParaRPr lang="fr-FR" sz="2400" b="1" noProof="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9" name="ZoneTexte 8">
            <a:extLst>
              <a:ext uri="{FF2B5EF4-FFF2-40B4-BE49-F238E27FC236}">
                <a16:creationId xmlns:a16="http://schemas.microsoft.com/office/drawing/2014/main" id="{46C594EA-FB5A-A649-C332-F833B2918BF7}"/>
              </a:ext>
            </a:extLst>
          </p:cNvPr>
          <p:cNvSpPr txBox="1"/>
          <p:nvPr/>
        </p:nvSpPr>
        <p:spPr>
          <a:xfrm>
            <a:off x="5617405" y="5078131"/>
            <a:ext cx="1755966" cy="519822"/>
          </a:xfrm>
          <a:prstGeom prst="rect">
            <a:avLst/>
          </a:prstGeom>
          <a:noFill/>
        </p:spPr>
        <p:txBody>
          <a:bodyPr wrap="square">
            <a:spAutoFit/>
          </a:bodyPr>
          <a:lstStyle/>
          <a:p>
            <a:pPr algn="ctr">
              <a:lnSpc>
                <a:spcPct val="125000"/>
              </a:lnSpc>
            </a:pPr>
            <a:r>
              <a:rPr lang="fr-FR" sz="24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État solide</a:t>
            </a:r>
          </a:p>
        </p:txBody>
      </p:sp>
      <p:sp>
        <p:nvSpPr>
          <p:cNvPr id="10" name="ZoneTexte 9">
            <a:extLst>
              <a:ext uri="{FF2B5EF4-FFF2-40B4-BE49-F238E27FC236}">
                <a16:creationId xmlns:a16="http://schemas.microsoft.com/office/drawing/2014/main" id="{D8BD3DEA-54E1-E447-A4AB-8E93E9585BEE}"/>
              </a:ext>
            </a:extLst>
          </p:cNvPr>
          <p:cNvSpPr txBox="1"/>
          <p:nvPr/>
        </p:nvSpPr>
        <p:spPr>
          <a:xfrm>
            <a:off x="9499029" y="5067853"/>
            <a:ext cx="1755966" cy="519822"/>
          </a:xfrm>
          <a:prstGeom prst="rect">
            <a:avLst/>
          </a:prstGeom>
          <a:noFill/>
        </p:spPr>
        <p:txBody>
          <a:bodyPr wrap="square">
            <a:spAutoFit/>
          </a:bodyPr>
          <a:lstStyle/>
          <a:p>
            <a:pPr algn="ctr">
              <a:lnSpc>
                <a:spcPct val="125000"/>
              </a:lnSpc>
            </a:pPr>
            <a:r>
              <a:rPr lang="fr-FR" sz="24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État gazeux</a:t>
            </a:r>
          </a:p>
        </p:txBody>
      </p:sp>
    </p:spTree>
    <p:extLst>
      <p:ext uri="{BB962C8B-B14F-4D97-AF65-F5344CB8AC3E}">
        <p14:creationId xmlns:p14="http://schemas.microsoft.com/office/powerpoint/2010/main" val="197101732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2DEFA-26EA-5C80-F7C5-B01574ED273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F976BAC-E7D7-E94C-81D5-B4AD661D351E}"/>
              </a:ext>
            </a:extLst>
          </p:cNvPr>
          <p:cNvSpPr>
            <a:spLocks noGrp="1"/>
          </p:cNvSpPr>
          <p:nvPr>
            <p:ph type="title"/>
          </p:nvPr>
        </p:nvSpPr>
        <p:spPr/>
        <p:txBody>
          <a:bodyPr/>
          <a:lstStyle/>
          <a:p>
            <a:r>
              <a:rPr lang="fr-FR" noProof="0" dirty="0">
                <a:solidFill>
                  <a:schemeClr val="tx1">
                    <a:lumMod val="50000"/>
                    <a:lumOff val="50000"/>
                  </a:schemeClr>
                </a:solidFill>
                <a:latin typeface="Calibri" panose="020F0502020204030204"/>
              </a:rPr>
              <a:t>Voici une deuxième question.</a:t>
            </a:r>
          </a:p>
        </p:txBody>
      </p:sp>
      <p:sp>
        <p:nvSpPr>
          <p:cNvPr id="4" name="Espace réservé du contenu 3">
            <a:extLst>
              <a:ext uri="{FF2B5EF4-FFF2-40B4-BE49-F238E27FC236}">
                <a16:creationId xmlns:a16="http://schemas.microsoft.com/office/drawing/2014/main" id="{9FC7F56C-43B8-8B40-ECBA-F6B8BACD135F}"/>
              </a:ext>
            </a:extLst>
          </p:cNvPr>
          <p:cNvSpPr>
            <a:spLocks noGrp="1"/>
          </p:cNvSpPr>
          <p:nvPr>
            <p:ph sz="quarter" idx="11"/>
          </p:nvPr>
        </p:nvSpPr>
        <p:spPr>
          <a:xfrm>
            <a:off x="778059" y="584580"/>
            <a:ext cx="9209222" cy="263539"/>
          </a:xfrm>
        </p:spPr>
        <p:txBody>
          <a:bodyPr/>
          <a:lstStyle/>
          <a:p>
            <a:r>
              <a:rPr lang="fr-FR" sz="1400" noProof="0" dirty="0">
                <a:solidFill>
                  <a:prstClr val="white">
                    <a:lumMod val="65000"/>
                  </a:prstClr>
                </a:solidFill>
                <a:latin typeface="Calibri" panose="020F0502020204030204"/>
              </a:rPr>
              <a:t>Accorder quelques secondes de réflexion aux élèves, puis les inviter à noter la bonne réponse sur leurs ardoises .</a:t>
            </a:r>
          </a:p>
          <a:p>
            <a:endParaRPr lang="fr-FR" sz="1400" noProof="0" dirty="0">
              <a:solidFill>
                <a:prstClr val="white">
                  <a:lumMod val="65000"/>
                </a:prstClr>
              </a:solidFill>
              <a:latin typeface="Calibri" panose="020F0502020204030204"/>
            </a:endParaRPr>
          </a:p>
        </p:txBody>
      </p:sp>
      <p:grpSp>
        <p:nvGrpSpPr>
          <p:cNvPr id="3" name="Groupe 2">
            <a:extLst>
              <a:ext uri="{FF2B5EF4-FFF2-40B4-BE49-F238E27FC236}">
                <a16:creationId xmlns:a16="http://schemas.microsoft.com/office/drawing/2014/main" id="{8AB947D2-6C72-F64D-2141-F8863299486D}"/>
              </a:ext>
            </a:extLst>
          </p:cNvPr>
          <p:cNvGrpSpPr/>
          <p:nvPr/>
        </p:nvGrpSpPr>
        <p:grpSpPr>
          <a:xfrm>
            <a:off x="10883152" y="248387"/>
            <a:ext cx="692154" cy="610914"/>
            <a:chOff x="779844" y="4335989"/>
            <a:chExt cx="563238" cy="575842"/>
          </a:xfrm>
        </p:grpSpPr>
        <p:pic>
          <p:nvPicPr>
            <p:cNvPr id="5" name="Google Shape;307;p51" descr="Une image contenant Dessin animé, clipart, Animation, illustration&#10;&#10;Description générée automatiquement">
              <a:extLst>
                <a:ext uri="{FF2B5EF4-FFF2-40B4-BE49-F238E27FC236}">
                  <a16:creationId xmlns:a16="http://schemas.microsoft.com/office/drawing/2014/main" id="{6F998287-09DE-8F65-3859-024ED8F59A32}"/>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6" name="Rectangle 5">
              <a:extLst>
                <a:ext uri="{FF2B5EF4-FFF2-40B4-BE49-F238E27FC236}">
                  <a16:creationId xmlns:a16="http://schemas.microsoft.com/office/drawing/2014/main" id="{750D42C9-559F-4505-78DE-024D0C304A55}"/>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7" name="TextBox 3">
            <a:extLst>
              <a:ext uri="{FF2B5EF4-FFF2-40B4-BE49-F238E27FC236}">
                <a16:creationId xmlns:a16="http://schemas.microsoft.com/office/drawing/2014/main" id="{D8766039-455A-DB31-C654-837D2F449FFE}"/>
              </a:ext>
            </a:extLst>
          </p:cNvPr>
          <p:cNvSpPr txBox="1"/>
          <p:nvPr/>
        </p:nvSpPr>
        <p:spPr>
          <a:xfrm>
            <a:off x="715741" y="1037647"/>
            <a:ext cx="5890374" cy="461665"/>
          </a:xfrm>
          <a:prstGeom prst="rect">
            <a:avLst/>
          </a:prstGeom>
          <a:noFill/>
        </p:spPr>
        <p:txBody>
          <a:bodyPr wrap="square">
            <a:spAutoFit/>
          </a:bodyPr>
          <a:lstStyle/>
          <a:p>
            <a:r>
              <a:rPr lang="fr-FR" sz="2400" b="1" noProof="0" dirty="0">
                <a:latin typeface="Calibri" panose="020F0502020204030204" pitchFamily="34" charset="0"/>
                <a:ea typeface="Calibri" panose="020F0502020204030204" pitchFamily="34" charset="0"/>
                <a:cs typeface="Calibri" panose="020F0502020204030204" pitchFamily="34" charset="0"/>
              </a:rPr>
              <a:t>2. Citez trois réservoirs naturels de l’eau:</a:t>
            </a:r>
          </a:p>
        </p:txBody>
      </p:sp>
      <p:grpSp>
        <p:nvGrpSpPr>
          <p:cNvPr id="14" name="Groupe 13">
            <a:extLst>
              <a:ext uri="{FF2B5EF4-FFF2-40B4-BE49-F238E27FC236}">
                <a16:creationId xmlns:a16="http://schemas.microsoft.com/office/drawing/2014/main" id="{73A1A35D-A5B5-012B-4B93-0987DAD10EDD}"/>
              </a:ext>
            </a:extLst>
          </p:cNvPr>
          <p:cNvGrpSpPr/>
          <p:nvPr/>
        </p:nvGrpSpPr>
        <p:grpSpPr>
          <a:xfrm>
            <a:off x="6731166" y="2482961"/>
            <a:ext cx="3349878" cy="524327"/>
            <a:chOff x="2898522" y="3030206"/>
            <a:chExt cx="3946861" cy="524327"/>
          </a:xfrm>
        </p:grpSpPr>
        <p:sp>
          <p:nvSpPr>
            <p:cNvPr id="8" name="Rectangle: Rounded Corners 22">
              <a:extLst>
                <a:ext uri="{FF2B5EF4-FFF2-40B4-BE49-F238E27FC236}">
                  <a16:creationId xmlns:a16="http://schemas.microsoft.com/office/drawing/2014/main" id="{18E024D7-7504-4163-BDA6-F29C98DFFD36}"/>
                </a:ext>
              </a:extLst>
            </p:cNvPr>
            <p:cNvSpPr/>
            <p:nvPr/>
          </p:nvSpPr>
          <p:spPr>
            <a:xfrm>
              <a:off x="3751993" y="3030206"/>
              <a:ext cx="3093390"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Rectangle: Rounded Corners 22">
              <a:extLst>
                <a:ext uri="{FF2B5EF4-FFF2-40B4-BE49-F238E27FC236}">
                  <a16:creationId xmlns:a16="http://schemas.microsoft.com/office/drawing/2014/main" id="{3D97166A-7013-AF3A-FDD2-178BD0C71EFE}"/>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1</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16" name="Groupe 15">
            <a:extLst>
              <a:ext uri="{FF2B5EF4-FFF2-40B4-BE49-F238E27FC236}">
                <a16:creationId xmlns:a16="http://schemas.microsoft.com/office/drawing/2014/main" id="{416861FA-C1CC-5C20-0189-141E62071D14}"/>
              </a:ext>
            </a:extLst>
          </p:cNvPr>
          <p:cNvGrpSpPr/>
          <p:nvPr/>
        </p:nvGrpSpPr>
        <p:grpSpPr>
          <a:xfrm>
            <a:off x="6731166" y="3494976"/>
            <a:ext cx="3349878" cy="524327"/>
            <a:chOff x="2898522" y="3030206"/>
            <a:chExt cx="3946861" cy="524327"/>
          </a:xfrm>
        </p:grpSpPr>
        <p:sp>
          <p:nvSpPr>
            <p:cNvPr id="17" name="Rectangle: Rounded Corners 22">
              <a:extLst>
                <a:ext uri="{FF2B5EF4-FFF2-40B4-BE49-F238E27FC236}">
                  <a16:creationId xmlns:a16="http://schemas.microsoft.com/office/drawing/2014/main" id="{731E608A-A82C-2017-185F-53731A8E38CB}"/>
                </a:ext>
              </a:extLst>
            </p:cNvPr>
            <p:cNvSpPr/>
            <p:nvPr/>
          </p:nvSpPr>
          <p:spPr>
            <a:xfrm>
              <a:off x="3751993" y="3030206"/>
              <a:ext cx="3093390"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Rectangle: Rounded Corners 22">
              <a:extLst>
                <a:ext uri="{FF2B5EF4-FFF2-40B4-BE49-F238E27FC236}">
                  <a16:creationId xmlns:a16="http://schemas.microsoft.com/office/drawing/2014/main" id="{76FF6E7A-1947-DF94-7F73-2D3BAC148D14}"/>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2</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19" name="Groupe 18">
            <a:extLst>
              <a:ext uri="{FF2B5EF4-FFF2-40B4-BE49-F238E27FC236}">
                <a16:creationId xmlns:a16="http://schemas.microsoft.com/office/drawing/2014/main" id="{0947EF62-D245-2A60-D342-2ED5AAE00861}"/>
              </a:ext>
            </a:extLst>
          </p:cNvPr>
          <p:cNvGrpSpPr/>
          <p:nvPr/>
        </p:nvGrpSpPr>
        <p:grpSpPr>
          <a:xfrm>
            <a:off x="6731166" y="4575699"/>
            <a:ext cx="3349878" cy="524327"/>
            <a:chOff x="2898522" y="3030206"/>
            <a:chExt cx="3946861" cy="524327"/>
          </a:xfrm>
        </p:grpSpPr>
        <p:sp>
          <p:nvSpPr>
            <p:cNvPr id="20" name="Rectangle: Rounded Corners 22">
              <a:extLst>
                <a:ext uri="{FF2B5EF4-FFF2-40B4-BE49-F238E27FC236}">
                  <a16:creationId xmlns:a16="http://schemas.microsoft.com/office/drawing/2014/main" id="{B9C1ABC4-7712-466F-4873-1BF2BFED7E14}"/>
                </a:ext>
              </a:extLst>
            </p:cNvPr>
            <p:cNvSpPr/>
            <p:nvPr/>
          </p:nvSpPr>
          <p:spPr>
            <a:xfrm>
              <a:off x="3751993" y="3030206"/>
              <a:ext cx="3093390"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Rectangle: Rounded Corners 22">
              <a:extLst>
                <a:ext uri="{FF2B5EF4-FFF2-40B4-BE49-F238E27FC236}">
                  <a16:creationId xmlns:a16="http://schemas.microsoft.com/office/drawing/2014/main" id="{3FEFEB52-21E5-EC49-15D5-F55AA549B905}"/>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3</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pic>
        <p:nvPicPr>
          <p:cNvPr id="10" name="Image 9">
            <a:extLst>
              <a:ext uri="{FF2B5EF4-FFF2-40B4-BE49-F238E27FC236}">
                <a16:creationId xmlns:a16="http://schemas.microsoft.com/office/drawing/2014/main" id="{09B15A6A-A9CA-2175-2576-F14F589EE0E9}"/>
              </a:ext>
            </a:extLst>
          </p:cNvPr>
          <p:cNvPicPr>
            <a:picLocks noChangeAspect="1"/>
          </p:cNvPicPr>
          <p:nvPr/>
        </p:nvPicPr>
        <p:blipFill>
          <a:blip r:embed="rId3"/>
          <a:stretch>
            <a:fillRect/>
          </a:stretch>
        </p:blipFill>
        <p:spPr>
          <a:xfrm>
            <a:off x="1292470" y="1852149"/>
            <a:ext cx="4651130" cy="4334308"/>
          </a:xfrm>
          <a:prstGeom prst="rect">
            <a:avLst/>
          </a:prstGeom>
        </p:spPr>
      </p:pic>
    </p:spTree>
    <p:extLst>
      <p:ext uri="{BB962C8B-B14F-4D97-AF65-F5344CB8AC3E}">
        <p14:creationId xmlns:p14="http://schemas.microsoft.com/office/powerpoint/2010/main" val="410241000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8EDB8-3574-8F65-B105-4335E253992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38AA017-9E28-3886-90E7-BAB316520DFF}"/>
              </a:ext>
            </a:extLst>
          </p:cNvPr>
          <p:cNvSpPr>
            <a:spLocks noGrp="1"/>
          </p:cNvSpPr>
          <p:nvPr>
            <p:ph type="title"/>
          </p:nvPr>
        </p:nvSpPr>
        <p:spPr>
          <a:xfrm>
            <a:off x="789972" y="309462"/>
            <a:ext cx="10529279" cy="464069"/>
          </a:xfrm>
        </p:spPr>
        <p:txBody>
          <a:bodyPr/>
          <a:lstStyle/>
          <a:p>
            <a:r>
              <a:rPr lang="fr-FR" noProof="0" dirty="0">
                <a:solidFill>
                  <a:schemeClr val="tx1">
                    <a:lumMod val="50000"/>
                    <a:lumOff val="50000"/>
                  </a:schemeClr>
                </a:solidFill>
                <a:latin typeface="Calibri" panose="020F0502020204030204"/>
              </a:rPr>
              <a:t>Excellent ! Dans la nature, l’eau se trouve dans des réservoirs tels que les mers et les océans, les rivières, les neiges, l’humidité atmosphérique et les nappes.</a:t>
            </a:r>
          </a:p>
        </p:txBody>
      </p:sp>
      <p:sp>
        <p:nvSpPr>
          <p:cNvPr id="4" name="Espace réservé du contenu 3">
            <a:extLst>
              <a:ext uri="{FF2B5EF4-FFF2-40B4-BE49-F238E27FC236}">
                <a16:creationId xmlns:a16="http://schemas.microsoft.com/office/drawing/2014/main" id="{014B1DDB-EF01-02E5-2E9B-17D2570EF9FB}"/>
              </a:ext>
            </a:extLst>
          </p:cNvPr>
          <p:cNvSpPr>
            <a:spLocks noGrp="1"/>
          </p:cNvSpPr>
          <p:nvPr>
            <p:ph sz="quarter" idx="11"/>
          </p:nvPr>
        </p:nvSpPr>
        <p:spPr>
          <a:xfrm>
            <a:off x="777632" y="782396"/>
            <a:ext cx="10529705" cy="268287"/>
          </a:xfrm>
        </p:spPr>
        <p:txBody>
          <a:bodyPr/>
          <a:lstStyle/>
          <a:p>
            <a:r>
              <a:rPr lang="fr-FR" sz="1200" dirty="0" err="1">
                <a:solidFill>
                  <a:prstClr val="white">
                    <a:lumMod val="65000"/>
                  </a:prstClr>
                </a:solidFill>
                <a:latin typeface="Calibri" panose="020F0502020204030204"/>
              </a:rPr>
              <a:t>Ac</a:t>
            </a:r>
            <a:r>
              <a:rPr lang="fr-FR" sz="1200" noProof="0" dirty="0" err="1">
                <a:solidFill>
                  <a:prstClr val="white">
                    <a:lumMod val="65000"/>
                  </a:prstClr>
                </a:solidFill>
                <a:latin typeface="Calibri" panose="020F0502020204030204"/>
              </a:rPr>
              <a:t>cepter</a:t>
            </a:r>
            <a:r>
              <a:rPr lang="fr-FR" sz="1200" noProof="0" dirty="0">
                <a:solidFill>
                  <a:prstClr val="white">
                    <a:lumMod val="65000"/>
                  </a:prstClr>
                </a:solidFill>
                <a:latin typeface="Calibri" panose="020F0502020204030204"/>
              </a:rPr>
              <a:t> 3 réservoirs parmi les 5 proposés ci-dessous.</a:t>
            </a:r>
          </a:p>
        </p:txBody>
      </p:sp>
      <p:pic>
        <p:nvPicPr>
          <p:cNvPr id="14" name="Image 8">
            <a:extLst>
              <a:ext uri="{FF2B5EF4-FFF2-40B4-BE49-F238E27FC236}">
                <a16:creationId xmlns:a16="http://schemas.microsoft.com/office/drawing/2014/main" id="{DB0D72DD-7E82-8A16-F893-19679E707ED9}"/>
              </a:ext>
            </a:extLst>
          </p:cNvPr>
          <p:cNvPicPr>
            <a:picLocks noChangeAspect="1"/>
          </p:cNvPicPr>
          <p:nvPr/>
        </p:nvPicPr>
        <p:blipFill>
          <a:blip r:embed="rId2"/>
          <a:stretch>
            <a:fillRect/>
          </a:stretch>
        </p:blipFill>
        <p:spPr>
          <a:xfrm>
            <a:off x="11319251" y="331341"/>
            <a:ext cx="464069" cy="464069"/>
          </a:xfrm>
          <a:prstGeom prst="rect">
            <a:avLst/>
          </a:prstGeom>
        </p:spPr>
      </p:pic>
      <p:grpSp>
        <p:nvGrpSpPr>
          <p:cNvPr id="11" name="Groupe 10">
            <a:extLst>
              <a:ext uri="{FF2B5EF4-FFF2-40B4-BE49-F238E27FC236}">
                <a16:creationId xmlns:a16="http://schemas.microsoft.com/office/drawing/2014/main" id="{9580CBDF-DF7C-BE8A-53EF-069DB2C44F4E}"/>
              </a:ext>
            </a:extLst>
          </p:cNvPr>
          <p:cNvGrpSpPr/>
          <p:nvPr/>
        </p:nvGrpSpPr>
        <p:grpSpPr>
          <a:xfrm>
            <a:off x="6731166" y="3773324"/>
            <a:ext cx="4297617" cy="524327"/>
            <a:chOff x="2898522" y="3030206"/>
            <a:chExt cx="4656741" cy="524327"/>
          </a:xfrm>
        </p:grpSpPr>
        <p:sp>
          <p:nvSpPr>
            <p:cNvPr id="12" name="Rectangle: Rounded Corners 22">
              <a:extLst>
                <a:ext uri="{FF2B5EF4-FFF2-40B4-BE49-F238E27FC236}">
                  <a16:creationId xmlns:a16="http://schemas.microsoft.com/office/drawing/2014/main" id="{286F4C67-3566-23A1-22CC-2CE09831D667}"/>
                </a:ext>
              </a:extLst>
            </p:cNvPr>
            <p:cNvSpPr/>
            <p:nvPr/>
          </p:nvSpPr>
          <p:spPr>
            <a:xfrm>
              <a:off x="3751993" y="3030206"/>
              <a:ext cx="3803270"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Rounded Corners 22">
              <a:extLst>
                <a:ext uri="{FF2B5EF4-FFF2-40B4-BE49-F238E27FC236}">
                  <a16:creationId xmlns:a16="http://schemas.microsoft.com/office/drawing/2014/main" id="{6DE36FA4-EB8A-5FEC-0184-7F5300982C24}"/>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3</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18" name="Groupe 17">
            <a:extLst>
              <a:ext uri="{FF2B5EF4-FFF2-40B4-BE49-F238E27FC236}">
                <a16:creationId xmlns:a16="http://schemas.microsoft.com/office/drawing/2014/main" id="{E588C265-E673-1F9D-33E5-2B577CC8EE6E}"/>
              </a:ext>
            </a:extLst>
          </p:cNvPr>
          <p:cNvGrpSpPr/>
          <p:nvPr/>
        </p:nvGrpSpPr>
        <p:grpSpPr>
          <a:xfrm>
            <a:off x="6731166" y="2852741"/>
            <a:ext cx="4297617" cy="524327"/>
            <a:chOff x="2898522" y="3030206"/>
            <a:chExt cx="5063497" cy="524327"/>
          </a:xfrm>
        </p:grpSpPr>
        <p:sp>
          <p:nvSpPr>
            <p:cNvPr id="25" name="Rectangle: Rounded Corners 22">
              <a:extLst>
                <a:ext uri="{FF2B5EF4-FFF2-40B4-BE49-F238E27FC236}">
                  <a16:creationId xmlns:a16="http://schemas.microsoft.com/office/drawing/2014/main" id="{64C62956-BDDE-F451-BD09-92C5FC25F3BF}"/>
                </a:ext>
              </a:extLst>
            </p:cNvPr>
            <p:cNvSpPr/>
            <p:nvPr/>
          </p:nvSpPr>
          <p:spPr>
            <a:xfrm>
              <a:off x="3751992" y="3030206"/>
              <a:ext cx="4210027"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6" name="Rectangle: Rounded Corners 22">
              <a:extLst>
                <a:ext uri="{FF2B5EF4-FFF2-40B4-BE49-F238E27FC236}">
                  <a16:creationId xmlns:a16="http://schemas.microsoft.com/office/drawing/2014/main" id="{CF8FA802-ACF6-A401-93A9-F96B3A92B0D1}"/>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2</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7" name="Groupe 26">
            <a:extLst>
              <a:ext uri="{FF2B5EF4-FFF2-40B4-BE49-F238E27FC236}">
                <a16:creationId xmlns:a16="http://schemas.microsoft.com/office/drawing/2014/main" id="{953166E8-4DD3-AAA9-D4B4-263644EB9400}"/>
              </a:ext>
            </a:extLst>
          </p:cNvPr>
          <p:cNvGrpSpPr/>
          <p:nvPr/>
        </p:nvGrpSpPr>
        <p:grpSpPr>
          <a:xfrm>
            <a:off x="6731166" y="4465464"/>
            <a:ext cx="4297617" cy="524327"/>
            <a:chOff x="2898522" y="3030206"/>
            <a:chExt cx="5063497" cy="524327"/>
          </a:xfrm>
        </p:grpSpPr>
        <p:sp>
          <p:nvSpPr>
            <p:cNvPr id="28" name="Rectangle: Rounded Corners 22">
              <a:extLst>
                <a:ext uri="{FF2B5EF4-FFF2-40B4-BE49-F238E27FC236}">
                  <a16:creationId xmlns:a16="http://schemas.microsoft.com/office/drawing/2014/main" id="{E06CDF6E-5003-9BB8-42C7-90EED4A86474}"/>
                </a:ext>
              </a:extLst>
            </p:cNvPr>
            <p:cNvSpPr/>
            <p:nvPr/>
          </p:nvSpPr>
          <p:spPr>
            <a:xfrm>
              <a:off x="3751993" y="3030206"/>
              <a:ext cx="4210026"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9" name="Rectangle: Rounded Corners 22">
              <a:extLst>
                <a:ext uri="{FF2B5EF4-FFF2-40B4-BE49-F238E27FC236}">
                  <a16:creationId xmlns:a16="http://schemas.microsoft.com/office/drawing/2014/main" id="{4407F8B9-747B-E715-DA30-AEF8E75E1CFF}"/>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4</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pic>
        <p:nvPicPr>
          <p:cNvPr id="30" name="Image 29">
            <a:extLst>
              <a:ext uri="{FF2B5EF4-FFF2-40B4-BE49-F238E27FC236}">
                <a16:creationId xmlns:a16="http://schemas.microsoft.com/office/drawing/2014/main" id="{FD41E742-8B9E-AE97-6CA5-67E19D445895}"/>
              </a:ext>
            </a:extLst>
          </p:cNvPr>
          <p:cNvPicPr>
            <a:picLocks noChangeAspect="1"/>
          </p:cNvPicPr>
          <p:nvPr/>
        </p:nvPicPr>
        <p:blipFill>
          <a:blip r:embed="rId3"/>
          <a:stretch>
            <a:fillRect/>
          </a:stretch>
        </p:blipFill>
        <p:spPr>
          <a:xfrm>
            <a:off x="1292470" y="1852149"/>
            <a:ext cx="4651130" cy="4334308"/>
          </a:xfrm>
          <a:prstGeom prst="rect">
            <a:avLst/>
          </a:prstGeom>
        </p:spPr>
      </p:pic>
      <p:sp>
        <p:nvSpPr>
          <p:cNvPr id="31" name="ZoneTexte 30">
            <a:extLst>
              <a:ext uri="{FF2B5EF4-FFF2-40B4-BE49-F238E27FC236}">
                <a16:creationId xmlns:a16="http://schemas.microsoft.com/office/drawing/2014/main" id="{E2B15A4F-6F51-1358-E2A9-E3D37B22B70F}"/>
              </a:ext>
            </a:extLst>
          </p:cNvPr>
          <p:cNvSpPr txBox="1"/>
          <p:nvPr/>
        </p:nvSpPr>
        <p:spPr>
          <a:xfrm>
            <a:off x="7455545" y="3686780"/>
            <a:ext cx="3024722" cy="519822"/>
          </a:xfrm>
          <a:prstGeom prst="rect">
            <a:avLst/>
          </a:prstGeom>
          <a:noFill/>
        </p:spPr>
        <p:txBody>
          <a:bodyPr wrap="square">
            <a:spAutoFit/>
          </a:bodyPr>
          <a:lstStyle/>
          <a:p>
            <a:pPr algn="ctr">
              <a:lnSpc>
                <a:spcPct val="125000"/>
              </a:lnSpc>
            </a:pP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Mers et océans</a:t>
            </a:r>
            <a:endParaRPr lang="fr-FR" sz="2400" b="1" noProof="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cxnSp>
        <p:nvCxnSpPr>
          <p:cNvPr id="33" name="Connecteur droit avec flèche 32">
            <a:extLst>
              <a:ext uri="{FF2B5EF4-FFF2-40B4-BE49-F238E27FC236}">
                <a16:creationId xmlns:a16="http://schemas.microsoft.com/office/drawing/2014/main" id="{E9C2757A-0866-1CEF-159B-00CF8E837C2A}"/>
              </a:ext>
            </a:extLst>
          </p:cNvPr>
          <p:cNvCxnSpPr>
            <a:cxnSpLocks/>
            <a:stCxn id="13" idx="1"/>
          </p:cNvCxnSpPr>
          <p:nvPr/>
        </p:nvCxnSpPr>
        <p:spPr>
          <a:xfrm flipH="1">
            <a:off x="2948473" y="4035488"/>
            <a:ext cx="3782693" cy="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1BBA7A41-FCC1-80C7-DD9B-66338B30478A}"/>
              </a:ext>
            </a:extLst>
          </p:cNvPr>
          <p:cNvSpPr txBox="1"/>
          <p:nvPr/>
        </p:nvSpPr>
        <p:spPr>
          <a:xfrm>
            <a:off x="7244349" y="2752350"/>
            <a:ext cx="3024722" cy="519822"/>
          </a:xfrm>
          <a:prstGeom prst="rect">
            <a:avLst/>
          </a:prstGeom>
          <a:noFill/>
        </p:spPr>
        <p:txBody>
          <a:bodyPr wrap="square">
            <a:spAutoFit/>
          </a:bodyPr>
          <a:lstStyle/>
          <a:p>
            <a:pPr algn="ctr">
              <a:lnSpc>
                <a:spcPct val="125000"/>
              </a:lnSpc>
            </a:pP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Neiges</a:t>
            </a:r>
            <a:endParaRPr lang="fr-FR" sz="2400" b="1" noProof="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35" name="ZoneTexte 34">
            <a:extLst>
              <a:ext uri="{FF2B5EF4-FFF2-40B4-BE49-F238E27FC236}">
                <a16:creationId xmlns:a16="http://schemas.microsoft.com/office/drawing/2014/main" id="{86AB5E4C-38A8-1E85-C224-D513B69746E1}"/>
              </a:ext>
            </a:extLst>
          </p:cNvPr>
          <p:cNvSpPr txBox="1"/>
          <p:nvPr/>
        </p:nvSpPr>
        <p:spPr>
          <a:xfrm>
            <a:off x="7351913" y="4348488"/>
            <a:ext cx="3024722" cy="519822"/>
          </a:xfrm>
          <a:prstGeom prst="rect">
            <a:avLst/>
          </a:prstGeom>
          <a:noFill/>
        </p:spPr>
        <p:txBody>
          <a:bodyPr wrap="square">
            <a:spAutoFit/>
          </a:bodyPr>
          <a:lstStyle/>
          <a:p>
            <a:pPr algn="ctr">
              <a:lnSpc>
                <a:spcPct val="125000"/>
              </a:lnSpc>
            </a:pP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Rivières</a:t>
            </a:r>
            <a:endParaRPr lang="fr-FR" sz="2400" b="1" noProof="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cxnSp>
        <p:nvCxnSpPr>
          <p:cNvPr id="36" name="Connecteur droit avec flèche 35">
            <a:extLst>
              <a:ext uri="{FF2B5EF4-FFF2-40B4-BE49-F238E27FC236}">
                <a16:creationId xmlns:a16="http://schemas.microsoft.com/office/drawing/2014/main" id="{73595D59-3F80-B319-E56F-4088FBB55DA0}"/>
              </a:ext>
            </a:extLst>
          </p:cNvPr>
          <p:cNvCxnSpPr>
            <a:cxnSpLocks/>
            <a:stCxn id="26" idx="1"/>
          </p:cNvCxnSpPr>
          <p:nvPr/>
        </p:nvCxnSpPr>
        <p:spPr>
          <a:xfrm flipH="1">
            <a:off x="4861249" y="3114905"/>
            <a:ext cx="1869917" cy="11092"/>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0" name="Connecteur droit avec flèche 39">
            <a:extLst>
              <a:ext uri="{FF2B5EF4-FFF2-40B4-BE49-F238E27FC236}">
                <a16:creationId xmlns:a16="http://schemas.microsoft.com/office/drawing/2014/main" id="{8BA21D65-C1C1-E029-FD5B-7E24BFE912AE}"/>
              </a:ext>
            </a:extLst>
          </p:cNvPr>
          <p:cNvCxnSpPr>
            <a:cxnSpLocks/>
            <a:stCxn id="29" idx="1"/>
          </p:cNvCxnSpPr>
          <p:nvPr/>
        </p:nvCxnSpPr>
        <p:spPr>
          <a:xfrm flipH="1">
            <a:off x="5621765" y="4727628"/>
            <a:ext cx="1109401" cy="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43" name="Groupe 42">
            <a:extLst>
              <a:ext uri="{FF2B5EF4-FFF2-40B4-BE49-F238E27FC236}">
                <a16:creationId xmlns:a16="http://schemas.microsoft.com/office/drawing/2014/main" id="{D3536D1D-DE93-2AA9-4777-22695306F3CC}"/>
              </a:ext>
            </a:extLst>
          </p:cNvPr>
          <p:cNvGrpSpPr/>
          <p:nvPr/>
        </p:nvGrpSpPr>
        <p:grpSpPr>
          <a:xfrm>
            <a:off x="6731166" y="1982259"/>
            <a:ext cx="4297618" cy="524327"/>
            <a:chOff x="2898522" y="3030206"/>
            <a:chExt cx="4656741" cy="524327"/>
          </a:xfrm>
        </p:grpSpPr>
        <p:sp>
          <p:nvSpPr>
            <p:cNvPr id="44" name="Rectangle: Rounded Corners 22">
              <a:extLst>
                <a:ext uri="{FF2B5EF4-FFF2-40B4-BE49-F238E27FC236}">
                  <a16:creationId xmlns:a16="http://schemas.microsoft.com/office/drawing/2014/main" id="{AB3E4E37-AD93-FDEC-87CD-ED3D3BDF3986}"/>
                </a:ext>
              </a:extLst>
            </p:cNvPr>
            <p:cNvSpPr/>
            <p:nvPr/>
          </p:nvSpPr>
          <p:spPr>
            <a:xfrm>
              <a:off x="3751993" y="3030206"/>
              <a:ext cx="3803270"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5" name="Rectangle: Rounded Corners 22">
              <a:extLst>
                <a:ext uri="{FF2B5EF4-FFF2-40B4-BE49-F238E27FC236}">
                  <a16:creationId xmlns:a16="http://schemas.microsoft.com/office/drawing/2014/main" id="{70ECD186-D2B3-2CC9-4CA1-06F405D6E631}"/>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1</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46" name="ZoneTexte 45">
            <a:extLst>
              <a:ext uri="{FF2B5EF4-FFF2-40B4-BE49-F238E27FC236}">
                <a16:creationId xmlns:a16="http://schemas.microsoft.com/office/drawing/2014/main" id="{2A6EAC2F-37AC-1BA6-2D12-A32222207347}"/>
              </a:ext>
            </a:extLst>
          </p:cNvPr>
          <p:cNvSpPr txBox="1"/>
          <p:nvPr/>
        </p:nvSpPr>
        <p:spPr>
          <a:xfrm>
            <a:off x="7518818" y="1826153"/>
            <a:ext cx="3509967" cy="519822"/>
          </a:xfrm>
          <a:prstGeom prst="rect">
            <a:avLst/>
          </a:prstGeom>
          <a:noFill/>
        </p:spPr>
        <p:txBody>
          <a:bodyPr wrap="square">
            <a:spAutoFit/>
          </a:bodyPr>
          <a:lstStyle/>
          <a:p>
            <a:pPr algn="ctr">
              <a:lnSpc>
                <a:spcPct val="125000"/>
              </a:lnSpc>
            </a:pP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Humidité atmosphérique </a:t>
            </a:r>
            <a:endParaRPr lang="fr-FR" sz="2400" b="1" noProof="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cxnSp>
        <p:nvCxnSpPr>
          <p:cNvPr id="47" name="Connecteur droit avec flèche 46">
            <a:extLst>
              <a:ext uri="{FF2B5EF4-FFF2-40B4-BE49-F238E27FC236}">
                <a16:creationId xmlns:a16="http://schemas.microsoft.com/office/drawing/2014/main" id="{DDACC05A-AB30-C7E5-D23C-D26EDF282445}"/>
              </a:ext>
            </a:extLst>
          </p:cNvPr>
          <p:cNvCxnSpPr>
            <a:cxnSpLocks/>
            <a:stCxn id="45" idx="1"/>
          </p:cNvCxnSpPr>
          <p:nvPr/>
        </p:nvCxnSpPr>
        <p:spPr>
          <a:xfrm flipH="1">
            <a:off x="5144162" y="2244423"/>
            <a:ext cx="1587004" cy="35639"/>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49" name="Groupe 48">
            <a:extLst>
              <a:ext uri="{FF2B5EF4-FFF2-40B4-BE49-F238E27FC236}">
                <a16:creationId xmlns:a16="http://schemas.microsoft.com/office/drawing/2014/main" id="{1C1EE816-D45E-696B-F271-B801986D2C66}"/>
              </a:ext>
            </a:extLst>
          </p:cNvPr>
          <p:cNvGrpSpPr/>
          <p:nvPr/>
        </p:nvGrpSpPr>
        <p:grpSpPr>
          <a:xfrm>
            <a:off x="6731166" y="5551277"/>
            <a:ext cx="4297615" cy="524327"/>
            <a:chOff x="2898522" y="3030206"/>
            <a:chExt cx="5063495" cy="524327"/>
          </a:xfrm>
        </p:grpSpPr>
        <p:sp>
          <p:nvSpPr>
            <p:cNvPr id="50" name="Rectangle: Rounded Corners 22">
              <a:extLst>
                <a:ext uri="{FF2B5EF4-FFF2-40B4-BE49-F238E27FC236}">
                  <a16:creationId xmlns:a16="http://schemas.microsoft.com/office/drawing/2014/main" id="{51F0527A-94D9-F47B-4E65-15D10B8819C1}"/>
                </a:ext>
              </a:extLst>
            </p:cNvPr>
            <p:cNvSpPr/>
            <p:nvPr/>
          </p:nvSpPr>
          <p:spPr>
            <a:xfrm>
              <a:off x="3751992" y="3030206"/>
              <a:ext cx="4210025"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a:t>
              </a:r>
              <a:endParaRPr lang="fr-FR" sz="2800"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51" name="Rectangle: Rounded Corners 22">
              <a:extLst>
                <a:ext uri="{FF2B5EF4-FFF2-40B4-BE49-F238E27FC236}">
                  <a16:creationId xmlns:a16="http://schemas.microsoft.com/office/drawing/2014/main" id="{9A06166D-8CC6-8A9F-3811-D4A57816C9F8}"/>
                </a:ext>
              </a:extLst>
            </p:cNvPr>
            <p:cNvSpPr/>
            <p:nvPr/>
          </p:nvSpPr>
          <p:spPr>
            <a:xfrm>
              <a:off x="2898522" y="3030206"/>
              <a:ext cx="830239" cy="524327"/>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5</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cxnSp>
        <p:nvCxnSpPr>
          <p:cNvPr id="52" name="Connecteur droit avec flèche 51">
            <a:extLst>
              <a:ext uri="{FF2B5EF4-FFF2-40B4-BE49-F238E27FC236}">
                <a16:creationId xmlns:a16="http://schemas.microsoft.com/office/drawing/2014/main" id="{059C56C3-E86E-E45A-37B8-E89F64EEA396}"/>
              </a:ext>
            </a:extLst>
          </p:cNvPr>
          <p:cNvCxnSpPr>
            <a:cxnSpLocks/>
            <a:stCxn id="51" idx="1"/>
          </p:cNvCxnSpPr>
          <p:nvPr/>
        </p:nvCxnSpPr>
        <p:spPr>
          <a:xfrm flipH="1">
            <a:off x="5714088" y="5813441"/>
            <a:ext cx="1017078" cy="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3" name="ZoneTexte 52">
            <a:extLst>
              <a:ext uri="{FF2B5EF4-FFF2-40B4-BE49-F238E27FC236}">
                <a16:creationId xmlns:a16="http://schemas.microsoft.com/office/drawing/2014/main" id="{7971C1E1-952C-BF41-D5BE-E21E1A18EDF3}"/>
              </a:ext>
            </a:extLst>
          </p:cNvPr>
          <p:cNvSpPr txBox="1"/>
          <p:nvPr/>
        </p:nvSpPr>
        <p:spPr>
          <a:xfrm>
            <a:off x="7741832" y="5429796"/>
            <a:ext cx="2450157" cy="519822"/>
          </a:xfrm>
          <a:prstGeom prst="rect">
            <a:avLst/>
          </a:prstGeom>
          <a:noFill/>
        </p:spPr>
        <p:txBody>
          <a:bodyPr wrap="square">
            <a:spAutoFit/>
          </a:bodyPr>
          <a:lstStyle/>
          <a:p>
            <a:pPr algn="ctr">
              <a:lnSpc>
                <a:spcPct val="125000"/>
              </a:lnSpc>
            </a:pP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Eau souterraine</a:t>
            </a:r>
            <a:endParaRPr lang="fr-FR" sz="2400" b="1" noProof="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1281446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A1B4A-D0A7-8E8D-E575-38245626FC1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5A501F1-AFD0-0A0B-AD33-EA3D7387A79B}"/>
              </a:ext>
            </a:extLst>
          </p:cNvPr>
          <p:cNvSpPr>
            <a:spLocks noGrp="1"/>
          </p:cNvSpPr>
          <p:nvPr>
            <p:ph type="title"/>
          </p:nvPr>
        </p:nvSpPr>
        <p:spPr/>
        <p:txBody>
          <a:bodyPr/>
          <a:lstStyle/>
          <a:p>
            <a:r>
              <a:rPr lang="fr-FR" noProof="0" dirty="0">
                <a:solidFill>
                  <a:schemeClr val="tx1">
                    <a:lumMod val="50000"/>
                    <a:lumOff val="50000"/>
                  </a:schemeClr>
                </a:solidFill>
                <a:latin typeface="Calibri" panose="020F0502020204030204"/>
              </a:rPr>
              <a:t>Répondez à la question suivante.</a:t>
            </a:r>
          </a:p>
        </p:txBody>
      </p:sp>
      <p:sp>
        <p:nvSpPr>
          <p:cNvPr id="22" name="Google Shape;15880;p58">
            <a:extLst>
              <a:ext uri="{FF2B5EF4-FFF2-40B4-BE49-F238E27FC236}">
                <a16:creationId xmlns:a16="http://schemas.microsoft.com/office/drawing/2014/main" id="{4DA62CE5-E591-1D48-D95B-3757FDE32ED8}"/>
              </a:ext>
            </a:extLst>
          </p:cNvPr>
          <p:cNvSpPr txBox="1">
            <a:spLocks/>
          </p:cNvSpPr>
          <p:nvPr/>
        </p:nvSpPr>
        <p:spPr>
          <a:xfrm>
            <a:off x="694084" y="4648499"/>
            <a:ext cx="8635531" cy="480040"/>
          </a:xfrm>
          <a:prstGeom prst="roundRect">
            <a:avLst/>
          </a:prstGeom>
          <a:no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fr-FR"/>
            </a:defPPr>
            <a:lvl1pPr marR="0" lvl="0" algn="ctr" defTabSz="457200">
              <a:lnSpc>
                <a:spcPct val="100000"/>
              </a:lnSpc>
              <a:spcBef>
                <a:spcPts val="0"/>
              </a:spcBef>
              <a:spcAft>
                <a:spcPts val="600"/>
              </a:spcAft>
              <a:buClrTx/>
              <a:buSzTx/>
              <a:buFont typeface="Hammersmith One"/>
              <a:buNone/>
              <a:defRPr sz="2400" b="1" i="0" u="none" strike="noStrike" cap="none">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r>
              <a:rPr lang="fr-FR" dirty="0"/>
              <a:t>L</a:t>
            </a:r>
            <a:r>
              <a:rPr lang="fr-FR" noProof="0" dirty="0"/>
              <a:t>’état liquide représente la plus grande partie de l’eau sur Terre</a:t>
            </a:r>
          </a:p>
        </p:txBody>
      </p:sp>
      <p:sp>
        <p:nvSpPr>
          <p:cNvPr id="23" name="Rectangle : coins arrondis 6">
            <a:extLst>
              <a:ext uri="{FF2B5EF4-FFF2-40B4-BE49-F238E27FC236}">
                <a16:creationId xmlns:a16="http://schemas.microsoft.com/office/drawing/2014/main" id="{EEAC1929-5F75-ADD9-37B1-34BC63AF8C7E}"/>
              </a:ext>
            </a:extLst>
          </p:cNvPr>
          <p:cNvSpPr/>
          <p:nvPr/>
        </p:nvSpPr>
        <p:spPr>
          <a:xfrm>
            <a:off x="1052305" y="5216431"/>
            <a:ext cx="3730035" cy="61091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a. </a:t>
            </a:r>
            <a:r>
              <a:rPr lang="fr-FR" sz="2400" b="1" noProof="0" dirty="0">
                <a:latin typeface="+mj-lt"/>
                <a:cs typeface="Calibri" panose="020F0502020204030204" pitchFamily="34" charset="0"/>
                <a:sym typeface="Calibri"/>
              </a:rPr>
              <a:t>Vrai</a:t>
            </a:r>
            <a:endParaRPr lang="fr-FR" sz="2400" b="1" noProof="0" dirty="0">
              <a:latin typeface="+mj-lt"/>
              <a:cs typeface="Calibri" panose="020F0502020204030204" pitchFamily="34" charset="0"/>
            </a:endParaRPr>
          </a:p>
        </p:txBody>
      </p:sp>
      <p:sp>
        <p:nvSpPr>
          <p:cNvPr id="24" name="Rectangle : coins arrondis 13">
            <a:extLst>
              <a:ext uri="{FF2B5EF4-FFF2-40B4-BE49-F238E27FC236}">
                <a16:creationId xmlns:a16="http://schemas.microsoft.com/office/drawing/2014/main" id="{C9E568FF-5A8D-B0B5-C58C-8D266ABC5C28}"/>
              </a:ext>
            </a:extLst>
          </p:cNvPr>
          <p:cNvSpPr/>
          <p:nvPr/>
        </p:nvSpPr>
        <p:spPr>
          <a:xfrm>
            <a:off x="7153117" y="5216431"/>
            <a:ext cx="3730035" cy="61091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b. Faux</a:t>
            </a:r>
          </a:p>
        </p:txBody>
      </p:sp>
      <p:sp>
        <p:nvSpPr>
          <p:cNvPr id="25" name="Google Shape;15880;p58">
            <a:extLst>
              <a:ext uri="{FF2B5EF4-FFF2-40B4-BE49-F238E27FC236}">
                <a16:creationId xmlns:a16="http://schemas.microsoft.com/office/drawing/2014/main" id="{8DA1C12F-A615-6D50-011D-385ECBC2A143}"/>
              </a:ext>
            </a:extLst>
          </p:cNvPr>
          <p:cNvSpPr txBox="1">
            <a:spLocks/>
          </p:cNvSpPr>
          <p:nvPr/>
        </p:nvSpPr>
        <p:spPr>
          <a:xfrm>
            <a:off x="694084" y="1030654"/>
            <a:ext cx="7313230" cy="564205"/>
          </a:xfrm>
          <a:prstGeom prst="roundRect">
            <a:avLst/>
          </a:prstGeom>
          <a:solidFill>
            <a:srgbClr val="FFFFFF"/>
          </a:solid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en-US"/>
            </a:defPPr>
            <a:lvl1pPr marR="0" lvl="0" algn="ctr" defTabSz="914400">
              <a:lnSpc>
                <a:spcPct val="100000"/>
              </a:lnSpc>
              <a:spcBef>
                <a:spcPts val="0"/>
              </a:spcBef>
              <a:spcAft>
                <a:spcPts val="0"/>
              </a:spcAft>
              <a:buClr>
                <a:srgbClr val="000000"/>
              </a:buClr>
              <a:buSzPts val="2400"/>
              <a:buFont typeface="Hammersmith One"/>
              <a:buNone/>
              <a:defRPr sz="2400" b="1" i="0" u="none" strike="noStrike" cap="none">
                <a:solidFill>
                  <a:schemeClr val="dk1"/>
                </a:solidFill>
                <a:latin typeface="+mj-lt"/>
                <a:ea typeface="Hammersmith One"/>
                <a:cs typeface="Hammersmith One"/>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pPr algn="l">
              <a:lnSpc>
                <a:spcPct val="125000"/>
              </a:lnSpc>
            </a:pPr>
            <a:r>
              <a:rPr lang="fr-FR" noProof="0" dirty="0">
                <a:solidFill>
                  <a:schemeClr val="tx1"/>
                </a:solidFill>
                <a:latin typeface="Calibri" panose="020F0502020204030204" pitchFamily="34" charset="0"/>
                <a:ea typeface="Calibri" panose="020F0502020204030204" pitchFamily="34" charset="0"/>
                <a:cs typeface="Calibri" panose="020F0502020204030204" pitchFamily="34" charset="0"/>
              </a:rPr>
              <a:t>3. Répondez par « vrai » ou « faux »: </a:t>
            </a:r>
          </a:p>
        </p:txBody>
      </p:sp>
      <p:sp>
        <p:nvSpPr>
          <p:cNvPr id="8" name="Espace réservé du contenu 3">
            <a:extLst>
              <a:ext uri="{FF2B5EF4-FFF2-40B4-BE49-F238E27FC236}">
                <a16:creationId xmlns:a16="http://schemas.microsoft.com/office/drawing/2014/main" id="{D8915186-4539-D609-4070-D8AB50EB8330}"/>
              </a:ext>
            </a:extLst>
          </p:cNvPr>
          <p:cNvSpPr txBox="1">
            <a:spLocks/>
          </p:cNvSpPr>
          <p:nvPr/>
        </p:nvSpPr>
        <p:spPr>
          <a:xfrm>
            <a:off x="778058" y="584580"/>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noProof="0" dirty="0">
                <a:solidFill>
                  <a:prstClr val="white">
                    <a:lumMod val="65000"/>
                  </a:prstClr>
                </a:solidFill>
                <a:latin typeface="Calibri" panose="020F0502020204030204"/>
              </a:rPr>
              <a:t>Accorder quelques secondes de réflexion aux élèves, puis les inviter à noter la bonne réponse sur leurs ardoises.</a:t>
            </a:r>
          </a:p>
          <a:p>
            <a:endParaRPr lang="fr-FR" sz="1200" noProof="0" dirty="0">
              <a:solidFill>
                <a:prstClr val="white">
                  <a:lumMod val="65000"/>
                </a:prstClr>
              </a:solidFill>
              <a:latin typeface="Calibri" panose="020F0502020204030204"/>
            </a:endParaRPr>
          </a:p>
        </p:txBody>
      </p:sp>
      <p:grpSp>
        <p:nvGrpSpPr>
          <p:cNvPr id="9" name="Groupe 8">
            <a:extLst>
              <a:ext uri="{FF2B5EF4-FFF2-40B4-BE49-F238E27FC236}">
                <a16:creationId xmlns:a16="http://schemas.microsoft.com/office/drawing/2014/main" id="{3A64BE1A-0DAB-CADE-5A72-7C21C8E4EF54}"/>
              </a:ext>
            </a:extLst>
          </p:cNvPr>
          <p:cNvGrpSpPr/>
          <p:nvPr/>
        </p:nvGrpSpPr>
        <p:grpSpPr>
          <a:xfrm>
            <a:off x="10883152" y="248387"/>
            <a:ext cx="692154" cy="610914"/>
            <a:chOff x="779844" y="4335989"/>
            <a:chExt cx="563238" cy="575842"/>
          </a:xfrm>
        </p:grpSpPr>
        <p:pic>
          <p:nvPicPr>
            <p:cNvPr id="10" name="Google Shape;307;p51" descr="Une image contenant Dessin animé, clipart, Animation, illustration&#10;&#10;Description générée automatiquement">
              <a:extLst>
                <a:ext uri="{FF2B5EF4-FFF2-40B4-BE49-F238E27FC236}">
                  <a16:creationId xmlns:a16="http://schemas.microsoft.com/office/drawing/2014/main" id="{2FCF5EE3-3C22-5E52-D3CC-AFA45DAE7B7D}"/>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1" name="Rectangle 10">
              <a:extLst>
                <a:ext uri="{FF2B5EF4-FFF2-40B4-BE49-F238E27FC236}">
                  <a16:creationId xmlns:a16="http://schemas.microsoft.com/office/drawing/2014/main" id="{B1D240D0-8D60-B9E2-FE9D-484BECC4EF52}"/>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pic>
        <p:nvPicPr>
          <p:cNvPr id="4" name="Image 3">
            <a:extLst>
              <a:ext uri="{FF2B5EF4-FFF2-40B4-BE49-F238E27FC236}">
                <a16:creationId xmlns:a16="http://schemas.microsoft.com/office/drawing/2014/main" id="{AB53B4F1-C58A-F176-79FD-FD7268F49A7A}"/>
              </a:ext>
            </a:extLst>
          </p:cNvPr>
          <p:cNvPicPr>
            <a:picLocks noChangeAspect="1"/>
          </p:cNvPicPr>
          <p:nvPr/>
        </p:nvPicPr>
        <p:blipFill>
          <a:blip r:embed="rId3"/>
          <a:stretch>
            <a:fillRect/>
          </a:stretch>
        </p:blipFill>
        <p:spPr>
          <a:xfrm>
            <a:off x="2424599" y="1682751"/>
            <a:ext cx="7699116" cy="2831683"/>
          </a:xfrm>
          <a:prstGeom prst="rect">
            <a:avLst/>
          </a:prstGeom>
        </p:spPr>
      </p:pic>
    </p:spTree>
    <p:extLst>
      <p:ext uri="{BB962C8B-B14F-4D97-AF65-F5344CB8AC3E}">
        <p14:creationId xmlns:p14="http://schemas.microsoft.com/office/powerpoint/2010/main" val="325558026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A1B4A-D0A7-8E8D-E575-38245626FC1F}"/>
            </a:ext>
          </a:extLst>
        </p:cNvPr>
        <p:cNvGrpSpPr/>
        <p:nvPr/>
      </p:nvGrpSpPr>
      <p:grpSpPr>
        <a:xfrm>
          <a:off x="0" y="0"/>
          <a:ext cx="0" cy="0"/>
          <a:chOff x="0" y="0"/>
          <a:chExt cx="0" cy="0"/>
        </a:xfrm>
      </p:grpSpPr>
      <p:grpSp>
        <p:nvGrpSpPr>
          <p:cNvPr id="9" name="Groupe 8">
            <a:extLst>
              <a:ext uri="{FF2B5EF4-FFF2-40B4-BE49-F238E27FC236}">
                <a16:creationId xmlns:a16="http://schemas.microsoft.com/office/drawing/2014/main" id="{3A64BE1A-0DAB-CADE-5A72-7C21C8E4EF54}"/>
              </a:ext>
            </a:extLst>
          </p:cNvPr>
          <p:cNvGrpSpPr/>
          <p:nvPr/>
        </p:nvGrpSpPr>
        <p:grpSpPr>
          <a:xfrm>
            <a:off x="10883152" y="248387"/>
            <a:ext cx="692154" cy="610914"/>
            <a:chOff x="779844" y="4335989"/>
            <a:chExt cx="563238" cy="575842"/>
          </a:xfrm>
        </p:grpSpPr>
        <p:pic>
          <p:nvPicPr>
            <p:cNvPr id="10" name="Google Shape;307;p51" descr="Une image contenant Dessin animé, clipart, Animation, illustration&#10;&#10;Description générée automatiquement">
              <a:extLst>
                <a:ext uri="{FF2B5EF4-FFF2-40B4-BE49-F238E27FC236}">
                  <a16:creationId xmlns:a16="http://schemas.microsoft.com/office/drawing/2014/main" id="{2FCF5EE3-3C22-5E52-D3CC-AFA45DAE7B7D}"/>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1" name="Rectangle 10">
              <a:extLst>
                <a:ext uri="{FF2B5EF4-FFF2-40B4-BE49-F238E27FC236}">
                  <a16:creationId xmlns:a16="http://schemas.microsoft.com/office/drawing/2014/main" id="{B1D240D0-8D60-B9E2-FE9D-484BECC4EF52}"/>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3" name="Google Shape;15880;p58">
            <a:extLst>
              <a:ext uri="{FF2B5EF4-FFF2-40B4-BE49-F238E27FC236}">
                <a16:creationId xmlns:a16="http://schemas.microsoft.com/office/drawing/2014/main" id="{DFD37FA5-0718-90D3-2997-379B24092084}"/>
              </a:ext>
            </a:extLst>
          </p:cNvPr>
          <p:cNvSpPr txBox="1">
            <a:spLocks/>
          </p:cNvSpPr>
          <p:nvPr/>
        </p:nvSpPr>
        <p:spPr>
          <a:xfrm>
            <a:off x="694084" y="4648499"/>
            <a:ext cx="8635531" cy="480040"/>
          </a:xfrm>
          <a:prstGeom prst="roundRect">
            <a:avLst/>
          </a:prstGeom>
          <a:no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fr-FR"/>
            </a:defPPr>
            <a:lvl1pPr marR="0" lvl="0" algn="ctr" defTabSz="457200">
              <a:lnSpc>
                <a:spcPct val="100000"/>
              </a:lnSpc>
              <a:spcBef>
                <a:spcPts val="0"/>
              </a:spcBef>
              <a:spcAft>
                <a:spcPts val="600"/>
              </a:spcAft>
              <a:buClrTx/>
              <a:buSzTx/>
              <a:buFont typeface="Hammersmith One"/>
              <a:buNone/>
              <a:defRPr sz="2400" b="1" i="0" u="none" strike="noStrike" cap="none">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r>
              <a:rPr lang="fr-FR" dirty="0"/>
              <a:t>L</a:t>
            </a:r>
            <a:r>
              <a:rPr lang="fr-FR" noProof="0" dirty="0"/>
              <a:t>’état liquide représente la plus grande partie de l’eau sur Terre</a:t>
            </a:r>
          </a:p>
        </p:txBody>
      </p:sp>
      <p:sp>
        <p:nvSpPr>
          <p:cNvPr id="4" name="Rectangle : coins arrondis 6">
            <a:extLst>
              <a:ext uri="{FF2B5EF4-FFF2-40B4-BE49-F238E27FC236}">
                <a16:creationId xmlns:a16="http://schemas.microsoft.com/office/drawing/2014/main" id="{2CBB5C8D-464D-FE3F-87C0-8FF0705D021D}"/>
              </a:ext>
            </a:extLst>
          </p:cNvPr>
          <p:cNvSpPr/>
          <p:nvPr/>
        </p:nvSpPr>
        <p:spPr>
          <a:xfrm>
            <a:off x="1052305" y="5216431"/>
            <a:ext cx="3730035" cy="610915"/>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bg1"/>
                </a:solidFill>
                <a:latin typeface="+mj-lt"/>
                <a:cs typeface="Calibri" panose="020F0502020204030204" pitchFamily="34" charset="0"/>
              </a:rPr>
              <a:t>a. </a:t>
            </a:r>
            <a:r>
              <a:rPr lang="fr-FR" sz="2400" b="1" noProof="0" dirty="0">
                <a:solidFill>
                  <a:schemeClr val="bg1"/>
                </a:solidFill>
                <a:latin typeface="+mj-lt"/>
                <a:cs typeface="Calibri" panose="020F0502020204030204" pitchFamily="34" charset="0"/>
                <a:sym typeface="Calibri"/>
              </a:rPr>
              <a:t>Vrai</a:t>
            </a:r>
            <a:endParaRPr lang="fr-FR" sz="2400" b="1" noProof="0" dirty="0">
              <a:solidFill>
                <a:schemeClr val="bg1"/>
              </a:solidFill>
              <a:latin typeface="+mj-lt"/>
              <a:cs typeface="Calibri" panose="020F0502020204030204" pitchFamily="34" charset="0"/>
            </a:endParaRPr>
          </a:p>
        </p:txBody>
      </p:sp>
      <p:sp>
        <p:nvSpPr>
          <p:cNvPr id="5" name="Rectangle : coins arrondis 13">
            <a:extLst>
              <a:ext uri="{FF2B5EF4-FFF2-40B4-BE49-F238E27FC236}">
                <a16:creationId xmlns:a16="http://schemas.microsoft.com/office/drawing/2014/main" id="{20FEE45B-6C03-103D-B9F4-B09DBE214392}"/>
              </a:ext>
            </a:extLst>
          </p:cNvPr>
          <p:cNvSpPr/>
          <p:nvPr/>
        </p:nvSpPr>
        <p:spPr>
          <a:xfrm>
            <a:off x="7153117" y="5216431"/>
            <a:ext cx="3730035" cy="61091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b. Faux</a:t>
            </a:r>
          </a:p>
        </p:txBody>
      </p:sp>
      <p:pic>
        <p:nvPicPr>
          <p:cNvPr id="6" name="Image 5">
            <a:extLst>
              <a:ext uri="{FF2B5EF4-FFF2-40B4-BE49-F238E27FC236}">
                <a16:creationId xmlns:a16="http://schemas.microsoft.com/office/drawing/2014/main" id="{AE81E2F2-7158-9CFD-4FFB-12DA79218012}"/>
              </a:ext>
            </a:extLst>
          </p:cNvPr>
          <p:cNvPicPr>
            <a:picLocks noChangeAspect="1"/>
          </p:cNvPicPr>
          <p:nvPr/>
        </p:nvPicPr>
        <p:blipFill>
          <a:blip r:embed="rId3"/>
          <a:stretch>
            <a:fillRect/>
          </a:stretch>
        </p:blipFill>
        <p:spPr>
          <a:xfrm>
            <a:off x="2424599" y="1682751"/>
            <a:ext cx="7699116" cy="2831683"/>
          </a:xfrm>
          <a:prstGeom prst="rect">
            <a:avLst/>
          </a:prstGeom>
        </p:spPr>
      </p:pic>
      <p:sp>
        <p:nvSpPr>
          <p:cNvPr id="13" name="Titre 1">
            <a:extLst>
              <a:ext uri="{FF2B5EF4-FFF2-40B4-BE49-F238E27FC236}">
                <a16:creationId xmlns:a16="http://schemas.microsoft.com/office/drawing/2014/main" id="{68197ADB-429F-83EF-EF04-031FCAD13234}"/>
              </a:ext>
            </a:extLst>
          </p:cNvPr>
          <p:cNvSpPr>
            <a:spLocks noGrp="1"/>
          </p:cNvSpPr>
          <p:nvPr>
            <p:ph type="title"/>
          </p:nvPr>
        </p:nvSpPr>
        <p:spPr>
          <a:xfrm>
            <a:off x="778058" y="318293"/>
            <a:ext cx="10529279" cy="267549"/>
          </a:xfrm>
        </p:spPr>
        <p:txBody>
          <a:bodyPr/>
          <a:lstStyle/>
          <a:p>
            <a:r>
              <a:rPr lang="fr-FR" noProof="0" dirty="0">
                <a:solidFill>
                  <a:schemeClr val="tx1">
                    <a:lumMod val="50000"/>
                    <a:lumOff val="50000"/>
                  </a:schemeClr>
                </a:solidFill>
                <a:latin typeface="Calibri" panose="020F0502020204030204"/>
              </a:rPr>
              <a:t>Très bien ! L’eau à l’état liquide constitue 97,8 % ; elle représente donc la plus grande partie de l’eau sur Terre.</a:t>
            </a:r>
          </a:p>
        </p:txBody>
      </p:sp>
      <p:sp>
        <p:nvSpPr>
          <p:cNvPr id="14" name="Espace réservé du contenu 3">
            <a:extLst>
              <a:ext uri="{FF2B5EF4-FFF2-40B4-BE49-F238E27FC236}">
                <a16:creationId xmlns:a16="http://schemas.microsoft.com/office/drawing/2014/main" id="{BF6D9900-A22A-FC96-7D3C-3444C5001CDA}"/>
              </a:ext>
            </a:extLst>
          </p:cNvPr>
          <p:cNvSpPr txBox="1">
            <a:spLocks/>
          </p:cNvSpPr>
          <p:nvPr/>
        </p:nvSpPr>
        <p:spPr>
          <a:xfrm>
            <a:off x="778058" y="584580"/>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prstClr val="white">
                    <a:lumMod val="65000"/>
                  </a:prstClr>
                </a:solidFill>
                <a:latin typeface="Calibri" panose="020F0502020204030204"/>
              </a:rPr>
              <a:t>Expliquer davantage si nécessaire.</a:t>
            </a:r>
          </a:p>
        </p:txBody>
      </p:sp>
    </p:spTree>
    <p:extLst>
      <p:ext uri="{BB962C8B-B14F-4D97-AF65-F5344CB8AC3E}">
        <p14:creationId xmlns:p14="http://schemas.microsoft.com/office/powerpoint/2010/main" val="16454451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732E4-2574-1260-CCB3-C10D622E85F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6106DF-49D2-17E9-C287-8DE0AA385A61}"/>
              </a:ext>
            </a:extLst>
          </p:cNvPr>
          <p:cNvSpPr>
            <a:spLocks noGrp="1"/>
          </p:cNvSpPr>
          <p:nvPr>
            <p:ph type="title"/>
          </p:nvPr>
        </p:nvSpPr>
        <p:spPr>
          <a:xfrm>
            <a:off x="778058" y="318294"/>
            <a:ext cx="8076693" cy="203806"/>
          </a:xfrm>
        </p:spPr>
        <p:txBody>
          <a:bodyPr/>
          <a:lstStyle/>
          <a:p>
            <a:r>
              <a:rPr lang="fr-FR" noProof="0" dirty="0">
                <a:solidFill>
                  <a:schemeClr val="tx1">
                    <a:lumMod val="50000"/>
                    <a:lumOff val="50000"/>
                  </a:schemeClr>
                </a:solidFill>
                <a:latin typeface="Calibri" panose="020F0502020204030204"/>
              </a:rPr>
              <a:t>Voici </a:t>
            </a:r>
            <a:r>
              <a:rPr lang="fr-FR" dirty="0">
                <a:solidFill>
                  <a:schemeClr val="tx1">
                    <a:lumMod val="50000"/>
                    <a:lumOff val="50000"/>
                  </a:schemeClr>
                </a:solidFill>
                <a:latin typeface="Calibri" panose="020F0502020204030204"/>
              </a:rPr>
              <a:t>u</a:t>
            </a:r>
            <a:r>
              <a:rPr lang="fr-FR" noProof="0" dirty="0">
                <a:solidFill>
                  <a:schemeClr val="tx1">
                    <a:lumMod val="50000"/>
                    <a:lumOff val="50000"/>
                  </a:schemeClr>
                </a:solidFill>
                <a:latin typeface="Calibri" panose="020F0502020204030204"/>
              </a:rPr>
              <a:t>ne autre question.</a:t>
            </a:r>
          </a:p>
        </p:txBody>
      </p:sp>
      <p:sp>
        <p:nvSpPr>
          <p:cNvPr id="4" name="Espace réservé du contenu 3">
            <a:extLst>
              <a:ext uri="{FF2B5EF4-FFF2-40B4-BE49-F238E27FC236}">
                <a16:creationId xmlns:a16="http://schemas.microsoft.com/office/drawing/2014/main" id="{741DF5BC-EBE8-A1F1-0E6A-CDA65908A620}"/>
              </a:ext>
            </a:extLst>
          </p:cNvPr>
          <p:cNvSpPr>
            <a:spLocks noGrp="1"/>
          </p:cNvSpPr>
          <p:nvPr>
            <p:ph sz="quarter" idx="11"/>
          </p:nvPr>
        </p:nvSpPr>
        <p:spPr>
          <a:xfrm>
            <a:off x="831147" y="597338"/>
            <a:ext cx="10529705" cy="268287"/>
          </a:xfrm>
        </p:spPr>
        <p:txBody>
          <a:bodyPr/>
          <a:lstStyle/>
          <a:p>
            <a:r>
              <a:rPr lang="fr-FR" sz="1200" noProof="0" dirty="0">
                <a:solidFill>
                  <a:prstClr val="white">
                    <a:lumMod val="65000"/>
                  </a:prstClr>
                </a:solidFill>
                <a:latin typeface="Calibri" panose="020F0502020204030204"/>
              </a:rPr>
              <a:t>Accorder quelques secondes de réflexion aux élèves, puis les inviter à noter la lettre de la bonne réponse sur leurs ardoises .</a:t>
            </a:r>
          </a:p>
          <a:p>
            <a:endParaRPr lang="fr-FR" sz="1200" noProof="0" dirty="0">
              <a:solidFill>
                <a:prstClr val="white">
                  <a:lumMod val="65000"/>
                </a:prstClr>
              </a:solidFill>
              <a:latin typeface="Calibri" panose="020F0502020204030204"/>
            </a:endParaRPr>
          </a:p>
        </p:txBody>
      </p:sp>
      <p:grpSp>
        <p:nvGrpSpPr>
          <p:cNvPr id="3" name="Groupe 2">
            <a:extLst>
              <a:ext uri="{FF2B5EF4-FFF2-40B4-BE49-F238E27FC236}">
                <a16:creationId xmlns:a16="http://schemas.microsoft.com/office/drawing/2014/main" id="{19D66393-D8CA-4E0D-2495-3E175C57DC1B}"/>
              </a:ext>
            </a:extLst>
          </p:cNvPr>
          <p:cNvGrpSpPr/>
          <p:nvPr/>
        </p:nvGrpSpPr>
        <p:grpSpPr>
          <a:xfrm>
            <a:off x="10883152" y="248387"/>
            <a:ext cx="692154" cy="610914"/>
            <a:chOff x="779844" y="4335989"/>
            <a:chExt cx="563238" cy="575842"/>
          </a:xfrm>
        </p:grpSpPr>
        <p:pic>
          <p:nvPicPr>
            <p:cNvPr id="5" name="Google Shape;307;p51" descr="Une image contenant Dessin animé, clipart, Animation, illustration&#10;&#10;Description générée automatiquement">
              <a:extLst>
                <a:ext uri="{FF2B5EF4-FFF2-40B4-BE49-F238E27FC236}">
                  <a16:creationId xmlns:a16="http://schemas.microsoft.com/office/drawing/2014/main" id="{D3B0B4D0-74AD-E960-0929-D26BB48B49BD}"/>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6" name="Rectangle 5">
              <a:extLst>
                <a:ext uri="{FF2B5EF4-FFF2-40B4-BE49-F238E27FC236}">
                  <a16:creationId xmlns:a16="http://schemas.microsoft.com/office/drawing/2014/main" id="{F989BC35-39D4-3439-AE22-2B4D8EEF1A1C}"/>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7" name="TextBox 3">
            <a:extLst>
              <a:ext uri="{FF2B5EF4-FFF2-40B4-BE49-F238E27FC236}">
                <a16:creationId xmlns:a16="http://schemas.microsoft.com/office/drawing/2014/main" id="{C89EBE28-EA75-26AE-574A-BA2C3B40ED4B}"/>
              </a:ext>
            </a:extLst>
          </p:cNvPr>
          <p:cNvSpPr txBox="1"/>
          <p:nvPr/>
        </p:nvSpPr>
        <p:spPr>
          <a:xfrm>
            <a:off x="453558" y="1300712"/>
            <a:ext cx="5144809" cy="461665"/>
          </a:xfrm>
          <a:prstGeom prst="rect">
            <a:avLst/>
          </a:prstGeom>
          <a:noFill/>
        </p:spPr>
        <p:txBody>
          <a:bodyPr wrap="square">
            <a:spAutoFit/>
          </a:bodyPr>
          <a:lstStyle/>
          <a:p>
            <a:r>
              <a:rPr lang="fr-FR" sz="2400" b="1" noProof="0" dirty="0">
                <a:latin typeface="Calibri" panose="020F0502020204030204" pitchFamily="34" charset="0"/>
                <a:ea typeface="Calibri" panose="020F0502020204030204" pitchFamily="34" charset="0"/>
                <a:cs typeface="Calibri" panose="020F0502020204030204" pitchFamily="34" charset="0"/>
              </a:rPr>
              <a:t>4. Répondez par « vrai » ou « faux »:</a:t>
            </a:r>
          </a:p>
        </p:txBody>
      </p:sp>
      <p:pic>
        <p:nvPicPr>
          <p:cNvPr id="13" name="Image 12">
            <a:extLst>
              <a:ext uri="{FF2B5EF4-FFF2-40B4-BE49-F238E27FC236}">
                <a16:creationId xmlns:a16="http://schemas.microsoft.com/office/drawing/2014/main" id="{C49A5668-6C7B-EDD7-0472-0652B16EF918}"/>
              </a:ext>
            </a:extLst>
          </p:cNvPr>
          <p:cNvPicPr>
            <a:picLocks noChangeAspect="1"/>
          </p:cNvPicPr>
          <p:nvPr/>
        </p:nvPicPr>
        <p:blipFill>
          <a:blip r:embed="rId3"/>
          <a:srcRect l="3108"/>
          <a:stretch>
            <a:fillRect/>
          </a:stretch>
        </p:blipFill>
        <p:spPr>
          <a:xfrm>
            <a:off x="309513" y="2015166"/>
            <a:ext cx="6522351" cy="3793851"/>
          </a:xfrm>
          <a:prstGeom prst="rect">
            <a:avLst/>
          </a:prstGeom>
        </p:spPr>
      </p:pic>
      <p:sp>
        <p:nvSpPr>
          <p:cNvPr id="17" name="Google Shape;15880;p58">
            <a:extLst>
              <a:ext uri="{FF2B5EF4-FFF2-40B4-BE49-F238E27FC236}">
                <a16:creationId xmlns:a16="http://schemas.microsoft.com/office/drawing/2014/main" id="{18D01E5B-708C-7581-C95E-1AF2E58E16A5}"/>
              </a:ext>
            </a:extLst>
          </p:cNvPr>
          <p:cNvSpPr txBox="1">
            <a:spLocks/>
          </p:cNvSpPr>
          <p:nvPr/>
        </p:nvSpPr>
        <p:spPr>
          <a:xfrm>
            <a:off x="6831864" y="1889851"/>
            <a:ext cx="4627124" cy="931208"/>
          </a:xfrm>
          <a:prstGeom prst="roundRect">
            <a:avLst/>
          </a:prstGeom>
          <a:no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fr-FR"/>
            </a:defPPr>
            <a:lvl1pPr marR="0" lvl="0" algn="ctr" defTabSz="457200">
              <a:lnSpc>
                <a:spcPct val="100000"/>
              </a:lnSpc>
              <a:spcBef>
                <a:spcPts val="0"/>
              </a:spcBef>
              <a:spcAft>
                <a:spcPts val="600"/>
              </a:spcAft>
              <a:buClrTx/>
              <a:buSzTx/>
              <a:buFont typeface="Hammersmith One"/>
              <a:buNone/>
              <a:defRPr sz="2400" b="1" i="0" u="none" strike="noStrike" cap="none">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r>
              <a:rPr lang="fr-FR" dirty="0"/>
              <a:t>L’eau salée </a:t>
            </a:r>
            <a:r>
              <a:rPr lang="fr-FR" noProof="0" dirty="0"/>
              <a:t>représente la plus grande partie de l’eau sur Terre</a:t>
            </a:r>
          </a:p>
        </p:txBody>
      </p:sp>
      <p:sp>
        <p:nvSpPr>
          <p:cNvPr id="18" name="Rectangle : coins arrondis 6">
            <a:extLst>
              <a:ext uri="{FF2B5EF4-FFF2-40B4-BE49-F238E27FC236}">
                <a16:creationId xmlns:a16="http://schemas.microsoft.com/office/drawing/2014/main" id="{CCA800BD-7BDB-19E7-2CA4-0D8728F2A25F}"/>
              </a:ext>
            </a:extLst>
          </p:cNvPr>
          <p:cNvSpPr/>
          <p:nvPr/>
        </p:nvSpPr>
        <p:spPr>
          <a:xfrm>
            <a:off x="7280409" y="3606635"/>
            <a:ext cx="3730035" cy="61091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a. </a:t>
            </a:r>
            <a:r>
              <a:rPr lang="fr-FR" sz="2400" b="1" noProof="0" dirty="0">
                <a:latin typeface="+mj-lt"/>
                <a:cs typeface="Calibri" panose="020F0502020204030204" pitchFamily="34" charset="0"/>
                <a:sym typeface="Calibri"/>
              </a:rPr>
              <a:t>Vrai</a:t>
            </a:r>
            <a:endParaRPr lang="fr-FR" sz="2400" b="1" noProof="0" dirty="0">
              <a:latin typeface="+mj-lt"/>
              <a:cs typeface="Calibri" panose="020F0502020204030204" pitchFamily="34" charset="0"/>
            </a:endParaRPr>
          </a:p>
        </p:txBody>
      </p:sp>
      <p:sp>
        <p:nvSpPr>
          <p:cNvPr id="19" name="Rectangle : coins arrondis 13">
            <a:extLst>
              <a:ext uri="{FF2B5EF4-FFF2-40B4-BE49-F238E27FC236}">
                <a16:creationId xmlns:a16="http://schemas.microsoft.com/office/drawing/2014/main" id="{B0161DCA-6004-1FA3-872B-D905C71A2AD8}"/>
              </a:ext>
            </a:extLst>
          </p:cNvPr>
          <p:cNvSpPr/>
          <p:nvPr/>
        </p:nvSpPr>
        <p:spPr>
          <a:xfrm>
            <a:off x="7280408" y="4800198"/>
            <a:ext cx="3730035" cy="61091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b. Faux</a:t>
            </a:r>
          </a:p>
        </p:txBody>
      </p:sp>
    </p:spTree>
    <p:extLst>
      <p:ext uri="{BB962C8B-B14F-4D97-AF65-F5344CB8AC3E}">
        <p14:creationId xmlns:p14="http://schemas.microsoft.com/office/powerpoint/2010/main" val="31315806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DC9A9-680B-9C01-71FB-DEFC91ED7539}"/>
            </a:ext>
          </a:extLst>
        </p:cNvPr>
        <p:cNvGrpSpPr/>
        <p:nvPr/>
      </p:nvGrpSpPr>
      <p:grpSpPr>
        <a:xfrm>
          <a:off x="0" y="0"/>
          <a:ext cx="0" cy="0"/>
          <a:chOff x="0" y="0"/>
          <a:chExt cx="0" cy="0"/>
        </a:xfrm>
      </p:grpSpPr>
      <p:pic>
        <p:nvPicPr>
          <p:cNvPr id="5" name="Image 8">
            <a:extLst>
              <a:ext uri="{FF2B5EF4-FFF2-40B4-BE49-F238E27FC236}">
                <a16:creationId xmlns:a16="http://schemas.microsoft.com/office/drawing/2014/main" id="{F492E23C-242C-3A38-DF6E-0BF4408AF4D6}"/>
              </a:ext>
            </a:extLst>
          </p:cNvPr>
          <p:cNvPicPr>
            <a:picLocks noChangeAspect="1"/>
          </p:cNvPicPr>
          <p:nvPr/>
        </p:nvPicPr>
        <p:blipFill>
          <a:blip r:embed="rId2"/>
          <a:stretch>
            <a:fillRect/>
          </a:stretch>
        </p:blipFill>
        <p:spPr>
          <a:xfrm>
            <a:off x="11507510" y="367200"/>
            <a:ext cx="464069" cy="464069"/>
          </a:xfrm>
          <a:prstGeom prst="rect">
            <a:avLst/>
          </a:prstGeom>
        </p:spPr>
      </p:pic>
      <p:sp>
        <p:nvSpPr>
          <p:cNvPr id="12" name="Titre 1">
            <a:extLst>
              <a:ext uri="{FF2B5EF4-FFF2-40B4-BE49-F238E27FC236}">
                <a16:creationId xmlns:a16="http://schemas.microsoft.com/office/drawing/2014/main" id="{D82F2D62-B22C-921D-E32F-A8D15D12637D}"/>
              </a:ext>
            </a:extLst>
          </p:cNvPr>
          <p:cNvSpPr>
            <a:spLocks noGrp="1"/>
          </p:cNvSpPr>
          <p:nvPr>
            <p:ph type="title"/>
          </p:nvPr>
        </p:nvSpPr>
        <p:spPr>
          <a:xfrm>
            <a:off x="778058" y="318293"/>
            <a:ext cx="10529279" cy="267549"/>
          </a:xfrm>
        </p:spPr>
        <p:txBody>
          <a:bodyPr/>
          <a:lstStyle/>
          <a:p>
            <a:r>
              <a:rPr lang="fr-FR" noProof="0" dirty="0">
                <a:solidFill>
                  <a:schemeClr val="tx1">
                    <a:lumMod val="50000"/>
                    <a:lumOff val="50000"/>
                  </a:schemeClr>
                </a:solidFill>
                <a:latin typeface="Calibri" panose="020F0502020204030204"/>
              </a:rPr>
              <a:t>Très bien ! L’eau salée constitue 97% ; elle représente donc la plus grande partie de l’eau sur Terre.</a:t>
            </a:r>
          </a:p>
        </p:txBody>
      </p:sp>
      <p:sp>
        <p:nvSpPr>
          <p:cNvPr id="13" name="Espace réservé du contenu 3">
            <a:extLst>
              <a:ext uri="{FF2B5EF4-FFF2-40B4-BE49-F238E27FC236}">
                <a16:creationId xmlns:a16="http://schemas.microsoft.com/office/drawing/2014/main" id="{AA2E54D6-9967-CCEB-0A3C-FFDCEAA69D96}"/>
              </a:ext>
            </a:extLst>
          </p:cNvPr>
          <p:cNvSpPr txBox="1">
            <a:spLocks/>
          </p:cNvSpPr>
          <p:nvPr/>
        </p:nvSpPr>
        <p:spPr>
          <a:xfrm>
            <a:off x="778058" y="584580"/>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dirty="0">
                <a:solidFill>
                  <a:prstClr val="white">
                    <a:lumMod val="65000"/>
                  </a:prstClr>
                </a:solidFill>
                <a:latin typeface="Calibri" panose="020F0502020204030204"/>
              </a:rPr>
              <a:t>Expliquer davantage si nécessaire.</a:t>
            </a:r>
          </a:p>
        </p:txBody>
      </p:sp>
      <p:pic>
        <p:nvPicPr>
          <p:cNvPr id="14" name="Image 13">
            <a:extLst>
              <a:ext uri="{FF2B5EF4-FFF2-40B4-BE49-F238E27FC236}">
                <a16:creationId xmlns:a16="http://schemas.microsoft.com/office/drawing/2014/main" id="{0AC3B416-E697-8D71-DC07-CA1ACB2A557A}"/>
              </a:ext>
            </a:extLst>
          </p:cNvPr>
          <p:cNvPicPr>
            <a:picLocks noChangeAspect="1"/>
          </p:cNvPicPr>
          <p:nvPr/>
        </p:nvPicPr>
        <p:blipFill>
          <a:blip r:embed="rId3"/>
          <a:srcRect l="3108"/>
          <a:stretch>
            <a:fillRect/>
          </a:stretch>
        </p:blipFill>
        <p:spPr>
          <a:xfrm>
            <a:off x="309513" y="2015166"/>
            <a:ext cx="6522351" cy="3793851"/>
          </a:xfrm>
          <a:prstGeom prst="rect">
            <a:avLst/>
          </a:prstGeom>
        </p:spPr>
      </p:pic>
      <p:sp>
        <p:nvSpPr>
          <p:cNvPr id="15" name="Google Shape;15880;p58">
            <a:extLst>
              <a:ext uri="{FF2B5EF4-FFF2-40B4-BE49-F238E27FC236}">
                <a16:creationId xmlns:a16="http://schemas.microsoft.com/office/drawing/2014/main" id="{7DB3D2EC-FEEB-14D5-3240-6C2D865CFC79}"/>
              </a:ext>
            </a:extLst>
          </p:cNvPr>
          <p:cNvSpPr txBox="1">
            <a:spLocks/>
          </p:cNvSpPr>
          <p:nvPr/>
        </p:nvSpPr>
        <p:spPr>
          <a:xfrm>
            <a:off x="6831864" y="1889851"/>
            <a:ext cx="4627124" cy="931208"/>
          </a:xfrm>
          <a:prstGeom prst="roundRect">
            <a:avLst/>
          </a:prstGeom>
          <a:no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fr-FR"/>
            </a:defPPr>
            <a:lvl1pPr marR="0" lvl="0" algn="ctr" defTabSz="457200">
              <a:lnSpc>
                <a:spcPct val="100000"/>
              </a:lnSpc>
              <a:spcBef>
                <a:spcPts val="0"/>
              </a:spcBef>
              <a:spcAft>
                <a:spcPts val="600"/>
              </a:spcAft>
              <a:buClrTx/>
              <a:buSzTx/>
              <a:buFont typeface="Hammersmith One"/>
              <a:buNone/>
              <a:defRPr sz="2400" b="1" i="0" u="none" strike="noStrike" cap="none">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r>
              <a:rPr lang="fr-FR" dirty="0"/>
              <a:t>L’eau salée </a:t>
            </a:r>
            <a:r>
              <a:rPr lang="fr-FR" noProof="0" dirty="0"/>
              <a:t>représente la plus grande partie de l’eau sur Terre</a:t>
            </a:r>
          </a:p>
        </p:txBody>
      </p:sp>
      <p:sp>
        <p:nvSpPr>
          <p:cNvPr id="17" name="Rectangle : coins arrondis 13">
            <a:extLst>
              <a:ext uri="{FF2B5EF4-FFF2-40B4-BE49-F238E27FC236}">
                <a16:creationId xmlns:a16="http://schemas.microsoft.com/office/drawing/2014/main" id="{55DCA3BC-7111-724F-98CB-6EA709E9F994}"/>
              </a:ext>
            </a:extLst>
          </p:cNvPr>
          <p:cNvSpPr/>
          <p:nvPr/>
        </p:nvSpPr>
        <p:spPr>
          <a:xfrm>
            <a:off x="7280408" y="4800198"/>
            <a:ext cx="3730035" cy="610915"/>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b. Faux</a:t>
            </a:r>
          </a:p>
        </p:txBody>
      </p:sp>
      <p:sp>
        <p:nvSpPr>
          <p:cNvPr id="18" name="Rectangle : coins arrondis 6">
            <a:extLst>
              <a:ext uri="{FF2B5EF4-FFF2-40B4-BE49-F238E27FC236}">
                <a16:creationId xmlns:a16="http://schemas.microsoft.com/office/drawing/2014/main" id="{0775C4DC-7E5A-27D9-A60D-AC1BB16E70D1}"/>
              </a:ext>
            </a:extLst>
          </p:cNvPr>
          <p:cNvSpPr/>
          <p:nvPr/>
        </p:nvSpPr>
        <p:spPr>
          <a:xfrm>
            <a:off x="7280409" y="3606635"/>
            <a:ext cx="3730035" cy="610915"/>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dirty="0">
                <a:solidFill>
                  <a:schemeClr val="bg1"/>
                </a:solidFill>
                <a:latin typeface="+mj-lt"/>
                <a:cs typeface="Calibri" panose="020F0502020204030204" pitchFamily="34" charset="0"/>
              </a:rPr>
              <a:t>a. </a:t>
            </a:r>
            <a:r>
              <a:rPr lang="fr-FR" sz="2400" b="1" dirty="0">
                <a:solidFill>
                  <a:schemeClr val="bg1"/>
                </a:solidFill>
                <a:latin typeface="+mj-lt"/>
                <a:cs typeface="Calibri" panose="020F0502020204030204" pitchFamily="34" charset="0"/>
                <a:sym typeface="Calibri"/>
              </a:rPr>
              <a:t>Vrai</a:t>
            </a:r>
            <a:endParaRPr lang="fr-FR" sz="2400" b="1" dirty="0">
              <a:solidFill>
                <a:schemeClr val="bg1"/>
              </a:solidFill>
              <a:latin typeface="+mj-lt"/>
              <a:cs typeface="Calibri" panose="020F0502020204030204" pitchFamily="34" charset="0"/>
            </a:endParaRPr>
          </a:p>
        </p:txBody>
      </p:sp>
    </p:spTree>
    <p:extLst>
      <p:ext uri="{BB962C8B-B14F-4D97-AF65-F5344CB8AC3E}">
        <p14:creationId xmlns:p14="http://schemas.microsoft.com/office/powerpoint/2010/main" val="97036446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texte 12"/>
          <p:cNvSpPr>
            <a:spLocks noGrp="1"/>
          </p:cNvSpPr>
          <p:nvPr>
            <p:ph type="body" sz="quarter" idx="10"/>
          </p:nvPr>
        </p:nvSpPr>
        <p:spPr/>
        <p:txBody>
          <a:bodyPr/>
          <a:lstStyle/>
          <a:p>
            <a:r>
              <a:rPr lang="fr-FR" noProof="0" dirty="0">
                <a:solidFill>
                  <a:schemeClr val="tx1">
                    <a:lumMod val="50000"/>
                    <a:lumOff val="50000"/>
                  </a:schemeClr>
                </a:solidFill>
              </a:rPr>
              <a:t>3 min</a:t>
            </a:r>
          </a:p>
        </p:txBody>
      </p:sp>
      <p:sp>
        <p:nvSpPr>
          <p:cNvPr id="15" name="Rectangle 14"/>
          <p:cNvSpPr/>
          <p:nvPr/>
        </p:nvSpPr>
        <p:spPr>
          <a:xfrm>
            <a:off x="5978819" y="2012577"/>
            <a:ext cx="3962400" cy="1920240"/>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5400" b="1" noProof="0" dirty="0">
                <a:solidFill>
                  <a:srgbClr val="F19D19"/>
                </a:solidFill>
                <a:latin typeface="Calibri" panose="020F0502020204030204" pitchFamily="34" charset="0"/>
                <a:ea typeface="Calibri" panose="020F0502020204030204" pitchFamily="34" charset="0"/>
                <a:cs typeface="Calibri" panose="020F0502020204030204" pitchFamily="34" charset="0"/>
              </a:rPr>
              <a:t>Activité</a:t>
            </a:r>
            <a:br>
              <a:rPr lang="fr-FR" sz="5400" b="1" noProof="0" dirty="0">
                <a:solidFill>
                  <a:srgbClr val="F19D19"/>
                </a:solidFill>
                <a:latin typeface="Calibri" panose="020F0502020204030204" pitchFamily="34" charset="0"/>
                <a:ea typeface="Calibri" panose="020F0502020204030204" pitchFamily="34" charset="0"/>
                <a:cs typeface="Calibri" panose="020F0502020204030204" pitchFamily="34" charset="0"/>
              </a:rPr>
            </a:br>
            <a:r>
              <a:rPr lang="fr-FR" sz="5400" b="1" noProof="0" dirty="0">
                <a:solidFill>
                  <a:srgbClr val="F19D19"/>
                </a:solidFill>
                <a:latin typeface="Calibri" panose="020F0502020204030204" pitchFamily="34" charset="0"/>
                <a:ea typeface="Calibri" panose="020F0502020204030204" pitchFamily="34" charset="0"/>
                <a:cs typeface="Calibri" panose="020F0502020204030204" pitchFamily="34" charset="0"/>
              </a:rPr>
              <a:t> préparatoire</a:t>
            </a:r>
          </a:p>
        </p:txBody>
      </p:sp>
    </p:spTree>
    <p:extLst>
      <p:ext uri="{BB962C8B-B14F-4D97-AF65-F5344CB8AC3E}">
        <p14:creationId xmlns:p14="http://schemas.microsoft.com/office/powerpoint/2010/main" val="68085685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73E62-A609-CAEC-2195-F214F4A773B1}"/>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162FDB07-36C2-B2F8-006B-D953CFA29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66761" y="1063344"/>
            <a:ext cx="10318173" cy="5628095"/>
          </a:xfrm>
          <a:prstGeom prst="rect">
            <a:avLst/>
          </a:prstGeom>
        </p:spPr>
      </p:pic>
      <p:sp>
        <p:nvSpPr>
          <p:cNvPr id="2" name="Titre 1">
            <a:extLst>
              <a:ext uri="{FF2B5EF4-FFF2-40B4-BE49-F238E27FC236}">
                <a16:creationId xmlns:a16="http://schemas.microsoft.com/office/drawing/2014/main" id="{37DA8D27-28BF-5DAA-DDCD-22E844772441}"/>
              </a:ext>
            </a:extLst>
          </p:cNvPr>
          <p:cNvSpPr>
            <a:spLocks noGrp="1"/>
          </p:cNvSpPr>
          <p:nvPr>
            <p:ph type="title"/>
          </p:nvPr>
        </p:nvSpPr>
        <p:spPr>
          <a:xfrm>
            <a:off x="778058" y="230640"/>
            <a:ext cx="10972955" cy="387224"/>
          </a:xfrm>
        </p:spPr>
        <p:txBody>
          <a:bodyPr/>
          <a:lstStyle/>
          <a:p>
            <a:r>
              <a:rPr lang="fr-FR" noProof="0" dirty="0">
                <a:solidFill>
                  <a:schemeClr val="tx1">
                    <a:lumMod val="50000"/>
                    <a:lumOff val="50000"/>
                  </a:schemeClr>
                </a:solidFill>
              </a:rPr>
              <a:t>Lisons le dialogue :</a:t>
            </a:r>
          </a:p>
        </p:txBody>
      </p:sp>
      <p:sp>
        <p:nvSpPr>
          <p:cNvPr id="4" name="Espace réservé du contenu 3">
            <a:extLst>
              <a:ext uri="{FF2B5EF4-FFF2-40B4-BE49-F238E27FC236}">
                <a16:creationId xmlns:a16="http://schemas.microsoft.com/office/drawing/2014/main" id="{96BAEA43-E1F0-780A-2E7E-5882ADDA0A34}"/>
              </a:ext>
            </a:extLst>
          </p:cNvPr>
          <p:cNvSpPr>
            <a:spLocks noGrp="1"/>
          </p:cNvSpPr>
          <p:nvPr>
            <p:ph sz="quarter" idx="11"/>
          </p:nvPr>
        </p:nvSpPr>
        <p:spPr>
          <a:xfrm>
            <a:off x="701730" y="617864"/>
            <a:ext cx="10972954" cy="505838"/>
          </a:xfrm>
        </p:spPr>
        <p:txBody>
          <a:bodyPr/>
          <a:lstStyle/>
          <a:p>
            <a:pPr marL="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200" noProof="0" dirty="0">
                <a:solidFill>
                  <a:schemeClr val="bg1">
                    <a:lumMod val="65000"/>
                  </a:schemeClr>
                </a:solidFill>
                <a:latin typeface="Calibri" panose="020F0502020204030204"/>
              </a:rPr>
              <a:t>Faire émerger les représentations des élèves concernant la relation entre les trois types des roches.</a:t>
            </a:r>
          </a:p>
        </p:txBody>
      </p:sp>
      <p:sp>
        <p:nvSpPr>
          <p:cNvPr id="8" name="Bulle narrative : rectangle à coins arrondis 7">
            <a:extLst>
              <a:ext uri="{FF2B5EF4-FFF2-40B4-BE49-F238E27FC236}">
                <a16:creationId xmlns:a16="http://schemas.microsoft.com/office/drawing/2014/main" id="{DB70B52C-022A-E4C4-9060-09766A24235E}"/>
              </a:ext>
            </a:extLst>
          </p:cNvPr>
          <p:cNvSpPr/>
          <p:nvPr/>
        </p:nvSpPr>
        <p:spPr>
          <a:xfrm>
            <a:off x="2265218" y="2370255"/>
            <a:ext cx="2763981" cy="1024877"/>
          </a:xfrm>
          <a:prstGeom prst="wedgeRoundRectCallout">
            <a:avLst>
              <a:gd name="adj1" fmla="val 51348"/>
              <a:gd name="adj2" fmla="val 71127"/>
              <a:gd name="adj3" fmla="val 16667"/>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600" b="1" noProof="0" dirty="0">
                <a:solidFill>
                  <a:schemeClr val="tx1"/>
                </a:solidFill>
              </a:rPr>
              <a:t>Vous savez, mes élèves, dans la nature, l’eau existe sous trois états physiques : liquide, solide et gazeux.</a:t>
            </a:r>
          </a:p>
        </p:txBody>
      </p:sp>
      <p:sp>
        <p:nvSpPr>
          <p:cNvPr id="14" name="Bulle narrative : rectangle à coins arrondis 13">
            <a:extLst>
              <a:ext uri="{FF2B5EF4-FFF2-40B4-BE49-F238E27FC236}">
                <a16:creationId xmlns:a16="http://schemas.microsoft.com/office/drawing/2014/main" id="{D1C89ABC-F498-038A-F390-7281131C1054}"/>
              </a:ext>
            </a:extLst>
          </p:cNvPr>
          <p:cNvSpPr/>
          <p:nvPr/>
        </p:nvSpPr>
        <p:spPr>
          <a:xfrm>
            <a:off x="9976174" y="3626427"/>
            <a:ext cx="1952589" cy="1326213"/>
          </a:xfrm>
          <a:prstGeom prst="wedgeRoundRectCallout">
            <a:avLst>
              <a:gd name="adj1" fmla="val -69014"/>
              <a:gd name="adj2" fmla="val -47007"/>
              <a:gd name="adj3" fmla="val 16667"/>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fr-FR" sz="1600" b="1" noProof="0" dirty="0">
                <a:solidFill>
                  <a:schemeClr val="tx1"/>
                </a:solidFill>
              </a:rPr>
              <a:t>Oui, maîtresse, mais comment arrive-t-elle à passer d’un état à un autre ?</a:t>
            </a:r>
          </a:p>
        </p:txBody>
      </p:sp>
    </p:spTree>
    <p:extLst>
      <p:ext uri="{BB962C8B-B14F-4D97-AF65-F5344CB8AC3E}">
        <p14:creationId xmlns:p14="http://schemas.microsoft.com/office/powerpoint/2010/main" val="11855346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36CC49-5EB1-0659-3408-C0AC69921968}"/>
              </a:ext>
            </a:extLst>
          </p:cNvPr>
          <p:cNvSpPr>
            <a:spLocks noGrp="1"/>
          </p:cNvSpPr>
          <p:nvPr>
            <p:ph type="body" sz="quarter" idx="10"/>
          </p:nvPr>
        </p:nvSpPr>
        <p:spPr/>
        <p:txBody>
          <a:bodyPr/>
          <a:lstStyle/>
          <a:p>
            <a:r>
              <a:rPr lang="fr-FR" noProof="0" dirty="0"/>
              <a:t>1 min</a:t>
            </a:r>
          </a:p>
        </p:txBody>
      </p:sp>
    </p:spTree>
    <p:extLst>
      <p:ext uri="{BB962C8B-B14F-4D97-AF65-F5344CB8AC3E}">
        <p14:creationId xmlns:p14="http://schemas.microsoft.com/office/powerpoint/2010/main" val="266218471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E9C3F-3FB2-5908-1D32-43442AB49B14}"/>
              </a:ext>
            </a:extLst>
          </p:cNvPr>
          <p:cNvSpPr>
            <a:spLocks noGrp="1"/>
          </p:cNvSpPr>
          <p:nvPr>
            <p:ph type="title"/>
          </p:nvPr>
        </p:nvSpPr>
        <p:spPr>
          <a:xfrm>
            <a:off x="720908" y="580666"/>
            <a:ext cx="10529279" cy="267549"/>
          </a:xfrm>
        </p:spPr>
        <p:txBody>
          <a:bodyPr/>
          <a:lstStyle/>
          <a:p>
            <a:r>
              <a:rPr lang="fr-FR" noProof="0" dirty="0">
                <a:solidFill>
                  <a:schemeClr val="tx1">
                    <a:lumMod val="50000"/>
                    <a:lumOff val="50000"/>
                  </a:schemeClr>
                </a:solidFill>
              </a:rPr>
              <a:t>A la fin de cette séance, vous serez capables de :</a:t>
            </a:r>
            <a:br>
              <a:rPr lang="fr-FR" noProof="0" dirty="0">
                <a:solidFill>
                  <a:schemeClr val="tx1">
                    <a:lumMod val="50000"/>
                    <a:lumOff val="50000"/>
                  </a:schemeClr>
                </a:solidFill>
              </a:rPr>
            </a:br>
            <a:br>
              <a:rPr lang="fr-FR" spc="-50" noProof="0" dirty="0">
                <a:solidFill>
                  <a:schemeClr val="tx1">
                    <a:lumMod val="50000"/>
                    <a:lumOff val="50000"/>
                  </a:schemeClr>
                </a:solidFill>
              </a:rPr>
            </a:br>
            <a:endParaRPr lang="fr-FR" noProof="0" dirty="0">
              <a:solidFill>
                <a:schemeClr val="tx1">
                  <a:lumMod val="50000"/>
                  <a:lumOff val="50000"/>
                </a:schemeClr>
              </a:solidFill>
            </a:endParaRPr>
          </a:p>
        </p:txBody>
      </p:sp>
      <p:sp>
        <p:nvSpPr>
          <p:cNvPr id="5" name="Text Placeholder 4">
            <a:extLst>
              <a:ext uri="{FF2B5EF4-FFF2-40B4-BE49-F238E27FC236}">
                <a16:creationId xmlns:a16="http://schemas.microsoft.com/office/drawing/2014/main" id="{D2A158CA-69AB-4D39-679B-48B09F24FDC4}"/>
              </a:ext>
            </a:extLst>
          </p:cNvPr>
          <p:cNvSpPr>
            <a:spLocks noGrp="1"/>
          </p:cNvSpPr>
          <p:nvPr>
            <p:ph type="body" sz="quarter" idx="12"/>
          </p:nvPr>
        </p:nvSpPr>
        <p:spPr>
          <a:xfrm>
            <a:off x="1955802" y="1881933"/>
            <a:ext cx="9066597" cy="789830"/>
          </a:xfrm>
        </p:spPr>
        <p:txBody>
          <a:bodyPr anchor="ctr">
            <a:noAutofit/>
          </a:bodyPr>
          <a:lstStyle/>
          <a:p>
            <a:pPr algn="ctr"/>
            <a:r>
              <a:rPr lang="fr-FR" sz="2800" b="1" noProof="0" dirty="0">
                <a:solidFill>
                  <a:srgbClr val="106585"/>
                </a:solidFill>
                <a:latin typeface="Calibri" panose="020F0502020204030204"/>
                <a:cs typeface="+mn-cs"/>
              </a:rPr>
              <a:t>Décrire les processus impliqués dans le cycle de l’eau.</a:t>
            </a:r>
          </a:p>
        </p:txBody>
      </p:sp>
      <p:sp>
        <p:nvSpPr>
          <p:cNvPr id="4" name="Espace réservé du contenu 3">
            <a:extLst>
              <a:ext uri="{FF2B5EF4-FFF2-40B4-BE49-F238E27FC236}">
                <a16:creationId xmlns:a16="http://schemas.microsoft.com/office/drawing/2014/main" id="{1F7EFF05-451F-2E06-7F7A-0869196C3963}"/>
              </a:ext>
            </a:extLst>
          </p:cNvPr>
          <p:cNvSpPr>
            <a:spLocks noGrp="1"/>
          </p:cNvSpPr>
          <p:nvPr>
            <p:ph sz="quarter" idx="11"/>
          </p:nvPr>
        </p:nvSpPr>
        <p:spPr/>
        <p:txBody>
          <a:bodyPr/>
          <a:lstStyle/>
          <a:p>
            <a:r>
              <a:rPr lang="fr-FR" sz="1200" noProof="0" dirty="0">
                <a:solidFill>
                  <a:schemeClr val="bg1">
                    <a:lumMod val="65000"/>
                  </a:schemeClr>
                </a:solidFill>
              </a:rPr>
              <a:t>Déclarer clairement l’objectif de la séance, expliquer cela avec des phrases simples et claires.</a:t>
            </a:r>
          </a:p>
        </p:txBody>
      </p:sp>
      <p:pic>
        <p:nvPicPr>
          <p:cNvPr id="9" name="Image 8">
            <a:extLst>
              <a:ext uri="{FF2B5EF4-FFF2-40B4-BE49-F238E27FC236}">
                <a16:creationId xmlns:a16="http://schemas.microsoft.com/office/drawing/2014/main" id="{F331A4E7-F983-C915-FB0E-9B02DB4696D8}"/>
              </a:ext>
            </a:extLst>
          </p:cNvPr>
          <p:cNvPicPr>
            <a:picLocks noChangeAspect="1"/>
          </p:cNvPicPr>
          <p:nvPr/>
        </p:nvPicPr>
        <p:blipFill>
          <a:blip r:embed="rId2"/>
          <a:stretch>
            <a:fillRect/>
          </a:stretch>
        </p:blipFill>
        <p:spPr>
          <a:xfrm>
            <a:off x="2667000" y="2771775"/>
            <a:ext cx="6858594" cy="3846909"/>
          </a:xfrm>
          <a:prstGeom prst="rect">
            <a:avLst/>
          </a:prstGeom>
        </p:spPr>
      </p:pic>
    </p:spTree>
    <p:extLst>
      <p:ext uri="{BB962C8B-B14F-4D97-AF65-F5344CB8AC3E}">
        <p14:creationId xmlns:p14="http://schemas.microsoft.com/office/powerpoint/2010/main" val="214202739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1EC47-B80A-0688-EB9C-13CE3C2C72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6B361F-DED6-65EB-763C-34EEB50DE33E}"/>
              </a:ext>
            </a:extLst>
          </p:cNvPr>
          <p:cNvSpPr>
            <a:spLocks noGrp="1"/>
          </p:cNvSpPr>
          <p:nvPr>
            <p:ph type="title"/>
          </p:nvPr>
        </p:nvSpPr>
        <p:spPr>
          <a:xfrm>
            <a:off x="720908" y="580666"/>
            <a:ext cx="10529279" cy="267549"/>
          </a:xfrm>
        </p:spPr>
        <p:txBody>
          <a:bodyPr/>
          <a:lstStyle/>
          <a:p>
            <a:r>
              <a:rPr lang="fr-FR" noProof="0" dirty="0">
                <a:solidFill>
                  <a:schemeClr val="tx1">
                    <a:lumMod val="50000"/>
                    <a:lumOff val="50000"/>
                  </a:schemeClr>
                </a:solidFill>
              </a:rPr>
              <a:t>A la fin de cette séance, vous serez capables de :</a:t>
            </a:r>
            <a:br>
              <a:rPr lang="fr-FR" noProof="0" dirty="0">
                <a:solidFill>
                  <a:schemeClr val="tx1">
                    <a:lumMod val="50000"/>
                    <a:lumOff val="50000"/>
                  </a:schemeClr>
                </a:solidFill>
              </a:rPr>
            </a:br>
            <a:br>
              <a:rPr lang="fr-FR" spc="-50" noProof="0" dirty="0">
                <a:solidFill>
                  <a:schemeClr val="tx1">
                    <a:lumMod val="50000"/>
                    <a:lumOff val="50000"/>
                  </a:schemeClr>
                </a:solidFill>
              </a:rPr>
            </a:br>
            <a:endParaRPr lang="fr-FR" noProof="0" dirty="0">
              <a:solidFill>
                <a:schemeClr val="tx1">
                  <a:lumMod val="50000"/>
                  <a:lumOff val="50000"/>
                </a:schemeClr>
              </a:solidFill>
            </a:endParaRPr>
          </a:p>
        </p:txBody>
      </p:sp>
      <p:sp>
        <p:nvSpPr>
          <p:cNvPr id="5" name="Text Placeholder 4">
            <a:extLst>
              <a:ext uri="{FF2B5EF4-FFF2-40B4-BE49-F238E27FC236}">
                <a16:creationId xmlns:a16="http://schemas.microsoft.com/office/drawing/2014/main" id="{132C1FDD-AD2A-E0BF-D4F2-1EDC2AEA9EA0}"/>
              </a:ext>
            </a:extLst>
          </p:cNvPr>
          <p:cNvSpPr>
            <a:spLocks noGrp="1"/>
          </p:cNvSpPr>
          <p:nvPr>
            <p:ph type="body" sz="quarter" idx="12"/>
          </p:nvPr>
        </p:nvSpPr>
        <p:spPr>
          <a:xfrm>
            <a:off x="657225" y="1024297"/>
            <a:ext cx="10877550" cy="1982755"/>
          </a:xfrm>
          <a:solidFill>
            <a:schemeClr val="bg1"/>
          </a:solidFill>
        </p:spPr>
        <p:txBody>
          <a:bodyPr anchor="ctr">
            <a:noAutofit/>
          </a:bodyPr>
          <a:lstStyle/>
          <a:p>
            <a:pPr algn="ctr"/>
            <a:r>
              <a:rPr lang="fr-FR" sz="8000" b="1" noProof="0" dirty="0">
                <a:solidFill>
                  <a:srgbClr val="106585"/>
                </a:solidFill>
                <a:latin typeface="Calibri" panose="020F0502020204030204"/>
                <a:cs typeface="+mn-cs"/>
              </a:rPr>
              <a:t>cycle de l’eau   </a:t>
            </a:r>
            <a:r>
              <a:rPr lang="fr-FR" sz="8000" b="1" noProof="0" dirty="0" err="1">
                <a:solidFill>
                  <a:srgbClr val="106585"/>
                </a:solidFill>
                <a:latin typeface="Calibri" panose="020F0502020204030204"/>
                <a:cs typeface="+mn-cs"/>
              </a:rPr>
              <a:t>دورة</a:t>
            </a:r>
            <a:r>
              <a:rPr lang="fr-FR" sz="8000" b="1" noProof="0" dirty="0">
                <a:solidFill>
                  <a:srgbClr val="106585"/>
                </a:solidFill>
                <a:latin typeface="Calibri" panose="020F0502020204030204"/>
                <a:cs typeface="+mn-cs"/>
              </a:rPr>
              <a:t> </a:t>
            </a:r>
            <a:r>
              <a:rPr lang="fr-FR" sz="8000" b="1" noProof="0" dirty="0" err="1">
                <a:solidFill>
                  <a:srgbClr val="106585"/>
                </a:solidFill>
                <a:latin typeface="Calibri" panose="020F0502020204030204"/>
                <a:cs typeface="+mn-cs"/>
              </a:rPr>
              <a:t>الماء</a:t>
            </a:r>
            <a:endParaRPr lang="fr-FR" sz="8000" b="1" noProof="0" dirty="0">
              <a:solidFill>
                <a:srgbClr val="106585"/>
              </a:solidFill>
              <a:latin typeface="Calibri" panose="020F0502020204030204"/>
              <a:cs typeface="+mn-cs"/>
            </a:endParaRPr>
          </a:p>
        </p:txBody>
      </p:sp>
      <p:sp>
        <p:nvSpPr>
          <p:cNvPr id="4" name="Espace réservé du contenu 3">
            <a:extLst>
              <a:ext uri="{FF2B5EF4-FFF2-40B4-BE49-F238E27FC236}">
                <a16:creationId xmlns:a16="http://schemas.microsoft.com/office/drawing/2014/main" id="{3340290A-AC52-0A09-F615-05DBEA69A766}"/>
              </a:ext>
            </a:extLst>
          </p:cNvPr>
          <p:cNvSpPr>
            <a:spLocks noGrp="1"/>
          </p:cNvSpPr>
          <p:nvPr>
            <p:ph sz="quarter" idx="11"/>
          </p:nvPr>
        </p:nvSpPr>
        <p:spPr/>
        <p:txBody>
          <a:bodyPr/>
          <a:lstStyle/>
          <a:p>
            <a:r>
              <a:rPr lang="fr-FR" sz="1200" noProof="0" dirty="0">
                <a:solidFill>
                  <a:schemeClr val="bg1">
                    <a:lumMod val="65000"/>
                  </a:schemeClr>
                </a:solidFill>
              </a:rPr>
              <a:t>Déclarer clairement l’objectif de la séance, expliquer cela avec des phrases simples et claires.</a:t>
            </a:r>
          </a:p>
        </p:txBody>
      </p:sp>
      <p:pic>
        <p:nvPicPr>
          <p:cNvPr id="3" name="Image 2" descr="The Water Cycle! (woo hoo!) on Make a GIF">
            <a:extLst>
              <a:ext uri="{FF2B5EF4-FFF2-40B4-BE49-F238E27FC236}">
                <a16:creationId xmlns:a16="http://schemas.microsoft.com/office/drawing/2014/main" id="{3597BC94-E0CB-54B4-D4EE-D80EFDE6AABF}"/>
              </a:ext>
            </a:extLst>
          </p:cNvPr>
          <p:cNvPicPr>
            <a:picLocks noChangeAspect="1"/>
          </p:cNvPicPr>
          <p:nvPr/>
        </p:nvPicPr>
        <p:blipFill>
          <a:blip r:embed="rId2"/>
          <a:stretch>
            <a:fillRect/>
          </a:stretch>
        </p:blipFill>
        <p:spPr>
          <a:xfrm>
            <a:off x="2667000" y="2566502"/>
            <a:ext cx="6858000" cy="3848100"/>
          </a:xfrm>
          <a:prstGeom prst="rect">
            <a:avLst/>
          </a:prstGeom>
        </p:spPr>
      </p:pic>
    </p:spTree>
    <p:extLst>
      <p:ext uri="{BB962C8B-B14F-4D97-AF65-F5344CB8AC3E}">
        <p14:creationId xmlns:p14="http://schemas.microsoft.com/office/powerpoint/2010/main" val="42844100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E6F77C-F03C-A753-C6D8-0D2BED3BCD55}"/>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177156023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BCBA0E-5563-9DFC-E677-627BEC9EC305}"/>
              </a:ext>
            </a:extLst>
          </p:cNvPr>
          <p:cNvSpPr>
            <a:spLocks noGrp="1"/>
          </p:cNvSpPr>
          <p:nvPr>
            <p:ph type="body" sz="quarter" idx="10"/>
          </p:nvPr>
        </p:nvSpPr>
        <p:spPr/>
        <p:txBody>
          <a:bodyPr/>
          <a:lstStyle/>
          <a:p>
            <a:r>
              <a:rPr lang="fr-FR" noProof="0" dirty="0"/>
              <a:t>5 min</a:t>
            </a:r>
          </a:p>
        </p:txBody>
      </p:sp>
    </p:spTree>
    <p:extLst>
      <p:ext uri="{BB962C8B-B14F-4D97-AF65-F5344CB8AC3E}">
        <p14:creationId xmlns:p14="http://schemas.microsoft.com/office/powerpoint/2010/main" val="79002060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DFFD7-3364-CF59-628F-C9888452D28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0360B01-226E-E764-2689-80CE9B64CB14}"/>
              </a:ext>
            </a:extLst>
          </p:cNvPr>
          <p:cNvSpPr>
            <a:spLocks noGrp="1"/>
          </p:cNvSpPr>
          <p:nvPr>
            <p:ph type="title"/>
          </p:nvPr>
        </p:nvSpPr>
        <p:spPr>
          <a:xfrm>
            <a:off x="980674" y="294886"/>
            <a:ext cx="10277091" cy="267549"/>
          </a:xfrm>
        </p:spPr>
        <p:txBody>
          <a:bodyPr/>
          <a:lstStyle/>
          <a:p>
            <a:r>
              <a:rPr lang="fr-FR" noProof="0" dirty="0">
                <a:solidFill>
                  <a:schemeClr val="tx1">
                    <a:lumMod val="50000"/>
                    <a:lumOff val="50000"/>
                  </a:schemeClr>
                </a:solidFill>
              </a:rPr>
              <a:t>Pour commencer, il faut préciser les notions de réservoir d’eau et cycle de l’eau.</a:t>
            </a:r>
          </a:p>
        </p:txBody>
      </p:sp>
      <p:pic>
        <p:nvPicPr>
          <p:cNvPr id="9" name="Google Shape;289;p51">
            <a:extLst>
              <a:ext uri="{FF2B5EF4-FFF2-40B4-BE49-F238E27FC236}">
                <a16:creationId xmlns:a16="http://schemas.microsoft.com/office/drawing/2014/main" id="{4A153382-6518-C1A9-7E14-241C381EFE96}"/>
              </a:ext>
            </a:extLst>
          </p:cNvPr>
          <p:cNvPicPr preferRelativeResize="0"/>
          <p:nvPr/>
        </p:nvPicPr>
        <p:blipFill rotWithShape="1">
          <a:blip r:embed="rId2">
            <a:alphaModFix/>
          </a:blip>
          <a:srcRect/>
          <a:stretch/>
        </p:blipFill>
        <p:spPr>
          <a:xfrm>
            <a:off x="11662747" y="505152"/>
            <a:ext cx="363525" cy="326372"/>
          </a:xfrm>
          <a:prstGeom prst="rect">
            <a:avLst/>
          </a:prstGeom>
          <a:noFill/>
          <a:ln>
            <a:noFill/>
          </a:ln>
        </p:spPr>
      </p:pic>
      <p:sp>
        <p:nvSpPr>
          <p:cNvPr id="8" name="ZoneTexte 7">
            <a:extLst>
              <a:ext uri="{FF2B5EF4-FFF2-40B4-BE49-F238E27FC236}">
                <a16:creationId xmlns:a16="http://schemas.microsoft.com/office/drawing/2014/main" id="{204D911B-D0F3-E91F-24D3-C7375C5A6448}"/>
              </a:ext>
            </a:extLst>
          </p:cNvPr>
          <p:cNvSpPr txBox="1"/>
          <p:nvPr/>
        </p:nvSpPr>
        <p:spPr>
          <a:xfrm>
            <a:off x="3261882" y="4190084"/>
            <a:ext cx="5403328" cy="360000"/>
          </a:xfrm>
          <a:prstGeom prst="roundRect">
            <a:avLst>
              <a:gd name="adj" fmla="val 35835"/>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noProof="0" dirty="0"/>
              <a:t>Cycle de l’eau</a:t>
            </a:r>
          </a:p>
        </p:txBody>
      </p:sp>
      <p:sp>
        <p:nvSpPr>
          <p:cNvPr id="4" name="Rectangle 3">
            <a:extLst>
              <a:ext uri="{FF2B5EF4-FFF2-40B4-BE49-F238E27FC236}">
                <a16:creationId xmlns:a16="http://schemas.microsoft.com/office/drawing/2014/main" id="{8713DE7E-FD5F-D5DB-22DB-F068A2DAA23C}"/>
              </a:ext>
            </a:extLst>
          </p:cNvPr>
          <p:cNvSpPr/>
          <p:nvPr/>
        </p:nvSpPr>
        <p:spPr>
          <a:xfrm>
            <a:off x="718456" y="4724598"/>
            <a:ext cx="10539309" cy="108548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fr-FR" sz="2400" noProof="0" dirty="0">
                <a:solidFill>
                  <a:schemeClr val="tx1"/>
                </a:solidFill>
                <a:latin typeface="Calibri" panose="020F0502020204030204" pitchFamily="34" charset="0"/>
                <a:ea typeface="Calibri" panose="020F0502020204030204" pitchFamily="34" charset="0"/>
                <a:cs typeface="Calibri" panose="020F0502020204030204" pitchFamily="34" charset="0"/>
              </a:rPr>
              <a:t>Le cycle de l'eau est l’ensemble des processus naturels par lesquels l'eau circule entre les différents réservoirs dans la nature.</a:t>
            </a:r>
            <a:endParaRPr lang="fr-FR" sz="2400" b="1" noProof="0" dirty="0">
              <a:solidFill>
                <a:srgbClr val="C00000"/>
              </a:solidFill>
              <a:latin typeface="Calibri" panose="020F0502020204030204" pitchFamily="34" charset="0"/>
              <a:ea typeface="Calibri" panose="020F0502020204030204" pitchFamily="34" charset="0"/>
              <a:cs typeface="Calibri" panose="020F0502020204030204" pitchFamily="34" charset="0"/>
            </a:endParaRPr>
          </a:p>
        </p:txBody>
      </p:sp>
      <p:sp>
        <p:nvSpPr>
          <p:cNvPr id="5" name="Espace réservé du contenu 3">
            <a:extLst>
              <a:ext uri="{FF2B5EF4-FFF2-40B4-BE49-F238E27FC236}">
                <a16:creationId xmlns:a16="http://schemas.microsoft.com/office/drawing/2014/main" id="{900E631D-1F54-A3A1-3B68-60260293C63C}"/>
              </a:ext>
            </a:extLst>
          </p:cNvPr>
          <p:cNvSpPr txBox="1">
            <a:spLocks/>
          </p:cNvSpPr>
          <p:nvPr/>
        </p:nvSpPr>
        <p:spPr>
          <a:xfrm>
            <a:off x="957262" y="668338"/>
            <a:ext cx="1027747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noProof="0" dirty="0">
                <a:solidFill>
                  <a:schemeClr val="tx1">
                    <a:lumMod val="50000"/>
                    <a:lumOff val="50000"/>
                  </a:schemeClr>
                </a:solidFill>
              </a:rPr>
              <a:t>Mettre l’accent sur le fait que le cycle des roches est un processus complexe, qui s’étend sur des millions d’années et résulte de l’interaction de plusieurs facteurs.</a:t>
            </a:r>
          </a:p>
        </p:txBody>
      </p:sp>
      <p:sp>
        <p:nvSpPr>
          <p:cNvPr id="3" name="ZoneTexte 2">
            <a:extLst>
              <a:ext uri="{FF2B5EF4-FFF2-40B4-BE49-F238E27FC236}">
                <a16:creationId xmlns:a16="http://schemas.microsoft.com/office/drawing/2014/main" id="{C327123E-3117-CA2E-FBD2-E87EE3E8516A}"/>
              </a:ext>
            </a:extLst>
          </p:cNvPr>
          <p:cNvSpPr txBox="1"/>
          <p:nvPr/>
        </p:nvSpPr>
        <p:spPr>
          <a:xfrm>
            <a:off x="3394336" y="1405596"/>
            <a:ext cx="5403328" cy="360000"/>
          </a:xfrm>
          <a:prstGeom prst="roundRect">
            <a:avLst>
              <a:gd name="adj" fmla="val 35835"/>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noProof="0" dirty="0"/>
              <a:t>Réservoir d’eau</a:t>
            </a:r>
          </a:p>
        </p:txBody>
      </p:sp>
      <p:sp>
        <p:nvSpPr>
          <p:cNvPr id="6" name="Rectangle 5">
            <a:extLst>
              <a:ext uri="{FF2B5EF4-FFF2-40B4-BE49-F238E27FC236}">
                <a16:creationId xmlns:a16="http://schemas.microsoft.com/office/drawing/2014/main" id="{2C3802A5-0BA0-FF30-EE95-0F5206CA7ED8}"/>
              </a:ext>
            </a:extLst>
          </p:cNvPr>
          <p:cNvSpPr/>
          <p:nvPr/>
        </p:nvSpPr>
        <p:spPr>
          <a:xfrm>
            <a:off x="718456" y="1940110"/>
            <a:ext cx="10539309" cy="191343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fr-FR" sz="2400" dirty="0">
                <a:solidFill>
                  <a:schemeClr val="tx1"/>
                </a:solidFill>
                <a:latin typeface="Calibri" panose="020F0502020204030204" pitchFamily="34" charset="0"/>
                <a:ea typeface="Calibri" panose="020F0502020204030204" pitchFamily="34" charset="0"/>
                <a:cs typeface="Calibri" panose="020F0502020204030204" pitchFamily="34" charset="0"/>
              </a:rPr>
              <a:t>Un réservoir d’eau est un endroit dans la nature où l’eau est stockée, comme les mers, les océans, les rivières, les neiges, l’humidité atmosphérique et les nappes souterraines.</a:t>
            </a:r>
          </a:p>
        </p:txBody>
      </p:sp>
    </p:spTree>
    <p:extLst>
      <p:ext uri="{BB962C8B-B14F-4D97-AF65-F5344CB8AC3E}">
        <p14:creationId xmlns:p14="http://schemas.microsoft.com/office/powerpoint/2010/main" val="28958036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FDF2B-0301-59D0-F5EC-5461548F82C7}"/>
            </a:ext>
          </a:extLst>
        </p:cNvPr>
        <p:cNvGrpSpPr/>
        <p:nvPr/>
      </p:nvGrpSpPr>
      <p:grpSpPr>
        <a:xfrm>
          <a:off x="0" y="0"/>
          <a:ext cx="0" cy="0"/>
          <a:chOff x="0" y="0"/>
          <a:chExt cx="0" cy="0"/>
        </a:xfrm>
      </p:grpSpPr>
      <p:pic>
        <p:nvPicPr>
          <p:cNvPr id="12" name="Espace réservé du contenu 11">
            <a:extLst>
              <a:ext uri="{FF2B5EF4-FFF2-40B4-BE49-F238E27FC236}">
                <a16:creationId xmlns:a16="http://schemas.microsoft.com/office/drawing/2014/main" id="{41294E48-A909-2735-FE82-1231AF84A776}"/>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a:stretch/>
        </p:blipFill>
        <p:spPr>
          <a:xfrm>
            <a:off x="174329" y="1258979"/>
            <a:ext cx="11912895" cy="5424284"/>
          </a:xfrm>
          <a:prstGeom prst="rect">
            <a:avLst/>
          </a:prstGeom>
        </p:spPr>
      </p:pic>
      <p:sp>
        <p:nvSpPr>
          <p:cNvPr id="2" name="Titre 1">
            <a:extLst>
              <a:ext uri="{FF2B5EF4-FFF2-40B4-BE49-F238E27FC236}">
                <a16:creationId xmlns:a16="http://schemas.microsoft.com/office/drawing/2014/main" id="{34565471-66ED-F658-0E50-F822744E46B3}"/>
              </a:ext>
            </a:extLst>
          </p:cNvPr>
          <p:cNvSpPr>
            <a:spLocks noGrp="1"/>
          </p:cNvSpPr>
          <p:nvPr>
            <p:ph type="title"/>
          </p:nvPr>
        </p:nvSpPr>
        <p:spPr>
          <a:xfrm>
            <a:off x="1030246" y="262310"/>
            <a:ext cx="10277091" cy="577446"/>
          </a:xfrm>
        </p:spPr>
        <p:txBody>
          <a:bodyPr/>
          <a:lstStyle/>
          <a:p>
            <a:r>
              <a:rPr lang="fr-FR" noProof="0" dirty="0">
                <a:solidFill>
                  <a:schemeClr val="tx1">
                    <a:lumMod val="50000"/>
                    <a:lumOff val="50000"/>
                  </a:schemeClr>
                </a:solidFill>
              </a:rPr>
              <a:t>Avant de parler du mouvement de l’eau, nous allons d’abord identifier les endroits où l’eau est stockée dans la nature. On les appelle des réservoirs d’eau. Où trouve-t-on l’eau dans ce schéma ?</a:t>
            </a:r>
          </a:p>
        </p:txBody>
      </p:sp>
      <p:sp>
        <p:nvSpPr>
          <p:cNvPr id="3" name="ZoneTexte 2">
            <a:extLst>
              <a:ext uri="{FF2B5EF4-FFF2-40B4-BE49-F238E27FC236}">
                <a16:creationId xmlns:a16="http://schemas.microsoft.com/office/drawing/2014/main" id="{9171A754-FFD9-007D-3AD4-A775548EDAD2}"/>
              </a:ext>
            </a:extLst>
          </p:cNvPr>
          <p:cNvSpPr txBox="1"/>
          <p:nvPr/>
        </p:nvSpPr>
        <p:spPr>
          <a:xfrm>
            <a:off x="9643525" y="5088243"/>
            <a:ext cx="1115915" cy="510778"/>
          </a:xfrm>
          <a:prstGeom prst="roundRect">
            <a:avLst/>
          </a:prstGeom>
          <a:solidFill>
            <a:schemeClr val="bg1">
              <a:lumMod val="85000"/>
              <a:alpha val="59000"/>
            </a:schemeClr>
          </a:solidFill>
          <a:ln>
            <a:noFill/>
          </a:ln>
        </p:spPr>
        <p:txBody>
          <a:bodyPr wrap="square">
            <a:spAutoFit/>
          </a:bodyPr>
          <a:lstStyle/>
          <a:p>
            <a:pPr algn="ctr"/>
            <a:r>
              <a:rPr lang="fr-FR" sz="2400" b="1" noProof="0" dirty="0">
                <a:solidFill>
                  <a:srgbClr val="002060"/>
                </a:solidFill>
                <a:latin typeface="Calibri"/>
                <a:ea typeface="Calibri"/>
                <a:cs typeface="Calibri"/>
                <a:sym typeface="Calibri"/>
              </a:rPr>
              <a:t>Océan </a:t>
            </a:r>
          </a:p>
        </p:txBody>
      </p:sp>
      <p:sp>
        <p:nvSpPr>
          <p:cNvPr id="4" name="ZoneTexte 3">
            <a:extLst>
              <a:ext uri="{FF2B5EF4-FFF2-40B4-BE49-F238E27FC236}">
                <a16:creationId xmlns:a16="http://schemas.microsoft.com/office/drawing/2014/main" id="{2BDEC8DC-6508-AEDA-D295-D7DE1E186F4B}"/>
              </a:ext>
            </a:extLst>
          </p:cNvPr>
          <p:cNvSpPr txBox="1"/>
          <p:nvPr/>
        </p:nvSpPr>
        <p:spPr>
          <a:xfrm>
            <a:off x="2983645" y="4377624"/>
            <a:ext cx="1314035" cy="510778"/>
          </a:xfrm>
          <a:prstGeom prst="roundRect">
            <a:avLst/>
          </a:prstGeom>
          <a:solidFill>
            <a:schemeClr val="bg1">
              <a:lumMod val="85000"/>
              <a:alpha val="59000"/>
            </a:schemeClr>
          </a:solidFill>
          <a:ln>
            <a:noFill/>
          </a:ln>
        </p:spPr>
        <p:txBody>
          <a:bodyPr wrap="square">
            <a:spAutoFit/>
          </a:bodyPr>
          <a:lstStyle/>
          <a:p>
            <a:pPr algn="ctr"/>
            <a:r>
              <a:rPr lang="fr-FR" sz="2400" b="1" noProof="0" dirty="0">
                <a:solidFill>
                  <a:srgbClr val="002060"/>
                </a:solidFill>
                <a:latin typeface="Calibri"/>
                <a:ea typeface="Calibri"/>
                <a:cs typeface="Calibri"/>
                <a:sym typeface="Calibri"/>
              </a:rPr>
              <a:t>Rivière  </a:t>
            </a:r>
          </a:p>
        </p:txBody>
      </p:sp>
      <p:sp>
        <p:nvSpPr>
          <p:cNvPr id="5" name="ZoneTexte 4">
            <a:extLst>
              <a:ext uri="{FF2B5EF4-FFF2-40B4-BE49-F238E27FC236}">
                <a16:creationId xmlns:a16="http://schemas.microsoft.com/office/drawing/2014/main" id="{50201160-1422-358F-1CEC-9B811F1CD5A0}"/>
              </a:ext>
            </a:extLst>
          </p:cNvPr>
          <p:cNvSpPr txBox="1"/>
          <p:nvPr/>
        </p:nvSpPr>
        <p:spPr>
          <a:xfrm>
            <a:off x="2535970" y="3352340"/>
            <a:ext cx="1314035" cy="510778"/>
          </a:xfrm>
          <a:prstGeom prst="roundRect">
            <a:avLst/>
          </a:prstGeom>
          <a:solidFill>
            <a:schemeClr val="bg1">
              <a:lumMod val="85000"/>
              <a:alpha val="59000"/>
            </a:schemeClr>
          </a:solidFill>
          <a:ln>
            <a:noFill/>
          </a:ln>
        </p:spPr>
        <p:txBody>
          <a:bodyPr wrap="square">
            <a:spAutoFit/>
          </a:bodyPr>
          <a:lstStyle/>
          <a:p>
            <a:pPr algn="ctr"/>
            <a:r>
              <a:rPr lang="fr-FR" sz="2400" b="1" noProof="0" dirty="0">
                <a:solidFill>
                  <a:srgbClr val="002060"/>
                </a:solidFill>
                <a:latin typeface="Calibri"/>
                <a:ea typeface="Calibri"/>
                <a:cs typeface="Calibri"/>
                <a:sym typeface="Calibri"/>
              </a:rPr>
              <a:t>Neige   </a:t>
            </a:r>
          </a:p>
        </p:txBody>
      </p:sp>
      <p:sp>
        <p:nvSpPr>
          <p:cNvPr id="6" name="ZoneTexte 5">
            <a:extLst>
              <a:ext uri="{FF2B5EF4-FFF2-40B4-BE49-F238E27FC236}">
                <a16:creationId xmlns:a16="http://schemas.microsoft.com/office/drawing/2014/main" id="{E8676995-C3C9-6D21-13A1-9C839C87CD3D}"/>
              </a:ext>
            </a:extLst>
          </p:cNvPr>
          <p:cNvSpPr txBox="1"/>
          <p:nvPr/>
        </p:nvSpPr>
        <p:spPr>
          <a:xfrm>
            <a:off x="1648985" y="5728035"/>
            <a:ext cx="2923015" cy="510778"/>
          </a:xfrm>
          <a:prstGeom prst="roundRect">
            <a:avLst/>
          </a:prstGeom>
          <a:solidFill>
            <a:schemeClr val="bg1">
              <a:lumMod val="85000"/>
              <a:alpha val="59000"/>
            </a:schemeClr>
          </a:solidFill>
          <a:ln>
            <a:noFill/>
          </a:ln>
        </p:spPr>
        <p:txBody>
          <a:bodyPr wrap="square">
            <a:spAutoFit/>
          </a:bodyPr>
          <a:lstStyle/>
          <a:p>
            <a:pPr algn="ctr"/>
            <a:r>
              <a:rPr lang="fr-FR" sz="2400" b="1" noProof="0" dirty="0">
                <a:solidFill>
                  <a:srgbClr val="002060"/>
                </a:solidFill>
                <a:latin typeface="Calibri"/>
                <a:ea typeface="Calibri"/>
                <a:cs typeface="Calibri"/>
                <a:sym typeface="Calibri"/>
              </a:rPr>
              <a:t>Nappe souterraine    </a:t>
            </a:r>
          </a:p>
        </p:txBody>
      </p:sp>
      <p:sp>
        <p:nvSpPr>
          <p:cNvPr id="7" name="ZoneTexte 6">
            <a:extLst>
              <a:ext uri="{FF2B5EF4-FFF2-40B4-BE49-F238E27FC236}">
                <a16:creationId xmlns:a16="http://schemas.microsoft.com/office/drawing/2014/main" id="{AD756981-A0F7-B6F0-8BD7-5C4E5F432C3B}"/>
              </a:ext>
            </a:extLst>
          </p:cNvPr>
          <p:cNvSpPr txBox="1"/>
          <p:nvPr/>
        </p:nvSpPr>
        <p:spPr>
          <a:xfrm>
            <a:off x="6395161" y="3607729"/>
            <a:ext cx="3066415" cy="504000"/>
          </a:xfrm>
          <a:prstGeom prst="roundRect">
            <a:avLst/>
          </a:prstGeom>
          <a:solidFill>
            <a:schemeClr val="bg1">
              <a:lumMod val="85000"/>
              <a:alpha val="59000"/>
            </a:schemeClr>
          </a:solidFill>
          <a:ln>
            <a:noFill/>
          </a:ln>
        </p:spPr>
        <p:txBody>
          <a:bodyPr wrap="square">
            <a:spAutoFit/>
          </a:bodyPr>
          <a:lstStyle/>
          <a:p>
            <a:pPr algn="ctr"/>
            <a:r>
              <a:rPr lang="fr-FR" sz="2400" b="1" noProof="0" dirty="0">
                <a:solidFill>
                  <a:srgbClr val="002060"/>
                </a:solidFill>
                <a:latin typeface="Calibri"/>
                <a:ea typeface="Calibri"/>
                <a:cs typeface="Calibri"/>
                <a:sym typeface="Calibri"/>
              </a:rPr>
              <a:t>Eau de l’atmosphère   </a:t>
            </a:r>
          </a:p>
        </p:txBody>
      </p:sp>
      <p:sp>
        <p:nvSpPr>
          <p:cNvPr id="10" name="ZoneTexte 9">
            <a:extLst>
              <a:ext uri="{FF2B5EF4-FFF2-40B4-BE49-F238E27FC236}">
                <a16:creationId xmlns:a16="http://schemas.microsoft.com/office/drawing/2014/main" id="{2F5D1F24-A1FA-6275-F308-CA3A520CAFBB}"/>
              </a:ext>
            </a:extLst>
          </p:cNvPr>
          <p:cNvSpPr txBox="1"/>
          <p:nvPr/>
        </p:nvSpPr>
        <p:spPr>
          <a:xfrm>
            <a:off x="3048000" y="1258979"/>
            <a:ext cx="6096000" cy="461665"/>
          </a:xfrm>
          <a:prstGeom prst="rect">
            <a:avLst/>
          </a:prstGeom>
          <a:noFill/>
        </p:spPr>
        <p:txBody>
          <a:bodyPr wrap="square">
            <a:spAutoFit/>
          </a:bodyPr>
          <a:lstStyle/>
          <a:p>
            <a:pPr algn="ctr"/>
            <a:r>
              <a:rPr lang="fr-FR" sz="2400" b="1" noProof="0" dirty="0">
                <a:solidFill>
                  <a:schemeClr val="accent4">
                    <a:lumMod val="20000"/>
                    <a:lumOff val="80000"/>
                  </a:schemeClr>
                </a:solidFill>
                <a:latin typeface="Calibri" panose="020F0502020204030204" pitchFamily="34" charset="0"/>
                <a:cs typeface="Calibri" panose="020F0502020204030204" pitchFamily="34" charset="0"/>
              </a:rPr>
              <a:t>Les principaux réservoirs d’eau</a:t>
            </a:r>
          </a:p>
        </p:txBody>
      </p:sp>
    </p:spTree>
    <p:extLst>
      <p:ext uri="{BB962C8B-B14F-4D97-AF65-F5344CB8AC3E}">
        <p14:creationId xmlns:p14="http://schemas.microsoft.com/office/powerpoint/2010/main" val="26817853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3B9A1-ECA4-E6EC-E191-6CA5DF6A28EE}"/>
            </a:ext>
          </a:extLst>
        </p:cNvPr>
        <p:cNvGrpSpPr/>
        <p:nvPr/>
      </p:nvGrpSpPr>
      <p:grpSpPr>
        <a:xfrm>
          <a:off x="0" y="0"/>
          <a:ext cx="0" cy="0"/>
          <a:chOff x="0" y="0"/>
          <a:chExt cx="0" cy="0"/>
        </a:xfrm>
      </p:grpSpPr>
      <p:pic>
        <p:nvPicPr>
          <p:cNvPr id="12" name="Espace réservé du contenu 11">
            <a:extLst>
              <a:ext uri="{FF2B5EF4-FFF2-40B4-BE49-F238E27FC236}">
                <a16:creationId xmlns:a16="http://schemas.microsoft.com/office/drawing/2014/main" id="{C4EC90BC-44CB-DE04-9EF8-9435EA7FA17E}"/>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a:stretch/>
        </p:blipFill>
        <p:spPr>
          <a:xfrm>
            <a:off x="174329" y="1258979"/>
            <a:ext cx="11912895" cy="5424284"/>
          </a:xfrm>
          <a:prstGeom prst="rect">
            <a:avLst/>
          </a:prstGeom>
        </p:spPr>
      </p:pic>
      <p:sp>
        <p:nvSpPr>
          <p:cNvPr id="2" name="Titre 1">
            <a:extLst>
              <a:ext uri="{FF2B5EF4-FFF2-40B4-BE49-F238E27FC236}">
                <a16:creationId xmlns:a16="http://schemas.microsoft.com/office/drawing/2014/main" id="{FC50830F-147A-29A3-35A7-9F6BA04600B6}"/>
              </a:ext>
            </a:extLst>
          </p:cNvPr>
          <p:cNvSpPr>
            <a:spLocks noGrp="1"/>
          </p:cNvSpPr>
          <p:nvPr>
            <p:ph type="title"/>
          </p:nvPr>
        </p:nvSpPr>
        <p:spPr>
          <a:xfrm>
            <a:off x="957454" y="252979"/>
            <a:ext cx="10277091" cy="577446"/>
          </a:xfrm>
        </p:spPr>
        <p:txBody>
          <a:bodyPr/>
          <a:lstStyle/>
          <a:p>
            <a:r>
              <a:rPr lang="fr-FR" noProof="0" dirty="0">
                <a:solidFill>
                  <a:schemeClr val="tx1">
                    <a:lumMod val="50000"/>
                    <a:lumOff val="50000"/>
                  </a:schemeClr>
                </a:solidFill>
              </a:rPr>
              <a:t>Sous l’effet de la chaleur du Soleil, l’eau liquide des océans, des lacs et des rivières se transforme en vapeur d’eau et monte dans l’atmosphère. Est-ce que l’eau disparaît ? Non, elle devient vapeur d’eau. </a:t>
            </a:r>
          </a:p>
        </p:txBody>
      </p:sp>
      <p:pic>
        <p:nvPicPr>
          <p:cNvPr id="3" name="Image 2" descr="White Smoke PNG Picture">
            <a:extLst>
              <a:ext uri="{FF2B5EF4-FFF2-40B4-BE49-F238E27FC236}">
                <a16:creationId xmlns:a16="http://schemas.microsoft.com/office/drawing/2014/main" id="{D7D3F352-F177-1369-D3DE-7B3327528CBD}"/>
              </a:ext>
            </a:extLst>
          </p:cNvPr>
          <p:cNvPicPr>
            <a:picLocks noChangeAspect="1"/>
          </p:cNvPicPr>
          <p:nvPr/>
        </p:nvPicPr>
        <p:blipFill>
          <a:blip r:embed="rId3">
            <a:alphaModFix amt="50000"/>
          </a:blip>
          <a:stretch>
            <a:fillRect/>
          </a:stretch>
        </p:blipFill>
        <p:spPr>
          <a:xfrm>
            <a:off x="8617486" y="3429000"/>
            <a:ext cx="2028827" cy="2028827"/>
          </a:xfrm>
          <a:prstGeom prst="rect">
            <a:avLst/>
          </a:prstGeom>
        </p:spPr>
      </p:pic>
      <p:pic>
        <p:nvPicPr>
          <p:cNvPr id="6" name="Image 5" descr="soleil - Tests &amp; Jeux éducatifs en ligne">
            <a:extLst>
              <a:ext uri="{FF2B5EF4-FFF2-40B4-BE49-F238E27FC236}">
                <a16:creationId xmlns:a16="http://schemas.microsoft.com/office/drawing/2014/main" id="{6989A72D-6444-E2E4-1B21-D9AF53C7D328}"/>
              </a:ext>
            </a:extLst>
          </p:cNvPr>
          <p:cNvPicPr>
            <a:picLocks noChangeAspect="1"/>
          </p:cNvPicPr>
          <p:nvPr/>
        </p:nvPicPr>
        <p:blipFill>
          <a:blip r:embed="rId4"/>
          <a:stretch>
            <a:fillRect/>
          </a:stretch>
        </p:blipFill>
        <p:spPr>
          <a:xfrm>
            <a:off x="10313806" y="1623877"/>
            <a:ext cx="1326905" cy="1326905"/>
          </a:xfrm>
          <a:prstGeom prst="rect">
            <a:avLst/>
          </a:prstGeom>
        </p:spPr>
      </p:pic>
      <p:pic>
        <p:nvPicPr>
          <p:cNvPr id="7" name="Image 6" descr="White Smoke PNG Picture">
            <a:extLst>
              <a:ext uri="{FF2B5EF4-FFF2-40B4-BE49-F238E27FC236}">
                <a16:creationId xmlns:a16="http://schemas.microsoft.com/office/drawing/2014/main" id="{2208B5E7-13C0-0A31-5536-A7533F6EC9BC}"/>
              </a:ext>
            </a:extLst>
          </p:cNvPr>
          <p:cNvPicPr>
            <a:picLocks noChangeAspect="1"/>
          </p:cNvPicPr>
          <p:nvPr/>
        </p:nvPicPr>
        <p:blipFill>
          <a:blip r:embed="rId3">
            <a:alphaModFix amt="35000"/>
          </a:blip>
          <a:stretch>
            <a:fillRect/>
          </a:stretch>
        </p:blipFill>
        <p:spPr>
          <a:xfrm>
            <a:off x="1184911" y="3076746"/>
            <a:ext cx="2028827" cy="2028827"/>
          </a:xfrm>
          <a:prstGeom prst="rect">
            <a:avLst/>
          </a:prstGeom>
        </p:spPr>
      </p:pic>
      <p:pic>
        <p:nvPicPr>
          <p:cNvPr id="9" name="Image 8" descr="White Smoke PNG Picture">
            <a:extLst>
              <a:ext uri="{FF2B5EF4-FFF2-40B4-BE49-F238E27FC236}">
                <a16:creationId xmlns:a16="http://schemas.microsoft.com/office/drawing/2014/main" id="{CF2E96A6-A6A8-EF17-CA93-62E2ED8DC8FF}"/>
              </a:ext>
            </a:extLst>
          </p:cNvPr>
          <p:cNvPicPr>
            <a:picLocks noChangeAspect="1"/>
          </p:cNvPicPr>
          <p:nvPr/>
        </p:nvPicPr>
        <p:blipFill>
          <a:blip r:embed="rId3">
            <a:alphaModFix amt="35000"/>
          </a:blip>
          <a:stretch>
            <a:fillRect/>
          </a:stretch>
        </p:blipFill>
        <p:spPr>
          <a:xfrm>
            <a:off x="9768025" y="3585141"/>
            <a:ext cx="1872686" cy="1872686"/>
          </a:xfrm>
          <a:prstGeom prst="rect">
            <a:avLst/>
          </a:prstGeom>
        </p:spPr>
      </p:pic>
      <p:sp>
        <p:nvSpPr>
          <p:cNvPr id="11" name="ZoneTexte 10">
            <a:extLst>
              <a:ext uri="{FF2B5EF4-FFF2-40B4-BE49-F238E27FC236}">
                <a16:creationId xmlns:a16="http://schemas.microsoft.com/office/drawing/2014/main" id="{8F597098-06B2-41F3-F999-4380946BD479}"/>
              </a:ext>
            </a:extLst>
          </p:cNvPr>
          <p:cNvSpPr txBox="1"/>
          <p:nvPr/>
        </p:nvSpPr>
        <p:spPr>
          <a:xfrm>
            <a:off x="3048000" y="1258979"/>
            <a:ext cx="6096000" cy="461665"/>
          </a:xfrm>
          <a:prstGeom prst="rect">
            <a:avLst/>
          </a:prstGeom>
          <a:noFill/>
        </p:spPr>
        <p:txBody>
          <a:bodyPr wrap="square">
            <a:spAutoFit/>
          </a:bodyPr>
          <a:lstStyle/>
          <a:p>
            <a:pPr algn="ctr"/>
            <a:r>
              <a:rPr lang="fr-FR" sz="2400" b="1" noProof="0" dirty="0">
                <a:solidFill>
                  <a:schemeClr val="accent4">
                    <a:lumMod val="20000"/>
                    <a:lumOff val="80000"/>
                  </a:schemeClr>
                </a:solidFill>
                <a:latin typeface="Calibri" panose="020F0502020204030204" pitchFamily="34" charset="0"/>
                <a:cs typeface="Calibri" panose="020F0502020204030204" pitchFamily="34" charset="0"/>
              </a:rPr>
              <a:t>Le cycle de l’eau </a:t>
            </a:r>
          </a:p>
        </p:txBody>
      </p:sp>
      <p:pic>
        <p:nvPicPr>
          <p:cNvPr id="13" name="Image 12" descr="White Smoke PNG Picture">
            <a:extLst>
              <a:ext uri="{FF2B5EF4-FFF2-40B4-BE49-F238E27FC236}">
                <a16:creationId xmlns:a16="http://schemas.microsoft.com/office/drawing/2014/main" id="{663AF9D7-1DDA-C7D0-1A5A-9484C32FC021}"/>
              </a:ext>
            </a:extLst>
          </p:cNvPr>
          <p:cNvPicPr>
            <a:picLocks noChangeAspect="1"/>
          </p:cNvPicPr>
          <p:nvPr/>
        </p:nvPicPr>
        <p:blipFill>
          <a:blip r:embed="rId3">
            <a:alphaModFix amt="35000"/>
          </a:blip>
          <a:stretch>
            <a:fillRect/>
          </a:stretch>
        </p:blipFill>
        <p:spPr>
          <a:xfrm>
            <a:off x="244641" y="3214760"/>
            <a:ext cx="2028826" cy="2028826"/>
          </a:xfrm>
          <a:prstGeom prst="rect">
            <a:avLst/>
          </a:prstGeom>
        </p:spPr>
      </p:pic>
      <p:sp>
        <p:nvSpPr>
          <p:cNvPr id="4" name="ZoneTexte 3">
            <a:extLst>
              <a:ext uri="{FF2B5EF4-FFF2-40B4-BE49-F238E27FC236}">
                <a16:creationId xmlns:a16="http://schemas.microsoft.com/office/drawing/2014/main" id="{D73C2CE1-2FD4-CE16-6593-BAB954CBE672}"/>
              </a:ext>
            </a:extLst>
          </p:cNvPr>
          <p:cNvSpPr txBox="1"/>
          <p:nvPr/>
        </p:nvSpPr>
        <p:spPr>
          <a:xfrm>
            <a:off x="9785224" y="3169565"/>
            <a:ext cx="2028827" cy="510778"/>
          </a:xfrm>
          <a:prstGeom prst="roundRect">
            <a:avLst/>
          </a:prstGeom>
          <a:solidFill>
            <a:schemeClr val="tx2">
              <a:lumMod val="10000"/>
              <a:lumOff val="90000"/>
              <a:alpha val="89000"/>
            </a:schemeClr>
          </a:solidFill>
          <a:ln>
            <a:noFill/>
          </a:ln>
        </p:spPr>
        <p:txBody>
          <a:bodyPr wrap="square">
            <a:spAutoFit/>
          </a:bodyPr>
          <a:lstStyle/>
          <a:p>
            <a:pPr algn="ctr"/>
            <a:r>
              <a:rPr lang="fr-FR" sz="2400" b="1" noProof="0" dirty="0">
                <a:solidFill>
                  <a:srgbClr val="FF0000"/>
                </a:solidFill>
                <a:latin typeface="Calibri"/>
                <a:ea typeface="Calibri"/>
                <a:cs typeface="Calibri"/>
                <a:sym typeface="Calibri"/>
              </a:rPr>
              <a:t>Évaporation  </a:t>
            </a:r>
          </a:p>
        </p:txBody>
      </p:sp>
      <p:sp>
        <p:nvSpPr>
          <p:cNvPr id="5" name="ZoneTexte 4">
            <a:extLst>
              <a:ext uri="{FF2B5EF4-FFF2-40B4-BE49-F238E27FC236}">
                <a16:creationId xmlns:a16="http://schemas.microsoft.com/office/drawing/2014/main" id="{5C048433-9092-D5FC-47DA-8D18134C965D}"/>
              </a:ext>
            </a:extLst>
          </p:cNvPr>
          <p:cNvSpPr txBox="1"/>
          <p:nvPr/>
        </p:nvSpPr>
        <p:spPr>
          <a:xfrm>
            <a:off x="786597" y="2938733"/>
            <a:ext cx="2028827" cy="510778"/>
          </a:xfrm>
          <a:prstGeom prst="roundRect">
            <a:avLst/>
          </a:prstGeom>
          <a:solidFill>
            <a:schemeClr val="tx2">
              <a:lumMod val="10000"/>
              <a:lumOff val="90000"/>
              <a:alpha val="89000"/>
            </a:schemeClr>
          </a:solidFill>
          <a:ln>
            <a:noFill/>
          </a:ln>
        </p:spPr>
        <p:txBody>
          <a:bodyPr wrap="square">
            <a:spAutoFit/>
          </a:bodyPr>
          <a:lstStyle/>
          <a:p>
            <a:pPr algn="ctr"/>
            <a:r>
              <a:rPr lang="fr-FR" sz="2400" b="1" noProof="0" dirty="0">
                <a:solidFill>
                  <a:srgbClr val="FF0000"/>
                </a:solidFill>
                <a:latin typeface="Calibri"/>
                <a:ea typeface="Calibri"/>
                <a:cs typeface="Calibri"/>
                <a:sym typeface="Calibri"/>
              </a:rPr>
              <a:t>Transpiration   </a:t>
            </a:r>
          </a:p>
        </p:txBody>
      </p:sp>
      <p:pic>
        <p:nvPicPr>
          <p:cNvPr id="8" name="Image 7" descr="Arrow Png - Images et vidéos libres de droits | Adobe Stock">
            <a:extLst>
              <a:ext uri="{FF2B5EF4-FFF2-40B4-BE49-F238E27FC236}">
                <a16:creationId xmlns:a16="http://schemas.microsoft.com/office/drawing/2014/main" id="{E8896497-965A-85A0-A06C-1E9DCD044460}"/>
              </a:ext>
            </a:extLst>
          </p:cNvPr>
          <p:cNvPicPr>
            <a:picLocks noChangeAspect="1"/>
          </p:cNvPicPr>
          <p:nvPr/>
        </p:nvPicPr>
        <p:blipFill>
          <a:blip r:embed="rId5">
            <a:clrChange>
              <a:clrFrom>
                <a:srgbClr val="FFFFFF"/>
              </a:clrFrom>
              <a:clrTo>
                <a:srgbClr val="FFFFFF">
                  <a:alpha val="0"/>
                </a:srgbClr>
              </a:clrTo>
            </a:clrChange>
            <a:duotone>
              <a:schemeClr val="accent2">
                <a:shade val="45000"/>
                <a:satMod val="135000"/>
              </a:schemeClr>
              <a:prstClr val="white"/>
            </a:duotone>
          </a:blip>
          <a:stretch>
            <a:fillRect/>
          </a:stretch>
        </p:blipFill>
        <p:spPr>
          <a:xfrm rot="17044472">
            <a:off x="10373027" y="3819868"/>
            <a:ext cx="2014728" cy="1097280"/>
          </a:xfrm>
          <a:prstGeom prst="rect">
            <a:avLst/>
          </a:prstGeom>
        </p:spPr>
      </p:pic>
      <p:pic>
        <p:nvPicPr>
          <p:cNvPr id="10" name="Image 9" descr="Arrow Png - Images et vidéos libres de droits | Adobe Stock">
            <a:extLst>
              <a:ext uri="{FF2B5EF4-FFF2-40B4-BE49-F238E27FC236}">
                <a16:creationId xmlns:a16="http://schemas.microsoft.com/office/drawing/2014/main" id="{099669B8-41DD-93F4-7458-B75A38F1BD41}"/>
              </a:ext>
            </a:extLst>
          </p:cNvPr>
          <p:cNvPicPr>
            <a:picLocks noChangeAspect="1"/>
          </p:cNvPicPr>
          <p:nvPr/>
        </p:nvPicPr>
        <p:blipFill>
          <a:blip r:embed="rId5">
            <a:clrChange>
              <a:clrFrom>
                <a:srgbClr val="FFFFFF"/>
              </a:clrFrom>
              <a:clrTo>
                <a:srgbClr val="FFFFFF">
                  <a:alpha val="0"/>
                </a:srgbClr>
              </a:clrTo>
            </a:clrChange>
            <a:duotone>
              <a:schemeClr val="accent2">
                <a:shade val="45000"/>
                <a:satMod val="135000"/>
              </a:schemeClr>
              <a:prstClr val="white"/>
            </a:duotone>
          </a:blip>
          <a:stretch>
            <a:fillRect/>
          </a:stretch>
        </p:blipFill>
        <p:spPr>
          <a:xfrm rot="4555528" flipH="1">
            <a:off x="411601" y="3598903"/>
            <a:ext cx="1222450" cy="665782"/>
          </a:xfrm>
          <a:prstGeom prst="rect">
            <a:avLst/>
          </a:prstGeom>
        </p:spPr>
      </p:pic>
    </p:spTree>
    <p:extLst>
      <p:ext uri="{BB962C8B-B14F-4D97-AF65-F5344CB8AC3E}">
        <p14:creationId xmlns:p14="http://schemas.microsoft.com/office/powerpoint/2010/main" val="3168086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repeatCount="indefinite" nodeType="clickEffect">
                                  <p:stCondLst>
                                    <p:cond delay="0"/>
                                  </p:stCondLst>
                                  <p:endCondLst>
                                    <p:cond evt="onNext" delay="0">
                                      <p:tgtEl>
                                        <p:sldTgt/>
                                      </p:tgtEl>
                                    </p:cond>
                                  </p:end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2" presetClass="entr" presetSubtype="4" repeatCount="indefinite"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2000"/>
                                        <p:tgtEl>
                                          <p:spTgt spid="3"/>
                                        </p:tgtEl>
                                      </p:cBhvr>
                                    </p:animEffect>
                                  </p:childTnLst>
                                </p:cTn>
                              </p:par>
                              <p:par>
                                <p:cTn id="13" presetID="22" presetClass="entr" presetSubtype="4" repeatCount="indefinite"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2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repeatCount="indefinite"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2000"/>
                                        <p:tgtEl>
                                          <p:spTgt spid="7"/>
                                        </p:tgtEl>
                                      </p:cBhvr>
                                    </p:animEffect>
                                  </p:childTnLst>
                                </p:cTn>
                              </p:par>
                              <p:par>
                                <p:cTn id="26" presetID="22" presetClass="entr" presetSubtype="4" repeatCount="indefinite" fill="hold"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down)">
                                      <p:cBhvr>
                                        <p:cTn id="28" dur="20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E71BE-872D-CAA8-A027-73A745BDDFD7}"/>
            </a:ext>
          </a:extLst>
        </p:cNvPr>
        <p:cNvGrpSpPr/>
        <p:nvPr/>
      </p:nvGrpSpPr>
      <p:grpSpPr>
        <a:xfrm>
          <a:off x="0" y="0"/>
          <a:ext cx="0" cy="0"/>
          <a:chOff x="0" y="0"/>
          <a:chExt cx="0" cy="0"/>
        </a:xfrm>
      </p:grpSpPr>
      <p:pic>
        <p:nvPicPr>
          <p:cNvPr id="12" name="Espace réservé du contenu 11">
            <a:extLst>
              <a:ext uri="{FF2B5EF4-FFF2-40B4-BE49-F238E27FC236}">
                <a16:creationId xmlns:a16="http://schemas.microsoft.com/office/drawing/2014/main" id="{E04E1F81-9EC4-2E28-1274-00FE5C2FD182}"/>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a:stretch/>
        </p:blipFill>
        <p:spPr>
          <a:xfrm>
            <a:off x="174329" y="1258979"/>
            <a:ext cx="11912895" cy="5424284"/>
          </a:xfrm>
          <a:prstGeom prst="rect">
            <a:avLst/>
          </a:prstGeom>
        </p:spPr>
      </p:pic>
      <p:sp>
        <p:nvSpPr>
          <p:cNvPr id="2" name="Titre 1">
            <a:extLst>
              <a:ext uri="{FF2B5EF4-FFF2-40B4-BE49-F238E27FC236}">
                <a16:creationId xmlns:a16="http://schemas.microsoft.com/office/drawing/2014/main" id="{056A929C-0E65-D9DA-C025-DCDF77846149}"/>
              </a:ext>
            </a:extLst>
          </p:cNvPr>
          <p:cNvSpPr>
            <a:spLocks noGrp="1"/>
          </p:cNvSpPr>
          <p:nvPr>
            <p:ph type="title"/>
          </p:nvPr>
        </p:nvSpPr>
        <p:spPr/>
        <p:txBody>
          <a:bodyPr/>
          <a:lstStyle/>
          <a:p>
            <a:r>
              <a:rPr lang="fr-FR" noProof="0" dirty="0">
                <a:solidFill>
                  <a:schemeClr val="tx1">
                    <a:lumMod val="50000"/>
                    <a:lumOff val="50000"/>
                  </a:schemeClr>
                </a:solidFill>
              </a:rPr>
              <a:t>Les plantes aussi rejettent de la vapeur d’eau dans l’atmosphère par leurs feuilles : c’est la transpiration.</a:t>
            </a:r>
          </a:p>
        </p:txBody>
      </p:sp>
      <p:pic>
        <p:nvPicPr>
          <p:cNvPr id="6" name="Image 5" descr="soleil - Tests &amp; Jeux éducatifs en ligne">
            <a:extLst>
              <a:ext uri="{FF2B5EF4-FFF2-40B4-BE49-F238E27FC236}">
                <a16:creationId xmlns:a16="http://schemas.microsoft.com/office/drawing/2014/main" id="{AFC1BF04-41A9-6879-C00B-DE3812F48E03}"/>
              </a:ext>
            </a:extLst>
          </p:cNvPr>
          <p:cNvPicPr>
            <a:picLocks noChangeAspect="1"/>
          </p:cNvPicPr>
          <p:nvPr/>
        </p:nvPicPr>
        <p:blipFill>
          <a:blip r:embed="rId3"/>
          <a:stretch>
            <a:fillRect/>
          </a:stretch>
        </p:blipFill>
        <p:spPr>
          <a:xfrm>
            <a:off x="10313806" y="1623877"/>
            <a:ext cx="1326905" cy="1326905"/>
          </a:xfrm>
          <a:prstGeom prst="rect">
            <a:avLst/>
          </a:prstGeom>
        </p:spPr>
      </p:pic>
      <p:sp>
        <p:nvSpPr>
          <p:cNvPr id="11" name="ZoneTexte 10">
            <a:extLst>
              <a:ext uri="{FF2B5EF4-FFF2-40B4-BE49-F238E27FC236}">
                <a16:creationId xmlns:a16="http://schemas.microsoft.com/office/drawing/2014/main" id="{F81E4EF4-0060-073E-02BE-698DEAC2BCB6}"/>
              </a:ext>
            </a:extLst>
          </p:cNvPr>
          <p:cNvSpPr txBox="1"/>
          <p:nvPr/>
        </p:nvSpPr>
        <p:spPr>
          <a:xfrm>
            <a:off x="3048000" y="1258979"/>
            <a:ext cx="6096000" cy="461665"/>
          </a:xfrm>
          <a:prstGeom prst="rect">
            <a:avLst/>
          </a:prstGeom>
          <a:noFill/>
        </p:spPr>
        <p:txBody>
          <a:bodyPr wrap="square">
            <a:spAutoFit/>
          </a:bodyPr>
          <a:lstStyle/>
          <a:p>
            <a:pPr algn="ctr"/>
            <a:r>
              <a:rPr lang="fr-FR" sz="2400" b="1" noProof="0" dirty="0">
                <a:solidFill>
                  <a:schemeClr val="accent4">
                    <a:lumMod val="20000"/>
                    <a:lumOff val="80000"/>
                  </a:schemeClr>
                </a:solidFill>
                <a:latin typeface="Calibri" panose="020F0502020204030204" pitchFamily="34" charset="0"/>
                <a:cs typeface="Calibri" panose="020F0502020204030204" pitchFamily="34" charset="0"/>
              </a:rPr>
              <a:t>Le cycle de l’eau </a:t>
            </a:r>
          </a:p>
        </p:txBody>
      </p:sp>
      <p:pic>
        <p:nvPicPr>
          <p:cNvPr id="4" name="Image 3" descr="White Smoke PNG Picture">
            <a:extLst>
              <a:ext uri="{FF2B5EF4-FFF2-40B4-BE49-F238E27FC236}">
                <a16:creationId xmlns:a16="http://schemas.microsoft.com/office/drawing/2014/main" id="{D3EA9D99-24D6-7AB0-3F53-D294D55118AA}"/>
              </a:ext>
            </a:extLst>
          </p:cNvPr>
          <p:cNvPicPr>
            <a:picLocks noChangeAspect="1"/>
          </p:cNvPicPr>
          <p:nvPr/>
        </p:nvPicPr>
        <p:blipFill>
          <a:blip r:embed="rId4">
            <a:alphaModFix amt="50000"/>
          </a:blip>
          <a:stretch>
            <a:fillRect/>
          </a:stretch>
        </p:blipFill>
        <p:spPr>
          <a:xfrm>
            <a:off x="8617486" y="3429000"/>
            <a:ext cx="2028827" cy="2028827"/>
          </a:xfrm>
          <a:prstGeom prst="rect">
            <a:avLst/>
          </a:prstGeom>
        </p:spPr>
      </p:pic>
      <p:pic>
        <p:nvPicPr>
          <p:cNvPr id="5" name="Image 4" descr="White Smoke PNG Picture">
            <a:extLst>
              <a:ext uri="{FF2B5EF4-FFF2-40B4-BE49-F238E27FC236}">
                <a16:creationId xmlns:a16="http://schemas.microsoft.com/office/drawing/2014/main" id="{5CFA8787-2D02-D279-7E03-9E5A40E18B3C}"/>
              </a:ext>
            </a:extLst>
          </p:cNvPr>
          <p:cNvPicPr>
            <a:picLocks noChangeAspect="1"/>
          </p:cNvPicPr>
          <p:nvPr/>
        </p:nvPicPr>
        <p:blipFill>
          <a:blip r:embed="rId4">
            <a:alphaModFix amt="35000"/>
          </a:blip>
          <a:stretch>
            <a:fillRect/>
          </a:stretch>
        </p:blipFill>
        <p:spPr>
          <a:xfrm>
            <a:off x="618715" y="2982494"/>
            <a:ext cx="2028827" cy="2028827"/>
          </a:xfrm>
          <a:prstGeom prst="rect">
            <a:avLst/>
          </a:prstGeom>
        </p:spPr>
      </p:pic>
      <p:pic>
        <p:nvPicPr>
          <p:cNvPr id="8" name="Image 7" descr="White Smoke PNG Picture">
            <a:extLst>
              <a:ext uri="{FF2B5EF4-FFF2-40B4-BE49-F238E27FC236}">
                <a16:creationId xmlns:a16="http://schemas.microsoft.com/office/drawing/2014/main" id="{98F807A2-E274-EE57-2C73-68362DB04CD0}"/>
              </a:ext>
            </a:extLst>
          </p:cNvPr>
          <p:cNvPicPr>
            <a:picLocks noChangeAspect="1"/>
          </p:cNvPicPr>
          <p:nvPr/>
        </p:nvPicPr>
        <p:blipFill>
          <a:blip r:embed="rId4">
            <a:alphaModFix amt="35000"/>
          </a:blip>
          <a:stretch>
            <a:fillRect/>
          </a:stretch>
        </p:blipFill>
        <p:spPr>
          <a:xfrm>
            <a:off x="1326335" y="2906793"/>
            <a:ext cx="1872686" cy="1872686"/>
          </a:xfrm>
          <a:prstGeom prst="rect">
            <a:avLst/>
          </a:prstGeom>
        </p:spPr>
      </p:pic>
      <p:pic>
        <p:nvPicPr>
          <p:cNvPr id="10" name="Image 9" descr="White Smoke PNG Picture">
            <a:extLst>
              <a:ext uri="{FF2B5EF4-FFF2-40B4-BE49-F238E27FC236}">
                <a16:creationId xmlns:a16="http://schemas.microsoft.com/office/drawing/2014/main" id="{A5BBD7CA-61ED-9005-1DB4-D2F3AAC543CD}"/>
              </a:ext>
            </a:extLst>
          </p:cNvPr>
          <p:cNvPicPr>
            <a:picLocks noChangeAspect="1"/>
          </p:cNvPicPr>
          <p:nvPr/>
        </p:nvPicPr>
        <p:blipFill>
          <a:blip r:embed="rId4">
            <a:alphaModFix amt="35000"/>
          </a:blip>
          <a:stretch>
            <a:fillRect/>
          </a:stretch>
        </p:blipFill>
        <p:spPr>
          <a:xfrm>
            <a:off x="-321555" y="3120508"/>
            <a:ext cx="2028826" cy="2028826"/>
          </a:xfrm>
          <a:prstGeom prst="rect">
            <a:avLst/>
          </a:prstGeom>
        </p:spPr>
      </p:pic>
      <p:pic>
        <p:nvPicPr>
          <p:cNvPr id="13" name="Image 12">
            <a:extLst>
              <a:ext uri="{FF2B5EF4-FFF2-40B4-BE49-F238E27FC236}">
                <a16:creationId xmlns:a16="http://schemas.microsoft.com/office/drawing/2014/main" id="{1FC35824-BC93-D33C-6F2F-B0ADDAC9316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605608" y="2712117"/>
            <a:ext cx="849275" cy="522788"/>
          </a:xfrm>
          <a:prstGeom prst="rect">
            <a:avLst/>
          </a:prstGeom>
        </p:spPr>
      </p:pic>
      <p:pic>
        <p:nvPicPr>
          <p:cNvPr id="14" name="Image 13">
            <a:extLst>
              <a:ext uri="{FF2B5EF4-FFF2-40B4-BE49-F238E27FC236}">
                <a16:creationId xmlns:a16="http://schemas.microsoft.com/office/drawing/2014/main" id="{1092A2D7-24BC-D082-F737-4BB9359C2E23}"/>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1805950" y="2448067"/>
            <a:ext cx="1042003" cy="641425"/>
          </a:xfrm>
          <a:prstGeom prst="rect">
            <a:avLst/>
          </a:prstGeom>
        </p:spPr>
      </p:pic>
      <p:pic>
        <p:nvPicPr>
          <p:cNvPr id="15" name="Image 14">
            <a:extLst>
              <a:ext uri="{FF2B5EF4-FFF2-40B4-BE49-F238E27FC236}">
                <a16:creationId xmlns:a16="http://schemas.microsoft.com/office/drawing/2014/main" id="{1D4F90AF-7038-FB44-CCA4-169D7C6EDE2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9216083" y="3172069"/>
            <a:ext cx="849275" cy="522788"/>
          </a:xfrm>
          <a:prstGeom prst="rect">
            <a:avLst/>
          </a:prstGeom>
        </p:spPr>
      </p:pic>
      <p:sp>
        <p:nvSpPr>
          <p:cNvPr id="3" name="ZoneTexte 2">
            <a:extLst>
              <a:ext uri="{FF2B5EF4-FFF2-40B4-BE49-F238E27FC236}">
                <a16:creationId xmlns:a16="http://schemas.microsoft.com/office/drawing/2014/main" id="{527A09DC-1576-9413-7D7B-4FDED82341BF}"/>
              </a:ext>
            </a:extLst>
          </p:cNvPr>
          <p:cNvSpPr txBox="1"/>
          <p:nvPr/>
        </p:nvSpPr>
        <p:spPr>
          <a:xfrm>
            <a:off x="5924901" y="2742678"/>
            <a:ext cx="2028827" cy="510778"/>
          </a:xfrm>
          <a:prstGeom prst="roundRect">
            <a:avLst/>
          </a:prstGeom>
          <a:solidFill>
            <a:schemeClr val="tx2">
              <a:lumMod val="10000"/>
              <a:lumOff val="90000"/>
              <a:alpha val="91000"/>
            </a:schemeClr>
          </a:solidFill>
          <a:ln>
            <a:noFill/>
          </a:ln>
        </p:spPr>
        <p:txBody>
          <a:bodyPr wrap="square">
            <a:spAutoFit/>
          </a:bodyPr>
          <a:lstStyle/>
          <a:p>
            <a:pPr algn="ctr"/>
            <a:r>
              <a:rPr lang="fr-FR" sz="2400" b="1" noProof="0" dirty="0">
                <a:solidFill>
                  <a:srgbClr val="FF0000"/>
                </a:solidFill>
                <a:latin typeface="Calibri"/>
                <a:ea typeface="Calibri"/>
                <a:cs typeface="Calibri"/>
                <a:sym typeface="Calibri"/>
              </a:rPr>
              <a:t>Condensation    </a:t>
            </a:r>
          </a:p>
        </p:txBody>
      </p:sp>
      <p:pic>
        <p:nvPicPr>
          <p:cNvPr id="7" name="Image 6" descr="Arrow Png - Images et vidéos libres de droits | Adobe Stock">
            <a:extLst>
              <a:ext uri="{FF2B5EF4-FFF2-40B4-BE49-F238E27FC236}">
                <a16:creationId xmlns:a16="http://schemas.microsoft.com/office/drawing/2014/main" id="{5454A8CB-97FD-238A-4062-1600E626EDC0}"/>
              </a:ext>
            </a:extLst>
          </p:cNvPr>
          <p:cNvPicPr>
            <a:picLocks noChangeAspect="1"/>
          </p:cNvPicPr>
          <p:nvPr/>
        </p:nvPicPr>
        <p:blipFill>
          <a:blip r:embed="rId6">
            <a:clrChange>
              <a:clrFrom>
                <a:srgbClr val="FFFFFF"/>
              </a:clrFrom>
              <a:clrTo>
                <a:srgbClr val="FFFFFF">
                  <a:alpha val="0"/>
                </a:srgbClr>
              </a:clrTo>
            </a:clrChange>
            <a:duotone>
              <a:schemeClr val="accent2">
                <a:shade val="45000"/>
                <a:satMod val="135000"/>
              </a:schemeClr>
              <a:prstClr val="white"/>
            </a:duotone>
          </a:blip>
          <a:stretch>
            <a:fillRect/>
          </a:stretch>
        </p:blipFill>
        <p:spPr>
          <a:xfrm rot="17044472">
            <a:off x="9719130" y="3570364"/>
            <a:ext cx="780213" cy="674452"/>
          </a:xfrm>
          <a:prstGeom prst="rect">
            <a:avLst/>
          </a:prstGeom>
        </p:spPr>
      </p:pic>
      <p:pic>
        <p:nvPicPr>
          <p:cNvPr id="9" name="Image 8" descr="Arrow Png - Images et vidéos libres de droits | Adobe Stock">
            <a:extLst>
              <a:ext uri="{FF2B5EF4-FFF2-40B4-BE49-F238E27FC236}">
                <a16:creationId xmlns:a16="http://schemas.microsoft.com/office/drawing/2014/main" id="{0A965EA4-50B3-CE6A-2191-915D776922A1}"/>
              </a:ext>
            </a:extLst>
          </p:cNvPr>
          <p:cNvPicPr>
            <a:picLocks noChangeAspect="1"/>
          </p:cNvPicPr>
          <p:nvPr/>
        </p:nvPicPr>
        <p:blipFill>
          <a:blip r:embed="rId6">
            <a:clrChange>
              <a:clrFrom>
                <a:srgbClr val="FFFFFF"/>
              </a:clrFrom>
              <a:clrTo>
                <a:srgbClr val="FFFFFF">
                  <a:alpha val="0"/>
                </a:srgbClr>
              </a:clrTo>
            </a:clrChange>
            <a:duotone>
              <a:schemeClr val="accent2">
                <a:shade val="45000"/>
                <a:satMod val="135000"/>
              </a:schemeClr>
              <a:prstClr val="white"/>
            </a:duotone>
          </a:blip>
          <a:stretch>
            <a:fillRect/>
          </a:stretch>
        </p:blipFill>
        <p:spPr>
          <a:xfrm rot="4555528" flipH="1">
            <a:off x="1355254" y="2897678"/>
            <a:ext cx="780213" cy="674452"/>
          </a:xfrm>
          <a:prstGeom prst="rect">
            <a:avLst/>
          </a:prstGeom>
        </p:spPr>
      </p:pic>
      <p:pic>
        <p:nvPicPr>
          <p:cNvPr id="16" name="Image 15" descr="Arrow Png - Images et vidéos libres de droits | Adobe Stock">
            <a:extLst>
              <a:ext uri="{FF2B5EF4-FFF2-40B4-BE49-F238E27FC236}">
                <a16:creationId xmlns:a16="http://schemas.microsoft.com/office/drawing/2014/main" id="{8CA1ED19-D72F-EEE4-789E-045AFB703FBB}"/>
              </a:ext>
            </a:extLst>
          </p:cNvPr>
          <p:cNvPicPr>
            <a:picLocks noChangeAspect="1"/>
          </p:cNvPicPr>
          <p:nvPr/>
        </p:nvPicPr>
        <p:blipFill>
          <a:blip r:embed="rId6">
            <a:clrChange>
              <a:clrFrom>
                <a:srgbClr val="FFFFFF"/>
              </a:clrFrom>
              <a:clrTo>
                <a:srgbClr val="FFFFFF">
                  <a:alpha val="0"/>
                </a:srgbClr>
              </a:clrTo>
            </a:clrChange>
            <a:duotone>
              <a:schemeClr val="accent2">
                <a:shade val="45000"/>
                <a:satMod val="135000"/>
              </a:schemeClr>
              <a:prstClr val="white"/>
            </a:duotone>
          </a:blip>
          <a:stretch>
            <a:fillRect/>
          </a:stretch>
        </p:blipFill>
        <p:spPr>
          <a:xfrm rot="4555528" flipH="1">
            <a:off x="160245" y="3054046"/>
            <a:ext cx="780213" cy="674452"/>
          </a:xfrm>
          <a:prstGeom prst="rect">
            <a:avLst/>
          </a:prstGeom>
        </p:spPr>
      </p:pic>
    </p:spTree>
    <p:extLst>
      <p:ext uri="{BB962C8B-B14F-4D97-AF65-F5344CB8AC3E}">
        <p14:creationId xmlns:p14="http://schemas.microsoft.com/office/powerpoint/2010/main" val="24064784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par>
                          <p:cTn id="14" fill="hold">
                            <p:stCondLst>
                              <p:cond delay="500"/>
                            </p:stCondLst>
                            <p:childTnLst>
                              <p:par>
                                <p:cTn id="15" presetID="10" presetClass="exit" presetSubtype="0" fill="hold" nodeType="afterEffect">
                                  <p:stCondLst>
                                    <p:cond delay="0"/>
                                  </p:stCondLst>
                                  <p:childTnLst>
                                    <p:animEffect transition="out" filter="fad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par>
                          <p:cTn id="18" fill="hold">
                            <p:stCondLst>
                              <p:cond delay="1000"/>
                            </p:stCondLst>
                            <p:childTnLst>
                              <p:par>
                                <p:cTn id="19" presetID="10" presetClass="exit" presetSubtype="0" fill="hold" nodeType="afterEffect">
                                  <p:stCondLst>
                                    <p:cond delay="0"/>
                                  </p:stCondLst>
                                  <p:childTnLst>
                                    <p:animEffect transition="out" filter="fade">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childTnLst>
                          </p:cTn>
                        </p:par>
                        <p:par>
                          <p:cTn id="22" fill="hold">
                            <p:stCondLst>
                              <p:cond delay="1500"/>
                            </p:stCondLst>
                            <p:childTnLst>
                              <p:par>
                                <p:cTn id="23" presetID="10" presetClass="exit" presetSubtype="0" fill="hold" nodeType="afterEffect">
                                  <p:stCondLst>
                                    <p:cond delay="0"/>
                                  </p:stCondLst>
                                  <p:childTnLst>
                                    <p:animEffect transition="out" filter="fade">
                                      <p:cBhvr>
                                        <p:cTn id="24" dur="500"/>
                                        <p:tgtEl>
                                          <p:spTgt spid="4"/>
                                        </p:tgtEl>
                                      </p:cBhvr>
                                    </p:animEffect>
                                    <p:set>
                                      <p:cBhvr>
                                        <p:cTn id="25" dur="1" fill="hold">
                                          <p:stCondLst>
                                            <p:cond delay="499"/>
                                          </p:stCondLst>
                                        </p:cTn>
                                        <p:tgtEl>
                                          <p:spTgt spid="4"/>
                                        </p:tgtEl>
                                        <p:attrNameLst>
                                          <p:attrName>style.visibility</p:attrName>
                                        </p:attrNameLst>
                                      </p:cBhvr>
                                      <p:to>
                                        <p:strVal val="hidden"/>
                                      </p:to>
                                    </p:set>
                                  </p:childTnLst>
                                </p:cTn>
                              </p:par>
                            </p:childTnLst>
                          </p:cTn>
                        </p:par>
                        <p:par>
                          <p:cTn id="26" fill="hold">
                            <p:stCondLst>
                              <p:cond delay="2000"/>
                            </p:stCondLst>
                            <p:childTnLst>
                              <p:par>
                                <p:cTn id="27" presetID="10" presetClass="exit" presetSubtype="0" fill="hold" nodeType="afterEffect">
                                  <p:stCondLst>
                                    <p:cond delay="0"/>
                                  </p:stCondLst>
                                  <p:childTnLst>
                                    <p:animEffect transition="out" filter="fade">
                                      <p:cBhvr>
                                        <p:cTn id="28" dur="500"/>
                                        <p:tgtEl>
                                          <p:spTgt spid="8"/>
                                        </p:tgtEl>
                                      </p:cBhvr>
                                    </p:animEffect>
                                    <p:set>
                                      <p:cBhvr>
                                        <p:cTn id="29" dur="1" fill="hold">
                                          <p:stCondLst>
                                            <p:cond delay="499"/>
                                          </p:stCondLst>
                                        </p:cTn>
                                        <p:tgtEl>
                                          <p:spTgt spid="8"/>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2F8C3-0910-AD28-BF33-E21E74AF2A47}"/>
            </a:ext>
          </a:extLst>
        </p:cNvPr>
        <p:cNvGrpSpPr/>
        <p:nvPr/>
      </p:nvGrpSpPr>
      <p:grpSpPr>
        <a:xfrm>
          <a:off x="0" y="0"/>
          <a:ext cx="0" cy="0"/>
          <a:chOff x="0" y="0"/>
          <a:chExt cx="0" cy="0"/>
        </a:xfrm>
      </p:grpSpPr>
      <p:pic>
        <p:nvPicPr>
          <p:cNvPr id="12" name="Espace réservé du contenu 11">
            <a:extLst>
              <a:ext uri="{FF2B5EF4-FFF2-40B4-BE49-F238E27FC236}">
                <a16:creationId xmlns:a16="http://schemas.microsoft.com/office/drawing/2014/main" id="{A5C95D60-6BBF-9B79-2C15-C3F89B1B193F}"/>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a:stretch/>
        </p:blipFill>
        <p:spPr>
          <a:xfrm>
            <a:off x="174329" y="1258979"/>
            <a:ext cx="11912895" cy="5424284"/>
          </a:xfrm>
          <a:prstGeom prst="rect">
            <a:avLst/>
          </a:prstGeom>
        </p:spPr>
      </p:pic>
      <p:sp>
        <p:nvSpPr>
          <p:cNvPr id="2" name="Titre 1">
            <a:extLst>
              <a:ext uri="{FF2B5EF4-FFF2-40B4-BE49-F238E27FC236}">
                <a16:creationId xmlns:a16="http://schemas.microsoft.com/office/drawing/2014/main" id="{E74243BF-6757-90DA-31F6-C86F5D931052}"/>
              </a:ext>
            </a:extLst>
          </p:cNvPr>
          <p:cNvSpPr>
            <a:spLocks noGrp="1"/>
          </p:cNvSpPr>
          <p:nvPr>
            <p:ph type="title"/>
          </p:nvPr>
        </p:nvSpPr>
        <p:spPr/>
        <p:txBody>
          <a:bodyPr/>
          <a:lstStyle/>
          <a:p>
            <a:r>
              <a:rPr lang="fr-FR" noProof="0" dirty="0">
                <a:solidFill>
                  <a:schemeClr val="tx1">
                    <a:lumMod val="50000"/>
                    <a:lumOff val="50000"/>
                  </a:schemeClr>
                </a:solidFill>
              </a:rPr>
              <a:t>En altitude, la vapeur d’eau se refroidit. Elle se transforme en petites gouttelettes qui forment les nuages. Quand les gouttelettes deviennent lourdes, elles tombent sur la Terre sous forme de pluie, neige ou grêle.</a:t>
            </a:r>
          </a:p>
        </p:txBody>
      </p:sp>
      <p:pic>
        <p:nvPicPr>
          <p:cNvPr id="4" name="Image 3">
            <a:extLst>
              <a:ext uri="{FF2B5EF4-FFF2-40B4-BE49-F238E27FC236}">
                <a16:creationId xmlns:a16="http://schemas.microsoft.com/office/drawing/2014/main" id="{AF86E29B-459F-036D-E278-FF3284E0190A}"/>
              </a:ext>
            </a:extLst>
          </p:cNvPr>
          <p:cNvPicPr>
            <a:picLocks noChangeAspect="1"/>
          </p:cNvPicPr>
          <p:nvPr/>
        </p:nvPicPr>
        <p:blipFill>
          <a:blip r:embed="rId3">
            <a:extLst>
              <a:ext uri="{28A0092B-C50C-407E-A947-70E740481C1C}">
                <a14:useLocalDpi xmlns:a14="http://schemas.microsoft.com/office/drawing/2010/main" val="0"/>
              </a:ext>
            </a:extLst>
          </a:blip>
          <a:srcRect t="53127"/>
          <a:stretch>
            <a:fillRect/>
          </a:stretch>
        </p:blipFill>
        <p:spPr>
          <a:xfrm>
            <a:off x="933881" y="3813972"/>
            <a:ext cx="1042003" cy="488417"/>
          </a:xfrm>
          <a:prstGeom prst="rect">
            <a:avLst/>
          </a:prstGeom>
        </p:spPr>
      </p:pic>
      <p:pic>
        <p:nvPicPr>
          <p:cNvPr id="6" name="Image 5" descr="soleil - Tests &amp; Jeux éducatifs en ligne">
            <a:extLst>
              <a:ext uri="{FF2B5EF4-FFF2-40B4-BE49-F238E27FC236}">
                <a16:creationId xmlns:a16="http://schemas.microsoft.com/office/drawing/2014/main" id="{7EAEB1B8-2F9B-4E5F-4C40-1B522255511F}"/>
              </a:ext>
            </a:extLst>
          </p:cNvPr>
          <p:cNvPicPr>
            <a:picLocks noChangeAspect="1"/>
          </p:cNvPicPr>
          <p:nvPr/>
        </p:nvPicPr>
        <p:blipFill>
          <a:blip r:embed="rId4"/>
          <a:stretch>
            <a:fillRect/>
          </a:stretch>
        </p:blipFill>
        <p:spPr>
          <a:xfrm>
            <a:off x="10313806" y="1623877"/>
            <a:ext cx="1326905" cy="1326905"/>
          </a:xfrm>
          <a:prstGeom prst="rect">
            <a:avLst/>
          </a:prstGeom>
        </p:spPr>
      </p:pic>
      <p:sp>
        <p:nvSpPr>
          <p:cNvPr id="11" name="ZoneTexte 10">
            <a:extLst>
              <a:ext uri="{FF2B5EF4-FFF2-40B4-BE49-F238E27FC236}">
                <a16:creationId xmlns:a16="http://schemas.microsoft.com/office/drawing/2014/main" id="{1C2B91E0-9B56-8961-0983-603F4AA52E12}"/>
              </a:ext>
            </a:extLst>
          </p:cNvPr>
          <p:cNvSpPr txBox="1"/>
          <p:nvPr/>
        </p:nvSpPr>
        <p:spPr>
          <a:xfrm>
            <a:off x="3048000" y="1258979"/>
            <a:ext cx="6096000" cy="461665"/>
          </a:xfrm>
          <a:prstGeom prst="rect">
            <a:avLst/>
          </a:prstGeom>
          <a:noFill/>
        </p:spPr>
        <p:txBody>
          <a:bodyPr wrap="square">
            <a:spAutoFit/>
          </a:bodyPr>
          <a:lstStyle/>
          <a:p>
            <a:pPr algn="ctr"/>
            <a:r>
              <a:rPr lang="fr-FR" sz="2400" b="1" noProof="0" dirty="0">
                <a:solidFill>
                  <a:schemeClr val="accent4">
                    <a:lumMod val="20000"/>
                    <a:lumOff val="80000"/>
                  </a:schemeClr>
                </a:solidFill>
                <a:latin typeface="Calibri" panose="020F0502020204030204" pitchFamily="34" charset="0"/>
                <a:cs typeface="Calibri" panose="020F0502020204030204" pitchFamily="34" charset="0"/>
              </a:rPr>
              <a:t>Le cycle de l’eau </a:t>
            </a:r>
          </a:p>
        </p:txBody>
      </p:sp>
      <p:pic>
        <p:nvPicPr>
          <p:cNvPr id="13" name="Image 12" descr="🌨 nuage avec neige Télécharger les images d'emojis: Grande image en HD,  image d'animation et graphiques vectoriels | Emojiall">
            <a:extLst>
              <a:ext uri="{FF2B5EF4-FFF2-40B4-BE49-F238E27FC236}">
                <a16:creationId xmlns:a16="http://schemas.microsoft.com/office/drawing/2014/main" id="{13CF6D1A-665A-93A0-9951-0061583A869F}"/>
              </a:ext>
            </a:extLst>
          </p:cNvPr>
          <p:cNvPicPr>
            <a:picLocks noChangeAspect="1"/>
          </p:cNvPicPr>
          <p:nvPr/>
        </p:nvPicPr>
        <p:blipFill>
          <a:blip r:embed="rId5"/>
          <a:srcRect t="64024"/>
          <a:stretch>
            <a:fillRect/>
          </a:stretch>
        </p:blipFill>
        <p:spPr>
          <a:xfrm>
            <a:off x="2524002" y="3409820"/>
            <a:ext cx="1227924" cy="441753"/>
          </a:xfrm>
          <a:prstGeom prst="rect">
            <a:avLst/>
          </a:prstGeom>
        </p:spPr>
      </p:pic>
      <p:pic>
        <p:nvPicPr>
          <p:cNvPr id="14" name="Image 13">
            <a:extLst>
              <a:ext uri="{FF2B5EF4-FFF2-40B4-BE49-F238E27FC236}">
                <a16:creationId xmlns:a16="http://schemas.microsoft.com/office/drawing/2014/main" id="{7C475EA2-F99C-516D-B182-803F006F5E90}"/>
              </a:ext>
            </a:extLst>
          </p:cNvPr>
          <p:cNvPicPr>
            <a:picLocks noChangeAspect="1"/>
          </p:cNvPicPr>
          <p:nvPr/>
        </p:nvPicPr>
        <p:blipFill>
          <a:blip r:embed="rId3">
            <a:extLst>
              <a:ext uri="{28A0092B-C50C-407E-A947-70E740481C1C}">
                <a14:useLocalDpi xmlns:a14="http://schemas.microsoft.com/office/drawing/2010/main" val="0"/>
              </a:ext>
            </a:extLst>
          </a:blip>
          <a:srcRect t="53127"/>
          <a:stretch>
            <a:fillRect/>
          </a:stretch>
        </p:blipFill>
        <p:spPr>
          <a:xfrm>
            <a:off x="8921942" y="4075366"/>
            <a:ext cx="1042003" cy="488417"/>
          </a:xfrm>
          <a:prstGeom prst="rect">
            <a:avLst/>
          </a:prstGeom>
        </p:spPr>
      </p:pic>
      <p:pic>
        <p:nvPicPr>
          <p:cNvPr id="3" name="Image 2">
            <a:extLst>
              <a:ext uri="{FF2B5EF4-FFF2-40B4-BE49-F238E27FC236}">
                <a16:creationId xmlns:a16="http://schemas.microsoft.com/office/drawing/2014/main" id="{F2F500CF-C93C-5F1C-D924-5DD185C7F86C}"/>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1050841" y="3268498"/>
            <a:ext cx="849275" cy="522788"/>
          </a:xfrm>
          <a:prstGeom prst="rect">
            <a:avLst/>
          </a:prstGeom>
        </p:spPr>
      </p:pic>
      <p:pic>
        <p:nvPicPr>
          <p:cNvPr id="5" name="Image 4">
            <a:extLst>
              <a:ext uri="{FF2B5EF4-FFF2-40B4-BE49-F238E27FC236}">
                <a16:creationId xmlns:a16="http://schemas.microsoft.com/office/drawing/2014/main" id="{AB687546-F34E-FC77-9168-78590F7C9ED5}"/>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2624689" y="2947786"/>
            <a:ext cx="1042003" cy="641425"/>
          </a:xfrm>
          <a:prstGeom prst="rect">
            <a:avLst/>
          </a:prstGeom>
        </p:spPr>
      </p:pic>
      <p:pic>
        <p:nvPicPr>
          <p:cNvPr id="7" name="Image 6">
            <a:extLst>
              <a:ext uri="{FF2B5EF4-FFF2-40B4-BE49-F238E27FC236}">
                <a16:creationId xmlns:a16="http://schemas.microsoft.com/office/drawing/2014/main" id="{44BEFE6B-581B-DC52-81AE-2B03B8C0644A}"/>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9018305" y="3552578"/>
            <a:ext cx="849275" cy="522788"/>
          </a:xfrm>
          <a:prstGeom prst="rect">
            <a:avLst/>
          </a:prstGeom>
        </p:spPr>
      </p:pic>
      <p:sp>
        <p:nvSpPr>
          <p:cNvPr id="9" name="ZoneTexte 8">
            <a:extLst>
              <a:ext uri="{FF2B5EF4-FFF2-40B4-BE49-F238E27FC236}">
                <a16:creationId xmlns:a16="http://schemas.microsoft.com/office/drawing/2014/main" id="{116C475A-7FC5-CBF7-0E93-C61EDC459DEB}"/>
              </a:ext>
            </a:extLst>
          </p:cNvPr>
          <p:cNvSpPr txBox="1"/>
          <p:nvPr/>
        </p:nvSpPr>
        <p:spPr>
          <a:xfrm>
            <a:off x="961470" y="2486121"/>
            <a:ext cx="2028827" cy="510778"/>
          </a:xfrm>
          <a:prstGeom prst="roundRect">
            <a:avLst/>
          </a:prstGeom>
          <a:solidFill>
            <a:schemeClr val="tx2">
              <a:lumMod val="10000"/>
              <a:lumOff val="90000"/>
              <a:alpha val="90000"/>
            </a:schemeClr>
          </a:solidFill>
          <a:ln>
            <a:noFill/>
          </a:ln>
        </p:spPr>
        <p:txBody>
          <a:bodyPr wrap="square">
            <a:spAutoFit/>
          </a:bodyPr>
          <a:lstStyle/>
          <a:p>
            <a:pPr algn="ctr"/>
            <a:r>
              <a:rPr lang="fr-FR" sz="2400" b="1" noProof="0" dirty="0">
                <a:solidFill>
                  <a:srgbClr val="FF0000"/>
                </a:solidFill>
                <a:latin typeface="Calibri"/>
                <a:ea typeface="Calibri"/>
                <a:cs typeface="Calibri"/>
                <a:sym typeface="Calibri"/>
              </a:rPr>
              <a:t>Précipitations     </a:t>
            </a:r>
          </a:p>
        </p:txBody>
      </p:sp>
      <p:pic>
        <p:nvPicPr>
          <p:cNvPr id="16" name="Image 15" descr="Arrow Png - Images et vidéos libres de droits | Adobe Stock">
            <a:extLst>
              <a:ext uri="{FF2B5EF4-FFF2-40B4-BE49-F238E27FC236}">
                <a16:creationId xmlns:a16="http://schemas.microsoft.com/office/drawing/2014/main" id="{391C3DEB-52A3-7796-66F7-8007FFAB2036}"/>
              </a:ext>
            </a:extLst>
          </p:cNvPr>
          <p:cNvPicPr>
            <a:picLocks noChangeAspect="1"/>
          </p:cNvPicPr>
          <p:nvPr/>
        </p:nvPicPr>
        <p:blipFill>
          <a:blip r:embed="rId7">
            <a:clrChange>
              <a:clrFrom>
                <a:srgbClr val="FFFFFF"/>
              </a:clrFrom>
              <a:clrTo>
                <a:srgbClr val="FFFFFF">
                  <a:alpha val="0"/>
                </a:srgbClr>
              </a:clrTo>
            </a:clrChange>
            <a:duotone>
              <a:schemeClr val="accent2">
                <a:shade val="45000"/>
                <a:satMod val="135000"/>
              </a:schemeClr>
              <a:prstClr val="white"/>
            </a:duotone>
          </a:blip>
          <a:stretch>
            <a:fillRect/>
          </a:stretch>
        </p:blipFill>
        <p:spPr>
          <a:xfrm rot="7289118">
            <a:off x="8141923" y="4127745"/>
            <a:ext cx="1601228" cy="872076"/>
          </a:xfrm>
          <a:prstGeom prst="rect">
            <a:avLst/>
          </a:prstGeom>
        </p:spPr>
      </p:pic>
      <p:pic>
        <p:nvPicPr>
          <p:cNvPr id="17" name="Image 16" descr="Arrow Png - Images et vidéos libres de droits | Adobe Stock">
            <a:extLst>
              <a:ext uri="{FF2B5EF4-FFF2-40B4-BE49-F238E27FC236}">
                <a16:creationId xmlns:a16="http://schemas.microsoft.com/office/drawing/2014/main" id="{FD281B00-A94D-7DC8-3A40-869B61617C1D}"/>
              </a:ext>
            </a:extLst>
          </p:cNvPr>
          <p:cNvPicPr>
            <a:picLocks noChangeAspect="1"/>
          </p:cNvPicPr>
          <p:nvPr/>
        </p:nvPicPr>
        <p:blipFill>
          <a:blip r:embed="rId7">
            <a:clrChange>
              <a:clrFrom>
                <a:srgbClr val="FFFFFF"/>
              </a:clrFrom>
              <a:clrTo>
                <a:srgbClr val="FFFFFF">
                  <a:alpha val="0"/>
                </a:srgbClr>
              </a:clrTo>
            </a:clrChange>
            <a:duotone>
              <a:schemeClr val="accent2">
                <a:shade val="45000"/>
                <a:satMod val="135000"/>
              </a:schemeClr>
              <a:prstClr val="white"/>
            </a:duotone>
          </a:blip>
          <a:stretch>
            <a:fillRect/>
          </a:stretch>
        </p:blipFill>
        <p:spPr>
          <a:xfrm rot="14310882" flipH="1">
            <a:off x="3149543" y="3502357"/>
            <a:ext cx="789269" cy="429859"/>
          </a:xfrm>
          <a:prstGeom prst="rect">
            <a:avLst/>
          </a:prstGeom>
        </p:spPr>
      </p:pic>
      <p:pic>
        <p:nvPicPr>
          <p:cNvPr id="18" name="Image 17" descr="Arrow Png - Images et vidéos libres de droits | Adobe Stock">
            <a:extLst>
              <a:ext uri="{FF2B5EF4-FFF2-40B4-BE49-F238E27FC236}">
                <a16:creationId xmlns:a16="http://schemas.microsoft.com/office/drawing/2014/main" id="{81718DEB-349F-E701-2F7E-3A07459652FB}"/>
              </a:ext>
            </a:extLst>
          </p:cNvPr>
          <p:cNvPicPr>
            <a:picLocks noChangeAspect="1"/>
          </p:cNvPicPr>
          <p:nvPr/>
        </p:nvPicPr>
        <p:blipFill>
          <a:blip r:embed="rId7">
            <a:clrChange>
              <a:clrFrom>
                <a:srgbClr val="FFFFFF"/>
              </a:clrFrom>
              <a:clrTo>
                <a:srgbClr val="FFFFFF">
                  <a:alpha val="0"/>
                </a:srgbClr>
              </a:clrTo>
            </a:clrChange>
            <a:duotone>
              <a:schemeClr val="accent2">
                <a:shade val="45000"/>
                <a:satMod val="135000"/>
              </a:schemeClr>
              <a:prstClr val="white"/>
            </a:duotone>
          </a:blip>
          <a:stretch>
            <a:fillRect/>
          </a:stretch>
        </p:blipFill>
        <p:spPr>
          <a:xfrm rot="14310882" flipH="1">
            <a:off x="1465913" y="3706492"/>
            <a:ext cx="789269" cy="429859"/>
          </a:xfrm>
          <a:prstGeom prst="rect">
            <a:avLst/>
          </a:prstGeom>
        </p:spPr>
      </p:pic>
    </p:spTree>
    <p:extLst>
      <p:ext uri="{BB962C8B-B14F-4D97-AF65-F5344CB8AC3E}">
        <p14:creationId xmlns:p14="http://schemas.microsoft.com/office/powerpoint/2010/main" val="17207237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37E90-EF71-01D2-14F3-02120F8DD164}"/>
            </a:ext>
          </a:extLst>
        </p:cNvPr>
        <p:cNvGrpSpPr/>
        <p:nvPr/>
      </p:nvGrpSpPr>
      <p:grpSpPr>
        <a:xfrm>
          <a:off x="0" y="0"/>
          <a:ext cx="0" cy="0"/>
          <a:chOff x="0" y="0"/>
          <a:chExt cx="0" cy="0"/>
        </a:xfrm>
      </p:grpSpPr>
      <p:pic>
        <p:nvPicPr>
          <p:cNvPr id="12" name="Espace réservé du contenu 11">
            <a:extLst>
              <a:ext uri="{FF2B5EF4-FFF2-40B4-BE49-F238E27FC236}">
                <a16:creationId xmlns:a16="http://schemas.microsoft.com/office/drawing/2014/main" id="{D351AAE0-9D75-4E6B-98A8-0CC60DD20FBC}"/>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a:stretch/>
        </p:blipFill>
        <p:spPr>
          <a:xfrm>
            <a:off x="174329" y="1258979"/>
            <a:ext cx="11912895" cy="5424284"/>
          </a:xfrm>
          <a:prstGeom prst="rect">
            <a:avLst/>
          </a:prstGeom>
        </p:spPr>
      </p:pic>
      <p:sp>
        <p:nvSpPr>
          <p:cNvPr id="2" name="Titre 1">
            <a:extLst>
              <a:ext uri="{FF2B5EF4-FFF2-40B4-BE49-F238E27FC236}">
                <a16:creationId xmlns:a16="http://schemas.microsoft.com/office/drawing/2014/main" id="{2D4ADCCD-08FF-B3B7-CA61-FE56967DA688}"/>
              </a:ext>
            </a:extLst>
          </p:cNvPr>
          <p:cNvSpPr>
            <a:spLocks noGrp="1"/>
          </p:cNvSpPr>
          <p:nvPr>
            <p:ph type="title"/>
          </p:nvPr>
        </p:nvSpPr>
        <p:spPr/>
        <p:txBody>
          <a:bodyPr/>
          <a:lstStyle/>
          <a:p>
            <a:r>
              <a:rPr lang="fr-FR" noProof="0" dirty="0">
                <a:solidFill>
                  <a:schemeClr val="tx1">
                    <a:lumMod val="50000"/>
                    <a:lumOff val="50000"/>
                  </a:schemeClr>
                </a:solidFill>
              </a:rPr>
              <a:t>Une partie de l’eau tombée coule à la surface du sol et rejoint les rivières, les lacs puis les océans : Ruissellement </a:t>
            </a:r>
          </a:p>
        </p:txBody>
      </p:sp>
      <p:sp>
        <p:nvSpPr>
          <p:cNvPr id="3" name="ZoneTexte 2">
            <a:extLst>
              <a:ext uri="{FF2B5EF4-FFF2-40B4-BE49-F238E27FC236}">
                <a16:creationId xmlns:a16="http://schemas.microsoft.com/office/drawing/2014/main" id="{E5310317-E508-1D0C-4F0C-6FFAC7538326}"/>
              </a:ext>
            </a:extLst>
          </p:cNvPr>
          <p:cNvSpPr txBox="1"/>
          <p:nvPr/>
        </p:nvSpPr>
        <p:spPr>
          <a:xfrm>
            <a:off x="3256995" y="4333971"/>
            <a:ext cx="2028827" cy="510778"/>
          </a:xfrm>
          <a:prstGeom prst="roundRect">
            <a:avLst/>
          </a:prstGeom>
          <a:solidFill>
            <a:schemeClr val="tx2">
              <a:lumMod val="10000"/>
              <a:lumOff val="90000"/>
              <a:alpha val="90000"/>
            </a:schemeClr>
          </a:solidFill>
          <a:ln>
            <a:noFill/>
          </a:ln>
        </p:spPr>
        <p:txBody>
          <a:bodyPr wrap="square">
            <a:spAutoFit/>
          </a:bodyPr>
          <a:lstStyle/>
          <a:p>
            <a:pPr algn="ctr"/>
            <a:r>
              <a:rPr lang="fr-FR" sz="2400" b="1" noProof="0" dirty="0">
                <a:solidFill>
                  <a:srgbClr val="FF0000"/>
                </a:solidFill>
                <a:latin typeface="Calibri"/>
                <a:ea typeface="Calibri"/>
                <a:cs typeface="Calibri"/>
                <a:sym typeface="Calibri"/>
              </a:rPr>
              <a:t>Ruissellement      </a:t>
            </a:r>
          </a:p>
        </p:txBody>
      </p:sp>
      <p:pic>
        <p:nvPicPr>
          <p:cNvPr id="5" name="Image 4" descr="Arrow Png - Images et vidéos libres de droits | Adobe Stock">
            <a:extLst>
              <a:ext uri="{FF2B5EF4-FFF2-40B4-BE49-F238E27FC236}">
                <a16:creationId xmlns:a16="http://schemas.microsoft.com/office/drawing/2014/main" id="{AF300E57-B406-2915-E021-FAF3436C0132}"/>
              </a:ext>
            </a:extLst>
          </p:cNvPr>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blip>
          <a:stretch>
            <a:fillRect/>
          </a:stretch>
        </p:blipFill>
        <p:spPr>
          <a:xfrm rot="2107391">
            <a:off x="2267123" y="4613139"/>
            <a:ext cx="1450940" cy="625433"/>
          </a:xfrm>
          <a:prstGeom prst="rect">
            <a:avLst/>
          </a:prstGeom>
        </p:spPr>
      </p:pic>
      <p:pic>
        <p:nvPicPr>
          <p:cNvPr id="4" name="Image 3" descr="soleil - Tests &amp; Jeux éducatifs en ligne">
            <a:extLst>
              <a:ext uri="{FF2B5EF4-FFF2-40B4-BE49-F238E27FC236}">
                <a16:creationId xmlns:a16="http://schemas.microsoft.com/office/drawing/2014/main" id="{851D9572-5030-D5D9-983C-50171F2FC587}"/>
              </a:ext>
            </a:extLst>
          </p:cNvPr>
          <p:cNvPicPr>
            <a:picLocks noChangeAspect="1"/>
          </p:cNvPicPr>
          <p:nvPr/>
        </p:nvPicPr>
        <p:blipFill>
          <a:blip r:embed="rId4"/>
          <a:stretch>
            <a:fillRect/>
          </a:stretch>
        </p:blipFill>
        <p:spPr>
          <a:xfrm>
            <a:off x="10313806" y="1623877"/>
            <a:ext cx="1326905" cy="1326905"/>
          </a:xfrm>
          <a:prstGeom prst="rect">
            <a:avLst/>
          </a:prstGeom>
        </p:spPr>
      </p:pic>
    </p:spTree>
    <p:extLst>
      <p:ext uri="{BB962C8B-B14F-4D97-AF65-F5344CB8AC3E}">
        <p14:creationId xmlns:p14="http://schemas.microsoft.com/office/powerpoint/2010/main" val="3500899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EC833-154C-2DCE-1805-001F7431BBD2}"/>
            </a:ext>
          </a:extLst>
        </p:cNvPr>
        <p:cNvGrpSpPr/>
        <p:nvPr/>
      </p:nvGrpSpPr>
      <p:grpSpPr>
        <a:xfrm>
          <a:off x="0" y="0"/>
          <a:ext cx="0" cy="0"/>
          <a:chOff x="0" y="0"/>
          <a:chExt cx="0" cy="0"/>
        </a:xfrm>
      </p:grpSpPr>
      <p:pic>
        <p:nvPicPr>
          <p:cNvPr id="12" name="Espace réservé du contenu 11">
            <a:extLst>
              <a:ext uri="{FF2B5EF4-FFF2-40B4-BE49-F238E27FC236}">
                <a16:creationId xmlns:a16="http://schemas.microsoft.com/office/drawing/2014/main" id="{13EE97D7-4209-9294-9A28-FFE37652A0D2}"/>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a:stretch/>
        </p:blipFill>
        <p:spPr>
          <a:xfrm>
            <a:off x="174329" y="1258979"/>
            <a:ext cx="11912895" cy="5424284"/>
          </a:xfrm>
          <a:prstGeom prst="rect">
            <a:avLst/>
          </a:prstGeom>
        </p:spPr>
      </p:pic>
      <p:sp>
        <p:nvSpPr>
          <p:cNvPr id="2" name="Titre 1">
            <a:extLst>
              <a:ext uri="{FF2B5EF4-FFF2-40B4-BE49-F238E27FC236}">
                <a16:creationId xmlns:a16="http://schemas.microsoft.com/office/drawing/2014/main" id="{B8B5D502-6B35-D77E-2F84-EB4424E2ADD1}"/>
              </a:ext>
            </a:extLst>
          </p:cNvPr>
          <p:cNvSpPr>
            <a:spLocks noGrp="1"/>
          </p:cNvSpPr>
          <p:nvPr>
            <p:ph type="title"/>
          </p:nvPr>
        </p:nvSpPr>
        <p:spPr/>
        <p:txBody>
          <a:bodyPr/>
          <a:lstStyle/>
          <a:p>
            <a:r>
              <a:rPr lang="fr-FR" noProof="0" dirty="0">
                <a:solidFill>
                  <a:schemeClr val="tx1">
                    <a:lumMod val="50000"/>
                    <a:lumOff val="50000"/>
                  </a:schemeClr>
                </a:solidFill>
              </a:rPr>
              <a:t>Une autre partie de l’eau pénètre dans le sol. Elle alimente les nappes souterraines : Infiltration</a:t>
            </a:r>
          </a:p>
        </p:txBody>
      </p:sp>
      <p:pic>
        <p:nvPicPr>
          <p:cNvPr id="8" name="Image 7" descr="Squiggle Png - Heat Arrow Png - Free Transparent PNG Clipart Images Download">
            <a:extLst>
              <a:ext uri="{FF2B5EF4-FFF2-40B4-BE49-F238E27FC236}">
                <a16:creationId xmlns:a16="http://schemas.microsoft.com/office/drawing/2014/main" id="{952CAAF4-673F-552F-D491-A7B19A8F5737}"/>
              </a:ext>
            </a:extLst>
          </p:cNvPr>
          <p:cNvPicPr>
            <a:picLocks noChangeAspect="1"/>
          </p:cNvPicPr>
          <p:nvPr/>
        </p:nvPicPr>
        <p:blipFill>
          <a:blip r:embed="rId3">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4">
                    <a14:imgEffect>
                      <a14:brightnessContrast bright="20000"/>
                    </a14:imgEffect>
                  </a14:imgLayer>
                </a14:imgProps>
              </a:ext>
            </a:extLst>
          </a:blip>
          <a:srcRect r="67179"/>
          <a:stretch>
            <a:fillRect/>
          </a:stretch>
        </p:blipFill>
        <p:spPr>
          <a:xfrm rot="11016752">
            <a:off x="1511634" y="5380071"/>
            <a:ext cx="182691" cy="646743"/>
          </a:xfrm>
          <a:prstGeom prst="rect">
            <a:avLst/>
          </a:prstGeom>
        </p:spPr>
      </p:pic>
      <p:pic>
        <p:nvPicPr>
          <p:cNvPr id="9" name="Image 8" descr="Squiggle Png - Heat Arrow Png - Free Transparent PNG Clipart Images Download">
            <a:extLst>
              <a:ext uri="{FF2B5EF4-FFF2-40B4-BE49-F238E27FC236}">
                <a16:creationId xmlns:a16="http://schemas.microsoft.com/office/drawing/2014/main" id="{21F54875-053A-A085-5FA3-E12C444864DB}"/>
              </a:ext>
            </a:extLst>
          </p:cNvPr>
          <p:cNvPicPr>
            <a:picLocks noChangeAspect="1"/>
          </p:cNvPicPr>
          <p:nvPr/>
        </p:nvPicPr>
        <p:blipFill>
          <a:blip r:embed="rId3">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4">
                    <a14:imgEffect>
                      <a14:brightnessContrast bright="20000"/>
                    </a14:imgEffect>
                  </a14:imgLayer>
                </a14:imgProps>
              </a:ext>
            </a:extLst>
          </a:blip>
          <a:srcRect r="67179"/>
          <a:stretch>
            <a:fillRect/>
          </a:stretch>
        </p:blipFill>
        <p:spPr>
          <a:xfrm rot="11016752">
            <a:off x="1734712" y="5380070"/>
            <a:ext cx="182691" cy="646743"/>
          </a:xfrm>
          <a:prstGeom prst="rect">
            <a:avLst/>
          </a:prstGeom>
        </p:spPr>
      </p:pic>
      <p:pic>
        <p:nvPicPr>
          <p:cNvPr id="10" name="Image 9" descr="Squiggle Png - Heat Arrow Png - Free Transparent PNG Clipart Images Download">
            <a:extLst>
              <a:ext uri="{FF2B5EF4-FFF2-40B4-BE49-F238E27FC236}">
                <a16:creationId xmlns:a16="http://schemas.microsoft.com/office/drawing/2014/main" id="{8926C8AF-6048-20EE-F4CA-35FE18DA05BD}"/>
              </a:ext>
            </a:extLst>
          </p:cNvPr>
          <p:cNvPicPr>
            <a:picLocks noChangeAspect="1"/>
          </p:cNvPicPr>
          <p:nvPr/>
        </p:nvPicPr>
        <p:blipFill>
          <a:blip r:embed="rId3">
            <a:clrChange>
              <a:clrFrom>
                <a:srgbClr val="FFFFFF"/>
              </a:clrFrom>
              <a:clrTo>
                <a:srgbClr val="FFFFFF">
                  <a:alpha val="0"/>
                </a:srgbClr>
              </a:clrTo>
            </a:clrChange>
            <a:lum bright="70000" contrast="-70000"/>
            <a:extLst>
              <a:ext uri="{BEBA8EAE-BF5A-486C-A8C5-ECC9F3942E4B}">
                <a14:imgProps xmlns:a14="http://schemas.microsoft.com/office/drawing/2010/main">
                  <a14:imgLayer r:embed="rId4">
                    <a14:imgEffect>
                      <a14:brightnessContrast bright="20000"/>
                    </a14:imgEffect>
                  </a14:imgLayer>
                </a14:imgProps>
              </a:ext>
            </a:extLst>
          </a:blip>
          <a:srcRect r="67179"/>
          <a:stretch>
            <a:fillRect/>
          </a:stretch>
        </p:blipFill>
        <p:spPr>
          <a:xfrm rot="11016752">
            <a:off x="1991084" y="5380069"/>
            <a:ext cx="182691" cy="646743"/>
          </a:xfrm>
          <a:prstGeom prst="rect">
            <a:avLst/>
          </a:prstGeom>
        </p:spPr>
      </p:pic>
      <p:sp>
        <p:nvSpPr>
          <p:cNvPr id="4" name="ZoneTexte 3">
            <a:extLst>
              <a:ext uri="{FF2B5EF4-FFF2-40B4-BE49-F238E27FC236}">
                <a16:creationId xmlns:a16="http://schemas.microsoft.com/office/drawing/2014/main" id="{C4E07C47-F15D-B64F-980B-83A2BFF1259F}"/>
              </a:ext>
            </a:extLst>
          </p:cNvPr>
          <p:cNvSpPr txBox="1"/>
          <p:nvPr/>
        </p:nvSpPr>
        <p:spPr>
          <a:xfrm>
            <a:off x="2242581" y="5277784"/>
            <a:ext cx="2028827" cy="510778"/>
          </a:xfrm>
          <a:prstGeom prst="roundRect">
            <a:avLst/>
          </a:prstGeom>
          <a:solidFill>
            <a:schemeClr val="tx2">
              <a:lumMod val="10000"/>
              <a:lumOff val="90000"/>
              <a:alpha val="90000"/>
            </a:schemeClr>
          </a:solidFill>
          <a:ln>
            <a:noFill/>
          </a:ln>
        </p:spPr>
        <p:txBody>
          <a:bodyPr wrap="square">
            <a:spAutoFit/>
          </a:bodyPr>
          <a:lstStyle/>
          <a:p>
            <a:pPr algn="ctr"/>
            <a:r>
              <a:rPr lang="fr-FR" sz="2400" b="1" noProof="0" dirty="0">
                <a:solidFill>
                  <a:srgbClr val="FF0000"/>
                </a:solidFill>
                <a:latin typeface="Calibri"/>
                <a:ea typeface="Calibri"/>
                <a:cs typeface="Calibri"/>
                <a:sym typeface="Calibri"/>
              </a:rPr>
              <a:t>Infiltration      </a:t>
            </a:r>
          </a:p>
        </p:txBody>
      </p:sp>
      <p:pic>
        <p:nvPicPr>
          <p:cNvPr id="3" name="Image 2" descr="soleil - Tests &amp; Jeux éducatifs en ligne">
            <a:extLst>
              <a:ext uri="{FF2B5EF4-FFF2-40B4-BE49-F238E27FC236}">
                <a16:creationId xmlns:a16="http://schemas.microsoft.com/office/drawing/2014/main" id="{CD5D677D-7B84-F6D5-9C4C-2BE7E363EFBA}"/>
              </a:ext>
            </a:extLst>
          </p:cNvPr>
          <p:cNvPicPr>
            <a:picLocks noChangeAspect="1"/>
          </p:cNvPicPr>
          <p:nvPr/>
        </p:nvPicPr>
        <p:blipFill>
          <a:blip r:embed="rId5"/>
          <a:stretch>
            <a:fillRect/>
          </a:stretch>
        </p:blipFill>
        <p:spPr>
          <a:xfrm>
            <a:off x="10313806" y="1623877"/>
            <a:ext cx="1326905" cy="1326905"/>
          </a:xfrm>
          <a:prstGeom prst="rect">
            <a:avLst/>
          </a:prstGeom>
        </p:spPr>
      </p:pic>
    </p:spTree>
    <p:extLst>
      <p:ext uri="{BB962C8B-B14F-4D97-AF65-F5344CB8AC3E}">
        <p14:creationId xmlns:p14="http://schemas.microsoft.com/office/powerpoint/2010/main" val="10736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repeatCount="indefinite"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22" presetClass="entr" presetSubtype="1" repeatCount="indefinite"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par>
                                <p:cTn id="11" presetID="22" presetClass="entr" presetSubtype="1" repeatCount="indefinite"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up)">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39D778-0515-0421-5B3B-D35656FF6999}"/>
            </a:ext>
          </a:extLst>
        </p:cNvPr>
        <p:cNvGrpSpPr/>
        <p:nvPr/>
      </p:nvGrpSpPr>
      <p:grpSpPr>
        <a:xfrm>
          <a:off x="0" y="0"/>
          <a:ext cx="0" cy="0"/>
          <a:chOff x="0" y="0"/>
          <a:chExt cx="0" cy="0"/>
        </a:xfrm>
      </p:grpSpPr>
      <p:pic>
        <p:nvPicPr>
          <p:cNvPr id="12" name="Espace réservé du contenu 11">
            <a:extLst>
              <a:ext uri="{FF2B5EF4-FFF2-40B4-BE49-F238E27FC236}">
                <a16:creationId xmlns:a16="http://schemas.microsoft.com/office/drawing/2014/main" id="{AF127464-67D9-3B1D-0FC9-062398F0E992}"/>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a:stretch/>
        </p:blipFill>
        <p:spPr>
          <a:xfrm>
            <a:off x="174329" y="1258979"/>
            <a:ext cx="11912895" cy="5424284"/>
          </a:xfrm>
          <a:prstGeom prst="rect">
            <a:avLst/>
          </a:prstGeom>
        </p:spPr>
      </p:pic>
      <p:sp>
        <p:nvSpPr>
          <p:cNvPr id="2" name="Titre 1">
            <a:extLst>
              <a:ext uri="{FF2B5EF4-FFF2-40B4-BE49-F238E27FC236}">
                <a16:creationId xmlns:a16="http://schemas.microsoft.com/office/drawing/2014/main" id="{A3FECC11-E737-CF17-5A81-2441C013F84D}"/>
              </a:ext>
            </a:extLst>
          </p:cNvPr>
          <p:cNvSpPr>
            <a:spLocks noGrp="1"/>
          </p:cNvSpPr>
          <p:nvPr>
            <p:ph type="title"/>
          </p:nvPr>
        </p:nvSpPr>
        <p:spPr/>
        <p:txBody>
          <a:bodyPr/>
          <a:lstStyle/>
          <a:p>
            <a:r>
              <a:rPr lang="fr-FR" noProof="0" dirty="0">
                <a:solidFill>
                  <a:schemeClr val="tx1">
                    <a:lumMod val="50000"/>
                    <a:lumOff val="50000"/>
                  </a:schemeClr>
                </a:solidFill>
              </a:rPr>
              <a:t>Une autre partie de l’eau pénètre dans le sol. Elle alimente les nappes souterraines : Infiltration</a:t>
            </a:r>
          </a:p>
        </p:txBody>
      </p:sp>
      <p:sp>
        <p:nvSpPr>
          <p:cNvPr id="7" name="ZoneTexte 6">
            <a:extLst>
              <a:ext uri="{FF2B5EF4-FFF2-40B4-BE49-F238E27FC236}">
                <a16:creationId xmlns:a16="http://schemas.microsoft.com/office/drawing/2014/main" id="{3D8715D3-8B10-A976-ED75-61EC3F66E96A}"/>
              </a:ext>
            </a:extLst>
          </p:cNvPr>
          <p:cNvSpPr txBox="1"/>
          <p:nvPr/>
        </p:nvSpPr>
        <p:spPr>
          <a:xfrm>
            <a:off x="2242581" y="5277784"/>
            <a:ext cx="2028827" cy="510778"/>
          </a:xfrm>
          <a:prstGeom prst="roundRect">
            <a:avLst/>
          </a:prstGeom>
          <a:solidFill>
            <a:schemeClr val="tx2">
              <a:lumMod val="10000"/>
              <a:lumOff val="90000"/>
              <a:alpha val="90000"/>
            </a:schemeClr>
          </a:solidFill>
          <a:ln>
            <a:noFill/>
          </a:ln>
        </p:spPr>
        <p:txBody>
          <a:bodyPr wrap="square">
            <a:spAutoFit/>
          </a:bodyPr>
          <a:lstStyle/>
          <a:p>
            <a:pPr algn="ctr"/>
            <a:r>
              <a:rPr lang="fr-FR" sz="2400" b="1" noProof="0" dirty="0">
                <a:solidFill>
                  <a:srgbClr val="FF0000"/>
                </a:solidFill>
                <a:latin typeface="Calibri"/>
                <a:ea typeface="Calibri"/>
                <a:cs typeface="Calibri"/>
                <a:sym typeface="Calibri"/>
              </a:rPr>
              <a:t>Infiltration      </a:t>
            </a:r>
          </a:p>
        </p:txBody>
      </p:sp>
      <p:pic>
        <p:nvPicPr>
          <p:cNvPr id="9" name="Image 8" descr="Arrow Png - Images et vidéos libres de droits | Adobe Stock">
            <a:extLst>
              <a:ext uri="{FF2B5EF4-FFF2-40B4-BE49-F238E27FC236}">
                <a16:creationId xmlns:a16="http://schemas.microsoft.com/office/drawing/2014/main" id="{4D27EC5F-AE27-B508-6481-B4F41CA5D4A9}"/>
              </a:ext>
            </a:extLst>
          </p:cNvPr>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blip>
          <a:stretch>
            <a:fillRect/>
          </a:stretch>
        </p:blipFill>
        <p:spPr>
          <a:xfrm rot="14090223" flipH="1">
            <a:off x="3598336" y="5275357"/>
            <a:ext cx="1188566" cy="647328"/>
          </a:xfrm>
          <a:prstGeom prst="rect">
            <a:avLst/>
          </a:prstGeom>
        </p:spPr>
      </p:pic>
    </p:spTree>
    <p:extLst>
      <p:ext uri="{BB962C8B-B14F-4D97-AF65-F5344CB8AC3E}">
        <p14:creationId xmlns:p14="http://schemas.microsoft.com/office/powerpoint/2010/main" val="18393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4AD99-DB07-6E57-1103-DDB301BECDF1}"/>
            </a:ext>
          </a:extLst>
        </p:cNvPr>
        <p:cNvGrpSpPr/>
        <p:nvPr/>
      </p:nvGrpSpPr>
      <p:grpSpPr>
        <a:xfrm>
          <a:off x="0" y="0"/>
          <a:ext cx="0" cy="0"/>
          <a:chOff x="0" y="0"/>
          <a:chExt cx="0" cy="0"/>
        </a:xfrm>
      </p:grpSpPr>
      <p:pic>
        <p:nvPicPr>
          <p:cNvPr id="12" name="Espace réservé du contenu 11">
            <a:extLst>
              <a:ext uri="{FF2B5EF4-FFF2-40B4-BE49-F238E27FC236}">
                <a16:creationId xmlns:a16="http://schemas.microsoft.com/office/drawing/2014/main" id="{B246DBB9-B572-20D0-3BF0-FCA28D913C4B}"/>
              </a:ext>
            </a:extLst>
          </p:cNvPr>
          <p:cNvPicPr>
            <a:picLocks noGrp="1" noChangeAspect="1"/>
          </p:cNvPicPr>
          <p:nvPr>
            <p:ph sz="quarter" idx="11"/>
          </p:nvPr>
        </p:nvPicPr>
        <p:blipFill>
          <a:blip r:embed="rId2">
            <a:extLst>
              <a:ext uri="{28A0092B-C50C-407E-A947-70E740481C1C}">
                <a14:useLocalDpi xmlns:a14="http://schemas.microsoft.com/office/drawing/2010/main" val="0"/>
              </a:ext>
            </a:extLst>
          </a:blip>
          <a:srcRect/>
          <a:stretch/>
        </p:blipFill>
        <p:spPr>
          <a:xfrm>
            <a:off x="174329" y="1258979"/>
            <a:ext cx="11912895" cy="5424284"/>
          </a:xfrm>
          <a:prstGeom prst="rect">
            <a:avLst/>
          </a:prstGeom>
        </p:spPr>
      </p:pic>
      <p:sp>
        <p:nvSpPr>
          <p:cNvPr id="2" name="Titre 1">
            <a:extLst>
              <a:ext uri="{FF2B5EF4-FFF2-40B4-BE49-F238E27FC236}">
                <a16:creationId xmlns:a16="http://schemas.microsoft.com/office/drawing/2014/main" id="{9366F15C-D7DE-E2AE-F376-E827D967CE27}"/>
              </a:ext>
            </a:extLst>
          </p:cNvPr>
          <p:cNvSpPr>
            <a:spLocks noGrp="1"/>
          </p:cNvSpPr>
          <p:nvPr>
            <p:ph type="title"/>
          </p:nvPr>
        </p:nvSpPr>
        <p:spPr>
          <a:xfrm>
            <a:off x="979056" y="318293"/>
            <a:ext cx="10843490" cy="559162"/>
          </a:xfrm>
        </p:spPr>
        <p:txBody>
          <a:bodyPr/>
          <a:lstStyle/>
          <a:p>
            <a:r>
              <a:rPr lang="fr-FR" noProof="0" dirty="0">
                <a:solidFill>
                  <a:schemeClr val="tx1">
                    <a:lumMod val="50000"/>
                    <a:lumOff val="50000"/>
                  </a:schemeClr>
                </a:solidFill>
              </a:rPr>
              <a:t>L’eau existe dans plusieurs réservoirs. Sous l’effet du Soleil, elle circule entre ces réservoirs grâce à plusieurs processus : évaporation, transpiration, condensation, précipitations, ruissellement et infiltration. Ce mouvement continu s’appelle le cycle de l’eau.</a:t>
            </a:r>
          </a:p>
        </p:txBody>
      </p:sp>
      <p:pic>
        <p:nvPicPr>
          <p:cNvPr id="8" name="Image 7" descr="Arrow Png - Images et vidéos libres de droits | Adobe Stock">
            <a:extLst>
              <a:ext uri="{FF2B5EF4-FFF2-40B4-BE49-F238E27FC236}">
                <a16:creationId xmlns:a16="http://schemas.microsoft.com/office/drawing/2014/main" id="{53827ADF-15E9-383E-1EB5-F309638E7571}"/>
              </a:ext>
            </a:extLst>
          </p:cNvPr>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blip>
          <a:stretch>
            <a:fillRect/>
          </a:stretch>
        </p:blipFill>
        <p:spPr>
          <a:xfrm rot="15641126">
            <a:off x="8439444" y="3885617"/>
            <a:ext cx="2014728" cy="1097280"/>
          </a:xfrm>
          <a:prstGeom prst="rect">
            <a:avLst/>
          </a:prstGeom>
        </p:spPr>
      </p:pic>
      <p:pic>
        <p:nvPicPr>
          <p:cNvPr id="9" name="Image 8" descr="Arrow Png - Images et vidéos libres de droits | Adobe Stock">
            <a:extLst>
              <a:ext uri="{FF2B5EF4-FFF2-40B4-BE49-F238E27FC236}">
                <a16:creationId xmlns:a16="http://schemas.microsoft.com/office/drawing/2014/main" id="{20B1E781-B57C-AF1F-6C47-8918E75F19CC}"/>
              </a:ext>
            </a:extLst>
          </p:cNvPr>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blip>
          <a:stretch>
            <a:fillRect/>
          </a:stretch>
        </p:blipFill>
        <p:spPr>
          <a:xfrm rot="13451719">
            <a:off x="5880139" y="2513703"/>
            <a:ext cx="1962554" cy="1068865"/>
          </a:xfrm>
          <a:prstGeom prst="rect">
            <a:avLst/>
          </a:prstGeom>
        </p:spPr>
      </p:pic>
      <p:pic>
        <p:nvPicPr>
          <p:cNvPr id="10" name="Image 9" descr="Arrow Png - Images et vidéos libres de droits | Adobe Stock">
            <a:extLst>
              <a:ext uri="{FF2B5EF4-FFF2-40B4-BE49-F238E27FC236}">
                <a16:creationId xmlns:a16="http://schemas.microsoft.com/office/drawing/2014/main" id="{5DA62312-57A9-5D4B-EC00-E9B4B8460B20}"/>
              </a:ext>
            </a:extLst>
          </p:cNvPr>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blip>
          <a:stretch>
            <a:fillRect/>
          </a:stretch>
        </p:blipFill>
        <p:spPr>
          <a:xfrm rot="8541891">
            <a:off x="2581297" y="2871693"/>
            <a:ext cx="1567752" cy="853844"/>
          </a:xfrm>
          <a:prstGeom prst="rect">
            <a:avLst/>
          </a:prstGeom>
        </p:spPr>
      </p:pic>
      <p:pic>
        <p:nvPicPr>
          <p:cNvPr id="11" name="Image 10" descr="Arrow Png - Images et vidéos libres de droits | Adobe Stock">
            <a:extLst>
              <a:ext uri="{FF2B5EF4-FFF2-40B4-BE49-F238E27FC236}">
                <a16:creationId xmlns:a16="http://schemas.microsoft.com/office/drawing/2014/main" id="{E23F45A0-DB4B-F1CE-DEF1-EC5677A69368}"/>
              </a:ext>
            </a:extLst>
          </p:cNvPr>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blip>
          <a:stretch>
            <a:fillRect/>
          </a:stretch>
        </p:blipFill>
        <p:spPr>
          <a:xfrm rot="4185921">
            <a:off x="3287449" y="5005383"/>
            <a:ext cx="1962554" cy="1068865"/>
          </a:xfrm>
          <a:prstGeom prst="rect">
            <a:avLst/>
          </a:prstGeom>
        </p:spPr>
      </p:pic>
      <p:pic>
        <p:nvPicPr>
          <p:cNvPr id="13" name="Image 12" descr="Arrow Png - Images et vidéos libres de droits | Adobe Stock">
            <a:extLst>
              <a:ext uri="{FF2B5EF4-FFF2-40B4-BE49-F238E27FC236}">
                <a16:creationId xmlns:a16="http://schemas.microsoft.com/office/drawing/2014/main" id="{BEA36740-0401-FEEC-9D56-93DAEB776FE2}"/>
              </a:ext>
            </a:extLst>
          </p:cNvPr>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blip>
          <a:stretch>
            <a:fillRect/>
          </a:stretch>
        </p:blipFill>
        <p:spPr>
          <a:xfrm rot="2257993">
            <a:off x="4634274" y="5208807"/>
            <a:ext cx="1962554" cy="1068865"/>
          </a:xfrm>
          <a:prstGeom prst="rect">
            <a:avLst/>
          </a:prstGeom>
        </p:spPr>
      </p:pic>
      <p:sp>
        <p:nvSpPr>
          <p:cNvPr id="14" name="ZoneTexte 13">
            <a:extLst>
              <a:ext uri="{FF2B5EF4-FFF2-40B4-BE49-F238E27FC236}">
                <a16:creationId xmlns:a16="http://schemas.microsoft.com/office/drawing/2014/main" id="{923CFC27-A8FD-7048-C079-CCF312A65FBC}"/>
              </a:ext>
            </a:extLst>
          </p:cNvPr>
          <p:cNvSpPr txBox="1"/>
          <p:nvPr/>
        </p:nvSpPr>
        <p:spPr>
          <a:xfrm>
            <a:off x="9019025" y="5215251"/>
            <a:ext cx="2054248" cy="510778"/>
          </a:xfrm>
          <a:prstGeom prst="roundRect">
            <a:avLst/>
          </a:prstGeom>
          <a:solidFill>
            <a:schemeClr val="tx2">
              <a:lumMod val="10000"/>
              <a:lumOff val="90000"/>
              <a:alpha val="90000"/>
            </a:schemeClr>
          </a:solidFill>
          <a:ln>
            <a:noFill/>
          </a:ln>
        </p:spPr>
        <p:txBody>
          <a:bodyPr wrap="square">
            <a:spAutoFit/>
          </a:bodyPr>
          <a:lstStyle/>
          <a:p>
            <a:pPr algn="ctr"/>
            <a:r>
              <a:rPr lang="fr-FR" sz="2400" b="1" noProof="0" dirty="0">
                <a:solidFill>
                  <a:srgbClr val="FF0000"/>
                </a:solidFill>
                <a:latin typeface="Calibri"/>
                <a:cs typeface="Calibri"/>
                <a:sym typeface="Calibri"/>
              </a:rPr>
              <a:t>Évaporation</a:t>
            </a:r>
            <a:r>
              <a:rPr lang="fr-FR" sz="2400" b="1" noProof="0" dirty="0">
                <a:solidFill>
                  <a:schemeClr val="accent2">
                    <a:lumMod val="40000"/>
                    <a:lumOff val="60000"/>
                  </a:schemeClr>
                </a:solidFill>
                <a:latin typeface="Calibri"/>
                <a:ea typeface="Calibri"/>
                <a:cs typeface="Calibri"/>
                <a:sym typeface="Calibri"/>
              </a:rPr>
              <a:t> </a:t>
            </a:r>
            <a:r>
              <a:rPr lang="fr-FR" sz="2400" b="1" noProof="0" dirty="0">
                <a:solidFill>
                  <a:schemeClr val="accent4">
                    <a:lumMod val="20000"/>
                    <a:lumOff val="80000"/>
                  </a:schemeClr>
                </a:solidFill>
                <a:latin typeface="Calibri"/>
                <a:ea typeface="Calibri"/>
                <a:cs typeface="Calibri"/>
                <a:sym typeface="Calibri"/>
              </a:rPr>
              <a:t>   </a:t>
            </a:r>
          </a:p>
        </p:txBody>
      </p:sp>
      <p:sp>
        <p:nvSpPr>
          <p:cNvPr id="16" name="ZoneTexte 15">
            <a:extLst>
              <a:ext uri="{FF2B5EF4-FFF2-40B4-BE49-F238E27FC236}">
                <a16:creationId xmlns:a16="http://schemas.microsoft.com/office/drawing/2014/main" id="{D69BD786-8BA4-A249-E4C0-A214DB29F97F}"/>
              </a:ext>
            </a:extLst>
          </p:cNvPr>
          <p:cNvSpPr txBox="1"/>
          <p:nvPr/>
        </p:nvSpPr>
        <p:spPr>
          <a:xfrm>
            <a:off x="6536617" y="3534639"/>
            <a:ext cx="2225138" cy="510778"/>
          </a:xfrm>
          <a:prstGeom prst="roundRect">
            <a:avLst/>
          </a:prstGeom>
          <a:solidFill>
            <a:schemeClr val="tx2">
              <a:lumMod val="10000"/>
              <a:lumOff val="90000"/>
              <a:alpha val="90000"/>
            </a:schemeClr>
          </a:solidFill>
          <a:ln>
            <a:noFill/>
          </a:ln>
        </p:spPr>
        <p:txBody>
          <a:bodyPr wrap="square">
            <a:spAutoFit/>
          </a:bodyPr>
          <a:lstStyle/>
          <a:p>
            <a:pPr algn="ctr"/>
            <a:r>
              <a:rPr lang="fr-FR" sz="2400" b="1" noProof="0" dirty="0">
                <a:solidFill>
                  <a:srgbClr val="FF0000"/>
                </a:solidFill>
                <a:latin typeface="Calibri"/>
                <a:cs typeface="Calibri"/>
                <a:sym typeface="Calibri"/>
              </a:rPr>
              <a:t>Condensation</a:t>
            </a:r>
            <a:r>
              <a:rPr lang="fr-FR" sz="2400" b="1" noProof="0" dirty="0">
                <a:solidFill>
                  <a:schemeClr val="accent2">
                    <a:lumMod val="40000"/>
                    <a:lumOff val="60000"/>
                  </a:schemeClr>
                </a:solidFill>
                <a:latin typeface="Calibri"/>
                <a:ea typeface="Calibri"/>
                <a:cs typeface="Calibri"/>
                <a:sym typeface="Calibri"/>
              </a:rPr>
              <a:t> </a:t>
            </a:r>
            <a:r>
              <a:rPr lang="fr-FR" sz="2400" b="1" noProof="0" dirty="0">
                <a:solidFill>
                  <a:schemeClr val="accent4">
                    <a:lumMod val="20000"/>
                    <a:lumOff val="80000"/>
                  </a:schemeClr>
                </a:solidFill>
                <a:latin typeface="Calibri"/>
                <a:ea typeface="Calibri"/>
                <a:cs typeface="Calibri"/>
                <a:sym typeface="Calibri"/>
              </a:rPr>
              <a:t>   </a:t>
            </a:r>
          </a:p>
        </p:txBody>
      </p:sp>
      <p:sp>
        <p:nvSpPr>
          <p:cNvPr id="17" name="ZoneTexte 16">
            <a:extLst>
              <a:ext uri="{FF2B5EF4-FFF2-40B4-BE49-F238E27FC236}">
                <a16:creationId xmlns:a16="http://schemas.microsoft.com/office/drawing/2014/main" id="{544D0DEC-3F4D-61D5-EFAF-B777CFA40812}"/>
              </a:ext>
            </a:extLst>
          </p:cNvPr>
          <p:cNvSpPr txBox="1"/>
          <p:nvPr/>
        </p:nvSpPr>
        <p:spPr>
          <a:xfrm>
            <a:off x="3829993" y="2641132"/>
            <a:ext cx="2118300" cy="510778"/>
          </a:xfrm>
          <a:prstGeom prst="roundRect">
            <a:avLst/>
          </a:prstGeom>
          <a:solidFill>
            <a:schemeClr val="tx2">
              <a:lumMod val="10000"/>
              <a:lumOff val="90000"/>
              <a:alpha val="90000"/>
            </a:schemeClr>
          </a:solidFill>
          <a:ln>
            <a:noFill/>
          </a:ln>
        </p:spPr>
        <p:txBody>
          <a:bodyPr wrap="square">
            <a:spAutoFit/>
          </a:bodyPr>
          <a:lstStyle/>
          <a:p>
            <a:pPr algn="ctr"/>
            <a:r>
              <a:rPr lang="fr-FR" sz="2400" b="1" noProof="0" dirty="0">
                <a:solidFill>
                  <a:srgbClr val="FF0000"/>
                </a:solidFill>
                <a:latin typeface="Calibri"/>
                <a:ea typeface="Calibri"/>
                <a:cs typeface="Calibri"/>
                <a:sym typeface="Calibri"/>
              </a:rPr>
              <a:t>Précipitations</a:t>
            </a:r>
            <a:r>
              <a:rPr lang="fr-FR" sz="2400" b="1" noProof="0" dirty="0">
                <a:solidFill>
                  <a:schemeClr val="accent2">
                    <a:lumMod val="40000"/>
                    <a:lumOff val="60000"/>
                  </a:schemeClr>
                </a:solidFill>
                <a:latin typeface="Calibri"/>
                <a:ea typeface="Calibri"/>
                <a:cs typeface="Calibri"/>
                <a:sym typeface="Calibri"/>
              </a:rPr>
              <a:t> </a:t>
            </a:r>
            <a:r>
              <a:rPr lang="fr-FR" sz="2400" b="1" noProof="0" dirty="0">
                <a:solidFill>
                  <a:schemeClr val="accent4">
                    <a:lumMod val="20000"/>
                    <a:lumOff val="80000"/>
                  </a:schemeClr>
                </a:solidFill>
                <a:latin typeface="Calibri"/>
                <a:ea typeface="Calibri"/>
                <a:cs typeface="Calibri"/>
                <a:sym typeface="Calibri"/>
              </a:rPr>
              <a:t>   </a:t>
            </a:r>
          </a:p>
        </p:txBody>
      </p:sp>
      <p:sp>
        <p:nvSpPr>
          <p:cNvPr id="18" name="ZoneTexte 17">
            <a:extLst>
              <a:ext uri="{FF2B5EF4-FFF2-40B4-BE49-F238E27FC236}">
                <a16:creationId xmlns:a16="http://schemas.microsoft.com/office/drawing/2014/main" id="{EA104611-8A2A-5E66-5C29-6E091964A97F}"/>
              </a:ext>
            </a:extLst>
          </p:cNvPr>
          <p:cNvSpPr txBox="1"/>
          <p:nvPr/>
        </p:nvSpPr>
        <p:spPr>
          <a:xfrm>
            <a:off x="2085648" y="5343632"/>
            <a:ext cx="1778489" cy="510778"/>
          </a:xfrm>
          <a:prstGeom prst="roundRect">
            <a:avLst/>
          </a:prstGeom>
          <a:solidFill>
            <a:schemeClr val="tx2">
              <a:lumMod val="10000"/>
              <a:lumOff val="90000"/>
              <a:alpha val="90000"/>
            </a:schemeClr>
          </a:solidFill>
          <a:ln>
            <a:noFill/>
          </a:ln>
        </p:spPr>
        <p:txBody>
          <a:bodyPr wrap="square">
            <a:spAutoFit/>
          </a:bodyPr>
          <a:lstStyle/>
          <a:p>
            <a:pPr algn="ctr"/>
            <a:r>
              <a:rPr lang="fr-FR" sz="2400" b="1" noProof="0" dirty="0">
                <a:solidFill>
                  <a:srgbClr val="FF0000"/>
                </a:solidFill>
                <a:latin typeface="Calibri"/>
                <a:cs typeface="Calibri"/>
                <a:sym typeface="Calibri"/>
              </a:rPr>
              <a:t>Infiltration</a:t>
            </a:r>
            <a:r>
              <a:rPr lang="fr-FR" sz="2400" b="1" noProof="0" dirty="0">
                <a:solidFill>
                  <a:schemeClr val="accent2">
                    <a:lumMod val="40000"/>
                    <a:lumOff val="60000"/>
                  </a:schemeClr>
                </a:solidFill>
                <a:latin typeface="Calibri"/>
                <a:ea typeface="Calibri"/>
                <a:cs typeface="Calibri"/>
                <a:sym typeface="Calibri"/>
              </a:rPr>
              <a:t>    </a:t>
            </a:r>
          </a:p>
        </p:txBody>
      </p:sp>
      <p:pic>
        <p:nvPicPr>
          <p:cNvPr id="19" name="Image 18" descr="Arrow Png - Images et vidéos libres de droits | Adobe Stock">
            <a:extLst>
              <a:ext uri="{FF2B5EF4-FFF2-40B4-BE49-F238E27FC236}">
                <a16:creationId xmlns:a16="http://schemas.microsoft.com/office/drawing/2014/main" id="{EA5C10B9-C351-234F-E9C8-1C067DA4CC54}"/>
              </a:ext>
            </a:extLst>
          </p:cNvPr>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blip>
          <a:stretch>
            <a:fillRect/>
          </a:stretch>
        </p:blipFill>
        <p:spPr>
          <a:xfrm rot="5932645" flipH="1">
            <a:off x="1021921" y="3761596"/>
            <a:ext cx="1294614" cy="562084"/>
          </a:xfrm>
          <a:prstGeom prst="rect">
            <a:avLst/>
          </a:prstGeom>
        </p:spPr>
      </p:pic>
      <p:sp>
        <p:nvSpPr>
          <p:cNvPr id="20" name="ZoneTexte 19">
            <a:extLst>
              <a:ext uri="{FF2B5EF4-FFF2-40B4-BE49-F238E27FC236}">
                <a16:creationId xmlns:a16="http://schemas.microsoft.com/office/drawing/2014/main" id="{720D9E4B-0999-24FB-BB1F-17C4C412B76F}"/>
              </a:ext>
            </a:extLst>
          </p:cNvPr>
          <p:cNvSpPr txBox="1"/>
          <p:nvPr/>
        </p:nvSpPr>
        <p:spPr>
          <a:xfrm>
            <a:off x="174329" y="4305090"/>
            <a:ext cx="2225138" cy="510778"/>
          </a:xfrm>
          <a:prstGeom prst="roundRect">
            <a:avLst/>
          </a:prstGeom>
          <a:solidFill>
            <a:schemeClr val="tx2">
              <a:lumMod val="10000"/>
              <a:lumOff val="90000"/>
              <a:alpha val="90000"/>
            </a:schemeClr>
          </a:solidFill>
          <a:ln>
            <a:noFill/>
          </a:ln>
        </p:spPr>
        <p:txBody>
          <a:bodyPr wrap="square">
            <a:spAutoFit/>
          </a:bodyPr>
          <a:lstStyle/>
          <a:p>
            <a:pPr algn="ctr"/>
            <a:r>
              <a:rPr lang="fr-FR" sz="2400" b="1" noProof="0" dirty="0">
                <a:solidFill>
                  <a:srgbClr val="FF0000"/>
                </a:solidFill>
                <a:latin typeface="Calibri"/>
                <a:cs typeface="Calibri"/>
                <a:sym typeface="Calibri"/>
              </a:rPr>
              <a:t>Transpiration</a:t>
            </a:r>
            <a:r>
              <a:rPr lang="fr-FR" sz="2400" b="1" noProof="0" dirty="0">
                <a:solidFill>
                  <a:schemeClr val="accent2">
                    <a:lumMod val="40000"/>
                    <a:lumOff val="60000"/>
                  </a:schemeClr>
                </a:solidFill>
                <a:latin typeface="Calibri"/>
                <a:ea typeface="Calibri"/>
                <a:cs typeface="Calibri"/>
                <a:sym typeface="Calibri"/>
              </a:rPr>
              <a:t>  </a:t>
            </a:r>
            <a:r>
              <a:rPr lang="fr-FR" sz="2400" b="1" noProof="0" dirty="0">
                <a:solidFill>
                  <a:schemeClr val="accent4">
                    <a:lumMod val="20000"/>
                    <a:lumOff val="80000"/>
                  </a:schemeClr>
                </a:solidFill>
                <a:latin typeface="Calibri"/>
                <a:ea typeface="Calibri"/>
                <a:cs typeface="Calibri"/>
                <a:sym typeface="Calibri"/>
              </a:rPr>
              <a:t>   </a:t>
            </a:r>
          </a:p>
        </p:txBody>
      </p:sp>
      <p:sp>
        <p:nvSpPr>
          <p:cNvPr id="21" name="ZoneTexte 20">
            <a:extLst>
              <a:ext uri="{FF2B5EF4-FFF2-40B4-BE49-F238E27FC236}">
                <a16:creationId xmlns:a16="http://schemas.microsoft.com/office/drawing/2014/main" id="{037878C7-02F5-7103-75DE-5E86E5CA9421}"/>
              </a:ext>
            </a:extLst>
          </p:cNvPr>
          <p:cNvSpPr txBox="1"/>
          <p:nvPr/>
        </p:nvSpPr>
        <p:spPr>
          <a:xfrm>
            <a:off x="3187913" y="4371713"/>
            <a:ext cx="2054248" cy="510778"/>
          </a:xfrm>
          <a:prstGeom prst="roundRect">
            <a:avLst/>
          </a:prstGeom>
          <a:solidFill>
            <a:schemeClr val="tx2">
              <a:lumMod val="10000"/>
              <a:lumOff val="90000"/>
              <a:alpha val="90000"/>
            </a:schemeClr>
          </a:solidFill>
          <a:ln>
            <a:noFill/>
          </a:ln>
        </p:spPr>
        <p:txBody>
          <a:bodyPr wrap="square">
            <a:spAutoFit/>
          </a:bodyPr>
          <a:lstStyle/>
          <a:p>
            <a:pPr algn="ctr"/>
            <a:r>
              <a:rPr lang="fr-FR" sz="2400" b="1" noProof="0" dirty="0">
                <a:solidFill>
                  <a:srgbClr val="FF0000"/>
                </a:solidFill>
                <a:latin typeface="Calibri"/>
                <a:cs typeface="Calibri"/>
                <a:sym typeface="Calibri"/>
              </a:rPr>
              <a:t>Ruissellement</a:t>
            </a:r>
            <a:r>
              <a:rPr lang="fr-FR" sz="2400" b="1" noProof="0" dirty="0">
                <a:solidFill>
                  <a:schemeClr val="accent2">
                    <a:lumMod val="40000"/>
                    <a:lumOff val="60000"/>
                  </a:schemeClr>
                </a:solidFill>
                <a:latin typeface="Calibri"/>
                <a:ea typeface="Calibri"/>
                <a:cs typeface="Calibri"/>
                <a:sym typeface="Calibri"/>
              </a:rPr>
              <a:t> </a:t>
            </a:r>
            <a:r>
              <a:rPr lang="fr-FR" sz="2400" b="1" noProof="0" dirty="0">
                <a:solidFill>
                  <a:schemeClr val="accent4">
                    <a:lumMod val="20000"/>
                    <a:lumOff val="80000"/>
                  </a:schemeClr>
                </a:solidFill>
                <a:latin typeface="Calibri"/>
                <a:ea typeface="Calibri"/>
                <a:cs typeface="Calibri"/>
                <a:sym typeface="Calibri"/>
              </a:rPr>
              <a:t>   </a:t>
            </a:r>
          </a:p>
        </p:txBody>
      </p:sp>
      <p:pic>
        <p:nvPicPr>
          <p:cNvPr id="22" name="Image 21" descr="Arrow Png - Images et vidéos libres de droits | Adobe Stock">
            <a:extLst>
              <a:ext uri="{FF2B5EF4-FFF2-40B4-BE49-F238E27FC236}">
                <a16:creationId xmlns:a16="http://schemas.microsoft.com/office/drawing/2014/main" id="{5644BA09-6F7D-2B84-64A9-9007EE32E5DC}"/>
              </a:ext>
            </a:extLst>
          </p:cNvPr>
          <p:cNvPicPr>
            <a:picLocks noChangeAspect="1"/>
          </p:cNvPicPr>
          <p:nvPr/>
        </p:nvPicPr>
        <p:blipFill>
          <a:blip r:embed="rId3">
            <a:clrChange>
              <a:clrFrom>
                <a:srgbClr val="FFFFFF"/>
              </a:clrFrom>
              <a:clrTo>
                <a:srgbClr val="FFFFFF">
                  <a:alpha val="0"/>
                </a:srgbClr>
              </a:clrTo>
            </a:clrChange>
            <a:duotone>
              <a:schemeClr val="accent2">
                <a:shade val="45000"/>
                <a:satMod val="135000"/>
              </a:schemeClr>
              <a:prstClr val="white"/>
            </a:duotone>
          </a:blip>
          <a:stretch>
            <a:fillRect/>
          </a:stretch>
        </p:blipFill>
        <p:spPr>
          <a:xfrm rot="1742363">
            <a:off x="4243855" y="4801530"/>
            <a:ext cx="1042828" cy="452766"/>
          </a:xfrm>
          <a:prstGeom prst="rect">
            <a:avLst/>
          </a:prstGeom>
        </p:spPr>
      </p:pic>
    </p:spTree>
    <p:extLst>
      <p:ext uri="{BB962C8B-B14F-4D97-AF65-F5344CB8AC3E}">
        <p14:creationId xmlns:p14="http://schemas.microsoft.com/office/powerpoint/2010/main" val="121474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500"/>
                                        <p:tgtEl>
                                          <p:spTgt spid="11"/>
                                        </p:tgtEl>
                                      </p:cBhvr>
                                    </p:animEffect>
                                  </p:childTnLst>
                                </p:cTn>
                              </p:par>
                              <p:par>
                                <p:cTn id="51" presetID="10" presetClass="entr" presetSubtype="0" fill="hold"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7" grpId="0" animBg="1"/>
      <p:bldP spid="18" grpId="0" animBg="1"/>
      <p:bldP spid="20" grpId="0" animBg="1"/>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84328F-9260-2AC3-D17D-926965718537}"/>
              </a:ext>
            </a:extLst>
          </p:cNvPr>
          <p:cNvSpPr>
            <a:spLocks noGrp="1"/>
          </p:cNvSpPr>
          <p:nvPr>
            <p:ph type="body" sz="quarter" idx="10"/>
          </p:nvPr>
        </p:nvSpPr>
        <p:spPr/>
        <p:txBody>
          <a:bodyPr/>
          <a:lstStyle/>
          <a:p>
            <a:r>
              <a:rPr lang="fr-FR" noProof="0" dirty="0"/>
              <a:t>5 min</a:t>
            </a:r>
          </a:p>
        </p:txBody>
      </p:sp>
    </p:spTree>
    <p:extLst>
      <p:ext uri="{BB962C8B-B14F-4D97-AF65-F5344CB8AC3E}">
        <p14:creationId xmlns:p14="http://schemas.microsoft.com/office/powerpoint/2010/main" val="23115197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FED4DC-4D24-49F9-47BD-729AD9D435FA}"/>
              </a:ext>
            </a:extLst>
          </p:cNvPr>
          <p:cNvSpPr>
            <a:spLocks noGrp="1"/>
          </p:cNvSpPr>
          <p:nvPr>
            <p:ph type="title"/>
          </p:nvPr>
        </p:nvSpPr>
        <p:spPr>
          <a:xfrm>
            <a:off x="877316" y="399365"/>
            <a:ext cx="10778296" cy="625980"/>
          </a:xfrm>
        </p:spPr>
        <p:txBody>
          <a:bodyPr/>
          <a:lstStyle/>
          <a:p>
            <a:r>
              <a:rPr lang="fr-FR" noProof="0" dirty="0">
                <a:solidFill>
                  <a:schemeClr val="tx1">
                    <a:lumMod val="50000"/>
                    <a:lumOff val="50000"/>
                  </a:schemeClr>
                </a:solidFill>
              </a:rPr>
              <a:t>Notre tâche consiste à réaliser un schéma de synthèse du cycle des roches.</a:t>
            </a:r>
            <a:br>
              <a:rPr lang="fr-FR" noProof="0" dirty="0">
                <a:solidFill>
                  <a:schemeClr val="tx1">
                    <a:lumMod val="50000"/>
                    <a:lumOff val="50000"/>
                  </a:schemeClr>
                </a:solidFill>
              </a:rPr>
            </a:br>
            <a:br>
              <a:rPr lang="fr-FR" noProof="0" dirty="0">
                <a:solidFill>
                  <a:schemeClr val="tx1">
                    <a:lumMod val="50000"/>
                    <a:lumOff val="50000"/>
                  </a:schemeClr>
                </a:solidFill>
              </a:rPr>
            </a:br>
            <a:endParaRPr lang="fr-FR"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BBBD8B40-CD58-1B43-CB76-A861CE5E35E7}"/>
              </a:ext>
            </a:extLst>
          </p:cNvPr>
          <p:cNvSpPr>
            <a:spLocks noGrp="1"/>
          </p:cNvSpPr>
          <p:nvPr>
            <p:ph sz="quarter" idx="11"/>
          </p:nvPr>
        </p:nvSpPr>
        <p:spPr>
          <a:xfrm>
            <a:off x="980290" y="689687"/>
            <a:ext cx="10277475" cy="268287"/>
          </a:xfrm>
        </p:spPr>
        <p:txBody>
          <a:bodyPr/>
          <a:lstStyle/>
          <a:p>
            <a:r>
              <a:rPr lang="fr-FR" sz="1200" noProof="0" dirty="0">
                <a:solidFill>
                  <a:schemeClr val="tx1">
                    <a:lumMod val="50000"/>
                    <a:lumOff val="50000"/>
                  </a:schemeClr>
                </a:solidFill>
              </a:rPr>
              <a:t>Indiquer les différents supports utilisés et les étapes à suivre pour réaliser cette tâche.</a:t>
            </a:r>
          </a:p>
        </p:txBody>
      </p:sp>
      <p:pic>
        <p:nvPicPr>
          <p:cNvPr id="9" name="Google Shape;289;p51">
            <a:extLst>
              <a:ext uri="{FF2B5EF4-FFF2-40B4-BE49-F238E27FC236}">
                <a16:creationId xmlns:a16="http://schemas.microsoft.com/office/drawing/2014/main" id="{0669E6B1-1B70-976E-CBEA-81DA3071FB56}"/>
              </a:ext>
            </a:extLst>
          </p:cNvPr>
          <p:cNvPicPr preferRelativeResize="0"/>
          <p:nvPr/>
        </p:nvPicPr>
        <p:blipFill rotWithShape="1">
          <a:blip r:embed="rId2">
            <a:alphaModFix/>
          </a:blip>
          <a:srcRect/>
          <a:stretch/>
        </p:blipFill>
        <p:spPr>
          <a:xfrm>
            <a:off x="11437916" y="497458"/>
            <a:ext cx="363525" cy="326372"/>
          </a:xfrm>
          <a:prstGeom prst="rect">
            <a:avLst/>
          </a:prstGeom>
          <a:noFill/>
          <a:ln>
            <a:noFill/>
          </a:ln>
        </p:spPr>
      </p:pic>
      <p:sp>
        <p:nvSpPr>
          <p:cNvPr id="3" name="Rectangle à coins arrondis 6">
            <a:extLst>
              <a:ext uri="{FF2B5EF4-FFF2-40B4-BE49-F238E27FC236}">
                <a16:creationId xmlns:a16="http://schemas.microsoft.com/office/drawing/2014/main" id="{75E8FA03-1EAB-8A53-4775-38F04D156E40}"/>
              </a:ext>
            </a:extLst>
          </p:cNvPr>
          <p:cNvSpPr/>
          <p:nvPr/>
        </p:nvSpPr>
        <p:spPr>
          <a:xfrm>
            <a:off x="381891" y="1669637"/>
            <a:ext cx="11056025" cy="4914988"/>
          </a:xfrm>
          <a:prstGeom prst="roundRect">
            <a:avLst>
              <a:gd name="adj" fmla="val 5694"/>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spcBef>
                <a:spcPts val="1800"/>
              </a:spcBef>
              <a:spcAft>
                <a:spcPts val="1800"/>
              </a:spcAft>
              <a:defRPr/>
            </a:pPr>
            <a:endParaRPr lang="fr-FR" b="1" noProof="0" dirty="0">
              <a:solidFill>
                <a:prstClr val="white"/>
              </a:solidFill>
              <a:latin typeface="Arial" panose="020B0604020202020204" pitchFamily="34" charset="0"/>
              <a:cs typeface="Arial" panose="020B0604020202020204" pitchFamily="34" charset="0"/>
            </a:endParaRPr>
          </a:p>
        </p:txBody>
      </p:sp>
      <p:sp>
        <p:nvSpPr>
          <p:cNvPr id="29" name="Rectangle à coins arrondis 4">
            <a:extLst>
              <a:ext uri="{FF2B5EF4-FFF2-40B4-BE49-F238E27FC236}">
                <a16:creationId xmlns:a16="http://schemas.microsoft.com/office/drawing/2014/main" id="{E2B8CBC6-AD1A-EC69-CECB-FD87C15A46F0}"/>
              </a:ext>
            </a:extLst>
          </p:cNvPr>
          <p:cNvSpPr/>
          <p:nvPr/>
        </p:nvSpPr>
        <p:spPr>
          <a:xfrm>
            <a:off x="381891" y="1315667"/>
            <a:ext cx="2519464" cy="466928"/>
          </a:xfrm>
          <a:prstGeom prst="roundRect">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latin typeface="Calibri" panose="020F0502020204030204" pitchFamily="34" charset="0"/>
                <a:cs typeface="Calibri" panose="020F0502020204030204" pitchFamily="34" charset="0"/>
              </a:rPr>
              <a:t>Tâche à réussir</a:t>
            </a:r>
          </a:p>
        </p:txBody>
      </p:sp>
      <p:sp>
        <p:nvSpPr>
          <p:cNvPr id="12" name="ZoneTexte 11">
            <a:extLst>
              <a:ext uri="{FF2B5EF4-FFF2-40B4-BE49-F238E27FC236}">
                <a16:creationId xmlns:a16="http://schemas.microsoft.com/office/drawing/2014/main" id="{4567B457-6BD9-19E6-C31E-12813BF04C1C}"/>
              </a:ext>
            </a:extLst>
          </p:cNvPr>
          <p:cNvSpPr txBox="1"/>
          <p:nvPr/>
        </p:nvSpPr>
        <p:spPr>
          <a:xfrm>
            <a:off x="4971098" y="3023546"/>
            <a:ext cx="6394275" cy="3255697"/>
          </a:xfrm>
          <a:prstGeom prst="roundRect">
            <a:avLst>
              <a:gd name="adj" fmla="val 5952"/>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spcBef>
                <a:spcPts val="1800"/>
              </a:spcBef>
              <a:spcAft>
                <a:spcPts val="1800"/>
              </a:spcAft>
              <a:defRPr sz="2000" b="1">
                <a:solidFill>
                  <a:schemeClr val="bg1"/>
                </a:solidFill>
                <a:latin typeface="Arial" panose="020B0604020202020204" pitchFamily="34" charset="0"/>
                <a:cs typeface="Arial" panose="020B0604020202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just">
              <a:spcBef>
                <a:spcPts val="600"/>
              </a:spcBef>
              <a:spcAft>
                <a:spcPts val="600"/>
              </a:spcAft>
            </a:pPr>
            <a:r>
              <a:rPr lang="fr-FR" sz="2400" b="0" noProof="0" dirty="0">
                <a:latin typeface="Calibri" panose="020F0502020204030204" pitchFamily="34" charset="0"/>
                <a:ea typeface="Calibri" panose="020F0502020204030204" pitchFamily="34" charset="0"/>
                <a:cs typeface="Calibri" panose="020F0502020204030204" pitchFamily="34" charset="0"/>
              </a:rPr>
              <a:t>1- </a:t>
            </a:r>
            <a:r>
              <a:rPr lang="fr-FR" sz="2400" noProof="0" dirty="0">
                <a:latin typeface="Calibri" panose="020F0502020204030204" pitchFamily="34" charset="0"/>
                <a:ea typeface="Calibri" panose="020F0502020204030204" pitchFamily="34" charset="0"/>
                <a:cs typeface="Calibri" panose="020F0502020204030204" pitchFamily="34" charset="0"/>
              </a:rPr>
              <a:t>J’identifie </a:t>
            </a:r>
            <a:r>
              <a:rPr lang="fr-FR" sz="2400" b="0" noProof="0" dirty="0">
                <a:latin typeface="Calibri" panose="020F0502020204030204" pitchFamily="34" charset="0"/>
                <a:ea typeface="Calibri" panose="020F0502020204030204" pitchFamily="34" charset="0"/>
                <a:cs typeface="Calibri" panose="020F0502020204030204" pitchFamily="34" charset="0"/>
              </a:rPr>
              <a:t>les réservoirs impliqués dans ce cycle de l’eau.</a:t>
            </a:r>
          </a:p>
          <a:p>
            <a:pPr algn="just">
              <a:spcBef>
                <a:spcPts val="600"/>
              </a:spcBef>
              <a:spcAft>
                <a:spcPts val="600"/>
              </a:spcAft>
            </a:pPr>
            <a:r>
              <a:rPr lang="fr-FR" sz="2400" b="0" noProof="0" dirty="0">
                <a:latin typeface="Calibri" panose="020F0502020204030204" pitchFamily="34" charset="0"/>
                <a:ea typeface="Calibri" panose="020F0502020204030204" pitchFamily="34" charset="0"/>
                <a:cs typeface="Calibri" panose="020F0502020204030204" pitchFamily="34" charset="0"/>
              </a:rPr>
              <a:t>2- Je</a:t>
            </a:r>
            <a:r>
              <a:rPr lang="fr-FR" sz="2400" noProof="0" dirty="0">
                <a:latin typeface="Calibri" panose="020F0502020204030204" pitchFamily="34" charset="0"/>
                <a:ea typeface="Calibri" panose="020F0502020204030204" pitchFamily="34" charset="0"/>
                <a:cs typeface="Calibri" panose="020F0502020204030204" pitchFamily="34" charset="0"/>
              </a:rPr>
              <a:t> nomme </a:t>
            </a:r>
            <a:r>
              <a:rPr lang="fr-FR" sz="2400" b="0" noProof="0" dirty="0">
                <a:latin typeface="Calibri" panose="020F0502020204030204" pitchFamily="34" charset="0"/>
                <a:ea typeface="Calibri" panose="020F0502020204030204" pitchFamily="34" charset="0"/>
                <a:cs typeface="Calibri" panose="020F0502020204030204" pitchFamily="34" charset="0"/>
              </a:rPr>
              <a:t>les processus impliqués dans le cycle de l’eau.</a:t>
            </a:r>
          </a:p>
          <a:p>
            <a:pPr algn="just">
              <a:spcBef>
                <a:spcPts val="600"/>
              </a:spcBef>
              <a:spcAft>
                <a:spcPts val="600"/>
              </a:spcAft>
            </a:pPr>
            <a:r>
              <a:rPr lang="fr-FR" sz="2400" b="0" noProof="0" dirty="0">
                <a:latin typeface="Calibri" panose="020F0502020204030204" pitchFamily="34" charset="0"/>
                <a:ea typeface="Calibri" panose="020F0502020204030204" pitchFamily="34" charset="0"/>
                <a:cs typeface="Calibri" panose="020F0502020204030204" pitchFamily="34" charset="0"/>
              </a:rPr>
              <a:t>3- Je </a:t>
            </a:r>
            <a:r>
              <a:rPr lang="fr-FR" sz="2400" noProof="0" dirty="0">
                <a:latin typeface="Calibri" panose="020F0502020204030204" pitchFamily="34" charset="0"/>
                <a:ea typeface="Calibri" panose="020F0502020204030204" pitchFamily="34" charset="0"/>
                <a:cs typeface="Calibri" panose="020F0502020204030204" pitchFamily="34" charset="0"/>
              </a:rPr>
              <a:t>décris </a:t>
            </a:r>
            <a:r>
              <a:rPr lang="fr-FR" sz="2400" b="0" noProof="0" dirty="0">
                <a:latin typeface="Calibri" panose="020F0502020204030204" pitchFamily="34" charset="0"/>
                <a:ea typeface="Calibri" panose="020F0502020204030204" pitchFamily="34" charset="0"/>
                <a:cs typeface="Calibri" panose="020F0502020204030204" pitchFamily="34" charset="0"/>
              </a:rPr>
              <a:t>le rôle de chaque processus impliqué dans le cycle de l’eau.</a:t>
            </a:r>
          </a:p>
        </p:txBody>
      </p:sp>
      <p:sp>
        <p:nvSpPr>
          <p:cNvPr id="6" name="Rectangle à coins arrondis 3">
            <a:extLst>
              <a:ext uri="{FF2B5EF4-FFF2-40B4-BE49-F238E27FC236}">
                <a16:creationId xmlns:a16="http://schemas.microsoft.com/office/drawing/2014/main" id="{5E5E85B4-40BF-81A1-208F-E8837DA931B5}"/>
              </a:ext>
            </a:extLst>
          </p:cNvPr>
          <p:cNvSpPr/>
          <p:nvPr/>
        </p:nvSpPr>
        <p:spPr>
          <a:xfrm>
            <a:off x="577834" y="1896661"/>
            <a:ext cx="4239201" cy="962406"/>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b="1" noProof="0" dirty="0">
                <a:solidFill>
                  <a:schemeClr val="tx1"/>
                </a:solidFill>
              </a:rPr>
              <a:t>Supports :</a:t>
            </a:r>
            <a:br>
              <a:rPr lang="fr-FR" b="1" noProof="0" dirty="0">
                <a:solidFill>
                  <a:schemeClr val="tx1"/>
                </a:solidFill>
              </a:rPr>
            </a:br>
            <a:r>
              <a:rPr lang="fr-FR" b="1" noProof="0" dirty="0">
                <a:solidFill>
                  <a:schemeClr val="tx1"/>
                </a:solidFill>
              </a:rPr>
              <a:t>Schéma de cycle à remplir </a:t>
            </a:r>
            <a:endParaRPr lang="fr-FR" b="1" noProof="0" dirty="0">
              <a:solidFill>
                <a:schemeClr val="tx1"/>
              </a:solidFill>
              <a:sym typeface="Calibri"/>
            </a:endParaRPr>
          </a:p>
        </p:txBody>
      </p:sp>
      <p:sp>
        <p:nvSpPr>
          <p:cNvPr id="10" name="ZoneTexte 9">
            <a:extLst>
              <a:ext uri="{FF2B5EF4-FFF2-40B4-BE49-F238E27FC236}">
                <a16:creationId xmlns:a16="http://schemas.microsoft.com/office/drawing/2014/main" id="{7676ABFC-731A-BD91-AB35-F29EEF3CE21E}"/>
              </a:ext>
            </a:extLst>
          </p:cNvPr>
          <p:cNvSpPr txBox="1"/>
          <p:nvPr/>
        </p:nvSpPr>
        <p:spPr>
          <a:xfrm>
            <a:off x="4473588" y="2007883"/>
            <a:ext cx="6807200" cy="1015663"/>
          </a:xfrm>
          <a:prstGeom prst="rect">
            <a:avLst/>
          </a:prstGeom>
          <a:noFill/>
        </p:spPr>
        <p:txBody>
          <a:bodyPr wrap="square" rtlCol="0">
            <a:spAutoFit/>
          </a:bodyPr>
          <a:lstStyle/>
          <a:p>
            <a:pPr algn="ctr"/>
            <a:r>
              <a:rPr lang="fr-FR" sz="2000" b="1" noProof="0" dirty="0">
                <a:latin typeface="Arial" panose="020B0604020202020204" pitchFamily="34" charset="0"/>
                <a:cs typeface="Arial" panose="020B0604020202020204" pitchFamily="34" charset="0"/>
              </a:rPr>
              <a:t>Je réalise ma tâche </a:t>
            </a:r>
            <a:br>
              <a:rPr lang="fr-FR" sz="2000" b="1" noProof="0" dirty="0">
                <a:latin typeface="Arial" panose="020B0604020202020204" pitchFamily="34" charset="0"/>
                <a:cs typeface="Arial" panose="020B0604020202020204" pitchFamily="34" charset="0"/>
              </a:rPr>
            </a:br>
            <a:r>
              <a:rPr lang="fr-FR" sz="2000" b="1" noProof="0" dirty="0">
                <a:latin typeface="Arial" panose="020B0604020202020204" pitchFamily="34" charset="0"/>
                <a:cs typeface="Arial" panose="020B0604020202020204" pitchFamily="34" charset="0"/>
              </a:rPr>
              <a:t>en répondant aux trois consignes : </a:t>
            </a:r>
          </a:p>
          <a:p>
            <a:pPr algn="ctr"/>
            <a:r>
              <a:rPr lang="fr-FR" sz="2000" noProof="0" dirty="0">
                <a:latin typeface="Calibri" panose="020F0502020204030204" pitchFamily="34" charset="0"/>
                <a:cs typeface="Calibri" panose="020F0502020204030204" pitchFamily="34" charset="0"/>
              </a:rPr>
              <a:t> </a:t>
            </a:r>
          </a:p>
        </p:txBody>
      </p:sp>
      <p:pic>
        <p:nvPicPr>
          <p:cNvPr id="7" name="Image 6">
            <a:extLst>
              <a:ext uri="{FF2B5EF4-FFF2-40B4-BE49-F238E27FC236}">
                <a16:creationId xmlns:a16="http://schemas.microsoft.com/office/drawing/2014/main" id="{993F3F35-6285-FFB3-5E94-1D286DCA3D3B}"/>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482286" y="3355006"/>
            <a:ext cx="4430295" cy="2569200"/>
          </a:xfrm>
          <a:prstGeom prst="rect">
            <a:avLst/>
          </a:prstGeom>
        </p:spPr>
      </p:pic>
    </p:spTree>
    <p:extLst>
      <p:ext uri="{BB962C8B-B14F-4D97-AF65-F5344CB8AC3E}">
        <p14:creationId xmlns:p14="http://schemas.microsoft.com/office/powerpoint/2010/main" val="38365953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68000">
              <a:srgbClr val="C00000"/>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E382E87B-33D1-24C2-2293-200ACAD4C37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CE09D3F-12D0-3409-B725-95F543C48A7C}"/>
              </a:ext>
            </a:extLst>
          </p:cNvPr>
          <p:cNvSpPr>
            <a:spLocks noGrp="1"/>
          </p:cNvSpPr>
          <p:nvPr>
            <p:ph type="title"/>
          </p:nvPr>
        </p:nvSpPr>
        <p:spPr>
          <a:xfrm>
            <a:off x="832572" y="381965"/>
            <a:ext cx="10766562" cy="503371"/>
          </a:xfrm>
        </p:spPr>
        <p:txBody>
          <a:bodyPr/>
          <a:lstStyle/>
          <a:p>
            <a:r>
              <a:rPr lang="fr-FR" noProof="0" dirty="0">
                <a:solidFill>
                  <a:schemeClr val="tx1">
                    <a:lumMod val="50000"/>
                    <a:lumOff val="50000"/>
                  </a:schemeClr>
                </a:solidFill>
              </a:rPr>
              <a:t>Pour la première consigne, j’observe le document et je cherche où se trouve l’eau dans la nature.</a:t>
            </a:r>
          </a:p>
        </p:txBody>
      </p:sp>
      <p:sp>
        <p:nvSpPr>
          <p:cNvPr id="4" name="Espace réservé du contenu 3">
            <a:extLst>
              <a:ext uri="{FF2B5EF4-FFF2-40B4-BE49-F238E27FC236}">
                <a16:creationId xmlns:a16="http://schemas.microsoft.com/office/drawing/2014/main" id="{2F2D21C3-EAB6-D810-09BD-BA792DFA6C1D}"/>
              </a:ext>
            </a:extLst>
          </p:cNvPr>
          <p:cNvSpPr>
            <a:spLocks noGrp="1"/>
          </p:cNvSpPr>
          <p:nvPr>
            <p:ph sz="quarter" idx="11"/>
          </p:nvPr>
        </p:nvSpPr>
        <p:spPr>
          <a:xfrm>
            <a:off x="1069198" y="940713"/>
            <a:ext cx="10277475" cy="268287"/>
          </a:xfrm>
        </p:spPr>
        <p:txBody>
          <a:bodyPr/>
          <a:lstStyle/>
          <a:p>
            <a:r>
              <a:rPr lang="fr-FR" noProof="0" dirty="0"/>
              <a:t>.</a:t>
            </a:r>
          </a:p>
        </p:txBody>
      </p:sp>
      <p:pic>
        <p:nvPicPr>
          <p:cNvPr id="3" name="Google Shape;289;p51">
            <a:extLst>
              <a:ext uri="{FF2B5EF4-FFF2-40B4-BE49-F238E27FC236}">
                <a16:creationId xmlns:a16="http://schemas.microsoft.com/office/drawing/2014/main" id="{ABB334B7-D753-5AE4-1B9B-F2BB55DD221E}"/>
              </a:ext>
            </a:extLst>
          </p:cNvPr>
          <p:cNvPicPr preferRelativeResize="0"/>
          <p:nvPr/>
        </p:nvPicPr>
        <p:blipFill rotWithShape="1">
          <a:blip r:embed="rId2">
            <a:alphaModFix/>
          </a:blip>
          <a:srcRect/>
          <a:stretch/>
        </p:blipFill>
        <p:spPr>
          <a:xfrm>
            <a:off x="11644085" y="505152"/>
            <a:ext cx="363525" cy="326372"/>
          </a:xfrm>
          <a:prstGeom prst="rect">
            <a:avLst/>
          </a:prstGeom>
          <a:noFill/>
          <a:ln>
            <a:noFill/>
          </a:ln>
        </p:spPr>
      </p:pic>
      <p:grpSp>
        <p:nvGrpSpPr>
          <p:cNvPr id="12" name="Groupe 11">
            <a:extLst>
              <a:ext uri="{FF2B5EF4-FFF2-40B4-BE49-F238E27FC236}">
                <a16:creationId xmlns:a16="http://schemas.microsoft.com/office/drawing/2014/main" id="{C745EF39-D47B-7C50-1418-9DA0D2D92867}"/>
              </a:ext>
            </a:extLst>
          </p:cNvPr>
          <p:cNvGrpSpPr/>
          <p:nvPr/>
        </p:nvGrpSpPr>
        <p:grpSpPr>
          <a:xfrm>
            <a:off x="579812" y="1183409"/>
            <a:ext cx="11037454" cy="399011"/>
            <a:chOff x="526472" y="1937789"/>
            <a:chExt cx="11037454" cy="399011"/>
          </a:xfrm>
        </p:grpSpPr>
        <p:sp>
          <p:nvSpPr>
            <p:cNvPr id="9" name="Rectangle : coins arrondis 8">
              <a:extLst>
                <a:ext uri="{FF2B5EF4-FFF2-40B4-BE49-F238E27FC236}">
                  <a16:creationId xmlns:a16="http://schemas.microsoft.com/office/drawing/2014/main" id="{468BC24E-49F0-3B8D-9689-8E3CE84C1444}"/>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Identifiez les réservoirs impliqués dans ce cycle de l’eau.</a:t>
              </a:r>
            </a:p>
          </p:txBody>
        </p:sp>
        <p:sp>
          <p:nvSpPr>
            <p:cNvPr id="10" name="Ellipse 9">
              <a:extLst>
                <a:ext uri="{FF2B5EF4-FFF2-40B4-BE49-F238E27FC236}">
                  <a16:creationId xmlns:a16="http://schemas.microsoft.com/office/drawing/2014/main" id="{92EC09D4-5F1D-985F-B9A6-E4ABB6437B07}"/>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1</a:t>
              </a:r>
            </a:p>
          </p:txBody>
        </p:sp>
      </p:grpSp>
      <p:sp>
        <p:nvSpPr>
          <p:cNvPr id="55" name="ZoneTexte 54" hidden="1">
            <a:extLst>
              <a:ext uri="{FF2B5EF4-FFF2-40B4-BE49-F238E27FC236}">
                <a16:creationId xmlns:a16="http://schemas.microsoft.com/office/drawing/2014/main" id="{5278645D-6FC4-5794-BE0D-54ED2B9A7147}"/>
              </a:ext>
            </a:extLst>
          </p:cNvPr>
          <p:cNvSpPr txBox="1"/>
          <p:nvPr/>
        </p:nvSpPr>
        <p:spPr>
          <a:xfrm>
            <a:off x="437987" y="3246917"/>
            <a:ext cx="11464290" cy="1257975"/>
          </a:xfrm>
          <a:prstGeom prst="rect">
            <a:avLst/>
          </a:prstGeom>
          <a:noFill/>
          <a:ln w="19050">
            <a:solidFill>
              <a:srgbClr val="FF0000"/>
            </a:solidFill>
          </a:ln>
        </p:spPr>
        <p:txBody>
          <a:bodyPr wrap="square" rtlCol="0">
            <a:spAutoFit/>
          </a:bodyPr>
          <a:lstStyle/>
          <a:p>
            <a:pPr algn="ctr"/>
            <a:endParaRPr lang="fr-FR" sz="2000" noProof="0" dirty="0">
              <a:latin typeface="Calibri" panose="020F0502020204030204" pitchFamily="34" charset="0"/>
              <a:cs typeface="Calibri" panose="020F0502020204030204" pitchFamily="34" charset="0"/>
            </a:endParaRPr>
          </a:p>
        </p:txBody>
      </p:sp>
      <p:pic>
        <p:nvPicPr>
          <p:cNvPr id="5" name="Image 4">
            <a:extLst>
              <a:ext uri="{FF2B5EF4-FFF2-40B4-BE49-F238E27FC236}">
                <a16:creationId xmlns:a16="http://schemas.microsoft.com/office/drawing/2014/main" id="{63F4F33A-8E1F-3352-F5B3-62CA356A82FF}"/>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rcRect l="4319" t="6330" r="2243"/>
          <a:stretch>
            <a:fillRect/>
          </a:stretch>
        </p:blipFill>
        <p:spPr>
          <a:xfrm>
            <a:off x="2324100" y="1990725"/>
            <a:ext cx="7715250" cy="4485310"/>
          </a:xfrm>
          <a:prstGeom prst="rect">
            <a:avLst/>
          </a:prstGeom>
        </p:spPr>
      </p:pic>
      <p:sp>
        <p:nvSpPr>
          <p:cNvPr id="6" name="Rectangle 5">
            <a:extLst>
              <a:ext uri="{FF2B5EF4-FFF2-40B4-BE49-F238E27FC236}">
                <a16:creationId xmlns:a16="http://schemas.microsoft.com/office/drawing/2014/main" id="{DB9C882C-991F-F6E9-6C84-4AE214933A53}"/>
              </a:ext>
            </a:extLst>
          </p:cNvPr>
          <p:cNvSpPr/>
          <p:nvPr/>
        </p:nvSpPr>
        <p:spPr>
          <a:xfrm>
            <a:off x="2847975" y="3952875"/>
            <a:ext cx="1019175" cy="5334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8" name="Rectangle 7">
            <a:extLst>
              <a:ext uri="{FF2B5EF4-FFF2-40B4-BE49-F238E27FC236}">
                <a16:creationId xmlns:a16="http://schemas.microsoft.com/office/drawing/2014/main" id="{BB83A137-3032-37A1-B1C6-AE4180520C03}"/>
              </a:ext>
            </a:extLst>
          </p:cNvPr>
          <p:cNvSpPr/>
          <p:nvPr/>
        </p:nvSpPr>
        <p:spPr>
          <a:xfrm>
            <a:off x="8124825" y="4495800"/>
            <a:ext cx="1019175" cy="5334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11" name="Rectangle 10">
            <a:extLst>
              <a:ext uri="{FF2B5EF4-FFF2-40B4-BE49-F238E27FC236}">
                <a16:creationId xmlns:a16="http://schemas.microsoft.com/office/drawing/2014/main" id="{801377C3-F637-F53D-9511-6A3359568AC8}"/>
              </a:ext>
            </a:extLst>
          </p:cNvPr>
          <p:cNvSpPr/>
          <p:nvPr/>
        </p:nvSpPr>
        <p:spPr>
          <a:xfrm>
            <a:off x="8772525" y="2714625"/>
            <a:ext cx="1019175" cy="5334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13" name="Rectangle 12">
            <a:extLst>
              <a:ext uri="{FF2B5EF4-FFF2-40B4-BE49-F238E27FC236}">
                <a16:creationId xmlns:a16="http://schemas.microsoft.com/office/drawing/2014/main" id="{998D26F9-EA18-31A8-9035-635CEAD8D93F}"/>
              </a:ext>
            </a:extLst>
          </p:cNvPr>
          <p:cNvSpPr/>
          <p:nvPr/>
        </p:nvSpPr>
        <p:spPr>
          <a:xfrm>
            <a:off x="3038475" y="2867025"/>
            <a:ext cx="1285875" cy="5334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16" name="Rectangle 15">
            <a:extLst>
              <a:ext uri="{FF2B5EF4-FFF2-40B4-BE49-F238E27FC236}">
                <a16:creationId xmlns:a16="http://schemas.microsoft.com/office/drawing/2014/main" id="{3F4ECB7B-BE27-58E1-EBD5-E050B7A7F826}"/>
              </a:ext>
            </a:extLst>
          </p:cNvPr>
          <p:cNvSpPr/>
          <p:nvPr/>
        </p:nvSpPr>
        <p:spPr>
          <a:xfrm>
            <a:off x="3143250" y="5650587"/>
            <a:ext cx="1876425" cy="5334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Tree>
    <p:extLst>
      <p:ext uri="{BB962C8B-B14F-4D97-AF65-F5344CB8AC3E}">
        <p14:creationId xmlns:p14="http://schemas.microsoft.com/office/powerpoint/2010/main" val="9261039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1)">
                                      <p:cBhvr>
                                        <p:cTn id="17" dur="10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heel(1)">
                                      <p:cBhvr>
                                        <p:cTn id="22" dur="10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heel(1)">
                                      <p:cBhvr>
                                        <p:cTn id="2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1" grpId="0" animBg="1"/>
      <p:bldP spid="13" grpId="0" animBg="1"/>
      <p:bldP spid="1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68000">
              <a:srgbClr val="C00000"/>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858563BA-7E3B-B4AC-3071-AF81C4F655C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B03094E-41CB-CEB1-1B9B-3C04D8D77C10}"/>
              </a:ext>
            </a:extLst>
          </p:cNvPr>
          <p:cNvSpPr>
            <a:spLocks noGrp="1"/>
          </p:cNvSpPr>
          <p:nvPr>
            <p:ph type="title"/>
          </p:nvPr>
        </p:nvSpPr>
        <p:spPr>
          <a:xfrm>
            <a:off x="832572" y="381965"/>
            <a:ext cx="10766562" cy="503371"/>
          </a:xfrm>
        </p:spPr>
        <p:txBody>
          <a:bodyPr/>
          <a:lstStyle/>
          <a:p>
            <a:r>
              <a:rPr lang="fr-FR" noProof="0" dirty="0">
                <a:solidFill>
                  <a:schemeClr val="tx1">
                    <a:lumMod val="50000"/>
                    <a:lumOff val="50000"/>
                  </a:schemeClr>
                </a:solidFill>
              </a:rPr>
              <a:t>Ensuite , je passe à la deuxième consigne. J’observe le document. Je vois des flèches qui montrent le mouvement de l’eau.</a:t>
            </a:r>
          </a:p>
        </p:txBody>
      </p:sp>
      <p:sp>
        <p:nvSpPr>
          <p:cNvPr id="4" name="Espace réservé du contenu 3">
            <a:extLst>
              <a:ext uri="{FF2B5EF4-FFF2-40B4-BE49-F238E27FC236}">
                <a16:creationId xmlns:a16="http://schemas.microsoft.com/office/drawing/2014/main" id="{BE934B52-1223-609A-E0B6-5879BDC6EE39}"/>
              </a:ext>
            </a:extLst>
          </p:cNvPr>
          <p:cNvSpPr>
            <a:spLocks noGrp="1"/>
          </p:cNvSpPr>
          <p:nvPr>
            <p:ph sz="quarter" idx="11"/>
          </p:nvPr>
        </p:nvSpPr>
        <p:spPr>
          <a:xfrm>
            <a:off x="1069198" y="940713"/>
            <a:ext cx="10277475" cy="268287"/>
          </a:xfrm>
        </p:spPr>
        <p:txBody>
          <a:bodyPr/>
          <a:lstStyle/>
          <a:p>
            <a:r>
              <a:rPr lang="fr-FR" noProof="0" dirty="0"/>
              <a:t>.</a:t>
            </a:r>
          </a:p>
        </p:txBody>
      </p:sp>
      <p:pic>
        <p:nvPicPr>
          <p:cNvPr id="3" name="Google Shape;289;p51">
            <a:extLst>
              <a:ext uri="{FF2B5EF4-FFF2-40B4-BE49-F238E27FC236}">
                <a16:creationId xmlns:a16="http://schemas.microsoft.com/office/drawing/2014/main" id="{3DD5B7C5-3018-114D-C0BF-B8BED421594F}"/>
              </a:ext>
            </a:extLst>
          </p:cNvPr>
          <p:cNvPicPr preferRelativeResize="0"/>
          <p:nvPr/>
        </p:nvPicPr>
        <p:blipFill rotWithShape="1">
          <a:blip r:embed="rId2">
            <a:alphaModFix/>
          </a:blip>
          <a:srcRect/>
          <a:stretch/>
        </p:blipFill>
        <p:spPr>
          <a:xfrm>
            <a:off x="11644085" y="505152"/>
            <a:ext cx="363525" cy="326372"/>
          </a:xfrm>
          <a:prstGeom prst="rect">
            <a:avLst/>
          </a:prstGeom>
          <a:noFill/>
          <a:ln>
            <a:noFill/>
          </a:ln>
        </p:spPr>
      </p:pic>
      <p:grpSp>
        <p:nvGrpSpPr>
          <p:cNvPr id="12" name="Groupe 11">
            <a:extLst>
              <a:ext uri="{FF2B5EF4-FFF2-40B4-BE49-F238E27FC236}">
                <a16:creationId xmlns:a16="http://schemas.microsoft.com/office/drawing/2014/main" id="{95A13CD7-C4F3-9F8B-1425-17EE4BCEF09F}"/>
              </a:ext>
            </a:extLst>
          </p:cNvPr>
          <p:cNvGrpSpPr/>
          <p:nvPr/>
        </p:nvGrpSpPr>
        <p:grpSpPr>
          <a:xfrm>
            <a:off x="579812" y="1183409"/>
            <a:ext cx="11037454" cy="399011"/>
            <a:chOff x="526472" y="1937789"/>
            <a:chExt cx="11037454" cy="399011"/>
          </a:xfrm>
        </p:grpSpPr>
        <p:sp>
          <p:nvSpPr>
            <p:cNvPr id="9" name="Rectangle : coins arrondis 8">
              <a:extLst>
                <a:ext uri="{FF2B5EF4-FFF2-40B4-BE49-F238E27FC236}">
                  <a16:creationId xmlns:a16="http://schemas.microsoft.com/office/drawing/2014/main" id="{35DB84E0-3CB3-3BFA-C7F8-1D0C93B171F0}"/>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Nommez les processus impliqués dans le cycle de l’eau.</a:t>
              </a:r>
            </a:p>
          </p:txBody>
        </p:sp>
        <p:sp>
          <p:nvSpPr>
            <p:cNvPr id="10" name="Ellipse 9">
              <a:extLst>
                <a:ext uri="{FF2B5EF4-FFF2-40B4-BE49-F238E27FC236}">
                  <a16:creationId xmlns:a16="http://schemas.microsoft.com/office/drawing/2014/main" id="{917407A0-CEEF-2EAF-1D38-15DDDB2F3F9B}"/>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2</a:t>
              </a:r>
            </a:p>
          </p:txBody>
        </p:sp>
      </p:grpSp>
      <p:sp>
        <p:nvSpPr>
          <p:cNvPr id="55" name="ZoneTexte 54" hidden="1">
            <a:extLst>
              <a:ext uri="{FF2B5EF4-FFF2-40B4-BE49-F238E27FC236}">
                <a16:creationId xmlns:a16="http://schemas.microsoft.com/office/drawing/2014/main" id="{6F7ADDF8-247C-6833-1001-9CDEF6E90E5D}"/>
              </a:ext>
            </a:extLst>
          </p:cNvPr>
          <p:cNvSpPr txBox="1"/>
          <p:nvPr/>
        </p:nvSpPr>
        <p:spPr>
          <a:xfrm>
            <a:off x="437987" y="3246917"/>
            <a:ext cx="11464290" cy="1257975"/>
          </a:xfrm>
          <a:prstGeom prst="rect">
            <a:avLst/>
          </a:prstGeom>
          <a:noFill/>
          <a:ln w="19050">
            <a:solidFill>
              <a:srgbClr val="FF0000"/>
            </a:solidFill>
          </a:ln>
        </p:spPr>
        <p:txBody>
          <a:bodyPr wrap="square" rtlCol="0">
            <a:spAutoFit/>
          </a:bodyPr>
          <a:lstStyle/>
          <a:p>
            <a:pPr algn="ctr"/>
            <a:endParaRPr lang="fr-FR" sz="2000" noProof="0" dirty="0">
              <a:latin typeface="Calibri" panose="020F0502020204030204" pitchFamily="34" charset="0"/>
              <a:cs typeface="Calibri" panose="020F0502020204030204" pitchFamily="34" charset="0"/>
            </a:endParaRPr>
          </a:p>
        </p:txBody>
      </p:sp>
      <p:pic>
        <p:nvPicPr>
          <p:cNvPr id="5" name="Image 4">
            <a:extLst>
              <a:ext uri="{FF2B5EF4-FFF2-40B4-BE49-F238E27FC236}">
                <a16:creationId xmlns:a16="http://schemas.microsoft.com/office/drawing/2014/main" id="{69C60A24-BDA3-1483-8140-04E68F03E867}"/>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rcRect l="4319" t="6330" r="2418"/>
          <a:stretch>
            <a:fillRect/>
          </a:stretch>
        </p:blipFill>
        <p:spPr>
          <a:xfrm>
            <a:off x="3943350" y="1990725"/>
            <a:ext cx="7700735" cy="4485310"/>
          </a:xfrm>
          <a:prstGeom prst="rect">
            <a:avLst/>
          </a:prstGeom>
        </p:spPr>
      </p:pic>
      <p:sp>
        <p:nvSpPr>
          <p:cNvPr id="7" name="ZoneTexte 6">
            <a:extLst>
              <a:ext uri="{FF2B5EF4-FFF2-40B4-BE49-F238E27FC236}">
                <a16:creationId xmlns:a16="http://schemas.microsoft.com/office/drawing/2014/main" id="{44245CD6-4F32-F942-38B2-E768B627096E}"/>
              </a:ext>
            </a:extLst>
          </p:cNvPr>
          <p:cNvSpPr txBox="1"/>
          <p:nvPr/>
        </p:nvSpPr>
        <p:spPr>
          <a:xfrm>
            <a:off x="579812" y="3254543"/>
            <a:ext cx="2966482" cy="707886"/>
          </a:xfrm>
          <a:prstGeom prst="rect">
            <a:avLst/>
          </a:prstGeom>
          <a:noFill/>
        </p:spPr>
        <p:txBody>
          <a:bodyPr wrap="square">
            <a:spAutoFit/>
          </a:bodyPr>
          <a:lstStyle/>
          <a:p>
            <a:pPr algn="ctr"/>
            <a:r>
              <a:rPr lang="fr-FR" sz="2000" b="1" noProof="0" dirty="0">
                <a:solidFill>
                  <a:srgbClr val="FF0000"/>
                </a:solidFill>
                <a:latin typeface="Calibri" panose="020F0502020204030204" pitchFamily="34" charset="0"/>
                <a:cs typeface="Calibri" panose="020F0502020204030204" pitchFamily="34" charset="0"/>
              </a:rPr>
              <a:t>L’eau monte de </a:t>
            </a:r>
          </a:p>
          <a:p>
            <a:pPr algn="ctr"/>
            <a:r>
              <a:rPr lang="fr-FR" sz="2000" b="1" noProof="0" dirty="0">
                <a:solidFill>
                  <a:srgbClr val="FF0000"/>
                </a:solidFill>
                <a:latin typeface="Calibri" panose="020F0502020204030204" pitchFamily="34" charset="0"/>
                <a:cs typeface="Calibri" panose="020F0502020204030204" pitchFamily="34" charset="0"/>
              </a:rPr>
              <a:t>l’océan </a:t>
            </a:r>
            <a:r>
              <a:rPr lang="fr-FR" sz="2000" b="1" noProof="0" dirty="0">
                <a:solidFill>
                  <a:srgbClr val="FF0000"/>
                </a:solidFill>
                <a:latin typeface="Calibri" panose="020F0502020204030204" pitchFamily="34" charset="0"/>
                <a:cs typeface="Calibri" panose="020F0502020204030204" pitchFamily="34" charset="0"/>
                <a:sym typeface="Wingdings" panose="05000000000000000000" pitchFamily="2" charset="2"/>
              </a:rPr>
              <a:t></a:t>
            </a:r>
            <a:r>
              <a:rPr lang="fr-FR" sz="2000" b="1" noProof="0" dirty="0">
                <a:solidFill>
                  <a:srgbClr val="FF0000"/>
                </a:solidFill>
                <a:latin typeface="Calibri" panose="020F0502020204030204" pitchFamily="34" charset="0"/>
                <a:cs typeface="Calibri" panose="020F0502020204030204" pitchFamily="34" charset="0"/>
              </a:rPr>
              <a:t> l’atmosphère</a:t>
            </a:r>
          </a:p>
        </p:txBody>
      </p:sp>
      <p:sp>
        <p:nvSpPr>
          <p:cNvPr id="13" name="ZoneTexte 12">
            <a:extLst>
              <a:ext uri="{FF2B5EF4-FFF2-40B4-BE49-F238E27FC236}">
                <a16:creationId xmlns:a16="http://schemas.microsoft.com/office/drawing/2014/main" id="{F8C3A366-BD6E-D831-17EF-886587BB0FED}"/>
              </a:ext>
            </a:extLst>
          </p:cNvPr>
          <p:cNvSpPr txBox="1"/>
          <p:nvPr/>
        </p:nvSpPr>
        <p:spPr>
          <a:xfrm>
            <a:off x="4304319" y="3439604"/>
            <a:ext cx="1716579" cy="442674"/>
          </a:xfrm>
          <a:prstGeom prst="roundRect">
            <a:avLst/>
          </a:prstGeom>
          <a:solidFill>
            <a:schemeClr val="bg1">
              <a:lumMod val="85000"/>
            </a:schemeClr>
          </a:solidFill>
        </p:spPr>
        <p:txBody>
          <a:bodyPr wrap="square">
            <a:spAutoFit/>
          </a:bodyPr>
          <a:lstStyle/>
          <a:p>
            <a:pPr algn="ctr"/>
            <a:r>
              <a:rPr lang="fr-FR" sz="2000" b="1" noProof="0" dirty="0">
                <a:solidFill>
                  <a:srgbClr val="FF0000"/>
                </a:solidFill>
                <a:latin typeface="Calibri" panose="020F0502020204030204" pitchFamily="34" charset="0"/>
                <a:cs typeface="Calibri" panose="020F0502020204030204" pitchFamily="34" charset="0"/>
              </a:rPr>
              <a:t>L’évaporation </a:t>
            </a:r>
          </a:p>
        </p:txBody>
      </p:sp>
    </p:spTree>
    <p:extLst>
      <p:ext uri="{BB962C8B-B14F-4D97-AF65-F5344CB8AC3E}">
        <p14:creationId xmlns:p14="http://schemas.microsoft.com/office/powerpoint/2010/main" val="30116909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68000">
              <a:srgbClr val="C00000"/>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4430107-B8BD-FB0A-6476-3083E5B300FC}"/>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977F3CC7-5719-5AC7-F36F-A5A5ECE3CEE3}"/>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l="4319" t="6330" r="2418"/>
          <a:stretch>
            <a:fillRect/>
          </a:stretch>
        </p:blipFill>
        <p:spPr>
          <a:xfrm>
            <a:off x="3943350" y="1990725"/>
            <a:ext cx="7700735" cy="4485310"/>
          </a:xfrm>
          <a:prstGeom prst="rect">
            <a:avLst/>
          </a:prstGeom>
        </p:spPr>
      </p:pic>
      <p:sp>
        <p:nvSpPr>
          <p:cNvPr id="2" name="Titre 1">
            <a:extLst>
              <a:ext uri="{FF2B5EF4-FFF2-40B4-BE49-F238E27FC236}">
                <a16:creationId xmlns:a16="http://schemas.microsoft.com/office/drawing/2014/main" id="{561D3FB9-3C2C-2EA9-3E70-D1951431D0A5}"/>
              </a:ext>
            </a:extLst>
          </p:cNvPr>
          <p:cNvSpPr>
            <a:spLocks noGrp="1"/>
          </p:cNvSpPr>
          <p:nvPr>
            <p:ph type="title"/>
          </p:nvPr>
        </p:nvSpPr>
        <p:spPr>
          <a:xfrm>
            <a:off x="832572" y="381965"/>
            <a:ext cx="10766562" cy="503371"/>
          </a:xfrm>
        </p:spPr>
        <p:txBody>
          <a:bodyPr/>
          <a:lstStyle/>
          <a:p>
            <a:r>
              <a:rPr lang="fr-FR" noProof="0" dirty="0">
                <a:solidFill>
                  <a:schemeClr val="tx1">
                    <a:lumMod val="50000"/>
                    <a:lumOff val="50000"/>
                  </a:schemeClr>
                </a:solidFill>
              </a:rPr>
              <a:t>Ensuite , je passe à la deuxième consigne. J’observe le document. Je vois des flèches qui montrent le mouvement de l’eau.</a:t>
            </a:r>
          </a:p>
        </p:txBody>
      </p:sp>
      <p:sp>
        <p:nvSpPr>
          <p:cNvPr id="4" name="Espace réservé du contenu 3">
            <a:extLst>
              <a:ext uri="{FF2B5EF4-FFF2-40B4-BE49-F238E27FC236}">
                <a16:creationId xmlns:a16="http://schemas.microsoft.com/office/drawing/2014/main" id="{C62B411E-8AD5-BA54-8E27-92C2002F1D02}"/>
              </a:ext>
            </a:extLst>
          </p:cNvPr>
          <p:cNvSpPr>
            <a:spLocks noGrp="1"/>
          </p:cNvSpPr>
          <p:nvPr>
            <p:ph sz="quarter" idx="11"/>
          </p:nvPr>
        </p:nvSpPr>
        <p:spPr>
          <a:xfrm>
            <a:off x="1069198" y="940713"/>
            <a:ext cx="10277475" cy="268287"/>
          </a:xfrm>
        </p:spPr>
        <p:txBody>
          <a:bodyPr/>
          <a:lstStyle/>
          <a:p>
            <a:r>
              <a:rPr lang="fr-FR" noProof="0" dirty="0"/>
              <a:t>.</a:t>
            </a:r>
          </a:p>
        </p:txBody>
      </p:sp>
      <p:pic>
        <p:nvPicPr>
          <p:cNvPr id="3" name="Google Shape;289;p51">
            <a:extLst>
              <a:ext uri="{FF2B5EF4-FFF2-40B4-BE49-F238E27FC236}">
                <a16:creationId xmlns:a16="http://schemas.microsoft.com/office/drawing/2014/main" id="{471C5256-5AF3-942F-154D-3621469FE029}"/>
              </a:ext>
            </a:extLst>
          </p:cNvPr>
          <p:cNvPicPr preferRelativeResize="0"/>
          <p:nvPr/>
        </p:nvPicPr>
        <p:blipFill rotWithShape="1">
          <a:blip r:embed="rId4">
            <a:alphaModFix/>
          </a:blip>
          <a:srcRect/>
          <a:stretch/>
        </p:blipFill>
        <p:spPr>
          <a:xfrm>
            <a:off x="11644085" y="505152"/>
            <a:ext cx="363525" cy="326372"/>
          </a:xfrm>
          <a:prstGeom prst="rect">
            <a:avLst/>
          </a:prstGeom>
          <a:noFill/>
          <a:ln>
            <a:noFill/>
          </a:ln>
        </p:spPr>
      </p:pic>
      <p:grpSp>
        <p:nvGrpSpPr>
          <p:cNvPr id="12" name="Groupe 11">
            <a:extLst>
              <a:ext uri="{FF2B5EF4-FFF2-40B4-BE49-F238E27FC236}">
                <a16:creationId xmlns:a16="http://schemas.microsoft.com/office/drawing/2014/main" id="{FA1287EE-B25E-0A7D-E65C-CB69F2225AF6}"/>
              </a:ext>
            </a:extLst>
          </p:cNvPr>
          <p:cNvGrpSpPr/>
          <p:nvPr/>
        </p:nvGrpSpPr>
        <p:grpSpPr>
          <a:xfrm>
            <a:off x="579812" y="1183409"/>
            <a:ext cx="11037454" cy="399011"/>
            <a:chOff x="526472" y="1937789"/>
            <a:chExt cx="11037454" cy="399011"/>
          </a:xfrm>
        </p:grpSpPr>
        <p:sp>
          <p:nvSpPr>
            <p:cNvPr id="9" name="Rectangle : coins arrondis 8">
              <a:extLst>
                <a:ext uri="{FF2B5EF4-FFF2-40B4-BE49-F238E27FC236}">
                  <a16:creationId xmlns:a16="http://schemas.microsoft.com/office/drawing/2014/main" id="{B47BA95A-4B5E-B151-3BBB-4470F958CDE2}"/>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Nommez les processus impliqués dans le cycle de l’eau.</a:t>
              </a:r>
            </a:p>
          </p:txBody>
        </p:sp>
        <p:sp>
          <p:nvSpPr>
            <p:cNvPr id="10" name="Ellipse 9">
              <a:extLst>
                <a:ext uri="{FF2B5EF4-FFF2-40B4-BE49-F238E27FC236}">
                  <a16:creationId xmlns:a16="http://schemas.microsoft.com/office/drawing/2014/main" id="{A946B3A9-3F0A-0B58-1418-E5BB09AA38AB}"/>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2</a:t>
              </a:r>
            </a:p>
          </p:txBody>
        </p:sp>
      </p:grpSp>
      <p:sp>
        <p:nvSpPr>
          <p:cNvPr id="55" name="ZoneTexte 54" hidden="1">
            <a:extLst>
              <a:ext uri="{FF2B5EF4-FFF2-40B4-BE49-F238E27FC236}">
                <a16:creationId xmlns:a16="http://schemas.microsoft.com/office/drawing/2014/main" id="{2E568136-C0B3-CC7D-FDD4-BB804A823BE7}"/>
              </a:ext>
            </a:extLst>
          </p:cNvPr>
          <p:cNvSpPr txBox="1"/>
          <p:nvPr/>
        </p:nvSpPr>
        <p:spPr>
          <a:xfrm>
            <a:off x="437987" y="3246917"/>
            <a:ext cx="11464290" cy="1257975"/>
          </a:xfrm>
          <a:prstGeom prst="rect">
            <a:avLst/>
          </a:prstGeom>
          <a:noFill/>
          <a:ln w="19050">
            <a:solidFill>
              <a:srgbClr val="FF0000"/>
            </a:solidFill>
          </a:ln>
        </p:spPr>
        <p:txBody>
          <a:bodyPr wrap="square" rtlCol="0">
            <a:spAutoFit/>
          </a:bodyPr>
          <a:lstStyle/>
          <a:p>
            <a:pPr algn="ctr"/>
            <a:endParaRPr lang="fr-FR" sz="2000" noProof="0" dirty="0">
              <a:latin typeface="Calibri" panose="020F0502020204030204" pitchFamily="34" charset="0"/>
              <a:cs typeface="Calibri" panose="020F0502020204030204" pitchFamily="34" charset="0"/>
            </a:endParaRPr>
          </a:p>
        </p:txBody>
      </p:sp>
      <p:sp>
        <p:nvSpPr>
          <p:cNvPr id="7" name="ZoneTexte 6">
            <a:extLst>
              <a:ext uri="{FF2B5EF4-FFF2-40B4-BE49-F238E27FC236}">
                <a16:creationId xmlns:a16="http://schemas.microsoft.com/office/drawing/2014/main" id="{C171F9DC-FC43-83D0-3080-4F084EA0F29B}"/>
              </a:ext>
            </a:extLst>
          </p:cNvPr>
          <p:cNvSpPr txBox="1"/>
          <p:nvPr/>
        </p:nvSpPr>
        <p:spPr>
          <a:xfrm>
            <a:off x="579812" y="3254543"/>
            <a:ext cx="2966482" cy="707886"/>
          </a:xfrm>
          <a:prstGeom prst="rect">
            <a:avLst/>
          </a:prstGeom>
          <a:noFill/>
        </p:spPr>
        <p:txBody>
          <a:bodyPr wrap="square">
            <a:spAutoFit/>
          </a:bodyPr>
          <a:lstStyle/>
          <a:p>
            <a:pPr algn="ctr"/>
            <a:r>
              <a:rPr lang="fr-FR" sz="2000" b="1" noProof="0" dirty="0">
                <a:solidFill>
                  <a:srgbClr val="FF0000"/>
                </a:solidFill>
                <a:latin typeface="Calibri" panose="020F0502020204030204" pitchFamily="34" charset="0"/>
                <a:cs typeface="Calibri" panose="020F0502020204030204" pitchFamily="34" charset="0"/>
              </a:rPr>
              <a:t>les plantes rejettent de la vapeur d’eau.</a:t>
            </a:r>
          </a:p>
        </p:txBody>
      </p:sp>
      <p:sp>
        <p:nvSpPr>
          <p:cNvPr id="13" name="ZoneTexte 12">
            <a:extLst>
              <a:ext uri="{FF2B5EF4-FFF2-40B4-BE49-F238E27FC236}">
                <a16:creationId xmlns:a16="http://schemas.microsoft.com/office/drawing/2014/main" id="{872912CC-8EAE-0AC9-C207-8F6B8614023F}"/>
              </a:ext>
            </a:extLst>
          </p:cNvPr>
          <p:cNvSpPr txBox="1"/>
          <p:nvPr/>
        </p:nvSpPr>
        <p:spPr>
          <a:xfrm>
            <a:off x="7590444" y="3914804"/>
            <a:ext cx="1972656" cy="442674"/>
          </a:xfrm>
          <a:prstGeom prst="roundRect">
            <a:avLst/>
          </a:prstGeom>
          <a:solidFill>
            <a:schemeClr val="bg1">
              <a:lumMod val="85000"/>
            </a:schemeClr>
          </a:solidFill>
        </p:spPr>
        <p:txBody>
          <a:bodyPr wrap="square">
            <a:spAutoFit/>
          </a:bodyPr>
          <a:lstStyle>
            <a:defPPr>
              <a:defRPr lang="fr-FR"/>
            </a:defPPr>
            <a:lvl1pPr algn="ctr">
              <a:defRPr sz="2000" b="1">
                <a:solidFill>
                  <a:srgbClr val="FF0000"/>
                </a:solidFill>
                <a:latin typeface="Calibri" panose="020F0502020204030204" pitchFamily="34" charset="0"/>
                <a:cs typeface="Calibri" panose="020F0502020204030204" pitchFamily="34" charset="0"/>
              </a:defRPr>
            </a:lvl1pPr>
          </a:lstStyle>
          <a:p>
            <a:r>
              <a:rPr lang="fr-FR" dirty="0"/>
              <a:t>Transpiration  </a:t>
            </a:r>
          </a:p>
        </p:txBody>
      </p:sp>
    </p:spTree>
    <p:extLst>
      <p:ext uri="{BB962C8B-B14F-4D97-AF65-F5344CB8AC3E}">
        <p14:creationId xmlns:p14="http://schemas.microsoft.com/office/powerpoint/2010/main" val="296816122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68000">
              <a:srgbClr val="C00000"/>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602BF64A-A6E2-CFDC-1B6F-CBA2DA2A9CA0}"/>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D129BCBD-0100-58EC-6886-34DF72B7D6AF}"/>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l="4319" t="6330" r="2418"/>
          <a:stretch>
            <a:fillRect/>
          </a:stretch>
        </p:blipFill>
        <p:spPr>
          <a:xfrm>
            <a:off x="3943350" y="1990725"/>
            <a:ext cx="7700735" cy="4485310"/>
          </a:xfrm>
          <a:prstGeom prst="rect">
            <a:avLst/>
          </a:prstGeom>
        </p:spPr>
      </p:pic>
      <p:sp>
        <p:nvSpPr>
          <p:cNvPr id="2" name="Titre 1">
            <a:extLst>
              <a:ext uri="{FF2B5EF4-FFF2-40B4-BE49-F238E27FC236}">
                <a16:creationId xmlns:a16="http://schemas.microsoft.com/office/drawing/2014/main" id="{6493E01D-A701-D85F-7E7A-61623EA52CEE}"/>
              </a:ext>
            </a:extLst>
          </p:cNvPr>
          <p:cNvSpPr>
            <a:spLocks noGrp="1"/>
          </p:cNvSpPr>
          <p:nvPr>
            <p:ph type="title"/>
          </p:nvPr>
        </p:nvSpPr>
        <p:spPr>
          <a:xfrm>
            <a:off x="832572" y="381965"/>
            <a:ext cx="10766562" cy="503371"/>
          </a:xfrm>
        </p:spPr>
        <p:txBody>
          <a:bodyPr/>
          <a:lstStyle/>
          <a:p>
            <a:r>
              <a:rPr lang="fr-FR" noProof="0" dirty="0">
                <a:solidFill>
                  <a:schemeClr val="tx1">
                    <a:lumMod val="50000"/>
                    <a:lumOff val="50000"/>
                  </a:schemeClr>
                </a:solidFill>
              </a:rPr>
              <a:t>Ensuite , je passe à la deuxième consigne. J’observe le document. Je vois des flèches qui montrent le mouvement de l’eau.</a:t>
            </a:r>
          </a:p>
        </p:txBody>
      </p:sp>
      <p:sp>
        <p:nvSpPr>
          <p:cNvPr id="4" name="Espace réservé du contenu 3">
            <a:extLst>
              <a:ext uri="{FF2B5EF4-FFF2-40B4-BE49-F238E27FC236}">
                <a16:creationId xmlns:a16="http://schemas.microsoft.com/office/drawing/2014/main" id="{61D4FC83-3684-CBAF-930A-14104591DA51}"/>
              </a:ext>
            </a:extLst>
          </p:cNvPr>
          <p:cNvSpPr>
            <a:spLocks noGrp="1"/>
          </p:cNvSpPr>
          <p:nvPr>
            <p:ph sz="quarter" idx="11"/>
          </p:nvPr>
        </p:nvSpPr>
        <p:spPr>
          <a:xfrm>
            <a:off x="1069198" y="940713"/>
            <a:ext cx="10277475" cy="268287"/>
          </a:xfrm>
        </p:spPr>
        <p:txBody>
          <a:bodyPr/>
          <a:lstStyle/>
          <a:p>
            <a:r>
              <a:rPr lang="fr-FR" noProof="0" dirty="0"/>
              <a:t>.</a:t>
            </a:r>
          </a:p>
        </p:txBody>
      </p:sp>
      <p:pic>
        <p:nvPicPr>
          <p:cNvPr id="3" name="Google Shape;289;p51">
            <a:extLst>
              <a:ext uri="{FF2B5EF4-FFF2-40B4-BE49-F238E27FC236}">
                <a16:creationId xmlns:a16="http://schemas.microsoft.com/office/drawing/2014/main" id="{F42CD838-7534-A49C-2996-321C9BE91BD4}"/>
              </a:ext>
            </a:extLst>
          </p:cNvPr>
          <p:cNvPicPr preferRelativeResize="0"/>
          <p:nvPr/>
        </p:nvPicPr>
        <p:blipFill rotWithShape="1">
          <a:blip r:embed="rId4">
            <a:alphaModFix/>
          </a:blip>
          <a:srcRect/>
          <a:stretch/>
        </p:blipFill>
        <p:spPr>
          <a:xfrm>
            <a:off x="11644085" y="505152"/>
            <a:ext cx="363525" cy="326372"/>
          </a:xfrm>
          <a:prstGeom prst="rect">
            <a:avLst/>
          </a:prstGeom>
          <a:noFill/>
          <a:ln>
            <a:noFill/>
          </a:ln>
        </p:spPr>
      </p:pic>
      <p:grpSp>
        <p:nvGrpSpPr>
          <p:cNvPr id="12" name="Groupe 11">
            <a:extLst>
              <a:ext uri="{FF2B5EF4-FFF2-40B4-BE49-F238E27FC236}">
                <a16:creationId xmlns:a16="http://schemas.microsoft.com/office/drawing/2014/main" id="{C0769EFB-D7AF-B3F7-F217-D29254E91831}"/>
              </a:ext>
            </a:extLst>
          </p:cNvPr>
          <p:cNvGrpSpPr/>
          <p:nvPr/>
        </p:nvGrpSpPr>
        <p:grpSpPr>
          <a:xfrm>
            <a:off x="579812" y="1183409"/>
            <a:ext cx="11037454" cy="399011"/>
            <a:chOff x="526472" y="1937789"/>
            <a:chExt cx="11037454" cy="399011"/>
          </a:xfrm>
        </p:grpSpPr>
        <p:sp>
          <p:nvSpPr>
            <p:cNvPr id="9" name="Rectangle : coins arrondis 8">
              <a:extLst>
                <a:ext uri="{FF2B5EF4-FFF2-40B4-BE49-F238E27FC236}">
                  <a16:creationId xmlns:a16="http://schemas.microsoft.com/office/drawing/2014/main" id="{BE946D9E-1D35-A79F-7CCE-FE37881D199F}"/>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Nommez les processus impliqués dans le cycle de l’eau.</a:t>
              </a:r>
            </a:p>
          </p:txBody>
        </p:sp>
        <p:sp>
          <p:nvSpPr>
            <p:cNvPr id="10" name="Ellipse 9">
              <a:extLst>
                <a:ext uri="{FF2B5EF4-FFF2-40B4-BE49-F238E27FC236}">
                  <a16:creationId xmlns:a16="http://schemas.microsoft.com/office/drawing/2014/main" id="{2D24A7AC-43F4-FCB0-F504-01B62025D6B5}"/>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2</a:t>
              </a:r>
            </a:p>
          </p:txBody>
        </p:sp>
      </p:grpSp>
      <p:sp>
        <p:nvSpPr>
          <p:cNvPr id="55" name="ZoneTexte 54" hidden="1">
            <a:extLst>
              <a:ext uri="{FF2B5EF4-FFF2-40B4-BE49-F238E27FC236}">
                <a16:creationId xmlns:a16="http://schemas.microsoft.com/office/drawing/2014/main" id="{4C16E2F3-DA1E-52CD-2C55-FF9CCCAB74E7}"/>
              </a:ext>
            </a:extLst>
          </p:cNvPr>
          <p:cNvSpPr txBox="1"/>
          <p:nvPr/>
        </p:nvSpPr>
        <p:spPr>
          <a:xfrm>
            <a:off x="437987" y="3246917"/>
            <a:ext cx="11464290" cy="1257975"/>
          </a:xfrm>
          <a:prstGeom prst="rect">
            <a:avLst/>
          </a:prstGeom>
          <a:noFill/>
          <a:ln w="19050">
            <a:solidFill>
              <a:srgbClr val="FF0000"/>
            </a:solidFill>
          </a:ln>
        </p:spPr>
        <p:txBody>
          <a:bodyPr wrap="square" rtlCol="0">
            <a:spAutoFit/>
          </a:bodyPr>
          <a:lstStyle/>
          <a:p>
            <a:pPr algn="ctr"/>
            <a:endParaRPr lang="fr-FR" sz="2000" noProof="0" dirty="0">
              <a:latin typeface="Calibri" panose="020F0502020204030204" pitchFamily="34" charset="0"/>
              <a:cs typeface="Calibri" panose="020F0502020204030204" pitchFamily="34" charset="0"/>
            </a:endParaRPr>
          </a:p>
        </p:txBody>
      </p:sp>
      <p:sp>
        <p:nvSpPr>
          <p:cNvPr id="7" name="ZoneTexte 6">
            <a:extLst>
              <a:ext uri="{FF2B5EF4-FFF2-40B4-BE49-F238E27FC236}">
                <a16:creationId xmlns:a16="http://schemas.microsoft.com/office/drawing/2014/main" id="{0268EC2B-7AD6-49CF-A046-BA853BFE9D40}"/>
              </a:ext>
            </a:extLst>
          </p:cNvPr>
          <p:cNvSpPr txBox="1"/>
          <p:nvPr/>
        </p:nvSpPr>
        <p:spPr>
          <a:xfrm>
            <a:off x="579812" y="3254543"/>
            <a:ext cx="2966482" cy="707886"/>
          </a:xfrm>
          <a:prstGeom prst="rect">
            <a:avLst/>
          </a:prstGeom>
          <a:noFill/>
        </p:spPr>
        <p:txBody>
          <a:bodyPr wrap="square">
            <a:spAutoFit/>
          </a:bodyPr>
          <a:lstStyle/>
          <a:p>
            <a:pPr algn="ctr"/>
            <a:r>
              <a:rPr lang="fr-FR" sz="2000" b="1" noProof="0" dirty="0">
                <a:solidFill>
                  <a:srgbClr val="FF0000"/>
                </a:solidFill>
                <a:latin typeface="Calibri" panose="020F0502020204030204" pitchFamily="34" charset="0"/>
                <a:cs typeface="Calibri" panose="020F0502020204030204" pitchFamily="34" charset="0"/>
              </a:rPr>
              <a:t>La vapeur d’eau se transforme en nuages</a:t>
            </a:r>
          </a:p>
        </p:txBody>
      </p:sp>
      <p:sp>
        <p:nvSpPr>
          <p:cNvPr id="13" name="ZoneTexte 12">
            <a:extLst>
              <a:ext uri="{FF2B5EF4-FFF2-40B4-BE49-F238E27FC236}">
                <a16:creationId xmlns:a16="http://schemas.microsoft.com/office/drawing/2014/main" id="{CAD012C4-AEFC-875F-7270-1B1C7F25CB9F}"/>
              </a:ext>
            </a:extLst>
          </p:cNvPr>
          <p:cNvSpPr txBox="1"/>
          <p:nvPr/>
        </p:nvSpPr>
        <p:spPr>
          <a:xfrm>
            <a:off x="5971194" y="2429001"/>
            <a:ext cx="1972656" cy="442674"/>
          </a:xfrm>
          <a:prstGeom prst="roundRect">
            <a:avLst/>
          </a:prstGeom>
          <a:solidFill>
            <a:schemeClr val="bg1">
              <a:lumMod val="85000"/>
            </a:schemeClr>
          </a:solidFill>
        </p:spPr>
        <p:txBody>
          <a:bodyPr wrap="square">
            <a:spAutoFit/>
          </a:bodyPr>
          <a:lstStyle>
            <a:defPPr>
              <a:defRPr lang="fr-FR"/>
            </a:defPPr>
            <a:lvl1pPr algn="ctr">
              <a:defRPr sz="2000" b="1">
                <a:solidFill>
                  <a:srgbClr val="FF0000"/>
                </a:solidFill>
                <a:latin typeface="Calibri" panose="020F0502020204030204" pitchFamily="34" charset="0"/>
                <a:cs typeface="Calibri" panose="020F0502020204030204" pitchFamily="34" charset="0"/>
              </a:defRPr>
            </a:lvl1pPr>
          </a:lstStyle>
          <a:p>
            <a:r>
              <a:rPr lang="fr-FR" dirty="0"/>
              <a:t>Condensation   </a:t>
            </a:r>
          </a:p>
        </p:txBody>
      </p:sp>
    </p:spTree>
    <p:extLst>
      <p:ext uri="{BB962C8B-B14F-4D97-AF65-F5344CB8AC3E}">
        <p14:creationId xmlns:p14="http://schemas.microsoft.com/office/powerpoint/2010/main" val="205614910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68000">
              <a:srgbClr val="C00000"/>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47B03956-D0EF-7A7C-310F-C47C79E5D2D8}"/>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23CCEDC8-F30A-7EB5-1F5E-DA2534CD4340}"/>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l="4319" t="6330" r="2418"/>
          <a:stretch>
            <a:fillRect/>
          </a:stretch>
        </p:blipFill>
        <p:spPr>
          <a:xfrm>
            <a:off x="900668" y="1990725"/>
            <a:ext cx="7700735" cy="4485310"/>
          </a:xfrm>
          <a:prstGeom prst="rect">
            <a:avLst/>
          </a:prstGeom>
        </p:spPr>
      </p:pic>
      <p:sp>
        <p:nvSpPr>
          <p:cNvPr id="2" name="Titre 1">
            <a:extLst>
              <a:ext uri="{FF2B5EF4-FFF2-40B4-BE49-F238E27FC236}">
                <a16:creationId xmlns:a16="http://schemas.microsoft.com/office/drawing/2014/main" id="{4056EA3D-38A8-B658-9FEC-45E46F01888A}"/>
              </a:ext>
            </a:extLst>
          </p:cNvPr>
          <p:cNvSpPr>
            <a:spLocks noGrp="1"/>
          </p:cNvSpPr>
          <p:nvPr>
            <p:ph type="title"/>
          </p:nvPr>
        </p:nvSpPr>
        <p:spPr>
          <a:xfrm>
            <a:off x="832572" y="381965"/>
            <a:ext cx="10766562" cy="503371"/>
          </a:xfrm>
        </p:spPr>
        <p:txBody>
          <a:bodyPr/>
          <a:lstStyle/>
          <a:p>
            <a:r>
              <a:rPr lang="fr-FR" noProof="0" dirty="0">
                <a:solidFill>
                  <a:schemeClr val="tx1">
                    <a:lumMod val="50000"/>
                    <a:lumOff val="50000"/>
                  </a:schemeClr>
                </a:solidFill>
              </a:rPr>
              <a:t>Ensuite , je passe à la deuxième consigne. J’observe le document. Je vois des flèches qui montrent le mouvement de l’eau.</a:t>
            </a:r>
          </a:p>
        </p:txBody>
      </p:sp>
      <p:sp>
        <p:nvSpPr>
          <p:cNvPr id="4" name="Espace réservé du contenu 3">
            <a:extLst>
              <a:ext uri="{FF2B5EF4-FFF2-40B4-BE49-F238E27FC236}">
                <a16:creationId xmlns:a16="http://schemas.microsoft.com/office/drawing/2014/main" id="{5B4CC671-5DC5-6061-A3DC-313536B62454}"/>
              </a:ext>
            </a:extLst>
          </p:cNvPr>
          <p:cNvSpPr>
            <a:spLocks noGrp="1"/>
          </p:cNvSpPr>
          <p:nvPr>
            <p:ph sz="quarter" idx="11"/>
          </p:nvPr>
        </p:nvSpPr>
        <p:spPr>
          <a:xfrm>
            <a:off x="1069198" y="940713"/>
            <a:ext cx="10277475" cy="268287"/>
          </a:xfrm>
        </p:spPr>
        <p:txBody>
          <a:bodyPr/>
          <a:lstStyle/>
          <a:p>
            <a:r>
              <a:rPr lang="fr-FR" noProof="0" dirty="0"/>
              <a:t>.</a:t>
            </a:r>
          </a:p>
        </p:txBody>
      </p:sp>
      <p:pic>
        <p:nvPicPr>
          <p:cNvPr id="3" name="Google Shape;289;p51">
            <a:extLst>
              <a:ext uri="{FF2B5EF4-FFF2-40B4-BE49-F238E27FC236}">
                <a16:creationId xmlns:a16="http://schemas.microsoft.com/office/drawing/2014/main" id="{60DFD081-686C-F7A7-0130-5FB95FB40CCE}"/>
              </a:ext>
            </a:extLst>
          </p:cNvPr>
          <p:cNvPicPr preferRelativeResize="0"/>
          <p:nvPr/>
        </p:nvPicPr>
        <p:blipFill rotWithShape="1">
          <a:blip r:embed="rId4">
            <a:alphaModFix/>
          </a:blip>
          <a:srcRect/>
          <a:stretch/>
        </p:blipFill>
        <p:spPr>
          <a:xfrm>
            <a:off x="11644085" y="505152"/>
            <a:ext cx="363525" cy="326372"/>
          </a:xfrm>
          <a:prstGeom prst="rect">
            <a:avLst/>
          </a:prstGeom>
          <a:noFill/>
          <a:ln>
            <a:noFill/>
          </a:ln>
        </p:spPr>
      </p:pic>
      <p:grpSp>
        <p:nvGrpSpPr>
          <p:cNvPr id="12" name="Groupe 11">
            <a:extLst>
              <a:ext uri="{FF2B5EF4-FFF2-40B4-BE49-F238E27FC236}">
                <a16:creationId xmlns:a16="http://schemas.microsoft.com/office/drawing/2014/main" id="{533EBFC6-AE77-915E-0C18-9180A1EA664C}"/>
              </a:ext>
            </a:extLst>
          </p:cNvPr>
          <p:cNvGrpSpPr/>
          <p:nvPr/>
        </p:nvGrpSpPr>
        <p:grpSpPr>
          <a:xfrm>
            <a:off x="579812" y="1183409"/>
            <a:ext cx="11037454" cy="399011"/>
            <a:chOff x="526472" y="1937789"/>
            <a:chExt cx="11037454" cy="399011"/>
          </a:xfrm>
        </p:grpSpPr>
        <p:sp>
          <p:nvSpPr>
            <p:cNvPr id="9" name="Rectangle : coins arrondis 8">
              <a:extLst>
                <a:ext uri="{FF2B5EF4-FFF2-40B4-BE49-F238E27FC236}">
                  <a16:creationId xmlns:a16="http://schemas.microsoft.com/office/drawing/2014/main" id="{E6A125D8-E7EC-514E-970A-68FFDDE5B24C}"/>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Nommez les processus impliqués dans le cycle de l’eau.</a:t>
              </a:r>
            </a:p>
          </p:txBody>
        </p:sp>
        <p:sp>
          <p:nvSpPr>
            <p:cNvPr id="10" name="Ellipse 9">
              <a:extLst>
                <a:ext uri="{FF2B5EF4-FFF2-40B4-BE49-F238E27FC236}">
                  <a16:creationId xmlns:a16="http://schemas.microsoft.com/office/drawing/2014/main" id="{F5F8BA3F-21F1-6537-AE2C-108F752C5012}"/>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2</a:t>
              </a:r>
            </a:p>
          </p:txBody>
        </p:sp>
      </p:grpSp>
      <p:sp>
        <p:nvSpPr>
          <p:cNvPr id="55" name="ZoneTexte 54" hidden="1">
            <a:extLst>
              <a:ext uri="{FF2B5EF4-FFF2-40B4-BE49-F238E27FC236}">
                <a16:creationId xmlns:a16="http://schemas.microsoft.com/office/drawing/2014/main" id="{8F198D0A-6CCB-2F42-E80A-03E238E399FF}"/>
              </a:ext>
            </a:extLst>
          </p:cNvPr>
          <p:cNvSpPr txBox="1"/>
          <p:nvPr/>
        </p:nvSpPr>
        <p:spPr>
          <a:xfrm>
            <a:off x="437987" y="3246917"/>
            <a:ext cx="11464290" cy="1257975"/>
          </a:xfrm>
          <a:prstGeom prst="rect">
            <a:avLst/>
          </a:prstGeom>
          <a:noFill/>
          <a:ln w="19050">
            <a:solidFill>
              <a:srgbClr val="FF0000"/>
            </a:solidFill>
          </a:ln>
        </p:spPr>
        <p:txBody>
          <a:bodyPr wrap="square" rtlCol="0">
            <a:spAutoFit/>
          </a:bodyPr>
          <a:lstStyle/>
          <a:p>
            <a:pPr algn="ctr"/>
            <a:endParaRPr lang="fr-FR" sz="2000" noProof="0" dirty="0">
              <a:latin typeface="Calibri" panose="020F0502020204030204" pitchFamily="34" charset="0"/>
              <a:cs typeface="Calibri" panose="020F0502020204030204" pitchFamily="34" charset="0"/>
            </a:endParaRPr>
          </a:p>
        </p:txBody>
      </p:sp>
      <p:sp>
        <p:nvSpPr>
          <p:cNvPr id="7" name="ZoneTexte 6">
            <a:extLst>
              <a:ext uri="{FF2B5EF4-FFF2-40B4-BE49-F238E27FC236}">
                <a16:creationId xmlns:a16="http://schemas.microsoft.com/office/drawing/2014/main" id="{1207F5B8-4D09-B231-5E7B-003473719462}"/>
              </a:ext>
            </a:extLst>
          </p:cNvPr>
          <p:cNvSpPr txBox="1"/>
          <p:nvPr/>
        </p:nvSpPr>
        <p:spPr>
          <a:xfrm>
            <a:off x="8677603" y="3653147"/>
            <a:ext cx="2966482" cy="400110"/>
          </a:xfrm>
          <a:prstGeom prst="rect">
            <a:avLst/>
          </a:prstGeom>
          <a:noFill/>
        </p:spPr>
        <p:txBody>
          <a:bodyPr wrap="square">
            <a:spAutoFit/>
          </a:bodyPr>
          <a:lstStyle/>
          <a:p>
            <a:pPr algn="ctr"/>
            <a:r>
              <a:rPr lang="fr-FR" sz="2000" b="1" noProof="0" dirty="0">
                <a:solidFill>
                  <a:srgbClr val="FF0000"/>
                </a:solidFill>
                <a:latin typeface="Calibri" panose="020F0502020204030204" pitchFamily="34" charset="0"/>
                <a:cs typeface="Calibri" panose="020F0502020204030204" pitchFamily="34" charset="0"/>
              </a:rPr>
              <a:t>L’eau tombe des nuages.</a:t>
            </a:r>
          </a:p>
        </p:txBody>
      </p:sp>
      <p:sp>
        <p:nvSpPr>
          <p:cNvPr id="13" name="ZoneTexte 12">
            <a:extLst>
              <a:ext uri="{FF2B5EF4-FFF2-40B4-BE49-F238E27FC236}">
                <a16:creationId xmlns:a16="http://schemas.microsoft.com/office/drawing/2014/main" id="{363A358D-6A03-764F-DFBB-93C1D3EC3A08}"/>
              </a:ext>
            </a:extLst>
          </p:cNvPr>
          <p:cNvSpPr txBox="1"/>
          <p:nvPr/>
        </p:nvSpPr>
        <p:spPr>
          <a:xfrm>
            <a:off x="6183142" y="2181351"/>
            <a:ext cx="1972656" cy="442674"/>
          </a:xfrm>
          <a:prstGeom prst="roundRect">
            <a:avLst/>
          </a:prstGeom>
          <a:solidFill>
            <a:schemeClr val="bg1">
              <a:lumMod val="85000"/>
            </a:schemeClr>
          </a:solidFill>
        </p:spPr>
        <p:txBody>
          <a:bodyPr wrap="square">
            <a:spAutoFit/>
          </a:bodyPr>
          <a:lstStyle>
            <a:defPPr>
              <a:defRPr lang="fr-FR"/>
            </a:defPPr>
            <a:lvl1pPr algn="ctr">
              <a:defRPr sz="2000" b="1">
                <a:solidFill>
                  <a:srgbClr val="FF0000"/>
                </a:solidFill>
                <a:latin typeface="Calibri" panose="020F0502020204030204" pitchFamily="34" charset="0"/>
                <a:cs typeface="Calibri" panose="020F0502020204030204" pitchFamily="34" charset="0"/>
              </a:defRPr>
            </a:lvl1pPr>
          </a:lstStyle>
          <a:p>
            <a:r>
              <a:rPr lang="fr-FR" dirty="0"/>
              <a:t>Précipitations    </a:t>
            </a:r>
          </a:p>
        </p:txBody>
      </p:sp>
    </p:spTree>
    <p:extLst>
      <p:ext uri="{BB962C8B-B14F-4D97-AF65-F5344CB8AC3E}">
        <p14:creationId xmlns:p14="http://schemas.microsoft.com/office/powerpoint/2010/main" val="66168516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68000">
              <a:srgbClr val="C00000"/>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F5DD2CED-87B8-6C67-A26D-C62397471578}"/>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FB21593E-BB1C-00F4-99BC-B783B3090A01}"/>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l="4319" t="6330" r="2418"/>
          <a:stretch>
            <a:fillRect/>
          </a:stretch>
        </p:blipFill>
        <p:spPr>
          <a:xfrm>
            <a:off x="900668" y="1990725"/>
            <a:ext cx="7700735" cy="4485310"/>
          </a:xfrm>
          <a:prstGeom prst="rect">
            <a:avLst/>
          </a:prstGeom>
        </p:spPr>
      </p:pic>
      <p:sp>
        <p:nvSpPr>
          <p:cNvPr id="2" name="Titre 1">
            <a:extLst>
              <a:ext uri="{FF2B5EF4-FFF2-40B4-BE49-F238E27FC236}">
                <a16:creationId xmlns:a16="http://schemas.microsoft.com/office/drawing/2014/main" id="{FCF72AA8-7FBD-D5D5-4718-42DBE6187750}"/>
              </a:ext>
            </a:extLst>
          </p:cNvPr>
          <p:cNvSpPr>
            <a:spLocks noGrp="1"/>
          </p:cNvSpPr>
          <p:nvPr>
            <p:ph type="title"/>
          </p:nvPr>
        </p:nvSpPr>
        <p:spPr>
          <a:xfrm>
            <a:off x="832572" y="381965"/>
            <a:ext cx="10766562" cy="503371"/>
          </a:xfrm>
        </p:spPr>
        <p:txBody>
          <a:bodyPr/>
          <a:lstStyle/>
          <a:p>
            <a:r>
              <a:rPr lang="fr-FR" noProof="0" dirty="0">
                <a:solidFill>
                  <a:schemeClr val="tx1">
                    <a:lumMod val="50000"/>
                    <a:lumOff val="50000"/>
                  </a:schemeClr>
                </a:solidFill>
              </a:rPr>
              <a:t>Ensuite , je passe à la deuxième consigne. J’observe le document. Je vois des flèches qui montrent le mouvement de l’eau.</a:t>
            </a:r>
          </a:p>
        </p:txBody>
      </p:sp>
      <p:sp>
        <p:nvSpPr>
          <p:cNvPr id="4" name="Espace réservé du contenu 3">
            <a:extLst>
              <a:ext uri="{FF2B5EF4-FFF2-40B4-BE49-F238E27FC236}">
                <a16:creationId xmlns:a16="http://schemas.microsoft.com/office/drawing/2014/main" id="{84165666-164B-CD61-78E3-6AE8C431B54C}"/>
              </a:ext>
            </a:extLst>
          </p:cNvPr>
          <p:cNvSpPr>
            <a:spLocks noGrp="1"/>
          </p:cNvSpPr>
          <p:nvPr>
            <p:ph sz="quarter" idx="11"/>
          </p:nvPr>
        </p:nvSpPr>
        <p:spPr>
          <a:xfrm>
            <a:off x="1069198" y="940713"/>
            <a:ext cx="10277475" cy="268287"/>
          </a:xfrm>
        </p:spPr>
        <p:txBody>
          <a:bodyPr/>
          <a:lstStyle/>
          <a:p>
            <a:r>
              <a:rPr lang="fr-FR" noProof="0" dirty="0"/>
              <a:t>.</a:t>
            </a:r>
          </a:p>
        </p:txBody>
      </p:sp>
      <p:pic>
        <p:nvPicPr>
          <p:cNvPr id="3" name="Google Shape;289;p51">
            <a:extLst>
              <a:ext uri="{FF2B5EF4-FFF2-40B4-BE49-F238E27FC236}">
                <a16:creationId xmlns:a16="http://schemas.microsoft.com/office/drawing/2014/main" id="{4BF400CB-CB4F-4C1C-E8B6-BBDAFD3169B7}"/>
              </a:ext>
            </a:extLst>
          </p:cNvPr>
          <p:cNvPicPr preferRelativeResize="0"/>
          <p:nvPr/>
        </p:nvPicPr>
        <p:blipFill rotWithShape="1">
          <a:blip r:embed="rId4">
            <a:alphaModFix/>
          </a:blip>
          <a:srcRect/>
          <a:stretch/>
        </p:blipFill>
        <p:spPr>
          <a:xfrm>
            <a:off x="11644085" y="505152"/>
            <a:ext cx="363525" cy="326372"/>
          </a:xfrm>
          <a:prstGeom prst="rect">
            <a:avLst/>
          </a:prstGeom>
          <a:noFill/>
          <a:ln>
            <a:noFill/>
          </a:ln>
        </p:spPr>
      </p:pic>
      <p:grpSp>
        <p:nvGrpSpPr>
          <p:cNvPr id="12" name="Groupe 11">
            <a:extLst>
              <a:ext uri="{FF2B5EF4-FFF2-40B4-BE49-F238E27FC236}">
                <a16:creationId xmlns:a16="http://schemas.microsoft.com/office/drawing/2014/main" id="{849381C0-A02F-88A6-797A-2E8A93216182}"/>
              </a:ext>
            </a:extLst>
          </p:cNvPr>
          <p:cNvGrpSpPr/>
          <p:nvPr/>
        </p:nvGrpSpPr>
        <p:grpSpPr>
          <a:xfrm>
            <a:off x="579812" y="1183409"/>
            <a:ext cx="11037454" cy="399011"/>
            <a:chOff x="526472" y="1937789"/>
            <a:chExt cx="11037454" cy="399011"/>
          </a:xfrm>
        </p:grpSpPr>
        <p:sp>
          <p:nvSpPr>
            <p:cNvPr id="9" name="Rectangle : coins arrondis 8">
              <a:extLst>
                <a:ext uri="{FF2B5EF4-FFF2-40B4-BE49-F238E27FC236}">
                  <a16:creationId xmlns:a16="http://schemas.microsoft.com/office/drawing/2014/main" id="{2E8ABA11-6B8F-A326-8058-3F2346C54BFE}"/>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Nommez les processus impliqués dans le cycle de l’eau.</a:t>
              </a:r>
            </a:p>
          </p:txBody>
        </p:sp>
        <p:sp>
          <p:nvSpPr>
            <p:cNvPr id="10" name="Ellipse 9">
              <a:extLst>
                <a:ext uri="{FF2B5EF4-FFF2-40B4-BE49-F238E27FC236}">
                  <a16:creationId xmlns:a16="http://schemas.microsoft.com/office/drawing/2014/main" id="{82C0A5E3-7BAD-D784-9293-3E2F41CA5808}"/>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2</a:t>
              </a:r>
            </a:p>
          </p:txBody>
        </p:sp>
      </p:grpSp>
      <p:sp>
        <p:nvSpPr>
          <p:cNvPr id="55" name="ZoneTexte 54" hidden="1">
            <a:extLst>
              <a:ext uri="{FF2B5EF4-FFF2-40B4-BE49-F238E27FC236}">
                <a16:creationId xmlns:a16="http://schemas.microsoft.com/office/drawing/2014/main" id="{DACB4DEF-C6FD-0779-15D7-C22FCEDCE022}"/>
              </a:ext>
            </a:extLst>
          </p:cNvPr>
          <p:cNvSpPr txBox="1"/>
          <p:nvPr/>
        </p:nvSpPr>
        <p:spPr>
          <a:xfrm>
            <a:off x="437987" y="3246917"/>
            <a:ext cx="11464290" cy="1257975"/>
          </a:xfrm>
          <a:prstGeom prst="rect">
            <a:avLst/>
          </a:prstGeom>
          <a:noFill/>
          <a:ln w="19050">
            <a:solidFill>
              <a:srgbClr val="FF0000"/>
            </a:solidFill>
          </a:ln>
        </p:spPr>
        <p:txBody>
          <a:bodyPr wrap="square" rtlCol="0">
            <a:spAutoFit/>
          </a:bodyPr>
          <a:lstStyle/>
          <a:p>
            <a:pPr algn="ctr"/>
            <a:endParaRPr lang="fr-FR" sz="2000" noProof="0" dirty="0">
              <a:latin typeface="Calibri" panose="020F0502020204030204" pitchFamily="34" charset="0"/>
              <a:cs typeface="Calibri" panose="020F0502020204030204" pitchFamily="34" charset="0"/>
            </a:endParaRPr>
          </a:p>
        </p:txBody>
      </p:sp>
      <p:sp>
        <p:nvSpPr>
          <p:cNvPr id="7" name="ZoneTexte 6">
            <a:extLst>
              <a:ext uri="{FF2B5EF4-FFF2-40B4-BE49-F238E27FC236}">
                <a16:creationId xmlns:a16="http://schemas.microsoft.com/office/drawing/2014/main" id="{507A410E-BF46-8629-69E7-F56BF69611B5}"/>
              </a:ext>
            </a:extLst>
          </p:cNvPr>
          <p:cNvSpPr txBox="1"/>
          <p:nvPr/>
        </p:nvSpPr>
        <p:spPr>
          <a:xfrm>
            <a:off x="8889149" y="3631363"/>
            <a:ext cx="2966482" cy="400110"/>
          </a:xfrm>
          <a:prstGeom prst="rect">
            <a:avLst/>
          </a:prstGeom>
          <a:noFill/>
        </p:spPr>
        <p:txBody>
          <a:bodyPr wrap="square">
            <a:spAutoFit/>
          </a:bodyPr>
          <a:lstStyle/>
          <a:p>
            <a:pPr algn="ctr"/>
            <a:r>
              <a:rPr lang="fr-FR" sz="2000" b="1" noProof="0" dirty="0">
                <a:solidFill>
                  <a:srgbClr val="FF0000"/>
                </a:solidFill>
                <a:latin typeface="Calibri" panose="020F0502020204030204" pitchFamily="34" charset="0"/>
                <a:cs typeface="Calibri" panose="020F0502020204030204" pitchFamily="34" charset="0"/>
              </a:rPr>
              <a:t>L’eau coule dans la rivière.</a:t>
            </a:r>
          </a:p>
        </p:txBody>
      </p:sp>
      <p:sp>
        <p:nvSpPr>
          <p:cNvPr id="6" name="ZoneTexte 5">
            <a:extLst>
              <a:ext uri="{FF2B5EF4-FFF2-40B4-BE49-F238E27FC236}">
                <a16:creationId xmlns:a16="http://schemas.microsoft.com/office/drawing/2014/main" id="{FA861A97-0CC0-6DAA-7591-89463EC48BC7}"/>
              </a:ext>
            </a:extLst>
          </p:cNvPr>
          <p:cNvSpPr txBox="1"/>
          <p:nvPr/>
        </p:nvSpPr>
        <p:spPr>
          <a:xfrm>
            <a:off x="6803741" y="4214363"/>
            <a:ext cx="1972656" cy="442674"/>
          </a:xfrm>
          <a:prstGeom prst="roundRect">
            <a:avLst/>
          </a:prstGeom>
          <a:solidFill>
            <a:schemeClr val="bg1">
              <a:lumMod val="85000"/>
            </a:schemeClr>
          </a:solidFill>
        </p:spPr>
        <p:txBody>
          <a:bodyPr wrap="square">
            <a:spAutoFit/>
          </a:bodyPr>
          <a:lstStyle>
            <a:defPPr>
              <a:defRPr lang="fr-FR"/>
            </a:defPPr>
            <a:lvl1pPr algn="ctr">
              <a:defRPr sz="2000" b="1">
                <a:solidFill>
                  <a:srgbClr val="FF0000"/>
                </a:solidFill>
                <a:latin typeface="Calibri" panose="020F0502020204030204" pitchFamily="34" charset="0"/>
                <a:cs typeface="Calibri" panose="020F0502020204030204" pitchFamily="34" charset="0"/>
              </a:defRPr>
            </a:lvl1pPr>
          </a:lstStyle>
          <a:p>
            <a:r>
              <a:rPr lang="fr-FR" dirty="0"/>
              <a:t>Ruissellement     </a:t>
            </a:r>
          </a:p>
        </p:txBody>
      </p:sp>
    </p:spTree>
    <p:extLst>
      <p:ext uri="{BB962C8B-B14F-4D97-AF65-F5344CB8AC3E}">
        <p14:creationId xmlns:p14="http://schemas.microsoft.com/office/powerpoint/2010/main" val="147341400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gradFill>
          <a:gsLst>
            <a:gs pos="68000">
              <a:srgbClr val="C00000"/>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A4F1035D-BFD1-44CD-7C50-100C597184E2}"/>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D715A781-34E5-B9FF-DBF2-E4BA95F603D3}"/>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l="4319" t="6330" r="2418"/>
          <a:stretch>
            <a:fillRect/>
          </a:stretch>
        </p:blipFill>
        <p:spPr>
          <a:xfrm>
            <a:off x="900668" y="1990725"/>
            <a:ext cx="7700735" cy="4485310"/>
          </a:xfrm>
          <a:prstGeom prst="rect">
            <a:avLst/>
          </a:prstGeom>
        </p:spPr>
      </p:pic>
      <p:sp>
        <p:nvSpPr>
          <p:cNvPr id="2" name="Titre 1">
            <a:extLst>
              <a:ext uri="{FF2B5EF4-FFF2-40B4-BE49-F238E27FC236}">
                <a16:creationId xmlns:a16="http://schemas.microsoft.com/office/drawing/2014/main" id="{E45AB96C-6836-0A81-3153-A20B929E517B}"/>
              </a:ext>
            </a:extLst>
          </p:cNvPr>
          <p:cNvSpPr>
            <a:spLocks noGrp="1"/>
          </p:cNvSpPr>
          <p:nvPr>
            <p:ph type="title"/>
          </p:nvPr>
        </p:nvSpPr>
        <p:spPr>
          <a:xfrm>
            <a:off x="837893" y="391307"/>
            <a:ext cx="10766562" cy="503371"/>
          </a:xfrm>
        </p:spPr>
        <p:txBody>
          <a:bodyPr/>
          <a:lstStyle/>
          <a:p>
            <a:r>
              <a:rPr lang="fr-FR" noProof="0" dirty="0">
                <a:solidFill>
                  <a:schemeClr val="tx1">
                    <a:lumMod val="50000"/>
                    <a:lumOff val="50000"/>
                  </a:schemeClr>
                </a:solidFill>
              </a:rPr>
              <a:t>Ensuite , je passe à la deuxième consigne. J’observe le document. Je vois des flèches qui montrent le mouvement de l’eau.</a:t>
            </a:r>
          </a:p>
        </p:txBody>
      </p:sp>
      <p:sp>
        <p:nvSpPr>
          <p:cNvPr id="4" name="Espace réservé du contenu 3">
            <a:extLst>
              <a:ext uri="{FF2B5EF4-FFF2-40B4-BE49-F238E27FC236}">
                <a16:creationId xmlns:a16="http://schemas.microsoft.com/office/drawing/2014/main" id="{8DF3E8EC-8355-3060-B8B8-B62A44EB8579}"/>
              </a:ext>
            </a:extLst>
          </p:cNvPr>
          <p:cNvSpPr>
            <a:spLocks noGrp="1"/>
          </p:cNvSpPr>
          <p:nvPr>
            <p:ph sz="quarter" idx="11"/>
          </p:nvPr>
        </p:nvSpPr>
        <p:spPr>
          <a:xfrm>
            <a:off x="1069198" y="940713"/>
            <a:ext cx="10277475" cy="268287"/>
          </a:xfrm>
        </p:spPr>
        <p:txBody>
          <a:bodyPr/>
          <a:lstStyle/>
          <a:p>
            <a:r>
              <a:rPr lang="fr-FR" noProof="0" dirty="0"/>
              <a:t>.</a:t>
            </a:r>
          </a:p>
        </p:txBody>
      </p:sp>
      <p:pic>
        <p:nvPicPr>
          <p:cNvPr id="3" name="Google Shape;289;p51">
            <a:extLst>
              <a:ext uri="{FF2B5EF4-FFF2-40B4-BE49-F238E27FC236}">
                <a16:creationId xmlns:a16="http://schemas.microsoft.com/office/drawing/2014/main" id="{DACFC6EC-CAD9-5E92-D57D-DAE0C388AF3A}"/>
              </a:ext>
            </a:extLst>
          </p:cNvPr>
          <p:cNvPicPr preferRelativeResize="0"/>
          <p:nvPr/>
        </p:nvPicPr>
        <p:blipFill rotWithShape="1">
          <a:blip r:embed="rId4">
            <a:alphaModFix/>
          </a:blip>
          <a:srcRect/>
          <a:stretch/>
        </p:blipFill>
        <p:spPr>
          <a:xfrm>
            <a:off x="11644085" y="505152"/>
            <a:ext cx="363525" cy="326372"/>
          </a:xfrm>
          <a:prstGeom prst="rect">
            <a:avLst/>
          </a:prstGeom>
          <a:noFill/>
          <a:ln>
            <a:noFill/>
          </a:ln>
        </p:spPr>
      </p:pic>
      <p:grpSp>
        <p:nvGrpSpPr>
          <p:cNvPr id="12" name="Groupe 11">
            <a:extLst>
              <a:ext uri="{FF2B5EF4-FFF2-40B4-BE49-F238E27FC236}">
                <a16:creationId xmlns:a16="http://schemas.microsoft.com/office/drawing/2014/main" id="{D2817FD6-79FD-7B5D-5012-C12A6F01DBFE}"/>
              </a:ext>
            </a:extLst>
          </p:cNvPr>
          <p:cNvGrpSpPr/>
          <p:nvPr/>
        </p:nvGrpSpPr>
        <p:grpSpPr>
          <a:xfrm>
            <a:off x="579812" y="1183409"/>
            <a:ext cx="11037454" cy="399011"/>
            <a:chOff x="526472" y="1937789"/>
            <a:chExt cx="11037454" cy="399011"/>
          </a:xfrm>
        </p:grpSpPr>
        <p:sp>
          <p:nvSpPr>
            <p:cNvPr id="9" name="Rectangle : coins arrondis 8">
              <a:extLst>
                <a:ext uri="{FF2B5EF4-FFF2-40B4-BE49-F238E27FC236}">
                  <a16:creationId xmlns:a16="http://schemas.microsoft.com/office/drawing/2014/main" id="{43B2378B-D103-6F86-7DD7-4CFCEBDB68C3}"/>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Nommez les processus impliqués dans le cycle de l’eau.</a:t>
              </a:r>
            </a:p>
          </p:txBody>
        </p:sp>
        <p:sp>
          <p:nvSpPr>
            <p:cNvPr id="10" name="Ellipse 9">
              <a:extLst>
                <a:ext uri="{FF2B5EF4-FFF2-40B4-BE49-F238E27FC236}">
                  <a16:creationId xmlns:a16="http://schemas.microsoft.com/office/drawing/2014/main" id="{97E68278-2963-CA46-80A5-396253B76DB5}"/>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2</a:t>
              </a:r>
            </a:p>
          </p:txBody>
        </p:sp>
      </p:grpSp>
      <p:sp>
        <p:nvSpPr>
          <p:cNvPr id="55" name="ZoneTexte 54" hidden="1">
            <a:extLst>
              <a:ext uri="{FF2B5EF4-FFF2-40B4-BE49-F238E27FC236}">
                <a16:creationId xmlns:a16="http://schemas.microsoft.com/office/drawing/2014/main" id="{773D9084-98FC-A425-52A9-8614D02BECCF}"/>
              </a:ext>
            </a:extLst>
          </p:cNvPr>
          <p:cNvSpPr txBox="1"/>
          <p:nvPr/>
        </p:nvSpPr>
        <p:spPr>
          <a:xfrm>
            <a:off x="437987" y="3246917"/>
            <a:ext cx="11464290" cy="1257975"/>
          </a:xfrm>
          <a:prstGeom prst="rect">
            <a:avLst/>
          </a:prstGeom>
          <a:noFill/>
          <a:ln w="19050">
            <a:solidFill>
              <a:srgbClr val="FF0000"/>
            </a:solidFill>
          </a:ln>
        </p:spPr>
        <p:txBody>
          <a:bodyPr wrap="square" rtlCol="0">
            <a:spAutoFit/>
          </a:bodyPr>
          <a:lstStyle/>
          <a:p>
            <a:pPr algn="ctr"/>
            <a:endParaRPr lang="fr-FR" sz="2000" noProof="0" dirty="0">
              <a:latin typeface="Calibri" panose="020F0502020204030204" pitchFamily="34" charset="0"/>
              <a:cs typeface="Calibri" panose="020F0502020204030204" pitchFamily="34" charset="0"/>
            </a:endParaRPr>
          </a:p>
        </p:txBody>
      </p:sp>
      <p:sp>
        <p:nvSpPr>
          <p:cNvPr id="7" name="ZoneTexte 6">
            <a:extLst>
              <a:ext uri="{FF2B5EF4-FFF2-40B4-BE49-F238E27FC236}">
                <a16:creationId xmlns:a16="http://schemas.microsoft.com/office/drawing/2014/main" id="{2C949D92-FB5C-7197-DDA4-E88744B201B7}"/>
              </a:ext>
            </a:extLst>
          </p:cNvPr>
          <p:cNvSpPr txBox="1"/>
          <p:nvPr/>
        </p:nvSpPr>
        <p:spPr>
          <a:xfrm>
            <a:off x="8889149" y="3631363"/>
            <a:ext cx="2966482" cy="400110"/>
          </a:xfrm>
          <a:prstGeom prst="rect">
            <a:avLst/>
          </a:prstGeom>
          <a:noFill/>
        </p:spPr>
        <p:txBody>
          <a:bodyPr wrap="square">
            <a:spAutoFit/>
          </a:bodyPr>
          <a:lstStyle/>
          <a:p>
            <a:pPr algn="ctr"/>
            <a:r>
              <a:rPr lang="fr-FR" sz="2000" b="1" dirty="0">
                <a:solidFill>
                  <a:srgbClr val="FF0000"/>
                </a:solidFill>
                <a:latin typeface="Calibri" panose="020F0502020204030204" pitchFamily="34" charset="0"/>
                <a:cs typeface="Calibri" panose="020F0502020204030204" pitchFamily="34" charset="0"/>
              </a:rPr>
              <a:t>L</a:t>
            </a:r>
            <a:r>
              <a:rPr lang="fr-FR" sz="2000" b="1" noProof="0" dirty="0">
                <a:solidFill>
                  <a:srgbClr val="FF0000"/>
                </a:solidFill>
                <a:latin typeface="Calibri" panose="020F0502020204030204" pitchFamily="34" charset="0"/>
                <a:cs typeface="Calibri" panose="020F0502020204030204" pitchFamily="34" charset="0"/>
              </a:rPr>
              <a:t>’eau pénètre dans le sol.</a:t>
            </a:r>
          </a:p>
        </p:txBody>
      </p:sp>
      <p:sp>
        <p:nvSpPr>
          <p:cNvPr id="8" name="ZoneTexte 7">
            <a:extLst>
              <a:ext uri="{FF2B5EF4-FFF2-40B4-BE49-F238E27FC236}">
                <a16:creationId xmlns:a16="http://schemas.microsoft.com/office/drawing/2014/main" id="{5AFB4AC8-10EA-971C-8461-4A58D662BF98}"/>
              </a:ext>
            </a:extLst>
          </p:cNvPr>
          <p:cNvSpPr txBox="1"/>
          <p:nvPr/>
        </p:nvSpPr>
        <p:spPr>
          <a:xfrm>
            <a:off x="4649821" y="5474613"/>
            <a:ext cx="1972656" cy="442674"/>
          </a:xfrm>
          <a:prstGeom prst="roundRect">
            <a:avLst/>
          </a:prstGeom>
          <a:solidFill>
            <a:schemeClr val="bg1">
              <a:lumMod val="85000"/>
            </a:schemeClr>
          </a:solidFill>
        </p:spPr>
        <p:txBody>
          <a:bodyPr wrap="square">
            <a:spAutoFit/>
          </a:bodyPr>
          <a:lstStyle>
            <a:defPPr>
              <a:defRPr lang="fr-FR"/>
            </a:defPPr>
            <a:lvl1pPr algn="ctr">
              <a:defRPr sz="2000" b="1">
                <a:solidFill>
                  <a:srgbClr val="FF0000"/>
                </a:solidFill>
                <a:latin typeface="Calibri" panose="020F0502020204030204" pitchFamily="34" charset="0"/>
                <a:cs typeface="Calibri" panose="020F0502020204030204" pitchFamily="34" charset="0"/>
              </a:defRPr>
            </a:lvl1pPr>
          </a:lstStyle>
          <a:p>
            <a:r>
              <a:rPr lang="fr-FR" dirty="0"/>
              <a:t>Infiltration     </a:t>
            </a:r>
          </a:p>
        </p:txBody>
      </p:sp>
    </p:spTree>
    <p:extLst>
      <p:ext uri="{BB962C8B-B14F-4D97-AF65-F5344CB8AC3E}">
        <p14:creationId xmlns:p14="http://schemas.microsoft.com/office/powerpoint/2010/main" val="410518380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D764D349-F6F3-FA3D-042D-EA6C6DBFDDD8}"/>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l="4319" t="6330" r="2418"/>
          <a:stretch>
            <a:fillRect/>
          </a:stretch>
        </p:blipFill>
        <p:spPr>
          <a:xfrm>
            <a:off x="2817458" y="1971982"/>
            <a:ext cx="6777069" cy="3947318"/>
          </a:xfrm>
          <a:prstGeom prst="rect">
            <a:avLst/>
          </a:prstGeom>
        </p:spPr>
      </p:pic>
      <p:sp>
        <p:nvSpPr>
          <p:cNvPr id="5" name="ZoneTexte 4">
            <a:extLst>
              <a:ext uri="{FF2B5EF4-FFF2-40B4-BE49-F238E27FC236}">
                <a16:creationId xmlns:a16="http://schemas.microsoft.com/office/drawing/2014/main" id="{9B5BC6BE-F57B-5E64-FA5F-44FEDF1ECA85}"/>
              </a:ext>
            </a:extLst>
          </p:cNvPr>
          <p:cNvSpPr txBox="1"/>
          <p:nvPr/>
        </p:nvSpPr>
        <p:spPr>
          <a:xfrm>
            <a:off x="3118610" y="3255240"/>
            <a:ext cx="1356546" cy="340519"/>
          </a:xfrm>
          <a:prstGeom prst="roundRect">
            <a:avLst/>
          </a:prstGeom>
          <a:solidFill>
            <a:schemeClr val="bg1">
              <a:lumMod val="85000"/>
            </a:schemeClr>
          </a:solidFill>
        </p:spPr>
        <p:txBody>
          <a:bodyPr wrap="square">
            <a:spAutoFit/>
          </a:bodyPr>
          <a:lstStyle/>
          <a:p>
            <a:pPr algn="ctr"/>
            <a:r>
              <a:rPr lang="fr-FR" sz="1400" b="1" noProof="0" dirty="0">
                <a:solidFill>
                  <a:srgbClr val="FF0000"/>
                </a:solidFill>
                <a:latin typeface="Calibri" panose="020F0502020204030204" pitchFamily="34" charset="0"/>
                <a:cs typeface="Calibri" panose="020F0502020204030204" pitchFamily="34" charset="0"/>
              </a:rPr>
              <a:t>Évaporation </a:t>
            </a:r>
          </a:p>
        </p:txBody>
      </p:sp>
      <p:sp>
        <p:nvSpPr>
          <p:cNvPr id="7" name="ZoneTexte 6">
            <a:extLst>
              <a:ext uri="{FF2B5EF4-FFF2-40B4-BE49-F238E27FC236}">
                <a16:creationId xmlns:a16="http://schemas.microsoft.com/office/drawing/2014/main" id="{A6FEE673-DA8B-6D31-B6DB-6D23D939E210}"/>
              </a:ext>
            </a:extLst>
          </p:cNvPr>
          <p:cNvSpPr txBox="1"/>
          <p:nvPr/>
        </p:nvSpPr>
        <p:spPr>
          <a:xfrm>
            <a:off x="4685084" y="2342397"/>
            <a:ext cx="1534459" cy="340519"/>
          </a:xfrm>
          <a:prstGeom prst="roundRect">
            <a:avLst/>
          </a:prstGeom>
          <a:solidFill>
            <a:schemeClr val="bg1">
              <a:lumMod val="85000"/>
            </a:schemeClr>
          </a:solidFill>
        </p:spPr>
        <p:txBody>
          <a:bodyPr wrap="square">
            <a:spAutoFit/>
          </a:bodyPr>
          <a:lstStyle>
            <a:defPPr>
              <a:defRPr lang="fr-FR"/>
            </a:defPPr>
            <a:lvl1pPr algn="ctr">
              <a:defRPr sz="2000" b="1">
                <a:solidFill>
                  <a:srgbClr val="FF0000"/>
                </a:solidFill>
                <a:latin typeface="Calibri" panose="020F0502020204030204" pitchFamily="34" charset="0"/>
                <a:cs typeface="Calibri" panose="020F0502020204030204" pitchFamily="34" charset="0"/>
              </a:defRPr>
            </a:lvl1pPr>
          </a:lstStyle>
          <a:p>
            <a:r>
              <a:rPr lang="fr-FR" sz="1400" dirty="0"/>
              <a:t>Condensation   </a:t>
            </a:r>
          </a:p>
        </p:txBody>
      </p:sp>
      <p:sp>
        <p:nvSpPr>
          <p:cNvPr id="8" name="ZoneTexte 7">
            <a:extLst>
              <a:ext uri="{FF2B5EF4-FFF2-40B4-BE49-F238E27FC236}">
                <a16:creationId xmlns:a16="http://schemas.microsoft.com/office/drawing/2014/main" id="{CBB7F1BA-B87F-734A-9233-F3A69E5CAF9E}"/>
              </a:ext>
            </a:extLst>
          </p:cNvPr>
          <p:cNvSpPr txBox="1"/>
          <p:nvPr/>
        </p:nvSpPr>
        <p:spPr>
          <a:xfrm>
            <a:off x="6158150" y="3691540"/>
            <a:ext cx="1456862" cy="340519"/>
          </a:xfrm>
          <a:prstGeom prst="roundRect">
            <a:avLst/>
          </a:prstGeom>
          <a:solidFill>
            <a:schemeClr val="bg1">
              <a:lumMod val="85000"/>
            </a:schemeClr>
          </a:solidFill>
        </p:spPr>
        <p:txBody>
          <a:bodyPr wrap="square">
            <a:spAutoFit/>
          </a:bodyPr>
          <a:lstStyle>
            <a:defPPr>
              <a:defRPr lang="fr-FR"/>
            </a:defPPr>
            <a:lvl1pPr algn="ctr">
              <a:defRPr sz="2000" b="1">
                <a:solidFill>
                  <a:srgbClr val="FF0000"/>
                </a:solidFill>
                <a:latin typeface="Calibri" panose="020F0502020204030204" pitchFamily="34" charset="0"/>
                <a:cs typeface="Calibri" panose="020F0502020204030204" pitchFamily="34" charset="0"/>
              </a:defRPr>
            </a:lvl1pPr>
          </a:lstStyle>
          <a:p>
            <a:r>
              <a:rPr lang="fr-FR" sz="1400" dirty="0"/>
              <a:t>Transpiration  </a:t>
            </a:r>
          </a:p>
        </p:txBody>
      </p:sp>
      <p:sp>
        <p:nvSpPr>
          <p:cNvPr id="9" name="ZoneTexte 8">
            <a:extLst>
              <a:ext uri="{FF2B5EF4-FFF2-40B4-BE49-F238E27FC236}">
                <a16:creationId xmlns:a16="http://schemas.microsoft.com/office/drawing/2014/main" id="{1FC06DD0-FC4C-60FD-87C5-18B969AC67F8}"/>
              </a:ext>
            </a:extLst>
          </p:cNvPr>
          <p:cNvSpPr txBox="1"/>
          <p:nvPr/>
        </p:nvSpPr>
        <p:spPr>
          <a:xfrm>
            <a:off x="7558226" y="2193748"/>
            <a:ext cx="1456862" cy="340519"/>
          </a:xfrm>
          <a:prstGeom prst="roundRect">
            <a:avLst/>
          </a:prstGeom>
          <a:solidFill>
            <a:schemeClr val="bg1">
              <a:lumMod val="85000"/>
            </a:schemeClr>
          </a:solidFill>
        </p:spPr>
        <p:txBody>
          <a:bodyPr wrap="square">
            <a:spAutoFit/>
          </a:bodyPr>
          <a:lstStyle>
            <a:defPPr>
              <a:defRPr lang="fr-FR"/>
            </a:defPPr>
            <a:lvl1pPr algn="ctr">
              <a:defRPr sz="2000" b="1">
                <a:solidFill>
                  <a:srgbClr val="FF0000"/>
                </a:solidFill>
                <a:latin typeface="Calibri" panose="020F0502020204030204" pitchFamily="34" charset="0"/>
                <a:cs typeface="Calibri" panose="020F0502020204030204" pitchFamily="34" charset="0"/>
              </a:defRPr>
            </a:lvl1pPr>
          </a:lstStyle>
          <a:p>
            <a:r>
              <a:rPr lang="fr-FR" sz="1400" dirty="0"/>
              <a:t>Précipitations    </a:t>
            </a:r>
          </a:p>
        </p:txBody>
      </p:sp>
      <p:sp>
        <p:nvSpPr>
          <p:cNvPr id="10" name="ZoneTexte 9">
            <a:extLst>
              <a:ext uri="{FF2B5EF4-FFF2-40B4-BE49-F238E27FC236}">
                <a16:creationId xmlns:a16="http://schemas.microsoft.com/office/drawing/2014/main" id="{2FF317AF-E46F-A00A-DF8E-43AE92A332BA}"/>
              </a:ext>
            </a:extLst>
          </p:cNvPr>
          <p:cNvSpPr txBox="1"/>
          <p:nvPr/>
        </p:nvSpPr>
        <p:spPr>
          <a:xfrm>
            <a:off x="8140928" y="3945640"/>
            <a:ext cx="1456862" cy="340519"/>
          </a:xfrm>
          <a:prstGeom prst="roundRect">
            <a:avLst/>
          </a:prstGeom>
          <a:solidFill>
            <a:schemeClr val="bg1">
              <a:lumMod val="85000"/>
            </a:schemeClr>
          </a:solidFill>
        </p:spPr>
        <p:txBody>
          <a:bodyPr wrap="square">
            <a:spAutoFit/>
          </a:bodyPr>
          <a:lstStyle>
            <a:defPPr>
              <a:defRPr lang="fr-FR"/>
            </a:defPPr>
            <a:lvl1pPr algn="ctr">
              <a:defRPr sz="2000" b="1">
                <a:solidFill>
                  <a:srgbClr val="FF0000"/>
                </a:solidFill>
                <a:latin typeface="Calibri" panose="020F0502020204030204" pitchFamily="34" charset="0"/>
                <a:cs typeface="Calibri" panose="020F0502020204030204" pitchFamily="34" charset="0"/>
              </a:defRPr>
            </a:lvl1pPr>
          </a:lstStyle>
          <a:p>
            <a:r>
              <a:rPr lang="fr-FR" sz="1400" dirty="0"/>
              <a:t>Ruissellement     </a:t>
            </a:r>
          </a:p>
        </p:txBody>
      </p:sp>
      <p:sp>
        <p:nvSpPr>
          <p:cNvPr id="11" name="ZoneTexte 10">
            <a:extLst>
              <a:ext uri="{FF2B5EF4-FFF2-40B4-BE49-F238E27FC236}">
                <a16:creationId xmlns:a16="http://schemas.microsoft.com/office/drawing/2014/main" id="{9FB2A7D5-A434-42A2-FF9B-5C2A93D1E56D}"/>
              </a:ext>
            </a:extLst>
          </p:cNvPr>
          <p:cNvSpPr txBox="1"/>
          <p:nvPr/>
        </p:nvSpPr>
        <p:spPr>
          <a:xfrm>
            <a:off x="6376156" y="4982181"/>
            <a:ext cx="1456862" cy="340519"/>
          </a:xfrm>
          <a:prstGeom prst="roundRect">
            <a:avLst/>
          </a:prstGeom>
          <a:solidFill>
            <a:schemeClr val="bg1">
              <a:lumMod val="85000"/>
            </a:schemeClr>
          </a:solidFill>
        </p:spPr>
        <p:txBody>
          <a:bodyPr wrap="square">
            <a:spAutoFit/>
          </a:bodyPr>
          <a:lstStyle>
            <a:defPPr>
              <a:defRPr lang="fr-FR"/>
            </a:defPPr>
            <a:lvl1pPr algn="ctr">
              <a:defRPr sz="2000" b="1">
                <a:solidFill>
                  <a:srgbClr val="FF0000"/>
                </a:solidFill>
                <a:latin typeface="Calibri" panose="020F0502020204030204" pitchFamily="34" charset="0"/>
                <a:cs typeface="Calibri" panose="020F0502020204030204" pitchFamily="34" charset="0"/>
              </a:defRPr>
            </a:lvl1pPr>
          </a:lstStyle>
          <a:p>
            <a:r>
              <a:rPr lang="fr-FR" sz="1400" dirty="0"/>
              <a:t>Infiltration</a:t>
            </a:r>
          </a:p>
        </p:txBody>
      </p:sp>
      <p:sp>
        <p:nvSpPr>
          <p:cNvPr id="12" name="Titre 1">
            <a:extLst>
              <a:ext uri="{FF2B5EF4-FFF2-40B4-BE49-F238E27FC236}">
                <a16:creationId xmlns:a16="http://schemas.microsoft.com/office/drawing/2014/main" id="{3FA45F6D-742C-D42A-858F-0323C3514EEA}"/>
              </a:ext>
            </a:extLst>
          </p:cNvPr>
          <p:cNvSpPr txBox="1">
            <a:spLocks/>
          </p:cNvSpPr>
          <p:nvPr/>
        </p:nvSpPr>
        <p:spPr>
          <a:xfrm>
            <a:off x="850704" y="324485"/>
            <a:ext cx="10766562" cy="5033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r>
              <a:rPr lang="fr-FR" dirty="0">
                <a:solidFill>
                  <a:schemeClr val="tx1">
                    <a:lumMod val="50000"/>
                    <a:lumOff val="50000"/>
                  </a:schemeClr>
                </a:solidFill>
              </a:rPr>
              <a:t>Enfin !</a:t>
            </a:r>
          </a:p>
        </p:txBody>
      </p:sp>
      <p:grpSp>
        <p:nvGrpSpPr>
          <p:cNvPr id="13" name="Groupe 12">
            <a:extLst>
              <a:ext uri="{FF2B5EF4-FFF2-40B4-BE49-F238E27FC236}">
                <a16:creationId xmlns:a16="http://schemas.microsoft.com/office/drawing/2014/main" id="{AD6FD8ED-5112-6206-95E2-A239601EBEB6}"/>
              </a:ext>
            </a:extLst>
          </p:cNvPr>
          <p:cNvGrpSpPr/>
          <p:nvPr/>
        </p:nvGrpSpPr>
        <p:grpSpPr>
          <a:xfrm>
            <a:off x="577273" y="834224"/>
            <a:ext cx="11037454" cy="399011"/>
            <a:chOff x="526472" y="1937789"/>
            <a:chExt cx="11037454" cy="399011"/>
          </a:xfrm>
        </p:grpSpPr>
        <p:sp>
          <p:nvSpPr>
            <p:cNvPr id="14" name="Rectangle : coins arrondis 13">
              <a:extLst>
                <a:ext uri="{FF2B5EF4-FFF2-40B4-BE49-F238E27FC236}">
                  <a16:creationId xmlns:a16="http://schemas.microsoft.com/office/drawing/2014/main" id="{BDCDD66E-239B-05D5-9A7C-9FD5F356B75F}"/>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Décrivez le rôle de chaque processus impliqué dans le cycle de l’eau.</a:t>
              </a:r>
            </a:p>
          </p:txBody>
        </p:sp>
        <p:sp>
          <p:nvSpPr>
            <p:cNvPr id="15" name="Ellipse 14">
              <a:extLst>
                <a:ext uri="{FF2B5EF4-FFF2-40B4-BE49-F238E27FC236}">
                  <a16:creationId xmlns:a16="http://schemas.microsoft.com/office/drawing/2014/main" id="{11DF7BDB-A0C2-E028-A70E-2121CE6E21E3}"/>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3</a:t>
              </a:r>
            </a:p>
          </p:txBody>
        </p:sp>
      </p:grpSp>
      <p:sp>
        <p:nvSpPr>
          <p:cNvPr id="2" name="ZoneTexte 1">
            <a:extLst>
              <a:ext uri="{FF2B5EF4-FFF2-40B4-BE49-F238E27FC236}">
                <a16:creationId xmlns:a16="http://schemas.microsoft.com/office/drawing/2014/main" id="{13256E1F-8F7B-541E-2084-A00E3109A7BE}"/>
              </a:ext>
            </a:extLst>
          </p:cNvPr>
          <p:cNvSpPr txBox="1"/>
          <p:nvPr/>
        </p:nvSpPr>
        <p:spPr>
          <a:xfrm>
            <a:off x="183351" y="2845919"/>
            <a:ext cx="2784683" cy="1269980"/>
          </a:xfrm>
          <a:prstGeom prst="roundRect">
            <a:avLst>
              <a:gd name="adj" fmla="val 9817"/>
            </a:avLst>
          </a:prstGeom>
          <a:solidFill>
            <a:schemeClr val="bg2">
              <a:lumMod val="90000"/>
            </a:schemeClr>
          </a:solidFill>
        </p:spPr>
        <p:txBody>
          <a:bodyPr wrap="square">
            <a:spAutoFit/>
          </a:bodyPr>
          <a:lstStyle/>
          <a:p>
            <a:pPr algn="just"/>
            <a:r>
              <a:rPr lang="fr-FR" sz="1800" b="1" i="0" noProof="0" dirty="0">
                <a:solidFill>
                  <a:srgbClr val="233D99"/>
                </a:solidFill>
                <a:effectLst/>
                <a:latin typeface="BradleyTypePro-Regular"/>
              </a:rPr>
              <a:t>Évaporation : l’eau liquide (mers, lacs, rivières, sols humides) se transforme en vapeur d’eau.</a:t>
            </a:r>
            <a:endParaRPr lang="fr-FR" b="1" noProof="0" dirty="0"/>
          </a:p>
        </p:txBody>
      </p:sp>
      <p:sp>
        <p:nvSpPr>
          <p:cNvPr id="3" name="ZoneTexte 2">
            <a:extLst>
              <a:ext uri="{FF2B5EF4-FFF2-40B4-BE49-F238E27FC236}">
                <a16:creationId xmlns:a16="http://schemas.microsoft.com/office/drawing/2014/main" id="{4C426AA0-E59B-36E6-ACA1-8D5C68776BAF}"/>
              </a:ext>
            </a:extLst>
          </p:cNvPr>
          <p:cNvSpPr txBox="1"/>
          <p:nvPr/>
        </p:nvSpPr>
        <p:spPr>
          <a:xfrm>
            <a:off x="1233990" y="1272469"/>
            <a:ext cx="3972492" cy="976908"/>
          </a:xfrm>
          <a:prstGeom prst="roundRect">
            <a:avLst>
              <a:gd name="adj" fmla="val 9817"/>
            </a:avLst>
          </a:prstGeom>
          <a:solidFill>
            <a:schemeClr val="bg2">
              <a:lumMod val="90000"/>
            </a:schemeClr>
          </a:solidFill>
        </p:spPr>
        <p:txBody>
          <a:bodyPr wrap="square">
            <a:spAutoFit/>
          </a:bodyPr>
          <a:lstStyle/>
          <a:p>
            <a:pPr algn="just"/>
            <a:r>
              <a:rPr lang="fr-FR" sz="1800" b="1" i="0" noProof="0" dirty="0">
                <a:solidFill>
                  <a:srgbClr val="233D99"/>
                </a:solidFill>
                <a:effectLst/>
                <a:latin typeface="BradleyTypePro-Regular"/>
              </a:rPr>
              <a:t>Condensation : la vapeur d’eau se refroidit en altitude et forme des nuages (gouttelettes liquides).</a:t>
            </a:r>
            <a:endParaRPr lang="fr-FR" b="1" noProof="0" dirty="0"/>
          </a:p>
        </p:txBody>
      </p:sp>
      <p:sp>
        <p:nvSpPr>
          <p:cNvPr id="4" name="ZoneTexte 3">
            <a:extLst>
              <a:ext uri="{FF2B5EF4-FFF2-40B4-BE49-F238E27FC236}">
                <a16:creationId xmlns:a16="http://schemas.microsoft.com/office/drawing/2014/main" id="{A99013C8-CE02-B276-D5EC-C61F76D57631}"/>
              </a:ext>
            </a:extLst>
          </p:cNvPr>
          <p:cNvSpPr txBox="1"/>
          <p:nvPr/>
        </p:nvSpPr>
        <p:spPr>
          <a:xfrm>
            <a:off x="201228" y="4444660"/>
            <a:ext cx="2784683" cy="1269980"/>
          </a:xfrm>
          <a:prstGeom prst="roundRect">
            <a:avLst>
              <a:gd name="adj" fmla="val 9817"/>
            </a:avLst>
          </a:prstGeom>
          <a:solidFill>
            <a:schemeClr val="bg2">
              <a:lumMod val="90000"/>
            </a:schemeClr>
          </a:solidFill>
        </p:spPr>
        <p:txBody>
          <a:bodyPr wrap="square">
            <a:spAutoFit/>
          </a:bodyPr>
          <a:lstStyle/>
          <a:p>
            <a:pPr algn="just"/>
            <a:r>
              <a:rPr lang="fr-FR" sz="1800" b="1" i="0" noProof="0" dirty="0">
                <a:solidFill>
                  <a:srgbClr val="233D99"/>
                </a:solidFill>
                <a:effectLst/>
                <a:latin typeface="BradleyTypePro-Regular"/>
              </a:rPr>
              <a:t>Transpiration : les plantes rejettent de l’eau sous forme de vapeur par leurs feuilles.</a:t>
            </a:r>
            <a:endParaRPr lang="fr-FR" b="1" noProof="0" dirty="0"/>
          </a:p>
        </p:txBody>
      </p:sp>
      <p:sp>
        <p:nvSpPr>
          <p:cNvPr id="16" name="ZoneTexte 15">
            <a:extLst>
              <a:ext uri="{FF2B5EF4-FFF2-40B4-BE49-F238E27FC236}">
                <a16:creationId xmlns:a16="http://schemas.microsoft.com/office/drawing/2014/main" id="{3873B69F-7D56-B21C-D37B-D8227AFA9AF3}"/>
              </a:ext>
            </a:extLst>
          </p:cNvPr>
          <p:cNvSpPr txBox="1"/>
          <p:nvPr/>
        </p:nvSpPr>
        <p:spPr>
          <a:xfrm>
            <a:off x="7961004" y="1329080"/>
            <a:ext cx="3899661" cy="683835"/>
          </a:xfrm>
          <a:prstGeom prst="roundRect">
            <a:avLst>
              <a:gd name="adj" fmla="val 9817"/>
            </a:avLst>
          </a:prstGeom>
          <a:solidFill>
            <a:schemeClr val="bg2">
              <a:lumMod val="90000"/>
            </a:schemeClr>
          </a:solidFill>
        </p:spPr>
        <p:txBody>
          <a:bodyPr wrap="square">
            <a:spAutoFit/>
          </a:bodyPr>
          <a:lstStyle/>
          <a:p>
            <a:pPr algn="just"/>
            <a:r>
              <a:rPr lang="fr-FR" sz="1800" b="1" i="0" noProof="0" dirty="0">
                <a:solidFill>
                  <a:srgbClr val="233D99"/>
                </a:solidFill>
                <a:effectLst/>
                <a:latin typeface="BradleyTypePro-Regular"/>
              </a:rPr>
              <a:t>Précipitations : l’eau retombe sur Terre sous forme de pluie, neige ou grêle.</a:t>
            </a:r>
            <a:endParaRPr lang="fr-FR" b="1" noProof="0" dirty="0"/>
          </a:p>
        </p:txBody>
      </p:sp>
      <p:sp>
        <p:nvSpPr>
          <p:cNvPr id="17" name="ZoneTexte 16">
            <a:extLst>
              <a:ext uri="{FF2B5EF4-FFF2-40B4-BE49-F238E27FC236}">
                <a16:creationId xmlns:a16="http://schemas.microsoft.com/office/drawing/2014/main" id="{81F705D4-4CEE-3B94-AF6E-88B82013FCC7}"/>
              </a:ext>
            </a:extLst>
          </p:cNvPr>
          <p:cNvSpPr txBox="1"/>
          <p:nvPr/>
        </p:nvSpPr>
        <p:spPr>
          <a:xfrm>
            <a:off x="9015088" y="4513667"/>
            <a:ext cx="2991306" cy="976908"/>
          </a:xfrm>
          <a:prstGeom prst="roundRect">
            <a:avLst>
              <a:gd name="adj" fmla="val 9817"/>
            </a:avLst>
          </a:prstGeom>
          <a:solidFill>
            <a:schemeClr val="bg2">
              <a:lumMod val="90000"/>
            </a:schemeClr>
          </a:solidFill>
        </p:spPr>
        <p:txBody>
          <a:bodyPr wrap="square">
            <a:spAutoFit/>
          </a:bodyPr>
          <a:lstStyle/>
          <a:p>
            <a:pPr algn="just"/>
            <a:r>
              <a:rPr lang="fr-FR" sz="1800" b="1" i="0" noProof="0" dirty="0">
                <a:solidFill>
                  <a:srgbClr val="233D99"/>
                </a:solidFill>
                <a:effectLst/>
                <a:latin typeface="BradleyTypePro-Regular"/>
              </a:rPr>
              <a:t>Ruissellement : l’eau s’écoule à la surface vers les rivières, fleuves et océans.</a:t>
            </a:r>
            <a:endParaRPr lang="fr-FR" b="1" noProof="0" dirty="0"/>
          </a:p>
        </p:txBody>
      </p:sp>
      <p:sp>
        <p:nvSpPr>
          <p:cNvPr id="18" name="ZoneTexte 17">
            <a:extLst>
              <a:ext uri="{FF2B5EF4-FFF2-40B4-BE49-F238E27FC236}">
                <a16:creationId xmlns:a16="http://schemas.microsoft.com/office/drawing/2014/main" id="{0E28F3C3-33E7-B4A1-BF7E-12607F5B0DA5}"/>
              </a:ext>
            </a:extLst>
          </p:cNvPr>
          <p:cNvSpPr txBox="1"/>
          <p:nvPr/>
        </p:nvSpPr>
        <p:spPr>
          <a:xfrm>
            <a:off x="5469593" y="5720990"/>
            <a:ext cx="3275067" cy="976908"/>
          </a:xfrm>
          <a:prstGeom prst="roundRect">
            <a:avLst>
              <a:gd name="adj" fmla="val 9817"/>
            </a:avLst>
          </a:prstGeom>
          <a:solidFill>
            <a:schemeClr val="bg2">
              <a:lumMod val="90000"/>
            </a:schemeClr>
          </a:solidFill>
        </p:spPr>
        <p:txBody>
          <a:bodyPr wrap="square">
            <a:spAutoFit/>
          </a:bodyPr>
          <a:lstStyle/>
          <a:p>
            <a:pPr algn="just"/>
            <a:r>
              <a:rPr lang="fr-FR" sz="1800" b="1" i="0" noProof="0" dirty="0">
                <a:solidFill>
                  <a:srgbClr val="233D99"/>
                </a:solidFill>
                <a:effectLst/>
                <a:latin typeface="BradleyTypePro-Regular"/>
              </a:rPr>
              <a:t>Infiltration : une partie de l’eau pénètre dans le sol et alimente les nappes souterraines.</a:t>
            </a:r>
            <a:endParaRPr lang="fr-FR" b="1" noProof="0" dirty="0"/>
          </a:p>
        </p:txBody>
      </p:sp>
      <p:cxnSp>
        <p:nvCxnSpPr>
          <p:cNvPr id="20" name="Connecteur : en angle 19">
            <a:extLst>
              <a:ext uri="{FF2B5EF4-FFF2-40B4-BE49-F238E27FC236}">
                <a16:creationId xmlns:a16="http://schemas.microsoft.com/office/drawing/2014/main" id="{FF08E7A1-8905-8158-A229-053CE76A3681}"/>
              </a:ext>
            </a:extLst>
          </p:cNvPr>
          <p:cNvCxnSpPr>
            <a:cxnSpLocks/>
            <a:stCxn id="2" idx="0"/>
            <a:endCxn id="5" idx="0"/>
          </p:cNvCxnSpPr>
          <p:nvPr/>
        </p:nvCxnSpPr>
        <p:spPr>
          <a:xfrm rot="16200000" flipH="1">
            <a:off x="2481627" y="1939984"/>
            <a:ext cx="409321" cy="2221190"/>
          </a:xfrm>
          <a:prstGeom prst="bentConnector3">
            <a:avLst>
              <a:gd name="adj1" fmla="val -55849"/>
            </a:avLst>
          </a:prstGeom>
        </p:spPr>
        <p:style>
          <a:lnRef idx="2">
            <a:schemeClr val="accent1"/>
          </a:lnRef>
          <a:fillRef idx="0">
            <a:schemeClr val="accent1"/>
          </a:fillRef>
          <a:effectRef idx="1">
            <a:schemeClr val="accent1"/>
          </a:effectRef>
          <a:fontRef idx="minor">
            <a:schemeClr val="tx1"/>
          </a:fontRef>
        </p:style>
      </p:cxnSp>
      <p:cxnSp>
        <p:nvCxnSpPr>
          <p:cNvPr id="24" name="Connecteur : en angle 23">
            <a:extLst>
              <a:ext uri="{FF2B5EF4-FFF2-40B4-BE49-F238E27FC236}">
                <a16:creationId xmlns:a16="http://schemas.microsoft.com/office/drawing/2014/main" id="{5604D3A8-0035-AC7A-7379-5C4DC8B40F31}"/>
              </a:ext>
            </a:extLst>
          </p:cNvPr>
          <p:cNvCxnSpPr>
            <a:cxnSpLocks/>
            <a:stCxn id="3" idx="3"/>
            <a:endCxn id="7" idx="0"/>
          </p:cNvCxnSpPr>
          <p:nvPr/>
        </p:nvCxnSpPr>
        <p:spPr>
          <a:xfrm>
            <a:off x="5206482" y="1760923"/>
            <a:ext cx="245832" cy="581474"/>
          </a:xfrm>
          <a:prstGeom prst="bentConnector2">
            <a:avLst/>
          </a:prstGeom>
        </p:spPr>
        <p:style>
          <a:lnRef idx="2">
            <a:schemeClr val="accent1"/>
          </a:lnRef>
          <a:fillRef idx="0">
            <a:schemeClr val="accent1"/>
          </a:fillRef>
          <a:effectRef idx="1">
            <a:schemeClr val="accent1"/>
          </a:effectRef>
          <a:fontRef idx="minor">
            <a:schemeClr val="tx1"/>
          </a:fontRef>
        </p:style>
      </p:cxnSp>
      <p:cxnSp>
        <p:nvCxnSpPr>
          <p:cNvPr id="27" name="Connecteur : en angle 26">
            <a:extLst>
              <a:ext uri="{FF2B5EF4-FFF2-40B4-BE49-F238E27FC236}">
                <a16:creationId xmlns:a16="http://schemas.microsoft.com/office/drawing/2014/main" id="{BC5BD476-43D3-0DFC-B49D-D5A319986567}"/>
              </a:ext>
            </a:extLst>
          </p:cNvPr>
          <p:cNvCxnSpPr>
            <a:cxnSpLocks/>
            <a:stCxn id="9" idx="0"/>
            <a:endCxn id="16" idx="2"/>
          </p:cNvCxnSpPr>
          <p:nvPr/>
        </p:nvCxnSpPr>
        <p:spPr>
          <a:xfrm rot="5400000" flipH="1" flipV="1">
            <a:off x="9008330" y="1291243"/>
            <a:ext cx="180833" cy="1624178"/>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30" name="Connecteur : en angle 29">
            <a:extLst>
              <a:ext uri="{FF2B5EF4-FFF2-40B4-BE49-F238E27FC236}">
                <a16:creationId xmlns:a16="http://schemas.microsoft.com/office/drawing/2014/main" id="{8A388317-E582-CB76-32C2-E3A8D00D58BD}"/>
              </a:ext>
            </a:extLst>
          </p:cNvPr>
          <p:cNvCxnSpPr>
            <a:cxnSpLocks/>
            <a:stCxn id="10" idx="3"/>
            <a:endCxn id="17" idx="0"/>
          </p:cNvCxnSpPr>
          <p:nvPr/>
        </p:nvCxnSpPr>
        <p:spPr>
          <a:xfrm>
            <a:off x="9597790" y="4115900"/>
            <a:ext cx="912951" cy="397767"/>
          </a:xfrm>
          <a:prstGeom prst="bentConnector2">
            <a:avLst/>
          </a:prstGeom>
        </p:spPr>
        <p:style>
          <a:lnRef idx="2">
            <a:schemeClr val="accent1"/>
          </a:lnRef>
          <a:fillRef idx="0">
            <a:schemeClr val="accent1"/>
          </a:fillRef>
          <a:effectRef idx="1">
            <a:schemeClr val="accent1"/>
          </a:effectRef>
          <a:fontRef idx="minor">
            <a:schemeClr val="tx1"/>
          </a:fontRef>
        </p:style>
      </p:cxnSp>
      <p:cxnSp>
        <p:nvCxnSpPr>
          <p:cNvPr id="31" name="Connecteur : en angle 30">
            <a:extLst>
              <a:ext uri="{FF2B5EF4-FFF2-40B4-BE49-F238E27FC236}">
                <a16:creationId xmlns:a16="http://schemas.microsoft.com/office/drawing/2014/main" id="{7DE81755-386B-76EF-2A92-8E75932FF0D4}"/>
              </a:ext>
            </a:extLst>
          </p:cNvPr>
          <p:cNvCxnSpPr>
            <a:cxnSpLocks/>
            <a:stCxn id="4" idx="0"/>
            <a:endCxn id="8" idx="2"/>
          </p:cNvCxnSpPr>
          <p:nvPr/>
        </p:nvCxnSpPr>
        <p:spPr>
          <a:xfrm rot="5400000" flipH="1" flipV="1">
            <a:off x="4033775" y="1591855"/>
            <a:ext cx="412601" cy="5293011"/>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32" name="Connecteur : en angle 31">
            <a:extLst>
              <a:ext uri="{FF2B5EF4-FFF2-40B4-BE49-F238E27FC236}">
                <a16:creationId xmlns:a16="http://schemas.microsoft.com/office/drawing/2014/main" id="{2A9CF273-BC62-9435-B21A-0E2498DB2F1E}"/>
              </a:ext>
            </a:extLst>
          </p:cNvPr>
          <p:cNvCxnSpPr>
            <a:cxnSpLocks/>
          </p:cNvCxnSpPr>
          <p:nvPr/>
        </p:nvCxnSpPr>
        <p:spPr>
          <a:xfrm rot="5400000" flipH="1" flipV="1">
            <a:off x="3869827" y="3827375"/>
            <a:ext cx="180833" cy="1624178"/>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cxnSp>
        <p:nvCxnSpPr>
          <p:cNvPr id="39" name="Connecteur : en angle 38">
            <a:extLst>
              <a:ext uri="{FF2B5EF4-FFF2-40B4-BE49-F238E27FC236}">
                <a16:creationId xmlns:a16="http://schemas.microsoft.com/office/drawing/2014/main" id="{AE28FA21-6B08-AA03-FD91-5CF203355E2A}"/>
              </a:ext>
            </a:extLst>
          </p:cNvPr>
          <p:cNvCxnSpPr>
            <a:cxnSpLocks/>
            <a:stCxn id="11" idx="2"/>
            <a:endCxn id="18" idx="0"/>
          </p:cNvCxnSpPr>
          <p:nvPr/>
        </p:nvCxnSpPr>
        <p:spPr>
          <a:xfrm rot="16200000" flipH="1">
            <a:off x="6906712" y="5520575"/>
            <a:ext cx="398290" cy="2540"/>
          </a:xfrm>
          <a:prstGeom prst="bentConnector3">
            <a:avLst>
              <a:gd name="adj1" fmla="val 50000"/>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629448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5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par>
                                <p:cTn id="41" presetID="10"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500"/>
                                        <p:tgtEl>
                                          <p:spTgt spid="1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childTnLst>
                                </p:cTn>
                              </p:par>
                              <p:par>
                                <p:cTn id="55" presetID="10" presetClass="entr" presetSubtype="0"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500"/>
                                        <p:tgtEl>
                                          <p:spTgt spid="11"/>
                                        </p:tgtEl>
                                      </p:cBhvr>
                                    </p:animEffect>
                                  </p:childTnLst>
                                </p:cTn>
                              </p:par>
                              <p:par>
                                <p:cTn id="66" presetID="10" presetClass="entr" presetSubtype="0" fill="hold" nodeType="with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fade">
                                      <p:cBhvr>
                                        <p:cTn id="6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2" grpId="0" animBg="1"/>
      <p:bldP spid="3" grpId="0" animBg="1"/>
      <p:bldP spid="4" grpId="0" animBg="1"/>
      <p:bldP spid="16" grpId="0" animBg="1"/>
      <p:bldP spid="17" grpId="0" animBg="1"/>
      <p:bldP spid="1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FD0CC-9758-2E8A-76B9-8FE6DEAA6CC4}"/>
            </a:ext>
          </a:extLst>
        </p:cNvPr>
        <p:cNvGrpSpPr/>
        <p:nvPr/>
      </p:nvGrpSpPr>
      <p:grpSpPr>
        <a:xfrm>
          <a:off x="0" y="0"/>
          <a:ext cx="0" cy="0"/>
          <a:chOff x="0" y="0"/>
          <a:chExt cx="0" cy="0"/>
        </a:xfrm>
      </p:grpSpPr>
      <p:pic>
        <p:nvPicPr>
          <p:cNvPr id="8" name="Google Shape;289;p51">
            <a:extLst>
              <a:ext uri="{FF2B5EF4-FFF2-40B4-BE49-F238E27FC236}">
                <a16:creationId xmlns:a16="http://schemas.microsoft.com/office/drawing/2014/main" id="{4570B808-5889-05C3-77C9-4AA3B93E9D30}"/>
              </a:ext>
            </a:extLst>
          </p:cNvPr>
          <p:cNvPicPr preferRelativeResize="0"/>
          <p:nvPr/>
        </p:nvPicPr>
        <p:blipFill rotWithShape="1">
          <a:blip r:embed="rId2">
            <a:alphaModFix/>
          </a:blip>
          <a:srcRect/>
          <a:stretch/>
        </p:blipFill>
        <p:spPr>
          <a:xfrm>
            <a:off x="11644085" y="505152"/>
            <a:ext cx="363525" cy="326372"/>
          </a:xfrm>
          <a:prstGeom prst="rect">
            <a:avLst/>
          </a:prstGeom>
          <a:noFill/>
          <a:ln>
            <a:noFill/>
          </a:ln>
        </p:spPr>
      </p:pic>
      <p:sp>
        <p:nvSpPr>
          <p:cNvPr id="4" name="Titre 1">
            <a:extLst>
              <a:ext uri="{FF2B5EF4-FFF2-40B4-BE49-F238E27FC236}">
                <a16:creationId xmlns:a16="http://schemas.microsoft.com/office/drawing/2014/main" id="{8BFFF0DE-079E-12A9-FF9E-6264AD1EC4B8}"/>
              </a:ext>
            </a:extLst>
          </p:cNvPr>
          <p:cNvSpPr txBox="1">
            <a:spLocks/>
          </p:cNvSpPr>
          <p:nvPr/>
        </p:nvSpPr>
        <p:spPr>
          <a:xfrm>
            <a:off x="1241934" y="444633"/>
            <a:ext cx="10277091" cy="2675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1600" b="1" kern="1200">
                <a:solidFill>
                  <a:schemeClr val="tx1"/>
                </a:solidFill>
                <a:latin typeface="Calibri" panose="020F0502020204030204" pitchFamily="34" charset="0"/>
                <a:ea typeface="+mj-ea"/>
                <a:cs typeface="Calibri" panose="020F0502020204030204" pitchFamily="34" charset="0"/>
              </a:defRPr>
            </a:lvl1pPr>
          </a:lstStyle>
          <a:p>
            <a:r>
              <a:rPr lang="fr-FR" sz="1800" noProof="0" dirty="0">
                <a:solidFill>
                  <a:schemeClr val="tx1">
                    <a:lumMod val="50000"/>
                    <a:lumOff val="50000"/>
                  </a:schemeClr>
                </a:solidFill>
              </a:rPr>
              <a:t>Pour terminer, voici les trois étapes, que j’ai suivies pour répondre à la tâche demandée.</a:t>
            </a:r>
          </a:p>
        </p:txBody>
      </p:sp>
      <p:grpSp>
        <p:nvGrpSpPr>
          <p:cNvPr id="13" name="Groupe 12">
            <a:extLst>
              <a:ext uri="{FF2B5EF4-FFF2-40B4-BE49-F238E27FC236}">
                <a16:creationId xmlns:a16="http://schemas.microsoft.com/office/drawing/2014/main" id="{F714EAF7-6AF4-264D-1630-9DFFBC9E0AFD}"/>
              </a:ext>
            </a:extLst>
          </p:cNvPr>
          <p:cNvGrpSpPr/>
          <p:nvPr/>
        </p:nvGrpSpPr>
        <p:grpSpPr>
          <a:xfrm>
            <a:off x="481571" y="2650259"/>
            <a:ext cx="11037454" cy="399011"/>
            <a:chOff x="526472" y="1937789"/>
            <a:chExt cx="11037454" cy="399011"/>
          </a:xfrm>
        </p:grpSpPr>
        <p:sp>
          <p:nvSpPr>
            <p:cNvPr id="14" name="Rectangle : coins arrondis 13">
              <a:extLst>
                <a:ext uri="{FF2B5EF4-FFF2-40B4-BE49-F238E27FC236}">
                  <a16:creationId xmlns:a16="http://schemas.microsoft.com/office/drawing/2014/main" id="{37682623-ABCD-E511-13B9-3A92EA99F480}"/>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Identifiez les réservoirs impliqués dans ce cycle de l’eau.</a:t>
              </a:r>
            </a:p>
          </p:txBody>
        </p:sp>
        <p:sp>
          <p:nvSpPr>
            <p:cNvPr id="15" name="Ellipse 14">
              <a:extLst>
                <a:ext uri="{FF2B5EF4-FFF2-40B4-BE49-F238E27FC236}">
                  <a16:creationId xmlns:a16="http://schemas.microsoft.com/office/drawing/2014/main" id="{1475C6C8-3B45-E307-D995-4C925728625C}"/>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1</a:t>
              </a:r>
            </a:p>
          </p:txBody>
        </p:sp>
      </p:grpSp>
      <p:grpSp>
        <p:nvGrpSpPr>
          <p:cNvPr id="16" name="Groupe 15">
            <a:extLst>
              <a:ext uri="{FF2B5EF4-FFF2-40B4-BE49-F238E27FC236}">
                <a16:creationId xmlns:a16="http://schemas.microsoft.com/office/drawing/2014/main" id="{9FCDA766-72F7-1F6A-FCBB-9B14F967E232}"/>
              </a:ext>
            </a:extLst>
          </p:cNvPr>
          <p:cNvGrpSpPr/>
          <p:nvPr/>
        </p:nvGrpSpPr>
        <p:grpSpPr>
          <a:xfrm>
            <a:off x="481571" y="3497984"/>
            <a:ext cx="11037454" cy="399011"/>
            <a:chOff x="526472" y="1937789"/>
            <a:chExt cx="11037454" cy="399011"/>
          </a:xfrm>
        </p:grpSpPr>
        <p:sp>
          <p:nvSpPr>
            <p:cNvPr id="17" name="Rectangle : coins arrondis 16">
              <a:extLst>
                <a:ext uri="{FF2B5EF4-FFF2-40B4-BE49-F238E27FC236}">
                  <a16:creationId xmlns:a16="http://schemas.microsoft.com/office/drawing/2014/main" id="{02ADD12B-6838-E332-E7DA-95CE5C8F721E}"/>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Nommez les processus impliqués dans le cycle de l’eau.</a:t>
              </a:r>
            </a:p>
          </p:txBody>
        </p:sp>
        <p:sp>
          <p:nvSpPr>
            <p:cNvPr id="18" name="Ellipse 17">
              <a:extLst>
                <a:ext uri="{FF2B5EF4-FFF2-40B4-BE49-F238E27FC236}">
                  <a16:creationId xmlns:a16="http://schemas.microsoft.com/office/drawing/2014/main" id="{9ACADD9E-4C70-E6E3-7026-0418CEA2A3F0}"/>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2</a:t>
              </a:r>
            </a:p>
          </p:txBody>
        </p:sp>
      </p:grpSp>
      <p:grpSp>
        <p:nvGrpSpPr>
          <p:cNvPr id="19" name="Groupe 18">
            <a:extLst>
              <a:ext uri="{FF2B5EF4-FFF2-40B4-BE49-F238E27FC236}">
                <a16:creationId xmlns:a16="http://schemas.microsoft.com/office/drawing/2014/main" id="{A5E51A8C-15E5-9F2E-7607-08826E41BB8A}"/>
              </a:ext>
            </a:extLst>
          </p:cNvPr>
          <p:cNvGrpSpPr/>
          <p:nvPr/>
        </p:nvGrpSpPr>
        <p:grpSpPr>
          <a:xfrm>
            <a:off x="481571" y="4353782"/>
            <a:ext cx="11037454" cy="399011"/>
            <a:chOff x="526472" y="1937789"/>
            <a:chExt cx="11037454" cy="399011"/>
          </a:xfrm>
        </p:grpSpPr>
        <p:sp>
          <p:nvSpPr>
            <p:cNvPr id="20" name="Rectangle : coins arrondis 19">
              <a:extLst>
                <a:ext uri="{FF2B5EF4-FFF2-40B4-BE49-F238E27FC236}">
                  <a16:creationId xmlns:a16="http://schemas.microsoft.com/office/drawing/2014/main" id="{E168A0FD-18CF-112B-6251-C40AD25B4B1A}"/>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Décrivez le rôle de chaque processus impliqué dans le cycle de l’eau.</a:t>
              </a:r>
            </a:p>
          </p:txBody>
        </p:sp>
        <p:sp>
          <p:nvSpPr>
            <p:cNvPr id="21" name="Ellipse 20">
              <a:extLst>
                <a:ext uri="{FF2B5EF4-FFF2-40B4-BE49-F238E27FC236}">
                  <a16:creationId xmlns:a16="http://schemas.microsoft.com/office/drawing/2014/main" id="{49E89195-BE4D-FB28-C241-4E80F8158486}"/>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3</a:t>
              </a:r>
            </a:p>
          </p:txBody>
        </p:sp>
      </p:grpSp>
    </p:spTree>
    <p:extLst>
      <p:ext uri="{BB962C8B-B14F-4D97-AF65-F5344CB8AC3E}">
        <p14:creationId xmlns:p14="http://schemas.microsoft.com/office/powerpoint/2010/main" val="391990100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89BF96-0313-F392-D622-FDAA9480D08C}"/>
              </a:ext>
            </a:extLst>
          </p:cNvPr>
          <p:cNvSpPr>
            <a:spLocks noGrp="1"/>
          </p:cNvSpPr>
          <p:nvPr>
            <p:ph type="body" sz="quarter" idx="10"/>
          </p:nvPr>
        </p:nvSpPr>
        <p:spPr/>
        <p:txBody>
          <a:bodyPr>
            <a:normAutofit fontScale="92500" lnSpcReduction="20000"/>
          </a:bodyPr>
          <a:lstStyle/>
          <a:p>
            <a:r>
              <a:rPr lang="fr-FR" noProof="0" dirty="0"/>
              <a:t>05 min</a:t>
            </a:r>
          </a:p>
        </p:txBody>
      </p:sp>
    </p:spTree>
    <p:extLst>
      <p:ext uri="{BB962C8B-B14F-4D97-AF65-F5344CB8AC3E}">
        <p14:creationId xmlns:p14="http://schemas.microsoft.com/office/powerpoint/2010/main" val="151728834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A7E55-AF15-B67F-AA51-7D1634ABCB9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2A4D851-4152-DFE1-856D-7E4EA919D3C8}"/>
              </a:ext>
            </a:extLst>
          </p:cNvPr>
          <p:cNvSpPr>
            <a:spLocks noGrp="1"/>
          </p:cNvSpPr>
          <p:nvPr>
            <p:ph type="title"/>
          </p:nvPr>
        </p:nvSpPr>
        <p:spPr>
          <a:xfrm>
            <a:off x="909983" y="297486"/>
            <a:ext cx="10372033" cy="267549"/>
          </a:xfrm>
        </p:spPr>
        <p:txBody>
          <a:bodyPr/>
          <a:lstStyle/>
          <a:p>
            <a:r>
              <a:rPr lang="fr-FR" noProof="0" dirty="0">
                <a:solidFill>
                  <a:schemeClr val="tx1">
                    <a:lumMod val="50000"/>
                    <a:lumOff val="50000"/>
                  </a:schemeClr>
                </a:solidFill>
              </a:rPr>
              <a:t>Vérifions maintenant est-ce que vous avez bien compris. Répondez à la question suivante:</a:t>
            </a:r>
          </a:p>
        </p:txBody>
      </p:sp>
      <p:sp>
        <p:nvSpPr>
          <p:cNvPr id="4" name="Espace réservé du contenu 3">
            <a:extLst>
              <a:ext uri="{FF2B5EF4-FFF2-40B4-BE49-F238E27FC236}">
                <a16:creationId xmlns:a16="http://schemas.microsoft.com/office/drawing/2014/main" id="{7F3236D4-D4AC-24A9-D2B7-B73BA3C4BE94}"/>
              </a:ext>
            </a:extLst>
          </p:cNvPr>
          <p:cNvSpPr>
            <a:spLocks noGrp="1"/>
          </p:cNvSpPr>
          <p:nvPr>
            <p:ph sz="quarter" idx="11"/>
          </p:nvPr>
        </p:nvSpPr>
        <p:spPr>
          <a:xfrm>
            <a:off x="909983" y="630841"/>
            <a:ext cx="10372459" cy="299327"/>
          </a:xfrm>
        </p:spPr>
        <p:txBody>
          <a:bodyPr/>
          <a:lstStyle/>
          <a:p>
            <a:r>
              <a:rPr lang="fr-FR" sz="1200" noProof="0" dirty="0">
                <a:solidFill>
                  <a:schemeClr val="tx1">
                    <a:lumMod val="50000"/>
                    <a:lumOff val="50000"/>
                  </a:schemeClr>
                </a:solidFill>
              </a:rPr>
              <a:t>Clarifier la question et, si nécessaire, recourir à l’alternance linguistique. Inviter les élèves à passer au tableau.</a:t>
            </a:r>
          </a:p>
        </p:txBody>
      </p:sp>
      <p:sp>
        <p:nvSpPr>
          <p:cNvPr id="3" name="TextBox 3">
            <a:extLst>
              <a:ext uri="{FF2B5EF4-FFF2-40B4-BE49-F238E27FC236}">
                <a16:creationId xmlns:a16="http://schemas.microsoft.com/office/drawing/2014/main" id="{211C236B-5FE6-9762-691F-9B3D30B362B8}"/>
              </a:ext>
            </a:extLst>
          </p:cNvPr>
          <p:cNvSpPr txBox="1"/>
          <p:nvPr/>
        </p:nvSpPr>
        <p:spPr>
          <a:xfrm>
            <a:off x="532962" y="1089018"/>
            <a:ext cx="8527061" cy="461665"/>
          </a:xfrm>
          <a:prstGeom prst="rect">
            <a:avLst/>
          </a:prstGeom>
          <a:noFill/>
        </p:spPr>
        <p:txBody>
          <a:bodyPr wrap="square">
            <a:spAutoFit/>
          </a:bodyPr>
          <a:lstStyle/>
          <a:p>
            <a:pPr marL="457200" indent="-457200">
              <a:buAutoNum type="arabicPeriod"/>
            </a:pPr>
            <a:r>
              <a:rPr lang="fr-FR" sz="2400" b="1" noProof="0" dirty="0">
                <a:latin typeface="Calibri" panose="020F0502020204030204" pitchFamily="34" charset="0"/>
                <a:ea typeface="Calibri" panose="020F0502020204030204" pitchFamily="34" charset="0"/>
                <a:cs typeface="Calibri" panose="020F0502020204030204" pitchFamily="34" charset="0"/>
              </a:rPr>
              <a:t>Identifiez les réservoirs d’eau, impliqués dans ce cycle :</a:t>
            </a:r>
          </a:p>
        </p:txBody>
      </p:sp>
      <p:grpSp>
        <p:nvGrpSpPr>
          <p:cNvPr id="20" name="Groupe 19">
            <a:extLst>
              <a:ext uri="{FF2B5EF4-FFF2-40B4-BE49-F238E27FC236}">
                <a16:creationId xmlns:a16="http://schemas.microsoft.com/office/drawing/2014/main" id="{C4E21135-AFE5-255E-1872-6B334F4BBBD3}"/>
              </a:ext>
            </a:extLst>
          </p:cNvPr>
          <p:cNvGrpSpPr/>
          <p:nvPr/>
        </p:nvGrpSpPr>
        <p:grpSpPr>
          <a:xfrm>
            <a:off x="2572887" y="1709533"/>
            <a:ext cx="6487136" cy="3215791"/>
            <a:chOff x="2673193" y="3105345"/>
            <a:chExt cx="5212924" cy="2484649"/>
          </a:xfrm>
        </p:grpSpPr>
        <p:pic>
          <p:nvPicPr>
            <p:cNvPr id="5" name="Image 4" descr="diagramme de cercle d'eau avec l'explication : image vectorielle de stock  (libre de droits) 2623118501 | Shutterstock">
              <a:extLst>
                <a:ext uri="{FF2B5EF4-FFF2-40B4-BE49-F238E27FC236}">
                  <a16:creationId xmlns:a16="http://schemas.microsoft.com/office/drawing/2014/main" id="{517F6FC1-4014-03C8-3A21-71EEAD979EF8}"/>
                </a:ext>
              </a:extLst>
            </p:cNvPr>
            <p:cNvPicPr>
              <a:picLocks noChangeAspect="1"/>
            </p:cNvPicPr>
            <p:nvPr/>
          </p:nvPicPr>
          <p:blipFill>
            <a:blip r:embed="rId2"/>
            <a:srcRect b="7104"/>
            <a:stretch>
              <a:fillRect/>
            </a:stretch>
          </p:blipFill>
          <p:spPr>
            <a:xfrm>
              <a:off x="2685467" y="3112456"/>
              <a:ext cx="5200650" cy="2477538"/>
            </a:xfrm>
            <a:prstGeom prst="rect">
              <a:avLst/>
            </a:prstGeom>
          </p:spPr>
        </p:pic>
        <p:sp>
          <p:nvSpPr>
            <p:cNvPr id="6" name="ZoneTexte 5">
              <a:extLst>
                <a:ext uri="{FF2B5EF4-FFF2-40B4-BE49-F238E27FC236}">
                  <a16:creationId xmlns:a16="http://schemas.microsoft.com/office/drawing/2014/main" id="{B333507B-B138-FBF2-603A-59D95AFAE684}"/>
                </a:ext>
              </a:extLst>
            </p:cNvPr>
            <p:cNvSpPr txBox="1"/>
            <p:nvPr/>
          </p:nvSpPr>
          <p:spPr>
            <a:xfrm>
              <a:off x="6449771" y="4956495"/>
              <a:ext cx="1117355" cy="412934"/>
            </a:xfrm>
            <a:prstGeom prst="rect">
              <a:avLst/>
            </a:prstGeom>
            <a:noFill/>
          </p:spPr>
          <p:txBody>
            <a:bodyPr wrap="square">
              <a:spAutoFit/>
            </a:bodyPr>
            <a:lstStyle/>
            <a:p>
              <a:pPr algn="ctr">
                <a:lnSpc>
                  <a:spcPct val="125000"/>
                </a:lnSpc>
              </a:pPr>
              <a:r>
                <a:rPr lang="fr-FR" b="1" noProof="0" dirty="0">
                  <a:latin typeface="Calibri" panose="020F0502020204030204" pitchFamily="34" charset="0"/>
                  <a:ea typeface="Calibri" panose="020F0502020204030204" pitchFamily="34" charset="0"/>
                  <a:cs typeface="Calibri" panose="020F0502020204030204" pitchFamily="34" charset="0"/>
                </a:rPr>
                <a:t>Mer</a:t>
              </a:r>
            </a:p>
          </p:txBody>
        </p:sp>
        <p:sp>
          <p:nvSpPr>
            <p:cNvPr id="9" name="ZoneTexte 8">
              <a:extLst>
                <a:ext uri="{FF2B5EF4-FFF2-40B4-BE49-F238E27FC236}">
                  <a16:creationId xmlns:a16="http://schemas.microsoft.com/office/drawing/2014/main" id="{55AC2F36-EC7E-C7CC-1179-C80D6D56725E}"/>
                </a:ext>
              </a:extLst>
            </p:cNvPr>
            <p:cNvSpPr txBox="1"/>
            <p:nvPr/>
          </p:nvSpPr>
          <p:spPr>
            <a:xfrm>
              <a:off x="4481012" y="4380600"/>
              <a:ext cx="1117355" cy="412934"/>
            </a:xfrm>
            <a:prstGeom prst="rect">
              <a:avLst/>
            </a:prstGeom>
            <a:noFill/>
          </p:spPr>
          <p:txBody>
            <a:bodyPr wrap="square">
              <a:spAutoFit/>
            </a:bodyPr>
            <a:lstStyle/>
            <a:p>
              <a:pPr algn="ctr">
                <a:lnSpc>
                  <a:spcPct val="125000"/>
                </a:lnSpc>
              </a:pPr>
              <a:r>
                <a:rPr lang="fr-FR" b="1" noProof="0" dirty="0">
                  <a:latin typeface="Calibri" panose="020F0502020204030204" pitchFamily="34" charset="0"/>
                  <a:ea typeface="Calibri" panose="020F0502020204030204" pitchFamily="34" charset="0"/>
                  <a:cs typeface="Calibri" panose="020F0502020204030204" pitchFamily="34" charset="0"/>
                </a:rPr>
                <a:t>Rivière</a:t>
              </a:r>
            </a:p>
          </p:txBody>
        </p:sp>
        <p:sp>
          <p:nvSpPr>
            <p:cNvPr id="13" name="ZoneTexte 12">
              <a:extLst>
                <a:ext uri="{FF2B5EF4-FFF2-40B4-BE49-F238E27FC236}">
                  <a16:creationId xmlns:a16="http://schemas.microsoft.com/office/drawing/2014/main" id="{F45455F6-D1E5-7329-632B-6E94E52EB667}"/>
                </a:ext>
              </a:extLst>
            </p:cNvPr>
            <p:cNvSpPr txBox="1"/>
            <p:nvPr/>
          </p:nvSpPr>
          <p:spPr>
            <a:xfrm>
              <a:off x="4135780" y="3883730"/>
              <a:ext cx="1117355" cy="412934"/>
            </a:xfrm>
            <a:prstGeom prst="rect">
              <a:avLst/>
            </a:prstGeom>
            <a:noFill/>
          </p:spPr>
          <p:txBody>
            <a:bodyPr wrap="square">
              <a:spAutoFit/>
            </a:bodyPr>
            <a:lstStyle/>
            <a:p>
              <a:pPr algn="ctr">
                <a:lnSpc>
                  <a:spcPct val="125000"/>
                </a:lnSpc>
              </a:pPr>
              <a:r>
                <a:rPr lang="fr-FR" b="1" noProof="0" dirty="0">
                  <a:latin typeface="Calibri" panose="020F0502020204030204" pitchFamily="34" charset="0"/>
                  <a:ea typeface="Calibri" panose="020F0502020204030204" pitchFamily="34" charset="0"/>
                  <a:cs typeface="Calibri" panose="020F0502020204030204" pitchFamily="34" charset="0"/>
                </a:rPr>
                <a:t>Neiges</a:t>
              </a:r>
            </a:p>
          </p:txBody>
        </p:sp>
        <p:sp>
          <p:nvSpPr>
            <p:cNvPr id="19" name="ZoneTexte 18">
              <a:extLst>
                <a:ext uri="{FF2B5EF4-FFF2-40B4-BE49-F238E27FC236}">
                  <a16:creationId xmlns:a16="http://schemas.microsoft.com/office/drawing/2014/main" id="{FC37A6E9-0996-3D15-497B-5D817A215B34}"/>
                </a:ext>
              </a:extLst>
            </p:cNvPr>
            <p:cNvSpPr txBox="1"/>
            <p:nvPr/>
          </p:nvSpPr>
          <p:spPr>
            <a:xfrm>
              <a:off x="2673193" y="3105345"/>
              <a:ext cx="2579942" cy="412934"/>
            </a:xfrm>
            <a:prstGeom prst="rect">
              <a:avLst/>
            </a:prstGeom>
            <a:noFill/>
          </p:spPr>
          <p:txBody>
            <a:bodyPr wrap="square">
              <a:spAutoFit/>
            </a:bodyPr>
            <a:lstStyle/>
            <a:p>
              <a:pPr algn="ctr">
                <a:lnSpc>
                  <a:spcPct val="125000"/>
                </a:lnSpc>
              </a:pPr>
              <a:r>
                <a:rPr lang="fr-FR" b="1" noProof="0" dirty="0">
                  <a:latin typeface="Calibri" panose="020F0502020204030204" pitchFamily="34" charset="0"/>
                  <a:ea typeface="Calibri" panose="020F0502020204030204" pitchFamily="34" charset="0"/>
                  <a:cs typeface="Calibri" panose="020F0502020204030204" pitchFamily="34" charset="0"/>
                </a:rPr>
                <a:t>Humidité atmosphérique</a:t>
              </a:r>
            </a:p>
          </p:txBody>
        </p:sp>
      </p:grpSp>
      <p:pic>
        <p:nvPicPr>
          <p:cNvPr id="21" name="Picture 1">
            <a:extLst>
              <a:ext uri="{FF2B5EF4-FFF2-40B4-BE49-F238E27FC236}">
                <a16:creationId xmlns:a16="http://schemas.microsoft.com/office/drawing/2014/main" id="{D12CED5B-80EC-2526-1F20-CAC2EC91CAC2}"/>
              </a:ext>
            </a:extLst>
          </p:cNvPr>
          <p:cNvPicPr>
            <a:picLocks noChangeAspect="1"/>
          </p:cNvPicPr>
          <p:nvPr/>
        </p:nvPicPr>
        <p:blipFill>
          <a:blip r:embed="rId3" cstate="hqprint">
            <a:extLst>
              <a:ext uri="{BEBA8EAE-BF5A-486C-A8C5-ECC9F3942E4B}">
                <a14:imgProps xmlns:a14="http://schemas.microsoft.com/office/drawing/2010/main">
                  <a14:imgLayer r:embed="rId4">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sp>
        <p:nvSpPr>
          <p:cNvPr id="22" name="Rectangle: Rounded Corners 22">
            <a:extLst>
              <a:ext uri="{FF2B5EF4-FFF2-40B4-BE49-F238E27FC236}">
                <a16:creationId xmlns:a16="http://schemas.microsoft.com/office/drawing/2014/main" id="{8B657D42-070C-BB25-1170-D960D68BF53D}"/>
              </a:ext>
            </a:extLst>
          </p:cNvPr>
          <p:cNvSpPr/>
          <p:nvPr/>
        </p:nvSpPr>
        <p:spPr>
          <a:xfrm>
            <a:off x="909983" y="5198819"/>
            <a:ext cx="10681069"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noProof="0"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00604844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E02B3-1380-BD46-341C-48FF239F097F}"/>
            </a:ext>
          </a:extLst>
        </p:cNvPr>
        <p:cNvGrpSpPr/>
        <p:nvPr/>
      </p:nvGrpSpPr>
      <p:grpSpPr>
        <a:xfrm>
          <a:off x="0" y="0"/>
          <a:ext cx="0" cy="0"/>
          <a:chOff x="0" y="0"/>
          <a:chExt cx="0" cy="0"/>
        </a:xfrm>
      </p:grpSpPr>
      <p:sp>
        <p:nvSpPr>
          <p:cNvPr id="19" name="Titre 8">
            <a:extLst>
              <a:ext uri="{FF2B5EF4-FFF2-40B4-BE49-F238E27FC236}">
                <a16:creationId xmlns:a16="http://schemas.microsoft.com/office/drawing/2014/main" id="{9F45C094-7B12-9391-FC69-D485CCE54BCA}"/>
              </a:ext>
            </a:extLst>
          </p:cNvPr>
          <p:cNvSpPr>
            <a:spLocks noGrp="1"/>
          </p:cNvSpPr>
          <p:nvPr>
            <p:ph type="title"/>
          </p:nvPr>
        </p:nvSpPr>
        <p:spPr>
          <a:xfrm>
            <a:off x="935304" y="318293"/>
            <a:ext cx="10372033" cy="267549"/>
          </a:xfrm>
        </p:spPr>
        <p:txBody>
          <a:bodyPr vert="horz" lIns="91440" tIns="45720" rIns="91440" bIns="45720" rtlCol="0" anchor="ctr">
            <a:noAutofit/>
          </a:bodyPr>
          <a:lstStyle/>
          <a:p>
            <a:r>
              <a:rPr lang="fr-FR" noProof="0" dirty="0">
                <a:solidFill>
                  <a:schemeClr val="tx1">
                    <a:lumMod val="50000"/>
                    <a:lumOff val="50000"/>
                  </a:schemeClr>
                </a:solidFill>
              </a:rPr>
              <a:t>Excellent travail ! </a:t>
            </a:r>
          </a:p>
        </p:txBody>
      </p:sp>
      <p:sp>
        <p:nvSpPr>
          <p:cNvPr id="22" name="Espace réservé du contenu 3">
            <a:extLst>
              <a:ext uri="{FF2B5EF4-FFF2-40B4-BE49-F238E27FC236}">
                <a16:creationId xmlns:a16="http://schemas.microsoft.com/office/drawing/2014/main" id="{1A0A7E78-64A9-3E18-B671-FB887265F245}"/>
              </a:ext>
            </a:extLst>
          </p:cNvPr>
          <p:cNvSpPr txBox="1">
            <a:spLocks/>
          </p:cNvSpPr>
          <p:nvPr/>
        </p:nvSpPr>
        <p:spPr>
          <a:xfrm>
            <a:off x="788063" y="655225"/>
            <a:ext cx="10372459" cy="2993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noProof="0" dirty="0">
                <a:solidFill>
                  <a:schemeClr val="tx1">
                    <a:lumMod val="50000"/>
                    <a:lumOff val="50000"/>
                  </a:schemeClr>
                </a:solidFill>
              </a:rPr>
              <a:t>Expliquer davantage si nécessaire.</a:t>
            </a:r>
          </a:p>
        </p:txBody>
      </p:sp>
      <p:pic>
        <p:nvPicPr>
          <p:cNvPr id="23" name="Image 8">
            <a:extLst>
              <a:ext uri="{FF2B5EF4-FFF2-40B4-BE49-F238E27FC236}">
                <a16:creationId xmlns:a16="http://schemas.microsoft.com/office/drawing/2014/main" id="{ECCE8C76-B701-3387-1C91-3F94FFB2E090}"/>
              </a:ext>
            </a:extLst>
          </p:cNvPr>
          <p:cNvPicPr>
            <a:picLocks noChangeAspect="1"/>
          </p:cNvPicPr>
          <p:nvPr/>
        </p:nvPicPr>
        <p:blipFill>
          <a:blip r:embed="rId2"/>
          <a:stretch>
            <a:fillRect/>
          </a:stretch>
        </p:blipFill>
        <p:spPr>
          <a:xfrm>
            <a:off x="11645716" y="505406"/>
            <a:ext cx="325863" cy="325863"/>
          </a:xfrm>
          <a:prstGeom prst="rect">
            <a:avLst/>
          </a:prstGeom>
        </p:spPr>
      </p:pic>
      <p:sp>
        <p:nvSpPr>
          <p:cNvPr id="2" name="TextBox 3">
            <a:extLst>
              <a:ext uri="{FF2B5EF4-FFF2-40B4-BE49-F238E27FC236}">
                <a16:creationId xmlns:a16="http://schemas.microsoft.com/office/drawing/2014/main" id="{76402F0D-F1F6-92EA-737E-1EC322C29694}"/>
              </a:ext>
            </a:extLst>
          </p:cNvPr>
          <p:cNvSpPr txBox="1"/>
          <p:nvPr/>
        </p:nvSpPr>
        <p:spPr>
          <a:xfrm>
            <a:off x="532962" y="1089018"/>
            <a:ext cx="8527061" cy="461665"/>
          </a:xfrm>
          <a:prstGeom prst="rect">
            <a:avLst/>
          </a:prstGeom>
          <a:noFill/>
        </p:spPr>
        <p:txBody>
          <a:bodyPr wrap="square">
            <a:spAutoFit/>
          </a:bodyPr>
          <a:lstStyle/>
          <a:p>
            <a:r>
              <a:rPr lang="fr-FR" sz="2400" b="1" dirty="0">
                <a:latin typeface="Calibri" panose="020F0502020204030204" pitchFamily="34" charset="0"/>
                <a:ea typeface="Calibri" panose="020F0502020204030204" pitchFamily="34" charset="0"/>
                <a:cs typeface="Calibri" panose="020F0502020204030204" pitchFamily="34" charset="0"/>
              </a:rPr>
              <a:t>L</a:t>
            </a:r>
            <a:r>
              <a:rPr lang="fr-FR" sz="2400" b="1" noProof="0" dirty="0">
                <a:latin typeface="Calibri" panose="020F0502020204030204" pitchFamily="34" charset="0"/>
                <a:ea typeface="Calibri" panose="020F0502020204030204" pitchFamily="34" charset="0"/>
                <a:cs typeface="Calibri" panose="020F0502020204030204" pitchFamily="34" charset="0"/>
              </a:rPr>
              <a:t>es réservoirs d’eau, impliqués dans ce cycle sont :</a:t>
            </a:r>
          </a:p>
        </p:txBody>
      </p:sp>
      <p:sp>
        <p:nvSpPr>
          <p:cNvPr id="3" name="Rectangle: Rounded Corners 22">
            <a:extLst>
              <a:ext uri="{FF2B5EF4-FFF2-40B4-BE49-F238E27FC236}">
                <a16:creationId xmlns:a16="http://schemas.microsoft.com/office/drawing/2014/main" id="{54DC141B-01BE-ADA2-4C57-D95ABCFB2E68}"/>
              </a:ext>
            </a:extLst>
          </p:cNvPr>
          <p:cNvSpPr/>
          <p:nvPr/>
        </p:nvSpPr>
        <p:spPr>
          <a:xfrm>
            <a:off x="1174865" y="5220279"/>
            <a:ext cx="9857544" cy="87853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noProof="0" dirty="0">
                <a:latin typeface="Calibri" panose="020F0502020204030204" pitchFamily="34" charset="0"/>
                <a:ea typeface="Calibri" panose="020F0502020204030204" pitchFamily="34" charset="0"/>
                <a:cs typeface="Calibri" panose="020F0502020204030204" pitchFamily="34" charset="0"/>
              </a:rPr>
              <a:t>……………………………………………………………………..…………………………………..……….</a:t>
            </a:r>
          </a:p>
        </p:txBody>
      </p:sp>
      <p:grpSp>
        <p:nvGrpSpPr>
          <p:cNvPr id="4" name="Groupe 3">
            <a:extLst>
              <a:ext uri="{FF2B5EF4-FFF2-40B4-BE49-F238E27FC236}">
                <a16:creationId xmlns:a16="http://schemas.microsoft.com/office/drawing/2014/main" id="{3F2A3331-E2C4-6EAB-94EF-B51B682E079F}"/>
              </a:ext>
            </a:extLst>
          </p:cNvPr>
          <p:cNvGrpSpPr/>
          <p:nvPr/>
        </p:nvGrpSpPr>
        <p:grpSpPr>
          <a:xfrm>
            <a:off x="2877752" y="1821104"/>
            <a:ext cx="6487136" cy="3215791"/>
            <a:chOff x="2673193" y="3105345"/>
            <a:chExt cx="5212924" cy="2484649"/>
          </a:xfrm>
        </p:grpSpPr>
        <p:pic>
          <p:nvPicPr>
            <p:cNvPr id="5" name="Image 4" descr="diagramme de cercle d'eau avec l'explication : image vectorielle de stock  (libre de droits) 2623118501 | Shutterstock">
              <a:extLst>
                <a:ext uri="{FF2B5EF4-FFF2-40B4-BE49-F238E27FC236}">
                  <a16:creationId xmlns:a16="http://schemas.microsoft.com/office/drawing/2014/main" id="{D07BD6FF-2E9C-29DB-7327-ACDEAA5EF492}"/>
                </a:ext>
              </a:extLst>
            </p:cNvPr>
            <p:cNvPicPr>
              <a:picLocks noChangeAspect="1"/>
            </p:cNvPicPr>
            <p:nvPr/>
          </p:nvPicPr>
          <p:blipFill>
            <a:blip r:embed="rId3"/>
            <a:srcRect b="7104"/>
            <a:stretch>
              <a:fillRect/>
            </a:stretch>
          </p:blipFill>
          <p:spPr>
            <a:xfrm>
              <a:off x="2685467" y="3112456"/>
              <a:ext cx="5200650" cy="2477538"/>
            </a:xfrm>
            <a:prstGeom prst="rect">
              <a:avLst/>
            </a:prstGeom>
          </p:spPr>
        </p:pic>
        <p:sp>
          <p:nvSpPr>
            <p:cNvPr id="6" name="ZoneTexte 5">
              <a:extLst>
                <a:ext uri="{FF2B5EF4-FFF2-40B4-BE49-F238E27FC236}">
                  <a16:creationId xmlns:a16="http://schemas.microsoft.com/office/drawing/2014/main" id="{A150E44B-FE8D-9A1E-4E98-F2D500EF7D40}"/>
                </a:ext>
              </a:extLst>
            </p:cNvPr>
            <p:cNvSpPr txBox="1"/>
            <p:nvPr/>
          </p:nvSpPr>
          <p:spPr>
            <a:xfrm>
              <a:off x="6449771" y="4956495"/>
              <a:ext cx="1117355" cy="412934"/>
            </a:xfrm>
            <a:prstGeom prst="rect">
              <a:avLst/>
            </a:prstGeom>
            <a:noFill/>
          </p:spPr>
          <p:txBody>
            <a:bodyPr wrap="square">
              <a:spAutoFit/>
            </a:bodyPr>
            <a:lstStyle/>
            <a:p>
              <a:pPr algn="ctr">
                <a:lnSpc>
                  <a:spcPct val="125000"/>
                </a:lnSpc>
              </a:pPr>
              <a:r>
                <a:rPr lang="fr-FR" b="1" noProof="0" dirty="0">
                  <a:latin typeface="Calibri" panose="020F0502020204030204" pitchFamily="34" charset="0"/>
                  <a:ea typeface="Calibri" panose="020F0502020204030204" pitchFamily="34" charset="0"/>
                  <a:cs typeface="Calibri" panose="020F0502020204030204" pitchFamily="34" charset="0"/>
                </a:rPr>
                <a:t>Mer</a:t>
              </a:r>
            </a:p>
          </p:txBody>
        </p:sp>
        <p:sp>
          <p:nvSpPr>
            <p:cNvPr id="7" name="ZoneTexte 6">
              <a:extLst>
                <a:ext uri="{FF2B5EF4-FFF2-40B4-BE49-F238E27FC236}">
                  <a16:creationId xmlns:a16="http://schemas.microsoft.com/office/drawing/2014/main" id="{1AA462C8-47F5-E96C-779D-F9495D994411}"/>
                </a:ext>
              </a:extLst>
            </p:cNvPr>
            <p:cNvSpPr txBox="1"/>
            <p:nvPr/>
          </p:nvSpPr>
          <p:spPr>
            <a:xfrm>
              <a:off x="4481012" y="4380600"/>
              <a:ext cx="1117355" cy="412934"/>
            </a:xfrm>
            <a:prstGeom prst="rect">
              <a:avLst/>
            </a:prstGeom>
            <a:noFill/>
          </p:spPr>
          <p:txBody>
            <a:bodyPr wrap="square">
              <a:spAutoFit/>
            </a:bodyPr>
            <a:lstStyle/>
            <a:p>
              <a:pPr algn="ctr">
                <a:lnSpc>
                  <a:spcPct val="125000"/>
                </a:lnSpc>
              </a:pPr>
              <a:r>
                <a:rPr lang="fr-FR" b="1" noProof="0" dirty="0">
                  <a:latin typeface="Calibri" panose="020F0502020204030204" pitchFamily="34" charset="0"/>
                  <a:ea typeface="Calibri" panose="020F0502020204030204" pitchFamily="34" charset="0"/>
                  <a:cs typeface="Calibri" panose="020F0502020204030204" pitchFamily="34" charset="0"/>
                </a:rPr>
                <a:t>Rivière</a:t>
              </a:r>
            </a:p>
          </p:txBody>
        </p:sp>
        <p:sp>
          <p:nvSpPr>
            <p:cNvPr id="8" name="ZoneTexte 7">
              <a:extLst>
                <a:ext uri="{FF2B5EF4-FFF2-40B4-BE49-F238E27FC236}">
                  <a16:creationId xmlns:a16="http://schemas.microsoft.com/office/drawing/2014/main" id="{71788656-F8B7-9E48-A05D-408D8CC7C4AD}"/>
                </a:ext>
              </a:extLst>
            </p:cNvPr>
            <p:cNvSpPr txBox="1"/>
            <p:nvPr/>
          </p:nvSpPr>
          <p:spPr>
            <a:xfrm>
              <a:off x="4135780" y="3883730"/>
              <a:ext cx="1117355" cy="412934"/>
            </a:xfrm>
            <a:prstGeom prst="rect">
              <a:avLst/>
            </a:prstGeom>
            <a:noFill/>
          </p:spPr>
          <p:txBody>
            <a:bodyPr wrap="square">
              <a:spAutoFit/>
            </a:bodyPr>
            <a:lstStyle/>
            <a:p>
              <a:pPr algn="ctr">
                <a:lnSpc>
                  <a:spcPct val="125000"/>
                </a:lnSpc>
              </a:pPr>
              <a:r>
                <a:rPr lang="fr-FR" b="1" noProof="0" dirty="0">
                  <a:latin typeface="Calibri" panose="020F0502020204030204" pitchFamily="34" charset="0"/>
                  <a:ea typeface="Calibri" panose="020F0502020204030204" pitchFamily="34" charset="0"/>
                  <a:cs typeface="Calibri" panose="020F0502020204030204" pitchFamily="34" charset="0"/>
                </a:rPr>
                <a:t>Neiges</a:t>
              </a:r>
            </a:p>
          </p:txBody>
        </p:sp>
        <p:sp>
          <p:nvSpPr>
            <p:cNvPr id="9" name="ZoneTexte 8">
              <a:extLst>
                <a:ext uri="{FF2B5EF4-FFF2-40B4-BE49-F238E27FC236}">
                  <a16:creationId xmlns:a16="http://schemas.microsoft.com/office/drawing/2014/main" id="{88243787-88CD-867F-9AD2-3B5AD0B3E538}"/>
                </a:ext>
              </a:extLst>
            </p:cNvPr>
            <p:cNvSpPr txBox="1"/>
            <p:nvPr/>
          </p:nvSpPr>
          <p:spPr>
            <a:xfrm>
              <a:off x="2673193" y="3105345"/>
              <a:ext cx="2579942" cy="412934"/>
            </a:xfrm>
            <a:prstGeom prst="rect">
              <a:avLst/>
            </a:prstGeom>
            <a:noFill/>
          </p:spPr>
          <p:txBody>
            <a:bodyPr wrap="square">
              <a:spAutoFit/>
            </a:bodyPr>
            <a:lstStyle/>
            <a:p>
              <a:pPr algn="ctr">
                <a:lnSpc>
                  <a:spcPct val="125000"/>
                </a:lnSpc>
              </a:pPr>
              <a:r>
                <a:rPr lang="fr-FR" b="1" noProof="0" dirty="0">
                  <a:latin typeface="Calibri" panose="020F0502020204030204" pitchFamily="34" charset="0"/>
                  <a:ea typeface="Calibri" panose="020F0502020204030204" pitchFamily="34" charset="0"/>
                  <a:cs typeface="Calibri" panose="020F0502020204030204" pitchFamily="34" charset="0"/>
                </a:rPr>
                <a:t>Humidité atmosphérique</a:t>
              </a:r>
            </a:p>
          </p:txBody>
        </p:sp>
      </p:grpSp>
      <p:sp>
        <p:nvSpPr>
          <p:cNvPr id="17" name="Rectangle: Rounded Corners 22">
            <a:extLst>
              <a:ext uri="{FF2B5EF4-FFF2-40B4-BE49-F238E27FC236}">
                <a16:creationId xmlns:a16="http://schemas.microsoft.com/office/drawing/2014/main" id="{C78F7E1B-B0B2-7CE7-692C-FEF15EF8788A}"/>
              </a:ext>
            </a:extLst>
          </p:cNvPr>
          <p:cNvSpPr/>
          <p:nvPr/>
        </p:nvSpPr>
        <p:spPr>
          <a:xfrm>
            <a:off x="2134943" y="5220279"/>
            <a:ext cx="8417759" cy="548703"/>
          </a:xfrm>
          <a:prstGeom prst="roundRect">
            <a:avLst/>
          </a:prstGeom>
          <a:noFill/>
          <a:ln>
            <a:no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rgbClr val="DB060C"/>
                </a:solidFill>
                <a:latin typeface="Calibri" panose="020F0502020204030204" pitchFamily="34" charset="0"/>
                <a:ea typeface="Calibri" panose="020F0502020204030204" pitchFamily="34" charset="0"/>
                <a:cs typeface="Calibri" panose="020F0502020204030204" pitchFamily="34" charset="0"/>
              </a:rPr>
              <a:t>Mer ; Rivière ; Humidité atmosphérique</a:t>
            </a:r>
          </a:p>
        </p:txBody>
      </p:sp>
    </p:spTree>
    <p:extLst>
      <p:ext uri="{BB962C8B-B14F-4D97-AF65-F5344CB8AC3E}">
        <p14:creationId xmlns:p14="http://schemas.microsoft.com/office/powerpoint/2010/main" val="60169562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3E649-9106-6EE0-5D78-D8DBA6F528C9}"/>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4D39B7E1-9346-FE3D-880B-0408ABFB2F11}"/>
              </a:ext>
            </a:extLst>
          </p:cNvPr>
          <p:cNvSpPr txBox="1"/>
          <p:nvPr/>
        </p:nvSpPr>
        <p:spPr>
          <a:xfrm>
            <a:off x="532963" y="995974"/>
            <a:ext cx="6312420" cy="461665"/>
          </a:xfrm>
          <a:prstGeom prst="rect">
            <a:avLst/>
          </a:prstGeom>
          <a:noFill/>
        </p:spPr>
        <p:txBody>
          <a:bodyPr wrap="square">
            <a:spAutoFit/>
          </a:bodyPr>
          <a:lstStyle/>
          <a:p>
            <a:r>
              <a:rPr lang="fr-FR" sz="2400" b="1" noProof="0" dirty="0">
                <a:latin typeface="Calibri" panose="020F0502020204030204" pitchFamily="34" charset="0"/>
                <a:ea typeface="Calibri" panose="020F0502020204030204" pitchFamily="34" charset="0"/>
                <a:cs typeface="Calibri" panose="020F0502020204030204" pitchFamily="34" charset="0"/>
              </a:rPr>
              <a:t>2. Choisissez la bonne réponse :</a:t>
            </a:r>
          </a:p>
        </p:txBody>
      </p:sp>
      <p:sp>
        <p:nvSpPr>
          <p:cNvPr id="7" name="Rectangle: Rounded Corners 22">
            <a:extLst>
              <a:ext uri="{FF2B5EF4-FFF2-40B4-BE49-F238E27FC236}">
                <a16:creationId xmlns:a16="http://schemas.microsoft.com/office/drawing/2014/main" id="{10C6CDE9-D6AA-B978-E4A1-329073F24D72}"/>
              </a:ext>
            </a:extLst>
          </p:cNvPr>
          <p:cNvSpPr/>
          <p:nvPr/>
        </p:nvSpPr>
        <p:spPr>
          <a:xfrm>
            <a:off x="1623927" y="5531055"/>
            <a:ext cx="2325091"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dirty="0">
                <a:latin typeface="Calibri" panose="020F0502020204030204" pitchFamily="34" charset="0"/>
                <a:ea typeface="Calibri" panose="020F0502020204030204" pitchFamily="34" charset="0"/>
                <a:cs typeface="Calibri" panose="020F0502020204030204" pitchFamily="34" charset="0"/>
              </a:rPr>
              <a:t>Transpiration </a:t>
            </a:r>
            <a:endParaRPr lang="fr-FR" sz="2400" b="1" noProof="0" dirty="0">
              <a:latin typeface="Calibri" panose="020F0502020204030204" pitchFamily="34" charset="0"/>
              <a:ea typeface="Calibri" panose="020F0502020204030204" pitchFamily="34" charset="0"/>
              <a:cs typeface="Calibri" panose="020F0502020204030204" pitchFamily="34" charset="0"/>
            </a:endParaRPr>
          </a:p>
        </p:txBody>
      </p:sp>
      <p:sp>
        <p:nvSpPr>
          <p:cNvPr id="15" name="Rectangle: Rounded Corners 22">
            <a:extLst>
              <a:ext uri="{FF2B5EF4-FFF2-40B4-BE49-F238E27FC236}">
                <a16:creationId xmlns:a16="http://schemas.microsoft.com/office/drawing/2014/main" id="{701D059C-6EA0-B3F9-1178-CC494CF8CB42}"/>
              </a:ext>
            </a:extLst>
          </p:cNvPr>
          <p:cNvSpPr/>
          <p:nvPr/>
        </p:nvSpPr>
        <p:spPr>
          <a:xfrm>
            <a:off x="909983" y="5531055"/>
            <a:ext cx="713944"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ZoneTexte 17">
            <a:extLst>
              <a:ext uri="{FF2B5EF4-FFF2-40B4-BE49-F238E27FC236}">
                <a16:creationId xmlns:a16="http://schemas.microsoft.com/office/drawing/2014/main" id="{B7542D1B-C294-39B0-3006-6042B9A77290}"/>
              </a:ext>
            </a:extLst>
          </p:cNvPr>
          <p:cNvSpPr txBox="1"/>
          <p:nvPr/>
        </p:nvSpPr>
        <p:spPr>
          <a:xfrm>
            <a:off x="1909934" y="1331670"/>
            <a:ext cx="7808397" cy="519822"/>
          </a:xfrm>
          <a:prstGeom prst="rect">
            <a:avLst/>
          </a:prstGeom>
          <a:noFill/>
        </p:spPr>
        <p:txBody>
          <a:bodyPr wrap="square">
            <a:spAutoFit/>
          </a:bodyPr>
          <a:lstStyle/>
          <a:p>
            <a:pPr algn="ctr">
              <a:lnSpc>
                <a:spcPct val="125000"/>
              </a:lnSpc>
            </a:pP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Le processus 1 impliqué dans le cycle de l’eau est :</a:t>
            </a:r>
          </a:p>
        </p:txBody>
      </p:sp>
      <p:sp>
        <p:nvSpPr>
          <p:cNvPr id="19" name="Titre 1">
            <a:extLst>
              <a:ext uri="{FF2B5EF4-FFF2-40B4-BE49-F238E27FC236}">
                <a16:creationId xmlns:a16="http://schemas.microsoft.com/office/drawing/2014/main" id="{AF276A77-3CB9-FE10-22C5-4D6D4AE24930}"/>
              </a:ext>
            </a:extLst>
          </p:cNvPr>
          <p:cNvSpPr>
            <a:spLocks noGrp="1"/>
          </p:cNvSpPr>
          <p:nvPr>
            <p:ph type="title"/>
          </p:nvPr>
        </p:nvSpPr>
        <p:spPr>
          <a:xfrm>
            <a:off x="909983" y="297486"/>
            <a:ext cx="10372033" cy="267549"/>
          </a:xfrm>
        </p:spPr>
        <p:txBody>
          <a:bodyPr/>
          <a:lstStyle/>
          <a:p>
            <a:r>
              <a:rPr lang="fr-FR" noProof="0" dirty="0">
                <a:solidFill>
                  <a:schemeClr val="tx1">
                    <a:lumMod val="50000"/>
                    <a:lumOff val="50000"/>
                  </a:schemeClr>
                </a:solidFill>
              </a:rPr>
              <a:t>Répondez à la question suivante:</a:t>
            </a:r>
          </a:p>
        </p:txBody>
      </p:sp>
      <p:sp>
        <p:nvSpPr>
          <p:cNvPr id="22" name="Espace réservé du contenu 3">
            <a:extLst>
              <a:ext uri="{FF2B5EF4-FFF2-40B4-BE49-F238E27FC236}">
                <a16:creationId xmlns:a16="http://schemas.microsoft.com/office/drawing/2014/main" id="{7CC21DED-544C-D660-A314-51DCFE39A40A}"/>
              </a:ext>
            </a:extLst>
          </p:cNvPr>
          <p:cNvSpPr txBox="1">
            <a:spLocks/>
          </p:cNvSpPr>
          <p:nvPr/>
        </p:nvSpPr>
        <p:spPr>
          <a:xfrm>
            <a:off x="909983" y="546182"/>
            <a:ext cx="10372459" cy="2993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noProof="0" dirty="0">
                <a:solidFill>
                  <a:schemeClr val="tx1">
                    <a:lumMod val="50000"/>
                    <a:lumOff val="50000"/>
                  </a:schemeClr>
                </a:solidFill>
              </a:rPr>
              <a:t>Clarifier la question et, si nécessaire, recourir à l’alternance linguistique. Inviter les élèves à utiliser leurs ardoises.</a:t>
            </a:r>
          </a:p>
        </p:txBody>
      </p:sp>
      <p:grpSp>
        <p:nvGrpSpPr>
          <p:cNvPr id="23" name="Groupe 22">
            <a:extLst>
              <a:ext uri="{FF2B5EF4-FFF2-40B4-BE49-F238E27FC236}">
                <a16:creationId xmlns:a16="http://schemas.microsoft.com/office/drawing/2014/main" id="{717E22CD-F7B0-623B-C478-007562824B12}"/>
              </a:ext>
            </a:extLst>
          </p:cNvPr>
          <p:cNvGrpSpPr/>
          <p:nvPr/>
        </p:nvGrpSpPr>
        <p:grpSpPr>
          <a:xfrm>
            <a:off x="11493365" y="427318"/>
            <a:ext cx="497596" cy="431295"/>
            <a:chOff x="779844" y="4335989"/>
            <a:chExt cx="563238" cy="575842"/>
          </a:xfrm>
        </p:grpSpPr>
        <p:pic>
          <p:nvPicPr>
            <p:cNvPr id="24" name="Google Shape;307;p51" descr="Une image contenant Dessin animé, clipart, Animation, illustration&#10;&#10;Description générée automatiquement">
              <a:extLst>
                <a:ext uri="{FF2B5EF4-FFF2-40B4-BE49-F238E27FC236}">
                  <a16:creationId xmlns:a16="http://schemas.microsoft.com/office/drawing/2014/main" id="{EF6A4377-BDA0-F3AD-5237-AC2BA8CCBAEC}"/>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25" name="Rectangle 24">
              <a:extLst>
                <a:ext uri="{FF2B5EF4-FFF2-40B4-BE49-F238E27FC236}">
                  <a16:creationId xmlns:a16="http://schemas.microsoft.com/office/drawing/2014/main" id="{92D35E35-3AB6-241A-34E6-F0E95B172F06}"/>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grpSp>
        <p:nvGrpSpPr>
          <p:cNvPr id="10" name="Groupe 9">
            <a:extLst>
              <a:ext uri="{FF2B5EF4-FFF2-40B4-BE49-F238E27FC236}">
                <a16:creationId xmlns:a16="http://schemas.microsoft.com/office/drawing/2014/main" id="{E89E02CD-1CFC-6D61-0137-ABBAEC1ADF1E}"/>
              </a:ext>
            </a:extLst>
          </p:cNvPr>
          <p:cNvGrpSpPr/>
          <p:nvPr/>
        </p:nvGrpSpPr>
        <p:grpSpPr>
          <a:xfrm>
            <a:off x="3549573" y="1868820"/>
            <a:ext cx="4680028" cy="3306877"/>
            <a:chOff x="3225482" y="1880929"/>
            <a:chExt cx="4680028" cy="3306877"/>
          </a:xfrm>
        </p:grpSpPr>
        <p:pic>
          <p:nvPicPr>
            <p:cNvPr id="2" name="Image 1" descr="Cycle de l'eau : étapes, schéma, comment ça marche ?">
              <a:extLst>
                <a:ext uri="{FF2B5EF4-FFF2-40B4-BE49-F238E27FC236}">
                  <a16:creationId xmlns:a16="http://schemas.microsoft.com/office/drawing/2014/main" id="{993AC8F8-EC17-8F93-10C5-11F27F94DB0F}"/>
                </a:ext>
              </a:extLst>
            </p:cNvPr>
            <p:cNvPicPr>
              <a:picLocks noChangeAspect="1"/>
            </p:cNvPicPr>
            <p:nvPr/>
          </p:nvPicPr>
          <p:blipFill>
            <a:blip r:embed="rId3"/>
            <a:stretch>
              <a:fillRect/>
            </a:stretch>
          </p:blipFill>
          <p:spPr>
            <a:xfrm>
              <a:off x="3225482" y="1880929"/>
              <a:ext cx="4680028" cy="3306877"/>
            </a:xfrm>
            <a:prstGeom prst="rect">
              <a:avLst/>
            </a:prstGeom>
          </p:spPr>
        </p:pic>
        <p:sp>
          <p:nvSpPr>
            <p:cNvPr id="5" name="Rectangle: Rounded Corners 22">
              <a:extLst>
                <a:ext uri="{FF2B5EF4-FFF2-40B4-BE49-F238E27FC236}">
                  <a16:creationId xmlns:a16="http://schemas.microsoft.com/office/drawing/2014/main" id="{D0B19CC7-659D-4D88-EF90-20927778DC3B}"/>
                </a:ext>
              </a:extLst>
            </p:cNvPr>
            <p:cNvSpPr/>
            <p:nvPr/>
          </p:nvSpPr>
          <p:spPr>
            <a:xfrm>
              <a:off x="6269405" y="3755624"/>
              <a:ext cx="1314002" cy="25429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b="1" noProof="0" dirty="0">
                  <a:latin typeface="Calibri" panose="020F0502020204030204" pitchFamily="34" charset="0"/>
                  <a:ea typeface="Calibri" panose="020F0502020204030204" pitchFamily="34" charset="0"/>
                  <a:cs typeface="Calibri" panose="020F0502020204030204" pitchFamily="34" charset="0"/>
                </a:rPr>
                <a:t>1. </a:t>
              </a:r>
            </a:p>
          </p:txBody>
        </p:sp>
        <p:sp>
          <p:nvSpPr>
            <p:cNvPr id="9" name="Rectangle: Rounded Corners 22">
              <a:extLst>
                <a:ext uri="{FF2B5EF4-FFF2-40B4-BE49-F238E27FC236}">
                  <a16:creationId xmlns:a16="http://schemas.microsoft.com/office/drawing/2014/main" id="{1583B50F-ED6A-2482-8C65-B74060B60BE1}"/>
                </a:ext>
              </a:extLst>
            </p:cNvPr>
            <p:cNvSpPr/>
            <p:nvPr/>
          </p:nvSpPr>
          <p:spPr>
            <a:xfrm>
              <a:off x="4139663" y="3316358"/>
              <a:ext cx="1314002" cy="25429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b="1" noProof="0" dirty="0">
                  <a:latin typeface="Calibri" panose="020F0502020204030204" pitchFamily="34" charset="0"/>
                  <a:ea typeface="Calibri" panose="020F0502020204030204" pitchFamily="34" charset="0"/>
                  <a:cs typeface="Calibri" panose="020F0502020204030204" pitchFamily="34" charset="0"/>
                </a:rPr>
                <a:t>2. </a:t>
              </a:r>
            </a:p>
          </p:txBody>
        </p:sp>
      </p:grpSp>
      <p:sp>
        <p:nvSpPr>
          <p:cNvPr id="11" name="Rectangle: Rounded Corners 22">
            <a:extLst>
              <a:ext uri="{FF2B5EF4-FFF2-40B4-BE49-F238E27FC236}">
                <a16:creationId xmlns:a16="http://schemas.microsoft.com/office/drawing/2014/main" id="{9C00FF72-F0E8-A7CE-B73F-55DBF0D98EF7}"/>
              </a:ext>
            </a:extLst>
          </p:cNvPr>
          <p:cNvSpPr/>
          <p:nvPr/>
        </p:nvSpPr>
        <p:spPr>
          <a:xfrm>
            <a:off x="5091300" y="5531055"/>
            <a:ext cx="2325091"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dirty="0">
                <a:latin typeface="Calibri" panose="020F0502020204030204" pitchFamily="34" charset="0"/>
                <a:ea typeface="Calibri" panose="020F0502020204030204" pitchFamily="34" charset="0"/>
                <a:cs typeface="Calibri" panose="020F0502020204030204" pitchFamily="34" charset="0"/>
              </a:rPr>
              <a:t>Evaporation </a:t>
            </a:r>
            <a:endParaRPr lang="fr-FR" sz="2400" b="1" noProof="0" dirty="0">
              <a:latin typeface="Calibri" panose="020F0502020204030204" pitchFamily="34" charset="0"/>
              <a:ea typeface="Calibri" panose="020F0502020204030204" pitchFamily="34" charset="0"/>
              <a:cs typeface="Calibri" panose="020F0502020204030204" pitchFamily="34" charset="0"/>
            </a:endParaRPr>
          </a:p>
        </p:txBody>
      </p:sp>
      <p:sp>
        <p:nvSpPr>
          <p:cNvPr id="12" name="Rectangle: Rounded Corners 22">
            <a:extLst>
              <a:ext uri="{FF2B5EF4-FFF2-40B4-BE49-F238E27FC236}">
                <a16:creationId xmlns:a16="http://schemas.microsoft.com/office/drawing/2014/main" id="{E1CF9928-A83A-F100-C4EB-40E5677AD182}"/>
              </a:ext>
            </a:extLst>
          </p:cNvPr>
          <p:cNvSpPr/>
          <p:nvPr/>
        </p:nvSpPr>
        <p:spPr>
          <a:xfrm>
            <a:off x="4377356" y="5531055"/>
            <a:ext cx="713944"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Rounded Corners 22">
            <a:extLst>
              <a:ext uri="{FF2B5EF4-FFF2-40B4-BE49-F238E27FC236}">
                <a16:creationId xmlns:a16="http://schemas.microsoft.com/office/drawing/2014/main" id="{101FE786-F227-4A45-0A21-3522F5A276F9}"/>
              </a:ext>
            </a:extLst>
          </p:cNvPr>
          <p:cNvSpPr/>
          <p:nvPr/>
        </p:nvSpPr>
        <p:spPr>
          <a:xfrm>
            <a:off x="8555785" y="5531055"/>
            <a:ext cx="2325091"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dirty="0">
                <a:latin typeface="Calibri" panose="020F0502020204030204" pitchFamily="34" charset="0"/>
                <a:ea typeface="Calibri" panose="020F0502020204030204" pitchFamily="34" charset="0"/>
                <a:cs typeface="Calibri" panose="020F0502020204030204" pitchFamily="34" charset="0"/>
              </a:rPr>
              <a:t>Infiltration </a:t>
            </a:r>
            <a:endParaRPr lang="fr-FR" sz="2400" b="1" noProof="0" dirty="0">
              <a:latin typeface="Calibri" panose="020F0502020204030204" pitchFamily="34" charset="0"/>
              <a:ea typeface="Calibri" panose="020F0502020204030204" pitchFamily="34" charset="0"/>
              <a:cs typeface="Calibri" panose="020F0502020204030204" pitchFamily="34" charset="0"/>
            </a:endParaRPr>
          </a:p>
        </p:txBody>
      </p:sp>
      <p:sp>
        <p:nvSpPr>
          <p:cNvPr id="20" name="Rectangle: Rounded Corners 22">
            <a:extLst>
              <a:ext uri="{FF2B5EF4-FFF2-40B4-BE49-F238E27FC236}">
                <a16:creationId xmlns:a16="http://schemas.microsoft.com/office/drawing/2014/main" id="{2C34AE89-4AD8-6719-C123-9A88783DA421}"/>
              </a:ext>
            </a:extLst>
          </p:cNvPr>
          <p:cNvSpPr/>
          <p:nvPr/>
        </p:nvSpPr>
        <p:spPr>
          <a:xfrm>
            <a:off x="7841841" y="5531055"/>
            <a:ext cx="713944"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0275887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62C33-6BA7-5EE5-C385-32EA04B3554F}"/>
            </a:ext>
          </a:extLst>
        </p:cNvPr>
        <p:cNvGrpSpPr/>
        <p:nvPr/>
      </p:nvGrpSpPr>
      <p:grpSpPr>
        <a:xfrm>
          <a:off x="0" y="0"/>
          <a:ext cx="0" cy="0"/>
          <a:chOff x="0" y="0"/>
          <a:chExt cx="0" cy="0"/>
        </a:xfrm>
      </p:grpSpPr>
      <p:sp>
        <p:nvSpPr>
          <p:cNvPr id="19" name="Titre 1">
            <a:extLst>
              <a:ext uri="{FF2B5EF4-FFF2-40B4-BE49-F238E27FC236}">
                <a16:creationId xmlns:a16="http://schemas.microsoft.com/office/drawing/2014/main" id="{173BD605-B9F9-E007-BB76-E3B49B3D56E0}"/>
              </a:ext>
            </a:extLst>
          </p:cNvPr>
          <p:cNvSpPr>
            <a:spLocks noGrp="1"/>
          </p:cNvSpPr>
          <p:nvPr>
            <p:ph type="title"/>
          </p:nvPr>
        </p:nvSpPr>
        <p:spPr>
          <a:xfrm>
            <a:off x="805512" y="290875"/>
            <a:ext cx="5940522" cy="427065"/>
          </a:xfrm>
        </p:spPr>
        <p:txBody>
          <a:bodyPr/>
          <a:lstStyle/>
          <a:p>
            <a:r>
              <a:rPr lang="fr-FR" noProof="0" dirty="0">
                <a:solidFill>
                  <a:schemeClr val="tx1">
                    <a:lumMod val="50000"/>
                    <a:lumOff val="50000"/>
                  </a:schemeClr>
                </a:solidFill>
              </a:rPr>
              <a:t>La bonne réponse est b. Ce processus est l’évaporation.</a:t>
            </a:r>
          </a:p>
        </p:txBody>
      </p:sp>
      <p:pic>
        <p:nvPicPr>
          <p:cNvPr id="2" name="Image 8">
            <a:extLst>
              <a:ext uri="{FF2B5EF4-FFF2-40B4-BE49-F238E27FC236}">
                <a16:creationId xmlns:a16="http://schemas.microsoft.com/office/drawing/2014/main" id="{91701264-41C2-E75E-2CA5-E10AE9C17EBF}"/>
              </a:ext>
            </a:extLst>
          </p:cNvPr>
          <p:cNvPicPr>
            <a:picLocks noChangeAspect="1"/>
          </p:cNvPicPr>
          <p:nvPr/>
        </p:nvPicPr>
        <p:blipFill>
          <a:blip r:embed="rId2"/>
          <a:stretch>
            <a:fillRect/>
          </a:stretch>
        </p:blipFill>
        <p:spPr>
          <a:xfrm>
            <a:off x="11645716" y="505406"/>
            <a:ext cx="325863" cy="325863"/>
          </a:xfrm>
          <a:prstGeom prst="rect">
            <a:avLst/>
          </a:prstGeom>
        </p:spPr>
      </p:pic>
      <p:sp>
        <p:nvSpPr>
          <p:cNvPr id="7" name="Rectangle: Rounded Corners 22">
            <a:extLst>
              <a:ext uri="{FF2B5EF4-FFF2-40B4-BE49-F238E27FC236}">
                <a16:creationId xmlns:a16="http://schemas.microsoft.com/office/drawing/2014/main" id="{A9A7AC54-72C7-078F-3AD5-B9E29172A0E9}"/>
              </a:ext>
            </a:extLst>
          </p:cNvPr>
          <p:cNvSpPr/>
          <p:nvPr/>
        </p:nvSpPr>
        <p:spPr>
          <a:xfrm>
            <a:off x="1623927" y="5531055"/>
            <a:ext cx="2325091"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dirty="0">
                <a:latin typeface="Calibri" panose="020F0502020204030204" pitchFamily="34" charset="0"/>
                <a:ea typeface="Calibri" panose="020F0502020204030204" pitchFamily="34" charset="0"/>
                <a:cs typeface="Calibri" panose="020F0502020204030204" pitchFamily="34" charset="0"/>
              </a:rPr>
              <a:t>Transpiration </a:t>
            </a:r>
            <a:endParaRPr lang="fr-FR" sz="2400" b="1" noProof="0" dirty="0">
              <a:latin typeface="Calibri" panose="020F0502020204030204" pitchFamily="34" charset="0"/>
              <a:ea typeface="Calibri" panose="020F0502020204030204" pitchFamily="34" charset="0"/>
              <a:cs typeface="Calibri" panose="020F0502020204030204" pitchFamily="34" charset="0"/>
            </a:endParaRPr>
          </a:p>
        </p:txBody>
      </p:sp>
      <p:sp>
        <p:nvSpPr>
          <p:cNvPr id="8" name="Rectangle: Rounded Corners 22">
            <a:extLst>
              <a:ext uri="{FF2B5EF4-FFF2-40B4-BE49-F238E27FC236}">
                <a16:creationId xmlns:a16="http://schemas.microsoft.com/office/drawing/2014/main" id="{E60C9949-BC7B-5BE7-9C2C-C58D590D66D9}"/>
              </a:ext>
            </a:extLst>
          </p:cNvPr>
          <p:cNvSpPr/>
          <p:nvPr/>
        </p:nvSpPr>
        <p:spPr>
          <a:xfrm>
            <a:off x="909983" y="5531055"/>
            <a:ext cx="713944"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ZoneTexte 11">
            <a:extLst>
              <a:ext uri="{FF2B5EF4-FFF2-40B4-BE49-F238E27FC236}">
                <a16:creationId xmlns:a16="http://schemas.microsoft.com/office/drawing/2014/main" id="{B02C0E7D-53AA-8190-D410-6ACBC436A810}"/>
              </a:ext>
            </a:extLst>
          </p:cNvPr>
          <p:cNvSpPr txBox="1"/>
          <p:nvPr/>
        </p:nvSpPr>
        <p:spPr>
          <a:xfrm>
            <a:off x="1909934" y="1331670"/>
            <a:ext cx="7808397" cy="519822"/>
          </a:xfrm>
          <a:prstGeom prst="rect">
            <a:avLst/>
          </a:prstGeom>
          <a:noFill/>
        </p:spPr>
        <p:txBody>
          <a:bodyPr wrap="square">
            <a:spAutoFit/>
          </a:bodyPr>
          <a:lstStyle/>
          <a:p>
            <a:pPr algn="ctr">
              <a:lnSpc>
                <a:spcPct val="125000"/>
              </a:lnSpc>
            </a:pP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Le processus 1 impliqué dans le cycle de l’eau est :</a:t>
            </a:r>
          </a:p>
        </p:txBody>
      </p:sp>
      <p:grpSp>
        <p:nvGrpSpPr>
          <p:cNvPr id="13" name="Groupe 12">
            <a:extLst>
              <a:ext uri="{FF2B5EF4-FFF2-40B4-BE49-F238E27FC236}">
                <a16:creationId xmlns:a16="http://schemas.microsoft.com/office/drawing/2014/main" id="{88B80CAF-A5B1-4CDE-DC94-868AB56495AD}"/>
              </a:ext>
            </a:extLst>
          </p:cNvPr>
          <p:cNvGrpSpPr/>
          <p:nvPr/>
        </p:nvGrpSpPr>
        <p:grpSpPr>
          <a:xfrm>
            <a:off x="3549573" y="1868820"/>
            <a:ext cx="4680028" cy="3306877"/>
            <a:chOff x="3225482" y="1880929"/>
            <a:chExt cx="4680028" cy="3306877"/>
          </a:xfrm>
        </p:grpSpPr>
        <p:pic>
          <p:nvPicPr>
            <p:cNvPr id="14" name="Image 13" descr="Cycle de l'eau : étapes, schéma, comment ça marche ?">
              <a:extLst>
                <a:ext uri="{FF2B5EF4-FFF2-40B4-BE49-F238E27FC236}">
                  <a16:creationId xmlns:a16="http://schemas.microsoft.com/office/drawing/2014/main" id="{DCF5FBA4-1D5C-07D4-CFB3-47834AFDCF39}"/>
                </a:ext>
              </a:extLst>
            </p:cNvPr>
            <p:cNvPicPr>
              <a:picLocks noChangeAspect="1"/>
            </p:cNvPicPr>
            <p:nvPr/>
          </p:nvPicPr>
          <p:blipFill>
            <a:blip r:embed="rId3"/>
            <a:stretch>
              <a:fillRect/>
            </a:stretch>
          </p:blipFill>
          <p:spPr>
            <a:xfrm>
              <a:off x="3225482" y="1880929"/>
              <a:ext cx="4680028" cy="3306877"/>
            </a:xfrm>
            <a:prstGeom prst="rect">
              <a:avLst/>
            </a:prstGeom>
          </p:spPr>
        </p:pic>
        <p:sp>
          <p:nvSpPr>
            <p:cNvPr id="15" name="Rectangle: Rounded Corners 22">
              <a:extLst>
                <a:ext uri="{FF2B5EF4-FFF2-40B4-BE49-F238E27FC236}">
                  <a16:creationId xmlns:a16="http://schemas.microsoft.com/office/drawing/2014/main" id="{AC5C1715-28CB-7D01-A1E1-20E4C8836C3B}"/>
                </a:ext>
              </a:extLst>
            </p:cNvPr>
            <p:cNvSpPr/>
            <p:nvPr/>
          </p:nvSpPr>
          <p:spPr>
            <a:xfrm>
              <a:off x="6269405" y="3755624"/>
              <a:ext cx="1314002" cy="25429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b="1" noProof="0" dirty="0">
                  <a:latin typeface="Calibri" panose="020F0502020204030204" pitchFamily="34" charset="0"/>
                  <a:ea typeface="Calibri" panose="020F0502020204030204" pitchFamily="34" charset="0"/>
                  <a:cs typeface="Calibri" panose="020F0502020204030204" pitchFamily="34" charset="0"/>
                </a:rPr>
                <a:t>1. </a:t>
              </a:r>
            </a:p>
          </p:txBody>
        </p:sp>
        <p:sp>
          <p:nvSpPr>
            <p:cNvPr id="16" name="Rectangle: Rounded Corners 22">
              <a:extLst>
                <a:ext uri="{FF2B5EF4-FFF2-40B4-BE49-F238E27FC236}">
                  <a16:creationId xmlns:a16="http://schemas.microsoft.com/office/drawing/2014/main" id="{9B8A1F14-A8A7-FDDC-B45B-08340EA4CAF7}"/>
                </a:ext>
              </a:extLst>
            </p:cNvPr>
            <p:cNvSpPr/>
            <p:nvPr/>
          </p:nvSpPr>
          <p:spPr>
            <a:xfrm>
              <a:off x="4139663" y="3316358"/>
              <a:ext cx="1314002" cy="25429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b="1" noProof="0" dirty="0">
                  <a:latin typeface="Calibri" panose="020F0502020204030204" pitchFamily="34" charset="0"/>
                  <a:ea typeface="Calibri" panose="020F0502020204030204" pitchFamily="34" charset="0"/>
                  <a:cs typeface="Calibri" panose="020F0502020204030204" pitchFamily="34" charset="0"/>
                </a:rPr>
                <a:t>2. </a:t>
              </a:r>
            </a:p>
          </p:txBody>
        </p:sp>
      </p:grpSp>
      <p:sp>
        <p:nvSpPr>
          <p:cNvPr id="17" name="Rectangle: Rounded Corners 22">
            <a:extLst>
              <a:ext uri="{FF2B5EF4-FFF2-40B4-BE49-F238E27FC236}">
                <a16:creationId xmlns:a16="http://schemas.microsoft.com/office/drawing/2014/main" id="{EB44784E-05D1-9756-ED4B-AF0EA779E582}"/>
              </a:ext>
            </a:extLst>
          </p:cNvPr>
          <p:cNvSpPr/>
          <p:nvPr/>
        </p:nvSpPr>
        <p:spPr>
          <a:xfrm>
            <a:off x="5091300" y="5531055"/>
            <a:ext cx="2325091" cy="567058"/>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solidFill>
                  <a:schemeClr val="bg1"/>
                </a:solidFill>
                <a:latin typeface="Calibri" panose="020F0502020204030204" pitchFamily="34" charset="0"/>
                <a:ea typeface="Calibri" panose="020F0502020204030204" pitchFamily="34" charset="0"/>
                <a:cs typeface="Calibri" panose="020F0502020204030204" pitchFamily="34" charset="0"/>
              </a:rPr>
              <a:t>Evaporation </a:t>
            </a:r>
          </a:p>
        </p:txBody>
      </p:sp>
      <p:sp>
        <p:nvSpPr>
          <p:cNvPr id="18" name="Rectangle: Rounded Corners 22">
            <a:extLst>
              <a:ext uri="{FF2B5EF4-FFF2-40B4-BE49-F238E27FC236}">
                <a16:creationId xmlns:a16="http://schemas.microsoft.com/office/drawing/2014/main" id="{36CCA79A-86E3-5688-B73D-B8C579658851}"/>
              </a:ext>
            </a:extLst>
          </p:cNvPr>
          <p:cNvSpPr/>
          <p:nvPr/>
        </p:nvSpPr>
        <p:spPr>
          <a:xfrm>
            <a:off x="4377356" y="5531055"/>
            <a:ext cx="713944" cy="567058"/>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a:solidFill>
                  <a:schemeClr val="bg1"/>
                </a:solidFill>
                <a:latin typeface="Calibri" panose="020F0502020204030204" pitchFamily="34" charset="0"/>
                <a:ea typeface="Calibri" panose="020F0502020204030204" pitchFamily="34" charset="0"/>
                <a:cs typeface="Calibri" panose="020F0502020204030204" pitchFamily="34" charset="0"/>
              </a:rPr>
              <a:t>b</a:t>
            </a:r>
            <a:endParaRPr lang="fr-FR" sz="2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Rectangle: Rounded Corners 22">
            <a:extLst>
              <a:ext uri="{FF2B5EF4-FFF2-40B4-BE49-F238E27FC236}">
                <a16:creationId xmlns:a16="http://schemas.microsoft.com/office/drawing/2014/main" id="{8DD12475-0F69-2DEE-8E94-66AC6F0B84DF}"/>
              </a:ext>
            </a:extLst>
          </p:cNvPr>
          <p:cNvSpPr/>
          <p:nvPr/>
        </p:nvSpPr>
        <p:spPr>
          <a:xfrm>
            <a:off x="8555785" y="5531055"/>
            <a:ext cx="2325091"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dirty="0">
                <a:latin typeface="Calibri" panose="020F0502020204030204" pitchFamily="34" charset="0"/>
                <a:ea typeface="Calibri" panose="020F0502020204030204" pitchFamily="34" charset="0"/>
                <a:cs typeface="Calibri" panose="020F0502020204030204" pitchFamily="34" charset="0"/>
              </a:rPr>
              <a:t>Infiltration </a:t>
            </a:r>
            <a:endParaRPr lang="fr-FR" sz="2400" b="1" noProof="0" dirty="0">
              <a:latin typeface="Calibri" panose="020F0502020204030204" pitchFamily="34" charset="0"/>
              <a:ea typeface="Calibri" panose="020F0502020204030204" pitchFamily="34" charset="0"/>
              <a:cs typeface="Calibri" panose="020F0502020204030204" pitchFamily="34" charset="0"/>
            </a:endParaRPr>
          </a:p>
        </p:txBody>
      </p:sp>
      <p:sp>
        <p:nvSpPr>
          <p:cNvPr id="21" name="Rectangle: Rounded Corners 22">
            <a:extLst>
              <a:ext uri="{FF2B5EF4-FFF2-40B4-BE49-F238E27FC236}">
                <a16:creationId xmlns:a16="http://schemas.microsoft.com/office/drawing/2014/main" id="{F92B74E3-D8C4-391C-BDF3-78020C7C0E5E}"/>
              </a:ext>
            </a:extLst>
          </p:cNvPr>
          <p:cNvSpPr/>
          <p:nvPr/>
        </p:nvSpPr>
        <p:spPr>
          <a:xfrm>
            <a:off x="7841841" y="5531055"/>
            <a:ext cx="713944"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9400511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90BDA-F321-2E02-9516-044506BB3E89}"/>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3D72BAEE-2586-CEAA-5DC7-04D317562543}"/>
              </a:ext>
            </a:extLst>
          </p:cNvPr>
          <p:cNvSpPr txBox="1"/>
          <p:nvPr/>
        </p:nvSpPr>
        <p:spPr>
          <a:xfrm>
            <a:off x="532963" y="995974"/>
            <a:ext cx="6312420" cy="461665"/>
          </a:xfrm>
          <a:prstGeom prst="rect">
            <a:avLst/>
          </a:prstGeom>
          <a:noFill/>
        </p:spPr>
        <p:txBody>
          <a:bodyPr wrap="square">
            <a:spAutoFit/>
          </a:bodyPr>
          <a:lstStyle/>
          <a:p>
            <a:r>
              <a:rPr lang="fr-FR" sz="2400" b="1" noProof="0" dirty="0">
                <a:latin typeface="Calibri" panose="020F0502020204030204" pitchFamily="34" charset="0"/>
                <a:ea typeface="Calibri" panose="020F0502020204030204" pitchFamily="34" charset="0"/>
                <a:cs typeface="Calibri" panose="020F0502020204030204" pitchFamily="34" charset="0"/>
              </a:rPr>
              <a:t>3. Choisissez la bonne réponse :</a:t>
            </a:r>
          </a:p>
        </p:txBody>
      </p:sp>
      <p:sp>
        <p:nvSpPr>
          <p:cNvPr id="7" name="Rectangle: Rounded Corners 22">
            <a:extLst>
              <a:ext uri="{FF2B5EF4-FFF2-40B4-BE49-F238E27FC236}">
                <a16:creationId xmlns:a16="http://schemas.microsoft.com/office/drawing/2014/main" id="{D0051944-67A1-E1E7-6186-3CB1E0929338}"/>
              </a:ext>
            </a:extLst>
          </p:cNvPr>
          <p:cNvSpPr/>
          <p:nvPr/>
        </p:nvSpPr>
        <p:spPr>
          <a:xfrm>
            <a:off x="1623927" y="5531055"/>
            <a:ext cx="2325091"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dirty="0">
                <a:latin typeface="Calibri" panose="020F0502020204030204" pitchFamily="34" charset="0"/>
                <a:ea typeface="Calibri" panose="020F0502020204030204" pitchFamily="34" charset="0"/>
                <a:cs typeface="Calibri" panose="020F0502020204030204" pitchFamily="34" charset="0"/>
              </a:rPr>
              <a:t>Ruissellement </a:t>
            </a:r>
            <a:endParaRPr lang="fr-FR" sz="2400" b="1" noProof="0" dirty="0">
              <a:latin typeface="Calibri" panose="020F0502020204030204" pitchFamily="34" charset="0"/>
              <a:ea typeface="Calibri" panose="020F0502020204030204" pitchFamily="34" charset="0"/>
              <a:cs typeface="Calibri" panose="020F0502020204030204" pitchFamily="34" charset="0"/>
            </a:endParaRPr>
          </a:p>
        </p:txBody>
      </p:sp>
      <p:sp>
        <p:nvSpPr>
          <p:cNvPr id="15" name="Rectangle: Rounded Corners 22">
            <a:extLst>
              <a:ext uri="{FF2B5EF4-FFF2-40B4-BE49-F238E27FC236}">
                <a16:creationId xmlns:a16="http://schemas.microsoft.com/office/drawing/2014/main" id="{271277AE-E552-B13C-64BE-7B1E057E8304}"/>
              </a:ext>
            </a:extLst>
          </p:cNvPr>
          <p:cNvSpPr/>
          <p:nvPr/>
        </p:nvSpPr>
        <p:spPr>
          <a:xfrm>
            <a:off x="909983" y="5531055"/>
            <a:ext cx="713944"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ZoneTexte 17">
            <a:extLst>
              <a:ext uri="{FF2B5EF4-FFF2-40B4-BE49-F238E27FC236}">
                <a16:creationId xmlns:a16="http://schemas.microsoft.com/office/drawing/2014/main" id="{B1512457-B8F2-2573-AC96-8B94E7C06A92}"/>
              </a:ext>
            </a:extLst>
          </p:cNvPr>
          <p:cNvSpPr txBox="1"/>
          <p:nvPr/>
        </p:nvSpPr>
        <p:spPr>
          <a:xfrm>
            <a:off x="1909934" y="1331670"/>
            <a:ext cx="7808397" cy="519822"/>
          </a:xfrm>
          <a:prstGeom prst="rect">
            <a:avLst/>
          </a:prstGeom>
          <a:noFill/>
        </p:spPr>
        <p:txBody>
          <a:bodyPr wrap="square">
            <a:spAutoFit/>
          </a:bodyPr>
          <a:lstStyle/>
          <a:p>
            <a:pPr algn="ctr">
              <a:lnSpc>
                <a:spcPct val="125000"/>
              </a:lnSpc>
            </a:pP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Le processus 2 impliqué dans le cycle de l’eau est :</a:t>
            </a:r>
          </a:p>
        </p:txBody>
      </p:sp>
      <p:sp>
        <p:nvSpPr>
          <p:cNvPr id="19" name="Titre 1">
            <a:extLst>
              <a:ext uri="{FF2B5EF4-FFF2-40B4-BE49-F238E27FC236}">
                <a16:creationId xmlns:a16="http://schemas.microsoft.com/office/drawing/2014/main" id="{77776645-4DD4-9F65-E646-C46C64C0661F}"/>
              </a:ext>
            </a:extLst>
          </p:cNvPr>
          <p:cNvSpPr>
            <a:spLocks noGrp="1"/>
          </p:cNvSpPr>
          <p:nvPr>
            <p:ph type="title"/>
          </p:nvPr>
        </p:nvSpPr>
        <p:spPr>
          <a:xfrm>
            <a:off x="909983" y="297486"/>
            <a:ext cx="10372033" cy="267549"/>
          </a:xfrm>
        </p:spPr>
        <p:txBody>
          <a:bodyPr/>
          <a:lstStyle/>
          <a:p>
            <a:r>
              <a:rPr lang="fr-FR" noProof="0" dirty="0">
                <a:solidFill>
                  <a:schemeClr val="tx1">
                    <a:lumMod val="50000"/>
                    <a:lumOff val="50000"/>
                  </a:schemeClr>
                </a:solidFill>
              </a:rPr>
              <a:t>Voici une 	autre question :</a:t>
            </a:r>
          </a:p>
        </p:txBody>
      </p:sp>
      <p:sp>
        <p:nvSpPr>
          <p:cNvPr id="22" name="Espace réservé du contenu 3">
            <a:extLst>
              <a:ext uri="{FF2B5EF4-FFF2-40B4-BE49-F238E27FC236}">
                <a16:creationId xmlns:a16="http://schemas.microsoft.com/office/drawing/2014/main" id="{762618F5-6FE1-7F07-10DE-137DE0AA4BAA}"/>
              </a:ext>
            </a:extLst>
          </p:cNvPr>
          <p:cNvSpPr txBox="1">
            <a:spLocks/>
          </p:cNvSpPr>
          <p:nvPr/>
        </p:nvSpPr>
        <p:spPr>
          <a:xfrm>
            <a:off x="909557" y="555665"/>
            <a:ext cx="10372459" cy="2993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noProof="0" dirty="0">
                <a:solidFill>
                  <a:schemeClr val="tx1">
                    <a:lumMod val="50000"/>
                    <a:lumOff val="50000"/>
                  </a:schemeClr>
                </a:solidFill>
              </a:rPr>
              <a:t>Clarifier la question et, si nécessaire, recourir à l’alternance linguistique. Inviter les élèves à utiliser leurs ardoises.</a:t>
            </a:r>
          </a:p>
        </p:txBody>
      </p:sp>
      <p:grpSp>
        <p:nvGrpSpPr>
          <p:cNvPr id="23" name="Groupe 22">
            <a:extLst>
              <a:ext uri="{FF2B5EF4-FFF2-40B4-BE49-F238E27FC236}">
                <a16:creationId xmlns:a16="http://schemas.microsoft.com/office/drawing/2014/main" id="{C788DDC5-DC4D-EE5E-0986-F72F0DB0A764}"/>
              </a:ext>
            </a:extLst>
          </p:cNvPr>
          <p:cNvGrpSpPr/>
          <p:nvPr/>
        </p:nvGrpSpPr>
        <p:grpSpPr>
          <a:xfrm>
            <a:off x="11493365" y="427318"/>
            <a:ext cx="497596" cy="431295"/>
            <a:chOff x="779844" y="4335989"/>
            <a:chExt cx="563238" cy="575842"/>
          </a:xfrm>
        </p:grpSpPr>
        <p:pic>
          <p:nvPicPr>
            <p:cNvPr id="24" name="Google Shape;307;p51" descr="Une image contenant Dessin animé, clipart, Animation, illustration&#10;&#10;Description générée automatiquement">
              <a:extLst>
                <a:ext uri="{FF2B5EF4-FFF2-40B4-BE49-F238E27FC236}">
                  <a16:creationId xmlns:a16="http://schemas.microsoft.com/office/drawing/2014/main" id="{EEC1B0F0-675E-EA72-D25C-A949BCAC7E50}"/>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25" name="Rectangle 24">
              <a:extLst>
                <a:ext uri="{FF2B5EF4-FFF2-40B4-BE49-F238E27FC236}">
                  <a16:creationId xmlns:a16="http://schemas.microsoft.com/office/drawing/2014/main" id="{67F66240-558C-F48C-D8F6-5534634BF839}"/>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grpSp>
        <p:nvGrpSpPr>
          <p:cNvPr id="10" name="Groupe 9">
            <a:extLst>
              <a:ext uri="{FF2B5EF4-FFF2-40B4-BE49-F238E27FC236}">
                <a16:creationId xmlns:a16="http://schemas.microsoft.com/office/drawing/2014/main" id="{8C394E3A-F9CD-CD9C-ABB2-D044354178C5}"/>
              </a:ext>
            </a:extLst>
          </p:cNvPr>
          <p:cNvGrpSpPr/>
          <p:nvPr/>
        </p:nvGrpSpPr>
        <p:grpSpPr>
          <a:xfrm>
            <a:off x="3549573" y="1868820"/>
            <a:ext cx="4680028" cy="3306877"/>
            <a:chOff x="3225482" y="1880929"/>
            <a:chExt cx="4680028" cy="3306877"/>
          </a:xfrm>
        </p:grpSpPr>
        <p:pic>
          <p:nvPicPr>
            <p:cNvPr id="2" name="Image 1" descr="Cycle de l'eau : étapes, schéma, comment ça marche ?">
              <a:extLst>
                <a:ext uri="{FF2B5EF4-FFF2-40B4-BE49-F238E27FC236}">
                  <a16:creationId xmlns:a16="http://schemas.microsoft.com/office/drawing/2014/main" id="{5F14E6E2-AD87-B762-CF5A-D63CE5C80949}"/>
                </a:ext>
              </a:extLst>
            </p:cNvPr>
            <p:cNvPicPr>
              <a:picLocks noChangeAspect="1"/>
            </p:cNvPicPr>
            <p:nvPr/>
          </p:nvPicPr>
          <p:blipFill>
            <a:blip r:embed="rId3"/>
            <a:stretch>
              <a:fillRect/>
            </a:stretch>
          </p:blipFill>
          <p:spPr>
            <a:xfrm>
              <a:off x="3225482" y="1880929"/>
              <a:ext cx="4680028" cy="3306877"/>
            </a:xfrm>
            <a:prstGeom prst="rect">
              <a:avLst/>
            </a:prstGeom>
          </p:spPr>
        </p:pic>
        <p:sp>
          <p:nvSpPr>
            <p:cNvPr id="5" name="Rectangle: Rounded Corners 22">
              <a:extLst>
                <a:ext uri="{FF2B5EF4-FFF2-40B4-BE49-F238E27FC236}">
                  <a16:creationId xmlns:a16="http://schemas.microsoft.com/office/drawing/2014/main" id="{47F01AD5-1AEF-6579-1F7C-008BA6EDFAFA}"/>
                </a:ext>
              </a:extLst>
            </p:cNvPr>
            <p:cNvSpPr/>
            <p:nvPr/>
          </p:nvSpPr>
          <p:spPr>
            <a:xfrm>
              <a:off x="6269405" y="3755624"/>
              <a:ext cx="1314002" cy="25429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b="1" noProof="0" dirty="0">
                  <a:latin typeface="Calibri" panose="020F0502020204030204" pitchFamily="34" charset="0"/>
                  <a:ea typeface="Calibri" panose="020F0502020204030204" pitchFamily="34" charset="0"/>
                  <a:cs typeface="Calibri" panose="020F0502020204030204" pitchFamily="34" charset="0"/>
                </a:rPr>
                <a:t>1. </a:t>
              </a:r>
            </a:p>
          </p:txBody>
        </p:sp>
        <p:sp>
          <p:nvSpPr>
            <p:cNvPr id="9" name="Rectangle: Rounded Corners 22">
              <a:extLst>
                <a:ext uri="{FF2B5EF4-FFF2-40B4-BE49-F238E27FC236}">
                  <a16:creationId xmlns:a16="http://schemas.microsoft.com/office/drawing/2014/main" id="{60F21920-B056-6826-7108-DE9E09204CB1}"/>
                </a:ext>
              </a:extLst>
            </p:cNvPr>
            <p:cNvSpPr/>
            <p:nvPr/>
          </p:nvSpPr>
          <p:spPr>
            <a:xfrm>
              <a:off x="4139663" y="3316358"/>
              <a:ext cx="1314002" cy="25429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b="1" noProof="0" dirty="0">
                  <a:latin typeface="Calibri" panose="020F0502020204030204" pitchFamily="34" charset="0"/>
                  <a:ea typeface="Calibri" panose="020F0502020204030204" pitchFamily="34" charset="0"/>
                  <a:cs typeface="Calibri" panose="020F0502020204030204" pitchFamily="34" charset="0"/>
                </a:rPr>
                <a:t>2. </a:t>
              </a:r>
            </a:p>
          </p:txBody>
        </p:sp>
      </p:grpSp>
      <p:sp>
        <p:nvSpPr>
          <p:cNvPr id="11" name="Rectangle: Rounded Corners 22">
            <a:extLst>
              <a:ext uri="{FF2B5EF4-FFF2-40B4-BE49-F238E27FC236}">
                <a16:creationId xmlns:a16="http://schemas.microsoft.com/office/drawing/2014/main" id="{561E1127-8158-107B-D45A-74418A057B16}"/>
              </a:ext>
            </a:extLst>
          </p:cNvPr>
          <p:cNvSpPr/>
          <p:nvPr/>
        </p:nvSpPr>
        <p:spPr>
          <a:xfrm>
            <a:off x="5091300" y="5531055"/>
            <a:ext cx="2325091"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dirty="0">
                <a:latin typeface="Calibri" panose="020F0502020204030204" pitchFamily="34" charset="0"/>
                <a:ea typeface="Calibri" panose="020F0502020204030204" pitchFamily="34" charset="0"/>
                <a:cs typeface="Calibri" panose="020F0502020204030204" pitchFamily="34" charset="0"/>
              </a:rPr>
              <a:t>Infiltration </a:t>
            </a:r>
            <a:endParaRPr lang="fr-FR" sz="2400" b="1" noProof="0" dirty="0">
              <a:latin typeface="Calibri" panose="020F0502020204030204" pitchFamily="34" charset="0"/>
              <a:ea typeface="Calibri" panose="020F0502020204030204" pitchFamily="34" charset="0"/>
              <a:cs typeface="Calibri" panose="020F0502020204030204" pitchFamily="34" charset="0"/>
            </a:endParaRPr>
          </a:p>
        </p:txBody>
      </p:sp>
      <p:sp>
        <p:nvSpPr>
          <p:cNvPr id="12" name="Rectangle: Rounded Corners 22">
            <a:extLst>
              <a:ext uri="{FF2B5EF4-FFF2-40B4-BE49-F238E27FC236}">
                <a16:creationId xmlns:a16="http://schemas.microsoft.com/office/drawing/2014/main" id="{24FEE878-4FC1-3EEA-35C3-9E51EE8F77F9}"/>
              </a:ext>
            </a:extLst>
          </p:cNvPr>
          <p:cNvSpPr/>
          <p:nvPr/>
        </p:nvSpPr>
        <p:spPr>
          <a:xfrm>
            <a:off x="4377356" y="5531055"/>
            <a:ext cx="713944"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Rectangle: Rounded Corners 22">
            <a:extLst>
              <a:ext uri="{FF2B5EF4-FFF2-40B4-BE49-F238E27FC236}">
                <a16:creationId xmlns:a16="http://schemas.microsoft.com/office/drawing/2014/main" id="{F8A235F7-3EE0-CC8A-D0EF-D92265C5A3B3}"/>
              </a:ext>
            </a:extLst>
          </p:cNvPr>
          <p:cNvSpPr/>
          <p:nvPr/>
        </p:nvSpPr>
        <p:spPr>
          <a:xfrm>
            <a:off x="8555785" y="5531055"/>
            <a:ext cx="2325091"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dirty="0">
                <a:latin typeface="Calibri" panose="020F0502020204030204" pitchFamily="34" charset="0"/>
                <a:ea typeface="Calibri" panose="020F0502020204030204" pitchFamily="34" charset="0"/>
                <a:cs typeface="Calibri" panose="020F0502020204030204" pitchFamily="34" charset="0"/>
              </a:rPr>
              <a:t>Précipitations</a:t>
            </a:r>
            <a:endParaRPr lang="fr-FR" sz="2400" b="1" noProof="0" dirty="0">
              <a:latin typeface="Calibri" panose="020F0502020204030204" pitchFamily="34" charset="0"/>
              <a:ea typeface="Calibri" panose="020F0502020204030204" pitchFamily="34" charset="0"/>
              <a:cs typeface="Calibri" panose="020F0502020204030204" pitchFamily="34" charset="0"/>
            </a:endParaRPr>
          </a:p>
        </p:txBody>
      </p:sp>
      <p:sp>
        <p:nvSpPr>
          <p:cNvPr id="20" name="Rectangle: Rounded Corners 22">
            <a:extLst>
              <a:ext uri="{FF2B5EF4-FFF2-40B4-BE49-F238E27FC236}">
                <a16:creationId xmlns:a16="http://schemas.microsoft.com/office/drawing/2014/main" id="{9B1F7449-AB1A-2902-41EC-6544076B56E5}"/>
              </a:ext>
            </a:extLst>
          </p:cNvPr>
          <p:cNvSpPr/>
          <p:nvPr/>
        </p:nvSpPr>
        <p:spPr>
          <a:xfrm>
            <a:off x="7841841" y="5531055"/>
            <a:ext cx="713944"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c</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113727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584F6-E794-8EE0-F766-A1E3ABF15E00}"/>
            </a:ext>
          </a:extLst>
        </p:cNvPr>
        <p:cNvGrpSpPr/>
        <p:nvPr/>
      </p:nvGrpSpPr>
      <p:grpSpPr>
        <a:xfrm>
          <a:off x="0" y="0"/>
          <a:ext cx="0" cy="0"/>
          <a:chOff x="0" y="0"/>
          <a:chExt cx="0" cy="0"/>
        </a:xfrm>
      </p:grpSpPr>
      <p:sp>
        <p:nvSpPr>
          <p:cNvPr id="19" name="Titre 1">
            <a:extLst>
              <a:ext uri="{FF2B5EF4-FFF2-40B4-BE49-F238E27FC236}">
                <a16:creationId xmlns:a16="http://schemas.microsoft.com/office/drawing/2014/main" id="{DE65FD81-3A20-2964-9B67-E5E1B1D6F275}"/>
              </a:ext>
            </a:extLst>
          </p:cNvPr>
          <p:cNvSpPr>
            <a:spLocks noGrp="1"/>
          </p:cNvSpPr>
          <p:nvPr>
            <p:ph type="title"/>
          </p:nvPr>
        </p:nvSpPr>
        <p:spPr>
          <a:xfrm>
            <a:off x="805511" y="276383"/>
            <a:ext cx="10580977" cy="458045"/>
          </a:xfrm>
        </p:spPr>
        <p:txBody>
          <a:bodyPr/>
          <a:lstStyle/>
          <a:p>
            <a:r>
              <a:rPr lang="fr-FR" noProof="0" dirty="0">
                <a:solidFill>
                  <a:schemeClr val="tx1">
                    <a:lumMod val="50000"/>
                    <a:lumOff val="50000"/>
                  </a:schemeClr>
                </a:solidFill>
              </a:rPr>
              <a:t>Excellent La bonne réponse est c. </a:t>
            </a:r>
            <a:r>
              <a:rPr lang="fr-FR" dirty="0">
                <a:solidFill>
                  <a:schemeClr val="tx1">
                    <a:lumMod val="50000"/>
                    <a:lumOff val="50000"/>
                  </a:schemeClr>
                </a:solidFill>
              </a:rPr>
              <a:t>C</a:t>
            </a:r>
            <a:r>
              <a:rPr lang="fr-FR" noProof="0" dirty="0">
                <a:solidFill>
                  <a:schemeClr val="tx1">
                    <a:lumMod val="50000"/>
                    <a:lumOff val="50000"/>
                  </a:schemeClr>
                </a:solidFill>
              </a:rPr>
              <a:t>e processus est la précipitation. </a:t>
            </a:r>
          </a:p>
        </p:txBody>
      </p:sp>
      <p:pic>
        <p:nvPicPr>
          <p:cNvPr id="2" name="Image 8">
            <a:extLst>
              <a:ext uri="{FF2B5EF4-FFF2-40B4-BE49-F238E27FC236}">
                <a16:creationId xmlns:a16="http://schemas.microsoft.com/office/drawing/2014/main" id="{F3F5B1CF-7FD4-DF6C-A717-196B679863D9}"/>
              </a:ext>
            </a:extLst>
          </p:cNvPr>
          <p:cNvPicPr>
            <a:picLocks noChangeAspect="1"/>
          </p:cNvPicPr>
          <p:nvPr/>
        </p:nvPicPr>
        <p:blipFill>
          <a:blip r:embed="rId2"/>
          <a:stretch>
            <a:fillRect/>
          </a:stretch>
        </p:blipFill>
        <p:spPr>
          <a:xfrm>
            <a:off x="11645716" y="505406"/>
            <a:ext cx="325863" cy="325863"/>
          </a:xfrm>
          <a:prstGeom prst="rect">
            <a:avLst/>
          </a:prstGeom>
        </p:spPr>
      </p:pic>
      <p:sp>
        <p:nvSpPr>
          <p:cNvPr id="3" name="Rectangle: Rounded Corners 22">
            <a:extLst>
              <a:ext uri="{FF2B5EF4-FFF2-40B4-BE49-F238E27FC236}">
                <a16:creationId xmlns:a16="http://schemas.microsoft.com/office/drawing/2014/main" id="{4F253684-0432-8F22-5DA4-5C472107F564}"/>
              </a:ext>
            </a:extLst>
          </p:cNvPr>
          <p:cNvSpPr/>
          <p:nvPr/>
        </p:nvSpPr>
        <p:spPr>
          <a:xfrm>
            <a:off x="1623927" y="5531055"/>
            <a:ext cx="2325091"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dirty="0">
                <a:latin typeface="Calibri" panose="020F0502020204030204" pitchFamily="34" charset="0"/>
                <a:ea typeface="Calibri" panose="020F0502020204030204" pitchFamily="34" charset="0"/>
                <a:cs typeface="Calibri" panose="020F0502020204030204" pitchFamily="34" charset="0"/>
              </a:rPr>
              <a:t>Ruissellement </a:t>
            </a:r>
            <a:endParaRPr lang="fr-FR" sz="2400" b="1" noProof="0" dirty="0">
              <a:latin typeface="Calibri" panose="020F0502020204030204" pitchFamily="34" charset="0"/>
              <a:ea typeface="Calibri" panose="020F0502020204030204" pitchFamily="34" charset="0"/>
              <a:cs typeface="Calibri" panose="020F0502020204030204" pitchFamily="34" charset="0"/>
            </a:endParaRPr>
          </a:p>
        </p:txBody>
      </p:sp>
      <p:sp>
        <p:nvSpPr>
          <p:cNvPr id="4" name="Rectangle: Rounded Corners 22">
            <a:extLst>
              <a:ext uri="{FF2B5EF4-FFF2-40B4-BE49-F238E27FC236}">
                <a16:creationId xmlns:a16="http://schemas.microsoft.com/office/drawing/2014/main" id="{0C2A1B0A-5285-DD30-610F-80991E804251}"/>
              </a:ext>
            </a:extLst>
          </p:cNvPr>
          <p:cNvSpPr/>
          <p:nvPr/>
        </p:nvSpPr>
        <p:spPr>
          <a:xfrm>
            <a:off x="909983" y="5531055"/>
            <a:ext cx="713944"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a</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5" name="Groupe 4">
            <a:extLst>
              <a:ext uri="{FF2B5EF4-FFF2-40B4-BE49-F238E27FC236}">
                <a16:creationId xmlns:a16="http://schemas.microsoft.com/office/drawing/2014/main" id="{BF64B0B9-E419-F570-4E03-D10370C1614D}"/>
              </a:ext>
            </a:extLst>
          </p:cNvPr>
          <p:cNvGrpSpPr/>
          <p:nvPr/>
        </p:nvGrpSpPr>
        <p:grpSpPr>
          <a:xfrm>
            <a:off x="3549573" y="1868820"/>
            <a:ext cx="4680028" cy="3306877"/>
            <a:chOff x="3225482" y="1880929"/>
            <a:chExt cx="4680028" cy="3306877"/>
          </a:xfrm>
        </p:grpSpPr>
        <p:pic>
          <p:nvPicPr>
            <p:cNvPr id="6" name="Image 5" descr="Cycle de l'eau : étapes, schéma, comment ça marche ?">
              <a:extLst>
                <a:ext uri="{FF2B5EF4-FFF2-40B4-BE49-F238E27FC236}">
                  <a16:creationId xmlns:a16="http://schemas.microsoft.com/office/drawing/2014/main" id="{A1D079D8-4C54-0B4D-388A-87CB115DBF18}"/>
                </a:ext>
              </a:extLst>
            </p:cNvPr>
            <p:cNvPicPr>
              <a:picLocks noChangeAspect="1"/>
            </p:cNvPicPr>
            <p:nvPr/>
          </p:nvPicPr>
          <p:blipFill>
            <a:blip r:embed="rId3"/>
            <a:stretch>
              <a:fillRect/>
            </a:stretch>
          </p:blipFill>
          <p:spPr>
            <a:xfrm>
              <a:off x="3225482" y="1880929"/>
              <a:ext cx="4680028" cy="3306877"/>
            </a:xfrm>
            <a:prstGeom prst="rect">
              <a:avLst/>
            </a:prstGeom>
          </p:spPr>
        </p:pic>
        <p:sp>
          <p:nvSpPr>
            <p:cNvPr id="9" name="Rectangle: Rounded Corners 22">
              <a:extLst>
                <a:ext uri="{FF2B5EF4-FFF2-40B4-BE49-F238E27FC236}">
                  <a16:creationId xmlns:a16="http://schemas.microsoft.com/office/drawing/2014/main" id="{4E0AE6DF-A101-1AC9-FAC2-C12C6FBCA3AC}"/>
                </a:ext>
              </a:extLst>
            </p:cNvPr>
            <p:cNvSpPr/>
            <p:nvPr/>
          </p:nvSpPr>
          <p:spPr>
            <a:xfrm>
              <a:off x="6269405" y="3755624"/>
              <a:ext cx="1314002" cy="25429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b="1" noProof="0" dirty="0">
                  <a:latin typeface="Calibri" panose="020F0502020204030204" pitchFamily="34" charset="0"/>
                  <a:ea typeface="Calibri" panose="020F0502020204030204" pitchFamily="34" charset="0"/>
                  <a:cs typeface="Calibri" panose="020F0502020204030204" pitchFamily="34" charset="0"/>
                </a:rPr>
                <a:t>1. </a:t>
              </a:r>
            </a:p>
          </p:txBody>
        </p:sp>
        <p:sp>
          <p:nvSpPr>
            <p:cNvPr id="10" name="Rectangle: Rounded Corners 22">
              <a:extLst>
                <a:ext uri="{FF2B5EF4-FFF2-40B4-BE49-F238E27FC236}">
                  <a16:creationId xmlns:a16="http://schemas.microsoft.com/office/drawing/2014/main" id="{85D78F38-DDB0-01D3-17DB-032C04B57085}"/>
                </a:ext>
              </a:extLst>
            </p:cNvPr>
            <p:cNvSpPr/>
            <p:nvPr/>
          </p:nvSpPr>
          <p:spPr>
            <a:xfrm>
              <a:off x="4139663" y="3316358"/>
              <a:ext cx="1314002" cy="254292"/>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b="1" noProof="0" dirty="0">
                  <a:latin typeface="Calibri" panose="020F0502020204030204" pitchFamily="34" charset="0"/>
                  <a:ea typeface="Calibri" panose="020F0502020204030204" pitchFamily="34" charset="0"/>
                  <a:cs typeface="Calibri" panose="020F0502020204030204" pitchFamily="34" charset="0"/>
                </a:rPr>
                <a:t>2. </a:t>
              </a:r>
            </a:p>
          </p:txBody>
        </p:sp>
      </p:grpSp>
      <p:sp>
        <p:nvSpPr>
          <p:cNvPr id="11" name="Rectangle: Rounded Corners 22">
            <a:extLst>
              <a:ext uri="{FF2B5EF4-FFF2-40B4-BE49-F238E27FC236}">
                <a16:creationId xmlns:a16="http://schemas.microsoft.com/office/drawing/2014/main" id="{BC786000-E612-9E79-4793-9224F1F22FE5}"/>
              </a:ext>
            </a:extLst>
          </p:cNvPr>
          <p:cNvSpPr/>
          <p:nvPr/>
        </p:nvSpPr>
        <p:spPr>
          <a:xfrm>
            <a:off x="5091300" y="5531055"/>
            <a:ext cx="2325091"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dirty="0">
                <a:latin typeface="Calibri" panose="020F0502020204030204" pitchFamily="34" charset="0"/>
                <a:ea typeface="Calibri" panose="020F0502020204030204" pitchFamily="34" charset="0"/>
                <a:cs typeface="Calibri" panose="020F0502020204030204" pitchFamily="34" charset="0"/>
              </a:rPr>
              <a:t>Infiltration </a:t>
            </a:r>
            <a:endParaRPr lang="fr-FR" sz="2400" b="1" noProof="0" dirty="0">
              <a:latin typeface="Calibri" panose="020F0502020204030204" pitchFamily="34" charset="0"/>
              <a:ea typeface="Calibri" panose="020F0502020204030204" pitchFamily="34" charset="0"/>
              <a:cs typeface="Calibri" panose="020F0502020204030204" pitchFamily="34" charset="0"/>
            </a:endParaRPr>
          </a:p>
        </p:txBody>
      </p:sp>
      <p:sp>
        <p:nvSpPr>
          <p:cNvPr id="22" name="Rectangle: Rounded Corners 22">
            <a:extLst>
              <a:ext uri="{FF2B5EF4-FFF2-40B4-BE49-F238E27FC236}">
                <a16:creationId xmlns:a16="http://schemas.microsoft.com/office/drawing/2014/main" id="{28F44FE5-216F-887D-626E-56912C2EE7E3}"/>
              </a:ext>
            </a:extLst>
          </p:cNvPr>
          <p:cNvSpPr/>
          <p:nvPr/>
        </p:nvSpPr>
        <p:spPr>
          <a:xfrm>
            <a:off x="4377356" y="5531055"/>
            <a:ext cx="713944" cy="567058"/>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b</a:t>
            </a:r>
            <a:endParaRPr lang="fr-FR" sz="2400" b="1" noProof="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Rectangle: Rounded Corners 22">
            <a:extLst>
              <a:ext uri="{FF2B5EF4-FFF2-40B4-BE49-F238E27FC236}">
                <a16:creationId xmlns:a16="http://schemas.microsoft.com/office/drawing/2014/main" id="{8325D0DB-520C-B044-F1EB-10AD1E346535}"/>
              </a:ext>
            </a:extLst>
          </p:cNvPr>
          <p:cNvSpPr/>
          <p:nvPr/>
        </p:nvSpPr>
        <p:spPr>
          <a:xfrm>
            <a:off x="8555785" y="5531055"/>
            <a:ext cx="2397965" cy="567058"/>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dirty="0">
                <a:solidFill>
                  <a:schemeClr val="bg1"/>
                </a:solidFill>
                <a:latin typeface="Calibri" panose="020F0502020204030204" pitchFamily="34" charset="0"/>
                <a:ea typeface="Calibri" panose="020F0502020204030204" pitchFamily="34" charset="0"/>
                <a:cs typeface="Calibri" panose="020F0502020204030204" pitchFamily="34" charset="0"/>
              </a:rPr>
              <a:t>Précipitations</a:t>
            </a:r>
          </a:p>
        </p:txBody>
      </p:sp>
      <p:sp>
        <p:nvSpPr>
          <p:cNvPr id="24" name="Rectangle: Rounded Corners 22">
            <a:extLst>
              <a:ext uri="{FF2B5EF4-FFF2-40B4-BE49-F238E27FC236}">
                <a16:creationId xmlns:a16="http://schemas.microsoft.com/office/drawing/2014/main" id="{71FA079F-1161-7E53-89CF-DE6A780892D7}"/>
              </a:ext>
            </a:extLst>
          </p:cNvPr>
          <p:cNvSpPr/>
          <p:nvPr/>
        </p:nvSpPr>
        <p:spPr>
          <a:xfrm>
            <a:off x="7841841" y="5531055"/>
            <a:ext cx="713944" cy="567058"/>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800" b="1">
                <a:solidFill>
                  <a:schemeClr val="bg1"/>
                </a:solidFill>
                <a:latin typeface="Calibri" panose="020F0502020204030204" pitchFamily="34" charset="0"/>
                <a:ea typeface="Calibri" panose="020F0502020204030204" pitchFamily="34" charset="0"/>
                <a:cs typeface="Calibri" panose="020F0502020204030204" pitchFamily="34" charset="0"/>
              </a:rPr>
              <a:t>c</a:t>
            </a:r>
            <a:endParaRPr lang="fr-FR" sz="28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ZoneTexte 24">
            <a:extLst>
              <a:ext uri="{FF2B5EF4-FFF2-40B4-BE49-F238E27FC236}">
                <a16:creationId xmlns:a16="http://schemas.microsoft.com/office/drawing/2014/main" id="{C58F3A41-2EFE-1850-B0AC-BB04F56C42BA}"/>
              </a:ext>
            </a:extLst>
          </p:cNvPr>
          <p:cNvSpPr txBox="1"/>
          <p:nvPr/>
        </p:nvSpPr>
        <p:spPr>
          <a:xfrm>
            <a:off x="1909933" y="1253551"/>
            <a:ext cx="7808397" cy="519822"/>
          </a:xfrm>
          <a:prstGeom prst="rect">
            <a:avLst/>
          </a:prstGeom>
          <a:noFill/>
        </p:spPr>
        <p:txBody>
          <a:bodyPr wrap="square">
            <a:spAutoFit/>
          </a:bodyPr>
          <a:lstStyle/>
          <a:p>
            <a:pPr algn="ctr">
              <a:lnSpc>
                <a:spcPct val="125000"/>
              </a:lnSpc>
            </a:pPr>
            <a:r>
              <a:rPr lang="fr-FR" sz="2400" b="1" noProof="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Le processus 2 impliqué dans le cycle de l’eau est :</a:t>
            </a:r>
          </a:p>
        </p:txBody>
      </p:sp>
    </p:spTree>
    <p:extLst>
      <p:ext uri="{BB962C8B-B14F-4D97-AF65-F5344CB8AC3E}">
        <p14:creationId xmlns:p14="http://schemas.microsoft.com/office/powerpoint/2010/main" val="323933328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39D76-A284-4334-6F43-3D480669DA97}"/>
            </a:ext>
          </a:extLst>
        </p:cNvPr>
        <p:cNvGrpSpPr/>
        <p:nvPr/>
      </p:nvGrpSpPr>
      <p:grpSpPr>
        <a:xfrm>
          <a:off x="0" y="0"/>
          <a:ext cx="0" cy="0"/>
          <a:chOff x="0" y="0"/>
          <a:chExt cx="0" cy="0"/>
        </a:xfrm>
      </p:grpSpPr>
      <p:sp>
        <p:nvSpPr>
          <p:cNvPr id="5" name="Google Shape;15880;p58">
            <a:extLst>
              <a:ext uri="{FF2B5EF4-FFF2-40B4-BE49-F238E27FC236}">
                <a16:creationId xmlns:a16="http://schemas.microsoft.com/office/drawing/2014/main" id="{2C42F5FA-F2D7-D03A-19F9-C31E956A79D6}"/>
              </a:ext>
            </a:extLst>
          </p:cNvPr>
          <p:cNvSpPr txBox="1">
            <a:spLocks/>
          </p:cNvSpPr>
          <p:nvPr/>
        </p:nvSpPr>
        <p:spPr>
          <a:xfrm>
            <a:off x="1039126" y="5157220"/>
            <a:ext cx="10207055" cy="500985"/>
          </a:xfrm>
          <a:prstGeom prst="roundRect">
            <a:avLst/>
          </a:prstGeom>
          <a:no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fr-FR"/>
            </a:defPPr>
            <a:lvl1pPr marR="0" lvl="0" algn="ctr" defTabSz="457200">
              <a:lnSpc>
                <a:spcPct val="100000"/>
              </a:lnSpc>
              <a:spcBef>
                <a:spcPts val="0"/>
              </a:spcBef>
              <a:spcAft>
                <a:spcPts val="600"/>
              </a:spcAft>
              <a:buClrTx/>
              <a:buSzTx/>
              <a:buFont typeface="Hammersmith One"/>
              <a:buNone/>
              <a:defRPr sz="2400" b="1" i="0" u="none" strike="noStrike" cap="none">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r>
              <a:rPr lang="fr-FR" dirty="0">
                <a:solidFill>
                  <a:srgbClr val="233D99"/>
                </a:solidFill>
                <a:latin typeface="BradleyTypePro-Regular"/>
              </a:rPr>
              <a:t>Ruissellement : l’eau s’écoule à la surface vers les rivières, fleuves et océans.</a:t>
            </a:r>
            <a:endParaRPr lang="fr-FR" dirty="0"/>
          </a:p>
        </p:txBody>
      </p:sp>
      <p:sp>
        <p:nvSpPr>
          <p:cNvPr id="6" name="Rectangle : coins arrondis 6">
            <a:extLst>
              <a:ext uri="{FF2B5EF4-FFF2-40B4-BE49-F238E27FC236}">
                <a16:creationId xmlns:a16="http://schemas.microsoft.com/office/drawing/2014/main" id="{9BBD4E57-4C8D-97BD-389B-09EDE4C842BC}"/>
              </a:ext>
            </a:extLst>
          </p:cNvPr>
          <p:cNvSpPr/>
          <p:nvPr/>
        </p:nvSpPr>
        <p:spPr>
          <a:xfrm>
            <a:off x="1338919" y="5728551"/>
            <a:ext cx="3133340" cy="606036"/>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a. </a:t>
            </a:r>
            <a:r>
              <a:rPr lang="fr-FR" sz="2400" b="1" noProof="0" dirty="0">
                <a:latin typeface="+mj-lt"/>
                <a:cs typeface="Calibri" panose="020F0502020204030204" pitchFamily="34" charset="0"/>
                <a:sym typeface="Calibri"/>
              </a:rPr>
              <a:t>Vrai</a:t>
            </a:r>
            <a:endParaRPr lang="fr-FR" sz="2400" b="1" noProof="0" dirty="0">
              <a:latin typeface="+mj-lt"/>
              <a:cs typeface="Calibri" panose="020F0502020204030204" pitchFamily="34" charset="0"/>
            </a:endParaRPr>
          </a:p>
        </p:txBody>
      </p:sp>
      <p:sp>
        <p:nvSpPr>
          <p:cNvPr id="9" name="Rectangle : coins arrondis 13">
            <a:extLst>
              <a:ext uri="{FF2B5EF4-FFF2-40B4-BE49-F238E27FC236}">
                <a16:creationId xmlns:a16="http://schemas.microsoft.com/office/drawing/2014/main" id="{724B2987-E58B-26AB-CEF0-A48F987FD91F}"/>
              </a:ext>
            </a:extLst>
          </p:cNvPr>
          <p:cNvSpPr/>
          <p:nvPr/>
        </p:nvSpPr>
        <p:spPr>
          <a:xfrm>
            <a:off x="7439731" y="5728551"/>
            <a:ext cx="3133340" cy="606036"/>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b. Faux</a:t>
            </a:r>
          </a:p>
        </p:txBody>
      </p:sp>
      <p:sp>
        <p:nvSpPr>
          <p:cNvPr id="13" name="Google Shape;15880;p58">
            <a:extLst>
              <a:ext uri="{FF2B5EF4-FFF2-40B4-BE49-F238E27FC236}">
                <a16:creationId xmlns:a16="http://schemas.microsoft.com/office/drawing/2014/main" id="{2B359C24-4B7F-8684-604D-5969D6936C90}"/>
              </a:ext>
            </a:extLst>
          </p:cNvPr>
          <p:cNvSpPr txBox="1">
            <a:spLocks/>
          </p:cNvSpPr>
          <p:nvPr/>
        </p:nvSpPr>
        <p:spPr>
          <a:xfrm>
            <a:off x="815644" y="974012"/>
            <a:ext cx="7313230" cy="500986"/>
          </a:xfrm>
          <a:prstGeom prst="roundRect">
            <a:avLst/>
          </a:prstGeom>
          <a:solidFill>
            <a:srgbClr val="FFFFFF"/>
          </a:solid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en-US"/>
            </a:defPPr>
            <a:lvl1pPr marR="0" lvl="0" algn="ctr" defTabSz="914400">
              <a:lnSpc>
                <a:spcPct val="100000"/>
              </a:lnSpc>
              <a:spcBef>
                <a:spcPts val="0"/>
              </a:spcBef>
              <a:spcAft>
                <a:spcPts val="0"/>
              </a:spcAft>
              <a:buClr>
                <a:srgbClr val="000000"/>
              </a:buClr>
              <a:buSzPts val="2400"/>
              <a:buFont typeface="Hammersmith One"/>
              <a:buNone/>
              <a:defRPr sz="2400" b="1" i="0" u="none" strike="noStrike" cap="none">
                <a:solidFill>
                  <a:schemeClr val="dk1"/>
                </a:solidFill>
                <a:latin typeface="+mj-lt"/>
                <a:ea typeface="Hammersmith One"/>
                <a:cs typeface="Hammersmith One"/>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pPr algn="l">
              <a:lnSpc>
                <a:spcPct val="125000"/>
              </a:lnSpc>
            </a:pPr>
            <a:r>
              <a:rPr lang="fr-FR" noProof="0" dirty="0">
                <a:solidFill>
                  <a:schemeClr val="tx1"/>
                </a:solidFill>
                <a:latin typeface="Calibri" panose="020F0502020204030204" pitchFamily="34" charset="0"/>
                <a:ea typeface="Calibri" panose="020F0502020204030204" pitchFamily="34" charset="0"/>
                <a:cs typeface="Calibri" panose="020F0502020204030204" pitchFamily="34" charset="0"/>
              </a:rPr>
              <a:t>4. Répondez par « vrai » ou « faux »: </a:t>
            </a:r>
          </a:p>
        </p:txBody>
      </p:sp>
      <p:sp>
        <p:nvSpPr>
          <p:cNvPr id="15" name="Titre 1">
            <a:extLst>
              <a:ext uri="{FF2B5EF4-FFF2-40B4-BE49-F238E27FC236}">
                <a16:creationId xmlns:a16="http://schemas.microsoft.com/office/drawing/2014/main" id="{91C6A1CF-7E8C-677D-5927-F25D65627CD1}"/>
              </a:ext>
            </a:extLst>
          </p:cNvPr>
          <p:cNvSpPr>
            <a:spLocks noGrp="1"/>
          </p:cNvSpPr>
          <p:nvPr>
            <p:ph type="title"/>
          </p:nvPr>
        </p:nvSpPr>
        <p:spPr>
          <a:xfrm>
            <a:off x="909983" y="297486"/>
            <a:ext cx="10372033" cy="267549"/>
          </a:xfrm>
        </p:spPr>
        <p:txBody>
          <a:bodyPr/>
          <a:lstStyle/>
          <a:p>
            <a:r>
              <a:rPr lang="fr-FR" noProof="0" dirty="0">
                <a:solidFill>
                  <a:schemeClr val="tx1">
                    <a:lumMod val="50000"/>
                    <a:lumOff val="50000"/>
                  </a:schemeClr>
                </a:solidFill>
              </a:rPr>
              <a:t>Répondez à la question suivante:</a:t>
            </a:r>
          </a:p>
        </p:txBody>
      </p:sp>
      <p:sp>
        <p:nvSpPr>
          <p:cNvPr id="20" name="Espace réservé du contenu 3">
            <a:extLst>
              <a:ext uri="{FF2B5EF4-FFF2-40B4-BE49-F238E27FC236}">
                <a16:creationId xmlns:a16="http://schemas.microsoft.com/office/drawing/2014/main" id="{1838EB7B-92BE-7550-5238-DB9BC80F37A1}"/>
              </a:ext>
            </a:extLst>
          </p:cNvPr>
          <p:cNvSpPr txBox="1">
            <a:spLocks/>
          </p:cNvSpPr>
          <p:nvPr/>
        </p:nvSpPr>
        <p:spPr>
          <a:xfrm>
            <a:off x="910138" y="635380"/>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noProof="0" dirty="0">
                <a:solidFill>
                  <a:prstClr val="white">
                    <a:lumMod val="65000"/>
                  </a:prstClr>
                </a:solidFill>
                <a:latin typeface="Calibri" panose="020F0502020204030204"/>
              </a:rPr>
              <a:t>Accorder quelques secondes de réflexion aux élèves, puis les inviter à répondre en levant la main.</a:t>
            </a:r>
          </a:p>
          <a:p>
            <a:endParaRPr lang="fr-FR" sz="1200" noProof="0" dirty="0">
              <a:solidFill>
                <a:prstClr val="white">
                  <a:lumMod val="65000"/>
                </a:prstClr>
              </a:solidFill>
              <a:latin typeface="Calibri" panose="020F0502020204030204"/>
            </a:endParaRPr>
          </a:p>
        </p:txBody>
      </p:sp>
      <p:pic>
        <p:nvPicPr>
          <p:cNvPr id="21" name="Picture 2" descr="Lever la main - Icônes mains et gestes gratuites">
            <a:extLst>
              <a:ext uri="{FF2B5EF4-FFF2-40B4-BE49-F238E27FC236}">
                <a16:creationId xmlns:a16="http://schemas.microsoft.com/office/drawing/2014/main" id="{21B01525-C23E-AFAF-7FFD-2FE7770701CC}"/>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1203336" y="431038"/>
            <a:ext cx="500984" cy="500984"/>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e 6">
            <a:extLst>
              <a:ext uri="{FF2B5EF4-FFF2-40B4-BE49-F238E27FC236}">
                <a16:creationId xmlns:a16="http://schemas.microsoft.com/office/drawing/2014/main" id="{0A508170-4379-9D7E-34A5-B6E12359B73E}"/>
              </a:ext>
            </a:extLst>
          </p:cNvPr>
          <p:cNvGrpSpPr/>
          <p:nvPr/>
        </p:nvGrpSpPr>
        <p:grpSpPr>
          <a:xfrm>
            <a:off x="3360494" y="1463427"/>
            <a:ext cx="5811498" cy="3623447"/>
            <a:chOff x="3360494" y="1463427"/>
            <a:chExt cx="5811498" cy="3623447"/>
          </a:xfrm>
        </p:grpSpPr>
        <p:pic>
          <p:nvPicPr>
            <p:cNvPr id="3" name="Image 2">
              <a:extLst>
                <a:ext uri="{FF2B5EF4-FFF2-40B4-BE49-F238E27FC236}">
                  <a16:creationId xmlns:a16="http://schemas.microsoft.com/office/drawing/2014/main" id="{A4FF6381-2AAF-4D99-1245-6A9A9BFFF867}"/>
                </a:ext>
              </a:extLst>
            </p:cNvPr>
            <p:cNvPicPr>
              <a:picLocks noChangeAspect="1"/>
            </p:cNvPicPr>
            <p:nvPr/>
          </p:nvPicPr>
          <p:blipFill>
            <a:blip r:embed="rId3">
              <a:extLst>
                <a:ext uri="{28A0092B-C50C-407E-A947-70E740481C1C}">
                  <a14:useLocalDpi xmlns:a14="http://schemas.microsoft.com/office/drawing/2010/main" val="0"/>
                </a:ext>
              </a:extLst>
            </a:blip>
            <a:srcRect t="6323"/>
            <a:stretch>
              <a:fillRect/>
            </a:stretch>
          </p:blipFill>
          <p:spPr>
            <a:xfrm>
              <a:off x="3360494" y="1463427"/>
              <a:ext cx="5811498" cy="3623447"/>
            </a:xfrm>
            <a:prstGeom prst="rect">
              <a:avLst/>
            </a:prstGeom>
          </p:spPr>
        </p:pic>
        <p:sp>
          <p:nvSpPr>
            <p:cNvPr id="4" name="Rectangle: Rounded Corners 22">
              <a:extLst>
                <a:ext uri="{FF2B5EF4-FFF2-40B4-BE49-F238E27FC236}">
                  <a16:creationId xmlns:a16="http://schemas.microsoft.com/office/drawing/2014/main" id="{31AF5CD5-80A7-9D82-4F21-7A3B5F9217A0}"/>
                </a:ext>
              </a:extLst>
            </p:cNvPr>
            <p:cNvSpPr/>
            <p:nvPr/>
          </p:nvSpPr>
          <p:spPr>
            <a:xfrm>
              <a:off x="4385251" y="4091292"/>
              <a:ext cx="1623663" cy="311930"/>
            </a:xfrm>
            <a:prstGeom prst="roundRect">
              <a:avLst/>
            </a:prstGeom>
            <a:solidFill>
              <a:schemeClr val="accent1">
                <a:lumMod val="20000"/>
                <a:lumOff val="80000"/>
                <a:alpha val="37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b="1" noProof="0" dirty="0">
                  <a:latin typeface="Calibri" panose="020F0502020204030204" pitchFamily="34" charset="0"/>
                  <a:ea typeface="Calibri" panose="020F0502020204030204" pitchFamily="34" charset="0"/>
                  <a:cs typeface="Calibri" panose="020F0502020204030204" pitchFamily="34" charset="0"/>
                </a:rPr>
                <a:t>Ruissellement</a:t>
              </a:r>
            </a:p>
          </p:txBody>
        </p:sp>
      </p:grpSp>
    </p:spTree>
    <p:extLst>
      <p:ext uri="{BB962C8B-B14F-4D97-AF65-F5344CB8AC3E}">
        <p14:creationId xmlns:p14="http://schemas.microsoft.com/office/powerpoint/2010/main" val="124220335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771A7-3CD7-7C5A-A8ED-D728AA7E7CE3}"/>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BF0C90D0-0FB2-2B5D-4474-75EB66BD32A1}"/>
              </a:ext>
            </a:extLst>
          </p:cNvPr>
          <p:cNvSpPr>
            <a:spLocks noGrp="1"/>
          </p:cNvSpPr>
          <p:nvPr>
            <p:ph type="title"/>
          </p:nvPr>
        </p:nvSpPr>
        <p:spPr>
          <a:xfrm>
            <a:off x="935304" y="318293"/>
            <a:ext cx="10372033" cy="267549"/>
          </a:xfrm>
        </p:spPr>
        <p:txBody>
          <a:bodyPr/>
          <a:lstStyle/>
          <a:p>
            <a:r>
              <a:rPr lang="fr-FR" noProof="0" dirty="0">
                <a:solidFill>
                  <a:schemeClr val="tx1">
                    <a:lumMod val="50000"/>
                    <a:lumOff val="50000"/>
                  </a:schemeClr>
                </a:solidFill>
              </a:rPr>
              <a:t>Parfait ! La proposition est correcte.</a:t>
            </a:r>
          </a:p>
        </p:txBody>
      </p:sp>
      <p:sp>
        <p:nvSpPr>
          <p:cNvPr id="7" name="Espace réservé du contenu 3">
            <a:extLst>
              <a:ext uri="{FF2B5EF4-FFF2-40B4-BE49-F238E27FC236}">
                <a16:creationId xmlns:a16="http://schemas.microsoft.com/office/drawing/2014/main" id="{C09FFF71-AA93-07EB-124D-AF9B85BDAD39}"/>
              </a:ext>
            </a:extLst>
          </p:cNvPr>
          <p:cNvSpPr txBox="1">
            <a:spLocks/>
          </p:cNvSpPr>
          <p:nvPr/>
        </p:nvSpPr>
        <p:spPr>
          <a:xfrm>
            <a:off x="788063" y="655225"/>
            <a:ext cx="10372459" cy="2993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noProof="0" dirty="0">
                <a:solidFill>
                  <a:schemeClr val="tx1">
                    <a:lumMod val="50000"/>
                    <a:lumOff val="50000"/>
                  </a:schemeClr>
                </a:solidFill>
              </a:rPr>
              <a:t>Expliquer davantage si nécessaire.</a:t>
            </a:r>
          </a:p>
        </p:txBody>
      </p:sp>
      <p:pic>
        <p:nvPicPr>
          <p:cNvPr id="8" name="Image 8">
            <a:extLst>
              <a:ext uri="{FF2B5EF4-FFF2-40B4-BE49-F238E27FC236}">
                <a16:creationId xmlns:a16="http://schemas.microsoft.com/office/drawing/2014/main" id="{4C5A27D5-A18E-820D-EE48-80BCFAF9682E}"/>
              </a:ext>
            </a:extLst>
          </p:cNvPr>
          <p:cNvPicPr>
            <a:picLocks noChangeAspect="1"/>
          </p:cNvPicPr>
          <p:nvPr/>
        </p:nvPicPr>
        <p:blipFill>
          <a:blip r:embed="rId2"/>
          <a:stretch>
            <a:fillRect/>
          </a:stretch>
        </p:blipFill>
        <p:spPr>
          <a:xfrm>
            <a:off x="11645716" y="505406"/>
            <a:ext cx="325863" cy="325863"/>
          </a:xfrm>
          <a:prstGeom prst="rect">
            <a:avLst/>
          </a:prstGeom>
        </p:spPr>
      </p:pic>
      <p:sp>
        <p:nvSpPr>
          <p:cNvPr id="5" name="Rectangle : coins arrondis 6">
            <a:extLst>
              <a:ext uri="{FF2B5EF4-FFF2-40B4-BE49-F238E27FC236}">
                <a16:creationId xmlns:a16="http://schemas.microsoft.com/office/drawing/2014/main" id="{A3D2FAE8-340F-0271-446C-ACE57E6F90FD}"/>
              </a:ext>
            </a:extLst>
          </p:cNvPr>
          <p:cNvSpPr/>
          <p:nvPr/>
        </p:nvSpPr>
        <p:spPr>
          <a:xfrm>
            <a:off x="1338919" y="5728551"/>
            <a:ext cx="3133340" cy="606036"/>
          </a:xfrm>
          <a:prstGeom prst="roundRect">
            <a:avLst/>
          </a:prstGeom>
          <a:solidFill>
            <a:srgbClr val="002060"/>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dirty="0">
                <a:solidFill>
                  <a:schemeClr val="bg1"/>
                </a:solidFill>
                <a:latin typeface="+mj-lt"/>
                <a:cs typeface="Calibri" panose="020F0502020204030204" pitchFamily="34" charset="0"/>
              </a:rPr>
              <a:t>a</a:t>
            </a:r>
            <a:r>
              <a:rPr lang="fr-FR" sz="2400" b="1">
                <a:solidFill>
                  <a:schemeClr val="bg1"/>
                </a:solidFill>
                <a:latin typeface="+mj-lt"/>
                <a:cs typeface="Calibri" panose="020F0502020204030204" pitchFamily="34" charset="0"/>
              </a:rPr>
              <a:t>. </a:t>
            </a:r>
            <a:r>
              <a:rPr lang="fr-FR" sz="2400" b="1">
                <a:solidFill>
                  <a:schemeClr val="bg1"/>
                </a:solidFill>
                <a:latin typeface="+mj-lt"/>
                <a:cs typeface="Calibri" panose="020F0502020204030204" pitchFamily="34" charset="0"/>
                <a:sym typeface="Calibri"/>
              </a:rPr>
              <a:t>Vrai</a:t>
            </a:r>
            <a:endParaRPr lang="fr-FR" sz="2400" b="1" dirty="0">
              <a:solidFill>
                <a:schemeClr val="bg1"/>
              </a:solidFill>
              <a:latin typeface="+mj-lt"/>
              <a:cs typeface="Calibri" panose="020F0502020204030204" pitchFamily="34" charset="0"/>
            </a:endParaRPr>
          </a:p>
        </p:txBody>
      </p:sp>
      <p:sp>
        <p:nvSpPr>
          <p:cNvPr id="10" name="Rectangle : coins arrondis 13">
            <a:extLst>
              <a:ext uri="{FF2B5EF4-FFF2-40B4-BE49-F238E27FC236}">
                <a16:creationId xmlns:a16="http://schemas.microsoft.com/office/drawing/2014/main" id="{46C84A43-BE9C-ABCE-1163-2719515C2D33}"/>
              </a:ext>
            </a:extLst>
          </p:cNvPr>
          <p:cNvSpPr/>
          <p:nvPr/>
        </p:nvSpPr>
        <p:spPr>
          <a:xfrm>
            <a:off x="7439731" y="5728551"/>
            <a:ext cx="3133340" cy="606036"/>
          </a:xfrm>
          <a:prstGeom prst="roundRect">
            <a:avLst/>
          </a:prstGeom>
          <a:solidFill>
            <a:schemeClr val="accent1">
              <a:lumMod val="20000"/>
              <a:lumOff val="80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sz="2400" b="1" noProof="0" dirty="0">
                <a:solidFill>
                  <a:schemeClr val="tx1"/>
                </a:solidFill>
                <a:latin typeface="+mj-lt"/>
                <a:cs typeface="Calibri" panose="020F0502020204030204" pitchFamily="34" charset="0"/>
              </a:rPr>
              <a:t>b. Faux</a:t>
            </a:r>
          </a:p>
        </p:txBody>
      </p:sp>
      <p:sp>
        <p:nvSpPr>
          <p:cNvPr id="2" name="Google Shape;15880;p58">
            <a:extLst>
              <a:ext uri="{FF2B5EF4-FFF2-40B4-BE49-F238E27FC236}">
                <a16:creationId xmlns:a16="http://schemas.microsoft.com/office/drawing/2014/main" id="{3F3A42F3-758D-C9E9-4728-78BBBC7CFB0F}"/>
              </a:ext>
            </a:extLst>
          </p:cNvPr>
          <p:cNvSpPr txBox="1">
            <a:spLocks/>
          </p:cNvSpPr>
          <p:nvPr/>
        </p:nvSpPr>
        <p:spPr>
          <a:xfrm>
            <a:off x="1039126" y="5157220"/>
            <a:ext cx="10207055" cy="500985"/>
          </a:xfrm>
          <a:prstGeom prst="roundRect">
            <a:avLst/>
          </a:prstGeom>
          <a:no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fr-FR"/>
            </a:defPPr>
            <a:lvl1pPr marR="0" lvl="0" algn="ctr" defTabSz="457200">
              <a:lnSpc>
                <a:spcPct val="100000"/>
              </a:lnSpc>
              <a:spcBef>
                <a:spcPts val="0"/>
              </a:spcBef>
              <a:spcAft>
                <a:spcPts val="600"/>
              </a:spcAft>
              <a:buClrTx/>
              <a:buSzTx/>
              <a:buFont typeface="Hammersmith One"/>
              <a:buNone/>
              <a:defRPr sz="2400" b="1" i="0" u="none" strike="noStrike" cap="none">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r>
              <a:rPr lang="fr-FR" dirty="0">
                <a:solidFill>
                  <a:srgbClr val="233D99"/>
                </a:solidFill>
                <a:latin typeface="BradleyTypePro-Regular"/>
              </a:rPr>
              <a:t>Ruissellement : l’eau s’écoule à la surface vers les rivières, fleuves et océans.</a:t>
            </a:r>
            <a:endParaRPr lang="fr-FR" dirty="0"/>
          </a:p>
        </p:txBody>
      </p:sp>
      <p:grpSp>
        <p:nvGrpSpPr>
          <p:cNvPr id="6" name="Groupe 5">
            <a:extLst>
              <a:ext uri="{FF2B5EF4-FFF2-40B4-BE49-F238E27FC236}">
                <a16:creationId xmlns:a16="http://schemas.microsoft.com/office/drawing/2014/main" id="{C547F4A3-7224-A06E-EED1-66EA9D3172CA}"/>
              </a:ext>
            </a:extLst>
          </p:cNvPr>
          <p:cNvGrpSpPr/>
          <p:nvPr/>
        </p:nvGrpSpPr>
        <p:grpSpPr>
          <a:xfrm>
            <a:off x="3360494" y="1463427"/>
            <a:ext cx="5811498" cy="3623447"/>
            <a:chOff x="3360494" y="1463427"/>
            <a:chExt cx="5811498" cy="3623447"/>
          </a:xfrm>
        </p:grpSpPr>
        <p:pic>
          <p:nvPicPr>
            <p:cNvPr id="9" name="Image 8">
              <a:extLst>
                <a:ext uri="{FF2B5EF4-FFF2-40B4-BE49-F238E27FC236}">
                  <a16:creationId xmlns:a16="http://schemas.microsoft.com/office/drawing/2014/main" id="{0BC92D79-547B-C1A7-0AFC-F87579F0CEBE}"/>
                </a:ext>
              </a:extLst>
            </p:cNvPr>
            <p:cNvPicPr>
              <a:picLocks noChangeAspect="1"/>
            </p:cNvPicPr>
            <p:nvPr/>
          </p:nvPicPr>
          <p:blipFill>
            <a:blip r:embed="rId3">
              <a:extLst>
                <a:ext uri="{28A0092B-C50C-407E-A947-70E740481C1C}">
                  <a14:useLocalDpi xmlns:a14="http://schemas.microsoft.com/office/drawing/2010/main" val="0"/>
                </a:ext>
              </a:extLst>
            </a:blip>
            <a:srcRect t="6323"/>
            <a:stretch>
              <a:fillRect/>
            </a:stretch>
          </p:blipFill>
          <p:spPr>
            <a:xfrm>
              <a:off x="3360494" y="1463427"/>
              <a:ext cx="5811498" cy="3623447"/>
            </a:xfrm>
            <a:prstGeom prst="rect">
              <a:avLst/>
            </a:prstGeom>
          </p:spPr>
        </p:pic>
        <p:sp>
          <p:nvSpPr>
            <p:cNvPr id="14" name="Rectangle: Rounded Corners 22">
              <a:extLst>
                <a:ext uri="{FF2B5EF4-FFF2-40B4-BE49-F238E27FC236}">
                  <a16:creationId xmlns:a16="http://schemas.microsoft.com/office/drawing/2014/main" id="{185284A5-037C-F6AD-5EB9-6A5A7091A237}"/>
                </a:ext>
              </a:extLst>
            </p:cNvPr>
            <p:cNvSpPr/>
            <p:nvPr/>
          </p:nvSpPr>
          <p:spPr>
            <a:xfrm>
              <a:off x="4385251" y="4091292"/>
              <a:ext cx="1623663" cy="311930"/>
            </a:xfrm>
            <a:prstGeom prst="roundRect">
              <a:avLst/>
            </a:prstGeom>
            <a:solidFill>
              <a:schemeClr val="accent1">
                <a:lumMod val="20000"/>
                <a:lumOff val="80000"/>
                <a:alpha val="37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b="1" noProof="0" dirty="0">
                  <a:latin typeface="Calibri" panose="020F0502020204030204" pitchFamily="34" charset="0"/>
                  <a:ea typeface="Calibri" panose="020F0502020204030204" pitchFamily="34" charset="0"/>
                  <a:cs typeface="Calibri" panose="020F0502020204030204" pitchFamily="34" charset="0"/>
                </a:rPr>
                <a:t>Ruissellement</a:t>
              </a:r>
            </a:p>
          </p:txBody>
        </p:sp>
      </p:grpSp>
    </p:spTree>
    <p:extLst>
      <p:ext uri="{BB962C8B-B14F-4D97-AF65-F5344CB8AC3E}">
        <p14:creationId xmlns:p14="http://schemas.microsoft.com/office/powerpoint/2010/main" val="42489850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4FFD3-A8E0-1811-2EDE-339A59BE4DD2}"/>
            </a:ext>
          </a:extLst>
        </p:cNvPr>
        <p:cNvGrpSpPr/>
        <p:nvPr/>
      </p:nvGrpSpPr>
      <p:grpSpPr>
        <a:xfrm>
          <a:off x="0" y="0"/>
          <a:ext cx="0" cy="0"/>
          <a:chOff x="0" y="0"/>
          <a:chExt cx="0" cy="0"/>
        </a:xfrm>
      </p:grpSpPr>
      <p:sp>
        <p:nvSpPr>
          <p:cNvPr id="5" name="Google Shape;15880;p58">
            <a:extLst>
              <a:ext uri="{FF2B5EF4-FFF2-40B4-BE49-F238E27FC236}">
                <a16:creationId xmlns:a16="http://schemas.microsoft.com/office/drawing/2014/main" id="{CE154EE2-B142-12E6-118B-D23C289AEF40}"/>
              </a:ext>
            </a:extLst>
          </p:cNvPr>
          <p:cNvSpPr txBox="1">
            <a:spLocks/>
          </p:cNvSpPr>
          <p:nvPr/>
        </p:nvSpPr>
        <p:spPr>
          <a:xfrm>
            <a:off x="763469" y="5721635"/>
            <a:ext cx="10940851" cy="500985"/>
          </a:xfrm>
          <a:prstGeom prst="roundRect">
            <a:avLst/>
          </a:prstGeom>
          <a:no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fr-FR"/>
            </a:defPPr>
            <a:lvl1pPr marR="0" lvl="0" algn="ctr" defTabSz="457200">
              <a:lnSpc>
                <a:spcPct val="100000"/>
              </a:lnSpc>
              <a:spcBef>
                <a:spcPts val="0"/>
              </a:spcBef>
              <a:spcAft>
                <a:spcPts val="600"/>
              </a:spcAft>
              <a:buClrTx/>
              <a:buSzTx/>
              <a:buFont typeface="Hammersmith One"/>
              <a:buNone/>
              <a:defRPr sz="2400" b="1" i="0" u="none" strike="noStrike" cap="none">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r>
              <a:rPr lang="fr-FR" dirty="0">
                <a:solidFill>
                  <a:srgbClr val="233D99"/>
                </a:solidFill>
                <a:latin typeface="BradleyTypePro-Regular"/>
              </a:rPr>
              <a:t>Condensation : …………………………………………………………………………………..………………...</a:t>
            </a:r>
            <a:endParaRPr lang="fr-FR" dirty="0"/>
          </a:p>
        </p:txBody>
      </p:sp>
      <p:sp>
        <p:nvSpPr>
          <p:cNvPr id="13" name="Google Shape;15880;p58">
            <a:extLst>
              <a:ext uri="{FF2B5EF4-FFF2-40B4-BE49-F238E27FC236}">
                <a16:creationId xmlns:a16="http://schemas.microsoft.com/office/drawing/2014/main" id="{F40ED812-62EE-611B-B996-6EB004EDDBFB}"/>
              </a:ext>
            </a:extLst>
          </p:cNvPr>
          <p:cNvSpPr txBox="1">
            <a:spLocks/>
          </p:cNvSpPr>
          <p:nvPr/>
        </p:nvSpPr>
        <p:spPr>
          <a:xfrm>
            <a:off x="698154" y="1136364"/>
            <a:ext cx="9298740" cy="500986"/>
          </a:xfrm>
          <a:prstGeom prst="roundRect">
            <a:avLst/>
          </a:prstGeom>
          <a:solidFill>
            <a:srgbClr val="FFFFFF"/>
          </a:solid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en-US"/>
            </a:defPPr>
            <a:lvl1pPr marR="0" lvl="0" algn="ctr" defTabSz="914400">
              <a:lnSpc>
                <a:spcPct val="100000"/>
              </a:lnSpc>
              <a:spcBef>
                <a:spcPts val="0"/>
              </a:spcBef>
              <a:spcAft>
                <a:spcPts val="0"/>
              </a:spcAft>
              <a:buClr>
                <a:srgbClr val="000000"/>
              </a:buClr>
              <a:buSzPts val="2400"/>
              <a:buFont typeface="Hammersmith One"/>
              <a:buNone/>
              <a:defRPr sz="2400" b="1" i="0" u="none" strike="noStrike" cap="none">
                <a:solidFill>
                  <a:schemeClr val="dk1"/>
                </a:solidFill>
                <a:latin typeface="+mj-lt"/>
                <a:ea typeface="Hammersmith One"/>
                <a:cs typeface="Hammersmith One"/>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pPr algn="l">
              <a:lnSpc>
                <a:spcPct val="125000"/>
              </a:lnSpc>
            </a:pPr>
            <a:r>
              <a:rPr lang="fr-FR" noProof="0" dirty="0">
                <a:solidFill>
                  <a:schemeClr val="tx1"/>
                </a:solidFill>
                <a:latin typeface="Calibri" panose="020F0502020204030204" pitchFamily="34" charset="0"/>
                <a:ea typeface="Calibri" panose="020F0502020204030204" pitchFamily="34" charset="0"/>
                <a:cs typeface="Calibri" panose="020F0502020204030204" pitchFamily="34" charset="0"/>
              </a:rPr>
              <a:t>5. Décrivez le rôle du processus de condensation dans le cycle de l’eau</a:t>
            </a:r>
          </a:p>
        </p:txBody>
      </p:sp>
      <p:sp>
        <p:nvSpPr>
          <p:cNvPr id="15" name="Titre 1">
            <a:extLst>
              <a:ext uri="{FF2B5EF4-FFF2-40B4-BE49-F238E27FC236}">
                <a16:creationId xmlns:a16="http://schemas.microsoft.com/office/drawing/2014/main" id="{3761944B-4115-9A72-1327-ED3534BD2DD1}"/>
              </a:ext>
            </a:extLst>
          </p:cNvPr>
          <p:cNvSpPr>
            <a:spLocks noGrp="1"/>
          </p:cNvSpPr>
          <p:nvPr>
            <p:ph type="title"/>
          </p:nvPr>
        </p:nvSpPr>
        <p:spPr>
          <a:xfrm>
            <a:off x="909983" y="297486"/>
            <a:ext cx="10372033" cy="267549"/>
          </a:xfrm>
        </p:spPr>
        <p:txBody>
          <a:bodyPr/>
          <a:lstStyle/>
          <a:p>
            <a:r>
              <a:rPr lang="fr-FR" noProof="0" dirty="0">
                <a:solidFill>
                  <a:schemeClr val="tx1">
                    <a:lumMod val="50000"/>
                    <a:lumOff val="50000"/>
                  </a:schemeClr>
                </a:solidFill>
              </a:rPr>
              <a:t>Répondez à la question suivante:</a:t>
            </a:r>
          </a:p>
        </p:txBody>
      </p:sp>
      <p:sp>
        <p:nvSpPr>
          <p:cNvPr id="20" name="Espace réservé du contenu 3">
            <a:extLst>
              <a:ext uri="{FF2B5EF4-FFF2-40B4-BE49-F238E27FC236}">
                <a16:creationId xmlns:a16="http://schemas.microsoft.com/office/drawing/2014/main" id="{7698132E-2083-3C1E-1245-CEE1E1E249FC}"/>
              </a:ext>
            </a:extLst>
          </p:cNvPr>
          <p:cNvSpPr txBox="1">
            <a:spLocks/>
          </p:cNvSpPr>
          <p:nvPr/>
        </p:nvSpPr>
        <p:spPr>
          <a:xfrm>
            <a:off x="910138" y="635380"/>
            <a:ext cx="1052970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noProof="0" dirty="0">
                <a:solidFill>
                  <a:prstClr val="white">
                    <a:lumMod val="65000"/>
                  </a:prstClr>
                </a:solidFill>
                <a:latin typeface="Calibri" panose="020F0502020204030204"/>
              </a:rPr>
              <a:t>Accorder quelques secondes de réflexion aux élèves, puis les inviter à répondre en levant la main.</a:t>
            </a:r>
          </a:p>
          <a:p>
            <a:endParaRPr lang="fr-FR" sz="1200" noProof="0" dirty="0">
              <a:solidFill>
                <a:prstClr val="white">
                  <a:lumMod val="65000"/>
                </a:prstClr>
              </a:solidFill>
              <a:latin typeface="Calibri" panose="020F0502020204030204"/>
            </a:endParaRPr>
          </a:p>
        </p:txBody>
      </p:sp>
      <p:pic>
        <p:nvPicPr>
          <p:cNvPr id="21" name="Picture 2" descr="Lever la main - Icônes mains et gestes gratuites">
            <a:extLst>
              <a:ext uri="{FF2B5EF4-FFF2-40B4-BE49-F238E27FC236}">
                <a16:creationId xmlns:a16="http://schemas.microsoft.com/office/drawing/2014/main" id="{2A4E2266-3593-0F89-BBE0-9B26186005A9}"/>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1203336" y="431038"/>
            <a:ext cx="500984" cy="500984"/>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e 1">
            <a:extLst>
              <a:ext uri="{FF2B5EF4-FFF2-40B4-BE49-F238E27FC236}">
                <a16:creationId xmlns:a16="http://schemas.microsoft.com/office/drawing/2014/main" id="{7D64F653-3914-E95B-A0B4-B19DA1CFE01E}"/>
              </a:ext>
            </a:extLst>
          </p:cNvPr>
          <p:cNvGrpSpPr/>
          <p:nvPr/>
        </p:nvGrpSpPr>
        <p:grpSpPr>
          <a:xfrm>
            <a:off x="3190250" y="1731201"/>
            <a:ext cx="5811498" cy="3623447"/>
            <a:chOff x="3360494" y="1463427"/>
            <a:chExt cx="5811498" cy="3623447"/>
          </a:xfrm>
        </p:grpSpPr>
        <p:pic>
          <p:nvPicPr>
            <p:cNvPr id="8" name="Image 7">
              <a:extLst>
                <a:ext uri="{FF2B5EF4-FFF2-40B4-BE49-F238E27FC236}">
                  <a16:creationId xmlns:a16="http://schemas.microsoft.com/office/drawing/2014/main" id="{AE597653-2549-48D0-9E00-19636CA7D737}"/>
                </a:ext>
              </a:extLst>
            </p:cNvPr>
            <p:cNvPicPr>
              <a:picLocks noChangeAspect="1"/>
            </p:cNvPicPr>
            <p:nvPr/>
          </p:nvPicPr>
          <p:blipFill>
            <a:blip r:embed="rId3">
              <a:extLst>
                <a:ext uri="{28A0092B-C50C-407E-A947-70E740481C1C}">
                  <a14:useLocalDpi xmlns:a14="http://schemas.microsoft.com/office/drawing/2010/main" val="0"/>
                </a:ext>
              </a:extLst>
            </a:blip>
            <a:srcRect t="6323"/>
            <a:stretch>
              <a:fillRect/>
            </a:stretch>
          </p:blipFill>
          <p:spPr>
            <a:xfrm>
              <a:off x="3360494" y="1463427"/>
              <a:ext cx="5811498" cy="3623447"/>
            </a:xfrm>
            <a:prstGeom prst="rect">
              <a:avLst/>
            </a:prstGeom>
          </p:spPr>
        </p:pic>
        <p:sp>
          <p:nvSpPr>
            <p:cNvPr id="10" name="Rectangle: Rounded Corners 22">
              <a:extLst>
                <a:ext uri="{FF2B5EF4-FFF2-40B4-BE49-F238E27FC236}">
                  <a16:creationId xmlns:a16="http://schemas.microsoft.com/office/drawing/2014/main" id="{5B78FA16-8977-49F1-0510-0E666B17CF13}"/>
                </a:ext>
              </a:extLst>
            </p:cNvPr>
            <p:cNvSpPr/>
            <p:nvPr/>
          </p:nvSpPr>
          <p:spPr>
            <a:xfrm>
              <a:off x="5958864" y="2309932"/>
              <a:ext cx="1623663" cy="311930"/>
            </a:xfrm>
            <a:prstGeom prst="roundRect">
              <a:avLst/>
            </a:prstGeom>
            <a:solidFill>
              <a:schemeClr val="accent1">
                <a:lumMod val="20000"/>
                <a:lumOff val="80000"/>
                <a:alpha val="37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b="1" noProof="0" dirty="0">
                  <a:latin typeface="Calibri" panose="020F0502020204030204" pitchFamily="34" charset="0"/>
                  <a:ea typeface="Calibri" panose="020F0502020204030204" pitchFamily="34" charset="0"/>
                  <a:cs typeface="Calibri" panose="020F0502020204030204" pitchFamily="34" charset="0"/>
                </a:rPr>
                <a:t>Condensation</a:t>
              </a:r>
            </a:p>
          </p:txBody>
        </p:sp>
      </p:grpSp>
    </p:spTree>
    <p:extLst>
      <p:ext uri="{BB962C8B-B14F-4D97-AF65-F5344CB8AC3E}">
        <p14:creationId xmlns:p14="http://schemas.microsoft.com/office/powerpoint/2010/main" val="206646272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7BB18-583F-CCD1-379E-C08A86E7F7A0}"/>
            </a:ext>
          </a:extLst>
        </p:cNvPr>
        <p:cNvGrpSpPr/>
        <p:nvPr/>
      </p:nvGrpSpPr>
      <p:grpSpPr>
        <a:xfrm>
          <a:off x="0" y="0"/>
          <a:ext cx="0" cy="0"/>
          <a:chOff x="0" y="0"/>
          <a:chExt cx="0" cy="0"/>
        </a:xfrm>
      </p:grpSpPr>
      <p:sp>
        <p:nvSpPr>
          <p:cNvPr id="4" name="Titre 8">
            <a:extLst>
              <a:ext uri="{FF2B5EF4-FFF2-40B4-BE49-F238E27FC236}">
                <a16:creationId xmlns:a16="http://schemas.microsoft.com/office/drawing/2014/main" id="{B32DB00B-2BC7-8286-E629-6EA10CE7E548}"/>
              </a:ext>
            </a:extLst>
          </p:cNvPr>
          <p:cNvSpPr>
            <a:spLocks noGrp="1"/>
          </p:cNvSpPr>
          <p:nvPr>
            <p:ph type="title"/>
          </p:nvPr>
        </p:nvSpPr>
        <p:spPr>
          <a:xfrm>
            <a:off x="909982" y="311788"/>
            <a:ext cx="10372033" cy="267549"/>
          </a:xfrm>
        </p:spPr>
        <p:txBody>
          <a:bodyPr/>
          <a:lstStyle/>
          <a:p>
            <a:r>
              <a:rPr lang="fr-FR" noProof="0" dirty="0">
                <a:solidFill>
                  <a:schemeClr val="tx1">
                    <a:lumMod val="50000"/>
                    <a:lumOff val="50000"/>
                  </a:schemeClr>
                </a:solidFill>
              </a:rPr>
              <a:t>Parfait ! </a:t>
            </a:r>
          </a:p>
        </p:txBody>
      </p:sp>
      <p:sp>
        <p:nvSpPr>
          <p:cNvPr id="7" name="Espace réservé du contenu 3">
            <a:extLst>
              <a:ext uri="{FF2B5EF4-FFF2-40B4-BE49-F238E27FC236}">
                <a16:creationId xmlns:a16="http://schemas.microsoft.com/office/drawing/2014/main" id="{ED0E2514-59D7-0F60-8454-E6F8C2938614}"/>
              </a:ext>
            </a:extLst>
          </p:cNvPr>
          <p:cNvSpPr txBox="1">
            <a:spLocks/>
          </p:cNvSpPr>
          <p:nvPr/>
        </p:nvSpPr>
        <p:spPr>
          <a:xfrm>
            <a:off x="788063" y="655225"/>
            <a:ext cx="10372459" cy="2993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200" noProof="0" dirty="0">
                <a:solidFill>
                  <a:schemeClr val="tx1">
                    <a:lumMod val="50000"/>
                    <a:lumOff val="50000"/>
                  </a:schemeClr>
                </a:solidFill>
              </a:rPr>
              <a:t>Expliquer davantage si nécessaire.</a:t>
            </a:r>
          </a:p>
        </p:txBody>
      </p:sp>
      <p:pic>
        <p:nvPicPr>
          <p:cNvPr id="8" name="Image 8">
            <a:extLst>
              <a:ext uri="{FF2B5EF4-FFF2-40B4-BE49-F238E27FC236}">
                <a16:creationId xmlns:a16="http://schemas.microsoft.com/office/drawing/2014/main" id="{721EE1B9-8B57-E839-5979-A4B135AB5681}"/>
              </a:ext>
            </a:extLst>
          </p:cNvPr>
          <p:cNvPicPr>
            <a:picLocks noChangeAspect="1"/>
          </p:cNvPicPr>
          <p:nvPr/>
        </p:nvPicPr>
        <p:blipFill>
          <a:blip r:embed="rId2"/>
          <a:stretch>
            <a:fillRect/>
          </a:stretch>
        </p:blipFill>
        <p:spPr>
          <a:xfrm>
            <a:off x="11645716" y="505406"/>
            <a:ext cx="325863" cy="325863"/>
          </a:xfrm>
          <a:prstGeom prst="rect">
            <a:avLst/>
          </a:prstGeom>
        </p:spPr>
      </p:pic>
      <p:sp>
        <p:nvSpPr>
          <p:cNvPr id="6" name="Google Shape;15880;p58">
            <a:extLst>
              <a:ext uri="{FF2B5EF4-FFF2-40B4-BE49-F238E27FC236}">
                <a16:creationId xmlns:a16="http://schemas.microsoft.com/office/drawing/2014/main" id="{35F6500F-C859-0030-BD8B-ADD40D154CCE}"/>
              </a:ext>
            </a:extLst>
          </p:cNvPr>
          <p:cNvSpPr txBox="1">
            <a:spLocks/>
          </p:cNvSpPr>
          <p:nvPr/>
        </p:nvSpPr>
        <p:spPr>
          <a:xfrm>
            <a:off x="698154" y="1136364"/>
            <a:ext cx="9298740" cy="500986"/>
          </a:xfrm>
          <a:prstGeom prst="roundRect">
            <a:avLst/>
          </a:prstGeom>
          <a:solidFill>
            <a:srgbClr val="FFFFFF"/>
          </a:solid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en-US"/>
            </a:defPPr>
            <a:lvl1pPr marR="0" lvl="0" algn="ctr" defTabSz="914400">
              <a:lnSpc>
                <a:spcPct val="100000"/>
              </a:lnSpc>
              <a:spcBef>
                <a:spcPts val="0"/>
              </a:spcBef>
              <a:spcAft>
                <a:spcPts val="0"/>
              </a:spcAft>
              <a:buClr>
                <a:srgbClr val="000000"/>
              </a:buClr>
              <a:buSzPts val="2400"/>
              <a:buFont typeface="Hammersmith One"/>
              <a:buNone/>
              <a:defRPr sz="2400" b="1" i="0" u="none" strike="noStrike" cap="none">
                <a:solidFill>
                  <a:schemeClr val="dk1"/>
                </a:solidFill>
                <a:latin typeface="+mj-lt"/>
                <a:ea typeface="Hammersmith One"/>
                <a:cs typeface="Hammersmith One"/>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pPr algn="l">
              <a:lnSpc>
                <a:spcPct val="125000"/>
              </a:lnSpc>
            </a:pPr>
            <a:r>
              <a:rPr lang="fr-FR" dirty="0">
                <a:solidFill>
                  <a:schemeClr val="tx1"/>
                </a:solidFill>
                <a:latin typeface="Calibri" panose="020F0502020204030204" pitchFamily="34" charset="0"/>
                <a:ea typeface="Calibri" panose="020F0502020204030204" pitchFamily="34" charset="0"/>
                <a:cs typeface="Calibri" panose="020F0502020204030204" pitchFamily="34" charset="0"/>
              </a:rPr>
              <a:t>L</a:t>
            </a:r>
            <a:r>
              <a:rPr lang="fr-FR" noProof="0" dirty="0">
                <a:solidFill>
                  <a:schemeClr val="tx1"/>
                </a:solidFill>
                <a:latin typeface="Calibri" panose="020F0502020204030204" pitchFamily="34" charset="0"/>
                <a:ea typeface="Calibri" panose="020F0502020204030204" pitchFamily="34" charset="0"/>
                <a:cs typeface="Calibri" panose="020F0502020204030204" pitchFamily="34" charset="0"/>
              </a:rPr>
              <a:t>e rôle du processus de condensation dans le cycle de l’eau</a:t>
            </a:r>
          </a:p>
        </p:txBody>
      </p:sp>
      <p:sp>
        <p:nvSpPr>
          <p:cNvPr id="18" name="Google Shape;15880;p58">
            <a:extLst>
              <a:ext uri="{FF2B5EF4-FFF2-40B4-BE49-F238E27FC236}">
                <a16:creationId xmlns:a16="http://schemas.microsoft.com/office/drawing/2014/main" id="{A2A52626-AEF4-41E4-AE1F-63C117A15F2D}"/>
              </a:ext>
            </a:extLst>
          </p:cNvPr>
          <p:cNvSpPr txBox="1">
            <a:spLocks/>
          </p:cNvSpPr>
          <p:nvPr/>
        </p:nvSpPr>
        <p:spPr>
          <a:xfrm>
            <a:off x="763469" y="5721635"/>
            <a:ext cx="10940851" cy="500985"/>
          </a:xfrm>
          <a:prstGeom prst="roundRect">
            <a:avLst/>
          </a:prstGeom>
          <a:noFill/>
          <a:ln w="19050" cap="flat" cmpd="sng">
            <a:noFill/>
            <a:prstDash val="solid"/>
            <a:round/>
            <a:headEnd type="none" w="sm" len="sm"/>
            <a:tailEnd type="none" w="sm" len="sm"/>
          </a:ln>
        </p:spPr>
        <p:txBody>
          <a:bodyPr spcFirstLastPara="1" wrap="square" lIns="91425" tIns="45700" rIns="91425" bIns="91425" anchor="ctr" anchorCtr="0">
            <a:noAutofit/>
          </a:bodyPr>
          <a:lstStyle>
            <a:defPPr marR="0" lvl="0" algn="l" rtl="0">
              <a:lnSpc>
                <a:spcPct val="100000"/>
              </a:lnSpc>
              <a:spcBef>
                <a:spcPts val="0"/>
              </a:spcBef>
              <a:spcAft>
                <a:spcPts val="0"/>
              </a:spcAft>
              <a:defRPr lang="fr-FR"/>
            </a:defPPr>
            <a:lvl1pPr marR="0" lvl="0" algn="ctr" defTabSz="457200">
              <a:lnSpc>
                <a:spcPct val="100000"/>
              </a:lnSpc>
              <a:spcBef>
                <a:spcPts val="0"/>
              </a:spcBef>
              <a:spcAft>
                <a:spcPts val="600"/>
              </a:spcAft>
              <a:buClrTx/>
              <a:buSzTx/>
              <a:buFont typeface="Hammersmith One"/>
              <a:buNone/>
              <a:defRPr sz="2400" b="1" i="0" u="none" strike="noStrike" cap="none">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R="0" lvl="1">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2pPr>
            <a:lvl3pPr marR="0" lvl="2">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3pPr>
            <a:lvl4pPr marR="0" lvl="3">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4pPr>
            <a:lvl5pPr marR="0" lvl="4">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5pPr>
            <a:lvl6pPr marR="0" lvl="5">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6pPr>
            <a:lvl7pPr marR="0" lvl="6">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7pPr>
            <a:lvl8pPr marR="0" lvl="7">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8pPr>
            <a:lvl9pPr marR="0" lvl="8">
              <a:lnSpc>
                <a:spcPct val="100000"/>
              </a:lnSpc>
              <a:spcBef>
                <a:spcPts val="0"/>
              </a:spcBef>
              <a:spcAft>
                <a:spcPts val="0"/>
              </a:spcAft>
              <a:buClr>
                <a:schemeClr val="dk1"/>
              </a:buClr>
              <a:buSzPts val="2400"/>
              <a:buFont typeface="Hammersmith One"/>
              <a:buNone/>
              <a:defRPr sz="2400" b="0" i="0" u="none" strike="noStrike" cap="none">
                <a:solidFill>
                  <a:schemeClr val="dk1"/>
                </a:solidFill>
                <a:latin typeface="Hammersmith One"/>
                <a:ea typeface="Hammersmith One"/>
                <a:cs typeface="Hammersmith One"/>
              </a:defRPr>
            </a:lvl9pPr>
          </a:lstStyle>
          <a:p>
            <a:r>
              <a:rPr lang="fr-FR" dirty="0">
                <a:solidFill>
                  <a:srgbClr val="233D99"/>
                </a:solidFill>
                <a:latin typeface="BradleyTypePro-Regular"/>
              </a:rPr>
              <a:t>Condensation : …………………………………………………………………………………..………………...</a:t>
            </a:r>
            <a:endParaRPr lang="fr-FR" dirty="0"/>
          </a:p>
        </p:txBody>
      </p:sp>
      <p:sp>
        <p:nvSpPr>
          <p:cNvPr id="17" name="ZoneTexte 16">
            <a:extLst>
              <a:ext uri="{FF2B5EF4-FFF2-40B4-BE49-F238E27FC236}">
                <a16:creationId xmlns:a16="http://schemas.microsoft.com/office/drawing/2014/main" id="{552E279A-130F-34C4-B071-EC8079E95BD6}"/>
              </a:ext>
            </a:extLst>
          </p:cNvPr>
          <p:cNvSpPr txBox="1"/>
          <p:nvPr/>
        </p:nvSpPr>
        <p:spPr>
          <a:xfrm>
            <a:off x="3190250" y="5556628"/>
            <a:ext cx="7915927" cy="830997"/>
          </a:xfrm>
          <a:prstGeom prst="rect">
            <a:avLst/>
          </a:prstGeom>
          <a:noFill/>
        </p:spPr>
        <p:txBody>
          <a:bodyPr wrap="square">
            <a:spAutoFit/>
          </a:bodyPr>
          <a:lstStyle/>
          <a:p>
            <a:r>
              <a:rPr lang="fr-FR" sz="2400" b="1" i="0" noProof="0" dirty="0">
                <a:solidFill>
                  <a:srgbClr val="DB060C"/>
                </a:solidFill>
                <a:effectLst/>
                <a:latin typeface="BradleyTypePro-Regular"/>
              </a:rPr>
              <a:t>la vapeur d’eau se refroidit en altitude et forme des nuages (gouttelettes liquides).</a:t>
            </a:r>
            <a:endParaRPr lang="en-US" sz="2400" dirty="0">
              <a:solidFill>
                <a:srgbClr val="DB060C"/>
              </a:solidFill>
            </a:endParaRPr>
          </a:p>
        </p:txBody>
      </p:sp>
      <p:grpSp>
        <p:nvGrpSpPr>
          <p:cNvPr id="19" name="Groupe 18">
            <a:extLst>
              <a:ext uri="{FF2B5EF4-FFF2-40B4-BE49-F238E27FC236}">
                <a16:creationId xmlns:a16="http://schemas.microsoft.com/office/drawing/2014/main" id="{B945E947-0E82-896F-3B64-637496CCEBE0}"/>
              </a:ext>
            </a:extLst>
          </p:cNvPr>
          <p:cNvGrpSpPr/>
          <p:nvPr/>
        </p:nvGrpSpPr>
        <p:grpSpPr>
          <a:xfrm>
            <a:off x="3190250" y="1731201"/>
            <a:ext cx="5811498" cy="3623447"/>
            <a:chOff x="3360494" y="1463427"/>
            <a:chExt cx="5811498" cy="3623447"/>
          </a:xfrm>
        </p:grpSpPr>
        <p:pic>
          <p:nvPicPr>
            <p:cNvPr id="20" name="Image 19">
              <a:extLst>
                <a:ext uri="{FF2B5EF4-FFF2-40B4-BE49-F238E27FC236}">
                  <a16:creationId xmlns:a16="http://schemas.microsoft.com/office/drawing/2014/main" id="{5852A95F-FB46-F894-F26F-DE0EEB7FEFCB}"/>
                </a:ext>
              </a:extLst>
            </p:cNvPr>
            <p:cNvPicPr>
              <a:picLocks noChangeAspect="1"/>
            </p:cNvPicPr>
            <p:nvPr/>
          </p:nvPicPr>
          <p:blipFill>
            <a:blip r:embed="rId3">
              <a:extLst>
                <a:ext uri="{28A0092B-C50C-407E-A947-70E740481C1C}">
                  <a14:useLocalDpi xmlns:a14="http://schemas.microsoft.com/office/drawing/2010/main" val="0"/>
                </a:ext>
              </a:extLst>
            </a:blip>
            <a:srcRect t="6323"/>
            <a:stretch>
              <a:fillRect/>
            </a:stretch>
          </p:blipFill>
          <p:spPr>
            <a:xfrm>
              <a:off x="3360494" y="1463427"/>
              <a:ext cx="5811498" cy="3623447"/>
            </a:xfrm>
            <a:prstGeom prst="rect">
              <a:avLst/>
            </a:prstGeom>
          </p:spPr>
        </p:pic>
        <p:sp>
          <p:nvSpPr>
            <p:cNvPr id="21" name="Rectangle: Rounded Corners 22">
              <a:extLst>
                <a:ext uri="{FF2B5EF4-FFF2-40B4-BE49-F238E27FC236}">
                  <a16:creationId xmlns:a16="http://schemas.microsoft.com/office/drawing/2014/main" id="{9ADDF7F3-DA0F-818B-1FBD-378F96AAE087}"/>
                </a:ext>
              </a:extLst>
            </p:cNvPr>
            <p:cNvSpPr/>
            <p:nvPr/>
          </p:nvSpPr>
          <p:spPr>
            <a:xfrm>
              <a:off x="5958864" y="2309932"/>
              <a:ext cx="1623663" cy="311930"/>
            </a:xfrm>
            <a:prstGeom prst="roundRect">
              <a:avLst/>
            </a:prstGeom>
            <a:solidFill>
              <a:schemeClr val="accent1">
                <a:lumMod val="20000"/>
                <a:lumOff val="80000"/>
                <a:alpha val="37000"/>
              </a:schemeClr>
            </a:solidFill>
            <a:ln>
              <a:solidFill>
                <a:schemeClr val="accent3"/>
              </a:solidFill>
            </a:ln>
          </p:spPr>
          <p:txBody>
            <a:bodyPr spcFirstLastPara="1" wrap="square" lIns="121900" tIns="121900" rIns="121900" bIns="121900" anchor="ctr" anchorCtr="0">
              <a:noAutofit/>
            </a:bodyPr>
            <a:lstStyle/>
            <a:p>
              <a:pPr algn="ctr" defTabSz="1219170">
                <a:buClr>
                  <a:srgbClr val="000000"/>
                </a:buClr>
                <a:buSzPts val="1400"/>
              </a:pPr>
              <a:r>
                <a:rPr lang="fr-FR" b="1" noProof="0" dirty="0">
                  <a:latin typeface="Calibri" panose="020F0502020204030204" pitchFamily="34" charset="0"/>
                  <a:ea typeface="Calibri" panose="020F0502020204030204" pitchFamily="34" charset="0"/>
                  <a:cs typeface="Calibri" panose="020F0502020204030204" pitchFamily="34" charset="0"/>
                </a:rPr>
                <a:t>Condensation</a:t>
              </a:r>
            </a:p>
          </p:txBody>
        </p:sp>
      </p:grpSp>
    </p:spTree>
    <p:extLst>
      <p:ext uri="{BB962C8B-B14F-4D97-AF65-F5344CB8AC3E}">
        <p14:creationId xmlns:p14="http://schemas.microsoft.com/office/powerpoint/2010/main" val="246611449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3409BA-7DCC-47B3-ECB6-05CE4B95B653}"/>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279120445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F5BEC-E40C-AE90-BAF2-CDFD2807EC4D}"/>
              </a:ext>
            </a:extLst>
          </p:cNvPr>
          <p:cNvSpPr>
            <a:spLocks noGrp="1"/>
          </p:cNvSpPr>
          <p:nvPr>
            <p:ph type="title"/>
          </p:nvPr>
        </p:nvSpPr>
        <p:spPr>
          <a:xfrm>
            <a:off x="935304" y="198855"/>
            <a:ext cx="10372033" cy="540647"/>
          </a:xfrm>
        </p:spPr>
        <p:txBody>
          <a:bodyPr/>
          <a:lstStyle/>
          <a:p>
            <a:r>
              <a:rPr lang="fr-FR" noProof="0" dirty="0">
                <a:solidFill>
                  <a:schemeClr val="tx1">
                    <a:lumMod val="50000"/>
                    <a:lumOff val="50000"/>
                  </a:schemeClr>
                </a:solidFill>
              </a:rPr>
              <a:t>Maintenant, vous allez travailler en binôme. Chacun prend un moment pour réaliser l’activité de la page 69 sur le livret. Ensuite, vous comparez vos réponses en justifiant.</a:t>
            </a:r>
          </a:p>
        </p:txBody>
      </p:sp>
      <p:sp>
        <p:nvSpPr>
          <p:cNvPr id="3" name="Content Placeholder 2">
            <a:extLst>
              <a:ext uri="{FF2B5EF4-FFF2-40B4-BE49-F238E27FC236}">
                <a16:creationId xmlns:a16="http://schemas.microsoft.com/office/drawing/2014/main" id="{3B136E18-3597-EA11-2CA3-AD73D1AE85A2}"/>
              </a:ext>
            </a:extLst>
          </p:cNvPr>
          <p:cNvSpPr>
            <a:spLocks noGrp="1"/>
          </p:cNvSpPr>
          <p:nvPr>
            <p:ph sz="quarter" idx="11"/>
          </p:nvPr>
        </p:nvSpPr>
        <p:spPr>
          <a:xfrm>
            <a:off x="884663" y="739502"/>
            <a:ext cx="10922713" cy="333611"/>
          </a:xfrm>
        </p:spPr>
        <p:txBody>
          <a:bodyPr/>
          <a:lstStyle/>
          <a:p>
            <a:r>
              <a:rPr lang="fr-FR" sz="1100" noProof="0" dirty="0">
                <a:solidFill>
                  <a:schemeClr val="tx1">
                    <a:lumMod val="50000"/>
                    <a:lumOff val="50000"/>
                  </a:schemeClr>
                </a:solidFill>
              </a:rPr>
              <a:t>Rappeler aux élèves qu’ils doivent d’abord observer et de repérer les éléments du document avant de réaliser la tâche. Expliquer les mots difficiles.</a:t>
            </a:r>
          </a:p>
        </p:txBody>
      </p:sp>
      <p:pic>
        <p:nvPicPr>
          <p:cNvPr id="6" name="Image 5">
            <a:extLst>
              <a:ext uri="{FF2B5EF4-FFF2-40B4-BE49-F238E27FC236}">
                <a16:creationId xmlns:a16="http://schemas.microsoft.com/office/drawing/2014/main" id="{C513D033-2841-8ADA-D6A0-D0A413BA73C7}"/>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tretch>
            <a:fillRect/>
          </a:stretch>
        </p:blipFill>
        <p:spPr>
          <a:xfrm>
            <a:off x="4002443" y="980660"/>
            <a:ext cx="4790465" cy="2800764"/>
          </a:xfrm>
          <a:prstGeom prst="rect">
            <a:avLst/>
          </a:prstGeom>
        </p:spPr>
      </p:pic>
      <p:pic>
        <p:nvPicPr>
          <p:cNvPr id="11" name="Image 10">
            <a:extLst>
              <a:ext uri="{FF2B5EF4-FFF2-40B4-BE49-F238E27FC236}">
                <a16:creationId xmlns:a16="http://schemas.microsoft.com/office/drawing/2014/main" id="{B3F1AC3C-6615-534F-CC38-E1D509AF6587}"/>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4133072" y="3781424"/>
            <a:ext cx="4659836" cy="2822894"/>
          </a:xfrm>
          <a:prstGeom prst="rect">
            <a:avLst/>
          </a:prstGeom>
        </p:spPr>
      </p:pic>
      <p:sp>
        <p:nvSpPr>
          <p:cNvPr id="5" name="Rectangle 4">
            <a:extLst>
              <a:ext uri="{FF2B5EF4-FFF2-40B4-BE49-F238E27FC236}">
                <a16:creationId xmlns:a16="http://schemas.microsoft.com/office/drawing/2014/main" id="{B04583E4-9B2E-23B7-5CC8-03B3EB9D5807}"/>
              </a:ext>
            </a:extLst>
          </p:cNvPr>
          <p:cNvSpPr/>
          <p:nvPr/>
        </p:nvSpPr>
        <p:spPr>
          <a:xfrm>
            <a:off x="5742232" y="6320591"/>
            <a:ext cx="1329818" cy="338554"/>
          </a:xfrm>
          <a:prstGeom prst="rect">
            <a:avLst/>
          </a:prstGeom>
        </p:spPr>
        <p:txBody>
          <a:bodyPr wrap="square">
            <a:spAutoFit/>
          </a:bodyPr>
          <a:lstStyle/>
          <a:p>
            <a:pPr algn="ctr"/>
            <a:r>
              <a:rPr lang="fr-FR" sz="1600" b="1" noProof="0" dirty="0">
                <a:latin typeface="Calibri" panose="020F0502020204030204" pitchFamily="34" charset="0"/>
                <a:ea typeface="Calibri" panose="020F0502020204030204" pitchFamily="34" charset="0"/>
                <a:cs typeface="Calibri" panose="020F0502020204030204" pitchFamily="34" charset="0"/>
              </a:rPr>
              <a:t>Page 69</a:t>
            </a:r>
          </a:p>
        </p:txBody>
      </p:sp>
    </p:spTree>
    <p:extLst>
      <p:ext uri="{BB962C8B-B14F-4D97-AF65-F5344CB8AC3E}">
        <p14:creationId xmlns:p14="http://schemas.microsoft.com/office/powerpoint/2010/main" val="55367029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BD956-F6E1-EC84-6EB6-B3E641CD07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669E37-A48A-E959-2209-5C0AFB47FEEF}"/>
              </a:ext>
            </a:extLst>
          </p:cNvPr>
          <p:cNvSpPr>
            <a:spLocks noGrp="1"/>
          </p:cNvSpPr>
          <p:nvPr>
            <p:ph type="title"/>
          </p:nvPr>
        </p:nvSpPr>
        <p:spPr/>
        <p:txBody>
          <a:bodyPr/>
          <a:lstStyle/>
          <a:p>
            <a:r>
              <a:rPr lang="fr-FR" noProof="0" dirty="0">
                <a:solidFill>
                  <a:schemeClr val="tx1">
                    <a:lumMod val="50000"/>
                    <a:lumOff val="50000"/>
                  </a:schemeClr>
                </a:solidFill>
              </a:rPr>
              <a:t>Le temps est terminé. </a:t>
            </a:r>
          </a:p>
        </p:txBody>
      </p:sp>
      <p:sp>
        <p:nvSpPr>
          <p:cNvPr id="4" name="Espace réservé du contenu 3">
            <a:extLst>
              <a:ext uri="{FF2B5EF4-FFF2-40B4-BE49-F238E27FC236}">
                <a16:creationId xmlns:a16="http://schemas.microsoft.com/office/drawing/2014/main" id="{E490108A-42E4-3CC8-8D61-0733CD6007DA}"/>
              </a:ext>
            </a:extLst>
          </p:cNvPr>
          <p:cNvSpPr>
            <a:spLocks noGrp="1"/>
          </p:cNvSpPr>
          <p:nvPr>
            <p:ph sz="quarter" idx="11"/>
          </p:nvPr>
        </p:nvSpPr>
        <p:spPr/>
        <p:txBody>
          <a:bodyPr/>
          <a:lstStyle/>
          <a:p>
            <a:endParaRPr lang="fr-FR" noProof="0" dirty="0">
              <a:solidFill>
                <a:schemeClr val="bg1">
                  <a:lumMod val="65000"/>
                </a:schemeClr>
              </a:solidFill>
            </a:endParaRPr>
          </a:p>
        </p:txBody>
      </p:sp>
      <p:sp>
        <p:nvSpPr>
          <p:cNvPr id="3" name="Rectangle 2">
            <a:extLst>
              <a:ext uri="{FF2B5EF4-FFF2-40B4-BE49-F238E27FC236}">
                <a16:creationId xmlns:a16="http://schemas.microsoft.com/office/drawing/2014/main" id="{8E004DEF-F7CC-BF2E-C88C-CEE3500FCA0C}"/>
              </a:ext>
            </a:extLst>
          </p:cNvPr>
          <p:cNvSpPr/>
          <p:nvPr/>
        </p:nvSpPr>
        <p:spPr>
          <a:xfrm>
            <a:off x="4663973" y="1864949"/>
            <a:ext cx="3054554" cy="707886"/>
          </a:xfrm>
          <a:prstGeom prst="rect">
            <a:avLst/>
          </a:prstGeom>
        </p:spPr>
        <p:txBody>
          <a:bodyPr wrap="none">
            <a:spAutoFit/>
          </a:bodyPr>
          <a:lstStyle/>
          <a:p>
            <a:r>
              <a:rPr lang="fr-FR" sz="4000" b="1" noProof="0" dirty="0"/>
              <a:t>Temps Écoulé</a:t>
            </a:r>
          </a:p>
        </p:txBody>
      </p:sp>
      <p:pic>
        <p:nvPicPr>
          <p:cNvPr id="5" name="Picture 3">
            <a:extLst>
              <a:ext uri="{FF2B5EF4-FFF2-40B4-BE49-F238E27FC236}">
                <a16:creationId xmlns:a16="http://schemas.microsoft.com/office/drawing/2014/main" id="{8152424E-0ED6-B27B-4B4D-37ED9217347D}"/>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495800" y="2989489"/>
            <a:ext cx="3390900" cy="2714625"/>
          </a:xfrm>
          <a:prstGeom prst="rect">
            <a:avLst/>
          </a:prstGeom>
        </p:spPr>
      </p:pic>
    </p:spTree>
    <p:extLst>
      <p:ext uri="{BB962C8B-B14F-4D97-AF65-F5344CB8AC3E}">
        <p14:creationId xmlns:p14="http://schemas.microsoft.com/office/powerpoint/2010/main" val="41479310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AAAC6-1196-637E-DF9E-533F1302620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A8B505-3DC6-B1A7-7894-DF91A62F5221}"/>
              </a:ext>
            </a:extLst>
          </p:cNvPr>
          <p:cNvSpPr>
            <a:spLocks noGrp="1"/>
          </p:cNvSpPr>
          <p:nvPr>
            <p:ph type="title"/>
          </p:nvPr>
        </p:nvSpPr>
        <p:spPr/>
        <p:txBody>
          <a:bodyPr/>
          <a:lstStyle/>
          <a:p>
            <a:r>
              <a:rPr lang="fr-FR"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B60B8779-01E5-AF75-9C9E-DC7EC7E3E324}"/>
              </a:ext>
            </a:extLst>
          </p:cNvPr>
          <p:cNvSpPr>
            <a:spLocks noGrp="1"/>
          </p:cNvSpPr>
          <p:nvPr>
            <p:ph sz="quarter" idx="11"/>
          </p:nvPr>
        </p:nvSpPr>
        <p:spPr>
          <a:xfrm>
            <a:off x="909771" y="596986"/>
            <a:ext cx="6547670" cy="299327"/>
          </a:xfrm>
        </p:spPr>
        <p:txBody>
          <a:bodyPr/>
          <a:lstStyle/>
          <a:p>
            <a:r>
              <a:rPr lang="fr-FR" sz="1200" noProof="0" dirty="0">
                <a:solidFill>
                  <a:schemeClr val="tx1">
                    <a:lumMod val="50000"/>
                    <a:lumOff val="50000"/>
                  </a:schemeClr>
                </a:solidFill>
              </a:rPr>
              <a:t>Inviter les élèves à passer au tableau pour rédiger leurs réponses.</a:t>
            </a:r>
          </a:p>
        </p:txBody>
      </p:sp>
      <p:pic>
        <p:nvPicPr>
          <p:cNvPr id="45" name="Picture 1">
            <a:extLst>
              <a:ext uri="{FF2B5EF4-FFF2-40B4-BE49-F238E27FC236}">
                <a16:creationId xmlns:a16="http://schemas.microsoft.com/office/drawing/2014/main" id="{7A049E59-3ACA-34FF-66F6-5DAF021D225F}"/>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3" name="Image 2">
            <a:extLst>
              <a:ext uri="{FF2B5EF4-FFF2-40B4-BE49-F238E27FC236}">
                <a16:creationId xmlns:a16="http://schemas.microsoft.com/office/drawing/2014/main" id="{BFF79DC7-E125-1D65-D2D7-AFDC6BD13D9F}"/>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rcRect l="3425" t="7184" r="1943" b="3831"/>
          <a:stretch>
            <a:fillRect/>
          </a:stretch>
        </p:blipFill>
        <p:spPr>
          <a:xfrm>
            <a:off x="2705100" y="1050161"/>
            <a:ext cx="6781800" cy="3728383"/>
          </a:xfrm>
          <a:prstGeom prst="rect">
            <a:avLst/>
          </a:prstGeom>
        </p:spPr>
      </p:pic>
      <p:pic>
        <p:nvPicPr>
          <p:cNvPr id="6" name="Image 5">
            <a:extLst>
              <a:ext uri="{FF2B5EF4-FFF2-40B4-BE49-F238E27FC236}">
                <a16:creationId xmlns:a16="http://schemas.microsoft.com/office/drawing/2014/main" id="{B936BFB4-868B-AA15-B066-501C146CABCE}"/>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rcRect b="69228"/>
          <a:stretch>
            <a:fillRect/>
          </a:stretch>
        </p:blipFill>
        <p:spPr>
          <a:xfrm>
            <a:off x="1053562" y="4733776"/>
            <a:ext cx="10452934" cy="1948574"/>
          </a:xfrm>
          <a:prstGeom prst="rect">
            <a:avLst/>
          </a:prstGeom>
        </p:spPr>
      </p:pic>
      <p:sp>
        <p:nvSpPr>
          <p:cNvPr id="7" name="ZoneTexte 6">
            <a:extLst>
              <a:ext uri="{FF2B5EF4-FFF2-40B4-BE49-F238E27FC236}">
                <a16:creationId xmlns:a16="http://schemas.microsoft.com/office/drawing/2014/main" id="{2876B43E-9DF0-2ED5-D0CB-A7A508EC6F7D}"/>
              </a:ext>
            </a:extLst>
          </p:cNvPr>
          <p:cNvSpPr txBox="1"/>
          <p:nvPr/>
        </p:nvSpPr>
        <p:spPr>
          <a:xfrm>
            <a:off x="4826000" y="4967952"/>
            <a:ext cx="670560" cy="830997"/>
          </a:xfrm>
          <a:prstGeom prst="rect">
            <a:avLst/>
          </a:prstGeom>
          <a:noFill/>
        </p:spPr>
        <p:txBody>
          <a:bodyPr wrap="square">
            <a:spAutoFit/>
          </a:bodyPr>
          <a:lstStyle/>
          <a:p>
            <a:r>
              <a:rPr lang="fr-FR" sz="4800" b="1" noProof="0" dirty="0">
                <a:solidFill>
                  <a:srgbClr val="FF0000"/>
                </a:solidFill>
                <a:latin typeface="Times New Roman" panose="02020603050405020304" pitchFamily="18" charset="0"/>
                <a:cs typeface="Times New Roman" panose="02020603050405020304" pitchFamily="18" charset="0"/>
              </a:rPr>
              <a:t>✓</a:t>
            </a:r>
          </a:p>
        </p:txBody>
      </p:sp>
      <p:sp>
        <p:nvSpPr>
          <p:cNvPr id="8" name="ZoneTexte 7">
            <a:extLst>
              <a:ext uri="{FF2B5EF4-FFF2-40B4-BE49-F238E27FC236}">
                <a16:creationId xmlns:a16="http://schemas.microsoft.com/office/drawing/2014/main" id="{5BE0311C-E6CC-A351-1F95-EBAC3FAE10A8}"/>
              </a:ext>
            </a:extLst>
          </p:cNvPr>
          <p:cNvSpPr txBox="1"/>
          <p:nvPr/>
        </p:nvSpPr>
        <p:spPr>
          <a:xfrm>
            <a:off x="10262108" y="4967951"/>
            <a:ext cx="670560" cy="830997"/>
          </a:xfrm>
          <a:prstGeom prst="rect">
            <a:avLst/>
          </a:prstGeom>
          <a:noFill/>
        </p:spPr>
        <p:txBody>
          <a:bodyPr wrap="square">
            <a:spAutoFit/>
          </a:bodyPr>
          <a:lstStyle/>
          <a:p>
            <a:r>
              <a:rPr lang="fr-FR" sz="4800" b="1" noProof="0" dirty="0">
                <a:solidFill>
                  <a:srgbClr val="FF0000"/>
                </a:solidFill>
                <a:latin typeface="Times New Roman" panose="02020603050405020304" pitchFamily="18" charset="0"/>
                <a:cs typeface="Times New Roman" panose="02020603050405020304" pitchFamily="18" charset="0"/>
              </a:rPr>
              <a:t>✓</a:t>
            </a:r>
          </a:p>
        </p:txBody>
      </p:sp>
      <p:sp>
        <p:nvSpPr>
          <p:cNvPr id="9" name="ZoneTexte 8">
            <a:extLst>
              <a:ext uri="{FF2B5EF4-FFF2-40B4-BE49-F238E27FC236}">
                <a16:creationId xmlns:a16="http://schemas.microsoft.com/office/drawing/2014/main" id="{CF12DA7B-A881-C8A6-AC6A-3E3ED78C9192}"/>
              </a:ext>
            </a:extLst>
          </p:cNvPr>
          <p:cNvSpPr txBox="1"/>
          <p:nvPr/>
        </p:nvSpPr>
        <p:spPr>
          <a:xfrm>
            <a:off x="10262108" y="5409651"/>
            <a:ext cx="670560" cy="830997"/>
          </a:xfrm>
          <a:prstGeom prst="rect">
            <a:avLst/>
          </a:prstGeom>
          <a:noFill/>
        </p:spPr>
        <p:txBody>
          <a:bodyPr wrap="square">
            <a:spAutoFit/>
          </a:bodyPr>
          <a:lstStyle/>
          <a:p>
            <a:r>
              <a:rPr lang="fr-FR" sz="4800" b="1" noProof="0" dirty="0">
                <a:solidFill>
                  <a:srgbClr val="FF0000"/>
                </a:solidFill>
                <a:latin typeface="Times New Roman" panose="02020603050405020304" pitchFamily="18" charset="0"/>
                <a:cs typeface="Times New Roman" panose="02020603050405020304" pitchFamily="18" charset="0"/>
              </a:rPr>
              <a:t>✓</a:t>
            </a:r>
          </a:p>
        </p:txBody>
      </p:sp>
      <p:sp>
        <p:nvSpPr>
          <p:cNvPr id="5" name="ZoneTexte 4">
            <a:extLst>
              <a:ext uri="{FF2B5EF4-FFF2-40B4-BE49-F238E27FC236}">
                <a16:creationId xmlns:a16="http://schemas.microsoft.com/office/drawing/2014/main" id="{26C38BAD-DD9C-1DF8-B609-4F74C952DFA8}"/>
              </a:ext>
            </a:extLst>
          </p:cNvPr>
          <p:cNvSpPr txBox="1"/>
          <p:nvPr/>
        </p:nvSpPr>
        <p:spPr>
          <a:xfrm>
            <a:off x="4826000" y="5825149"/>
            <a:ext cx="670560" cy="830997"/>
          </a:xfrm>
          <a:prstGeom prst="rect">
            <a:avLst/>
          </a:prstGeom>
          <a:noFill/>
        </p:spPr>
        <p:txBody>
          <a:bodyPr wrap="square">
            <a:spAutoFit/>
          </a:bodyPr>
          <a:lstStyle/>
          <a:p>
            <a:r>
              <a:rPr lang="fr-FR" sz="4800" b="1" noProof="0" dirty="0">
                <a:solidFill>
                  <a:srgbClr val="FF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415401183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5FFF0-D49F-C65F-F110-6558D8A8CE5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64C3AF-B2C6-6CFC-5B96-21886E90514C}"/>
              </a:ext>
            </a:extLst>
          </p:cNvPr>
          <p:cNvSpPr>
            <a:spLocks noGrp="1"/>
          </p:cNvSpPr>
          <p:nvPr>
            <p:ph type="title"/>
          </p:nvPr>
        </p:nvSpPr>
        <p:spPr/>
        <p:txBody>
          <a:bodyPr/>
          <a:lstStyle/>
          <a:p>
            <a:r>
              <a:rPr lang="fr-FR"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BA75FE43-2F74-C4E3-9A17-930CBC045DB8}"/>
              </a:ext>
            </a:extLst>
          </p:cNvPr>
          <p:cNvSpPr>
            <a:spLocks noGrp="1"/>
          </p:cNvSpPr>
          <p:nvPr>
            <p:ph sz="quarter" idx="11"/>
          </p:nvPr>
        </p:nvSpPr>
        <p:spPr/>
        <p:txBody>
          <a:bodyPr/>
          <a:lstStyle/>
          <a:p>
            <a:r>
              <a:rPr lang="fr-FR" sz="1200" noProof="0" dirty="0">
                <a:solidFill>
                  <a:schemeClr val="tx1">
                    <a:lumMod val="50000"/>
                    <a:lumOff val="50000"/>
                  </a:schemeClr>
                </a:solidFill>
              </a:rPr>
              <a:t>Inviter les élèves à passer au tableau pour rédiger leurs réponses.</a:t>
            </a:r>
          </a:p>
        </p:txBody>
      </p:sp>
      <p:pic>
        <p:nvPicPr>
          <p:cNvPr id="45" name="Picture 1">
            <a:extLst>
              <a:ext uri="{FF2B5EF4-FFF2-40B4-BE49-F238E27FC236}">
                <a16:creationId xmlns:a16="http://schemas.microsoft.com/office/drawing/2014/main" id="{1BA7D52C-6B56-FE8D-FF09-72621D9A74FB}"/>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3" name="Image 2">
            <a:extLst>
              <a:ext uri="{FF2B5EF4-FFF2-40B4-BE49-F238E27FC236}">
                <a16:creationId xmlns:a16="http://schemas.microsoft.com/office/drawing/2014/main" id="{4CCA3417-522E-5FBB-39A8-6D8C6787D93C}"/>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rcRect l="3425" t="7184" r="1943" b="3831"/>
          <a:stretch>
            <a:fillRect/>
          </a:stretch>
        </p:blipFill>
        <p:spPr>
          <a:xfrm>
            <a:off x="2705100" y="1050161"/>
            <a:ext cx="6781800" cy="3728383"/>
          </a:xfrm>
          <a:prstGeom prst="rect">
            <a:avLst/>
          </a:prstGeom>
        </p:spPr>
      </p:pic>
      <p:pic>
        <p:nvPicPr>
          <p:cNvPr id="5" name="Image 4">
            <a:extLst>
              <a:ext uri="{FF2B5EF4-FFF2-40B4-BE49-F238E27FC236}">
                <a16:creationId xmlns:a16="http://schemas.microsoft.com/office/drawing/2014/main" id="{382A1E3D-1DA9-3843-0066-4A588F607380}"/>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rcRect t="31590" b="37123"/>
          <a:stretch>
            <a:fillRect/>
          </a:stretch>
        </p:blipFill>
        <p:spPr>
          <a:xfrm>
            <a:off x="1053562" y="4695825"/>
            <a:ext cx="10452934" cy="1981199"/>
          </a:xfrm>
          <a:prstGeom prst="rect">
            <a:avLst/>
          </a:prstGeom>
        </p:spPr>
      </p:pic>
      <p:sp>
        <p:nvSpPr>
          <p:cNvPr id="6" name="ZoneTexte 5">
            <a:extLst>
              <a:ext uri="{FF2B5EF4-FFF2-40B4-BE49-F238E27FC236}">
                <a16:creationId xmlns:a16="http://schemas.microsoft.com/office/drawing/2014/main" id="{BA576EFD-7945-8E86-9D14-FA9BCFA10929}"/>
              </a:ext>
            </a:extLst>
          </p:cNvPr>
          <p:cNvSpPr txBox="1"/>
          <p:nvPr/>
        </p:nvSpPr>
        <p:spPr>
          <a:xfrm>
            <a:off x="1707388" y="5666442"/>
            <a:ext cx="416052" cy="523220"/>
          </a:xfrm>
          <a:prstGeom prst="rect">
            <a:avLst/>
          </a:prstGeom>
          <a:noFill/>
        </p:spPr>
        <p:txBody>
          <a:bodyPr wrap="square">
            <a:spAutoFit/>
          </a:bodyPr>
          <a:lstStyle/>
          <a:p>
            <a:r>
              <a:rPr lang="fr-FR" sz="2800" b="1" noProof="0" dirty="0">
                <a:solidFill>
                  <a:srgbClr val="FF0000"/>
                </a:solidFill>
                <a:latin typeface="Times New Roman" panose="02020603050405020304" pitchFamily="18" charset="0"/>
                <a:cs typeface="Times New Roman" panose="02020603050405020304" pitchFamily="18" charset="0"/>
              </a:rPr>
              <a:t>1</a:t>
            </a:r>
          </a:p>
        </p:txBody>
      </p:sp>
      <p:sp>
        <p:nvSpPr>
          <p:cNvPr id="7" name="ZoneTexte 6">
            <a:extLst>
              <a:ext uri="{FF2B5EF4-FFF2-40B4-BE49-F238E27FC236}">
                <a16:creationId xmlns:a16="http://schemas.microsoft.com/office/drawing/2014/main" id="{E5FCBF3D-279A-E203-546F-87F0C277199F}"/>
              </a:ext>
            </a:extLst>
          </p:cNvPr>
          <p:cNvSpPr txBox="1"/>
          <p:nvPr/>
        </p:nvSpPr>
        <p:spPr>
          <a:xfrm>
            <a:off x="4826508" y="5427543"/>
            <a:ext cx="670560" cy="769441"/>
          </a:xfrm>
          <a:prstGeom prst="rect">
            <a:avLst/>
          </a:prstGeom>
          <a:noFill/>
        </p:spPr>
        <p:txBody>
          <a:bodyPr wrap="square">
            <a:spAutoFit/>
          </a:bodyPr>
          <a:lstStyle/>
          <a:p>
            <a:r>
              <a:rPr lang="fr-FR" sz="4400" b="1" noProof="0" dirty="0">
                <a:solidFill>
                  <a:srgbClr val="FF0000"/>
                </a:solidFill>
                <a:latin typeface="Times New Roman" panose="02020603050405020304" pitchFamily="18" charset="0"/>
                <a:cs typeface="Times New Roman" panose="02020603050405020304" pitchFamily="18" charset="0"/>
              </a:rPr>
              <a:t>✓</a:t>
            </a:r>
          </a:p>
        </p:txBody>
      </p:sp>
      <p:sp>
        <p:nvSpPr>
          <p:cNvPr id="8" name="ZoneTexte 7">
            <a:extLst>
              <a:ext uri="{FF2B5EF4-FFF2-40B4-BE49-F238E27FC236}">
                <a16:creationId xmlns:a16="http://schemas.microsoft.com/office/drawing/2014/main" id="{E984C607-DDEC-9DF3-7FEC-A541EA7F5595}"/>
              </a:ext>
            </a:extLst>
          </p:cNvPr>
          <p:cNvSpPr txBox="1"/>
          <p:nvPr/>
        </p:nvSpPr>
        <p:spPr>
          <a:xfrm>
            <a:off x="1707388" y="6009165"/>
            <a:ext cx="416052" cy="523220"/>
          </a:xfrm>
          <a:prstGeom prst="rect">
            <a:avLst/>
          </a:prstGeom>
          <a:noFill/>
        </p:spPr>
        <p:txBody>
          <a:bodyPr wrap="square">
            <a:spAutoFit/>
          </a:bodyPr>
          <a:lstStyle/>
          <a:p>
            <a:r>
              <a:rPr lang="fr-FR" sz="2800" b="1" noProof="0" dirty="0">
                <a:solidFill>
                  <a:srgbClr val="FF0000"/>
                </a:solidFill>
                <a:latin typeface="Times New Roman" panose="02020603050405020304" pitchFamily="18" charset="0"/>
                <a:cs typeface="Times New Roman" panose="02020603050405020304" pitchFamily="18" charset="0"/>
              </a:rPr>
              <a:t>2</a:t>
            </a:r>
          </a:p>
        </p:txBody>
      </p:sp>
      <p:sp>
        <p:nvSpPr>
          <p:cNvPr id="9" name="ZoneTexte 8">
            <a:extLst>
              <a:ext uri="{FF2B5EF4-FFF2-40B4-BE49-F238E27FC236}">
                <a16:creationId xmlns:a16="http://schemas.microsoft.com/office/drawing/2014/main" id="{3DC9AF2E-E452-9B87-82B0-28AF42976E81}"/>
              </a:ext>
            </a:extLst>
          </p:cNvPr>
          <p:cNvSpPr txBox="1"/>
          <p:nvPr/>
        </p:nvSpPr>
        <p:spPr>
          <a:xfrm>
            <a:off x="4826508" y="5770266"/>
            <a:ext cx="670560" cy="769441"/>
          </a:xfrm>
          <a:prstGeom prst="rect">
            <a:avLst/>
          </a:prstGeom>
          <a:noFill/>
        </p:spPr>
        <p:txBody>
          <a:bodyPr wrap="square">
            <a:spAutoFit/>
          </a:bodyPr>
          <a:lstStyle/>
          <a:p>
            <a:r>
              <a:rPr lang="fr-FR" sz="4400" b="1" noProof="0" dirty="0">
                <a:solidFill>
                  <a:srgbClr val="FF0000"/>
                </a:solidFill>
                <a:latin typeface="Times New Roman" panose="02020603050405020304" pitchFamily="18" charset="0"/>
                <a:cs typeface="Times New Roman" panose="02020603050405020304" pitchFamily="18" charset="0"/>
              </a:rPr>
              <a:t>✓</a:t>
            </a:r>
          </a:p>
        </p:txBody>
      </p:sp>
      <p:sp>
        <p:nvSpPr>
          <p:cNvPr id="10" name="ZoneTexte 9">
            <a:extLst>
              <a:ext uri="{FF2B5EF4-FFF2-40B4-BE49-F238E27FC236}">
                <a16:creationId xmlns:a16="http://schemas.microsoft.com/office/drawing/2014/main" id="{032D6D53-9B37-2277-A53F-C549168D6EC7}"/>
              </a:ext>
            </a:extLst>
          </p:cNvPr>
          <p:cNvSpPr txBox="1"/>
          <p:nvPr/>
        </p:nvSpPr>
        <p:spPr>
          <a:xfrm>
            <a:off x="6797548" y="5281721"/>
            <a:ext cx="416052" cy="523220"/>
          </a:xfrm>
          <a:prstGeom prst="rect">
            <a:avLst/>
          </a:prstGeom>
          <a:noFill/>
        </p:spPr>
        <p:txBody>
          <a:bodyPr wrap="square">
            <a:spAutoFit/>
          </a:bodyPr>
          <a:lstStyle/>
          <a:p>
            <a:r>
              <a:rPr lang="fr-FR" sz="2800" b="1" noProof="0" dirty="0">
                <a:solidFill>
                  <a:srgbClr val="FF0000"/>
                </a:solidFill>
                <a:latin typeface="Times New Roman" panose="02020603050405020304" pitchFamily="18" charset="0"/>
                <a:cs typeface="Times New Roman" panose="02020603050405020304" pitchFamily="18" charset="0"/>
              </a:rPr>
              <a:t>3</a:t>
            </a:r>
          </a:p>
        </p:txBody>
      </p:sp>
      <p:sp>
        <p:nvSpPr>
          <p:cNvPr id="11" name="ZoneTexte 10">
            <a:extLst>
              <a:ext uri="{FF2B5EF4-FFF2-40B4-BE49-F238E27FC236}">
                <a16:creationId xmlns:a16="http://schemas.microsoft.com/office/drawing/2014/main" id="{97CDFDFE-125B-1940-3AD9-850C87762CCB}"/>
              </a:ext>
            </a:extLst>
          </p:cNvPr>
          <p:cNvSpPr txBox="1"/>
          <p:nvPr/>
        </p:nvSpPr>
        <p:spPr>
          <a:xfrm>
            <a:off x="9916668" y="5042822"/>
            <a:ext cx="670560" cy="769441"/>
          </a:xfrm>
          <a:prstGeom prst="rect">
            <a:avLst/>
          </a:prstGeom>
          <a:noFill/>
        </p:spPr>
        <p:txBody>
          <a:bodyPr wrap="square">
            <a:spAutoFit/>
          </a:bodyPr>
          <a:lstStyle/>
          <a:p>
            <a:r>
              <a:rPr lang="fr-FR" sz="4400" b="1" noProof="0" dirty="0">
                <a:solidFill>
                  <a:srgbClr val="FF0000"/>
                </a:solidFill>
                <a:latin typeface="Times New Roman" panose="02020603050405020304" pitchFamily="18" charset="0"/>
                <a:cs typeface="Times New Roman" panose="02020603050405020304" pitchFamily="18" charset="0"/>
              </a:rPr>
              <a:t>✓</a:t>
            </a:r>
          </a:p>
        </p:txBody>
      </p:sp>
      <p:sp>
        <p:nvSpPr>
          <p:cNvPr id="12" name="ZoneTexte 11">
            <a:extLst>
              <a:ext uri="{FF2B5EF4-FFF2-40B4-BE49-F238E27FC236}">
                <a16:creationId xmlns:a16="http://schemas.microsoft.com/office/drawing/2014/main" id="{EFAB7EF9-CAE0-2F46-528B-AD5E5D8F03D9}"/>
              </a:ext>
            </a:extLst>
          </p:cNvPr>
          <p:cNvSpPr txBox="1"/>
          <p:nvPr/>
        </p:nvSpPr>
        <p:spPr>
          <a:xfrm>
            <a:off x="6807496" y="5678039"/>
            <a:ext cx="416052" cy="523220"/>
          </a:xfrm>
          <a:prstGeom prst="rect">
            <a:avLst/>
          </a:prstGeom>
          <a:noFill/>
        </p:spPr>
        <p:txBody>
          <a:bodyPr wrap="square">
            <a:spAutoFit/>
          </a:bodyPr>
          <a:lstStyle/>
          <a:p>
            <a:r>
              <a:rPr lang="fr-FR" sz="2800" b="1" noProof="0" dirty="0">
                <a:solidFill>
                  <a:srgbClr val="FF0000"/>
                </a:solidFill>
                <a:latin typeface="Times New Roman" panose="02020603050405020304" pitchFamily="18" charset="0"/>
                <a:cs typeface="Times New Roman" panose="02020603050405020304" pitchFamily="18" charset="0"/>
              </a:rPr>
              <a:t>4</a:t>
            </a:r>
          </a:p>
        </p:txBody>
      </p:sp>
      <p:sp>
        <p:nvSpPr>
          <p:cNvPr id="13" name="ZoneTexte 12">
            <a:extLst>
              <a:ext uri="{FF2B5EF4-FFF2-40B4-BE49-F238E27FC236}">
                <a16:creationId xmlns:a16="http://schemas.microsoft.com/office/drawing/2014/main" id="{27F0B7D6-C1DF-E2D8-AFF6-9256788491B6}"/>
              </a:ext>
            </a:extLst>
          </p:cNvPr>
          <p:cNvSpPr txBox="1"/>
          <p:nvPr/>
        </p:nvSpPr>
        <p:spPr>
          <a:xfrm>
            <a:off x="9926616" y="5439140"/>
            <a:ext cx="670560" cy="769441"/>
          </a:xfrm>
          <a:prstGeom prst="rect">
            <a:avLst/>
          </a:prstGeom>
          <a:noFill/>
        </p:spPr>
        <p:txBody>
          <a:bodyPr wrap="square">
            <a:spAutoFit/>
          </a:bodyPr>
          <a:lstStyle/>
          <a:p>
            <a:r>
              <a:rPr lang="fr-FR" sz="4400" b="1" noProof="0" dirty="0">
                <a:solidFill>
                  <a:srgbClr val="FF000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84993144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444D8-2A4B-80E6-D5AF-C951037C144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85ECE2D-EFF7-3A07-991D-2B078EB259D0}"/>
              </a:ext>
            </a:extLst>
          </p:cNvPr>
          <p:cNvSpPr>
            <a:spLocks noGrp="1"/>
          </p:cNvSpPr>
          <p:nvPr>
            <p:ph type="title"/>
          </p:nvPr>
        </p:nvSpPr>
        <p:spPr/>
        <p:txBody>
          <a:bodyPr/>
          <a:lstStyle/>
          <a:p>
            <a:r>
              <a:rPr lang="fr-FR"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5F9689DF-1AAC-88D1-EE37-DE05E86404AC}"/>
              </a:ext>
            </a:extLst>
          </p:cNvPr>
          <p:cNvSpPr>
            <a:spLocks noGrp="1"/>
          </p:cNvSpPr>
          <p:nvPr>
            <p:ph sz="quarter" idx="11"/>
          </p:nvPr>
        </p:nvSpPr>
        <p:spPr/>
        <p:txBody>
          <a:bodyPr/>
          <a:lstStyle/>
          <a:p>
            <a:r>
              <a:rPr lang="fr-FR" sz="1200" noProof="0" dirty="0">
                <a:solidFill>
                  <a:schemeClr val="tx1">
                    <a:lumMod val="50000"/>
                    <a:lumOff val="50000"/>
                  </a:schemeClr>
                </a:solidFill>
              </a:rPr>
              <a:t>Inviter les élèves à passer au tableau pour rédiger leurs réponses.</a:t>
            </a:r>
          </a:p>
        </p:txBody>
      </p:sp>
      <p:pic>
        <p:nvPicPr>
          <p:cNvPr id="45" name="Picture 1">
            <a:extLst>
              <a:ext uri="{FF2B5EF4-FFF2-40B4-BE49-F238E27FC236}">
                <a16:creationId xmlns:a16="http://schemas.microsoft.com/office/drawing/2014/main" id="{CC3C57B9-27A9-FA7D-BA80-3CAB8462B590}"/>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3" name="Image 2">
            <a:extLst>
              <a:ext uri="{FF2B5EF4-FFF2-40B4-BE49-F238E27FC236}">
                <a16:creationId xmlns:a16="http://schemas.microsoft.com/office/drawing/2014/main" id="{6AF97CC1-3875-AFB7-9EFC-B9AB3B85189D}"/>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rcRect l="3425" t="7184" r="1943" b="3831"/>
          <a:stretch>
            <a:fillRect/>
          </a:stretch>
        </p:blipFill>
        <p:spPr>
          <a:xfrm>
            <a:off x="3159821" y="1050161"/>
            <a:ext cx="6241354" cy="3431266"/>
          </a:xfrm>
          <a:prstGeom prst="rect">
            <a:avLst/>
          </a:prstGeom>
        </p:spPr>
      </p:pic>
      <p:pic>
        <p:nvPicPr>
          <p:cNvPr id="6" name="Image 5">
            <a:extLst>
              <a:ext uri="{FF2B5EF4-FFF2-40B4-BE49-F238E27FC236}">
                <a16:creationId xmlns:a16="http://schemas.microsoft.com/office/drawing/2014/main" id="{EB1A0C30-103B-1916-996C-3A1C89CB8A06}"/>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rcRect t="64082" b="-1235"/>
          <a:stretch>
            <a:fillRect/>
          </a:stretch>
        </p:blipFill>
        <p:spPr>
          <a:xfrm>
            <a:off x="1053562" y="4362450"/>
            <a:ext cx="10452934" cy="2352675"/>
          </a:xfrm>
          <a:prstGeom prst="rect">
            <a:avLst/>
          </a:prstGeom>
        </p:spPr>
      </p:pic>
      <p:sp>
        <p:nvSpPr>
          <p:cNvPr id="7" name="ZoneTexte 6">
            <a:extLst>
              <a:ext uri="{FF2B5EF4-FFF2-40B4-BE49-F238E27FC236}">
                <a16:creationId xmlns:a16="http://schemas.microsoft.com/office/drawing/2014/main" id="{FFFE4D8C-60F5-A512-44EC-9A9CFC84EE6D}"/>
              </a:ext>
            </a:extLst>
          </p:cNvPr>
          <p:cNvSpPr txBox="1"/>
          <p:nvPr/>
        </p:nvSpPr>
        <p:spPr>
          <a:xfrm>
            <a:off x="1924060" y="5121222"/>
            <a:ext cx="9214378" cy="954107"/>
          </a:xfrm>
          <a:prstGeom prst="rect">
            <a:avLst/>
          </a:prstGeom>
          <a:noFill/>
        </p:spPr>
        <p:txBody>
          <a:bodyPr wrap="square">
            <a:spAutoFit/>
          </a:bodyPr>
          <a:lstStyle/>
          <a:p>
            <a:r>
              <a:rPr lang="fr-FR" sz="2800" b="1" i="0" noProof="0"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Évaporation : l’eau liquide (mers, lacs, rivières, sols humides) se transforme en vapeur d’eau</a:t>
            </a:r>
            <a:r>
              <a:rPr lang="fr-FR" sz="28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11592974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915EDF-9F2E-4806-BDF5-4E27FF2B3058}"/>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392163364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0406B-42BD-6E24-46AF-128E464FB1D8}"/>
              </a:ext>
            </a:extLst>
          </p:cNvPr>
          <p:cNvSpPr>
            <a:spLocks noGrp="1"/>
          </p:cNvSpPr>
          <p:nvPr>
            <p:ph type="title"/>
          </p:nvPr>
        </p:nvSpPr>
        <p:spPr/>
        <p:txBody>
          <a:bodyPr/>
          <a:lstStyle/>
          <a:p>
            <a:r>
              <a:rPr lang="fr-FR" noProof="0" dirty="0">
                <a:solidFill>
                  <a:schemeClr val="tx1">
                    <a:lumMod val="50000"/>
                    <a:lumOff val="50000"/>
                  </a:schemeClr>
                </a:solidFill>
              </a:rPr>
              <a:t>Maintenant, vous allez travailler chacun pour soi; prenez l’activité de la page 70 sur le livret.</a:t>
            </a:r>
          </a:p>
        </p:txBody>
      </p:sp>
      <p:sp>
        <p:nvSpPr>
          <p:cNvPr id="3" name="Content Placeholder 2">
            <a:extLst>
              <a:ext uri="{FF2B5EF4-FFF2-40B4-BE49-F238E27FC236}">
                <a16:creationId xmlns:a16="http://schemas.microsoft.com/office/drawing/2014/main" id="{35CCCA30-344D-7644-F9AC-3E1D66EA9163}"/>
              </a:ext>
            </a:extLst>
          </p:cNvPr>
          <p:cNvSpPr>
            <a:spLocks noGrp="1"/>
          </p:cNvSpPr>
          <p:nvPr>
            <p:ph sz="quarter" idx="11"/>
          </p:nvPr>
        </p:nvSpPr>
        <p:spPr/>
        <p:txBody>
          <a:bodyPr/>
          <a:lstStyle/>
          <a:p>
            <a:r>
              <a:rPr lang="fr-FR" sz="1200" noProof="0" dirty="0">
                <a:solidFill>
                  <a:schemeClr val="tx1">
                    <a:lumMod val="50000"/>
                    <a:lumOff val="50000"/>
                  </a:schemeClr>
                </a:solidFill>
              </a:rPr>
              <a:t>Circuler entre les rangs, cibler les élèves en difficulté, Insister sur le travail individuel.  Inciter les élèves à demander de l'aide en cas de besoin.</a:t>
            </a:r>
          </a:p>
        </p:txBody>
      </p:sp>
      <p:grpSp>
        <p:nvGrpSpPr>
          <p:cNvPr id="38" name="Groupe 37">
            <a:extLst>
              <a:ext uri="{FF2B5EF4-FFF2-40B4-BE49-F238E27FC236}">
                <a16:creationId xmlns:a16="http://schemas.microsoft.com/office/drawing/2014/main" id="{50A3FFEC-9C3B-CC23-F982-764C849241F6}"/>
              </a:ext>
            </a:extLst>
          </p:cNvPr>
          <p:cNvGrpSpPr/>
          <p:nvPr/>
        </p:nvGrpSpPr>
        <p:grpSpPr>
          <a:xfrm>
            <a:off x="10844783" y="260549"/>
            <a:ext cx="611417" cy="504991"/>
            <a:chOff x="582302" y="4457015"/>
            <a:chExt cx="630930" cy="588164"/>
          </a:xfrm>
        </p:grpSpPr>
        <p:pic>
          <p:nvPicPr>
            <p:cNvPr id="39" name="Picture 7">
              <a:extLst>
                <a:ext uri="{FF2B5EF4-FFF2-40B4-BE49-F238E27FC236}">
                  <a16:creationId xmlns:a16="http://schemas.microsoft.com/office/drawing/2014/main" id="{E13B05F2-717D-D7CC-C97D-E0B4B35D0E21}"/>
                </a:ext>
              </a:extLst>
            </p:cNvPr>
            <p:cNvPicPr>
              <a:picLocks noChangeAspect="1"/>
            </p:cNvPicPr>
            <p:nvPr/>
          </p:nvPicPr>
          <p:blipFill>
            <a:blip r:embed="rId2"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582302" y="4573906"/>
              <a:ext cx="630930" cy="471273"/>
            </a:xfrm>
            <a:prstGeom prst="rect">
              <a:avLst/>
            </a:prstGeom>
            <a:ln w="19050">
              <a:noFill/>
            </a:ln>
          </p:spPr>
        </p:pic>
        <p:pic>
          <p:nvPicPr>
            <p:cNvPr id="40" name="Picture 7">
              <a:extLst>
                <a:ext uri="{FF2B5EF4-FFF2-40B4-BE49-F238E27FC236}">
                  <a16:creationId xmlns:a16="http://schemas.microsoft.com/office/drawing/2014/main" id="{0E000526-57B7-24FC-4846-A548D69402FC}"/>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758368" y="4457015"/>
              <a:ext cx="147273" cy="471273"/>
            </a:xfrm>
            <a:prstGeom prst="rect">
              <a:avLst/>
            </a:prstGeom>
            <a:ln w="19050">
              <a:noFill/>
            </a:ln>
          </p:spPr>
        </p:pic>
      </p:grpSp>
      <p:sp>
        <p:nvSpPr>
          <p:cNvPr id="9" name="Rectangle 8">
            <a:extLst>
              <a:ext uri="{FF2B5EF4-FFF2-40B4-BE49-F238E27FC236}">
                <a16:creationId xmlns:a16="http://schemas.microsoft.com/office/drawing/2014/main" id="{10C1DE6B-4652-323A-2B42-AD9AD4D83DF2}"/>
              </a:ext>
            </a:extLst>
          </p:cNvPr>
          <p:cNvSpPr/>
          <p:nvPr/>
        </p:nvSpPr>
        <p:spPr>
          <a:xfrm>
            <a:off x="5420977" y="6149303"/>
            <a:ext cx="1280601" cy="400110"/>
          </a:xfrm>
          <a:prstGeom prst="rect">
            <a:avLst/>
          </a:prstGeom>
        </p:spPr>
        <p:txBody>
          <a:bodyPr wrap="square">
            <a:spAutoFit/>
          </a:bodyP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Page 70</a:t>
            </a:r>
          </a:p>
        </p:txBody>
      </p:sp>
      <p:pic>
        <p:nvPicPr>
          <p:cNvPr id="6" name="Image 5">
            <a:extLst>
              <a:ext uri="{FF2B5EF4-FFF2-40B4-BE49-F238E27FC236}">
                <a16:creationId xmlns:a16="http://schemas.microsoft.com/office/drawing/2014/main" id="{796F372F-1665-8D97-3253-8122397E020F}"/>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tretch>
            <a:fillRect/>
          </a:stretch>
        </p:blipFill>
        <p:spPr>
          <a:xfrm>
            <a:off x="3838379" y="1089433"/>
            <a:ext cx="4515242" cy="2625318"/>
          </a:xfrm>
          <a:prstGeom prst="rect">
            <a:avLst/>
          </a:prstGeom>
        </p:spPr>
      </p:pic>
      <p:pic>
        <p:nvPicPr>
          <p:cNvPr id="10" name="Image 9">
            <a:extLst>
              <a:ext uri="{FF2B5EF4-FFF2-40B4-BE49-F238E27FC236}">
                <a16:creationId xmlns:a16="http://schemas.microsoft.com/office/drawing/2014/main" id="{AE4956B7-1C85-9897-F17E-ED93E7052165}"/>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tretch>
            <a:fillRect/>
          </a:stretch>
        </p:blipFill>
        <p:spPr>
          <a:xfrm>
            <a:off x="3838379" y="3843220"/>
            <a:ext cx="4445799" cy="2377669"/>
          </a:xfrm>
          <a:prstGeom prst="rect">
            <a:avLst/>
          </a:prstGeom>
        </p:spPr>
      </p:pic>
    </p:spTree>
    <p:extLst>
      <p:ext uri="{BB962C8B-B14F-4D97-AF65-F5344CB8AC3E}">
        <p14:creationId xmlns:p14="http://schemas.microsoft.com/office/powerpoint/2010/main" val="14422697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11843-E097-5486-57E5-792187AE13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5C45A8-EA55-AF65-5299-1BE31D243C40}"/>
              </a:ext>
            </a:extLst>
          </p:cNvPr>
          <p:cNvSpPr>
            <a:spLocks noGrp="1"/>
          </p:cNvSpPr>
          <p:nvPr>
            <p:ph type="title"/>
          </p:nvPr>
        </p:nvSpPr>
        <p:spPr/>
        <p:txBody>
          <a:bodyPr/>
          <a:lstStyle/>
          <a:p>
            <a:r>
              <a:rPr lang="fr-FR" noProof="0" dirty="0">
                <a:solidFill>
                  <a:schemeClr val="tx1">
                    <a:lumMod val="50000"/>
                    <a:lumOff val="50000"/>
                  </a:schemeClr>
                </a:solidFill>
                <a:latin typeface="Calibri" panose="020F0502020204030204"/>
              </a:rPr>
              <a:t>Le temps est terminé. </a:t>
            </a:r>
          </a:p>
        </p:txBody>
      </p:sp>
      <p:sp>
        <p:nvSpPr>
          <p:cNvPr id="7" name="Espace réservé du contenu 6">
            <a:extLst>
              <a:ext uri="{FF2B5EF4-FFF2-40B4-BE49-F238E27FC236}">
                <a16:creationId xmlns:a16="http://schemas.microsoft.com/office/drawing/2014/main" id="{FF8B22D4-350B-4D83-BACF-4CF1F56B22C6}"/>
              </a:ext>
            </a:extLst>
          </p:cNvPr>
          <p:cNvSpPr>
            <a:spLocks noGrp="1"/>
          </p:cNvSpPr>
          <p:nvPr>
            <p:ph sz="quarter" idx="11"/>
          </p:nvPr>
        </p:nvSpPr>
        <p:spPr/>
        <p:txBody>
          <a:bodyPr/>
          <a:lstStyle/>
          <a:p>
            <a:endParaRPr lang="fr-FR" noProof="0" dirty="0"/>
          </a:p>
        </p:txBody>
      </p:sp>
      <p:sp>
        <p:nvSpPr>
          <p:cNvPr id="3" name="Rectangle 2">
            <a:extLst>
              <a:ext uri="{FF2B5EF4-FFF2-40B4-BE49-F238E27FC236}">
                <a16:creationId xmlns:a16="http://schemas.microsoft.com/office/drawing/2014/main" id="{CF888129-7EB4-3E26-CB10-77F5280D3767}"/>
              </a:ext>
            </a:extLst>
          </p:cNvPr>
          <p:cNvSpPr/>
          <p:nvPr/>
        </p:nvSpPr>
        <p:spPr>
          <a:xfrm>
            <a:off x="4663973" y="1864949"/>
            <a:ext cx="3054554" cy="707886"/>
          </a:xfrm>
          <a:prstGeom prst="rect">
            <a:avLst/>
          </a:prstGeom>
        </p:spPr>
        <p:txBody>
          <a:bodyPr wrap="none">
            <a:spAutoFit/>
          </a:bodyPr>
          <a:lstStyle/>
          <a:p>
            <a:r>
              <a:rPr lang="fr-FR" sz="4000" b="1" noProof="0" dirty="0">
                <a:latin typeface="Calibri" panose="020F0502020204030204" pitchFamily="34" charset="0"/>
                <a:cs typeface="Calibri" panose="020F0502020204030204" pitchFamily="34" charset="0"/>
              </a:rPr>
              <a:t>Temps Écoulé</a:t>
            </a:r>
          </a:p>
        </p:txBody>
      </p:sp>
      <p:pic>
        <p:nvPicPr>
          <p:cNvPr id="4" name="Picture 3">
            <a:extLst>
              <a:ext uri="{FF2B5EF4-FFF2-40B4-BE49-F238E27FC236}">
                <a16:creationId xmlns:a16="http://schemas.microsoft.com/office/drawing/2014/main" id="{EA6C1251-CF29-1E54-9D78-E106D1BBDDCB}"/>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327627" y="2738280"/>
            <a:ext cx="3390900" cy="2714625"/>
          </a:xfrm>
          <a:prstGeom prst="rect">
            <a:avLst/>
          </a:prstGeom>
        </p:spPr>
      </p:pic>
    </p:spTree>
    <p:extLst>
      <p:ext uri="{BB962C8B-B14F-4D97-AF65-F5344CB8AC3E}">
        <p14:creationId xmlns:p14="http://schemas.microsoft.com/office/powerpoint/2010/main" val="330468543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8F702D-E31E-41F6-A9F2-0110C6999E93}"/>
              </a:ext>
            </a:extLst>
          </p:cNvPr>
          <p:cNvSpPr>
            <a:spLocks noGrp="1"/>
          </p:cNvSpPr>
          <p:nvPr>
            <p:ph type="title"/>
          </p:nvPr>
        </p:nvSpPr>
        <p:spPr/>
        <p:txBody>
          <a:bodyPr/>
          <a:lstStyle/>
          <a:p>
            <a:r>
              <a:rPr lang="fr-FR" noProof="0" dirty="0">
                <a:solidFill>
                  <a:schemeClr val="tx1">
                    <a:lumMod val="50000"/>
                    <a:lumOff val="50000"/>
                  </a:schemeClr>
                </a:solidFill>
              </a:rPr>
              <a:t>Correction.</a:t>
            </a:r>
            <a:r>
              <a:rPr lang="fr-FR" noProof="0" dirty="0">
                <a:solidFill>
                  <a:schemeClr val="tx1">
                    <a:lumMod val="50000"/>
                    <a:lumOff val="50000"/>
                  </a:schemeClr>
                </a:solidFill>
                <a:latin typeface="Calibri" panose="020F0502020204030204"/>
              </a:rPr>
              <a:t> </a:t>
            </a:r>
            <a:endParaRPr lang="fr-FR"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2BCE28B2-1622-6E99-568F-1EFFB62345DF}"/>
              </a:ext>
            </a:extLst>
          </p:cNvPr>
          <p:cNvSpPr>
            <a:spLocks noGrp="1"/>
          </p:cNvSpPr>
          <p:nvPr>
            <p:ph sz="quarter" idx="11"/>
          </p:nvPr>
        </p:nvSpPr>
        <p:spPr/>
        <p:txBody>
          <a:bodyPr/>
          <a:lstStyle/>
          <a:p>
            <a:r>
              <a:rPr lang="fr-FR" sz="1200" noProof="0" dirty="0">
                <a:solidFill>
                  <a:schemeClr val="tx1">
                    <a:lumMod val="50000"/>
                    <a:lumOff val="50000"/>
                  </a:schemeClr>
                </a:solidFill>
              </a:rPr>
              <a:t>Inviter les élèves à passer au tableau pour rédiger leurs réponses. puis à recopier la correction sur les livrets.</a:t>
            </a:r>
          </a:p>
          <a:p>
            <a:r>
              <a:rPr lang="fr-FR" sz="1200" noProof="0" dirty="0">
                <a:solidFill>
                  <a:schemeClr val="tx1">
                    <a:lumMod val="50000"/>
                    <a:lumOff val="50000"/>
                  </a:schemeClr>
                </a:solidFill>
              </a:rPr>
              <a:t> </a:t>
            </a:r>
          </a:p>
        </p:txBody>
      </p:sp>
      <p:pic>
        <p:nvPicPr>
          <p:cNvPr id="8" name="Picture 1">
            <a:extLst>
              <a:ext uri="{FF2B5EF4-FFF2-40B4-BE49-F238E27FC236}">
                <a16:creationId xmlns:a16="http://schemas.microsoft.com/office/drawing/2014/main" id="{BE9E1CAA-35AC-CBDE-C860-856E7C1F5172}"/>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5" name="Image 4">
            <a:extLst>
              <a:ext uri="{FF2B5EF4-FFF2-40B4-BE49-F238E27FC236}">
                <a16:creationId xmlns:a16="http://schemas.microsoft.com/office/drawing/2014/main" id="{1AF1C339-5512-806C-DBF6-6F54AA87889C}"/>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rcRect b="66545"/>
          <a:stretch>
            <a:fillRect/>
          </a:stretch>
        </p:blipFill>
        <p:spPr>
          <a:xfrm>
            <a:off x="935304" y="4823152"/>
            <a:ext cx="10567851" cy="1890830"/>
          </a:xfrm>
          <a:prstGeom prst="rect">
            <a:avLst/>
          </a:prstGeom>
        </p:spPr>
      </p:pic>
      <p:pic>
        <p:nvPicPr>
          <p:cNvPr id="9" name="Image 8">
            <a:extLst>
              <a:ext uri="{FF2B5EF4-FFF2-40B4-BE49-F238E27FC236}">
                <a16:creationId xmlns:a16="http://schemas.microsoft.com/office/drawing/2014/main" id="{1B287B62-6724-8F5D-9658-78A47A98B932}"/>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rcRect l="2585" t="10109" r="1594"/>
          <a:stretch>
            <a:fillRect/>
          </a:stretch>
        </p:blipFill>
        <p:spPr>
          <a:xfrm>
            <a:off x="2594197" y="1002960"/>
            <a:ext cx="7003605" cy="3820192"/>
          </a:xfrm>
          <a:prstGeom prst="rect">
            <a:avLst/>
          </a:prstGeom>
        </p:spPr>
      </p:pic>
      <p:sp>
        <p:nvSpPr>
          <p:cNvPr id="6" name="ZoneTexte 5">
            <a:extLst>
              <a:ext uri="{FF2B5EF4-FFF2-40B4-BE49-F238E27FC236}">
                <a16:creationId xmlns:a16="http://schemas.microsoft.com/office/drawing/2014/main" id="{27776AF5-1F21-A1C7-4426-A900E7D3D9C2}"/>
              </a:ext>
            </a:extLst>
          </p:cNvPr>
          <p:cNvSpPr txBox="1"/>
          <p:nvPr/>
        </p:nvSpPr>
        <p:spPr>
          <a:xfrm>
            <a:off x="1772840" y="5676234"/>
            <a:ext cx="3073480" cy="461665"/>
          </a:xfrm>
          <a:prstGeom prst="rect">
            <a:avLst/>
          </a:prstGeom>
          <a:noFill/>
        </p:spPr>
        <p:txBody>
          <a:bodyPr wrap="square">
            <a:spAutoFit/>
          </a:bodyPr>
          <a:lstStyle/>
          <a:p>
            <a:r>
              <a:rPr lang="fr-FR" sz="24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Eau atmosphérique</a:t>
            </a:r>
          </a:p>
        </p:txBody>
      </p:sp>
      <p:sp>
        <p:nvSpPr>
          <p:cNvPr id="7" name="ZoneTexte 6">
            <a:extLst>
              <a:ext uri="{FF2B5EF4-FFF2-40B4-BE49-F238E27FC236}">
                <a16:creationId xmlns:a16="http://schemas.microsoft.com/office/drawing/2014/main" id="{95B22DCE-579C-5DCC-0E8C-45B28478B284}"/>
              </a:ext>
            </a:extLst>
          </p:cNvPr>
          <p:cNvSpPr txBox="1"/>
          <p:nvPr/>
        </p:nvSpPr>
        <p:spPr>
          <a:xfrm>
            <a:off x="1772840" y="5260032"/>
            <a:ext cx="2260680" cy="461665"/>
          </a:xfrm>
          <a:prstGeom prst="rect">
            <a:avLst/>
          </a:prstGeom>
          <a:noFill/>
        </p:spPr>
        <p:txBody>
          <a:bodyPr wrap="square">
            <a:spAutoFit/>
          </a:bodyPr>
          <a:lstStyle/>
          <a:p>
            <a:r>
              <a:rPr lang="fr-FR" sz="24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Océan</a:t>
            </a:r>
          </a:p>
        </p:txBody>
      </p:sp>
      <p:sp>
        <p:nvSpPr>
          <p:cNvPr id="10" name="ZoneTexte 9">
            <a:extLst>
              <a:ext uri="{FF2B5EF4-FFF2-40B4-BE49-F238E27FC236}">
                <a16:creationId xmlns:a16="http://schemas.microsoft.com/office/drawing/2014/main" id="{512793AC-E6A0-4171-8413-58D52688FB7D}"/>
              </a:ext>
            </a:extLst>
          </p:cNvPr>
          <p:cNvSpPr txBox="1"/>
          <p:nvPr/>
        </p:nvSpPr>
        <p:spPr>
          <a:xfrm>
            <a:off x="1772840" y="6084765"/>
            <a:ext cx="2260680" cy="461665"/>
          </a:xfrm>
          <a:prstGeom prst="rect">
            <a:avLst/>
          </a:prstGeom>
          <a:noFill/>
        </p:spPr>
        <p:txBody>
          <a:bodyPr wrap="square">
            <a:spAutoFit/>
          </a:bodyPr>
          <a:lstStyle/>
          <a:p>
            <a:r>
              <a:rPr lang="fr-FR" sz="2400" b="1" noProof="0" dirty="0" err="1">
                <a:solidFill>
                  <a:srgbClr val="FF0000"/>
                </a:solidFill>
                <a:latin typeface="Calibri" panose="020F0502020204030204" pitchFamily="34" charset="0"/>
                <a:ea typeface="Calibri" panose="020F0502020204030204" pitchFamily="34" charset="0"/>
                <a:cs typeface="Calibri" panose="020F0502020204030204" pitchFamily="34" charset="0"/>
              </a:rPr>
              <a:t>Rivi</a:t>
            </a:r>
            <a:r>
              <a:rPr lang="fr-FR" sz="2400" b="1" dirty="0">
                <a:solidFill>
                  <a:srgbClr val="FF0000"/>
                </a:solidFill>
                <a:latin typeface="Calibri" panose="020F0502020204030204" pitchFamily="34" charset="0"/>
                <a:ea typeface="Calibri" panose="020F0502020204030204" pitchFamily="34" charset="0"/>
                <a:cs typeface="Calibri" panose="020F0502020204030204" pitchFamily="34" charset="0"/>
              </a:rPr>
              <a:t>ère</a:t>
            </a:r>
            <a:endParaRPr lang="fr-FR" sz="2400" b="1" noProof="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ZoneTexte 10">
            <a:extLst>
              <a:ext uri="{FF2B5EF4-FFF2-40B4-BE49-F238E27FC236}">
                <a16:creationId xmlns:a16="http://schemas.microsoft.com/office/drawing/2014/main" id="{35523701-08B2-3F95-6D6A-3EFAFBBDE50B}"/>
              </a:ext>
            </a:extLst>
          </p:cNvPr>
          <p:cNvSpPr txBox="1"/>
          <p:nvPr/>
        </p:nvSpPr>
        <p:spPr>
          <a:xfrm>
            <a:off x="7186277" y="5260032"/>
            <a:ext cx="2753360" cy="461665"/>
          </a:xfrm>
          <a:prstGeom prst="rect">
            <a:avLst/>
          </a:prstGeom>
          <a:noFill/>
        </p:spPr>
        <p:txBody>
          <a:bodyPr wrap="square">
            <a:spAutoFit/>
          </a:bodyPr>
          <a:lstStyle/>
          <a:p>
            <a:r>
              <a:rPr lang="fr-FR" sz="24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Nappe souterraine</a:t>
            </a:r>
          </a:p>
        </p:txBody>
      </p:sp>
    </p:spTree>
    <p:extLst>
      <p:ext uri="{BB962C8B-B14F-4D97-AF65-F5344CB8AC3E}">
        <p14:creationId xmlns:p14="http://schemas.microsoft.com/office/powerpoint/2010/main" val="428756396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P spid="11"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6E74B-FB0B-F794-2F1F-8662A4A6F51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3E306F8-E2E5-5CC5-BBA2-1D6C4AB24AFA}"/>
              </a:ext>
            </a:extLst>
          </p:cNvPr>
          <p:cNvSpPr>
            <a:spLocks noGrp="1"/>
          </p:cNvSpPr>
          <p:nvPr>
            <p:ph type="title"/>
          </p:nvPr>
        </p:nvSpPr>
        <p:spPr/>
        <p:txBody>
          <a:bodyPr/>
          <a:lstStyle/>
          <a:p>
            <a:r>
              <a:rPr lang="fr-FR" sz="1800"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130EDF27-BFFD-0D34-DA4D-B120C7C4E4C8}"/>
              </a:ext>
            </a:extLst>
          </p:cNvPr>
          <p:cNvSpPr>
            <a:spLocks noGrp="1"/>
          </p:cNvSpPr>
          <p:nvPr>
            <p:ph sz="quarter" idx="11"/>
          </p:nvPr>
        </p:nvSpPr>
        <p:spPr/>
        <p:txBody>
          <a:bodyPr/>
          <a:lstStyle/>
          <a:p>
            <a:r>
              <a:rPr lang="fr-FR" sz="1200" noProof="0" dirty="0">
                <a:solidFill>
                  <a:schemeClr val="tx1">
                    <a:lumMod val="50000"/>
                    <a:lumOff val="50000"/>
                  </a:schemeClr>
                </a:solidFill>
              </a:rPr>
              <a:t>Inviter les élèves à passer au tableau pour rédiger leurs réponses, puis à recopier la correction sur les livrets.</a:t>
            </a:r>
          </a:p>
          <a:p>
            <a:r>
              <a:rPr lang="fr-FR" sz="1200" noProof="0" dirty="0">
                <a:solidFill>
                  <a:schemeClr val="tx1">
                    <a:lumMod val="50000"/>
                    <a:lumOff val="50000"/>
                  </a:schemeClr>
                </a:solidFill>
              </a:rPr>
              <a:t> </a:t>
            </a:r>
          </a:p>
        </p:txBody>
      </p:sp>
      <p:pic>
        <p:nvPicPr>
          <p:cNvPr id="8" name="Picture 1">
            <a:extLst>
              <a:ext uri="{FF2B5EF4-FFF2-40B4-BE49-F238E27FC236}">
                <a16:creationId xmlns:a16="http://schemas.microsoft.com/office/drawing/2014/main" id="{34E0027B-99D4-4F5D-0CBB-C4956CB41B2F}"/>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3" name="Image 2">
            <a:extLst>
              <a:ext uri="{FF2B5EF4-FFF2-40B4-BE49-F238E27FC236}">
                <a16:creationId xmlns:a16="http://schemas.microsoft.com/office/drawing/2014/main" id="{30D43638-D014-B86B-9C92-D06EFEBDA300}"/>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rcRect l="2585" t="10109" r="1594"/>
          <a:stretch>
            <a:fillRect/>
          </a:stretch>
        </p:blipFill>
        <p:spPr>
          <a:xfrm>
            <a:off x="2717426" y="961083"/>
            <a:ext cx="7003605" cy="3820192"/>
          </a:xfrm>
          <a:prstGeom prst="rect">
            <a:avLst/>
          </a:prstGeom>
        </p:spPr>
      </p:pic>
      <p:pic>
        <p:nvPicPr>
          <p:cNvPr id="6" name="Image 5">
            <a:extLst>
              <a:ext uri="{FF2B5EF4-FFF2-40B4-BE49-F238E27FC236}">
                <a16:creationId xmlns:a16="http://schemas.microsoft.com/office/drawing/2014/main" id="{E5BE2D89-6E26-C4AA-6B96-DF80C10B2D2E}"/>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rcRect t="32633" b="31470"/>
          <a:stretch>
            <a:fillRect/>
          </a:stretch>
        </p:blipFill>
        <p:spPr>
          <a:xfrm>
            <a:off x="1068378" y="4643916"/>
            <a:ext cx="10567851" cy="2028824"/>
          </a:xfrm>
          <a:prstGeom prst="rect">
            <a:avLst/>
          </a:prstGeom>
        </p:spPr>
      </p:pic>
      <p:sp>
        <p:nvSpPr>
          <p:cNvPr id="5" name="ZoneTexte 4">
            <a:extLst>
              <a:ext uri="{FF2B5EF4-FFF2-40B4-BE49-F238E27FC236}">
                <a16:creationId xmlns:a16="http://schemas.microsoft.com/office/drawing/2014/main" id="{769BC539-2453-35B6-CB6F-FF2E733CA1B5}"/>
              </a:ext>
            </a:extLst>
          </p:cNvPr>
          <p:cNvSpPr txBox="1"/>
          <p:nvPr/>
        </p:nvSpPr>
        <p:spPr>
          <a:xfrm>
            <a:off x="4267200" y="1688584"/>
            <a:ext cx="1950720" cy="400110"/>
          </a:xfrm>
          <a:prstGeom prst="rect">
            <a:avLst/>
          </a:prstGeom>
          <a:solidFill>
            <a:schemeClr val="accent2">
              <a:lumMod val="20000"/>
              <a:lumOff val="80000"/>
            </a:schemeClr>
          </a:solidFill>
        </p:spPr>
        <p:txBody>
          <a:bodyPr wrap="square">
            <a:spAutoFit/>
          </a:bodyPr>
          <a:lstStyle/>
          <a:p>
            <a:pPr algn="ctr"/>
            <a:r>
              <a:rPr lang="fr-FR" sz="20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Condensation  </a:t>
            </a:r>
          </a:p>
        </p:txBody>
      </p:sp>
      <p:sp>
        <p:nvSpPr>
          <p:cNvPr id="7" name="ZoneTexte 6">
            <a:extLst>
              <a:ext uri="{FF2B5EF4-FFF2-40B4-BE49-F238E27FC236}">
                <a16:creationId xmlns:a16="http://schemas.microsoft.com/office/drawing/2014/main" id="{00AF3F7F-E6DC-D5B3-8EA0-0CA072EA5AD1}"/>
              </a:ext>
            </a:extLst>
          </p:cNvPr>
          <p:cNvSpPr txBox="1"/>
          <p:nvPr/>
        </p:nvSpPr>
        <p:spPr>
          <a:xfrm>
            <a:off x="2903822" y="2550949"/>
            <a:ext cx="1556524" cy="400110"/>
          </a:xfrm>
          <a:prstGeom prst="rect">
            <a:avLst/>
          </a:prstGeom>
          <a:solidFill>
            <a:schemeClr val="accent2">
              <a:lumMod val="20000"/>
              <a:lumOff val="80000"/>
            </a:schemeClr>
          </a:solidFill>
        </p:spPr>
        <p:txBody>
          <a:bodyPr wrap="square">
            <a:spAutoFit/>
          </a:bodyPr>
          <a:lstStyle/>
          <a:p>
            <a:pPr algn="ctr"/>
            <a:r>
              <a:rPr lang="fr-FR" sz="20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Évaporation  </a:t>
            </a:r>
          </a:p>
        </p:txBody>
      </p:sp>
      <p:sp>
        <p:nvSpPr>
          <p:cNvPr id="9" name="ZoneTexte 8">
            <a:extLst>
              <a:ext uri="{FF2B5EF4-FFF2-40B4-BE49-F238E27FC236}">
                <a16:creationId xmlns:a16="http://schemas.microsoft.com/office/drawing/2014/main" id="{05F8C075-5478-220C-4F91-0858AEA03592}"/>
              </a:ext>
            </a:extLst>
          </p:cNvPr>
          <p:cNvSpPr txBox="1"/>
          <p:nvPr/>
        </p:nvSpPr>
        <p:spPr>
          <a:xfrm>
            <a:off x="7136832" y="1813974"/>
            <a:ext cx="1665287" cy="400110"/>
          </a:xfrm>
          <a:prstGeom prst="rect">
            <a:avLst/>
          </a:prstGeom>
          <a:solidFill>
            <a:schemeClr val="accent2">
              <a:lumMod val="20000"/>
              <a:lumOff val="80000"/>
            </a:schemeClr>
          </a:solidFill>
        </p:spPr>
        <p:txBody>
          <a:bodyPr wrap="square">
            <a:spAutoFit/>
          </a:bodyPr>
          <a:lstStyle/>
          <a:p>
            <a:pPr algn="ctr"/>
            <a:r>
              <a:rPr lang="fr-FR" sz="20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Précipitation  </a:t>
            </a:r>
          </a:p>
        </p:txBody>
      </p:sp>
      <p:sp>
        <p:nvSpPr>
          <p:cNvPr id="10" name="ZoneTexte 9">
            <a:extLst>
              <a:ext uri="{FF2B5EF4-FFF2-40B4-BE49-F238E27FC236}">
                <a16:creationId xmlns:a16="http://schemas.microsoft.com/office/drawing/2014/main" id="{58B6BF7A-8241-666D-36ED-9CA6465EBB63}"/>
              </a:ext>
            </a:extLst>
          </p:cNvPr>
          <p:cNvSpPr txBox="1"/>
          <p:nvPr/>
        </p:nvSpPr>
        <p:spPr>
          <a:xfrm>
            <a:off x="7395895" y="2666865"/>
            <a:ext cx="1756914" cy="400110"/>
          </a:xfrm>
          <a:prstGeom prst="rect">
            <a:avLst/>
          </a:prstGeom>
          <a:solidFill>
            <a:schemeClr val="accent2">
              <a:lumMod val="20000"/>
              <a:lumOff val="80000"/>
            </a:schemeClr>
          </a:solidFill>
        </p:spPr>
        <p:txBody>
          <a:bodyPr wrap="square">
            <a:spAutoFit/>
          </a:bodyPr>
          <a:lstStyle/>
          <a:p>
            <a:r>
              <a:rPr lang="fr-FR" sz="20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Ruissellement</a:t>
            </a:r>
          </a:p>
        </p:txBody>
      </p:sp>
      <p:sp>
        <p:nvSpPr>
          <p:cNvPr id="11" name="ZoneTexte 10">
            <a:extLst>
              <a:ext uri="{FF2B5EF4-FFF2-40B4-BE49-F238E27FC236}">
                <a16:creationId xmlns:a16="http://schemas.microsoft.com/office/drawing/2014/main" id="{F36310A2-92EB-0026-7237-2FB5F79CA4FB}"/>
              </a:ext>
            </a:extLst>
          </p:cNvPr>
          <p:cNvSpPr txBox="1"/>
          <p:nvPr/>
        </p:nvSpPr>
        <p:spPr>
          <a:xfrm>
            <a:off x="8203232" y="3680084"/>
            <a:ext cx="1412805" cy="400110"/>
          </a:xfrm>
          <a:prstGeom prst="rect">
            <a:avLst/>
          </a:prstGeom>
          <a:solidFill>
            <a:schemeClr val="accent2">
              <a:lumMod val="20000"/>
              <a:lumOff val="80000"/>
            </a:schemeClr>
          </a:solidFill>
        </p:spPr>
        <p:txBody>
          <a:bodyPr wrap="square">
            <a:spAutoFit/>
          </a:bodyPr>
          <a:lstStyle/>
          <a:p>
            <a:pPr algn="ctr"/>
            <a:r>
              <a:rPr lang="fr-FR" sz="20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Infiltration</a:t>
            </a:r>
          </a:p>
        </p:txBody>
      </p:sp>
    </p:spTree>
    <p:extLst>
      <p:ext uri="{BB962C8B-B14F-4D97-AF65-F5344CB8AC3E}">
        <p14:creationId xmlns:p14="http://schemas.microsoft.com/office/powerpoint/2010/main" val="61460258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91667E-6 1.11111E-6 L -0.07148 0.40069 " pathEditMode="relative" rAng="0" ptsTypes="AA">
                                      <p:cBhvr>
                                        <p:cTn id="6" dur="2000" fill="hold"/>
                                        <p:tgtEl>
                                          <p:spTgt spid="7"/>
                                        </p:tgtEl>
                                        <p:attrNameLst>
                                          <p:attrName>ppt_x</p:attrName>
                                          <p:attrName>ppt_y</p:attrName>
                                        </p:attrNameLst>
                                      </p:cBhvr>
                                      <p:rCtr x="-3581" y="20023"/>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0.02031 0.00463 L -0.18529 0.58449 " pathEditMode="relative" rAng="0" ptsTypes="AA">
                                      <p:cBhvr>
                                        <p:cTn id="10" dur="2000" fill="hold"/>
                                        <p:tgtEl>
                                          <p:spTgt spid="5"/>
                                        </p:tgtEl>
                                        <p:attrNameLst>
                                          <p:attrName>ppt_x</p:attrName>
                                          <p:attrName>ppt_y</p:attrName>
                                        </p:attrNameLst>
                                      </p:cBhvr>
                                      <p:rCtr x="-8255" y="28981"/>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4.16667E-6 0 L -0.4086 0.61644 " pathEditMode="relative" rAng="0" ptsTypes="AA">
                                      <p:cBhvr>
                                        <p:cTn id="14" dur="2000" fill="hold"/>
                                        <p:tgtEl>
                                          <p:spTgt spid="9"/>
                                        </p:tgtEl>
                                        <p:attrNameLst>
                                          <p:attrName>ppt_x</p:attrName>
                                          <p:attrName>ppt_y</p:attrName>
                                        </p:attrNameLst>
                                      </p:cBhvr>
                                      <p:rCtr x="-20430" y="30810"/>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4.16667E-6 4.44444E-6 L 0.01992 0.37708 " pathEditMode="relative" rAng="0" ptsTypes="AA">
                                      <p:cBhvr>
                                        <p:cTn id="18" dur="2000" fill="hold"/>
                                        <p:tgtEl>
                                          <p:spTgt spid="10"/>
                                        </p:tgtEl>
                                        <p:attrNameLst>
                                          <p:attrName>ppt_x</p:attrName>
                                          <p:attrName>ppt_y</p:attrName>
                                        </p:attrNameLst>
                                      </p:cBhvr>
                                      <p:rCtr x="990" y="18843"/>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8.33333E-7 -7.40741E-7 L -0.04414 0.29445 " pathEditMode="relative" rAng="0" ptsTypes="AA">
                                      <p:cBhvr>
                                        <p:cTn id="22" dur="2000" fill="hold"/>
                                        <p:tgtEl>
                                          <p:spTgt spid="11"/>
                                        </p:tgtEl>
                                        <p:attrNameLst>
                                          <p:attrName>ppt_x</p:attrName>
                                          <p:attrName>ppt_y</p:attrName>
                                        </p:attrNameLst>
                                      </p:cBhvr>
                                      <p:rCtr x="-2214" y="1472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0" grpId="0" animBg="1"/>
      <p:bldP spid="11"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C40F3-0A24-C8BA-57E2-687AE5132AF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98C7DC-48FB-EA8F-B251-41BE34861F43}"/>
              </a:ext>
            </a:extLst>
          </p:cNvPr>
          <p:cNvSpPr>
            <a:spLocks noGrp="1"/>
          </p:cNvSpPr>
          <p:nvPr>
            <p:ph type="title"/>
          </p:nvPr>
        </p:nvSpPr>
        <p:spPr/>
        <p:txBody>
          <a:bodyPr/>
          <a:lstStyle/>
          <a:p>
            <a:r>
              <a:rPr lang="fr-FR" sz="1800" noProof="0" dirty="0">
                <a:solidFill>
                  <a:schemeClr val="tx1">
                    <a:lumMod val="50000"/>
                    <a:lumOff val="50000"/>
                  </a:schemeClr>
                </a:solidFill>
              </a:rPr>
              <a:t>Correction.</a:t>
            </a:r>
          </a:p>
        </p:txBody>
      </p:sp>
      <p:sp>
        <p:nvSpPr>
          <p:cNvPr id="4" name="Espace réservé du contenu 3">
            <a:extLst>
              <a:ext uri="{FF2B5EF4-FFF2-40B4-BE49-F238E27FC236}">
                <a16:creationId xmlns:a16="http://schemas.microsoft.com/office/drawing/2014/main" id="{AB2F801E-F201-175C-8AE2-6F05FE3A1D77}"/>
              </a:ext>
            </a:extLst>
          </p:cNvPr>
          <p:cNvSpPr>
            <a:spLocks noGrp="1"/>
          </p:cNvSpPr>
          <p:nvPr>
            <p:ph sz="quarter" idx="11"/>
          </p:nvPr>
        </p:nvSpPr>
        <p:spPr/>
        <p:txBody>
          <a:bodyPr/>
          <a:lstStyle/>
          <a:p>
            <a:r>
              <a:rPr lang="fr-FR" sz="1200" noProof="0" dirty="0">
                <a:solidFill>
                  <a:schemeClr val="tx1">
                    <a:lumMod val="50000"/>
                    <a:lumOff val="50000"/>
                  </a:schemeClr>
                </a:solidFill>
              </a:rPr>
              <a:t>Inviter les élèves à passer au tableau pour rédiger leurs réponses, puis à recopier la correction sur les livrets.</a:t>
            </a:r>
          </a:p>
          <a:p>
            <a:r>
              <a:rPr lang="fr-FR" sz="1200" noProof="0" dirty="0">
                <a:solidFill>
                  <a:schemeClr val="tx1">
                    <a:lumMod val="50000"/>
                    <a:lumOff val="50000"/>
                  </a:schemeClr>
                </a:solidFill>
              </a:rPr>
              <a:t> </a:t>
            </a:r>
          </a:p>
        </p:txBody>
      </p:sp>
      <p:pic>
        <p:nvPicPr>
          <p:cNvPr id="8" name="Picture 1">
            <a:extLst>
              <a:ext uri="{FF2B5EF4-FFF2-40B4-BE49-F238E27FC236}">
                <a16:creationId xmlns:a16="http://schemas.microsoft.com/office/drawing/2014/main" id="{09B2DE56-A022-83A6-38F7-3A72C0A4A94E}"/>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3" name="Image 2">
            <a:extLst>
              <a:ext uri="{FF2B5EF4-FFF2-40B4-BE49-F238E27FC236}">
                <a16:creationId xmlns:a16="http://schemas.microsoft.com/office/drawing/2014/main" id="{193599D5-E9E6-ABA6-AE61-ED0CA8C92A9D}"/>
              </a:ext>
            </a:extLst>
          </p:cNvPr>
          <p:cNvPicPr>
            <a:picLocks noChangeAspect="1"/>
          </p:cNvPicPr>
          <p:nvPr/>
        </p:nvPicPr>
        <p:blipFill>
          <a:blip r:embed="rId4">
            <a:extLst>
              <a:ext uri="{BEBA8EAE-BF5A-486C-A8C5-ECC9F3942E4B}">
                <a14:imgProps xmlns:a14="http://schemas.microsoft.com/office/drawing/2010/main">
                  <a14:imgLayer r:embed="rId5">
                    <a14:imgEffect>
                      <a14:saturation sat="200000"/>
                    </a14:imgEffect>
                  </a14:imgLayer>
                </a14:imgProps>
              </a:ext>
            </a:extLst>
          </a:blip>
          <a:srcRect l="2585" t="10109" r="1594"/>
          <a:stretch>
            <a:fillRect/>
          </a:stretch>
        </p:blipFill>
        <p:spPr>
          <a:xfrm>
            <a:off x="2594197" y="1002960"/>
            <a:ext cx="7003605" cy="3820192"/>
          </a:xfrm>
          <a:prstGeom prst="rect">
            <a:avLst/>
          </a:prstGeom>
        </p:spPr>
      </p:pic>
      <p:pic>
        <p:nvPicPr>
          <p:cNvPr id="5" name="Image 4">
            <a:extLst>
              <a:ext uri="{FF2B5EF4-FFF2-40B4-BE49-F238E27FC236}">
                <a16:creationId xmlns:a16="http://schemas.microsoft.com/office/drawing/2014/main" id="{9FAA363C-E24D-303C-B166-666DC1087E4E}"/>
              </a:ext>
            </a:extLst>
          </p:cNvPr>
          <p:cNvPicPr>
            <a:picLocks noChangeAspect="1"/>
          </p:cNvPicPr>
          <p:nvPr/>
        </p:nvPicPr>
        <p:blipFill>
          <a:blip r:embed="rId6">
            <a:extLst>
              <a:ext uri="{BEBA8EAE-BF5A-486C-A8C5-ECC9F3942E4B}">
                <a14:imgProps xmlns:a14="http://schemas.microsoft.com/office/drawing/2010/main">
                  <a14:imgLayer r:embed="rId7">
                    <a14:imgEffect>
                      <a14:saturation sat="200000"/>
                    </a14:imgEffect>
                  </a14:imgLayer>
                </a14:imgProps>
              </a:ext>
            </a:extLst>
          </a:blip>
          <a:srcRect t="68193" b="-1849"/>
          <a:stretch>
            <a:fillRect/>
          </a:stretch>
        </p:blipFill>
        <p:spPr>
          <a:xfrm>
            <a:off x="935304" y="4743449"/>
            <a:ext cx="10567851" cy="1902165"/>
          </a:xfrm>
          <a:prstGeom prst="rect">
            <a:avLst/>
          </a:prstGeom>
        </p:spPr>
      </p:pic>
      <p:sp>
        <p:nvSpPr>
          <p:cNvPr id="6" name="ZoneTexte 5">
            <a:extLst>
              <a:ext uri="{FF2B5EF4-FFF2-40B4-BE49-F238E27FC236}">
                <a16:creationId xmlns:a16="http://schemas.microsoft.com/office/drawing/2014/main" id="{57B49E65-5911-F4E6-5077-4C5CDD1A88E0}"/>
              </a:ext>
            </a:extLst>
          </p:cNvPr>
          <p:cNvSpPr txBox="1"/>
          <p:nvPr/>
        </p:nvSpPr>
        <p:spPr>
          <a:xfrm>
            <a:off x="1718290" y="5131382"/>
            <a:ext cx="9214378" cy="954107"/>
          </a:xfrm>
          <a:prstGeom prst="rect">
            <a:avLst/>
          </a:prstGeom>
          <a:noFill/>
        </p:spPr>
        <p:txBody>
          <a:bodyPr wrap="square">
            <a:spAutoFit/>
          </a:bodyPr>
          <a:lstStyle/>
          <a:p>
            <a:r>
              <a:rPr lang="fr-FR" sz="2800"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Condensation : la vapeur d’eau se refroidit en altitude et forme des nuages (gouttelettes liquides).</a:t>
            </a:r>
          </a:p>
        </p:txBody>
      </p:sp>
      <p:sp>
        <p:nvSpPr>
          <p:cNvPr id="7" name="ZoneTexte 6">
            <a:extLst>
              <a:ext uri="{FF2B5EF4-FFF2-40B4-BE49-F238E27FC236}">
                <a16:creationId xmlns:a16="http://schemas.microsoft.com/office/drawing/2014/main" id="{ABB27B13-E4FE-70BC-753B-CD94322953A6}"/>
              </a:ext>
            </a:extLst>
          </p:cNvPr>
          <p:cNvSpPr txBox="1"/>
          <p:nvPr/>
        </p:nvSpPr>
        <p:spPr>
          <a:xfrm>
            <a:off x="4330832" y="1738959"/>
            <a:ext cx="1516128" cy="369332"/>
          </a:xfrm>
          <a:prstGeom prst="rect">
            <a:avLst/>
          </a:prstGeom>
          <a:solidFill>
            <a:schemeClr val="accent2">
              <a:lumMod val="20000"/>
              <a:lumOff val="80000"/>
            </a:schemeClr>
          </a:solidFill>
        </p:spPr>
        <p:txBody>
          <a:bodyPr wrap="square">
            <a:spAutoFit/>
          </a:bodyPr>
          <a:lstStyle/>
          <a:p>
            <a:pPr algn="ctr"/>
            <a:r>
              <a:rPr lang="fr-FR"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Condensation  </a:t>
            </a:r>
          </a:p>
        </p:txBody>
      </p:sp>
      <p:sp>
        <p:nvSpPr>
          <p:cNvPr id="9" name="ZoneTexte 8">
            <a:extLst>
              <a:ext uri="{FF2B5EF4-FFF2-40B4-BE49-F238E27FC236}">
                <a16:creationId xmlns:a16="http://schemas.microsoft.com/office/drawing/2014/main" id="{9C535B6B-EDB6-C5B3-F19E-AC103DBF27C7}"/>
              </a:ext>
            </a:extLst>
          </p:cNvPr>
          <p:cNvSpPr txBox="1"/>
          <p:nvPr/>
        </p:nvSpPr>
        <p:spPr>
          <a:xfrm>
            <a:off x="2756072" y="2572610"/>
            <a:ext cx="1744808" cy="369332"/>
          </a:xfrm>
          <a:prstGeom prst="rect">
            <a:avLst/>
          </a:prstGeom>
          <a:solidFill>
            <a:schemeClr val="accent2">
              <a:lumMod val="20000"/>
              <a:lumOff val="80000"/>
            </a:schemeClr>
          </a:solidFill>
        </p:spPr>
        <p:txBody>
          <a:bodyPr wrap="square">
            <a:spAutoFit/>
          </a:bodyPr>
          <a:lstStyle/>
          <a:p>
            <a:pPr algn="ctr"/>
            <a:r>
              <a:rPr lang="fr-FR"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Évaporation  </a:t>
            </a:r>
          </a:p>
        </p:txBody>
      </p:sp>
      <p:sp>
        <p:nvSpPr>
          <p:cNvPr id="10" name="ZoneTexte 9">
            <a:extLst>
              <a:ext uri="{FF2B5EF4-FFF2-40B4-BE49-F238E27FC236}">
                <a16:creationId xmlns:a16="http://schemas.microsoft.com/office/drawing/2014/main" id="{B2616CE7-0901-7C42-1A70-B9E57400E288}"/>
              </a:ext>
            </a:extLst>
          </p:cNvPr>
          <p:cNvSpPr txBox="1"/>
          <p:nvPr/>
        </p:nvSpPr>
        <p:spPr>
          <a:xfrm>
            <a:off x="6994249" y="1871981"/>
            <a:ext cx="1866728" cy="369332"/>
          </a:xfrm>
          <a:prstGeom prst="rect">
            <a:avLst/>
          </a:prstGeom>
          <a:solidFill>
            <a:schemeClr val="accent2">
              <a:lumMod val="20000"/>
              <a:lumOff val="80000"/>
            </a:schemeClr>
          </a:solidFill>
        </p:spPr>
        <p:txBody>
          <a:bodyPr wrap="square">
            <a:spAutoFit/>
          </a:bodyPr>
          <a:lstStyle/>
          <a:p>
            <a:pPr algn="ctr"/>
            <a:r>
              <a:rPr lang="fr-FR"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Précipitation  </a:t>
            </a:r>
          </a:p>
        </p:txBody>
      </p:sp>
      <p:sp>
        <p:nvSpPr>
          <p:cNvPr id="11" name="ZoneTexte 10">
            <a:extLst>
              <a:ext uri="{FF2B5EF4-FFF2-40B4-BE49-F238E27FC236}">
                <a16:creationId xmlns:a16="http://schemas.microsoft.com/office/drawing/2014/main" id="{519A9636-B2B6-6DB8-AD6F-F0CB1F58FE95}"/>
              </a:ext>
            </a:extLst>
          </p:cNvPr>
          <p:cNvSpPr txBox="1"/>
          <p:nvPr/>
        </p:nvSpPr>
        <p:spPr>
          <a:xfrm>
            <a:off x="7133922" y="2737913"/>
            <a:ext cx="1583705" cy="369332"/>
          </a:xfrm>
          <a:prstGeom prst="rect">
            <a:avLst/>
          </a:prstGeom>
          <a:solidFill>
            <a:schemeClr val="accent2">
              <a:lumMod val="20000"/>
              <a:lumOff val="80000"/>
            </a:schemeClr>
          </a:solidFill>
        </p:spPr>
        <p:txBody>
          <a:bodyPr wrap="square">
            <a:spAutoFit/>
          </a:bodyPr>
          <a:lstStyle/>
          <a:p>
            <a:pPr algn="ctr"/>
            <a:r>
              <a:rPr lang="fr-FR"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Ruissellement</a:t>
            </a:r>
          </a:p>
        </p:txBody>
      </p:sp>
      <p:sp>
        <p:nvSpPr>
          <p:cNvPr id="12" name="ZoneTexte 11">
            <a:extLst>
              <a:ext uri="{FF2B5EF4-FFF2-40B4-BE49-F238E27FC236}">
                <a16:creationId xmlns:a16="http://schemas.microsoft.com/office/drawing/2014/main" id="{81462359-AC68-CE96-7F3D-366913E02FF5}"/>
              </a:ext>
            </a:extLst>
          </p:cNvPr>
          <p:cNvSpPr txBox="1"/>
          <p:nvPr/>
        </p:nvSpPr>
        <p:spPr>
          <a:xfrm>
            <a:off x="7794804" y="3701745"/>
            <a:ext cx="1583705" cy="369332"/>
          </a:xfrm>
          <a:prstGeom prst="rect">
            <a:avLst/>
          </a:prstGeom>
          <a:solidFill>
            <a:schemeClr val="accent2">
              <a:lumMod val="20000"/>
              <a:lumOff val="80000"/>
            </a:schemeClr>
          </a:solidFill>
        </p:spPr>
        <p:txBody>
          <a:bodyPr wrap="square">
            <a:spAutoFit/>
          </a:bodyPr>
          <a:lstStyle/>
          <a:p>
            <a:pPr algn="ctr"/>
            <a:r>
              <a:rPr lang="fr-FR" b="1" noProof="0" dirty="0">
                <a:solidFill>
                  <a:srgbClr val="FF0000"/>
                </a:solidFill>
                <a:latin typeface="Calibri" panose="020F0502020204030204" pitchFamily="34" charset="0"/>
                <a:ea typeface="Calibri" panose="020F0502020204030204" pitchFamily="34" charset="0"/>
                <a:cs typeface="Calibri" panose="020F0502020204030204" pitchFamily="34" charset="0"/>
              </a:rPr>
              <a:t>Infiltration</a:t>
            </a:r>
          </a:p>
        </p:txBody>
      </p:sp>
    </p:spTree>
    <p:extLst>
      <p:ext uri="{BB962C8B-B14F-4D97-AF65-F5344CB8AC3E}">
        <p14:creationId xmlns:p14="http://schemas.microsoft.com/office/powerpoint/2010/main" val="381367173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8B1F65-01C9-1E82-3B29-C068CFA644D2}"/>
              </a:ext>
            </a:extLst>
          </p:cNvPr>
          <p:cNvSpPr>
            <a:spLocks noGrp="1"/>
          </p:cNvSpPr>
          <p:nvPr>
            <p:ph type="body" sz="quarter" idx="10"/>
          </p:nvPr>
        </p:nvSpPr>
        <p:spPr/>
        <p:txBody>
          <a:bodyPr>
            <a:normAutofit fontScale="92500" lnSpcReduction="20000"/>
          </a:bodyPr>
          <a:lstStyle/>
          <a:p>
            <a:r>
              <a:rPr lang="fr-FR" noProof="0" dirty="0"/>
              <a:t>05 min</a:t>
            </a:r>
          </a:p>
        </p:txBody>
      </p:sp>
    </p:spTree>
    <p:extLst>
      <p:ext uri="{BB962C8B-B14F-4D97-AF65-F5344CB8AC3E}">
        <p14:creationId xmlns:p14="http://schemas.microsoft.com/office/powerpoint/2010/main" val="38959518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1030246" y="186612"/>
            <a:ext cx="10277091" cy="399230"/>
          </a:xfrm>
        </p:spPr>
        <p:txBody>
          <a:bodyPr/>
          <a:lstStyle/>
          <a:p>
            <a:r>
              <a:rPr lang="fr-FR" sz="1800" noProof="0" dirty="0">
                <a:solidFill>
                  <a:schemeClr val="tx1">
                    <a:lumMod val="50000"/>
                    <a:lumOff val="50000"/>
                  </a:schemeClr>
                </a:solidFill>
              </a:rPr>
              <a:t>Qui peut me dire ce que nous avons appris aujourd’hui? </a:t>
            </a: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11"/>
          </p:nvPr>
        </p:nvSpPr>
        <p:spPr/>
        <p:txBody>
          <a:bodyPr/>
          <a:lstStyle/>
          <a:p>
            <a:endParaRPr lang="fr-FR" noProof="0" dirty="0"/>
          </a:p>
        </p:txBody>
      </p:sp>
      <p:pic>
        <p:nvPicPr>
          <p:cNvPr id="6" name="Content Placeholder 5" descr="A cartoon character leaning on a question mark&#10;&#10;AI-generated content may be incorrect.">
            <a:extLst>
              <a:ext uri="{FF2B5EF4-FFF2-40B4-BE49-F238E27FC236}">
                <a16:creationId xmlns:a16="http://schemas.microsoft.com/office/drawing/2014/main" id="{6AD1D3F8-1CDC-7248-5FEC-0D554A729A16}"/>
              </a:ext>
            </a:extLst>
          </p:cNvPr>
          <p:cNvPicPr>
            <a:picLocks noGrp="1" noChangeAspect="1"/>
          </p:cNvPicPr>
          <p:nvPr>
            <p:ph sz="quarter" idx="10"/>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973115" y="1306115"/>
            <a:ext cx="4245769" cy="4245769"/>
          </a:xfrm>
        </p:spPr>
      </p:pic>
    </p:spTree>
    <p:extLst>
      <p:ext uri="{BB962C8B-B14F-4D97-AF65-F5344CB8AC3E}">
        <p14:creationId xmlns:p14="http://schemas.microsoft.com/office/powerpoint/2010/main" val="89221806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767553" y="219075"/>
            <a:ext cx="10805322" cy="431801"/>
          </a:xfrm>
        </p:spPr>
        <p:txBody>
          <a:bodyPr/>
          <a:lstStyle/>
          <a:p>
            <a:pPr marL="0" marR="0" lvl="0" indent="0" defTabSz="457200" rtl="0" eaLnBrk="1" fontAlgn="auto" latinLnBrk="0" hangingPunct="1">
              <a:lnSpc>
                <a:spcPct val="100000"/>
              </a:lnSpc>
              <a:spcBef>
                <a:spcPts val="0"/>
              </a:spcBef>
              <a:spcAft>
                <a:spcPts val="400"/>
              </a:spcAft>
              <a:tabLst/>
              <a:defRPr/>
            </a:pPr>
            <a:r>
              <a:rPr kumimoji="0" lang="fr-FR"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Avant de finir, faisons un petit résumé ensemble ! </a:t>
            </a:r>
            <a:endParaRPr lang="fr-FR" noProof="0" dirty="0"/>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11"/>
          </p:nvPr>
        </p:nvSpPr>
        <p:spPr>
          <a:xfrm>
            <a:off x="767553" y="658371"/>
            <a:ext cx="10277475" cy="268287"/>
          </a:xfrm>
        </p:spPr>
        <p:txBody>
          <a:bodyPr/>
          <a:lstStyle/>
          <a:p>
            <a:r>
              <a:rPr lang="fr-FR" sz="1100" noProof="0" dirty="0">
                <a:solidFill>
                  <a:schemeClr val="tx1">
                    <a:lumMod val="50000"/>
                    <a:lumOff val="50000"/>
                  </a:schemeClr>
                </a:solidFill>
              </a:rPr>
              <a:t>Donner un rappel de la séance.</a:t>
            </a:r>
          </a:p>
        </p:txBody>
      </p:sp>
      <p:sp>
        <p:nvSpPr>
          <p:cNvPr id="11" name="Google Shape;2054;p38">
            <a:extLst>
              <a:ext uri="{FF2B5EF4-FFF2-40B4-BE49-F238E27FC236}">
                <a16:creationId xmlns:a16="http://schemas.microsoft.com/office/drawing/2014/main" id="{11A84DCA-3049-9BCB-560D-1A14A97806C3}"/>
              </a:ext>
            </a:extLst>
          </p:cNvPr>
          <p:cNvSpPr/>
          <p:nvPr/>
        </p:nvSpPr>
        <p:spPr>
          <a:xfrm>
            <a:off x="1291324" y="1847459"/>
            <a:ext cx="9946841" cy="805544"/>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lang="fr-FR" sz="2400" noProof="0" dirty="0">
              <a:latin typeface="Calibri" panose="020F0502020204030204" pitchFamily="34" charset="0"/>
              <a:cs typeface="Calibri" panose="020F0502020204030204" pitchFamily="34" charset="0"/>
            </a:endParaRPr>
          </a:p>
        </p:txBody>
      </p:sp>
      <p:pic>
        <p:nvPicPr>
          <p:cNvPr id="13" name="Image 23">
            <a:extLst>
              <a:ext uri="{FF2B5EF4-FFF2-40B4-BE49-F238E27FC236}">
                <a16:creationId xmlns:a16="http://schemas.microsoft.com/office/drawing/2014/main" id="{CCAB3331-F79B-38C1-D31A-9396A8FF6F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4885" y="1564182"/>
            <a:ext cx="805544" cy="805544"/>
          </a:xfrm>
          <a:prstGeom prst="rect">
            <a:avLst/>
          </a:prstGeom>
        </p:spPr>
      </p:pic>
      <p:sp>
        <p:nvSpPr>
          <p:cNvPr id="17" name="Text Placeholder 4">
            <a:extLst>
              <a:ext uri="{FF2B5EF4-FFF2-40B4-BE49-F238E27FC236}">
                <a16:creationId xmlns:a16="http://schemas.microsoft.com/office/drawing/2014/main" id="{2B8CF3B2-CB9B-2899-41EA-0DA5B49B81EA}"/>
              </a:ext>
            </a:extLst>
          </p:cNvPr>
          <p:cNvSpPr txBox="1">
            <a:spLocks/>
          </p:cNvSpPr>
          <p:nvPr/>
        </p:nvSpPr>
        <p:spPr>
          <a:xfrm>
            <a:off x="6850532" y="2921839"/>
            <a:ext cx="9066597" cy="78983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fr-FR" b="1" noProof="0" dirty="0">
              <a:solidFill>
                <a:srgbClr val="106585"/>
              </a:solidFill>
              <a:latin typeface="Calibri" panose="020F0502020204030204"/>
            </a:endParaRPr>
          </a:p>
        </p:txBody>
      </p:sp>
      <p:sp>
        <p:nvSpPr>
          <p:cNvPr id="3" name="Text Placeholder 4">
            <a:extLst>
              <a:ext uri="{FF2B5EF4-FFF2-40B4-BE49-F238E27FC236}">
                <a16:creationId xmlns:a16="http://schemas.microsoft.com/office/drawing/2014/main" id="{5583FD67-360E-3F8F-A972-07486DBF5FAD}"/>
              </a:ext>
            </a:extLst>
          </p:cNvPr>
          <p:cNvSpPr txBox="1">
            <a:spLocks/>
          </p:cNvSpPr>
          <p:nvPr/>
        </p:nvSpPr>
        <p:spPr>
          <a:xfrm>
            <a:off x="1955802" y="1881933"/>
            <a:ext cx="9066597" cy="78983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b="1" dirty="0">
                <a:solidFill>
                  <a:srgbClr val="106585"/>
                </a:solidFill>
                <a:latin typeface="Calibri" panose="020F0502020204030204"/>
              </a:rPr>
              <a:t>Décrire les processus impliqués dans le cycle de l’eau.</a:t>
            </a:r>
          </a:p>
        </p:txBody>
      </p:sp>
      <p:pic>
        <p:nvPicPr>
          <p:cNvPr id="6" name="Image 5">
            <a:extLst>
              <a:ext uri="{FF2B5EF4-FFF2-40B4-BE49-F238E27FC236}">
                <a16:creationId xmlns:a16="http://schemas.microsoft.com/office/drawing/2014/main" id="{16B1B111-E787-E4C4-F65C-76508DE0297A}"/>
              </a:ext>
            </a:extLst>
          </p:cNvPr>
          <p:cNvPicPr>
            <a:picLocks noChangeAspect="1"/>
          </p:cNvPicPr>
          <p:nvPr/>
        </p:nvPicPr>
        <p:blipFill>
          <a:blip r:embed="rId3"/>
          <a:stretch>
            <a:fillRect/>
          </a:stretch>
        </p:blipFill>
        <p:spPr>
          <a:xfrm>
            <a:off x="2667000" y="2771775"/>
            <a:ext cx="6858594" cy="3846909"/>
          </a:xfrm>
          <a:prstGeom prst="rect">
            <a:avLst/>
          </a:prstGeom>
        </p:spPr>
      </p:pic>
    </p:spTree>
    <p:extLst>
      <p:ext uri="{BB962C8B-B14F-4D97-AF65-F5344CB8AC3E}">
        <p14:creationId xmlns:p14="http://schemas.microsoft.com/office/powerpoint/2010/main" val="2033408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190B16-579C-FAA2-EB79-8D627E3241DB}"/>
              </a:ext>
            </a:extLst>
          </p:cNvPr>
          <p:cNvSpPr>
            <a:spLocks noGrp="1"/>
          </p:cNvSpPr>
          <p:nvPr>
            <p:ph type="title"/>
          </p:nvPr>
        </p:nvSpPr>
        <p:spPr>
          <a:xfrm>
            <a:off x="957070" y="320709"/>
            <a:ext cx="10277091" cy="267549"/>
          </a:xfrm>
        </p:spPr>
        <p:txBody>
          <a:bodyPr/>
          <a:lstStyle/>
          <a:p>
            <a:r>
              <a:rPr lang="fr-FR" noProof="0" dirty="0">
                <a:solidFill>
                  <a:schemeClr val="tx1">
                    <a:lumMod val="50000"/>
                    <a:lumOff val="50000"/>
                  </a:schemeClr>
                </a:solidFill>
              </a:rPr>
              <a:t>Pour terminer, voici les trois étapes, que j’ai suivies pour répondre à la tâche demandée:</a:t>
            </a:r>
          </a:p>
        </p:txBody>
      </p:sp>
      <p:sp>
        <p:nvSpPr>
          <p:cNvPr id="4" name="Espace réservé du contenu 3">
            <a:extLst>
              <a:ext uri="{FF2B5EF4-FFF2-40B4-BE49-F238E27FC236}">
                <a16:creationId xmlns:a16="http://schemas.microsoft.com/office/drawing/2014/main" id="{3A1B7982-BEB1-2B9F-D93A-EEFBE215EBA3}"/>
              </a:ext>
            </a:extLst>
          </p:cNvPr>
          <p:cNvSpPr>
            <a:spLocks noGrp="1"/>
          </p:cNvSpPr>
          <p:nvPr>
            <p:ph sz="quarter" idx="11"/>
          </p:nvPr>
        </p:nvSpPr>
        <p:spPr>
          <a:xfrm>
            <a:off x="957070" y="668280"/>
            <a:ext cx="10277475" cy="268287"/>
          </a:xfrm>
        </p:spPr>
        <p:txBody>
          <a:bodyPr/>
          <a:lstStyle/>
          <a:p>
            <a:endParaRPr lang="fr-FR" noProof="0" dirty="0"/>
          </a:p>
        </p:txBody>
      </p:sp>
      <p:pic>
        <p:nvPicPr>
          <p:cNvPr id="30" name="Google Shape;289;p51">
            <a:extLst>
              <a:ext uri="{FF2B5EF4-FFF2-40B4-BE49-F238E27FC236}">
                <a16:creationId xmlns:a16="http://schemas.microsoft.com/office/drawing/2014/main" id="{B630ECC6-AE75-1A9B-8BE2-CEADA872F34D}"/>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grpSp>
        <p:nvGrpSpPr>
          <p:cNvPr id="5" name="Groupe 4">
            <a:extLst>
              <a:ext uri="{FF2B5EF4-FFF2-40B4-BE49-F238E27FC236}">
                <a16:creationId xmlns:a16="http://schemas.microsoft.com/office/drawing/2014/main" id="{1DC54DF4-51C8-1115-CBD8-9F22A4D0CBFF}"/>
              </a:ext>
            </a:extLst>
          </p:cNvPr>
          <p:cNvGrpSpPr/>
          <p:nvPr/>
        </p:nvGrpSpPr>
        <p:grpSpPr>
          <a:xfrm>
            <a:off x="481571" y="2650259"/>
            <a:ext cx="11037454" cy="399011"/>
            <a:chOff x="526472" y="1937789"/>
            <a:chExt cx="11037454" cy="399011"/>
          </a:xfrm>
        </p:grpSpPr>
        <p:sp>
          <p:nvSpPr>
            <p:cNvPr id="6" name="Rectangle : coins arrondis 5">
              <a:extLst>
                <a:ext uri="{FF2B5EF4-FFF2-40B4-BE49-F238E27FC236}">
                  <a16:creationId xmlns:a16="http://schemas.microsoft.com/office/drawing/2014/main" id="{8E7343F5-4634-B6D8-2755-36C111628EA9}"/>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Identifiez les réservoirs impliqués dans ce cycle de l’eau.</a:t>
              </a:r>
            </a:p>
          </p:txBody>
        </p:sp>
        <p:sp>
          <p:nvSpPr>
            <p:cNvPr id="10" name="Ellipse 9">
              <a:extLst>
                <a:ext uri="{FF2B5EF4-FFF2-40B4-BE49-F238E27FC236}">
                  <a16:creationId xmlns:a16="http://schemas.microsoft.com/office/drawing/2014/main" id="{7CC2586D-1699-E1AD-9E01-EB1FD563650B}"/>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1</a:t>
              </a:r>
            </a:p>
          </p:txBody>
        </p:sp>
      </p:grpSp>
      <p:grpSp>
        <p:nvGrpSpPr>
          <p:cNvPr id="11" name="Groupe 10">
            <a:extLst>
              <a:ext uri="{FF2B5EF4-FFF2-40B4-BE49-F238E27FC236}">
                <a16:creationId xmlns:a16="http://schemas.microsoft.com/office/drawing/2014/main" id="{E541FE86-50FE-2163-7AD9-E775F0092569}"/>
              </a:ext>
            </a:extLst>
          </p:cNvPr>
          <p:cNvGrpSpPr/>
          <p:nvPr/>
        </p:nvGrpSpPr>
        <p:grpSpPr>
          <a:xfrm>
            <a:off x="481571" y="3497984"/>
            <a:ext cx="11037454" cy="399011"/>
            <a:chOff x="526472" y="1937789"/>
            <a:chExt cx="11037454" cy="399011"/>
          </a:xfrm>
        </p:grpSpPr>
        <p:sp>
          <p:nvSpPr>
            <p:cNvPr id="12" name="Rectangle : coins arrondis 11">
              <a:extLst>
                <a:ext uri="{FF2B5EF4-FFF2-40B4-BE49-F238E27FC236}">
                  <a16:creationId xmlns:a16="http://schemas.microsoft.com/office/drawing/2014/main" id="{FA386547-6DD7-D943-0DA0-FAC07E60EA60}"/>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Nommez les processus impliqués dans le cycle de l’eau.</a:t>
              </a:r>
            </a:p>
          </p:txBody>
        </p:sp>
        <p:sp>
          <p:nvSpPr>
            <p:cNvPr id="19" name="Ellipse 18">
              <a:extLst>
                <a:ext uri="{FF2B5EF4-FFF2-40B4-BE49-F238E27FC236}">
                  <a16:creationId xmlns:a16="http://schemas.microsoft.com/office/drawing/2014/main" id="{B514424E-A263-7E09-61CC-E646918C9715}"/>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2</a:t>
              </a:r>
            </a:p>
          </p:txBody>
        </p:sp>
      </p:grpSp>
      <p:grpSp>
        <p:nvGrpSpPr>
          <p:cNvPr id="20" name="Groupe 19">
            <a:extLst>
              <a:ext uri="{FF2B5EF4-FFF2-40B4-BE49-F238E27FC236}">
                <a16:creationId xmlns:a16="http://schemas.microsoft.com/office/drawing/2014/main" id="{8554262C-84B3-9DBF-88C4-652642DBDC38}"/>
              </a:ext>
            </a:extLst>
          </p:cNvPr>
          <p:cNvGrpSpPr/>
          <p:nvPr/>
        </p:nvGrpSpPr>
        <p:grpSpPr>
          <a:xfrm>
            <a:off x="481571" y="4353782"/>
            <a:ext cx="11037454" cy="399011"/>
            <a:chOff x="526472" y="1937789"/>
            <a:chExt cx="11037454" cy="399011"/>
          </a:xfrm>
        </p:grpSpPr>
        <p:sp>
          <p:nvSpPr>
            <p:cNvPr id="21" name="Rectangle : coins arrondis 20">
              <a:extLst>
                <a:ext uri="{FF2B5EF4-FFF2-40B4-BE49-F238E27FC236}">
                  <a16:creationId xmlns:a16="http://schemas.microsoft.com/office/drawing/2014/main" id="{B55ABBF7-5854-B14B-8A9F-5464D91157A7}"/>
                </a:ext>
              </a:extLst>
            </p:cNvPr>
            <p:cNvSpPr/>
            <p:nvPr/>
          </p:nvSpPr>
          <p:spPr>
            <a:xfrm>
              <a:off x="526472" y="1948873"/>
              <a:ext cx="11037454" cy="387927"/>
            </a:xfrm>
            <a:prstGeom prst="roundRect">
              <a:avLst/>
            </a:prstGeom>
            <a:solidFill>
              <a:srgbClr val="D6E9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2000" b="1" noProof="0" dirty="0">
                  <a:solidFill>
                    <a:schemeClr val="tx1"/>
                  </a:solidFill>
                  <a:latin typeface="Calibri" panose="020F0502020204030204" pitchFamily="34" charset="0"/>
                  <a:ea typeface="Calibri" panose="020F0502020204030204" pitchFamily="34" charset="0"/>
                  <a:cs typeface="Calibri" panose="020F0502020204030204" pitchFamily="34" charset="0"/>
                </a:rPr>
                <a:t>          Décrivez le rôle de chaque processus impliqué dans le cycle de l’eau.</a:t>
              </a:r>
            </a:p>
          </p:txBody>
        </p:sp>
        <p:sp>
          <p:nvSpPr>
            <p:cNvPr id="22" name="Ellipse 21">
              <a:extLst>
                <a:ext uri="{FF2B5EF4-FFF2-40B4-BE49-F238E27FC236}">
                  <a16:creationId xmlns:a16="http://schemas.microsoft.com/office/drawing/2014/main" id="{4BF8B6B0-5B63-18AE-E33D-E019430C0442}"/>
                </a:ext>
              </a:extLst>
            </p:cNvPr>
            <p:cNvSpPr/>
            <p:nvPr/>
          </p:nvSpPr>
          <p:spPr>
            <a:xfrm>
              <a:off x="541251" y="1937789"/>
              <a:ext cx="396000" cy="396000"/>
            </a:xfrm>
            <a:prstGeom prst="ellipse">
              <a:avLst/>
            </a:prstGeom>
            <a:solidFill>
              <a:srgbClr val="45AF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3</a:t>
              </a:r>
            </a:p>
          </p:txBody>
        </p:sp>
      </p:grpSp>
    </p:spTree>
    <p:extLst>
      <p:ext uri="{BB962C8B-B14F-4D97-AF65-F5344CB8AC3E}">
        <p14:creationId xmlns:p14="http://schemas.microsoft.com/office/powerpoint/2010/main" val="7873853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2A2F7-A127-79A6-1FBC-996A600845D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1F09585-DAEC-99D9-1383-8C0CAE3B56DB}"/>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white"/>
              </a:solidFill>
              <a:effectLst/>
              <a:uLnTx/>
              <a:uFillTx/>
              <a:latin typeface="Aptos" panose="02110004020202020204"/>
              <a:ea typeface="+mn-ea"/>
              <a:cs typeface="+mn-cs"/>
              <a:sym typeface="Arial"/>
            </a:endParaRPr>
          </a:p>
        </p:txBody>
      </p:sp>
      <p:sp>
        <p:nvSpPr>
          <p:cNvPr id="3" name="Rectangle 2">
            <a:extLst>
              <a:ext uri="{FF2B5EF4-FFF2-40B4-BE49-F238E27FC236}">
                <a16:creationId xmlns:a16="http://schemas.microsoft.com/office/drawing/2014/main" id="{9E9D29D1-33A0-F4D5-7BC5-85FA1BCFBE4E}"/>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dirty="0">
              <a:ln>
                <a:noFill/>
              </a:ln>
              <a:solidFill>
                <a:prstClr val="white"/>
              </a:solidFill>
              <a:effectLst/>
              <a:uLnTx/>
              <a:uFillTx/>
              <a:latin typeface="Aptos" panose="02110004020202020204"/>
              <a:ea typeface="+mn-ea"/>
              <a:cs typeface="+mn-cs"/>
              <a:sym typeface="Arial"/>
            </a:endParaRPr>
          </a:p>
        </p:txBody>
      </p:sp>
      <p:sp>
        <p:nvSpPr>
          <p:cNvPr id="5" name="Google Shape;2000;p176">
            <a:extLst>
              <a:ext uri="{FF2B5EF4-FFF2-40B4-BE49-F238E27FC236}">
                <a16:creationId xmlns:a16="http://schemas.microsoft.com/office/drawing/2014/main" id="{3CE84197-8550-38EB-5788-01416BBC64EA}"/>
              </a:ext>
            </a:extLst>
          </p:cNvPr>
          <p:cNvSpPr txBox="1">
            <a:spLocks noGrp="1"/>
          </p:cNvSpPr>
          <p:nvPr>
            <p:ph type="title" idx="4294967295"/>
          </p:nvPr>
        </p:nvSpPr>
        <p:spPr>
          <a:xfrm>
            <a:off x="815761" y="96831"/>
            <a:ext cx="7620804" cy="353201"/>
          </a:xfrm>
          <a:prstGeom prst="rect">
            <a:avLst/>
          </a:prstGeom>
        </p:spPr>
        <p:txBody>
          <a:bodyPr>
            <a:noAutofit/>
          </a:bodyPr>
          <a:lstStyle/>
          <a:p>
            <a:pPr lvl="0"/>
            <a:r>
              <a:rPr lang="fr-FR" sz="1600" b="1" noProof="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rPr>
              <a:t>Et on termine par cette carte lexicale.</a:t>
            </a:r>
          </a:p>
        </p:txBody>
      </p:sp>
      <p:grpSp>
        <p:nvGrpSpPr>
          <p:cNvPr id="10" name="Google Shape;2004;p176">
            <a:extLst>
              <a:ext uri="{FF2B5EF4-FFF2-40B4-BE49-F238E27FC236}">
                <a16:creationId xmlns:a16="http://schemas.microsoft.com/office/drawing/2014/main" id="{517EC03A-5F50-A15A-DD2B-A7332603A652}"/>
              </a:ext>
            </a:extLst>
          </p:cNvPr>
          <p:cNvGrpSpPr/>
          <p:nvPr/>
        </p:nvGrpSpPr>
        <p:grpSpPr>
          <a:xfrm>
            <a:off x="378372" y="1263731"/>
            <a:ext cx="11435255" cy="5257649"/>
            <a:chOff x="279385" y="1039998"/>
            <a:chExt cx="8585230" cy="3943237"/>
          </a:xfrm>
        </p:grpSpPr>
        <p:sp>
          <p:nvSpPr>
            <p:cNvPr id="11" name="Google Shape;2005;p176">
              <a:extLst>
                <a:ext uri="{FF2B5EF4-FFF2-40B4-BE49-F238E27FC236}">
                  <a16:creationId xmlns:a16="http://schemas.microsoft.com/office/drawing/2014/main" id="{515B2D7E-A000-12D9-549A-A9369A4345FA}"/>
                </a:ext>
              </a:extLst>
            </p:cNvPr>
            <p:cNvSpPr/>
            <p:nvPr/>
          </p:nvSpPr>
          <p:spPr>
            <a:xfrm>
              <a:off x="302037" y="1426310"/>
              <a:ext cx="8562578" cy="3556925"/>
            </a:xfrm>
            <a:prstGeom prst="rect">
              <a:avLst/>
            </a:prstGeom>
            <a:solidFill>
              <a:schemeClr val="bg1">
                <a:lumMod val="95000"/>
              </a:schemeClr>
            </a:solidFill>
            <a:ln w="19046" cap="flat">
              <a:no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2" name="Google Shape;2006;p176">
              <a:extLst>
                <a:ext uri="{FF2B5EF4-FFF2-40B4-BE49-F238E27FC236}">
                  <a16:creationId xmlns:a16="http://schemas.microsoft.com/office/drawing/2014/main" id="{1EDC52B9-6636-608C-9E99-B0C94BCCA5F8}"/>
                </a:ext>
              </a:extLst>
            </p:cNvPr>
            <p:cNvSpPr/>
            <p:nvPr/>
          </p:nvSpPr>
          <p:spPr>
            <a:xfrm>
              <a:off x="3242372" y="2222729"/>
              <a:ext cx="2257542" cy="115539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54AFE9"/>
              </a:solidFill>
              <a:prstDash val="solid"/>
              <a:round/>
            </a:ln>
          </p:spPr>
          <p:txBody>
            <a:bodyPr vert="horz" wrap="square" lIns="91427" tIns="45695" rIns="91427" bIns="45695" anchor="ctr" anchorCtr="1" compatLnSpc="1">
              <a:noAutofit/>
            </a:bodyPr>
            <a:lstStyle/>
            <a:p>
              <a:pPr lvl="0" algn="ctr" defTabSz="457200">
                <a:defRPr/>
              </a:pPr>
              <a:r>
                <a:rPr lang="fr-FR" sz="2000" b="1" spc="-30" noProof="0" dirty="0">
                  <a:solidFill>
                    <a:srgbClr val="106585"/>
                  </a:solidFill>
                  <a:latin typeface="Calibri" panose="020F0502020204030204" pitchFamily="34" charset="0"/>
                  <a:ea typeface="Calibri" panose="020F0502020204030204" pitchFamily="34" charset="0"/>
                  <a:cs typeface="Calibri" panose="020F0502020204030204" pitchFamily="34" charset="0"/>
                </a:rPr>
                <a:t>Décrire les processus impliqués dans le cycle de l’eau.</a:t>
              </a:r>
            </a:p>
          </p:txBody>
        </p:sp>
        <p:sp>
          <p:nvSpPr>
            <p:cNvPr id="13" name="Google Shape;2007;p176">
              <a:extLst>
                <a:ext uri="{FF2B5EF4-FFF2-40B4-BE49-F238E27FC236}">
                  <a16:creationId xmlns:a16="http://schemas.microsoft.com/office/drawing/2014/main" id="{A88638D1-0117-440F-F5A3-3D2C880BB20F}"/>
                </a:ext>
              </a:extLst>
            </p:cNvPr>
            <p:cNvSpPr/>
            <p:nvPr/>
          </p:nvSpPr>
          <p:spPr>
            <a:xfrm>
              <a:off x="477984" y="1867113"/>
              <a:ext cx="2126254" cy="1628546"/>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chemeClr val="accent1"/>
              </a:solid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3" name="Google Shape;2008;p176">
              <a:extLst>
                <a:ext uri="{FF2B5EF4-FFF2-40B4-BE49-F238E27FC236}">
                  <a16:creationId xmlns:a16="http://schemas.microsoft.com/office/drawing/2014/main" id="{F24B657B-A153-5014-FD22-78DE095C3277}"/>
                </a:ext>
              </a:extLst>
            </p:cNvPr>
            <p:cNvSpPr txBox="1"/>
            <p:nvPr/>
          </p:nvSpPr>
          <p:spPr>
            <a:xfrm>
              <a:off x="3468493" y="1843485"/>
              <a:ext cx="1714500" cy="346210"/>
            </a:xfrm>
            <a:prstGeom prst="rect">
              <a:avLst/>
            </a:prstGeom>
            <a:noFill/>
            <a:ln cap="flat">
              <a:noFill/>
            </a:ln>
          </p:spPr>
          <p:txBody>
            <a:bodyPr vert="horz" wrap="square" lIns="91427" tIns="45695" rIns="91427" bIns="45695" anchor="t" anchorCtr="1" compatLnSpc="1">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400" b="1" i="0" u="none" strike="noStrike" kern="0" cap="none" spc="0" normalizeH="0" baseline="0" noProof="0" dirty="0">
                  <a:ln>
                    <a:noFill/>
                  </a:ln>
                  <a:solidFill>
                    <a:srgbClr val="54AFE9"/>
                  </a:solidFill>
                  <a:effectLst/>
                  <a:uLnTx/>
                  <a:uFillTx/>
                  <a:latin typeface="Calibri" panose="020F0502020204030204" pitchFamily="34" charset="0"/>
                  <a:ea typeface="Calibri" panose="020F0502020204030204" pitchFamily="34" charset="0"/>
                  <a:cs typeface="Calibri" panose="020F0502020204030204" pitchFamily="34" charset="0"/>
                  <a:sym typeface="Arial"/>
                </a:rPr>
                <a:t>Ma tâche :</a:t>
              </a:r>
            </a:p>
          </p:txBody>
        </p:sp>
        <p:sp>
          <p:nvSpPr>
            <p:cNvPr id="24" name="Google Shape;2009;p176">
              <a:extLst>
                <a:ext uri="{FF2B5EF4-FFF2-40B4-BE49-F238E27FC236}">
                  <a16:creationId xmlns:a16="http://schemas.microsoft.com/office/drawing/2014/main" id="{F6A9FC48-6533-6B59-2389-D6B83DB6761B}"/>
                </a:ext>
              </a:extLst>
            </p:cNvPr>
            <p:cNvSpPr txBox="1"/>
            <p:nvPr/>
          </p:nvSpPr>
          <p:spPr>
            <a:xfrm>
              <a:off x="579223" y="1589910"/>
              <a:ext cx="1788990" cy="284704"/>
            </a:xfrm>
            <a:prstGeom prst="rect">
              <a:avLst/>
            </a:prstGeom>
            <a:noFill/>
            <a:ln cap="flat">
              <a:noFill/>
            </a:ln>
          </p:spPr>
          <p:txBody>
            <a:bodyPr vert="horz" wrap="square" lIns="91427" tIns="45695" rIns="91427" bIns="45695" anchor="t" anchorCtr="1" compatLnSpc="1">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67" b="1" i="0" u="none" strike="noStrike" kern="0" cap="none" spc="0" normalizeH="0" baseline="0" noProof="0" dirty="0">
                  <a:ln>
                    <a:noFill/>
                  </a:ln>
                  <a:solidFill>
                    <a:srgbClr val="1D9A78"/>
                  </a:solidFill>
                  <a:effectLst/>
                  <a:uLnTx/>
                  <a:uFillTx/>
                  <a:latin typeface="Calibri" panose="020F0502020204030204" pitchFamily="34" charset="0"/>
                  <a:ea typeface="Calibri" panose="020F0502020204030204" pitchFamily="34" charset="0"/>
                  <a:cs typeface="Calibri" panose="020F0502020204030204" pitchFamily="34" charset="0"/>
                  <a:sym typeface="Arial"/>
                </a:rPr>
                <a:t>Termes thématiques :</a:t>
              </a:r>
            </a:p>
          </p:txBody>
        </p:sp>
        <p:sp>
          <p:nvSpPr>
            <p:cNvPr id="25" name="Google Shape;2010;p176">
              <a:extLst>
                <a:ext uri="{FF2B5EF4-FFF2-40B4-BE49-F238E27FC236}">
                  <a16:creationId xmlns:a16="http://schemas.microsoft.com/office/drawing/2014/main" id="{845532FD-3B1C-7FF9-C92E-6A714278CC5C}"/>
                </a:ext>
              </a:extLst>
            </p:cNvPr>
            <p:cNvSpPr/>
            <p:nvPr/>
          </p:nvSpPr>
          <p:spPr>
            <a:xfrm>
              <a:off x="6446463" y="1515824"/>
              <a:ext cx="2040393" cy="974479"/>
            </a:xfrm>
            <a:prstGeom prst="rect">
              <a:avLst/>
            </a:prstGeom>
            <a:solidFill>
              <a:schemeClr val="tx2">
                <a:lumMod val="10000"/>
                <a:lumOff val="90000"/>
                <a:alpha val="29800"/>
              </a:schemeClr>
            </a:solidFill>
            <a:ln w="19046" cap="flat">
              <a:solidFill>
                <a:schemeClr val="accent1">
                  <a:lumMod val="20000"/>
                  <a:lumOff val="80000"/>
                </a:schemeClr>
              </a:solid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6" name="Google Shape;2011;p176">
              <a:extLst>
                <a:ext uri="{FF2B5EF4-FFF2-40B4-BE49-F238E27FC236}">
                  <a16:creationId xmlns:a16="http://schemas.microsoft.com/office/drawing/2014/main" id="{588F9C4D-3F77-3B4D-BBCC-200AF0B7DCF9}"/>
                </a:ext>
              </a:extLst>
            </p:cNvPr>
            <p:cNvSpPr txBox="1"/>
            <p:nvPr/>
          </p:nvSpPr>
          <p:spPr>
            <a:xfrm>
              <a:off x="6436297" y="1473333"/>
              <a:ext cx="1714500" cy="276961"/>
            </a:xfrm>
            <a:prstGeom prst="rect">
              <a:avLst/>
            </a:prstGeom>
            <a:noFill/>
            <a:ln cap="flat">
              <a:noFill/>
            </a:ln>
          </p:spPr>
          <p:txBody>
            <a:bodyPr vert="horz" wrap="square" lIns="91427" tIns="45695" rIns="91427" bIns="45695" anchor="t" anchorCtr="1" compatLnSpc="1">
              <a:spAutoFit/>
            </a:bodyPr>
            <a:lstStyle/>
            <a:p>
              <a:pPr marL="0" marR="0" lvl="0" indent="0" algn="l"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Verbes de consigne</a:t>
              </a:r>
            </a:p>
          </p:txBody>
        </p:sp>
        <p:sp>
          <p:nvSpPr>
            <p:cNvPr id="27" name="Google Shape;2012;p176">
              <a:extLst>
                <a:ext uri="{FF2B5EF4-FFF2-40B4-BE49-F238E27FC236}">
                  <a16:creationId xmlns:a16="http://schemas.microsoft.com/office/drawing/2014/main" id="{0F142F07-76D1-C674-FFB9-8C3B3FFCA1E6}"/>
                </a:ext>
              </a:extLst>
            </p:cNvPr>
            <p:cNvSpPr/>
            <p:nvPr/>
          </p:nvSpPr>
          <p:spPr>
            <a:xfrm>
              <a:off x="645868" y="3995012"/>
              <a:ext cx="4778096" cy="82667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28575" cap="flat">
              <a:solidFill>
                <a:srgbClr val="DCE6F2"/>
              </a:solid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8" name="Google Shape;2013;p176">
              <a:extLst>
                <a:ext uri="{FF2B5EF4-FFF2-40B4-BE49-F238E27FC236}">
                  <a16:creationId xmlns:a16="http://schemas.microsoft.com/office/drawing/2014/main" id="{0EC74FB1-6CB4-6E28-56B1-58AF473F71CD}"/>
                </a:ext>
              </a:extLst>
            </p:cNvPr>
            <p:cNvSpPr txBox="1"/>
            <p:nvPr/>
          </p:nvSpPr>
          <p:spPr>
            <a:xfrm>
              <a:off x="630227" y="3731581"/>
              <a:ext cx="2540248" cy="276961"/>
            </a:xfrm>
            <a:prstGeom prst="rect">
              <a:avLst/>
            </a:prstGeom>
            <a:noFill/>
            <a:ln cap="flat">
              <a:noFill/>
            </a:ln>
          </p:spPr>
          <p:txBody>
            <a:bodyPr vert="horz" wrap="square" lIns="91427" tIns="45695" rIns="91427" bIns="45695" anchor="t" anchorCtr="0" compatLnSpc="1">
              <a:spAutoFit/>
            </a:bodyPr>
            <a:lstStyle/>
            <a:p>
              <a:pPr marL="0" marR="0" lvl="0" indent="0" algn="l"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Structures pour répondre </a:t>
              </a:r>
            </a:p>
          </p:txBody>
        </p:sp>
        <p:sp>
          <p:nvSpPr>
            <p:cNvPr id="29" name="Google Shape;2015;p176">
              <a:extLst>
                <a:ext uri="{FF2B5EF4-FFF2-40B4-BE49-F238E27FC236}">
                  <a16:creationId xmlns:a16="http://schemas.microsoft.com/office/drawing/2014/main" id="{6F28A608-6CD6-C053-EA93-7265147129A4}"/>
                </a:ext>
              </a:extLst>
            </p:cNvPr>
            <p:cNvSpPr txBox="1"/>
            <p:nvPr/>
          </p:nvSpPr>
          <p:spPr>
            <a:xfrm>
              <a:off x="560637" y="2371471"/>
              <a:ext cx="2051594" cy="346211"/>
            </a:xfrm>
            <a:prstGeom prst="rect">
              <a:avLst/>
            </a:prstGeom>
            <a:noFill/>
            <a:ln cap="flat">
              <a:noFill/>
            </a:ln>
          </p:spPr>
          <p:txBody>
            <a:bodyPr vert="horz" wrap="square" lIns="91427" tIns="45695" rIns="91427" bIns="45695" anchor="t" anchorCtr="0" compatLnSpc="1">
              <a:spAutoFit/>
            </a:bodyPr>
            <a:lstStyle/>
            <a:p>
              <a:pPr lvl="0" algn="ctr" defTabSz="1219170">
                <a:buClr>
                  <a:srgbClr val="000000"/>
                </a:buClr>
                <a:buSzPts val="1100"/>
                <a:defRPr sz="1800" b="0" i="0" u="none" strike="noStrike" kern="0" cap="none" spc="0" baseline="0">
                  <a:solidFill>
                    <a:srgbClr val="000000"/>
                  </a:solidFill>
                  <a:uFillTx/>
                </a:defRPr>
              </a:pPr>
              <a:r>
                <a:rPr lang="fr-FR" sz="24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rPr>
                <a:t>Cycle de l’eau</a:t>
              </a:r>
            </a:p>
          </p:txBody>
        </p:sp>
        <p:sp>
          <p:nvSpPr>
            <p:cNvPr id="30" name="Google Shape;2016;p176">
              <a:extLst>
                <a:ext uri="{FF2B5EF4-FFF2-40B4-BE49-F238E27FC236}">
                  <a16:creationId xmlns:a16="http://schemas.microsoft.com/office/drawing/2014/main" id="{CB9F0762-26E9-C4DB-55C3-1BF94C195335}"/>
                </a:ext>
              </a:extLst>
            </p:cNvPr>
            <p:cNvSpPr txBox="1"/>
            <p:nvPr/>
          </p:nvSpPr>
          <p:spPr>
            <a:xfrm>
              <a:off x="6619292" y="1757906"/>
              <a:ext cx="1599592" cy="623210"/>
            </a:xfrm>
            <a:prstGeom prst="rect">
              <a:avLst/>
            </a:prstGeom>
            <a:noFill/>
            <a:ln cap="flat">
              <a:noFill/>
            </a:ln>
          </p:spPr>
          <p:txBody>
            <a:bodyPr vert="horz" wrap="square" lIns="91427" tIns="45695" rIns="91427" bIns="45695" anchor="t" anchorCtr="0" compatLnSpc="1">
              <a:spAutoFit/>
            </a:bodyPr>
            <a:lstStyle/>
            <a:p>
              <a:pPr marL="287857" lvl="0"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dirty="0">
                  <a:solidFill>
                    <a:srgbClr val="000000"/>
                  </a:solidFill>
                  <a:latin typeface="Calibri" panose="020F0502020204030204" pitchFamily="34" charset="0"/>
                  <a:ea typeface="Calibri" panose="020F0502020204030204" pitchFamily="34" charset="0"/>
                  <a:cs typeface="Calibri" panose="020F0502020204030204" pitchFamily="34" charset="0"/>
                </a:rPr>
                <a:t>Identifier</a:t>
              </a:r>
            </a:p>
            <a:p>
              <a:pPr marL="287857" lvl="0"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dirty="0">
                  <a:solidFill>
                    <a:srgbClr val="000000"/>
                  </a:solidFill>
                  <a:latin typeface="Calibri" panose="020F0502020204030204" pitchFamily="34" charset="0"/>
                  <a:ea typeface="Calibri" panose="020F0502020204030204" pitchFamily="34" charset="0"/>
                  <a:cs typeface="Calibri" panose="020F0502020204030204" pitchFamily="34" charset="0"/>
                </a:rPr>
                <a:t>Nommer</a:t>
              </a:r>
              <a:endParaRPr lang="fr-FR" sz="16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marL="287857" lvl="0"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rPr>
                <a:t>Décrire </a:t>
              </a:r>
            </a:p>
          </p:txBody>
        </p:sp>
        <p:sp>
          <p:nvSpPr>
            <p:cNvPr id="31" name="Google Shape;2017;p176">
              <a:extLst>
                <a:ext uri="{FF2B5EF4-FFF2-40B4-BE49-F238E27FC236}">
                  <a16:creationId xmlns:a16="http://schemas.microsoft.com/office/drawing/2014/main" id="{C02B5997-19E3-61A3-620E-54335FF0F114}"/>
                </a:ext>
              </a:extLst>
            </p:cNvPr>
            <p:cNvSpPr/>
            <p:nvPr/>
          </p:nvSpPr>
          <p:spPr>
            <a:xfrm>
              <a:off x="6459925" y="2620118"/>
              <a:ext cx="2027023" cy="1038475"/>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tx2">
                <a:lumMod val="10000"/>
                <a:lumOff val="90000"/>
                <a:alpha val="29800"/>
              </a:schemeClr>
            </a:solidFill>
            <a:ln w="19046" cap="flat">
              <a:solidFill>
                <a:schemeClr val="accent1">
                  <a:lumMod val="20000"/>
                  <a:lumOff val="80000"/>
                </a:schemeClr>
              </a:solid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32" name="Google Shape;2018;p176">
              <a:extLst>
                <a:ext uri="{FF2B5EF4-FFF2-40B4-BE49-F238E27FC236}">
                  <a16:creationId xmlns:a16="http://schemas.microsoft.com/office/drawing/2014/main" id="{A2277BA5-12D6-CB00-50AF-E66E41746E0F}"/>
                </a:ext>
              </a:extLst>
            </p:cNvPr>
            <p:cNvSpPr txBox="1"/>
            <p:nvPr/>
          </p:nvSpPr>
          <p:spPr>
            <a:xfrm>
              <a:off x="6464508" y="2597226"/>
              <a:ext cx="1924708" cy="276961"/>
            </a:xfrm>
            <a:prstGeom prst="rect">
              <a:avLst/>
            </a:prstGeom>
            <a:noFill/>
            <a:ln cap="flat">
              <a:noFill/>
            </a:ln>
          </p:spPr>
          <p:txBody>
            <a:bodyPr vert="horz" wrap="square" lIns="91427" tIns="45695" rIns="91427" bIns="45695" anchor="t" anchorCtr="1" compatLnSpc="1">
              <a:spAutoFit/>
            </a:bodyPr>
            <a:lstStyle/>
            <a:p>
              <a:pPr marL="0" marR="0" lvl="0" indent="0" algn="l"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Vocabulaire scientifique</a:t>
              </a:r>
            </a:p>
          </p:txBody>
        </p:sp>
        <p:sp>
          <p:nvSpPr>
            <p:cNvPr id="33" name="Google Shape;2019;p176">
              <a:extLst>
                <a:ext uri="{FF2B5EF4-FFF2-40B4-BE49-F238E27FC236}">
                  <a16:creationId xmlns:a16="http://schemas.microsoft.com/office/drawing/2014/main" id="{2DFF9117-2DD9-BA12-E9FE-8E059F62D931}"/>
                </a:ext>
              </a:extLst>
            </p:cNvPr>
            <p:cNvSpPr txBox="1"/>
            <p:nvPr/>
          </p:nvSpPr>
          <p:spPr>
            <a:xfrm>
              <a:off x="6548433" y="2820574"/>
              <a:ext cx="2173094" cy="1361873"/>
            </a:xfrm>
            <a:prstGeom prst="rect">
              <a:avLst/>
            </a:prstGeom>
            <a:noFill/>
            <a:ln cap="flat">
              <a:noFill/>
            </a:ln>
          </p:spPr>
          <p:txBody>
            <a:bodyPr vert="horz" wrap="square" lIns="91427" tIns="45695" rIns="91427" bIns="45695" anchor="t" anchorCtr="0" compatLnSpc="1">
              <a:spAutoFit/>
            </a:bodyPr>
            <a:lstStyle/>
            <a:p>
              <a:pPr marL="287857" lvl="0"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rPr>
                <a:t>Processus</a:t>
              </a:r>
            </a:p>
            <a:p>
              <a:pPr marL="287857" lvl="0"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rPr>
                <a:t>Evaporation</a:t>
              </a:r>
            </a:p>
            <a:p>
              <a:pPr marL="287857" lvl="0"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dirty="0">
                  <a:solidFill>
                    <a:srgbClr val="000000"/>
                  </a:solidFill>
                  <a:latin typeface="Calibri" panose="020F0502020204030204" pitchFamily="34" charset="0"/>
                  <a:ea typeface="Calibri" panose="020F0502020204030204" pitchFamily="34" charset="0"/>
                  <a:cs typeface="Calibri" panose="020F0502020204030204" pitchFamily="34" charset="0"/>
                </a:rPr>
                <a:t>Transpiration</a:t>
              </a:r>
            </a:p>
            <a:p>
              <a:pPr marL="287857" lvl="0"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rPr>
                <a:t>Condensation</a:t>
              </a:r>
            </a:p>
            <a:p>
              <a:pPr marL="287857" lvl="0"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dirty="0">
                  <a:solidFill>
                    <a:srgbClr val="000000"/>
                  </a:solidFill>
                  <a:latin typeface="Calibri" panose="020F0502020204030204" pitchFamily="34" charset="0"/>
                  <a:ea typeface="Calibri" panose="020F0502020204030204" pitchFamily="34" charset="0"/>
                  <a:cs typeface="Calibri" panose="020F0502020204030204" pitchFamily="34" charset="0"/>
                </a:rPr>
                <a:t>Précipitation</a:t>
              </a:r>
            </a:p>
            <a:p>
              <a:pPr marL="287857" lvl="0"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rPr>
                <a:t>Ruissellement</a:t>
              </a:r>
            </a:p>
            <a:p>
              <a:pPr marL="287857" lvl="0" indent="-296331" defTabSz="1219170">
                <a:buClr>
                  <a:srgbClr val="000000"/>
                </a:buClr>
                <a:buSzPts val="1100"/>
                <a:buFont typeface="Arial"/>
                <a:buChar char="•"/>
                <a:defRPr sz="1800" b="0" i="0" u="none" strike="noStrike" kern="0" cap="none" spc="0" baseline="0">
                  <a:solidFill>
                    <a:srgbClr val="000000"/>
                  </a:solidFill>
                  <a:uFillTx/>
                </a:defRPr>
              </a:pPr>
              <a:r>
                <a:rPr lang="fr-FR" sz="1600" b="1" kern="0" dirty="0">
                  <a:solidFill>
                    <a:srgbClr val="000000"/>
                  </a:solidFill>
                  <a:latin typeface="Calibri" panose="020F0502020204030204" pitchFamily="34" charset="0"/>
                  <a:ea typeface="Calibri" panose="020F0502020204030204" pitchFamily="34" charset="0"/>
                  <a:cs typeface="Calibri" panose="020F0502020204030204" pitchFamily="34" charset="0"/>
                </a:rPr>
                <a:t>Infiltration</a:t>
              </a:r>
              <a:endParaRPr lang="fr-FR" sz="16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Google Shape;2022;p176">
              <a:extLst>
                <a:ext uri="{FF2B5EF4-FFF2-40B4-BE49-F238E27FC236}">
                  <a16:creationId xmlns:a16="http://schemas.microsoft.com/office/drawing/2014/main" id="{F67666CD-1432-211F-8D55-38E4B16AD78F}"/>
                </a:ext>
              </a:extLst>
            </p:cNvPr>
            <p:cNvSpPr txBox="1"/>
            <p:nvPr/>
          </p:nvSpPr>
          <p:spPr>
            <a:xfrm>
              <a:off x="653494" y="4222283"/>
              <a:ext cx="4697775" cy="235412"/>
            </a:xfrm>
            <a:prstGeom prst="rect">
              <a:avLst/>
            </a:prstGeom>
            <a:noFill/>
            <a:ln cap="flat">
              <a:noFill/>
            </a:ln>
          </p:spPr>
          <p:txBody>
            <a:bodyPr vert="horz" wrap="square" lIns="91427" tIns="45695" rIns="91427" bIns="45695" anchor="t" anchorCtr="0" compatLnSpc="1">
              <a:spAutoFit/>
            </a:bodyPr>
            <a:lstStyle/>
            <a:p>
              <a:pPr algn="ctr">
                <a:lnSpc>
                  <a:spcPct val="90000"/>
                </a:lnSpc>
              </a:pPr>
              <a:r>
                <a:rPr lang="fr-FR" sz="1600" b="1" spc="-20" noProof="0" dirty="0">
                  <a:latin typeface="Calibri" panose="020F0502020204030204" pitchFamily="34" charset="0"/>
                  <a:ea typeface="Calibri" panose="020F0502020204030204" pitchFamily="34" charset="0"/>
                  <a:cs typeface="Calibri" panose="020F0502020204030204" pitchFamily="34" charset="0"/>
                </a:rPr>
                <a:t> </a:t>
              </a:r>
            </a:p>
          </p:txBody>
        </p:sp>
        <p:cxnSp>
          <p:nvCxnSpPr>
            <p:cNvPr id="35" name="Google Shape;2023;p176">
              <a:extLst>
                <a:ext uri="{FF2B5EF4-FFF2-40B4-BE49-F238E27FC236}">
                  <a16:creationId xmlns:a16="http://schemas.microsoft.com/office/drawing/2014/main" id="{C729895B-DFC1-9A98-4A76-1F0712F21E6E}"/>
                </a:ext>
              </a:extLst>
            </p:cNvPr>
            <p:cNvCxnSpPr>
              <a:cxnSpLocks/>
              <a:stCxn id="12" idx="2"/>
              <a:endCxn id="27" idx="0"/>
            </p:cNvCxnSpPr>
            <p:nvPr/>
          </p:nvCxnSpPr>
          <p:spPr>
            <a:xfrm rot="5400000">
              <a:off x="3394585" y="3018453"/>
              <a:ext cx="616890" cy="1336227"/>
            </a:xfrm>
            <a:prstGeom prst="bentConnector3">
              <a:avLst>
                <a:gd name="adj1" fmla="val 50000"/>
              </a:avLst>
            </a:prstGeom>
            <a:noFill/>
            <a:ln w="7150" cap="flat">
              <a:solidFill>
                <a:srgbClr val="54AFE9"/>
              </a:solidFill>
              <a:prstDash val="solid"/>
              <a:round/>
            </a:ln>
          </p:spPr>
        </p:cxnSp>
        <p:sp>
          <p:nvSpPr>
            <p:cNvPr id="36" name="Google Shape;2024;p176">
              <a:extLst>
                <a:ext uri="{FF2B5EF4-FFF2-40B4-BE49-F238E27FC236}">
                  <a16:creationId xmlns:a16="http://schemas.microsoft.com/office/drawing/2014/main" id="{E6D7A2E2-C398-7966-5CF3-BD21A83E2A26}"/>
                </a:ext>
              </a:extLst>
            </p:cNvPr>
            <p:cNvSpPr/>
            <p:nvPr/>
          </p:nvSpPr>
          <p:spPr>
            <a:xfrm>
              <a:off x="6471109" y="4422189"/>
              <a:ext cx="2027023" cy="533787"/>
            </a:xfrm>
            <a:prstGeom prst="rect">
              <a:avLst/>
            </a:prstGeom>
            <a:solidFill>
              <a:schemeClr val="tx2">
                <a:lumMod val="10000"/>
                <a:lumOff val="90000"/>
                <a:alpha val="29800"/>
              </a:schemeClr>
            </a:solidFill>
            <a:ln w="19046" cap="flat">
              <a:solidFill>
                <a:schemeClr val="accent1">
                  <a:lumMod val="20000"/>
                  <a:lumOff val="80000"/>
                </a:schemeClr>
              </a:solidFill>
              <a:prstDash val="solid"/>
              <a:round/>
            </a:ln>
          </p:spPr>
          <p:txBody>
            <a:bodyPr vert="horz" wrap="square" lIns="91427" tIns="45695" rIns="91427" bIns="45695" anchor="ctr" anchorCtr="1" compatLnSpc="1">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37" name="Google Shape;2025;p176">
              <a:extLst>
                <a:ext uri="{FF2B5EF4-FFF2-40B4-BE49-F238E27FC236}">
                  <a16:creationId xmlns:a16="http://schemas.microsoft.com/office/drawing/2014/main" id="{F2CDB572-A32E-29AA-44D5-A9FB070BB556}"/>
                </a:ext>
              </a:extLst>
            </p:cNvPr>
            <p:cNvSpPr txBox="1"/>
            <p:nvPr/>
          </p:nvSpPr>
          <p:spPr>
            <a:xfrm>
              <a:off x="6405346" y="4167400"/>
              <a:ext cx="1714500" cy="276961"/>
            </a:xfrm>
            <a:prstGeom prst="rect">
              <a:avLst/>
            </a:prstGeom>
            <a:noFill/>
            <a:ln cap="flat">
              <a:noFill/>
            </a:ln>
          </p:spPr>
          <p:txBody>
            <a:bodyPr vert="horz" wrap="square" lIns="91427" tIns="45695" rIns="91427" bIns="45695" anchor="t" anchorCtr="1" compatLnSpc="1">
              <a:spAutoFit/>
            </a:bodyPr>
            <a:lstStyle/>
            <a:p>
              <a:pPr marL="0" marR="0" lvl="0" indent="0" algn="l"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Mots pour décrire</a:t>
              </a:r>
            </a:p>
          </p:txBody>
        </p:sp>
        <p:sp>
          <p:nvSpPr>
            <p:cNvPr id="38" name="Google Shape;2026;p176">
              <a:extLst>
                <a:ext uri="{FF2B5EF4-FFF2-40B4-BE49-F238E27FC236}">
                  <a16:creationId xmlns:a16="http://schemas.microsoft.com/office/drawing/2014/main" id="{687246A2-EEE0-60B2-2F00-432AB4181982}"/>
                </a:ext>
              </a:extLst>
            </p:cNvPr>
            <p:cNvSpPr txBox="1"/>
            <p:nvPr/>
          </p:nvSpPr>
          <p:spPr>
            <a:xfrm>
              <a:off x="6543848" y="4537234"/>
              <a:ext cx="1859176" cy="253878"/>
            </a:xfrm>
            <a:prstGeom prst="rect">
              <a:avLst/>
            </a:prstGeom>
            <a:noFill/>
            <a:ln cap="flat">
              <a:noFill/>
            </a:ln>
          </p:spPr>
          <p:txBody>
            <a:bodyPr vert="horz" wrap="square" lIns="91427" tIns="45695" rIns="91427" bIns="45695" anchor="t" anchorCtr="0" compatLnSpc="1">
              <a:spAutoFit/>
            </a:bodyPr>
            <a:lstStyle/>
            <a:p>
              <a:pPr marL="287857" marR="0" lvl="0" indent="-296331" algn="l" defTabSz="1219170" rtl="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lang="fr-FR" sz="1600" b="1" kern="0" noProof="0" dirty="0">
                  <a:solidFill>
                    <a:srgbClr val="000000"/>
                  </a:solidFill>
                  <a:latin typeface="Calibri" panose="020F0502020204030204"/>
                  <a:cs typeface="Arial"/>
                  <a:sym typeface="Arial"/>
                </a:rPr>
                <a:t>// // // // // </a:t>
              </a:r>
              <a:endParaRPr kumimoji="0" lang="fr-FR" sz="1600" b="1" i="0" u="none" strike="noStrike" kern="0" cap="none" spc="0" normalizeH="0" baseline="0" noProof="0" dirty="0">
                <a:ln>
                  <a:noFill/>
                </a:ln>
                <a:solidFill>
                  <a:srgbClr val="000000"/>
                </a:solidFill>
                <a:effectLst/>
                <a:uLnTx/>
                <a:uFillTx/>
                <a:latin typeface="Calibri" panose="020F0502020204030204"/>
                <a:ea typeface="+mn-ea"/>
                <a:cs typeface="Arial"/>
                <a:sym typeface="Arial"/>
              </a:endParaRPr>
            </a:p>
          </p:txBody>
        </p:sp>
        <p:cxnSp>
          <p:nvCxnSpPr>
            <p:cNvPr id="39" name="Google Shape;2027;p176">
              <a:extLst>
                <a:ext uri="{FF2B5EF4-FFF2-40B4-BE49-F238E27FC236}">
                  <a16:creationId xmlns:a16="http://schemas.microsoft.com/office/drawing/2014/main" id="{A1CC757C-2C59-F11D-EAE8-D8C7C1C10BCF}"/>
                </a:ext>
              </a:extLst>
            </p:cNvPr>
            <p:cNvCxnSpPr>
              <a:cxnSpLocks/>
              <a:stCxn id="12" idx="1"/>
            </p:cNvCxnSpPr>
            <p:nvPr/>
          </p:nvCxnSpPr>
          <p:spPr>
            <a:xfrm>
              <a:off x="5499914" y="2800426"/>
              <a:ext cx="430032" cy="1871962"/>
            </a:xfrm>
            <a:prstGeom prst="bentConnector2">
              <a:avLst/>
            </a:prstGeom>
            <a:noFill/>
            <a:ln w="7150" cap="flat">
              <a:solidFill>
                <a:srgbClr val="54AFE9"/>
              </a:solidFill>
              <a:prstDash val="solid"/>
              <a:round/>
            </a:ln>
          </p:spPr>
        </p:cxnSp>
        <p:sp>
          <p:nvSpPr>
            <p:cNvPr id="40" name="Google Shape;2028;p176">
              <a:extLst>
                <a:ext uri="{FF2B5EF4-FFF2-40B4-BE49-F238E27FC236}">
                  <a16:creationId xmlns:a16="http://schemas.microsoft.com/office/drawing/2014/main" id="{7AD4A3D9-F3F6-E459-A51D-77C7E60824BC}"/>
                </a:ext>
              </a:extLst>
            </p:cNvPr>
            <p:cNvSpPr/>
            <p:nvPr/>
          </p:nvSpPr>
          <p:spPr>
            <a:xfrm>
              <a:off x="279385" y="1039998"/>
              <a:ext cx="8585230" cy="348454"/>
            </a:xfrm>
            <a:prstGeom prst="rect">
              <a:avLst/>
            </a:prstGeom>
            <a:solidFill>
              <a:schemeClr val="accent4"/>
            </a:solidFill>
            <a:ln cap="flat">
              <a:solidFill>
                <a:srgbClr val="DCE6F2"/>
              </a:solidFill>
              <a:prstDash val="solid"/>
            </a:ln>
          </p:spPr>
          <p:txBody>
            <a:bodyPr vert="horz" wrap="square" lIns="91427" tIns="45695" rIns="91427" bIns="45695" anchor="ctr" anchorCtr="0" compatLnSpc="1">
              <a:noAutofit/>
            </a:bodyPr>
            <a:lstStyle/>
            <a:p>
              <a:pPr marL="0" marR="0" lvl="0" indent="0" algn="l" defTabSz="121917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67"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rPr>
                <a:t>MA CARTE LEXICALE</a:t>
              </a:r>
              <a:endParaRPr kumimoji="0" lang="fr-FR" sz="1400"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cxnSp>
          <p:nvCxnSpPr>
            <p:cNvPr id="44" name="Google Shape;2027;p176">
              <a:extLst>
                <a:ext uri="{FF2B5EF4-FFF2-40B4-BE49-F238E27FC236}">
                  <a16:creationId xmlns:a16="http://schemas.microsoft.com/office/drawing/2014/main" id="{8205CB9C-E33C-EE28-63B1-6E879610DEA9}"/>
                </a:ext>
              </a:extLst>
            </p:cNvPr>
            <p:cNvCxnSpPr>
              <a:cxnSpLocks/>
            </p:cNvCxnSpPr>
            <p:nvPr/>
          </p:nvCxnSpPr>
          <p:spPr>
            <a:xfrm rot="5400000" flipH="1" flipV="1">
              <a:off x="5741615" y="2171996"/>
              <a:ext cx="826042" cy="488177"/>
            </a:xfrm>
            <a:prstGeom prst="bentConnector3">
              <a:avLst>
                <a:gd name="adj1" fmla="val 99266"/>
              </a:avLst>
            </a:prstGeom>
            <a:noFill/>
            <a:ln w="7150" cap="flat">
              <a:solidFill>
                <a:srgbClr val="54AFE9"/>
              </a:solidFill>
              <a:prstDash val="solid"/>
              <a:round/>
            </a:ln>
          </p:spPr>
        </p:cxnSp>
      </p:grpSp>
      <p:cxnSp>
        <p:nvCxnSpPr>
          <p:cNvPr id="45" name="Straight Connector 44">
            <a:extLst>
              <a:ext uri="{FF2B5EF4-FFF2-40B4-BE49-F238E27FC236}">
                <a16:creationId xmlns:a16="http://schemas.microsoft.com/office/drawing/2014/main" id="{A92B48D5-D09B-FAE0-1CD6-2B517895FC40}"/>
              </a:ext>
            </a:extLst>
          </p:cNvPr>
          <p:cNvCxnSpPr>
            <a:cxnSpLocks/>
          </p:cNvCxnSpPr>
          <p:nvPr/>
        </p:nvCxnSpPr>
        <p:spPr>
          <a:xfrm>
            <a:off x="7932420" y="6106917"/>
            <a:ext cx="678236" cy="0"/>
          </a:xfrm>
          <a:prstGeom prst="line">
            <a:avLst/>
          </a:prstGeom>
          <a:ln w="3175">
            <a:solidFill>
              <a:srgbClr val="54AFE9"/>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66CFF554-011B-45E4-CFD2-11FD1629D70D}"/>
              </a:ext>
            </a:extLst>
          </p:cNvPr>
          <p:cNvCxnSpPr>
            <a:cxnSpLocks/>
          </p:cNvCxnSpPr>
          <p:nvPr/>
        </p:nvCxnSpPr>
        <p:spPr>
          <a:xfrm>
            <a:off x="3485887" y="3452248"/>
            <a:ext cx="839090" cy="0"/>
          </a:xfrm>
          <a:prstGeom prst="line">
            <a:avLst/>
          </a:prstGeom>
          <a:ln w="3175">
            <a:solidFill>
              <a:srgbClr val="54AFE9"/>
            </a:solidFill>
          </a:ln>
        </p:spPr>
        <p:style>
          <a:lnRef idx="2">
            <a:schemeClr val="accent1"/>
          </a:lnRef>
          <a:fillRef idx="0">
            <a:schemeClr val="accent1"/>
          </a:fillRef>
          <a:effectRef idx="1">
            <a:schemeClr val="accent1"/>
          </a:effectRef>
          <a:fontRef idx="minor">
            <a:schemeClr val="tx1"/>
          </a:fontRef>
        </p:style>
      </p:cxnSp>
      <p:pic>
        <p:nvPicPr>
          <p:cNvPr id="4" name="Image 3">
            <a:extLst>
              <a:ext uri="{FF2B5EF4-FFF2-40B4-BE49-F238E27FC236}">
                <a16:creationId xmlns:a16="http://schemas.microsoft.com/office/drawing/2014/main" id="{865024CF-7B56-07CB-EB8B-210B7FCDDA97}"/>
              </a:ext>
            </a:extLst>
          </p:cNvPr>
          <p:cNvPicPr>
            <a:picLocks noChangeAspect="1"/>
          </p:cNvPicPr>
          <p:nvPr/>
        </p:nvPicPr>
        <p:blipFill>
          <a:blip r:embed="rId2"/>
          <a:stretch>
            <a:fillRect/>
          </a:stretch>
        </p:blipFill>
        <p:spPr>
          <a:xfrm>
            <a:off x="11420111" y="202077"/>
            <a:ext cx="529115" cy="529115"/>
          </a:xfrm>
          <a:prstGeom prst="rect">
            <a:avLst/>
          </a:prstGeom>
          <a:noFill/>
          <a:ln cap="flat">
            <a:noFill/>
          </a:ln>
        </p:spPr>
      </p:pic>
      <p:pic>
        <p:nvPicPr>
          <p:cNvPr id="7" name="Picture 2" descr="Image générée">
            <a:extLst>
              <a:ext uri="{FF2B5EF4-FFF2-40B4-BE49-F238E27FC236}">
                <a16:creationId xmlns:a16="http://schemas.microsoft.com/office/drawing/2014/main" id="{BC65518E-82FB-DD8E-B3A3-2933B3BB9A9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3AB8956E-6AF0-D025-3C68-FB0E0521584A}"/>
              </a:ext>
            </a:extLst>
          </p:cNvPr>
          <p:cNvSpPr txBox="1"/>
          <p:nvPr/>
        </p:nvSpPr>
        <p:spPr>
          <a:xfrm>
            <a:off x="771889" y="430693"/>
            <a:ext cx="6096000" cy="2616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100" b="0" i="1"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sym typeface="Arial"/>
              </a:rPr>
              <a:t>Faire participer les élèves à la lecture de la carte.</a:t>
            </a:r>
          </a:p>
        </p:txBody>
      </p:sp>
      <p:cxnSp>
        <p:nvCxnSpPr>
          <p:cNvPr id="17" name="Straight Connector 44">
            <a:extLst>
              <a:ext uri="{FF2B5EF4-FFF2-40B4-BE49-F238E27FC236}">
                <a16:creationId xmlns:a16="http://schemas.microsoft.com/office/drawing/2014/main" id="{59420D40-2F3F-CEB0-2112-6BBA7A451096}"/>
              </a:ext>
            </a:extLst>
          </p:cNvPr>
          <p:cNvCxnSpPr/>
          <p:nvPr/>
        </p:nvCxnSpPr>
        <p:spPr>
          <a:xfrm>
            <a:off x="7878900" y="4114581"/>
            <a:ext cx="684000" cy="0"/>
          </a:xfrm>
          <a:prstGeom prst="line">
            <a:avLst/>
          </a:prstGeom>
          <a:ln w="3175">
            <a:solidFill>
              <a:srgbClr val="54AFE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7840799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19508-8181-16DD-B1BF-ACE788E4BF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E83FABB-2A66-C371-78CF-555BC47FDCCD}"/>
              </a:ext>
            </a:extLst>
          </p:cNvPr>
          <p:cNvSpPr>
            <a:spLocks noGrp="1"/>
          </p:cNvSpPr>
          <p:nvPr>
            <p:ph type="title"/>
          </p:nvPr>
        </p:nvSpPr>
        <p:spPr/>
        <p:txBody>
          <a:bodyPr/>
          <a:lstStyle/>
          <a:p>
            <a:r>
              <a:rPr lang="fr-FR" i="1" noProof="0" dirty="0">
                <a:solidFill>
                  <a:schemeClr val="tx1">
                    <a:lumMod val="50000"/>
                    <a:lumOff val="50000"/>
                  </a:schemeClr>
                </a:solidFill>
                <a:latin typeface="Calibri" panose="020F0502020204030204"/>
              </a:rPr>
              <a:t> C’est la fin de notre séance. N’oubliez pas de réviser votre leçon.</a:t>
            </a:r>
          </a:p>
        </p:txBody>
      </p:sp>
      <p:sp>
        <p:nvSpPr>
          <p:cNvPr id="4" name="Espace réservé du contenu 3">
            <a:extLst>
              <a:ext uri="{FF2B5EF4-FFF2-40B4-BE49-F238E27FC236}">
                <a16:creationId xmlns:a16="http://schemas.microsoft.com/office/drawing/2014/main" id="{6292E3E0-C9A7-842B-A7BD-C0569196BCB0}"/>
              </a:ext>
            </a:extLst>
          </p:cNvPr>
          <p:cNvSpPr>
            <a:spLocks noGrp="1"/>
          </p:cNvSpPr>
          <p:nvPr>
            <p:ph sz="quarter" idx="11"/>
          </p:nvPr>
        </p:nvSpPr>
        <p:spPr/>
        <p:txBody>
          <a:bodyPr/>
          <a:lstStyle/>
          <a:p>
            <a:r>
              <a:rPr lang="fr-FR" sz="1100" noProof="0" dirty="0">
                <a:solidFill>
                  <a:schemeClr val="tx1">
                    <a:lumMod val="50000"/>
                    <a:lumOff val="50000"/>
                  </a:schemeClr>
                </a:solidFill>
              </a:rPr>
              <a:t>inciter les élèves à faire l’exercice à la maison, puis clôturer la séance..</a:t>
            </a:r>
          </a:p>
        </p:txBody>
      </p:sp>
      <p:pic>
        <p:nvPicPr>
          <p:cNvPr id="3" name="Google Shape;1141;p76">
            <a:extLst>
              <a:ext uri="{FF2B5EF4-FFF2-40B4-BE49-F238E27FC236}">
                <a16:creationId xmlns:a16="http://schemas.microsoft.com/office/drawing/2014/main" id="{8AB5F802-6679-89FE-33B9-D7A03F37C863}"/>
              </a:ext>
            </a:extLst>
          </p:cNvPr>
          <p:cNvPicPr>
            <a:picLocks noChangeAspect="1"/>
          </p:cNvPicPr>
          <p:nvPr/>
        </p:nvPicPr>
        <p:blipFill>
          <a:blip r:embed="rId2">
            <a:alphaModFix/>
          </a:blip>
          <a:srcRect/>
          <a:stretch>
            <a:fillRect/>
          </a:stretch>
        </p:blipFill>
        <p:spPr>
          <a:xfrm>
            <a:off x="3696790" y="1435830"/>
            <a:ext cx="4798420" cy="4536947"/>
          </a:xfrm>
          <a:prstGeom prst="rect">
            <a:avLst/>
          </a:prstGeom>
          <a:noFill/>
          <a:ln cap="flat">
            <a:noFill/>
          </a:ln>
        </p:spPr>
      </p:pic>
    </p:spTree>
    <p:extLst>
      <p:ext uri="{BB962C8B-B14F-4D97-AF65-F5344CB8AC3E}">
        <p14:creationId xmlns:p14="http://schemas.microsoft.com/office/powerpoint/2010/main" val="27110117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16342</TotalTime>
  <Words>2876</Words>
  <Application>Microsoft Office PowerPoint</Application>
  <PresentationFormat>Grand écran</PresentationFormat>
  <Paragraphs>430</Paragraphs>
  <Slides>78</Slides>
  <Notes>1</Notes>
  <HiddenSlides>5</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78</vt:i4>
      </vt:variant>
    </vt:vector>
  </HeadingPairs>
  <TitlesOfParts>
    <vt:vector size="88" baseType="lpstr">
      <vt:lpstr>Aptos</vt:lpstr>
      <vt:lpstr>Aptos Display</vt:lpstr>
      <vt:lpstr>Arial</vt:lpstr>
      <vt:lpstr>BradleyTypePro-Regular</vt:lpstr>
      <vt:lpstr>Calibri</vt:lpstr>
      <vt:lpstr>Dosis</vt:lpstr>
      <vt:lpstr>Georgia</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Bonjour! Prêts pour démarrer notre séance? Allons-y!</vt:lpstr>
      <vt:lpstr>Présentation PowerPoint</vt:lpstr>
      <vt:lpstr>Qui peut me rappeler la signification de ces icônes?</vt:lpstr>
      <vt:lpstr>Parfait !!</vt:lpstr>
      <vt:lpstr>Présentation PowerPoint</vt:lpstr>
      <vt:lpstr>Commençons par cette question.</vt:lpstr>
      <vt:lpstr>Excellent ! Ce sont les trois états physiques de l’eau dans la nature liquide, solide et gazeux.</vt:lpstr>
      <vt:lpstr>Voici une deuxième question.</vt:lpstr>
      <vt:lpstr>Excellent ! Dans la nature, l’eau se trouve dans des réservoirs tels que les mers et les océans, les rivières, les neiges, l’humidité atmosphérique et les nappes.</vt:lpstr>
      <vt:lpstr>Répondez à la question suivante.</vt:lpstr>
      <vt:lpstr>Très bien ! L’eau à l’état liquide constitue 97,8 % ; elle représente donc la plus grande partie de l’eau sur Terre.</vt:lpstr>
      <vt:lpstr>Voici une autre question.</vt:lpstr>
      <vt:lpstr>Très bien ! L’eau salée constitue 97% ; elle représente donc la plus grande partie de l’eau sur Terre.</vt:lpstr>
      <vt:lpstr>Présentation PowerPoint</vt:lpstr>
      <vt:lpstr>Lisons le dialogue :</vt:lpstr>
      <vt:lpstr>Présentation PowerPoint</vt:lpstr>
      <vt:lpstr>A la fin de cette séance, vous serez capables de :  </vt:lpstr>
      <vt:lpstr>A la fin de cette séance, vous serez capables de :  </vt:lpstr>
      <vt:lpstr>Présentation PowerPoint</vt:lpstr>
      <vt:lpstr>Présentation PowerPoint</vt:lpstr>
      <vt:lpstr>Pour commencer, il faut préciser les notions de réservoir d’eau et cycle de l’eau.</vt:lpstr>
      <vt:lpstr>Avant de parler du mouvement de l’eau, nous allons d’abord identifier les endroits où l’eau est stockée dans la nature. On les appelle des réservoirs d’eau. Où trouve-t-on l’eau dans ce schéma ?</vt:lpstr>
      <vt:lpstr>Sous l’effet de la chaleur du Soleil, l’eau liquide des océans, des lacs et des rivières se transforme en vapeur d’eau et monte dans l’atmosphère. Est-ce que l’eau disparaît ? Non, elle devient vapeur d’eau. </vt:lpstr>
      <vt:lpstr>Les plantes aussi rejettent de la vapeur d’eau dans l’atmosphère par leurs feuilles : c’est la transpiration.</vt:lpstr>
      <vt:lpstr>En altitude, la vapeur d’eau se refroidit. Elle se transforme en petites gouttelettes qui forment les nuages. Quand les gouttelettes deviennent lourdes, elles tombent sur la Terre sous forme de pluie, neige ou grêle.</vt:lpstr>
      <vt:lpstr>Une partie de l’eau tombée coule à la surface du sol et rejoint les rivières, les lacs puis les océans : Ruissellement </vt:lpstr>
      <vt:lpstr>Une autre partie de l’eau pénètre dans le sol. Elle alimente les nappes souterraines : Infiltration</vt:lpstr>
      <vt:lpstr>Une autre partie de l’eau pénètre dans le sol. Elle alimente les nappes souterraines : Infiltration</vt:lpstr>
      <vt:lpstr>L’eau existe dans plusieurs réservoirs. Sous l’effet du Soleil, elle circule entre ces réservoirs grâce à plusieurs processus : évaporation, transpiration, condensation, précipitations, ruissellement et infiltration. Ce mouvement continu s’appelle le cycle de l’eau.</vt:lpstr>
      <vt:lpstr>Présentation PowerPoint</vt:lpstr>
      <vt:lpstr>Notre tâche consiste à réaliser un schéma de synthèse du cycle des roches.  </vt:lpstr>
      <vt:lpstr>Pour la première consigne, j’observe le document et je cherche où se trouve l’eau dans la nature.</vt:lpstr>
      <vt:lpstr>Ensuite , je passe à la deuxième consigne. J’observe le document. Je vois des flèches qui montrent le mouvement de l’eau.</vt:lpstr>
      <vt:lpstr>Ensuite , je passe à la deuxième consigne. J’observe le document. Je vois des flèches qui montrent le mouvement de l’eau.</vt:lpstr>
      <vt:lpstr>Ensuite , je passe à la deuxième consigne. J’observe le document. Je vois des flèches qui montrent le mouvement de l’eau.</vt:lpstr>
      <vt:lpstr>Ensuite , je passe à la deuxième consigne. J’observe le document. Je vois des flèches qui montrent le mouvement de l’eau.</vt:lpstr>
      <vt:lpstr>Ensuite , je passe à la deuxième consigne. J’observe le document. Je vois des flèches qui montrent le mouvement de l’eau.</vt:lpstr>
      <vt:lpstr>Ensuite , je passe à la deuxième consigne. J’observe le document. Je vois des flèches qui montrent le mouvement de l’eau.</vt:lpstr>
      <vt:lpstr>Présentation PowerPoint</vt:lpstr>
      <vt:lpstr>Présentation PowerPoint</vt:lpstr>
      <vt:lpstr>Présentation PowerPoint</vt:lpstr>
      <vt:lpstr>Vérifions maintenant est-ce que vous avez bien compris. Répondez à la question suivante:</vt:lpstr>
      <vt:lpstr>Excellent travail ! </vt:lpstr>
      <vt:lpstr>Répondez à la question suivante:</vt:lpstr>
      <vt:lpstr>La bonne réponse est b. Ce processus est l’évaporation.</vt:lpstr>
      <vt:lpstr>Voici une  autre question :</vt:lpstr>
      <vt:lpstr>Excellent La bonne réponse est c. Ce processus est la précipitation. </vt:lpstr>
      <vt:lpstr>Répondez à la question suivante:</vt:lpstr>
      <vt:lpstr>Parfait ! La proposition est correcte.</vt:lpstr>
      <vt:lpstr>Répondez à la question suivante:</vt:lpstr>
      <vt:lpstr>Parfait ! </vt:lpstr>
      <vt:lpstr>Présentation PowerPoint</vt:lpstr>
      <vt:lpstr>Maintenant, vous allez travailler en binôme. Chacun prend un moment pour réaliser l’activité de la page 69 sur le livret. Ensuite, vous comparez vos réponses en justifiant.</vt:lpstr>
      <vt:lpstr>Le temps est terminé. </vt:lpstr>
      <vt:lpstr>Correction.</vt:lpstr>
      <vt:lpstr>Correction.</vt:lpstr>
      <vt:lpstr>Correction.</vt:lpstr>
      <vt:lpstr>Présentation PowerPoint</vt:lpstr>
      <vt:lpstr>Maintenant, vous allez travailler chacun pour soi; prenez l’activité de la page 70 sur le livret.</vt:lpstr>
      <vt:lpstr>Le temps est terminé. </vt:lpstr>
      <vt:lpstr>Correction. </vt:lpstr>
      <vt:lpstr>Correction.</vt:lpstr>
      <vt:lpstr>Correction.</vt:lpstr>
      <vt:lpstr>Présentation PowerPoint</vt:lpstr>
      <vt:lpstr>Qui peut me dire ce que nous avons appris aujourd’hui? </vt:lpstr>
      <vt:lpstr>Avant de finir, faisons un petit résumé ensemble ! </vt:lpstr>
      <vt:lpstr>Pour terminer, voici les trois étapes, que j’ai suivies pour répondre à la tâche demandée:</vt:lpstr>
      <vt:lpstr>Et on termine par cette carte lexicale.</vt:lpstr>
      <vt:lpstr> C’est la fin de notre séance. N’oubliez pas de réviser votre leçon.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Yassine DAHCHOUR</dc:creator>
  <cp:lastModifiedBy>MOHAMMED.SENHAJI-KHA</cp:lastModifiedBy>
  <cp:revision>2243</cp:revision>
  <dcterms:created xsi:type="dcterms:W3CDTF">2025-11-03T10:55:47Z</dcterms:created>
  <dcterms:modified xsi:type="dcterms:W3CDTF">2026-05-09T03:50:54Z</dcterms:modified>
</cp:coreProperties>
</file>