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2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6"/>
  </p:notesMasterIdLst>
  <p:handoutMasterIdLst>
    <p:handoutMasterId r:id="rId77"/>
  </p:handoutMasterIdLst>
  <p:sldIdLst>
    <p:sldId id="308" r:id="rId2"/>
    <p:sldId id="288" r:id="rId3"/>
    <p:sldId id="289" r:id="rId4"/>
    <p:sldId id="286" r:id="rId5"/>
    <p:sldId id="2147483642" r:id="rId6"/>
    <p:sldId id="371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96" r:id="rId15"/>
    <p:sldId id="376" r:id="rId16"/>
    <p:sldId id="257" r:id="rId17"/>
    <p:sldId id="261" r:id="rId18"/>
    <p:sldId id="281" r:id="rId19"/>
    <p:sldId id="259" r:id="rId20"/>
    <p:sldId id="269" r:id="rId21"/>
    <p:sldId id="271" r:id="rId22"/>
    <p:sldId id="278" r:id="rId23"/>
    <p:sldId id="314" r:id="rId24"/>
    <p:sldId id="260" r:id="rId25"/>
    <p:sldId id="321" r:id="rId26"/>
    <p:sldId id="276" r:id="rId27"/>
    <p:sldId id="270" r:id="rId28"/>
    <p:sldId id="320" r:id="rId29"/>
    <p:sldId id="298" r:id="rId30"/>
    <p:sldId id="372" r:id="rId31"/>
    <p:sldId id="393" r:id="rId32"/>
    <p:sldId id="304" r:id="rId33"/>
    <p:sldId id="279" r:id="rId34"/>
    <p:sldId id="313" r:id="rId35"/>
    <p:sldId id="309" r:id="rId36"/>
    <p:sldId id="315" r:id="rId37"/>
    <p:sldId id="316" r:id="rId38"/>
    <p:sldId id="373" r:id="rId39"/>
    <p:sldId id="323" r:id="rId40"/>
    <p:sldId id="274" r:id="rId41"/>
    <p:sldId id="267" r:id="rId42"/>
    <p:sldId id="284" r:id="rId43"/>
    <p:sldId id="317" r:id="rId44"/>
    <p:sldId id="318" r:id="rId45"/>
    <p:sldId id="272" r:id="rId46"/>
    <p:sldId id="299" r:id="rId47"/>
    <p:sldId id="353" r:id="rId48"/>
    <p:sldId id="273" r:id="rId49"/>
    <p:sldId id="2147483646" r:id="rId50"/>
    <p:sldId id="2147483647" r:id="rId51"/>
    <p:sldId id="275" r:id="rId52"/>
    <p:sldId id="277" r:id="rId53"/>
    <p:sldId id="310" r:id="rId54"/>
    <p:sldId id="283" r:id="rId55"/>
    <p:sldId id="306" r:id="rId56"/>
    <p:sldId id="295" r:id="rId57"/>
    <p:sldId id="300" r:id="rId58"/>
    <p:sldId id="339" r:id="rId59"/>
    <p:sldId id="280" r:id="rId60"/>
    <p:sldId id="264" r:id="rId61"/>
    <p:sldId id="266" r:id="rId62"/>
    <p:sldId id="282" r:id="rId63"/>
    <p:sldId id="303" r:id="rId64"/>
    <p:sldId id="345" r:id="rId65"/>
    <p:sldId id="302" r:id="rId66"/>
    <p:sldId id="341" r:id="rId67"/>
    <p:sldId id="263" r:id="rId68"/>
    <p:sldId id="268" r:id="rId69"/>
    <p:sldId id="305" r:id="rId70"/>
    <p:sldId id="262" r:id="rId71"/>
    <p:sldId id="346" r:id="rId72"/>
    <p:sldId id="347" r:id="rId73"/>
    <p:sldId id="348" r:id="rId74"/>
    <p:sldId id="291" r:id="rId7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642"/>
            <p14:sldId id="37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</p14:sldIdLst>
        </p14:section>
        <p14:section name="Contrôle des cahiers" id="{D246771F-C8AA-4F75-BAD7-8024CAB55D79}">
          <p14:sldIdLst/>
        </p14:section>
        <p14:section name="Activation des prérequis" id="{8E8D053C-3AAA-4FF0-9D84-FCA59ECBA887}">
          <p14:sldIdLst>
            <p14:sldId id="296"/>
            <p14:sldId id="376"/>
            <p14:sldId id="257"/>
            <p14:sldId id="261"/>
            <p14:sldId id="281"/>
            <p14:sldId id="259"/>
            <p14:sldId id="269"/>
            <p14:sldId id="271"/>
            <p14:sldId id="278"/>
            <p14:sldId id="314"/>
            <p14:sldId id="260"/>
          </p14:sldIdLst>
        </p14:section>
        <p14:section name="Déclaration de l’objectif" id="{096B6BF6-20D6-43DE-B358-982838B98259}">
          <p14:sldIdLst>
            <p14:sldId id="321"/>
            <p14:sldId id="276"/>
            <p14:sldId id="270"/>
            <p14:sldId id="320"/>
          </p14:sldIdLst>
        </p14:section>
        <p14:section name="Modelage" id="{6D007598-4F88-4283-9E36-970C44D688AD}">
          <p14:sldIdLst>
            <p14:sldId id="298"/>
            <p14:sldId id="372"/>
            <p14:sldId id="393"/>
            <p14:sldId id="304"/>
            <p14:sldId id="279"/>
            <p14:sldId id="313"/>
            <p14:sldId id="309"/>
            <p14:sldId id="315"/>
            <p14:sldId id="316"/>
            <p14:sldId id="373"/>
            <p14:sldId id="323"/>
            <p14:sldId id="274"/>
            <p14:sldId id="267"/>
            <p14:sldId id="284"/>
            <p14:sldId id="317"/>
            <p14:sldId id="318"/>
            <p14:sldId id="272"/>
          </p14:sldIdLst>
        </p14:section>
        <p14:section name="Pratique collective" id="{CF34AB29-930A-422C-8BB3-41EE66488593}">
          <p14:sldIdLst>
            <p14:sldId id="299"/>
            <p14:sldId id="353"/>
            <p14:sldId id="273"/>
            <p14:sldId id="2147483646"/>
            <p14:sldId id="2147483647"/>
            <p14:sldId id="275"/>
            <p14:sldId id="277"/>
            <p14:sldId id="310"/>
            <p14:sldId id="283"/>
            <p14:sldId id="306"/>
            <p14:sldId id="295"/>
          </p14:sldIdLst>
        </p14:section>
        <p14:section name="Pratique en binôme" id="{B5D45BF5-6276-4DCA-B0C6-B46ADF983B36}">
          <p14:sldIdLst>
            <p14:sldId id="300"/>
            <p14:sldId id="339"/>
            <p14:sldId id="280"/>
            <p14:sldId id="264"/>
            <p14:sldId id="266"/>
            <p14:sldId id="282"/>
          </p14:sldIdLst>
        </p14:section>
        <p14:section name="Pratique autonome" id="{89211873-F649-4A72-AB32-DC4F4703E8C4}">
          <p14:sldIdLst>
            <p14:sldId id="303"/>
            <p14:sldId id="345"/>
            <p14:sldId id="302"/>
            <p14:sldId id="341"/>
            <p14:sldId id="263"/>
            <p14:sldId id="268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347"/>
            <p14:sldId id="348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HCHOUR YASSINE" initials="YD" lastIdx="1" clrIdx="0">
    <p:extLst>
      <p:ext uri="{19B8F6BF-5375-455C-9EA6-DF929625EA0E}">
        <p15:presenceInfo xmlns:p15="http://schemas.microsoft.com/office/powerpoint/2012/main" userId="S::YASSINE.DAHCHOUR@TAALIM.MA::5813cebf-60d3-4462-ba63-a649e6529b4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E5F5"/>
    <a:srgbClr val="002060"/>
    <a:srgbClr val="037A40"/>
    <a:srgbClr val="106585"/>
    <a:srgbClr val="F19D19"/>
    <a:srgbClr val="0F9ED5"/>
    <a:srgbClr val="FEEBD4"/>
    <a:srgbClr val="00797F"/>
    <a:srgbClr val="7EADA7"/>
    <a:srgbClr val="FFCC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76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commentAuthors" Target="commentAuthors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dPt>
            <c:idx val="0"/>
            <c:bubble3D val="0"/>
            <c:spPr>
              <a:solidFill>
                <a:srgbClr val="F19D1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6D8-4820-8FDF-F73EC83EFE3A}"/>
              </c:ext>
            </c:extLst>
          </c:dPt>
          <c:dPt>
            <c:idx val="1"/>
            <c:bubble3D val="0"/>
            <c:spPr>
              <a:solidFill>
                <a:srgbClr val="10658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6D8-4820-8FDF-F73EC83EFE3A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6D8-4820-8FDF-F73EC83EFE3A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6D8-4820-8FDF-F73EC83EFE3A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86D8-4820-8FDF-F73EC83EFE3A}"/>
              </c:ext>
            </c:extLst>
          </c:dPt>
          <c:cat>
            <c:strRef>
              <c:f>Feuil1!$A$2:$A$4</c:f>
              <c:strCache>
                <c:ptCount val="3"/>
                <c:pt idx="0">
                  <c:v>Etat liquide</c:v>
                </c:pt>
                <c:pt idx="1">
                  <c:v>Etat solide</c:v>
                </c:pt>
                <c:pt idx="2">
                  <c:v>Etat gazeux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97.8</c:v>
                </c:pt>
                <c:pt idx="1">
                  <c:v>2.15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6D8-4820-8FDF-F73EC83EFE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00ADEE"/>
            </a:solidFill>
            <a:ln>
              <a:noFill/>
            </a:ln>
          </c:spPr>
          <c:dPt>
            <c:idx val="0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E0-414A-80A1-EFE326803591}"/>
              </c:ext>
            </c:extLst>
          </c:dPt>
          <c:dPt>
            <c:idx val="1"/>
            <c:bubble3D val="0"/>
            <c:spPr>
              <a:solidFill>
                <a:srgbClr val="00A77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AE0-414A-80A1-EFE326803591}"/>
              </c:ext>
            </c:extLst>
          </c:dPt>
          <c:dPt>
            <c:idx val="2"/>
            <c:bubble3D val="0"/>
            <c:spPr>
              <a:solidFill>
                <a:srgbClr val="FFCC0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AE0-414A-80A1-EFE326803591}"/>
              </c:ext>
            </c:extLst>
          </c:dPt>
          <c:dPt>
            <c:idx val="3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AE0-414A-80A1-EFE326803591}"/>
              </c:ext>
            </c:extLst>
          </c:dPt>
          <c:dPt>
            <c:idx val="4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AE0-414A-80A1-EFE326803591}"/>
              </c:ext>
            </c:extLst>
          </c:dPt>
          <c:cat>
            <c:strRef>
              <c:f>Feuil1!$A$2:$A$4</c:f>
              <c:strCache>
                <c:ptCount val="3"/>
                <c:pt idx="0">
                  <c:v>Etat liquide</c:v>
                </c:pt>
                <c:pt idx="1">
                  <c:v>Etat solide</c:v>
                </c:pt>
                <c:pt idx="2">
                  <c:v>Etat gazeux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97.8</c:v>
                </c:pt>
                <c:pt idx="1">
                  <c:v>2.15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AE0-414A-80A1-EFE3268035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00ADEE"/>
            </a:solidFill>
            <a:ln>
              <a:noFill/>
            </a:ln>
          </c:spPr>
          <c:dPt>
            <c:idx val="0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E0-414A-80A1-EFE326803591}"/>
              </c:ext>
            </c:extLst>
          </c:dPt>
          <c:dPt>
            <c:idx val="1"/>
            <c:bubble3D val="0"/>
            <c:spPr>
              <a:solidFill>
                <a:srgbClr val="00A77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AE0-414A-80A1-EFE326803591}"/>
              </c:ext>
            </c:extLst>
          </c:dPt>
          <c:dPt>
            <c:idx val="2"/>
            <c:bubble3D val="0"/>
            <c:spPr>
              <a:solidFill>
                <a:srgbClr val="FFCC0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AE0-414A-80A1-EFE326803591}"/>
              </c:ext>
            </c:extLst>
          </c:dPt>
          <c:dPt>
            <c:idx val="3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AE0-414A-80A1-EFE326803591}"/>
              </c:ext>
            </c:extLst>
          </c:dPt>
          <c:dPt>
            <c:idx val="4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AE0-414A-80A1-EFE326803591}"/>
              </c:ext>
            </c:extLst>
          </c:dPt>
          <c:cat>
            <c:strRef>
              <c:f>Feuil1!$A$2:$A$4</c:f>
              <c:strCache>
                <c:ptCount val="3"/>
                <c:pt idx="0">
                  <c:v>Etat liquide</c:v>
                </c:pt>
                <c:pt idx="1">
                  <c:v>Etat solide</c:v>
                </c:pt>
                <c:pt idx="2">
                  <c:v>Etat gazeux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97.8</c:v>
                </c:pt>
                <c:pt idx="1">
                  <c:v>2.15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AE0-414A-80A1-EFE3268035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E6B9B8"/>
            </a:solidFill>
            <a:ln w="6350">
              <a:solidFill>
                <a:schemeClr val="tx1"/>
              </a:solidFill>
            </a:ln>
            <a:effectLst/>
          </c:spPr>
          <c:dPt>
            <c:idx val="0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CF9-464E-9984-B1C85927E644}"/>
              </c:ext>
            </c:extLst>
          </c:dPt>
          <c:dPt>
            <c:idx val="1"/>
            <c:bubble3D val="0"/>
            <c:spPr>
              <a:solidFill>
                <a:srgbClr val="1F9FDC"/>
              </a:solidFill>
              <a:ln w="6350">
                <a:solidFill>
                  <a:schemeClr val="tx1">
                    <a:alpha val="99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CF9-464E-9984-B1C85927E644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CF9-464E-9984-B1C85927E644}"/>
              </c:ext>
            </c:extLst>
          </c:dPt>
          <c:dPt>
            <c:idx val="3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CF9-464E-9984-B1C85927E644}"/>
              </c:ext>
            </c:extLst>
          </c:dPt>
          <c:dPt>
            <c:idx val="4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CF9-464E-9984-B1C85927E644}"/>
              </c:ext>
            </c:extLst>
          </c:dPt>
          <c:cat>
            <c:strRef>
              <c:f>Feuil1!$A$2:$A$4</c:f>
              <c:strCache>
                <c:ptCount val="3"/>
                <c:pt idx="0">
                  <c:v>solide</c:v>
                </c:pt>
                <c:pt idx="1">
                  <c:v>liquide</c:v>
                </c:pt>
                <c:pt idx="2">
                  <c:v>gaz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CF9-464E-9984-B1C85927E6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E6B9B8"/>
            </a:solidFill>
            <a:ln w="6350">
              <a:solidFill>
                <a:schemeClr val="tx1"/>
              </a:solidFill>
            </a:ln>
            <a:effectLst/>
          </c:spPr>
          <c:dPt>
            <c:idx val="0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E7A-40EB-8DE7-94FC6212F340}"/>
              </c:ext>
            </c:extLst>
          </c:dPt>
          <c:dPt>
            <c:idx val="1"/>
            <c:bubble3D val="0"/>
            <c:spPr>
              <a:solidFill>
                <a:srgbClr val="1F9FDC"/>
              </a:solidFill>
              <a:ln w="6350">
                <a:solidFill>
                  <a:schemeClr val="tx1">
                    <a:alpha val="99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E7A-40EB-8DE7-94FC6212F340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E7A-40EB-8DE7-94FC6212F340}"/>
              </c:ext>
            </c:extLst>
          </c:dPt>
          <c:dPt>
            <c:idx val="3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E7A-40EB-8DE7-94FC6212F340}"/>
              </c:ext>
            </c:extLst>
          </c:dPt>
          <c:dPt>
            <c:idx val="4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E7A-40EB-8DE7-94FC6212F340}"/>
              </c:ext>
            </c:extLst>
          </c:dPt>
          <c:cat>
            <c:strRef>
              <c:f>Feuil1!$A$2:$A$4</c:f>
              <c:strCache>
                <c:ptCount val="3"/>
                <c:pt idx="0">
                  <c:v>solide</c:v>
                </c:pt>
                <c:pt idx="1">
                  <c:v>liquide</c:v>
                </c:pt>
                <c:pt idx="2">
                  <c:v>gaz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E7A-40EB-8DE7-94FC6212F3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E6B9B8"/>
            </a:solidFill>
            <a:ln w="6350">
              <a:solidFill>
                <a:schemeClr val="tx1"/>
              </a:solidFill>
            </a:ln>
            <a:effectLst/>
          </c:spPr>
          <c:dPt>
            <c:idx val="0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638-4E9B-89C2-F9C5918B8FF6}"/>
              </c:ext>
            </c:extLst>
          </c:dPt>
          <c:dPt>
            <c:idx val="1"/>
            <c:bubble3D val="0"/>
            <c:spPr>
              <a:solidFill>
                <a:srgbClr val="1F9FDC"/>
              </a:solidFill>
              <a:ln w="6350">
                <a:solidFill>
                  <a:schemeClr val="tx1">
                    <a:alpha val="99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638-4E9B-89C2-F9C5918B8FF6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638-4E9B-89C2-F9C5918B8FF6}"/>
              </c:ext>
            </c:extLst>
          </c:dPt>
          <c:dPt>
            <c:idx val="3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638-4E9B-89C2-F9C5918B8FF6}"/>
              </c:ext>
            </c:extLst>
          </c:dPt>
          <c:dPt>
            <c:idx val="4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638-4E9B-89C2-F9C5918B8FF6}"/>
              </c:ext>
            </c:extLst>
          </c:dPt>
          <c:cat>
            <c:strRef>
              <c:f>Feuil1!$A$2:$A$4</c:f>
              <c:strCache>
                <c:ptCount val="3"/>
                <c:pt idx="0">
                  <c:v>solide</c:v>
                </c:pt>
                <c:pt idx="1">
                  <c:v>liquide</c:v>
                </c:pt>
                <c:pt idx="2">
                  <c:v>gaz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638-4E9B-89C2-F9C5918B8F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E6B9B8"/>
            </a:solidFill>
            <a:ln w="6350">
              <a:solidFill>
                <a:schemeClr val="tx1"/>
              </a:solidFill>
            </a:ln>
            <a:effectLst/>
          </c:spPr>
          <c:dPt>
            <c:idx val="0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E09-4976-B997-A041BFE1D58D}"/>
              </c:ext>
            </c:extLst>
          </c:dPt>
          <c:dPt>
            <c:idx val="1"/>
            <c:bubble3D val="0"/>
            <c:spPr>
              <a:solidFill>
                <a:srgbClr val="1F9FDC"/>
              </a:solidFill>
              <a:ln w="6350">
                <a:solidFill>
                  <a:schemeClr val="tx1">
                    <a:alpha val="99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E09-4976-B997-A041BFE1D58D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E09-4976-B997-A041BFE1D58D}"/>
              </c:ext>
            </c:extLst>
          </c:dPt>
          <c:dPt>
            <c:idx val="3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E09-4976-B997-A041BFE1D58D}"/>
              </c:ext>
            </c:extLst>
          </c:dPt>
          <c:dPt>
            <c:idx val="4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E09-4976-B997-A041BFE1D58D}"/>
              </c:ext>
            </c:extLst>
          </c:dPt>
          <c:cat>
            <c:strRef>
              <c:f>Feuil1!$A$2:$A$4</c:f>
              <c:strCache>
                <c:ptCount val="3"/>
                <c:pt idx="0">
                  <c:v>solide</c:v>
                </c:pt>
                <c:pt idx="1">
                  <c:v>liquide</c:v>
                </c:pt>
                <c:pt idx="2">
                  <c:v>gaz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E09-4976-B997-A041BFE1D5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E6B9B8"/>
            </a:solidFill>
            <a:ln w="6350">
              <a:solidFill>
                <a:schemeClr val="tx1"/>
              </a:solidFill>
            </a:ln>
            <a:effectLst/>
          </c:spPr>
          <c:dPt>
            <c:idx val="0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A58-4051-99D0-A50B26977BA5}"/>
              </c:ext>
            </c:extLst>
          </c:dPt>
          <c:dPt>
            <c:idx val="1"/>
            <c:bubble3D val="0"/>
            <c:spPr>
              <a:solidFill>
                <a:srgbClr val="1F9FDC"/>
              </a:solidFill>
              <a:ln w="6350">
                <a:solidFill>
                  <a:schemeClr val="tx1">
                    <a:alpha val="99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A58-4051-99D0-A50B26977BA5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A58-4051-99D0-A50B26977BA5}"/>
              </c:ext>
            </c:extLst>
          </c:dPt>
          <c:dPt>
            <c:idx val="3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A58-4051-99D0-A50B26977BA5}"/>
              </c:ext>
            </c:extLst>
          </c:dPt>
          <c:dPt>
            <c:idx val="4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A58-4051-99D0-A50B26977BA5}"/>
              </c:ext>
            </c:extLst>
          </c:dPt>
          <c:cat>
            <c:strRef>
              <c:f>Feuil1!$A$2:$A$4</c:f>
              <c:strCache>
                <c:ptCount val="3"/>
                <c:pt idx="0">
                  <c:v>solide</c:v>
                </c:pt>
                <c:pt idx="1">
                  <c:v>liquide</c:v>
                </c:pt>
                <c:pt idx="2">
                  <c:v>gaz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A58-4051-99D0-A50B26977B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E6B9B8"/>
            </a:solidFill>
            <a:ln w="6350">
              <a:solidFill>
                <a:schemeClr val="tx1"/>
              </a:solidFill>
            </a:ln>
            <a:effectLst/>
          </c:spPr>
          <c:dPt>
            <c:idx val="0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5BA-49BF-98FC-5DD337C2FC60}"/>
              </c:ext>
            </c:extLst>
          </c:dPt>
          <c:dPt>
            <c:idx val="1"/>
            <c:bubble3D val="0"/>
            <c:spPr>
              <a:solidFill>
                <a:srgbClr val="1F9FDC"/>
              </a:solidFill>
              <a:ln w="6350">
                <a:solidFill>
                  <a:schemeClr val="tx1">
                    <a:alpha val="99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5BA-49BF-98FC-5DD337C2FC60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5BA-49BF-98FC-5DD337C2FC60}"/>
              </c:ext>
            </c:extLst>
          </c:dPt>
          <c:dPt>
            <c:idx val="3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5BA-49BF-98FC-5DD337C2FC60}"/>
              </c:ext>
            </c:extLst>
          </c:dPt>
          <c:dPt>
            <c:idx val="4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5BA-49BF-98FC-5DD337C2FC60}"/>
              </c:ext>
            </c:extLst>
          </c:dPt>
          <c:cat>
            <c:strRef>
              <c:f>Feuil1!$A$2:$A$4</c:f>
              <c:strCache>
                <c:ptCount val="3"/>
                <c:pt idx="0">
                  <c:v>solide</c:v>
                </c:pt>
                <c:pt idx="1">
                  <c:v>liquide</c:v>
                </c:pt>
                <c:pt idx="2">
                  <c:v>gaz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5BA-49BF-98FC-5DD337C2FC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E6B9B8"/>
            </a:solidFill>
            <a:ln w="6350">
              <a:solidFill>
                <a:schemeClr val="tx1"/>
              </a:solidFill>
            </a:ln>
            <a:effectLst/>
          </c:spPr>
          <c:dPt>
            <c:idx val="0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63E-475B-BCD2-A182E7C2AC93}"/>
              </c:ext>
            </c:extLst>
          </c:dPt>
          <c:dPt>
            <c:idx val="1"/>
            <c:bubble3D val="0"/>
            <c:spPr>
              <a:solidFill>
                <a:srgbClr val="1F9FDC"/>
              </a:solidFill>
              <a:ln w="6350">
                <a:solidFill>
                  <a:schemeClr val="tx1">
                    <a:alpha val="99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63E-475B-BCD2-A182E7C2AC93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63E-475B-BCD2-A182E7C2AC93}"/>
              </c:ext>
            </c:extLst>
          </c:dPt>
          <c:dPt>
            <c:idx val="3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63E-475B-BCD2-A182E7C2AC93}"/>
              </c:ext>
            </c:extLst>
          </c:dPt>
          <c:dPt>
            <c:idx val="4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63E-475B-BCD2-A182E7C2AC93}"/>
              </c:ext>
            </c:extLst>
          </c:dPt>
          <c:cat>
            <c:strRef>
              <c:f>Feuil1!$A$2:$A$4</c:f>
              <c:strCache>
                <c:ptCount val="3"/>
                <c:pt idx="0">
                  <c:v>solide</c:v>
                </c:pt>
                <c:pt idx="1">
                  <c:v>liquide</c:v>
                </c:pt>
                <c:pt idx="2">
                  <c:v>gaz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63E-475B-BCD2-A182E7C2A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E6B9B8"/>
            </a:solidFill>
            <a:ln w="6350">
              <a:solidFill>
                <a:schemeClr val="tx1"/>
              </a:solidFill>
            </a:ln>
            <a:effectLst/>
          </c:spPr>
          <c:dPt>
            <c:idx val="0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820-4A98-A441-A24CFBC2CA7B}"/>
              </c:ext>
            </c:extLst>
          </c:dPt>
          <c:dPt>
            <c:idx val="1"/>
            <c:bubble3D val="0"/>
            <c:spPr>
              <a:solidFill>
                <a:srgbClr val="1F9FDC"/>
              </a:solidFill>
              <a:ln w="6350">
                <a:solidFill>
                  <a:schemeClr val="tx1">
                    <a:alpha val="99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820-4A98-A441-A24CFBC2CA7B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820-4A98-A441-A24CFBC2CA7B}"/>
              </c:ext>
            </c:extLst>
          </c:dPt>
          <c:dPt>
            <c:idx val="3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820-4A98-A441-A24CFBC2CA7B}"/>
              </c:ext>
            </c:extLst>
          </c:dPt>
          <c:dPt>
            <c:idx val="4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820-4A98-A441-A24CFBC2CA7B}"/>
              </c:ext>
            </c:extLst>
          </c:dPt>
          <c:cat>
            <c:strRef>
              <c:f>Feuil1!$A$2:$A$4</c:f>
              <c:strCache>
                <c:ptCount val="3"/>
                <c:pt idx="0">
                  <c:v>solide</c:v>
                </c:pt>
                <c:pt idx="1">
                  <c:v>liquide</c:v>
                </c:pt>
                <c:pt idx="2">
                  <c:v>gaz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820-4A98-A441-A24CFBC2CA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74-423A-9306-01F68F547B8D}"/>
              </c:ext>
            </c:extLst>
          </c:dPt>
          <c:dPt>
            <c:idx val="1"/>
            <c:bubble3D val="0"/>
            <c:spPr>
              <a:solidFill>
                <a:srgbClr val="10658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74-423A-9306-01F68F547B8D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974-423A-9306-01F68F547B8D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974-423A-9306-01F68F547B8D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974-423A-9306-01F68F547B8D}"/>
              </c:ext>
            </c:extLst>
          </c:dPt>
          <c:cat>
            <c:strRef>
              <c:f>Feuil1!$A$2:$A$4</c:f>
              <c:strCache>
                <c:ptCount val="3"/>
                <c:pt idx="0">
                  <c:v>Etat liquide</c:v>
                </c:pt>
                <c:pt idx="1">
                  <c:v>Etat solide</c:v>
                </c:pt>
                <c:pt idx="2">
                  <c:v>Etat gazeux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97.8</c:v>
                </c:pt>
                <c:pt idx="1">
                  <c:v>2.15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974-423A-9306-01F68F547B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E6B9B8"/>
            </a:solidFill>
            <a:ln w="6350">
              <a:solidFill>
                <a:schemeClr val="tx1"/>
              </a:solidFill>
            </a:ln>
            <a:effectLst/>
          </c:spPr>
          <c:dPt>
            <c:idx val="0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05-49FF-9D0B-9BB5AFFD965A}"/>
              </c:ext>
            </c:extLst>
          </c:dPt>
          <c:dPt>
            <c:idx val="1"/>
            <c:bubble3D val="0"/>
            <c:spPr>
              <a:solidFill>
                <a:srgbClr val="1F9FDC"/>
              </a:solidFill>
              <a:ln w="6350">
                <a:solidFill>
                  <a:schemeClr val="tx1">
                    <a:alpha val="99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205-49FF-9D0B-9BB5AFFD965A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205-49FF-9D0B-9BB5AFFD965A}"/>
              </c:ext>
            </c:extLst>
          </c:dPt>
          <c:dPt>
            <c:idx val="3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205-49FF-9D0B-9BB5AFFD965A}"/>
              </c:ext>
            </c:extLst>
          </c:dPt>
          <c:dPt>
            <c:idx val="4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205-49FF-9D0B-9BB5AFFD965A}"/>
              </c:ext>
            </c:extLst>
          </c:dPt>
          <c:cat>
            <c:strRef>
              <c:f>Feuil1!$A$2:$A$4</c:f>
              <c:strCache>
                <c:ptCount val="3"/>
                <c:pt idx="0">
                  <c:v>solide</c:v>
                </c:pt>
                <c:pt idx="1">
                  <c:v>liquide</c:v>
                </c:pt>
                <c:pt idx="2">
                  <c:v>gaz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205-49FF-9D0B-9BB5AFFD96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E6B9B8"/>
            </a:solidFill>
            <a:ln w="6350">
              <a:solidFill>
                <a:schemeClr val="tx1"/>
              </a:solidFill>
            </a:ln>
            <a:effectLst/>
          </c:spPr>
          <c:dPt>
            <c:idx val="0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DA0-4DB3-955F-DD508FB6AE3D}"/>
              </c:ext>
            </c:extLst>
          </c:dPt>
          <c:dPt>
            <c:idx val="1"/>
            <c:bubble3D val="0"/>
            <c:spPr>
              <a:solidFill>
                <a:srgbClr val="1F9FDC"/>
              </a:solidFill>
              <a:ln w="6350">
                <a:solidFill>
                  <a:schemeClr val="tx1">
                    <a:alpha val="99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DA0-4DB3-955F-DD508FB6AE3D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DA0-4DB3-955F-DD508FB6AE3D}"/>
              </c:ext>
            </c:extLst>
          </c:dPt>
          <c:dPt>
            <c:idx val="3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DA0-4DB3-955F-DD508FB6AE3D}"/>
              </c:ext>
            </c:extLst>
          </c:dPt>
          <c:dPt>
            <c:idx val="4"/>
            <c:bubble3D val="0"/>
            <c:spPr>
              <a:solidFill>
                <a:srgbClr val="E6B9B8"/>
              </a:solidFill>
              <a:ln w="635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DA0-4DB3-955F-DD508FB6AE3D}"/>
              </c:ext>
            </c:extLst>
          </c:dPt>
          <c:cat>
            <c:strRef>
              <c:f>Feuil1!$A$2:$A$4</c:f>
              <c:strCache>
                <c:ptCount val="3"/>
                <c:pt idx="0">
                  <c:v>solide</c:v>
                </c:pt>
                <c:pt idx="1">
                  <c:v>liquide</c:v>
                </c:pt>
                <c:pt idx="2">
                  <c:v>gaz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77.459999999999994</c:v>
                </c:pt>
                <c:pt idx="1">
                  <c:v>22.5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DA0-4DB3-955F-DD508FB6AE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dPt>
            <c:idx val="0"/>
            <c:bubble3D val="0"/>
            <c:spPr>
              <a:solidFill>
                <a:srgbClr val="F19D1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B5E-4F4A-8A38-1755604304DF}"/>
              </c:ext>
            </c:extLst>
          </c:dPt>
          <c:dPt>
            <c:idx val="1"/>
            <c:bubble3D val="0"/>
            <c:spPr>
              <a:solidFill>
                <a:srgbClr val="10658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B5E-4F4A-8A38-1755604304DF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B5E-4F4A-8A38-1755604304DF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B5E-4F4A-8A38-1755604304DF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B5E-4F4A-8A38-1755604304DF}"/>
              </c:ext>
            </c:extLst>
          </c:dPt>
          <c:cat>
            <c:strRef>
              <c:f>Feuil1!$A$2:$A$4</c:f>
              <c:strCache>
                <c:ptCount val="3"/>
                <c:pt idx="0">
                  <c:v>Etat liquide</c:v>
                </c:pt>
                <c:pt idx="1">
                  <c:v>Etat solide</c:v>
                </c:pt>
                <c:pt idx="2">
                  <c:v>Etat gazeux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97.8</c:v>
                </c:pt>
                <c:pt idx="1">
                  <c:v>2.15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B5E-4F4A-8A38-1755604304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74-423A-9306-01F68F547B8D}"/>
              </c:ext>
            </c:extLst>
          </c:dPt>
          <c:dPt>
            <c:idx val="1"/>
            <c:bubble3D val="0"/>
            <c:spPr>
              <a:solidFill>
                <a:srgbClr val="10658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74-423A-9306-01F68F547B8D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974-423A-9306-01F68F547B8D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974-423A-9306-01F68F547B8D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974-423A-9306-01F68F547B8D}"/>
              </c:ext>
            </c:extLst>
          </c:dPt>
          <c:cat>
            <c:strRef>
              <c:f>Feuil1!$A$2:$A$4</c:f>
              <c:strCache>
                <c:ptCount val="3"/>
                <c:pt idx="0">
                  <c:v>Etat liquide</c:v>
                </c:pt>
                <c:pt idx="1">
                  <c:v>Etat solide</c:v>
                </c:pt>
                <c:pt idx="2">
                  <c:v>Etat gazeux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97.8</c:v>
                </c:pt>
                <c:pt idx="1">
                  <c:v>2.15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974-423A-9306-01F68F547B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00E-4068-8596-77C7298EB7C7}"/>
              </c:ext>
            </c:extLst>
          </c:dPt>
          <c:dPt>
            <c:idx val="1"/>
            <c:bubble3D val="0"/>
            <c:spPr>
              <a:solidFill>
                <a:srgbClr val="10658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00E-4068-8596-77C7298EB7C7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00E-4068-8596-77C7298EB7C7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00E-4068-8596-77C7298EB7C7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00E-4068-8596-77C7298EB7C7}"/>
              </c:ext>
            </c:extLst>
          </c:dPt>
          <c:cat>
            <c:strRef>
              <c:f>Feuil1!$A$2:$A$4</c:f>
              <c:strCache>
                <c:ptCount val="3"/>
                <c:pt idx="0">
                  <c:v>Etat liquide</c:v>
                </c:pt>
                <c:pt idx="1">
                  <c:v>Etat solide</c:v>
                </c:pt>
                <c:pt idx="2">
                  <c:v>Etat gazeux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97.8</c:v>
                </c:pt>
                <c:pt idx="1">
                  <c:v>2.15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00E-4068-8596-77C7298EB7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74-423A-9306-01F68F547B8D}"/>
              </c:ext>
            </c:extLst>
          </c:dPt>
          <c:dPt>
            <c:idx val="1"/>
            <c:bubble3D val="0"/>
            <c:explosion val="10"/>
            <c:spPr>
              <a:solidFill>
                <a:srgbClr val="10658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74-423A-9306-01F68F547B8D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974-423A-9306-01F68F547B8D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974-423A-9306-01F68F547B8D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974-423A-9306-01F68F547B8D}"/>
              </c:ext>
            </c:extLst>
          </c:dPt>
          <c:cat>
            <c:strRef>
              <c:f>Feuil1!$A$2:$A$4</c:f>
              <c:strCache>
                <c:ptCount val="3"/>
                <c:pt idx="0">
                  <c:v>Etat liquide</c:v>
                </c:pt>
                <c:pt idx="1">
                  <c:v>Etat solide</c:v>
                </c:pt>
                <c:pt idx="2">
                  <c:v>Etat gazeux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97.8</c:v>
                </c:pt>
                <c:pt idx="1">
                  <c:v>2.15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974-423A-9306-01F68F547B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dPt>
            <c:idx val="0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974-423A-9306-01F68F547B8D}"/>
              </c:ext>
            </c:extLst>
          </c:dPt>
          <c:dPt>
            <c:idx val="1"/>
            <c:bubble3D val="0"/>
            <c:spPr>
              <a:solidFill>
                <a:srgbClr val="10658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974-423A-9306-01F68F547B8D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974-423A-9306-01F68F547B8D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974-423A-9306-01F68F547B8D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974-423A-9306-01F68F547B8D}"/>
              </c:ext>
            </c:extLst>
          </c:dPt>
          <c:cat>
            <c:strRef>
              <c:f>Feuil1!$A$2:$A$4</c:f>
              <c:strCache>
                <c:ptCount val="3"/>
                <c:pt idx="0">
                  <c:v>Etat liquide</c:v>
                </c:pt>
                <c:pt idx="1">
                  <c:v>Etat solide</c:v>
                </c:pt>
                <c:pt idx="2">
                  <c:v>Etat gazeux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97.8</c:v>
                </c:pt>
                <c:pt idx="1">
                  <c:v>2.15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974-423A-9306-01F68F547B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00ADEE"/>
            </a:solidFill>
            <a:ln>
              <a:noFill/>
            </a:ln>
          </c:spPr>
          <c:dPt>
            <c:idx val="0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DF7-4B1D-878B-79477B6A3CE3}"/>
              </c:ext>
            </c:extLst>
          </c:dPt>
          <c:dPt>
            <c:idx val="1"/>
            <c:bubble3D val="0"/>
            <c:spPr>
              <a:solidFill>
                <a:srgbClr val="00A77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DF7-4B1D-878B-79477B6A3CE3}"/>
              </c:ext>
            </c:extLst>
          </c:dPt>
          <c:dPt>
            <c:idx val="2"/>
            <c:bubble3D val="0"/>
            <c:spPr>
              <a:solidFill>
                <a:srgbClr val="FFCC0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DF7-4B1D-878B-79477B6A3CE3}"/>
              </c:ext>
            </c:extLst>
          </c:dPt>
          <c:dPt>
            <c:idx val="3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DF7-4B1D-878B-79477B6A3CE3}"/>
              </c:ext>
            </c:extLst>
          </c:dPt>
          <c:dPt>
            <c:idx val="4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DF7-4B1D-878B-79477B6A3CE3}"/>
              </c:ext>
            </c:extLst>
          </c:dPt>
          <c:cat>
            <c:strRef>
              <c:f>Feuil1!$A$2:$A$4</c:f>
              <c:strCache>
                <c:ptCount val="3"/>
                <c:pt idx="0">
                  <c:v>Etat liquide</c:v>
                </c:pt>
                <c:pt idx="1">
                  <c:v>Etat solide</c:v>
                </c:pt>
                <c:pt idx="2">
                  <c:v>Etat gazeux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97.8</c:v>
                </c:pt>
                <c:pt idx="1">
                  <c:v>2.15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DF7-4B1D-878B-79477B6A3C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00ADEE"/>
            </a:solidFill>
            <a:ln>
              <a:noFill/>
            </a:ln>
          </c:spPr>
          <c:dPt>
            <c:idx val="0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E0-414A-80A1-EFE326803591}"/>
              </c:ext>
            </c:extLst>
          </c:dPt>
          <c:dPt>
            <c:idx val="1"/>
            <c:bubble3D val="0"/>
            <c:spPr>
              <a:solidFill>
                <a:srgbClr val="00A77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AE0-414A-80A1-EFE326803591}"/>
              </c:ext>
            </c:extLst>
          </c:dPt>
          <c:dPt>
            <c:idx val="2"/>
            <c:bubble3D val="0"/>
            <c:spPr>
              <a:solidFill>
                <a:srgbClr val="FFCC0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AE0-414A-80A1-EFE326803591}"/>
              </c:ext>
            </c:extLst>
          </c:dPt>
          <c:dPt>
            <c:idx val="3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AE0-414A-80A1-EFE326803591}"/>
              </c:ext>
            </c:extLst>
          </c:dPt>
          <c:dPt>
            <c:idx val="4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AE0-414A-80A1-EFE326803591}"/>
              </c:ext>
            </c:extLst>
          </c:dPt>
          <c:cat>
            <c:strRef>
              <c:f>Feuil1!$A$2:$A$4</c:f>
              <c:strCache>
                <c:ptCount val="3"/>
                <c:pt idx="0">
                  <c:v>Etat liquide</c:v>
                </c:pt>
                <c:pt idx="1">
                  <c:v>Etat solide</c:v>
                </c:pt>
                <c:pt idx="2">
                  <c:v>Etat gazeux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97.8</c:v>
                </c:pt>
                <c:pt idx="1">
                  <c:v>2.15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AE0-414A-80A1-EFE3268035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00ADEE"/>
            </a:solidFill>
            <a:ln>
              <a:noFill/>
            </a:ln>
          </c:spPr>
          <c:dPt>
            <c:idx val="0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AE0-414A-80A1-EFE326803591}"/>
              </c:ext>
            </c:extLst>
          </c:dPt>
          <c:dPt>
            <c:idx val="1"/>
            <c:bubble3D val="0"/>
            <c:spPr>
              <a:solidFill>
                <a:srgbClr val="00A77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AE0-414A-80A1-EFE326803591}"/>
              </c:ext>
            </c:extLst>
          </c:dPt>
          <c:dPt>
            <c:idx val="2"/>
            <c:bubble3D val="0"/>
            <c:spPr>
              <a:solidFill>
                <a:srgbClr val="FFCC0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AE0-414A-80A1-EFE326803591}"/>
              </c:ext>
            </c:extLst>
          </c:dPt>
          <c:dPt>
            <c:idx val="3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AE0-414A-80A1-EFE326803591}"/>
              </c:ext>
            </c:extLst>
          </c:dPt>
          <c:dPt>
            <c:idx val="4"/>
            <c:bubble3D val="0"/>
            <c:spPr>
              <a:solidFill>
                <a:srgbClr val="00ADE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AE0-414A-80A1-EFE326803591}"/>
              </c:ext>
            </c:extLst>
          </c:dPt>
          <c:cat>
            <c:strRef>
              <c:f>Feuil1!$A$2:$A$4</c:f>
              <c:strCache>
                <c:ptCount val="3"/>
                <c:pt idx="0">
                  <c:v>Etat liquide</c:v>
                </c:pt>
                <c:pt idx="1">
                  <c:v>Etat solide</c:v>
                </c:pt>
                <c:pt idx="2">
                  <c:v>Etat gazeux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97.8</c:v>
                </c:pt>
                <c:pt idx="1">
                  <c:v>2.15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AE0-414A-80A1-EFE3268035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phClr">
            <a:lumMod val="20000"/>
            <a:lumOff val="80000"/>
          </a:schemeClr>
        </a:bgClr>
      </a:pattFill>
      <a:ln w="19050">
        <a:solidFill>
          <a:schemeClr val="lt1"/>
        </a:solidFill>
      </a:ln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936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Sciences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é prépar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4995540" y="2500904"/>
            <a:ext cx="5985399" cy="8142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 préparatoire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Introduction de notions clés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48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Modelage de la tâche principale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4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703" r:id="rId19"/>
    <p:sldLayoutId id="2147483687" r:id="rId20"/>
    <p:sldLayoutId id="2147483688" r:id="rId21"/>
    <p:sldLayoutId id="2147483689" r:id="rId22"/>
    <p:sldLayoutId id="2147483699" r:id="rId23"/>
    <p:sldLayoutId id="2147483690" r:id="rId24"/>
    <p:sldLayoutId id="2147483704" r:id="rId25"/>
    <p:sldLayoutId id="2147483705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702" r:id="rId34"/>
    <p:sldLayoutId id="2147483700" r:id="rId35"/>
    <p:sldLayoutId id="2147483701" r:id="rId36"/>
    <p:sldLayoutId id="2147483682" r:id="rId37"/>
    <p:sldLayoutId id="2147483683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microsoft.com/office/2007/relationships/hdphoto" Target="../media/hdphoto3.wdp"/><Relationship Id="rId7" Type="http://schemas.openxmlformats.org/officeDocument/2006/relationships/image" Target="../media/image5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microsoft.com/office/2007/relationships/hdphoto" Target="../media/hdphoto11.wdp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14.png"/><Relationship Id="rId4" Type="http://schemas.microsoft.com/office/2007/relationships/hdphoto" Target="../media/hdphoto10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7" Type="http://schemas.openxmlformats.org/officeDocument/2006/relationships/image" Target="../media/image58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gif"/><Relationship Id="rId5" Type="http://schemas.openxmlformats.org/officeDocument/2006/relationships/image" Target="../media/image56.gif"/><Relationship Id="rId4" Type="http://schemas.openxmlformats.org/officeDocument/2006/relationships/image" Target="../media/image55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6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2.png"/><Relationship Id="rId4" Type="http://schemas.openxmlformats.org/officeDocument/2006/relationships/image" Target="../media/image65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66.png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6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png"/><Relationship Id="rId4" Type="http://schemas.openxmlformats.org/officeDocument/2006/relationships/image" Target="../media/image69.png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png"/><Relationship Id="rId4" Type="http://schemas.openxmlformats.org/officeDocument/2006/relationships/image" Target="../media/image70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65172" y="4562031"/>
            <a:ext cx="4844190" cy="54498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noProof="0" dirty="0">
                <a:solidFill>
                  <a:schemeClr val="bg1"/>
                </a:solidFill>
              </a:rPr>
              <a:t>  La Terre en tant que système.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217" y="4591216"/>
            <a:ext cx="1288409" cy="521999"/>
          </a:xfrm>
        </p:spPr>
        <p:txBody>
          <a:bodyPr/>
          <a:lstStyle/>
          <a:p>
            <a:r>
              <a:rPr lang="fr-FR" noProof="0" dirty="0"/>
              <a:t>Chapitre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06497" y="5328959"/>
            <a:ext cx="1288409" cy="521999"/>
          </a:xfrm>
        </p:spPr>
        <p:txBody>
          <a:bodyPr/>
          <a:lstStyle/>
          <a:p>
            <a:r>
              <a:rPr lang="fr-FR" noProof="0" dirty="0"/>
              <a:t>Tâche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96329" y="5286181"/>
            <a:ext cx="4843667" cy="521999"/>
          </a:xfrm>
        </p:spPr>
        <p:txBody>
          <a:bodyPr>
            <a:noAutofit/>
          </a:bodyPr>
          <a:lstStyle/>
          <a:p>
            <a:r>
              <a:rPr lang="fr-FR" sz="1650" noProof="0" dirty="0"/>
              <a:t>Décrire la répartition de l'eau sur Terre selon son état physique et sa nature.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" r="6581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50000"/>
                  </a:schemeClr>
                </a:solidFill>
              </a:rPr>
              <a:t>Qui peut me rappeler la signification de ces icônes?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oogle Shape;338;p53">
            <a:extLst>
              <a:ext uri="{FF2B5EF4-FFF2-40B4-BE49-F238E27FC236}">
                <a16:creationId xmlns:a16="http://schemas.microsoft.com/office/drawing/2014/main" id="{288ED894-F4AC-A39E-8DEA-47999B3C52E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81747" y="2411050"/>
            <a:ext cx="3816102" cy="2340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339;p53">
            <a:extLst>
              <a:ext uri="{FF2B5EF4-FFF2-40B4-BE49-F238E27FC236}">
                <a16:creationId xmlns:a16="http://schemas.microsoft.com/office/drawing/2014/main" id="{94D833CD-BF89-E186-A796-1DCF101DE94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!!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Demander à 3 élèves au hasard</a:t>
            </a:r>
          </a:p>
          <a:p>
            <a:endParaRPr lang="fr-FR" sz="1200" noProof="0" dirty="0">
              <a:solidFill>
                <a:srgbClr val="AEABAB"/>
              </a:solidFill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028081B-887B-C897-B1C7-20D637B5D53D}"/>
              </a:ext>
            </a:extLst>
          </p:cNvPr>
          <p:cNvSpPr txBox="1"/>
          <p:nvPr/>
        </p:nvSpPr>
        <p:spPr>
          <a:xfrm>
            <a:off x="1830626" y="4541453"/>
            <a:ext cx="3771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travaille en binômes</a:t>
            </a:r>
          </a:p>
        </p:txBody>
      </p:sp>
      <p:sp>
        <p:nvSpPr>
          <p:cNvPr id="13" name="Google Shape;1186;p114">
            <a:extLst>
              <a:ext uri="{FF2B5EF4-FFF2-40B4-BE49-F238E27FC236}">
                <a16:creationId xmlns:a16="http://schemas.microsoft.com/office/drawing/2014/main" id="{ADB7822C-41D4-3ACF-67CF-0E694702C3CB}"/>
              </a:ext>
            </a:extLst>
          </p:cNvPr>
          <p:cNvSpPr txBox="1"/>
          <p:nvPr/>
        </p:nvSpPr>
        <p:spPr>
          <a:xfrm>
            <a:off x="7245354" y="4910785"/>
            <a:ext cx="4400362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Les élèves travaillent en autonomie</a:t>
            </a:r>
            <a:endParaRPr lang="fr-FR" altLang="fr-FR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14" name="Google Shape;339;p53">
            <a:extLst>
              <a:ext uri="{FF2B5EF4-FFF2-40B4-BE49-F238E27FC236}">
                <a16:creationId xmlns:a16="http://schemas.microsoft.com/office/drawing/2014/main" id="{364D1DF7-E585-6558-D63A-D4EBBEB594F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338;p53">
            <a:extLst>
              <a:ext uri="{FF2B5EF4-FFF2-40B4-BE49-F238E27FC236}">
                <a16:creationId xmlns:a16="http://schemas.microsoft.com/office/drawing/2014/main" id="{AD5C53A5-CF27-2112-5F01-D00038828AA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81747" y="2411050"/>
            <a:ext cx="3816102" cy="23403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15325-EA7A-277A-3080-EDE9DA847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64465F-B93F-9FF2-8787-23C3B15F1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291968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Commençons par cette question.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438EDE-7334-C9BB-FF0D-71F375AC97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360" y="532867"/>
            <a:ext cx="10682478" cy="461665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noter la lettre de la bonne réponse sur leurs ardoises .</a:t>
            </a:r>
          </a:p>
        </p:txBody>
      </p:sp>
      <p:sp>
        <p:nvSpPr>
          <p:cNvPr id="37" name="TextBox 3">
            <a:extLst>
              <a:ext uri="{FF2B5EF4-FFF2-40B4-BE49-F238E27FC236}">
                <a16:creationId xmlns:a16="http://schemas.microsoft.com/office/drawing/2014/main" id="{FE71BAA0-DEA1-F992-D95B-BA56E8C0E21D}"/>
              </a:ext>
            </a:extLst>
          </p:cNvPr>
          <p:cNvSpPr txBox="1"/>
          <p:nvPr/>
        </p:nvSpPr>
        <p:spPr>
          <a:xfrm>
            <a:off x="532963" y="1089018"/>
            <a:ext cx="63124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Choisissez la bonne réponse :</a:t>
            </a: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6AF4BE7D-2EEA-29C8-BC46-5EFA3E7F4E78}"/>
              </a:ext>
            </a:extLst>
          </p:cNvPr>
          <p:cNvSpPr/>
          <p:nvPr/>
        </p:nvSpPr>
        <p:spPr>
          <a:xfrm>
            <a:off x="6277970" y="2805876"/>
            <a:ext cx="486943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seul état</a:t>
            </a:r>
          </a:p>
        </p:txBody>
      </p:sp>
      <p:sp>
        <p:nvSpPr>
          <p:cNvPr id="7" name="Rectangle: Rounded Corners 3">
            <a:extLst>
              <a:ext uri="{FF2B5EF4-FFF2-40B4-BE49-F238E27FC236}">
                <a16:creationId xmlns:a16="http://schemas.microsoft.com/office/drawing/2014/main" id="{41014EB8-A199-81E5-A19A-63FAC8705CD6}"/>
              </a:ext>
            </a:extLst>
          </p:cNvPr>
          <p:cNvSpPr/>
          <p:nvPr/>
        </p:nvSpPr>
        <p:spPr>
          <a:xfrm>
            <a:off x="6277970" y="3957667"/>
            <a:ext cx="486943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Deux états</a:t>
            </a:r>
          </a:p>
        </p:txBody>
      </p:sp>
      <p:sp>
        <p:nvSpPr>
          <p:cNvPr id="8" name="Rectangle: Rounded Corners 4">
            <a:extLst>
              <a:ext uri="{FF2B5EF4-FFF2-40B4-BE49-F238E27FC236}">
                <a16:creationId xmlns:a16="http://schemas.microsoft.com/office/drawing/2014/main" id="{905A87E7-F6ED-42B9-0DF1-DE999226B64E}"/>
              </a:ext>
            </a:extLst>
          </p:cNvPr>
          <p:cNvSpPr/>
          <p:nvPr/>
        </p:nvSpPr>
        <p:spPr>
          <a:xfrm>
            <a:off x="6274686" y="5109458"/>
            <a:ext cx="483282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Trois états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22">
            <a:extLst>
              <a:ext uri="{FF2B5EF4-FFF2-40B4-BE49-F238E27FC236}">
                <a16:creationId xmlns:a16="http://schemas.microsoft.com/office/drawing/2014/main" id="{FF31CB5D-8895-5D22-647B-DC2A9B934AE2}"/>
              </a:ext>
            </a:extLst>
          </p:cNvPr>
          <p:cNvSpPr/>
          <p:nvPr/>
        </p:nvSpPr>
        <p:spPr>
          <a:xfrm>
            <a:off x="5424499" y="2805876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3">
            <a:extLst>
              <a:ext uri="{FF2B5EF4-FFF2-40B4-BE49-F238E27FC236}">
                <a16:creationId xmlns:a16="http://schemas.microsoft.com/office/drawing/2014/main" id="{D99FFBEF-2F74-642F-28A4-8345DCFAEDAD}"/>
              </a:ext>
            </a:extLst>
          </p:cNvPr>
          <p:cNvSpPr/>
          <p:nvPr/>
        </p:nvSpPr>
        <p:spPr>
          <a:xfrm>
            <a:off x="5424499" y="3957667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8" name="Rectangle: Rounded Corners 4">
            <a:extLst>
              <a:ext uri="{FF2B5EF4-FFF2-40B4-BE49-F238E27FC236}">
                <a16:creationId xmlns:a16="http://schemas.microsoft.com/office/drawing/2014/main" id="{1AA76724-A778-6746-2534-FEBEE59FC45B}"/>
              </a:ext>
            </a:extLst>
          </p:cNvPr>
          <p:cNvSpPr/>
          <p:nvPr/>
        </p:nvSpPr>
        <p:spPr>
          <a:xfrm>
            <a:off x="5424499" y="5109458"/>
            <a:ext cx="82399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0D574E3-AF07-0BE2-69A3-0824884C13B1}"/>
              </a:ext>
            </a:extLst>
          </p:cNvPr>
          <p:cNvGrpSpPr/>
          <p:nvPr/>
        </p:nvGrpSpPr>
        <p:grpSpPr>
          <a:xfrm>
            <a:off x="10883152" y="248387"/>
            <a:ext cx="692154" cy="610914"/>
            <a:chOff x="779844" y="4335989"/>
            <a:chExt cx="563238" cy="575842"/>
          </a:xfrm>
        </p:grpSpPr>
        <p:pic>
          <p:nvPicPr>
            <p:cNvPr id="2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F589D04-F050-09C7-927C-5086ABB936E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D9B19F7-3173-ED9D-0736-DAC1DEB5F63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BAB385AE-7999-6AC6-B6AB-C79E9036C8BF}"/>
              </a:ext>
            </a:extLst>
          </p:cNvPr>
          <p:cNvSpPr txBox="1"/>
          <p:nvPr/>
        </p:nvSpPr>
        <p:spPr>
          <a:xfrm>
            <a:off x="636494" y="1644745"/>
            <a:ext cx="10637964" cy="981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sur Terre se trouve sous :</a:t>
            </a:r>
            <a:b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2400" b="1" noProof="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Environnement​ | Contribution The Conversation. Pourquoi y a-t-il de l'eau  sur Terre ?">
            <a:extLst>
              <a:ext uri="{FF2B5EF4-FFF2-40B4-BE49-F238E27FC236}">
                <a16:creationId xmlns:a16="http://schemas.microsoft.com/office/drawing/2014/main" id="{8415969C-5EED-A879-0F5A-D8FA07668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18" y="2671713"/>
            <a:ext cx="3513056" cy="351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150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98F20-3C20-ADF7-E6E5-83E34B4BC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DC9BF0-EE90-C4D2-AA30-FEDD91AC9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291968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Excellent ! L’eau dans la nature existe sous trois états physiques : liquide, solide et gazeux.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EEA5E5-A717-691D-16B9-4FC7A4AB026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360" y="568727"/>
            <a:ext cx="10682478" cy="461665"/>
          </a:xfrm>
        </p:spPr>
        <p:txBody>
          <a:bodyPr/>
          <a:lstStyle/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Expliquer pourquoi la réponse est fausse si les élèves se sont trompés ; si elle est juste, l’expliquer également.</a:t>
            </a:r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70E6D3F0-2081-5CF5-492F-FA9746549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Rectangle: Rounded Corners 22">
            <a:extLst>
              <a:ext uri="{FF2B5EF4-FFF2-40B4-BE49-F238E27FC236}">
                <a16:creationId xmlns:a16="http://schemas.microsoft.com/office/drawing/2014/main" id="{E27E2E9C-0EF6-3C0C-47DA-8ED3E91EF1C5}"/>
              </a:ext>
            </a:extLst>
          </p:cNvPr>
          <p:cNvSpPr/>
          <p:nvPr/>
        </p:nvSpPr>
        <p:spPr>
          <a:xfrm>
            <a:off x="6277970" y="2805876"/>
            <a:ext cx="486943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seul état</a:t>
            </a:r>
          </a:p>
        </p:txBody>
      </p:sp>
      <p:sp>
        <p:nvSpPr>
          <p:cNvPr id="11" name="Rectangle: Rounded Corners 3">
            <a:extLst>
              <a:ext uri="{FF2B5EF4-FFF2-40B4-BE49-F238E27FC236}">
                <a16:creationId xmlns:a16="http://schemas.microsoft.com/office/drawing/2014/main" id="{BCD977FE-2400-DA13-69A9-23EE4E47FB1D}"/>
              </a:ext>
            </a:extLst>
          </p:cNvPr>
          <p:cNvSpPr/>
          <p:nvPr/>
        </p:nvSpPr>
        <p:spPr>
          <a:xfrm>
            <a:off x="6277970" y="3957667"/>
            <a:ext cx="486943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Deux états</a:t>
            </a:r>
          </a:p>
        </p:txBody>
      </p:sp>
      <p:sp>
        <p:nvSpPr>
          <p:cNvPr id="12" name="Rectangle: Rounded Corners 4">
            <a:extLst>
              <a:ext uri="{FF2B5EF4-FFF2-40B4-BE49-F238E27FC236}">
                <a16:creationId xmlns:a16="http://schemas.microsoft.com/office/drawing/2014/main" id="{77F9620D-6965-6FE3-EAE4-1200B527A3A1}"/>
              </a:ext>
            </a:extLst>
          </p:cNvPr>
          <p:cNvSpPr/>
          <p:nvPr/>
        </p:nvSpPr>
        <p:spPr>
          <a:xfrm>
            <a:off x="6274686" y="5109458"/>
            <a:ext cx="4832824" cy="87853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Trois états</a:t>
            </a:r>
          </a:p>
        </p:txBody>
      </p:sp>
      <p:sp>
        <p:nvSpPr>
          <p:cNvPr id="13" name="Rectangle: Rounded Corners 22">
            <a:extLst>
              <a:ext uri="{FF2B5EF4-FFF2-40B4-BE49-F238E27FC236}">
                <a16:creationId xmlns:a16="http://schemas.microsoft.com/office/drawing/2014/main" id="{402CCFC2-9120-E107-5CA7-ED4A142582C8}"/>
              </a:ext>
            </a:extLst>
          </p:cNvPr>
          <p:cNvSpPr/>
          <p:nvPr/>
        </p:nvSpPr>
        <p:spPr>
          <a:xfrm>
            <a:off x="5424499" y="2805876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3">
            <a:extLst>
              <a:ext uri="{FF2B5EF4-FFF2-40B4-BE49-F238E27FC236}">
                <a16:creationId xmlns:a16="http://schemas.microsoft.com/office/drawing/2014/main" id="{A5796679-2F54-A75D-71C8-B157C78B3D01}"/>
              </a:ext>
            </a:extLst>
          </p:cNvPr>
          <p:cNvSpPr/>
          <p:nvPr/>
        </p:nvSpPr>
        <p:spPr>
          <a:xfrm>
            <a:off x="5424499" y="3957667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5" name="Rectangle: Rounded Corners 4">
            <a:extLst>
              <a:ext uri="{FF2B5EF4-FFF2-40B4-BE49-F238E27FC236}">
                <a16:creationId xmlns:a16="http://schemas.microsoft.com/office/drawing/2014/main" id="{714E7B28-DD19-C6BF-7CC5-F5A01C494DDC}"/>
              </a:ext>
            </a:extLst>
          </p:cNvPr>
          <p:cNvSpPr/>
          <p:nvPr/>
        </p:nvSpPr>
        <p:spPr>
          <a:xfrm>
            <a:off x="5424499" y="5109458"/>
            <a:ext cx="823997" cy="878532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B979320-22D3-320F-2DF8-0BEFDC0F01E1}"/>
              </a:ext>
            </a:extLst>
          </p:cNvPr>
          <p:cNvSpPr txBox="1"/>
          <p:nvPr/>
        </p:nvSpPr>
        <p:spPr>
          <a:xfrm>
            <a:off x="636494" y="1644745"/>
            <a:ext cx="10637964" cy="981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sur Terre se trouve sous :</a:t>
            </a:r>
            <a:b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2400" b="1" noProof="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2" descr="Environnement​ | Contribution The Conversation. Pourquoi y a-t-il de l'eau  sur Terre ?">
            <a:extLst>
              <a:ext uri="{FF2B5EF4-FFF2-40B4-BE49-F238E27FC236}">
                <a16:creationId xmlns:a16="http://schemas.microsoft.com/office/drawing/2014/main" id="{7265BE5D-A341-3D86-BBAA-8191A3CA7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518" y="2671713"/>
            <a:ext cx="3513056" cy="351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810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616D2-6B01-D27D-0A3F-AE79BC062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2CFB30-E171-67A5-0ED9-9B2B4912B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46868"/>
            <a:ext cx="10529279" cy="435141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Une autre question.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37FCD51-FD1B-CA38-78C0-33DCB5ED0499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03567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deux élèves à passer au tableau.</a:t>
            </a:r>
          </a:p>
          <a:p>
            <a:pPr defTabSz="342900">
              <a:spcAft>
                <a:spcPts val="300"/>
              </a:spcAft>
              <a:buClrTx/>
              <a:defRPr/>
            </a:pPr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9C28FB86-B21E-B497-769D-74FF4FEAD1DF}"/>
              </a:ext>
            </a:extLst>
          </p:cNvPr>
          <p:cNvSpPr txBox="1"/>
          <p:nvPr/>
        </p:nvSpPr>
        <p:spPr>
          <a:xfrm>
            <a:off x="616700" y="1207847"/>
            <a:ext cx="95223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Reliez chaque état de l’eau à son réservoir</a:t>
            </a:r>
            <a:r>
              <a:rPr lang="ar-MA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32472D8C-E462-ACF6-3CDC-BE3D366805E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5C06552C-782A-4A35-7199-20F3023484BE}"/>
              </a:ext>
            </a:extLst>
          </p:cNvPr>
          <p:cNvGrpSpPr/>
          <p:nvPr/>
        </p:nvGrpSpPr>
        <p:grpSpPr>
          <a:xfrm>
            <a:off x="844047" y="2356487"/>
            <a:ext cx="2964382" cy="987506"/>
            <a:chOff x="778059" y="2365913"/>
            <a:chExt cx="2964382" cy="987506"/>
          </a:xfrm>
        </p:grpSpPr>
        <p:sp>
          <p:nvSpPr>
            <p:cNvPr id="12" name="Rectangle: Rounded Corners 22">
              <a:extLst>
                <a:ext uri="{FF2B5EF4-FFF2-40B4-BE49-F238E27FC236}">
                  <a16:creationId xmlns:a16="http://schemas.microsoft.com/office/drawing/2014/main" id="{BDA2EF3A-5AA3-D1CC-5420-3522BEB16124}"/>
                </a:ext>
              </a:extLst>
            </p:cNvPr>
            <p:cNvSpPr/>
            <p:nvPr/>
          </p:nvSpPr>
          <p:spPr>
            <a:xfrm>
              <a:off x="778059" y="2365913"/>
              <a:ext cx="2964382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a. État solide </a:t>
              </a:r>
              <a:endPara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7F018089-9E76-19E9-F91D-FF3E1343B351}"/>
                </a:ext>
              </a:extLst>
            </p:cNvPr>
            <p:cNvSpPr/>
            <p:nvPr/>
          </p:nvSpPr>
          <p:spPr>
            <a:xfrm>
              <a:off x="2139885" y="3101419"/>
              <a:ext cx="252000" cy="252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8709F44-CFD4-AEB3-E364-A82EE297B4DE}"/>
              </a:ext>
            </a:extLst>
          </p:cNvPr>
          <p:cNvGrpSpPr/>
          <p:nvPr/>
        </p:nvGrpSpPr>
        <p:grpSpPr>
          <a:xfrm>
            <a:off x="4539354" y="2318780"/>
            <a:ext cx="2964382" cy="998504"/>
            <a:chOff x="4473366" y="2328206"/>
            <a:chExt cx="2964382" cy="998504"/>
          </a:xfrm>
        </p:grpSpPr>
        <p:sp>
          <p:nvSpPr>
            <p:cNvPr id="11" name="Rectangle: Rounded Corners 22">
              <a:extLst>
                <a:ext uri="{FF2B5EF4-FFF2-40B4-BE49-F238E27FC236}">
                  <a16:creationId xmlns:a16="http://schemas.microsoft.com/office/drawing/2014/main" id="{B7738147-B511-1FB7-33A9-CC6A75A0C70B}"/>
                </a:ext>
              </a:extLst>
            </p:cNvPr>
            <p:cNvSpPr/>
            <p:nvPr/>
          </p:nvSpPr>
          <p:spPr>
            <a:xfrm>
              <a:off x="4473366" y="2328206"/>
              <a:ext cx="2964382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b. État liquide </a:t>
              </a:r>
              <a:endPara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BE3A12CD-3C78-A7A8-388B-CAC7EF6035BA}"/>
                </a:ext>
              </a:extLst>
            </p:cNvPr>
            <p:cNvSpPr/>
            <p:nvPr/>
          </p:nvSpPr>
          <p:spPr>
            <a:xfrm>
              <a:off x="5817910" y="3074710"/>
              <a:ext cx="252000" cy="252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BCFB1ABA-B3E2-875D-968C-86E34E4A9DD3}"/>
              </a:ext>
            </a:extLst>
          </p:cNvPr>
          <p:cNvGrpSpPr/>
          <p:nvPr/>
        </p:nvGrpSpPr>
        <p:grpSpPr>
          <a:xfrm>
            <a:off x="8244088" y="2328207"/>
            <a:ext cx="2964382" cy="1017357"/>
            <a:chOff x="8178100" y="2337633"/>
            <a:chExt cx="2964382" cy="1017357"/>
          </a:xfrm>
        </p:grpSpPr>
        <p:sp>
          <p:nvSpPr>
            <p:cNvPr id="16" name="Rectangle: Rounded Corners 22">
              <a:extLst>
                <a:ext uri="{FF2B5EF4-FFF2-40B4-BE49-F238E27FC236}">
                  <a16:creationId xmlns:a16="http://schemas.microsoft.com/office/drawing/2014/main" id="{C5B36B23-1BC8-2BD6-7789-61E877A382E7}"/>
                </a:ext>
              </a:extLst>
            </p:cNvPr>
            <p:cNvSpPr/>
            <p:nvPr/>
          </p:nvSpPr>
          <p:spPr>
            <a:xfrm>
              <a:off x="8178100" y="2337633"/>
              <a:ext cx="2964382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c. État gazeux </a:t>
              </a:r>
              <a:endPara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309C8208-3067-1CBF-1D97-A1EE079E5A99}"/>
                </a:ext>
              </a:extLst>
            </p:cNvPr>
            <p:cNvSpPr/>
            <p:nvPr/>
          </p:nvSpPr>
          <p:spPr>
            <a:xfrm>
              <a:off x="9635764" y="3102990"/>
              <a:ext cx="252000" cy="252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6AAD590-032D-3E8D-5DAA-39555D5F2F7E}"/>
              </a:ext>
            </a:extLst>
          </p:cNvPr>
          <p:cNvGrpSpPr/>
          <p:nvPr/>
        </p:nvGrpSpPr>
        <p:grpSpPr>
          <a:xfrm>
            <a:off x="845618" y="4017391"/>
            <a:ext cx="2964382" cy="1000865"/>
            <a:chOff x="779630" y="4026817"/>
            <a:chExt cx="2964382" cy="1000865"/>
          </a:xfrm>
        </p:grpSpPr>
        <p:sp>
          <p:nvSpPr>
            <p:cNvPr id="17" name="Rectangle: Rounded Corners 22">
              <a:extLst>
                <a:ext uri="{FF2B5EF4-FFF2-40B4-BE49-F238E27FC236}">
                  <a16:creationId xmlns:a16="http://schemas.microsoft.com/office/drawing/2014/main" id="{CF24254F-AC93-A55A-EF25-9B86B4C3333D}"/>
                </a:ext>
              </a:extLst>
            </p:cNvPr>
            <p:cNvSpPr/>
            <p:nvPr/>
          </p:nvSpPr>
          <p:spPr>
            <a:xfrm>
              <a:off x="779630" y="4149150"/>
              <a:ext cx="2964382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1.Atmosphère</a:t>
              </a:r>
              <a:endPara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B5AED44A-11BA-26EF-EFE6-838C490D4AE1}"/>
                </a:ext>
              </a:extLst>
            </p:cNvPr>
            <p:cNvSpPr/>
            <p:nvPr/>
          </p:nvSpPr>
          <p:spPr>
            <a:xfrm>
              <a:off x="2139885" y="4026817"/>
              <a:ext cx="252000" cy="252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2094025C-687F-E892-404D-54EC520365B7}"/>
              </a:ext>
            </a:extLst>
          </p:cNvPr>
          <p:cNvGrpSpPr/>
          <p:nvPr/>
        </p:nvGrpSpPr>
        <p:grpSpPr>
          <a:xfrm>
            <a:off x="4540925" y="3998538"/>
            <a:ext cx="2964382" cy="982011"/>
            <a:chOff x="4474937" y="4007964"/>
            <a:chExt cx="2964382" cy="982011"/>
          </a:xfrm>
        </p:grpSpPr>
        <p:sp>
          <p:nvSpPr>
            <p:cNvPr id="18" name="Rectangle: Rounded Corners 22">
              <a:extLst>
                <a:ext uri="{FF2B5EF4-FFF2-40B4-BE49-F238E27FC236}">
                  <a16:creationId xmlns:a16="http://schemas.microsoft.com/office/drawing/2014/main" id="{5D63AA68-CBD4-92FF-3045-852E38DE0E77}"/>
                </a:ext>
              </a:extLst>
            </p:cNvPr>
            <p:cNvSpPr/>
            <p:nvPr/>
          </p:nvSpPr>
          <p:spPr>
            <a:xfrm>
              <a:off x="4474937" y="4111443"/>
              <a:ext cx="2964382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2. Lac </a:t>
              </a:r>
              <a:endPara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E7A14EB1-EB6F-D172-1479-790AF5ADDDA4}"/>
                </a:ext>
              </a:extLst>
            </p:cNvPr>
            <p:cNvSpPr/>
            <p:nvPr/>
          </p:nvSpPr>
          <p:spPr>
            <a:xfrm>
              <a:off x="5817910" y="4007964"/>
              <a:ext cx="252000" cy="252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957625-092A-1801-BE63-48D16E303105}"/>
              </a:ext>
            </a:extLst>
          </p:cNvPr>
          <p:cNvGrpSpPr/>
          <p:nvPr/>
        </p:nvGrpSpPr>
        <p:grpSpPr>
          <a:xfrm>
            <a:off x="8245659" y="3989111"/>
            <a:ext cx="2964382" cy="1000865"/>
            <a:chOff x="8179671" y="3998537"/>
            <a:chExt cx="2964382" cy="1000865"/>
          </a:xfrm>
        </p:grpSpPr>
        <p:sp>
          <p:nvSpPr>
            <p:cNvPr id="19" name="Rectangle: Rounded Corners 22">
              <a:extLst>
                <a:ext uri="{FF2B5EF4-FFF2-40B4-BE49-F238E27FC236}">
                  <a16:creationId xmlns:a16="http://schemas.microsoft.com/office/drawing/2014/main" id="{02637C15-4592-C7FF-CA48-DED3F678B7C9}"/>
                </a:ext>
              </a:extLst>
            </p:cNvPr>
            <p:cNvSpPr/>
            <p:nvPr/>
          </p:nvSpPr>
          <p:spPr>
            <a:xfrm>
              <a:off x="8179671" y="4120870"/>
              <a:ext cx="2964382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3. Glacier</a:t>
              </a:r>
              <a:endPara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0222E2CD-92CF-2F37-C0F6-9F4731BB5002}"/>
                </a:ext>
              </a:extLst>
            </p:cNvPr>
            <p:cNvSpPr/>
            <p:nvPr/>
          </p:nvSpPr>
          <p:spPr>
            <a:xfrm>
              <a:off x="9635764" y="3998537"/>
              <a:ext cx="252000" cy="252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050" name="Picture 2" descr="Images de Iceberg fondu png – Téléchargement gratuit sur Freepik">
            <a:extLst>
              <a:ext uri="{FF2B5EF4-FFF2-40B4-BE49-F238E27FC236}">
                <a16:creationId xmlns:a16="http://schemas.microsoft.com/office/drawing/2014/main" id="{55FD64FC-E4A1-F708-2184-A3F1F8AC1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441" y="4477732"/>
            <a:ext cx="2643432" cy="223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ac png PSD, modèles PSD gratuits de haute qualité à télécharger | Freepik">
            <a:extLst>
              <a:ext uri="{FF2B5EF4-FFF2-40B4-BE49-F238E27FC236}">
                <a16:creationId xmlns:a16="http://schemas.microsoft.com/office/drawing/2014/main" id="{3A2498B9-2C2B-801C-AC11-196F18EA7B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511"/>
          <a:stretch>
            <a:fillRect/>
          </a:stretch>
        </p:blipFill>
        <p:spPr bwMode="auto">
          <a:xfrm>
            <a:off x="4665483" y="4637987"/>
            <a:ext cx="2800546" cy="186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Un plan d'eau avec de la vapeur qui s'en échappe photo – Image gratuite de  Paysage sur Unsplash">
            <a:extLst>
              <a:ext uri="{FF2B5EF4-FFF2-40B4-BE49-F238E27FC236}">
                <a16:creationId xmlns:a16="http://schemas.microsoft.com/office/drawing/2014/main" id="{D2FE7680-D838-77E3-943D-E1DD6F411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5" b="100000" l="200" r="997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08" y="4365309"/>
            <a:ext cx="2989180" cy="210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938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70753-ACEE-9119-E41F-D1619EAB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E6BBCF-0532-4B33-3193-89E72F5F2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46868"/>
            <a:ext cx="10529279" cy="435141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Très bien ! L'eau change d'état selon les conditions de chaque réservoir.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2A1163-C24B-E54A-B4A2-2A950DEC303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03568"/>
            <a:ext cx="10628375" cy="267394"/>
          </a:xfrm>
        </p:spPr>
        <p:txBody>
          <a:bodyPr/>
          <a:lstStyle/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Mentionner que les nuages peuvent être composés de minuscules gouttelettes d’eau ou de cristaux de glace en suspension. ils ne correspondent donc pas à l’état gazeux.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F772869-FAFB-5C1E-2A12-AF75E5D68E4F}"/>
              </a:ext>
            </a:extLst>
          </p:cNvPr>
          <p:cNvGrpSpPr/>
          <p:nvPr/>
        </p:nvGrpSpPr>
        <p:grpSpPr>
          <a:xfrm>
            <a:off x="844047" y="2356487"/>
            <a:ext cx="2964382" cy="987506"/>
            <a:chOff x="778059" y="2365913"/>
            <a:chExt cx="2964382" cy="987506"/>
          </a:xfrm>
        </p:grpSpPr>
        <p:sp>
          <p:nvSpPr>
            <p:cNvPr id="9" name="Rectangle: Rounded Corners 22">
              <a:extLst>
                <a:ext uri="{FF2B5EF4-FFF2-40B4-BE49-F238E27FC236}">
                  <a16:creationId xmlns:a16="http://schemas.microsoft.com/office/drawing/2014/main" id="{AB0166C2-1DF5-B9CA-F651-11DCD8CD9E33}"/>
                </a:ext>
              </a:extLst>
            </p:cNvPr>
            <p:cNvSpPr/>
            <p:nvPr/>
          </p:nvSpPr>
          <p:spPr>
            <a:xfrm>
              <a:off x="778059" y="2365913"/>
              <a:ext cx="2964382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a. État solide </a:t>
              </a:r>
              <a:endPara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FF49453-EF28-BC46-0049-7175DBA564F2}"/>
                </a:ext>
              </a:extLst>
            </p:cNvPr>
            <p:cNvSpPr/>
            <p:nvPr/>
          </p:nvSpPr>
          <p:spPr>
            <a:xfrm>
              <a:off x="2139885" y="3101419"/>
              <a:ext cx="252000" cy="252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2F06CE9-0A6D-DA15-4BC6-AD5E75C06FA0}"/>
              </a:ext>
            </a:extLst>
          </p:cNvPr>
          <p:cNvGrpSpPr/>
          <p:nvPr/>
        </p:nvGrpSpPr>
        <p:grpSpPr>
          <a:xfrm>
            <a:off x="4539354" y="2318780"/>
            <a:ext cx="2964382" cy="998504"/>
            <a:chOff x="4473366" y="2328206"/>
            <a:chExt cx="2964382" cy="998504"/>
          </a:xfrm>
        </p:grpSpPr>
        <p:sp>
          <p:nvSpPr>
            <p:cNvPr id="16" name="Rectangle: Rounded Corners 22">
              <a:extLst>
                <a:ext uri="{FF2B5EF4-FFF2-40B4-BE49-F238E27FC236}">
                  <a16:creationId xmlns:a16="http://schemas.microsoft.com/office/drawing/2014/main" id="{1C4D3EB8-93CE-5C0A-9723-D7DAACF9D831}"/>
                </a:ext>
              </a:extLst>
            </p:cNvPr>
            <p:cNvSpPr/>
            <p:nvPr/>
          </p:nvSpPr>
          <p:spPr>
            <a:xfrm>
              <a:off x="4473366" y="2328206"/>
              <a:ext cx="2964382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b. État liquide </a:t>
              </a:r>
              <a:endPara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FFEA88D6-65BB-136C-98A0-3C1C77FFBB7F}"/>
                </a:ext>
              </a:extLst>
            </p:cNvPr>
            <p:cNvSpPr/>
            <p:nvPr/>
          </p:nvSpPr>
          <p:spPr>
            <a:xfrm>
              <a:off x="5817910" y="3074710"/>
              <a:ext cx="252000" cy="252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12B4A5C0-8244-783E-1809-3FEE828FC838}"/>
              </a:ext>
            </a:extLst>
          </p:cNvPr>
          <p:cNvGrpSpPr/>
          <p:nvPr/>
        </p:nvGrpSpPr>
        <p:grpSpPr>
          <a:xfrm>
            <a:off x="8244088" y="2328207"/>
            <a:ext cx="2964382" cy="1017357"/>
            <a:chOff x="8178100" y="2337633"/>
            <a:chExt cx="2964382" cy="1017357"/>
          </a:xfrm>
        </p:grpSpPr>
        <p:sp>
          <p:nvSpPr>
            <p:cNvPr id="19" name="Rectangle: Rounded Corners 22">
              <a:extLst>
                <a:ext uri="{FF2B5EF4-FFF2-40B4-BE49-F238E27FC236}">
                  <a16:creationId xmlns:a16="http://schemas.microsoft.com/office/drawing/2014/main" id="{120D6734-D15D-B14F-2FDD-785F223C5027}"/>
                </a:ext>
              </a:extLst>
            </p:cNvPr>
            <p:cNvSpPr/>
            <p:nvPr/>
          </p:nvSpPr>
          <p:spPr>
            <a:xfrm>
              <a:off x="8178100" y="2337633"/>
              <a:ext cx="2964382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c. État gazeux </a:t>
              </a:r>
              <a:endPara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5383CD69-5CA5-235C-8DE1-5A640B92B411}"/>
                </a:ext>
              </a:extLst>
            </p:cNvPr>
            <p:cNvSpPr/>
            <p:nvPr/>
          </p:nvSpPr>
          <p:spPr>
            <a:xfrm>
              <a:off x="9635764" y="3102990"/>
              <a:ext cx="252000" cy="252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9A431754-14B3-D9D6-72E1-88DFAE799490}"/>
              </a:ext>
            </a:extLst>
          </p:cNvPr>
          <p:cNvGrpSpPr/>
          <p:nvPr/>
        </p:nvGrpSpPr>
        <p:grpSpPr>
          <a:xfrm>
            <a:off x="845618" y="4017391"/>
            <a:ext cx="2964382" cy="1000865"/>
            <a:chOff x="779630" y="4026817"/>
            <a:chExt cx="2964382" cy="1000865"/>
          </a:xfrm>
        </p:grpSpPr>
        <p:sp>
          <p:nvSpPr>
            <p:cNvPr id="22" name="Rectangle: Rounded Corners 22">
              <a:extLst>
                <a:ext uri="{FF2B5EF4-FFF2-40B4-BE49-F238E27FC236}">
                  <a16:creationId xmlns:a16="http://schemas.microsoft.com/office/drawing/2014/main" id="{DB774C04-A2B1-7753-862F-5D4CDF0E4F2B}"/>
                </a:ext>
              </a:extLst>
            </p:cNvPr>
            <p:cNvSpPr/>
            <p:nvPr/>
          </p:nvSpPr>
          <p:spPr>
            <a:xfrm>
              <a:off x="779630" y="4149150"/>
              <a:ext cx="2964382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1. Atmosphère</a:t>
              </a:r>
              <a:endPara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6FBD0916-D108-4334-292B-20F540C8AE25}"/>
                </a:ext>
              </a:extLst>
            </p:cNvPr>
            <p:cNvSpPr/>
            <p:nvPr/>
          </p:nvSpPr>
          <p:spPr>
            <a:xfrm>
              <a:off x="2139885" y="4026817"/>
              <a:ext cx="252000" cy="252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99EA110F-DF0A-BA97-2E58-FF8FBF1ED499}"/>
              </a:ext>
            </a:extLst>
          </p:cNvPr>
          <p:cNvGrpSpPr/>
          <p:nvPr/>
        </p:nvGrpSpPr>
        <p:grpSpPr>
          <a:xfrm>
            <a:off x="4540925" y="3998538"/>
            <a:ext cx="2964382" cy="982011"/>
            <a:chOff x="4474937" y="4007964"/>
            <a:chExt cx="2964382" cy="982011"/>
          </a:xfrm>
        </p:grpSpPr>
        <p:sp>
          <p:nvSpPr>
            <p:cNvPr id="26" name="Rectangle: Rounded Corners 22">
              <a:extLst>
                <a:ext uri="{FF2B5EF4-FFF2-40B4-BE49-F238E27FC236}">
                  <a16:creationId xmlns:a16="http://schemas.microsoft.com/office/drawing/2014/main" id="{92A2CF98-B48E-C598-CA35-09222C8F30EF}"/>
                </a:ext>
              </a:extLst>
            </p:cNvPr>
            <p:cNvSpPr/>
            <p:nvPr/>
          </p:nvSpPr>
          <p:spPr>
            <a:xfrm>
              <a:off x="4474937" y="4111443"/>
              <a:ext cx="2964382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2. Lac </a:t>
              </a:r>
              <a:endPara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CCEBF258-BAB4-0344-ADC9-9A6383520F29}"/>
                </a:ext>
              </a:extLst>
            </p:cNvPr>
            <p:cNvSpPr/>
            <p:nvPr/>
          </p:nvSpPr>
          <p:spPr>
            <a:xfrm>
              <a:off x="5817910" y="4007964"/>
              <a:ext cx="252000" cy="252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66EF39B-A156-D637-B1DC-63177FB6C0B0}"/>
              </a:ext>
            </a:extLst>
          </p:cNvPr>
          <p:cNvGrpSpPr/>
          <p:nvPr/>
        </p:nvGrpSpPr>
        <p:grpSpPr>
          <a:xfrm>
            <a:off x="8245659" y="3989111"/>
            <a:ext cx="2964382" cy="1000865"/>
            <a:chOff x="8179671" y="3998537"/>
            <a:chExt cx="2964382" cy="1000865"/>
          </a:xfrm>
        </p:grpSpPr>
        <p:sp>
          <p:nvSpPr>
            <p:cNvPr id="29" name="Rectangle: Rounded Corners 22">
              <a:extLst>
                <a:ext uri="{FF2B5EF4-FFF2-40B4-BE49-F238E27FC236}">
                  <a16:creationId xmlns:a16="http://schemas.microsoft.com/office/drawing/2014/main" id="{46E76873-036E-BA42-1E54-1F2C93EE192E}"/>
                </a:ext>
              </a:extLst>
            </p:cNvPr>
            <p:cNvSpPr/>
            <p:nvPr/>
          </p:nvSpPr>
          <p:spPr>
            <a:xfrm>
              <a:off x="8179671" y="4120870"/>
              <a:ext cx="2964382" cy="878532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rgbClr val="0D0D0D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3. Glacier</a:t>
              </a:r>
              <a:endPara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59EC2E96-A8C7-E0CD-9BCE-08187C7E6C0F}"/>
                </a:ext>
              </a:extLst>
            </p:cNvPr>
            <p:cNvSpPr/>
            <p:nvPr/>
          </p:nvSpPr>
          <p:spPr>
            <a:xfrm>
              <a:off x="9635764" y="3998537"/>
              <a:ext cx="252000" cy="25200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2" name="Picture 2" descr="Images de Iceberg fondu png – Téléchargement gratuit sur Freepik">
            <a:extLst>
              <a:ext uri="{FF2B5EF4-FFF2-40B4-BE49-F238E27FC236}">
                <a16:creationId xmlns:a16="http://schemas.microsoft.com/office/drawing/2014/main" id="{D3D7001D-238E-F45F-B80B-F9573B348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441" y="4477732"/>
            <a:ext cx="2643432" cy="2238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Lac png PSD, modèles PSD gratuits de haute qualité à télécharger | Freepik">
            <a:extLst>
              <a:ext uri="{FF2B5EF4-FFF2-40B4-BE49-F238E27FC236}">
                <a16:creationId xmlns:a16="http://schemas.microsoft.com/office/drawing/2014/main" id="{53EE598C-2AAA-33BE-ECD8-EF4418E9C2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511"/>
          <a:stretch>
            <a:fillRect/>
          </a:stretch>
        </p:blipFill>
        <p:spPr bwMode="auto">
          <a:xfrm>
            <a:off x="4665483" y="4637987"/>
            <a:ext cx="2800546" cy="186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FE624C4B-BED9-C027-7D8F-1321DC523BF3}"/>
              </a:ext>
            </a:extLst>
          </p:cNvPr>
          <p:cNvCxnSpPr>
            <a:cxnSpLocks/>
            <a:stCxn id="10" idx="5"/>
            <a:endCxn id="30" idx="2"/>
          </p:cNvCxnSpPr>
          <p:nvPr/>
        </p:nvCxnSpPr>
        <p:spPr>
          <a:xfrm>
            <a:off x="2420968" y="3307088"/>
            <a:ext cx="7280784" cy="8080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868F24F2-1238-7703-6B57-072A2F9B079C}"/>
              </a:ext>
            </a:extLst>
          </p:cNvPr>
          <p:cNvCxnSpPr>
            <a:cxnSpLocks/>
            <a:stCxn id="20" idx="3"/>
            <a:endCxn id="24" idx="7"/>
          </p:cNvCxnSpPr>
          <p:nvPr/>
        </p:nvCxnSpPr>
        <p:spPr>
          <a:xfrm flipH="1">
            <a:off x="2420968" y="3308659"/>
            <a:ext cx="7317689" cy="7456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>
            <a:extLst>
              <a:ext uri="{FF2B5EF4-FFF2-40B4-BE49-F238E27FC236}">
                <a16:creationId xmlns:a16="http://schemas.microsoft.com/office/drawing/2014/main" id="{05066D3F-3076-C492-B1CA-4C0B14B78F1A}"/>
              </a:ext>
            </a:extLst>
          </p:cNvPr>
          <p:cNvCxnSpPr>
            <a:cxnSpLocks/>
            <a:stCxn id="17" idx="4"/>
            <a:endCxn id="27" idx="0"/>
          </p:cNvCxnSpPr>
          <p:nvPr/>
        </p:nvCxnSpPr>
        <p:spPr>
          <a:xfrm>
            <a:off x="6009898" y="3317284"/>
            <a:ext cx="0" cy="6812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 8">
            <a:extLst>
              <a:ext uri="{FF2B5EF4-FFF2-40B4-BE49-F238E27FC236}">
                <a16:creationId xmlns:a16="http://schemas.microsoft.com/office/drawing/2014/main" id="{A6E304FC-DAE2-B802-8EDC-57E5E6315C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53510" y="326560"/>
            <a:ext cx="464069" cy="464069"/>
          </a:xfrm>
          <a:prstGeom prst="rect">
            <a:avLst/>
          </a:prstGeom>
        </p:spPr>
      </p:pic>
      <p:pic>
        <p:nvPicPr>
          <p:cNvPr id="1028" name="Picture 4" descr="Un plan d'eau avec de la vapeur qui s'en échappe photo – Image gratuite de  Paysage sur Unsplash">
            <a:extLst>
              <a:ext uri="{FF2B5EF4-FFF2-40B4-BE49-F238E27FC236}">
                <a16:creationId xmlns:a16="http://schemas.microsoft.com/office/drawing/2014/main" id="{2324FB9C-381C-6F60-2D62-AB2B06EF0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5" b="100000" l="200" r="997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08" y="4365309"/>
            <a:ext cx="2989180" cy="2106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477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05F8C9-611C-BF5C-A88A-8B6BA5CD9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9B9C26-838B-0605-0F82-8493F4F51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291968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R</a:t>
            </a:r>
            <a:r>
              <a:rPr lang="fr-FR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épondez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à cette question.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D25E914-C936-CD7C-7DED-7148ECA1929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360" y="532867"/>
            <a:ext cx="10682478" cy="461665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demander de consigner leurs réponses sur les ardoises.</a:t>
            </a:r>
          </a:p>
        </p:txBody>
      </p:sp>
      <p:sp>
        <p:nvSpPr>
          <p:cNvPr id="37" name="TextBox 3">
            <a:extLst>
              <a:ext uri="{FF2B5EF4-FFF2-40B4-BE49-F238E27FC236}">
                <a16:creationId xmlns:a16="http://schemas.microsoft.com/office/drawing/2014/main" id="{86F0D5A0-1F0E-58B9-9289-B0B31F7F4CEF}"/>
              </a:ext>
            </a:extLst>
          </p:cNvPr>
          <p:cNvSpPr txBox="1"/>
          <p:nvPr/>
        </p:nvSpPr>
        <p:spPr>
          <a:xfrm>
            <a:off x="532963" y="1089018"/>
            <a:ext cx="63124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Choisissez la bonne réponse :</a:t>
            </a:r>
          </a:p>
        </p:txBody>
      </p:sp>
      <p:sp>
        <p:nvSpPr>
          <p:cNvPr id="18" name="Rectangle: Rounded Corners 4">
            <a:extLst>
              <a:ext uri="{FF2B5EF4-FFF2-40B4-BE49-F238E27FC236}">
                <a16:creationId xmlns:a16="http://schemas.microsoft.com/office/drawing/2014/main" id="{75DFEF3D-BE44-3ABF-3F92-54BBD6B37D1D}"/>
              </a:ext>
            </a:extLst>
          </p:cNvPr>
          <p:cNvSpPr/>
          <p:nvPr/>
        </p:nvSpPr>
        <p:spPr>
          <a:xfrm>
            <a:off x="6034099" y="5050465"/>
            <a:ext cx="82399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79CF4F1D-9716-A157-37C5-1F41562F4898}"/>
              </a:ext>
            </a:extLst>
          </p:cNvPr>
          <p:cNvGrpSpPr/>
          <p:nvPr/>
        </p:nvGrpSpPr>
        <p:grpSpPr>
          <a:xfrm>
            <a:off x="10883152" y="248387"/>
            <a:ext cx="692154" cy="610914"/>
            <a:chOff x="779844" y="4335989"/>
            <a:chExt cx="563238" cy="575842"/>
          </a:xfrm>
        </p:grpSpPr>
        <p:pic>
          <p:nvPicPr>
            <p:cNvPr id="2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735E720-5676-8FCC-C10F-617CD734D45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994A8EB-AD9B-68F3-CDA4-F438DA0763C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15995E2D-0D48-C328-7C54-F845FB4E7C22}"/>
              </a:ext>
            </a:extLst>
          </p:cNvPr>
          <p:cNvSpPr txBox="1"/>
          <p:nvPr/>
        </p:nvSpPr>
        <p:spPr>
          <a:xfrm>
            <a:off x="636494" y="1644745"/>
            <a:ext cx="10637964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L’état le plus abondant de l’eau sur Terre est :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B9FC6D8-AC68-3252-8B00-83D9682E84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" t="32465" r="41630" b="34708"/>
          <a:stretch>
            <a:fillRect/>
          </a:stretch>
        </p:blipFill>
        <p:spPr>
          <a:xfrm>
            <a:off x="2155595" y="3254758"/>
            <a:ext cx="8163613" cy="3233165"/>
          </a:xfrm>
          <a:prstGeom prst="rect">
            <a:avLst/>
          </a:prstGeom>
        </p:spPr>
      </p:pic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79CF616A-CC63-4B9D-2FA9-A03B1CE82317}"/>
              </a:ext>
            </a:extLst>
          </p:cNvPr>
          <p:cNvSpPr/>
          <p:nvPr/>
        </p:nvSpPr>
        <p:spPr>
          <a:xfrm>
            <a:off x="2278143" y="2514313"/>
            <a:ext cx="2318995" cy="57524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Liquide </a:t>
            </a:r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: Rounded Corners 22">
            <a:extLst>
              <a:ext uri="{FF2B5EF4-FFF2-40B4-BE49-F238E27FC236}">
                <a16:creationId xmlns:a16="http://schemas.microsoft.com/office/drawing/2014/main" id="{08B5BF62-385C-7AA1-BCA2-1F10587DB6D0}"/>
              </a:ext>
            </a:extLst>
          </p:cNvPr>
          <p:cNvSpPr/>
          <p:nvPr/>
        </p:nvSpPr>
        <p:spPr>
          <a:xfrm>
            <a:off x="5035483" y="2514313"/>
            <a:ext cx="2318995" cy="57524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Solide </a:t>
            </a:r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: Rounded Corners 22">
            <a:extLst>
              <a:ext uri="{FF2B5EF4-FFF2-40B4-BE49-F238E27FC236}">
                <a16:creationId xmlns:a16="http://schemas.microsoft.com/office/drawing/2014/main" id="{F0958EB6-A6C6-A1D5-0C3D-17C8FEF8473D}"/>
              </a:ext>
            </a:extLst>
          </p:cNvPr>
          <p:cNvSpPr/>
          <p:nvPr/>
        </p:nvSpPr>
        <p:spPr>
          <a:xfrm>
            <a:off x="7792823" y="2514313"/>
            <a:ext cx="2318995" cy="57524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Gazeux </a:t>
            </a:r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5653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340A-5C60-0E6B-5530-AD0D5645F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4CD1AA-5133-012C-07A7-38B397906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291968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Excellente réponse ! La "Planète Bleue" tire son nom de cette dominance de l'eau liquide.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5D0AC9D-9A5E-96AC-1DF0-306A2DBD6AD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360" y="532867"/>
            <a:ext cx="10682478" cy="461665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 ne pas traiter avec les élèves les pourcentages proportionnels à chaque état.</a:t>
            </a:r>
          </a:p>
        </p:txBody>
      </p:sp>
      <p:sp>
        <p:nvSpPr>
          <p:cNvPr id="18" name="Rectangle: Rounded Corners 4">
            <a:extLst>
              <a:ext uri="{FF2B5EF4-FFF2-40B4-BE49-F238E27FC236}">
                <a16:creationId xmlns:a16="http://schemas.microsoft.com/office/drawing/2014/main" id="{E852A369-5C1A-BDC2-0D73-45F01C90D6D9}"/>
              </a:ext>
            </a:extLst>
          </p:cNvPr>
          <p:cNvSpPr/>
          <p:nvPr/>
        </p:nvSpPr>
        <p:spPr>
          <a:xfrm>
            <a:off x="6065524" y="5015188"/>
            <a:ext cx="82399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E876720-E910-5FB8-776B-135482B09B47}"/>
              </a:ext>
            </a:extLst>
          </p:cNvPr>
          <p:cNvSpPr txBox="1"/>
          <p:nvPr/>
        </p:nvSpPr>
        <p:spPr>
          <a:xfrm>
            <a:off x="636494" y="1644745"/>
            <a:ext cx="10637964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L’état le plus abondant de l’eau sur Terre est :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9C9C2EC-96B9-7BDE-2A9F-B7F940226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" t="32465" r="41630" b="34708"/>
          <a:stretch>
            <a:fillRect/>
          </a:stretch>
        </p:blipFill>
        <p:spPr>
          <a:xfrm>
            <a:off x="2187020" y="3219481"/>
            <a:ext cx="8163613" cy="3233165"/>
          </a:xfrm>
          <a:prstGeom prst="rect">
            <a:avLst/>
          </a:prstGeom>
        </p:spPr>
      </p:pic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B05B8346-3FA2-72D2-5E48-5E72DA528B13}"/>
              </a:ext>
            </a:extLst>
          </p:cNvPr>
          <p:cNvSpPr/>
          <p:nvPr/>
        </p:nvSpPr>
        <p:spPr>
          <a:xfrm>
            <a:off x="2309568" y="2479036"/>
            <a:ext cx="2318995" cy="575248"/>
          </a:xfrm>
          <a:prstGeom prst="roundRect">
            <a:avLst/>
          </a:prstGeom>
          <a:solidFill>
            <a:srgbClr val="002060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Liquide </a:t>
            </a:r>
            <a:endParaRPr lang="fr-FR" sz="28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: Rounded Corners 22">
            <a:extLst>
              <a:ext uri="{FF2B5EF4-FFF2-40B4-BE49-F238E27FC236}">
                <a16:creationId xmlns:a16="http://schemas.microsoft.com/office/drawing/2014/main" id="{7C94D5F8-A1E9-9EAE-1809-3B972F5C5E58}"/>
              </a:ext>
            </a:extLst>
          </p:cNvPr>
          <p:cNvSpPr/>
          <p:nvPr/>
        </p:nvSpPr>
        <p:spPr>
          <a:xfrm>
            <a:off x="5066908" y="2479036"/>
            <a:ext cx="2318995" cy="57524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Solide </a:t>
            </a:r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: Rounded Corners 22">
            <a:extLst>
              <a:ext uri="{FF2B5EF4-FFF2-40B4-BE49-F238E27FC236}">
                <a16:creationId xmlns:a16="http://schemas.microsoft.com/office/drawing/2014/main" id="{D2237847-CC2A-2289-2CE2-1F2B027D68C8}"/>
              </a:ext>
            </a:extLst>
          </p:cNvPr>
          <p:cNvSpPr/>
          <p:nvPr/>
        </p:nvSpPr>
        <p:spPr>
          <a:xfrm>
            <a:off x="7824248" y="2479036"/>
            <a:ext cx="2318995" cy="57524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Gazeux </a:t>
            </a:r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FE4CA634-AE90-70D3-689A-BBF01583A7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3510" y="326560"/>
            <a:ext cx="464069" cy="46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056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03985-39B9-2C49-91BC-BF7500524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C37426-E422-A8C5-E515-41445FD9E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Une autre question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d'appariement.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B6D5EB-BF90-C85C-A485-C5AEEBC7C7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</a:t>
            </a: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un/une</a:t>
            </a:r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élève à passer au tableau.</a:t>
            </a:r>
          </a:p>
          <a:p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25" name="Google Shape;15880;p58">
            <a:extLst>
              <a:ext uri="{FF2B5EF4-FFF2-40B4-BE49-F238E27FC236}">
                <a16:creationId xmlns:a16="http://schemas.microsoft.com/office/drawing/2014/main" id="{420C0B8C-2F4D-5024-3D9E-55C20865882B}"/>
              </a:ext>
            </a:extLst>
          </p:cNvPr>
          <p:cNvSpPr txBox="1">
            <a:spLocks/>
          </p:cNvSpPr>
          <p:nvPr/>
        </p:nvSpPr>
        <p:spPr>
          <a:xfrm>
            <a:off x="1104629" y="1180566"/>
            <a:ext cx="7313230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Reliez chaque nature de l’eau avec son exemple</a:t>
            </a: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l">
              <a:lnSpc>
                <a:spcPct val="125000"/>
              </a:lnSpc>
            </a:pP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CB7D7AF-4B9F-99CB-2053-853C782C20B5}"/>
              </a:ext>
            </a:extLst>
          </p:cNvPr>
          <p:cNvGrpSpPr/>
          <p:nvPr/>
        </p:nvGrpSpPr>
        <p:grpSpPr>
          <a:xfrm>
            <a:off x="1432874" y="3204410"/>
            <a:ext cx="3332028" cy="980625"/>
            <a:chOff x="778059" y="3770018"/>
            <a:chExt cx="3332028" cy="980625"/>
          </a:xfrm>
        </p:grpSpPr>
        <p:sp>
          <p:nvSpPr>
            <p:cNvPr id="23" name="Rectangle : coins arrondis 6">
              <a:extLst>
                <a:ext uri="{FF2B5EF4-FFF2-40B4-BE49-F238E27FC236}">
                  <a16:creationId xmlns:a16="http://schemas.microsoft.com/office/drawing/2014/main" id="{2DFE803F-CD4F-7E37-B8CB-F18E41BBC770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Eau salée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ctangle : coins arrondis 6">
              <a:extLst>
                <a:ext uri="{FF2B5EF4-FFF2-40B4-BE49-F238E27FC236}">
                  <a16:creationId xmlns:a16="http://schemas.microsoft.com/office/drawing/2014/main" id="{D36B1F77-1CF7-EC7C-2CFC-9CF1CDD4AFE7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0819E8A4-B659-42E4-D6F6-45D43A1660CE}"/>
              </a:ext>
            </a:extLst>
          </p:cNvPr>
          <p:cNvGrpSpPr/>
          <p:nvPr/>
        </p:nvGrpSpPr>
        <p:grpSpPr>
          <a:xfrm>
            <a:off x="1432874" y="4495882"/>
            <a:ext cx="3318235" cy="980625"/>
            <a:chOff x="1432874" y="4495882"/>
            <a:chExt cx="3318235" cy="980625"/>
          </a:xfrm>
        </p:grpSpPr>
        <p:sp>
          <p:nvSpPr>
            <p:cNvPr id="8" name="Rectangle : coins arrondis 6">
              <a:extLst>
                <a:ext uri="{FF2B5EF4-FFF2-40B4-BE49-F238E27FC236}">
                  <a16:creationId xmlns:a16="http://schemas.microsoft.com/office/drawing/2014/main" id="{9BD885D5-8D42-DDFC-1745-ECEF64245C54}"/>
                </a:ext>
              </a:extLst>
            </p:cNvPr>
            <p:cNvSpPr/>
            <p:nvPr/>
          </p:nvSpPr>
          <p:spPr>
            <a:xfrm>
              <a:off x="1432874" y="4495882"/>
              <a:ext cx="2799761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Eau douce 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 : coins arrondis 6">
              <a:extLst>
                <a:ext uri="{FF2B5EF4-FFF2-40B4-BE49-F238E27FC236}">
                  <a16:creationId xmlns:a16="http://schemas.microsoft.com/office/drawing/2014/main" id="{9FAC1343-DB37-AC96-F4AD-83D226CFCEF9}"/>
                </a:ext>
              </a:extLst>
            </p:cNvPr>
            <p:cNvSpPr/>
            <p:nvPr/>
          </p:nvSpPr>
          <p:spPr>
            <a:xfrm>
              <a:off x="4237696" y="4534292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EDDCE7D-C492-97CE-A3F9-683362C3734E}"/>
              </a:ext>
            </a:extLst>
          </p:cNvPr>
          <p:cNvGrpSpPr/>
          <p:nvPr/>
        </p:nvGrpSpPr>
        <p:grpSpPr>
          <a:xfrm flipH="1">
            <a:off x="7076735" y="3204410"/>
            <a:ext cx="3332028" cy="980625"/>
            <a:chOff x="778059" y="3770018"/>
            <a:chExt cx="3332028" cy="980625"/>
          </a:xfrm>
        </p:grpSpPr>
        <p:sp>
          <p:nvSpPr>
            <p:cNvPr id="13" name="Rectangle : coins arrondis 6">
              <a:extLst>
                <a:ext uri="{FF2B5EF4-FFF2-40B4-BE49-F238E27FC236}">
                  <a16:creationId xmlns:a16="http://schemas.microsoft.com/office/drawing/2014/main" id="{1317C17C-FCB6-7B49-DA71-8A18BF11F707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Rivières 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 : coins arrondis 6">
              <a:extLst>
                <a:ext uri="{FF2B5EF4-FFF2-40B4-BE49-F238E27FC236}">
                  <a16:creationId xmlns:a16="http://schemas.microsoft.com/office/drawing/2014/main" id="{58C2F5B4-1DDD-9301-0B63-9D4DDA07D8F2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34D9F406-49C8-D630-49BC-A6F4B0B601C4}"/>
              </a:ext>
            </a:extLst>
          </p:cNvPr>
          <p:cNvGrpSpPr/>
          <p:nvPr/>
        </p:nvGrpSpPr>
        <p:grpSpPr>
          <a:xfrm flipH="1">
            <a:off x="7076735" y="4495882"/>
            <a:ext cx="3332028" cy="980625"/>
            <a:chOff x="778059" y="3770018"/>
            <a:chExt cx="3332028" cy="980625"/>
          </a:xfrm>
        </p:grpSpPr>
        <p:sp>
          <p:nvSpPr>
            <p:cNvPr id="16" name="Rectangle : coins arrondis 6">
              <a:extLst>
                <a:ext uri="{FF2B5EF4-FFF2-40B4-BE49-F238E27FC236}">
                  <a16:creationId xmlns:a16="http://schemas.microsoft.com/office/drawing/2014/main" id="{F1833B65-EEE8-2BD1-13DE-F1DD37BD39AF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Océans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ctangle : coins arrondis 6">
              <a:extLst>
                <a:ext uri="{FF2B5EF4-FFF2-40B4-BE49-F238E27FC236}">
                  <a16:creationId xmlns:a16="http://schemas.microsoft.com/office/drawing/2014/main" id="{280DBFDD-CEA6-2985-3F20-536C7C13324C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CC8CA0A4-4C04-8091-0353-388A7F934E95}"/>
              </a:ext>
            </a:extLst>
          </p:cNvPr>
          <p:cNvSpPr/>
          <p:nvPr/>
        </p:nvSpPr>
        <p:spPr>
          <a:xfrm>
            <a:off x="7048452" y="2140753"/>
            <a:ext cx="3396445" cy="338498"/>
          </a:xfrm>
          <a:prstGeom prst="roundRect">
            <a:avLst/>
          </a:prstGeom>
          <a:solidFill>
            <a:srgbClr val="F19D19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Exemple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EDF6FEED-F094-A4BB-C176-337F606C3F7D}"/>
              </a:ext>
            </a:extLst>
          </p:cNvPr>
          <p:cNvSpPr/>
          <p:nvPr/>
        </p:nvSpPr>
        <p:spPr>
          <a:xfrm>
            <a:off x="1423448" y="2131326"/>
            <a:ext cx="3299382" cy="338498"/>
          </a:xfrm>
          <a:prstGeom prst="roundRect">
            <a:avLst/>
          </a:prstGeom>
          <a:solidFill>
            <a:srgbClr val="F19D19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Nature de l’eau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41EC2C3D-A26E-46DB-C339-DB321A70AC3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72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3C118-BA90-B9C1-F873-A96DE3348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55B567-C7E4-32B7-2689-AE66FA088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Bravo ! Les océans et aussi les mers sont effectivement nos principaux réservoirs d'eau salée.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23CCFD-2708-AB75-4E84-CBA29F9B549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Rappeler que l'eau douce se trouve aussi dans les lacs, les glaciers et sous la terre.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E756C2B-787D-F19E-EBA9-0D124AE7C198}"/>
              </a:ext>
            </a:extLst>
          </p:cNvPr>
          <p:cNvGrpSpPr/>
          <p:nvPr/>
        </p:nvGrpSpPr>
        <p:grpSpPr>
          <a:xfrm>
            <a:off x="1432874" y="3204410"/>
            <a:ext cx="3332028" cy="980625"/>
            <a:chOff x="778059" y="3770018"/>
            <a:chExt cx="3332028" cy="980625"/>
          </a:xfrm>
        </p:grpSpPr>
        <p:sp>
          <p:nvSpPr>
            <p:cNvPr id="23" name="Rectangle : coins arrondis 6">
              <a:extLst>
                <a:ext uri="{FF2B5EF4-FFF2-40B4-BE49-F238E27FC236}">
                  <a16:creationId xmlns:a16="http://schemas.microsoft.com/office/drawing/2014/main" id="{40530623-B66A-8255-6460-BAE7694A107C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Eau salée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ctangle : coins arrondis 6">
              <a:extLst>
                <a:ext uri="{FF2B5EF4-FFF2-40B4-BE49-F238E27FC236}">
                  <a16:creationId xmlns:a16="http://schemas.microsoft.com/office/drawing/2014/main" id="{60774898-8F01-3D35-0869-C74959F25903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757425F2-5A03-15BF-E2D3-D62ED09792FC}"/>
              </a:ext>
            </a:extLst>
          </p:cNvPr>
          <p:cNvGrpSpPr/>
          <p:nvPr/>
        </p:nvGrpSpPr>
        <p:grpSpPr>
          <a:xfrm>
            <a:off x="1432874" y="4495882"/>
            <a:ext cx="3318235" cy="980625"/>
            <a:chOff x="1432874" y="4495882"/>
            <a:chExt cx="3318235" cy="980625"/>
          </a:xfrm>
        </p:grpSpPr>
        <p:sp>
          <p:nvSpPr>
            <p:cNvPr id="8" name="Rectangle : coins arrondis 6">
              <a:extLst>
                <a:ext uri="{FF2B5EF4-FFF2-40B4-BE49-F238E27FC236}">
                  <a16:creationId xmlns:a16="http://schemas.microsoft.com/office/drawing/2014/main" id="{C8BE7B06-93C1-9ACC-FA11-36B395F2F2DD}"/>
                </a:ext>
              </a:extLst>
            </p:cNvPr>
            <p:cNvSpPr/>
            <p:nvPr/>
          </p:nvSpPr>
          <p:spPr>
            <a:xfrm>
              <a:off x="1432874" y="4495882"/>
              <a:ext cx="2799761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Eau douce 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Rectangle : coins arrondis 6">
              <a:extLst>
                <a:ext uri="{FF2B5EF4-FFF2-40B4-BE49-F238E27FC236}">
                  <a16:creationId xmlns:a16="http://schemas.microsoft.com/office/drawing/2014/main" id="{52348AF0-07D1-B1A6-8F7F-C15A8E4ACBDF}"/>
                </a:ext>
              </a:extLst>
            </p:cNvPr>
            <p:cNvSpPr/>
            <p:nvPr/>
          </p:nvSpPr>
          <p:spPr>
            <a:xfrm>
              <a:off x="4237696" y="4534292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1FEF2DB-044A-0AE9-D8F6-18B3E8B6FD62}"/>
              </a:ext>
            </a:extLst>
          </p:cNvPr>
          <p:cNvGrpSpPr/>
          <p:nvPr/>
        </p:nvGrpSpPr>
        <p:grpSpPr>
          <a:xfrm flipH="1">
            <a:off x="7076735" y="3204410"/>
            <a:ext cx="3332028" cy="980625"/>
            <a:chOff x="778059" y="3770018"/>
            <a:chExt cx="3332028" cy="980625"/>
          </a:xfrm>
        </p:grpSpPr>
        <p:sp>
          <p:nvSpPr>
            <p:cNvPr id="13" name="Rectangle : coins arrondis 6">
              <a:extLst>
                <a:ext uri="{FF2B5EF4-FFF2-40B4-BE49-F238E27FC236}">
                  <a16:creationId xmlns:a16="http://schemas.microsoft.com/office/drawing/2014/main" id="{EE90A63F-E37B-AE5E-813A-920F53F4A317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Rivières 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Rectangle : coins arrondis 6">
              <a:extLst>
                <a:ext uri="{FF2B5EF4-FFF2-40B4-BE49-F238E27FC236}">
                  <a16:creationId xmlns:a16="http://schemas.microsoft.com/office/drawing/2014/main" id="{488DE0A4-3748-9A2B-F64D-9EE692C3C233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D1B055EA-95F7-7F07-096C-E5034928E2A6}"/>
              </a:ext>
            </a:extLst>
          </p:cNvPr>
          <p:cNvGrpSpPr/>
          <p:nvPr/>
        </p:nvGrpSpPr>
        <p:grpSpPr>
          <a:xfrm flipH="1">
            <a:off x="7076735" y="4495882"/>
            <a:ext cx="3332028" cy="980625"/>
            <a:chOff x="778059" y="3770018"/>
            <a:chExt cx="3332028" cy="980625"/>
          </a:xfrm>
        </p:grpSpPr>
        <p:sp>
          <p:nvSpPr>
            <p:cNvPr id="16" name="Rectangle : coins arrondis 6">
              <a:extLst>
                <a:ext uri="{FF2B5EF4-FFF2-40B4-BE49-F238E27FC236}">
                  <a16:creationId xmlns:a16="http://schemas.microsoft.com/office/drawing/2014/main" id="{AFB67AD5-6539-5A4E-5A8C-EC4438B7CE9F}"/>
                </a:ext>
              </a:extLst>
            </p:cNvPr>
            <p:cNvSpPr/>
            <p:nvPr/>
          </p:nvSpPr>
          <p:spPr>
            <a:xfrm>
              <a:off x="778059" y="3770018"/>
              <a:ext cx="2822980" cy="98062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Océans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ctangle : coins arrondis 6">
              <a:extLst>
                <a:ext uri="{FF2B5EF4-FFF2-40B4-BE49-F238E27FC236}">
                  <a16:creationId xmlns:a16="http://schemas.microsoft.com/office/drawing/2014/main" id="{FC54489E-53C9-F212-FAC5-7668263767C6}"/>
                </a:ext>
              </a:extLst>
            </p:cNvPr>
            <p:cNvSpPr/>
            <p:nvPr/>
          </p:nvSpPr>
          <p:spPr>
            <a:xfrm>
              <a:off x="3596674" y="3789575"/>
              <a:ext cx="513413" cy="93278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9" name="Rectangle : coins arrondis 6">
            <a:extLst>
              <a:ext uri="{FF2B5EF4-FFF2-40B4-BE49-F238E27FC236}">
                <a16:creationId xmlns:a16="http://schemas.microsoft.com/office/drawing/2014/main" id="{1320F5DB-BBED-978A-4E52-A771A97E18EE}"/>
              </a:ext>
            </a:extLst>
          </p:cNvPr>
          <p:cNvSpPr/>
          <p:nvPr/>
        </p:nvSpPr>
        <p:spPr>
          <a:xfrm>
            <a:off x="7048452" y="2140753"/>
            <a:ext cx="3396445" cy="338498"/>
          </a:xfrm>
          <a:prstGeom prst="roundRect">
            <a:avLst/>
          </a:prstGeom>
          <a:solidFill>
            <a:srgbClr val="F19D19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Exemple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 : coins arrondis 6">
            <a:extLst>
              <a:ext uri="{FF2B5EF4-FFF2-40B4-BE49-F238E27FC236}">
                <a16:creationId xmlns:a16="http://schemas.microsoft.com/office/drawing/2014/main" id="{ECF5F1E9-40BC-7C51-11D5-CC81A639778A}"/>
              </a:ext>
            </a:extLst>
          </p:cNvPr>
          <p:cNvSpPr/>
          <p:nvPr/>
        </p:nvSpPr>
        <p:spPr>
          <a:xfrm>
            <a:off x="1423448" y="2131326"/>
            <a:ext cx="3299382" cy="338498"/>
          </a:xfrm>
          <a:prstGeom prst="roundRect">
            <a:avLst/>
          </a:prstGeom>
          <a:solidFill>
            <a:srgbClr val="F19D19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Nature de l’eau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FA97B21-7B7E-DF90-67B3-DB99512FA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3510" y="326560"/>
            <a:ext cx="464069" cy="464069"/>
          </a:xfrm>
          <a:prstGeom prst="rect">
            <a:avLst/>
          </a:prstGeom>
        </p:spPr>
      </p:pic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00990318-0179-7C46-C91A-148CF8DF6165}"/>
              </a:ext>
            </a:extLst>
          </p:cNvPr>
          <p:cNvCxnSpPr>
            <a:cxnSpLocks/>
          </p:cNvCxnSpPr>
          <p:nvPr/>
        </p:nvCxnSpPr>
        <p:spPr>
          <a:xfrm>
            <a:off x="4764902" y="3690361"/>
            <a:ext cx="2311833" cy="129147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573579FD-0213-CF56-D43A-477E1C5D9A3E}"/>
              </a:ext>
            </a:extLst>
          </p:cNvPr>
          <p:cNvCxnSpPr>
            <a:cxnSpLocks/>
          </p:cNvCxnSpPr>
          <p:nvPr/>
        </p:nvCxnSpPr>
        <p:spPr>
          <a:xfrm flipV="1">
            <a:off x="4751109" y="3690361"/>
            <a:ext cx="2325626" cy="13103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1129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Une autre question.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voter en levant leurs ardoises (A ou B).</a:t>
            </a:r>
          </a:p>
          <a:p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22" name="Google Shape;15880;p58">
            <a:extLst>
              <a:ext uri="{FF2B5EF4-FFF2-40B4-BE49-F238E27FC236}">
                <a16:creationId xmlns:a16="http://schemas.microsoft.com/office/drawing/2014/main" id="{A41E6780-8887-F10F-1872-3810BA9094BF}"/>
              </a:ext>
            </a:extLst>
          </p:cNvPr>
          <p:cNvSpPr txBox="1">
            <a:spLocks/>
          </p:cNvSpPr>
          <p:nvPr/>
        </p:nvSpPr>
        <p:spPr>
          <a:xfrm>
            <a:off x="677330" y="2325718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L’eau salée est plus abondante que l’eau douce.</a:t>
            </a:r>
          </a:p>
        </p:txBody>
      </p:sp>
      <p:sp>
        <p:nvSpPr>
          <p:cNvPr id="23" name="Rectangle : coins arrondis 6">
            <a:extLst>
              <a:ext uri="{FF2B5EF4-FFF2-40B4-BE49-F238E27FC236}">
                <a16:creationId xmlns:a16="http://schemas.microsoft.com/office/drawing/2014/main" id="{55B73227-D1E1-2E6D-14FA-DF751D2B78F2}"/>
              </a:ext>
            </a:extLst>
          </p:cNvPr>
          <p:cNvSpPr/>
          <p:nvPr/>
        </p:nvSpPr>
        <p:spPr>
          <a:xfrm>
            <a:off x="778059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24" name="Rectangle : coins arrondis 13">
            <a:extLst>
              <a:ext uri="{FF2B5EF4-FFF2-40B4-BE49-F238E27FC236}">
                <a16:creationId xmlns:a16="http://schemas.microsoft.com/office/drawing/2014/main" id="{CCD4FDC7-EE05-F674-2A4F-6AD1665F4059}"/>
              </a:ext>
            </a:extLst>
          </p:cNvPr>
          <p:cNvSpPr/>
          <p:nvPr/>
        </p:nvSpPr>
        <p:spPr>
          <a:xfrm>
            <a:off x="6878871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25" name="Google Shape;15880;p58">
            <a:extLst>
              <a:ext uri="{FF2B5EF4-FFF2-40B4-BE49-F238E27FC236}">
                <a16:creationId xmlns:a16="http://schemas.microsoft.com/office/drawing/2014/main" id="{75B255FF-98A3-4950-796D-48B9E4ADB9E2}"/>
              </a:ext>
            </a:extLst>
          </p:cNvPr>
          <p:cNvSpPr txBox="1">
            <a:spLocks/>
          </p:cNvSpPr>
          <p:nvPr/>
        </p:nvSpPr>
        <p:spPr>
          <a:xfrm>
            <a:off x="1104629" y="1180566"/>
            <a:ext cx="7313230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Répondez par «  Vrai  » ou «  Faux ».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lnSpc>
                <a:spcPct val="125000"/>
              </a:lnSpc>
            </a:pP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544E18D-F5C2-C618-7DD1-8C74C9A6FA8A}"/>
              </a:ext>
            </a:extLst>
          </p:cNvPr>
          <p:cNvGrpSpPr/>
          <p:nvPr/>
        </p:nvGrpSpPr>
        <p:grpSpPr>
          <a:xfrm>
            <a:off x="10883152" y="248387"/>
            <a:ext cx="692154" cy="610914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FDD5166-1ED3-EED2-78F8-48A3FBD9384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6F41E0-07D9-2F02-6BAC-BEEF083060B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520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DC9A9-680B-9C01-71FB-DEFC91ED7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525D1E-AA20-1D88-87CB-7F235B3DA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 L'eau salée est effectivement beaucoup plus abondante que l'eau douce.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7AB7EF-FDE9-C8AA-8546-55EB6815EBE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Expliquez davantage si nécessaire en mettant l’accent sur la taille des réservoirs.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F492E23C-242C-3A38-DF6E-0BF4408AF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2220B8A2-3B5E-1497-C1F5-A71A919A6D0B}"/>
              </a:ext>
            </a:extLst>
          </p:cNvPr>
          <p:cNvSpPr txBox="1">
            <a:spLocks/>
          </p:cNvSpPr>
          <p:nvPr/>
        </p:nvSpPr>
        <p:spPr>
          <a:xfrm>
            <a:off x="677330" y="2325718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L’eau salée est plus abondante que l’eau douce.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639ED40-0373-1A68-1F39-05C5798E6957}"/>
              </a:ext>
            </a:extLst>
          </p:cNvPr>
          <p:cNvSpPr/>
          <p:nvPr/>
        </p:nvSpPr>
        <p:spPr>
          <a:xfrm>
            <a:off x="778059" y="3770018"/>
            <a:ext cx="4428466" cy="980625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8" name="Rectangle : coins arrondis 13">
            <a:extLst>
              <a:ext uri="{FF2B5EF4-FFF2-40B4-BE49-F238E27FC236}">
                <a16:creationId xmlns:a16="http://schemas.microsoft.com/office/drawing/2014/main" id="{04BA3FBD-6F0D-1E8A-4438-3468E33ED854}"/>
              </a:ext>
            </a:extLst>
          </p:cNvPr>
          <p:cNvSpPr/>
          <p:nvPr/>
        </p:nvSpPr>
        <p:spPr>
          <a:xfrm>
            <a:off x="6878871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</p:spTree>
    <p:extLst>
      <p:ext uri="{BB962C8B-B14F-4D97-AF65-F5344CB8AC3E}">
        <p14:creationId xmlns:p14="http://schemas.microsoft.com/office/powerpoint/2010/main" val="970364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 min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78819" y="2012577"/>
            <a:ext cx="3962400" cy="19202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Activité</a:t>
            </a:r>
            <a:b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préparatoire</a:t>
            </a:r>
          </a:p>
        </p:txBody>
      </p:sp>
    </p:spTree>
    <p:extLst>
      <p:ext uri="{BB962C8B-B14F-4D97-AF65-F5344CB8AC3E}">
        <p14:creationId xmlns:p14="http://schemas.microsoft.com/office/powerpoint/2010/main" val="680856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73E62-A609-CAEC-2195-F214F4A77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DA8D27-28BF-5DAA-DDCD-22E84477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30640"/>
            <a:ext cx="10972955" cy="387224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Prenons la situation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BAEA43-E1F0-780A-2E7E-5882ADDA0A3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96644" y="535022"/>
            <a:ext cx="10972954" cy="505838"/>
          </a:xfrm>
        </p:spPr>
        <p:txBody>
          <a:bodyPr/>
          <a:lstStyle/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Faire émerger les représentations des élèves à propos de la répartition de l’eau sur Terre (pourcentages, réservoirs, etc.).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CF5D75-705A-D94E-17EC-357B4FFDEEA6}"/>
              </a:ext>
            </a:extLst>
          </p:cNvPr>
          <p:cNvSpPr/>
          <p:nvPr/>
        </p:nvSpPr>
        <p:spPr>
          <a:xfrm>
            <a:off x="1050587" y="5311302"/>
            <a:ext cx="1643975" cy="505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9D6D886-6319-5A9F-A158-5850563CC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238" b="6143"/>
          <a:stretch>
            <a:fillRect/>
          </a:stretch>
        </p:blipFill>
        <p:spPr>
          <a:xfrm>
            <a:off x="1155749" y="923826"/>
            <a:ext cx="10363805" cy="5769205"/>
          </a:xfrm>
          <a:prstGeom prst="rect">
            <a:avLst/>
          </a:prstGeom>
        </p:spPr>
      </p:pic>
      <p:sp>
        <p:nvSpPr>
          <p:cNvPr id="9" name="Bulle narrative : rectangle à coins arrondis 8">
            <a:extLst>
              <a:ext uri="{FF2B5EF4-FFF2-40B4-BE49-F238E27FC236}">
                <a16:creationId xmlns:a16="http://schemas.microsoft.com/office/drawing/2014/main" id="{C3F01BEB-27DE-D84E-E977-690BD3BD7BBC}"/>
              </a:ext>
            </a:extLst>
          </p:cNvPr>
          <p:cNvSpPr/>
          <p:nvPr/>
        </p:nvSpPr>
        <p:spPr>
          <a:xfrm>
            <a:off x="299721" y="1098499"/>
            <a:ext cx="1905000" cy="1246094"/>
          </a:xfrm>
          <a:prstGeom prst="wedgeRoundRectCallout">
            <a:avLst>
              <a:gd name="adj1" fmla="val 44110"/>
              <a:gd name="adj2" fmla="val 85772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Pourquoi on appelle la Terre une planète bleue ?</a:t>
            </a:r>
          </a:p>
        </p:txBody>
      </p:sp>
      <p:sp>
        <p:nvSpPr>
          <p:cNvPr id="10" name="Bulle narrative : rectangle à coins arrondis 9">
            <a:extLst>
              <a:ext uri="{FF2B5EF4-FFF2-40B4-BE49-F238E27FC236}">
                <a16:creationId xmlns:a16="http://schemas.microsoft.com/office/drawing/2014/main" id="{EF74B29C-33BB-7A6B-21E8-81473639703F}"/>
              </a:ext>
            </a:extLst>
          </p:cNvPr>
          <p:cNvSpPr/>
          <p:nvPr/>
        </p:nvSpPr>
        <p:spPr>
          <a:xfrm>
            <a:off x="9820945" y="4246498"/>
            <a:ext cx="2133600" cy="1337235"/>
          </a:xfrm>
          <a:prstGeom prst="wedgeRoundRectCallout">
            <a:avLst>
              <a:gd name="adj1" fmla="val -48309"/>
              <a:gd name="adj2" fmla="val -84491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Parce qu’une grande partie de sa surface est recouverte d’eau.</a:t>
            </a:r>
          </a:p>
        </p:txBody>
      </p:sp>
      <p:sp>
        <p:nvSpPr>
          <p:cNvPr id="11" name="Bulle narrative : rectangle à coins arrondis 10">
            <a:extLst>
              <a:ext uri="{FF2B5EF4-FFF2-40B4-BE49-F238E27FC236}">
                <a16:creationId xmlns:a16="http://schemas.microsoft.com/office/drawing/2014/main" id="{51D02858-9E4A-ED9B-C791-17940D54CAD8}"/>
              </a:ext>
            </a:extLst>
          </p:cNvPr>
          <p:cNvSpPr/>
          <p:nvPr/>
        </p:nvSpPr>
        <p:spPr>
          <a:xfrm>
            <a:off x="303695" y="5059066"/>
            <a:ext cx="1911350" cy="1423894"/>
          </a:xfrm>
          <a:prstGeom prst="wedgeRoundRectCallout">
            <a:avLst>
              <a:gd name="adj1" fmla="val 73461"/>
              <a:gd name="adj2" fmla="val -40667"/>
              <a:gd name="adj3" fmla="val 16667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Ah d’accord, et comment cette eau est-elle répartie sur Terre ?</a:t>
            </a:r>
          </a:p>
        </p:txBody>
      </p:sp>
    </p:spTree>
    <p:extLst>
      <p:ext uri="{BB962C8B-B14F-4D97-AF65-F5344CB8AC3E}">
        <p14:creationId xmlns:p14="http://schemas.microsoft.com/office/powerpoint/2010/main" val="1185534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E9C3F-3FB2-5908-1D32-43442AB49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08" y="580666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la fin de cette séance, vous serez capables de :</a:t>
            </a:r>
            <a:b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fr-FR" spc="-5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A158CA-69AB-4D39-679B-48B09F24FD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5802" y="1881933"/>
            <a:ext cx="9066597" cy="789830"/>
          </a:xfrm>
        </p:spPr>
        <p:txBody>
          <a:bodyPr anchor="ctr">
            <a:noAutofit/>
          </a:bodyPr>
          <a:lstStyle/>
          <a:p>
            <a:pPr algn="ctr"/>
            <a:r>
              <a:rPr lang="fr-FR" sz="2800" b="1" noProof="0" dirty="0">
                <a:solidFill>
                  <a:srgbClr val="106585"/>
                </a:solidFill>
                <a:latin typeface="Calibri" panose="020F0502020204030204"/>
                <a:cs typeface="+mn-cs"/>
              </a:rPr>
              <a:t>Décrire la répartition de l'eau sur Terre selon son état physique et sa nature.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7EFF05-451F-2E06-7F7A-0869196C39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bg1">
                    <a:lumMod val="65000"/>
                  </a:schemeClr>
                </a:solidFill>
              </a:rPr>
              <a:t>Déclarer clairement l’objectif de la séance, expliquer cela avec des phrases simples et claires.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7C9F95-C3DC-21BD-D236-278E6B8E45CC}"/>
              </a:ext>
            </a:extLst>
          </p:cNvPr>
          <p:cNvGrpSpPr/>
          <p:nvPr/>
        </p:nvGrpSpPr>
        <p:grpSpPr>
          <a:xfrm>
            <a:off x="2439769" y="3063410"/>
            <a:ext cx="7057895" cy="3215804"/>
            <a:chOff x="3435350" y="8807150"/>
            <a:chExt cx="3581400" cy="1437640"/>
          </a:xfrm>
        </p:grpSpPr>
        <p:graphicFrame>
          <p:nvGraphicFramePr>
            <p:cNvPr id="6" name="Graphique 5">
              <a:extLst>
                <a:ext uri="{FF2B5EF4-FFF2-40B4-BE49-F238E27FC236}">
                  <a16:creationId xmlns:a16="http://schemas.microsoft.com/office/drawing/2014/main" id="{D401E35F-19EB-E7A7-496C-D51550218AC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36006571"/>
                </p:ext>
              </p:extLst>
            </p:nvPr>
          </p:nvGraphicFramePr>
          <p:xfrm>
            <a:off x="4425950" y="8946881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8D433A11-C4F7-C4DF-129B-58A29C047DFE}"/>
                </a:ext>
              </a:extLst>
            </p:cNvPr>
            <p:cNvGrpSpPr/>
            <p:nvPr/>
          </p:nvGrpSpPr>
          <p:grpSpPr>
            <a:xfrm>
              <a:off x="3435350" y="8807150"/>
              <a:ext cx="3581400" cy="1092929"/>
              <a:chOff x="3435350" y="8807150"/>
              <a:chExt cx="3581400" cy="1092929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642CA78C-02AE-759A-21FA-600B3288F12C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16" name="Connecteur droit 15">
                  <a:extLst>
                    <a:ext uri="{FF2B5EF4-FFF2-40B4-BE49-F238E27FC236}">
                      <a16:creationId xmlns:a16="http://schemas.microsoft.com/office/drawing/2014/main" id="{3802A47D-8519-F423-9F63-56329A3232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37DA473C-EA13-4AF1-2FA8-1A5616567A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e 8">
                <a:extLst>
                  <a:ext uri="{FF2B5EF4-FFF2-40B4-BE49-F238E27FC236}">
                    <a16:creationId xmlns:a16="http://schemas.microsoft.com/office/drawing/2014/main" id="{9C9D022D-9EA0-E28D-4C7B-CC08CF693713}"/>
                  </a:ext>
                </a:extLst>
              </p:cNvPr>
              <p:cNvGrpSpPr/>
              <p:nvPr/>
            </p:nvGrpSpPr>
            <p:grpSpPr>
              <a:xfrm flipH="1">
                <a:off x="5261854" y="8981219"/>
                <a:ext cx="835634" cy="276544"/>
                <a:chOff x="1143392" y="9148622"/>
                <a:chExt cx="3167053" cy="553087"/>
              </a:xfrm>
            </p:grpSpPr>
            <p:cxnSp>
              <p:nvCxnSpPr>
                <p:cNvPr id="14" name="Connecteur droit 13">
                  <a:extLst>
                    <a:ext uri="{FF2B5EF4-FFF2-40B4-BE49-F238E27FC236}">
                      <a16:creationId xmlns:a16="http://schemas.microsoft.com/office/drawing/2014/main" id="{9BAF2E9C-F826-5408-9409-2E4CE3C9F5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43392" y="9148622"/>
                  <a:ext cx="1858760" cy="17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Connecteur droit 14">
                  <a:extLst>
                    <a:ext uri="{FF2B5EF4-FFF2-40B4-BE49-F238E27FC236}">
                      <a16:creationId xmlns:a16="http://schemas.microsoft.com/office/drawing/2014/main" id="{474DA03A-D7A1-A90E-2984-836483172E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73274" y="9162450"/>
                  <a:ext cx="1337171" cy="539259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89B748BB-21AD-784E-8FA1-3FB5CD656A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92750" y="9728200"/>
                <a:ext cx="685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2A5628ED-F18A-E420-092F-65A0C6EC996B}"/>
                  </a:ext>
                </a:extLst>
              </p:cNvPr>
              <p:cNvSpPr txBox="1"/>
              <p:nvPr/>
            </p:nvSpPr>
            <p:spPr>
              <a:xfrm>
                <a:off x="5972810" y="8807150"/>
                <a:ext cx="9906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0,001%</a:t>
                </a:r>
              </a:p>
            </p:txBody>
          </p: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F89F6C82-BFC4-AC5C-7337-A9BBDE6F1E32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2,15 %</a:t>
                </a:r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C0F12EA-6B50-C300-57B9-0D657CE2C6D5}"/>
                  </a:ext>
                </a:extLst>
              </p:cNvPr>
              <p:cNvSpPr txBox="1"/>
              <p:nvPr/>
            </p:nvSpPr>
            <p:spPr>
              <a:xfrm>
                <a:off x="6102350" y="9561530"/>
                <a:ext cx="9144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97,8 %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4202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CBA0E-5563-9DFC-E677-627BEC9EC3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79002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BECE2-A646-4F1F-2021-2C9C1B932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63F29-D938-71E1-E1A8-EC86386CC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4441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commence par définir quelques notions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dont on aura besoin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aura besoin pour résoudre la tâche.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71E7D5F-42AC-12DB-312F-C95E2304A5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9618" y="452487"/>
            <a:ext cx="525570" cy="4355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53989F-6DFD-CD65-1E49-6DF471B134A7}"/>
              </a:ext>
            </a:extLst>
          </p:cNvPr>
          <p:cNvSpPr txBox="1"/>
          <p:nvPr/>
        </p:nvSpPr>
        <p:spPr>
          <a:xfrm>
            <a:off x="3831594" y="1137321"/>
            <a:ext cx="4102171" cy="563857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L’hydrosphère </a:t>
            </a:r>
            <a:r>
              <a:rPr lang="ar-M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الغلاف المائي</a:t>
            </a:r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CCE577-ABB3-9379-4CEF-01F2B3539594}"/>
              </a:ext>
            </a:extLst>
          </p:cNvPr>
          <p:cNvSpPr txBox="1"/>
          <p:nvPr/>
        </p:nvSpPr>
        <p:spPr>
          <a:xfrm>
            <a:off x="532063" y="1879720"/>
            <a:ext cx="11130684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l’ensemble des </a:t>
            </a:r>
            <a:r>
              <a:rPr lang="fr-FR" sz="24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eaux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la Terre, stockées dans différents </a:t>
            </a:r>
            <a:r>
              <a:rPr lang="fr-FR" sz="24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réservoirs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naturels.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4D347E1-C6C7-AFD7-1979-F32FBA00EBC8}"/>
              </a:ext>
            </a:extLst>
          </p:cNvPr>
          <p:cNvSpPr txBox="1"/>
          <p:nvPr/>
        </p:nvSpPr>
        <p:spPr>
          <a:xfrm>
            <a:off x="480768" y="3717316"/>
            <a:ext cx="3242819" cy="2070742"/>
          </a:xfrm>
          <a:prstGeom prst="roundRect">
            <a:avLst>
              <a:gd name="adj" fmla="val 35835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Exemples de quelques réservoirs naturels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0E6E44A-3B6A-6F36-ACBF-9DCC7CDAAE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906" y="2677860"/>
            <a:ext cx="6564403" cy="437626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0D6CE35-FAAE-4BA2-BBA7-F08435EDC183}"/>
              </a:ext>
            </a:extLst>
          </p:cNvPr>
          <p:cNvSpPr txBox="1"/>
          <p:nvPr/>
        </p:nvSpPr>
        <p:spPr>
          <a:xfrm>
            <a:off x="9509355" y="3629612"/>
            <a:ext cx="1200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Glaciers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4554E07-947F-E9AC-71BD-A949994435EE}"/>
              </a:ext>
            </a:extLst>
          </p:cNvPr>
          <p:cNvSpPr txBox="1"/>
          <p:nvPr/>
        </p:nvSpPr>
        <p:spPr>
          <a:xfrm>
            <a:off x="6932002" y="5328424"/>
            <a:ext cx="2454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Eaux souterraines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4D7B1B2-3035-D392-D992-6C836556F85B}"/>
              </a:ext>
            </a:extLst>
          </p:cNvPr>
          <p:cNvSpPr txBox="1"/>
          <p:nvPr/>
        </p:nvSpPr>
        <p:spPr>
          <a:xfrm>
            <a:off x="4888049" y="4418506"/>
            <a:ext cx="2132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Océans et mers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92B7F92-5997-CB16-6381-AFEDC1E4476D}"/>
              </a:ext>
            </a:extLst>
          </p:cNvPr>
          <p:cNvSpPr txBox="1"/>
          <p:nvPr/>
        </p:nvSpPr>
        <p:spPr>
          <a:xfrm>
            <a:off x="8124308" y="4624694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Lacs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062A0EC-FBB1-4386-28D9-01142842B546}"/>
              </a:ext>
            </a:extLst>
          </p:cNvPr>
          <p:cNvSpPr txBox="1"/>
          <p:nvPr/>
        </p:nvSpPr>
        <p:spPr>
          <a:xfrm>
            <a:off x="7806061" y="4149565"/>
            <a:ext cx="1184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Rivières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824DAB0-F04E-803D-ADD1-4B7C94C5FB89}"/>
              </a:ext>
            </a:extLst>
          </p:cNvPr>
          <p:cNvSpPr txBox="1"/>
          <p:nvPr/>
        </p:nvSpPr>
        <p:spPr>
          <a:xfrm>
            <a:off x="9262826" y="2966224"/>
            <a:ext cx="11448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i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Nuages</a:t>
            </a:r>
          </a:p>
        </p:txBody>
      </p:sp>
    </p:spTree>
    <p:extLst>
      <p:ext uri="{BB962C8B-B14F-4D97-AF65-F5344CB8AC3E}">
        <p14:creationId xmlns:p14="http://schemas.microsoft.com/office/powerpoint/2010/main" val="3378551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/>
      <p:bldP spid="15" grpId="0"/>
      <p:bldP spid="16" grpId="0"/>
      <p:bldP spid="17" grpId="0"/>
      <p:bldP spid="1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E994E-C6A5-6ECD-1A4D-AE15577AE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DEDBE2-E260-3F55-B56C-079642DDC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006" y="491313"/>
            <a:ext cx="10277091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Passons maintenant, aux formes de l’eau</a:t>
            </a:r>
            <a:r>
              <a:rPr lang="ar-MA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dans la nature.</a:t>
            </a:r>
            <a:b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E2E3C52-BE0B-9447-2E07-5E2AAA4E2C2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2747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D6D29BB-F7D3-2BD5-C7D6-4A11377DCC61}"/>
              </a:ext>
            </a:extLst>
          </p:cNvPr>
          <p:cNvSpPr txBox="1"/>
          <p:nvPr/>
        </p:nvSpPr>
        <p:spPr>
          <a:xfrm>
            <a:off x="3248888" y="1244276"/>
            <a:ext cx="5419982" cy="432124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formes de l’eau</a:t>
            </a:r>
            <a:r>
              <a:rPr lang="ar-M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la nature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AE19E20-21DF-5B88-337B-EDCC6E83A9AE}"/>
              </a:ext>
            </a:extLst>
          </p:cNvPr>
          <p:cNvSpPr txBox="1"/>
          <p:nvPr/>
        </p:nvSpPr>
        <p:spPr>
          <a:xfrm>
            <a:off x="532063" y="1879720"/>
            <a:ext cx="11130684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 Terre, l'eau se trouve sous différents états et natures.</a:t>
            </a:r>
          </a:p>
        </p:txBody>
      </p:sp>
      <p:cxnSp>
        <p:nvCxnSpPr>
          <p:cNvPr id="19" name="Connecteur : en angle 18">
            <a:extLst>
              <a:ext uri="{FF2B5EF4-FFF2-40B4-BE49-F238E27FC236}">
                <a16:creationId xmlns:a16="http://schemas.microsoft.com/office/drawing/2014/main" id="{E7AAE403-E053-DF83-EC1C-613486126471}"/>
              </a:ext>
            </a:extLst>
          </p:cNvPr>
          <p:cNvCxnSpPr>
            <a:cxnSpLocks/>
          </p:cNvCxnSpPr>
          <p:nvPr/>
        </p:nvCxnSpPr>
        <p:spPr>
          <a:xfrm>
            <a:off x="6523678" y="2864291"/>
            <a:ext cx="2543681" cy="362567"/>
          </a:xfrm>
          <a:prstGeom prst="bentConnector2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ctangle à coins arrondis 73">
            <a:extLst>
              <a:ext uri="{FF2B5EF4-FFF2-40B4-BE49-F238E27FC236}">
                <a16:creationId xmlns:a16="http://schemas.microsoft.com/office/drawing/2014/main" id="{E066BD16-CEFC-6A37-29AB-77F353DA5D32}"/>
              </a:ext>
            </a:extLst>
          </p:cNvPr>
          <p:cNvSpPr/>
          <p:nvPr/>
        </p:nvSpPr>
        <p:spPr>
          <a:xfrm>
            <a:off x="0" y="4846873"/>
            <a:ext cx="7047968" cy="128907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2400" b="1" noProof="0" dirty="0">
              <a:solidFill>
                <a:schemeClr val="tx1"/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FBF24C-71E8-9803-27A9-70AC3959F1B1}"/>
              </a:ext>
            </a:extLst>
          </p:cNvPr>
          <p:cNvSpPr/>
          <p:nvPr/>
        </p:nvSpPr>
        <p:spPr>
          <a:xfrm>
            <a:off x="4892759" y="2639179"/>
            <a:ext cx="2183941" cy="30697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Eau   </a:t>
            </a:r>
          </a:p>
        </p:txBody>
      </p:sp>
      <p:cxnSp>
        <p:nvCxnSpPr>
          <p:cNvPr id="24" name="Connecteur : en angle 23">
            <a:extLst>
              <a:ext uri="{FF2B5EF4-FFF2-40B4-BE49-F238E27FC236}">
                <a16:creationId xmlns:a16="http://schemas.microsoft.com/office/drawing/2014/main" id="{0ECCCAAF-5D1B-D47F-8B41-88397B741B4A}"/>
              </a:ext>
            </a:extLst>
          </p:cNvPr>
          <p:cNvCxnSpPr>
            <a:cxnSpLocks/>
          </p:cNvCxnSpPr>
          <p:nvPr/>
        </p:nvCxnSpPr>
        <p:spPr>
          <a:xfrm rot="10800000" flipV="1">
            <a:off x="3256972" y="2869407"/>
            <a:ext cx="2012152" cy="383720"/>
          </a:xfrm>
          <a:prstGeom prst="bentConnector2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ZoneTexte 52">
            <a:extLst>
              <a:ext uri="{FF2B5EF4-FFF2-40B4-BE49-F238E27FC236}">
                <a16:creationId xmlns:a16="http://schemas.microsoft.com/office/drawing/2014/main" id="{9EFA2CFE-5548-AB7F-8381-EF155EFD52BD}"/>
              </a:ext>
            </a:extLst>
          </p:cNvPr>
          <p:cNvSpPr txBox="1"/>
          <p:nvPr/>
        </p:nvSpPr>
        <p:spPr>
          <a:xfrm>
            <a:off x="9972086" y="3283841"/>
            <a:ext cx="1505464" cy="461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1050C4CC-0FA1-4E97-544D-17BA43F2AE7A}"/>
              </a:ext>
            </a:extLst>
          </p:cNvPr>
          <p:cNvSpPr txBox="1"/>
          <p:nvPr/>
        </p:nvSpPr>
        <p:spPr>
          <a:xfrm>
            <a:off x="4131857" y="3473879"/>
            <a:ext cx="1505466" cy="461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2A56F8CA-B3C0-D818-2DD6-075F2D10787C}"/>
              </a:ext>
            </a:extLst>
          </p:cNvPr>
          <p:cNvSpPr/>
          <p:nvPr/>
        </p:nvSpPr>
        <p:spPr>
          <a:xfrm>
            <a:off x="8474657" y="3455055"/>
            <a:ext cx="1185405" cy="2900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C9992A8A-C083-9198-4D04-9682B89DA7F7}"/>
              </a:ext>
            </a:extLst>
          </p:cNvPr>
          <p:cNvSpPr txBox="1"/>
          <p:nvPr/>
        </p:nvSpPr>
        <p:spPr>
          <a:xfrm>
            <a:off x="2443018" y="3267676"/>
            <a:ext cx="1634836" cy="510778"/>
          </a:xfrm>
          <a:prstGeom prst="roundRect">
            <a:avLst/>
          </a:prstGeom>
          <a:solidFill>
            <a:srgbClr val="106585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chemeClr val="bg1"/>
                </a:solidFill>
                <a:latin typeface="+mj-lt"/>
              </a:rPr>
              <a:t>Etat</a:t>
            </a:r>
            <a:endParaRPr lang="fr-FR" sz="24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CB24E7AC-C36A-70C3-DB6E-9389D9C8D7F2}"/>
              </a:ext>
            </a:extLst>
          </p:cNvPr>
          <p:cNvSpPr txBox="1"/>
          <p:nvPr/>
        </p:nvSpPr>
        <p:spPr>
          <a:xfrm>
            <a:off x="8224981" y="3276912"/>
            <a:ext cx="1634836" cy="510778"/>
          </a:xfrm>
          <a:prstGeom prst="roundRect">
            <a:avLst/>
          </a:prstGeom>
          <a:solidFill>
            <a:srgbClr val="106585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chemeClr val="bg1"/>
                </a:solidFill>
                <a:latin typeface="+mj-lt"/>
              </a:rPr>
              <a:t>Nature</a:t>
            </a:r>
            <a:endParaRPr lang="fr-FR" sz="24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F2C5CBC-DAB2-A121-C415-BE6A9DD8EC24}"/>
              </a:ext>
            </a:extLst>
          </p:cNvPr>
          <p:cNvGrpSpPr/>
          <p:nvPr/>
        </p:nvGrpSpPr>
        <p:grpSpPr>
          <a:xfrm>
            <a:off x="424872" y="3833655"/>
            <a:ext cx="5444836" cy="2628045"/>
            <a:chOff x="424872" y="3833655"/>
            <a:chExt cx="5444836" cy="2628045"/>
          </a:xfrm>
        </p:grpSpPr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86989810-EF51-48C8-ECE0-796B621E0074}"/>
                </a:ext>
              </a:extLst>
            </p:cNvPr>
            <p:cNvCxnSpPr>
              <a:cxnSpLocks/>
            </p:cNvCxnSpPr>
            <p:nvPr/>
          </p:nvCxnSpPr>
          <p:spPr>
            <a:xfrm>
              <a:off x="3246784" y="3833655"/>
              <a:ext cx="0" cy="3960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8754F613-92D6-93E0-1F3E-8DFE74D594A8}"/>
                </a:ext>
              </a:extLst>
            </p:cNvPr>
            <p:cNvSpPr txBox="1"/>
            <p:nvPr/>
          </p:nvSpPr>
          <p:spPr>
            <a:xfrm>
              <a:off x="424872" y="4345905"/>
              <a:ext cx="1634836" cy="510778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noProof="0" dirty="0">
                  <a:solidFill>
                    <a:schemeClr val="bg1"/>
                  </a:solidFill>
                  <a:latin typeface="+mj-lt"/>
                </a:rPr>
                <a:t>Liquide</a:t>
              </a:r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</a:p>
          </p:txBody>
        </p:sp>
        <p:cxnSp>
          <p:nvCxnSpPr>
            <p:cNvPr id="43" name="Connecteur : en angle 42">
              <a:extLst>
                <a:ext uri="{FF2B5EF4-FFF2-40B4-BE49-F238E27FC236}">
                  <a16:creationId xmlns:a16="http://schemas.microsoft.com/office/drawing/2014/main" id="{FD1F9E73-C8E6-B58C-A33F-3F6E18868F65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1254553" y="3845947"/>
              <a:ext cx="2009635" cy="360001"/>
            </a:xfrm>
            <a:prstGeom prst="bentConnector2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 : en angle 43">
              <a:extLst>
                <a:ext uri="{FF2B5EF4-FFF2-40B4-BE49-F238E27FC236}">
                  <a16:creationId xmlns:a16="http://schemas.microsoft.com/office/drawing/2014/main" id="{3351571E-E3DB-531E-A6C6-DCA9E8698E01}"/>
                </a:ext>
              </a:extLst>
            </p:cNvPr>
            <p:cNvCxnSpPr>
              <a:cxnSpLocks/>
            </p:cNvCxnSpPr>
            <p:nvPr/>
          </p:nvCxnSpPr>
          <p:spPr>
            <a:xfrm>
              <a:off x="3261997" y="3844950"/>
              <a:ext cx="1836000" cy="360001"/>
            </a:xfrm>
            <a:prstGeom prst="bentConnector2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19F668A7-3DE3-4E18-5128-C1CC641F3B98}"/>
                </a:ext>
              </a:extLst>
            </p:cNvPr>
            <p:cNvSpPr txBox="1"/>
            <p:nvPr/>
          </p:nvSpPr>
          <p:spPr>
            <a:xfrm>
              <a:off x="2329872" y="4345905"/>
              <a:ext cx="1634836" cy="510778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noProof="0" dirty="0">
                  <a:solidFill>
                    <a:schemeClr val="bg1"/>
                  </a:solidFill>
                  <a:latin typeface="+mj-lt"/>
                </a:rPr>
                <a:t>Solide</a:t>
              </a:r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</a:p>
          </p:txBody>
        </p:sp>
        <p:sp>
          <p:nvSpPr>
            <p:cNvPr id="72" name="ZoneTexte 71">
              <a:extLst>
                <a:ext uri="{FF2B5EF4-FFF2-40B4-BE49-F238E27FC236}">
                  <a16:creationId xmlns:a16="http://schemas.microsoft.com/office/drawing/2014/main" id="{79FA8CC2-1BA0-EFA4-CAFE-43CA0946565C}"/>
                </a:ext>
              </a:extLst>
            </p:cNvPr>
            <p:cNvSpPr txBox="1"/>
            <p:nvPr/>
          </p:nvSpPr>
          <p:spPr>
            <a:xfrm>
              <a:off x="4234872" y="4345905"/>
              <a:ext cx="1634836" cy="510778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noProof="0" dirty="0">
                  <a:solidFill>
                    <a:schemeClr val="bg1"/>
                  </a:solidFill>
                  <a:latin typeface="+mj-lt"/>
                </a:rPr>
                <a:t>Gazeux</a:t>
              </a:r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</a:p>
          </p:txBody>
        </p:sp>
        <p:sp>
          <p:nvSpPr>
            <p:cNvPr id="88" name="AutoShape 6">
              <a:extLst>
                <a:ext uri="{FF2B5EF4-FFF2-40B4-BE49-F238E27FC236}">
                  <a16:creationId xmlns:a16="http://schemas.microsoft.com/office/drawing/2014/main" id="{C167670F-2977-6919-5EA9-C364AA87C27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702560" y="404876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82EB6CF6-0FF5-8E33-5A5C-93FD1C679C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23" t="12636" r="22993" b="8587"/>
            <a:stretch>
              <a:fillRect/>
            </a:stretch>
          </p:blipFill>
          <p:spPr bwMode="auto">
            <a:xfrm>
              <a:off x="4321317" y="5021700"/>
              <a:ext cx="1470209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12" descr="12 idées de Gif ruisseau | paysage avec cascade, beau paysage, paysages  magnifiques">
              <a:extLst>
                <a:ext uri="{FF2B5EF4-FFF2-40B4-BE49-F238E27FC236}">
                  <a16:creationId xmlns:a16="http://schemas.microsoft.com/office/drawing/2014/main" id="{FE5B90BF-3D8C-C3D3-4591-01F4D9E2D0C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999" r="15690" b="26287"/>
            <a:stretch>
              <a:fillRect/>
            </a:stretch>
          </p:blipFill>
          <p:spPr bwMode="auto">
            <a:xfrm>
              <a:off x="466409" y="5021700"/>
              <a:ext cx="1474151" cy="14122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5BAD8993-1450-96B7-E8AB-639DE19F1C5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00" t="45185" r="56222" b="18370"/>
            <a:stretch>
              <a:fillRect/>
            </a:stretch>
          </p:blipFill>
          <p:spPr bwMode="auto">
            <a:xfrm>
              <a:off x="2406844" y="5021700"/>
              <a:ext cx="1464115" cy="14353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E13B0DC7-9121-09BC-C019-F729B81A21C1}"/>
              </a:ext>
            </a:extLst>
          </p:cNvPr>
          <p:cNvGrpSpPr/>
          <p:nvPr/>
        </p:nvGrpSpPr>
        <p:grpSpPr>
          <a:xfrm>
            <a:off x="6649134" y="3845087"/>
            <a:ext cx="4540684" cy="2639653"/>
            <a:chOff x="6649134" y="3845087"/>
            <a:chExt cx="4540684" cy="2639653"/>
          </a:xfrm>
        </p:grpSpPr>
        <p:cxnSp>
          <p:nvCxnSpPr>
            <p:cNvPr id="45" name="Connecteur : en angle 44">
              <a:extLst>
                <a:ext uri="{FF2B5EF4-FFF2-40B4-BE49-F238E27FC236}">
                  <a16:creationId xmlns:a16="http://schemas.microsoft.com/office/drawing/2014/main" id="{74F370CD-3402-707C-D151-4140C78E7C32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7528301" y="3845087"/>
              <a:ext cx="2009635" cy="383720"/>
            </a:xfrm>
            <a:prstGeom prst="bentConnector2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 : en angle 45">
              <a:extLst>
                <a:ext uri="{FF2B5EF4-FFF2-40B4-BE49-F238E27FC236}">
                  <a16:creationId xmlns:a16="http://schemas.microsoft.com/office/drawing/2014/main" id="{D26EDADF-26D8-4984-D405-2957D4EE666F}"/>
                </a:ext>
              </a:extLst>
            </p:cNvPr>
            <p:cNvCxnSpPr>
              <a:cxnSpLocks/>
            </p:cNvCxnSpPr>
            <p:nvPr/>
          </p:nvCxnSpPr>
          <p:spPr>
            <a:xfrm>
              <a:off x="8263316" y="3845087"/>
              <a:ext cx="2133727" cy="435080"/>
            </a:xfrm>
            <a:prstGeom prst="bentConnector2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B0546BD3-B1EB-BDE4-BE17-96337719012D}"/>
                </a:ext>
              </a:extLst>
            </p:cNvPr>
            <p:cNvSpPr txBox="1"/>
            <p:nvPr/>
          </p:nvSpPr>
          <p:spPr>
            <a:xfrm>
              <a:off x="6649134" y="4140628"/>
              <a:ext cx="1505465" cy="461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noProof="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</a:p>
          </p:txBody>
        </p:sp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CCA276CE-31DB-C88D-7851-943A2A0F2845}"/>
                </a:ext>
              </a:extLst>
            </p:cNvPr>
            <p:cNvSpPr txBox="1"/>
            <p:nvPr/>
          </p:nvSpPr>
          <p:spPr>
            <a:xfrm>
              <a:off x="6932352" y="4345905"/>
              <a:ext cx="1634836" cy="510778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noProof="0" dirty="0">
                  <a:solidFill>
                    <a:schemeClr val="bg1"/>
                  </a:solidFill>
                  <a:latin typeface="+mj-lt"/>
                </a:rPr>
                <a:t>Salée</a:t>
              </a:r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</a:p>
          </p:txBody>
        </p:sp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627F8C80-3668-A3A7-273A-67F9F8D8ED8D}"/>
                </a:ext>
              </a:extLst>
            </p:cNvPr>
            <p:cNvSpPr txBox="1"/>
            <p:nvPr/>
          </p:nvSpPr>
          <p:spPr>
            <a:xfrm>
              <a:off x="9554982" y="4345905"/>
              <a:ext cx="1634836" cy="510778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noProof="0" dirty="0">
                  <a:solidFill>
                    <a:schemeClr val="bg1"/>
                  </a:solidFill>
                  <a:latin typeface="+mj-lt"/>
                </a:rPr>
                <a:t>Douce</a:t>
              </a:r>
              <a:r>
                <a:rPr lang="fr-FR" sz="24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</a:p>
          </p:txBody>
        </p:sp>
        <p:pic>
          <p:nvPicPr>
            <p:cNvPr id="92" name="Picture 4" descr="vague eau mer ocean nature Image, GIF animé">
              <a:extLst>
                <a:ext uri="{FF2B5EF4-FFF2-40B4-BE49-F238E27FC236}">
                  <a16:creationId xmlns:a16="http://schemas.microsoft.com/office/drawing/2014/main" id="{5AEC2BF5-09E1-3CBE-912D-D20980FF251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20" t="17165" r="62587" b="28173"/>
            <a:stretch>
              <a:fillRect/>
            </a:stretch>
          </p:blipFill>
          <p:spPr bwMode="auto">
            <a:xfrm>
              <a:off x="7051040" y="5021700"/>
              <a:ext cx="1442720" cy="1463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3" name="Picture 2" descr="cascade chute d eau nature lac riviere Image, GIF animé">
              <a:extLst>
                <a:ext uri="{FF2B5EF4-FFF2-40B4-BE49-F238E27FC236}">
                  <a16:creationId xmlns:a16="http://schemas.microsoft.com/office/drawing/2014/main" id="{331AE38C-4A08-B074-7C4B-D498FDF934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559"/>
            <a:stretch>
              <a:fillRect/>
            </a:stretch>
          </p:blipFill>
          <p:spPr bwMode="auto">
            <a:xfrm>
              <a:off x="9656973" y="5021700"/>
              <a:ext cx="1455438" cy="14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19513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E9372-5B21-4D9F-7BEE-6EC5E2A57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1984B5-2616-0541-F7A8-F7501D8BA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suite, nous allons apprendre comment lire un graphique en secteur.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0A4C9C2E-C624-806C-379F-91E04C77EFB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ZoneTexte 59">
            <a:extLst>
              <a:ext uri="{FF2B5EF4-FFF2-40B4-BE49-F238E27FC236}">
                <a16:creationId xmlns:a16="http://schemas.microsoft.com/office/drawing/2014/main" id="{5F50D83C-FD69-C9D1-C01C-1EEF5EDDD992}"/>
              </a:ext>
            </a:extLst>
          </p:cNvPr>
          <p:cNvSpPr txBox="1"/>
          <p:nvPr/>
        </p:nvSpPr>
        <p:spPr>
          <a:xfrm>
            <a:off x="294542" y="1206818"/>
            <a:ext cx="3583262" cy="918000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Graphique en secteur </a:t>
            </a: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D7B4079C-BF99-4D2C-E972-D61C5E5DE156}"/>
              </a:ext>
            </a:extLst>
          </p:cNvPr>
          <p:cNvSpPr txBox="1"/>
          <p:nvPr/>
        </p:nvSpPr>
        <p:spPr>
          <a:xfrm>
            <a:off x="4073579" y="1202013"/>
            <a:ext cx="7691504" cy="991731"/>
          </a:xfrm>
          <a:prstGeom prst="roundRect">
            <a:avLst>
              <a:gd name="adj" fmla="val 28368"/>
            </a:avLst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4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’est un disque divisé en plusieurs parties. Chaque partie représente une proportion d’un ensemble.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0C3140A-98FF-D959-F455-E0894858E5A8}"/>
              </a:ext>
            </a:extLst>
          </p:cNvPr>
          <p:cNvGrpSpPr/>
          <p:nvPr/>
        </p:nvGrpSpPr>
        <p:grpSpPr>
          <a:xfrm>
            <a:off x="1750979" y="2512643"/>
            <a:ext cx="8210143" cy="4034448"/>
            <a:chOff x="1750979" y="2512643"/>
            <a:chExt cx="8210143" cy="4034448"/>
          </a:xfrm>
        </p:grpSpPr>
        <p:grpSp>
          <p:nvGrpSpPr>
            <p:cNvPr id="62" name="Groupe 61">
              <a:extLst>
                <a:ext uri="{FF2B5EF4-FFF2-40B4-BE49-F238E27FC236}">
                  <a16:creationId xmlns:a16="http://schemas.microsoft.com/office/drawing/2014/main" id="{020C2E36-043A-DC5C-D54A-755BCFB987D2}"/>
                </a:ext>
              </a:extLst>
            </p:cNvPr>
            <p:cNvGrpSpPr/>
            <p:nvPr/>
          </p:nvGrpSpPr>
          <p:grpSpPr>
            <a:xfrm>
              <a:off x="1803830" y="2512643"/>
              <a:ext cx="8060018" cy="3528806"/>
              <a:chOff x="3435350" y="8807150"/>
              <a:chExt cx="3581400" cy="1437640"/>
            </a:xfrm>
          </p:grpSpPr>
          <p:graphicFrame>
            <p:nvGraphicFramePr>
              <p:cNvPr id="63" name="Graphique 62">
                <a:extLst>
                  <a:ext uri="{FF2B5EF4-FFF2-40B4-BE49-F238E27FC236}">
                    <a16:creationId xmlns:a16="http://schemas.microsoft.com/office/drawing/2014/main" id="{49095101-1362-2A6A-FDCB-F3B6218BC70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563641955"/>
                  </p:ext>
                </p:extLst>
              </p:nvPr>
            </p:nvGraphicFramePr>
            <p:xfrm>
              <a:off x="4425950" y="8946881"/>
              <a:ext cx="1638701" cy="129790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pSp>
            <p:nvGrpSpPr>
              <p:cNvPr id="64" name="Groupe 63">
                <a:extLst>
                  <a:ext uri="{FF2B5EF4-FFF2-40B4-BE49-F238E27FC236}">
                    <a16:creationId xmlns:a16="http://schemas.microsoft.com/office/drawing/2014/main" id="{4349645D-3F51-B3DF-C059-13BA7BC35E33}"/>
                  </a:ext>
                </a:extLst>
              </p:cNvPr>
              <p:cNvGrpSpPr/>
              <p:nvPr/>
            </p:nvGrpSpPr>
            <p:grpSpPr>
              <a:xfrm>
                <a:off x="3435350" y="8807150"/>
                <a:ext cx="3581400" cy="1092929"/>
                <a:chOff x="3435350" y="8807150"/>
                <a:chExt cx="3581400" cy="1092929"/>
              </a:xfrm>
            </p:grpSpPr>
            <p:grpSp>
              <p:nvGrpSpPr>
                <p:cNvPr id="65" name="Groupe 64">
                  <a:extLst>
                    <a:ext uri="{FF2B5EF4-FFF2-40B4-BE49-F238E27FC236}">
                      <a16:creationId xmlns:a16="http://schemas.microsoft.com/office/drawing/2014/main" id="{BC832916-5F4A-7C00-E6A2-69E277909B0D}"/>
                    </a:ext>
                  </a:extLst>
                </p:cNvPr>
                <p:cNvGrpSpPr/>
                <p:nvPr/>
              </p:nvGrpSpPr>
              <p:grpSpPr>
                <a:xfrm>
                  <a:off x="4273549" y="8974790"/>
                  <a:ext cx="914399" cy="228600"/>
                  <a:chOff x="3595795" y="8830980"/>
                  <a:chExt cx="1925319" cy="457200"/>
                </a:xfrm>
              </p:grpSpPr>
              <p:cxnSp>
                <p:nvCxnSpPr>
                  <p:cNvPr id="73" name="Connecteur droit 72">
                    <a:extLst>
                      <a:ext uri="{FF2B5EF4-FFF2-40B4-BE49-F238E27FC236}">
                        <a16:creationId xmlns:a16="http://schemas.microsoft.com/office/drawing/2014/main" id="{F70CA93C-6FBB-CE79-38ED-087C1640BCE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595795" y="8830980"/>
                    <a:ext cx="962663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Connecteur droit 73">
                    <a:extLst>
                      <a:ext uri="{FF2B5EF4-FFF2-40B4-BE49-F238E27FC236}">
                        <a16:creationId xmlns:a16="http://schemas.microsoft.com/office/drawing/2014/main" id="{C6166613-06D9-B893-304D-90E016088CA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4558458" y="8830980"/>
                    <a:ext cx="962656" cy="45720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  <a:headEnd type="triangl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6" name="Groupe 65">
                  <a:extLst>
                    <a:ext uri="{FF2B5EF4-FFF2-40B4-BE49-F238E27FC236}">
                      <a16:creationId xmlns:a16="http://schemas.microsoft.com/office/drawing/2014/main" id="{D40EE297-140B-8D53-8257-3EB097F49AB2}"/>
                    </a:ext>
                  </a:extLst>
                </p:cNvPr>
                <p:cNvGrpSpPr/>
                <p:nvPr/>
              </p:nvGrpSpPr>
              <p:grpSpPr>
                <a:xfrm flipH="1">
                  <a:off x="5261854" y="8981219"/>
                  <a:ext cx="835634" cy="276544"/>
                  <a:chOff x="1143392" y="9148622"/>
                  <a:chExt cx="3167053" cy="553087"/>
                </a:xfrm>
              </p:grpSpPr>
              <p:cxnSp>
                <p:nvCxnSpPr>
                  <p:cNvPr id="71" name="Connecteur droit 70">
                    <a:extLst>
                      <a:ext uri="{FF2B5EF4-FFF2-40B4-BE49-F238E27FC236}">
                        <a16:creationId xmlns:a16="http://schemas.microsoft.com/office/drawing/2014/main" id="{FA29122D-FFBB-02C3-2428-C8B4BEADC4EC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43392" y="9148622"/>
                    <a:ext cx="1858760" cy="1718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Connecteur droit 71">
                    <a:extLst>
                      <a:ext uri="{FF2B5EF4-FFF2-40B4-BE49-F238E27FC236}">
                        <a16:creationId xmlns:a16="http://schemas.microsoft.com/office/drawing/2014/main" id="{AD3A0EF6-4424-4FE2-FA1A-49894430B10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973274" y="9162450"/>
                    <a:ext cx="1337171" cy="539259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  <a:headEnd type="triangl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67" name="Connecteur droit 66">
                  <a:extLst>
                    <a:ext uri="{FF2B5EF4-FFF2-40B4-BE49-F238E27FC236}">
                      <a16:creationId xmlns:a16="http://schemas.microsoft.com/office/drawing/2014/main" id="{C5C73D28-C1AF-E634-8075-2B7F65F649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92750" y="9728200"/>
                  <a:ext cx="6858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8" name="ZoneTexte 67">
                  <a:extLst>
                    <a:ext uri="{FF2B5EF4-FFF2-40B4-BE49-F238E27FC236}">
                      <a16:creationId xmlns:a16="http://schemas.microsoft.com/office/drawing/2014/main" id="{7A15A649-E908-C319-E6FC-CE48DE2861F6}"/>
                    </a:ext>
                  </a:extLst>
                </p:cNvPr>
                <p:cNvSpPr txBox="1"/>
                <p:nvPr/>
              </p:nvSpPr>
              <p:spPr>
                <a:xfrm>
                  <a:off x="5972810" y="8807150"/>
                  <a:ext cx="990600" cy="33854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sz="2400" noProof="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gazeux</a:t>
                  </a:r>
                </a:p>
                <a:p>
                  <a:pPr algn="ctr"/>
                  <a:r>
                    <a:rPr lang="fr-FR" sz="2400" b="1" noProof="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0,001%</a:t>
                  </a:r>
                </a:p>
              </p:txBody>
            </p:sp>
            <p:sp>
              <p:nvSpPr>
                <p:cNvPr id="69" name="ZoneTexte 68">
                  <a:extLst>
                    <a:ext uri="{FF2B5EF4-FFF2-40B4-BE49-F238E27FC236}">
                      <a16:creationId xmlns:a16="http://schemas.microsoft.com/office/drawing/2014/main" id="{9DEF077C-72BE-3BB6-1055-7AAF08C1CFA0}"/>
                    </a:ext>
                  </a:extLst>
                </p:cNvPr>
                <p:cNvSpPr txBox="1"/>
                <p:nvPr/>
              </p:nvSpPr>
              <p:spPr>
                <a:xfrm>
                  <a:off x="3435350" y="8822390"/>
                  <a:ext cx="914400" cy="33854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sz="2400" noProof="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solide</a:t>
                  </a:r>
                </a:p>
                <a:p>
                  <a:pPr algn="ctr"/>
                  <a:r>
                    <a:rPr lang="fr-FR" sz="2400" b="1" noProof="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2,15 %</a:t>
                  </a:r>
                </a:p>
              </p:txBody>
            </p:sp>
            <p:sp>
              <p:nvSpPr>
                <p:cNvPr id="70" name="ZoneTexte 69">
                  <a:extLst>
                    <a:ext uri="{FF2B5EF4-FFF2-40B4-BE49-F238E27FC236}">
                      <a16:creationId xmlns:a16="http://schemas.microsoft.com/office/drawing/2014/main" id="{8B17581F-F6CF-A083-1600-8BA68077B4B0}"/>
                    </a:ext>
                  </a:extLst>
                </p:cNvPr>
                <p:cNvSpPr txBox="1"/>
                <p:nvPr/>
              </p:nvSpPr>
              <p:spPr>
                <a:xfrm>
                  <a:off x="6102350" y="9561530"/>
                  <a:ext cx="914400" cy="33854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fr-FR" sz="2400" noProof="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État liquide</a:t>
                  </a:r>
                </a:p>
                <a:p>
                  <a:pPr algn="ctr"/>
                  <a:r>
                    <a:rPr lang="fr-FR" sz="2400" b="1" noProof="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97,8 %</a:t>
                  </a:r>
                </a:p>
              </p:txBody>
            </p:sp>
          </p:grpSp>
        </p:grpSp>
        <p:sp>
          <p:nvSpPr>
            <p:cNvPr id="75" name="object 76">
              <a:extLst>
                <a:ext uri="{FF2B5EF4-FFF2-40B4-BE49-F238E27FC236}">
                  <a16:creationId xmlns:a16="http://schemas.microsoft.com/office/drawing/2014/main" id="{702A48B2-8E9F-4F0B-C7E4-21E01267F640}"/>
                </a:ext>
              </a:extLst>
            </p:cNvPr>
            <p:cNvSpPr txBox="1"/>
            <p:nvPr/>
          </p:nvSpPr>
          <p:spPr>
            <a:xfrm>
              <a:off x="1750979" y="6193817"/>
              <a:ext cx="8210143" cy="353274"/>
            </a:xfrm>
            <a:prstGeom prst="roundRect">
              <a:avLst/>
            </a:prstGeom>
            <a:solidFill>
              <a:srgbClr val="C00000"/>
            </a:solidFill>
          </p:spPr>
          <p:txBody>
            <a:bodyPr vert="horz" wrap="square" lIns="36000" tIns="108000" rIns="72000" bIns="0" rtlCol="0">
              <a:spAutoFit/>
            </a:bodyPr>
            <a:lstStyle/>
            <a:p>
              <a:pPr marL="12700" marR="5080" algn="ctr">
                <a:lnSpc>
                  <a:spcPts val="1300"/>
                </a:lnSpc>
                <a:spcBef>
                  <a:spcPts val="260"/>
                </a:spcBef>
              </a:pPr>
              <a:r>
                <a:rPr lang="fr-FR" sz="240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Répartition </a:t>
              </a:r>
              <a:r>
                <a:rPr lang="fr-FR" sz="2400" noProof="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 l’eau sur Terre selon son état physique.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70531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AEA63-DF7A-D2D3-CE0B-D7EA74EFD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91E231B-56A1-B3E9-A411-C0B8A9731B58}"/>
              </a:ext>
            </a:extLst>
          </p:cNvPr>
          <p:cNvSpPr/>
          <p:nvPr/>
        </p:nvSpPr>
        <p:spPr>
          <a:xfrm>
            <a:off x="367646" y="1376314"/>
            <a:ext cx="3318235" cy="4798244"/>
          </a:xfrm>
          <a:prstGeom prst="roundRect">
            <a:avLst/>
          </a:prstGeom>
          <a:solidFill>
            <a:schemeClr val="bg1"/>
          </a:solidFill>
          <a:ln w="28575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3047C4-EF4A-876D-93F9-5DF2D91B9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première étape : 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92E2598C-2168-8B02-CD45-EC0C63A941B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5A9D7070-BCA4-451C-9A98-09E669077D99}"/>
              </a:ext>
            </a:extLst>
          </p:cNvPr>
          <p:cNvGrpSpPr/>
          <p:nvPr/>
        </p:nvGrpSpPr>
        <p:grpSpPr>
          <a:xfrm>
            <a:off x="4400649" y="1834050"/>
            <a:ext cx="7057895" cy="3215804"/>
            <a:chOff x="3435350" y="8807150"/>
            <a:chExt cx="3581400" cy="1437640"/>
          </a:xfrm>
        </p:grpSpPr>
        <p:graphicFrame>
          <p:nvGraphicFramePr>
            <p:cNvPr id="63" name="Graphique 62">
              <a:extLst>
                <a:ext uri="{FF2B5EF4-FFF2-40B4-BE49-F238E27FC236}">
                  <a16:creationId xmlns:a16="http://schemas.microsoft.com/office/drawing/2014/main" id="{3CE2B515-21F4-9B04-7497-FF08EC13FC7D}"/>
                </a:ext>
              </a:extLst>
            </p:cNvPr>
            <p:cNvGraphicFramePr/>
            <p:nvPr/>
          </p:nvGraphicFramePr>
          <p:xfrm>
            <a:off x="4425950" y="8946881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F9FDCE81-2083-C1E6-3225-239606BA174F}"/>
                </a:ext>
              </a:extLst>
            </p:cNvPr>
            <p:cNvGrpSpPr/>
            <p:nvPr/>
          </p:nvGrpSpPr>
          <p:grpSpPr>
            <a:xfrm>
              <a:off x="3435350" y="8807150"/>
              <a:ext cx="3581400" cy="1092929"/>
              <a:chOff x="3435350" y="8807150"/>
              <a:chExt cx="3581400" cy="1092929"/>
            </a:xfrm>
          </p:grpSpPr>
          <p:grpSp>
            <p:nvGrpSpPr>
              <p:cNvPr id="65" name="Groupe 64">
                <a:extLst>
                  <a:ext uri="{FF2B5EF4-FFF2-40B4-BE49-F238E27FC236}">
                    <a16:creationId xmlns:a16="http://schemas.microsoft.com/office/drawing/2014/main" id="{D661F580-9205-E502-F6A0-71ECD4F7B1AF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73" name="Connecteur droit 72">
                  <a:extLst>
                    <a:ext uri="{FF2B5EF4-FFF2-40B4-BE49-F238E27FC236}">
                      <a16:creationId xmlns:a16="http://schemas.microsoft.com/office/drawing/2014/main" id="{62ECC5F0-A787-BCA5-DBA0-F45CF543E6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necteur droit 73">
                  <a:extLst>
                    <a:ext uri="{FF2B5EF4-FFF2-40B4-BE49-F238E27FC236}">
                      <a16:creationId xmlns:a16="http://schemas.microsoft.com/office/drawing/2014/main" id="{BB4C10FC-8B0A-8514-A316-9A33FE9F68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Groupe 65">
                <a:extLst>
                  <a:ext uri="{FF2B5EF4-FFF2-40B4-BE49-F238E27FC236}">
                    <a16:creationId xmlns:a16="http://schemas.microsoft.com/office/drawing/2014/main" id="{5447EFDF-584C-9AB2-E87C-D05DFA5D19EA}"/>
                  </a:ext>
                </a:extLst>
              </p:cNvPr>
              <p:cNvGrpSpPr/>
              <p:nvPr/>
            </p:nvGrpSpPr>
            <p:grpSpPr>
              <a:xfrm flipH="1">
                <a:off x="5261854" y="8981219"/>
                <a:ext cx="835634" cy="276544"/>
                <a:chOff x="1143392" y="9148622"/>
                <a:chExt cx="3167053" cy="553087"/>
              </a:xfrm>
            </p:grpSpPr>
            <p:cxnSp>
              <p:nvCxnSpPr>
                <p:cNvPr id="71" name="Connecteur droit 70">
                  <a:extLst>
                    <a:ext uri="{FF2B5EF4-FFF2-40B4-BE49-F238E27FC236}">
                      <a16:creationId xmlns:a16="http://schemas.microsoft.com/office/drawing/2014/main" id="{0D84DAF3-2BEC-FFCA-0932-95519919CE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43392" y="9148622"/>
                  <a:ext cx="1858760" cy="17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necteur droit 71">
                  <a:extLst>
                    <a:ext uri="{FF2B5EF4-FFF2-40B4-BE49-F238E27FC236}">
                      <a16:creationId xmlns:a16="http://schemas.microsoft.com/office/drawing/2014/main" id="{A79D907E-F537-A18B-FE9A-A339CAD678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73274" y="9162450"/>
                  <a:ext cx="1337171" cy="539259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7" name="Connecteur droit 66">
                <a:extLst>
                  <a:ext uri="{FF2B5EF4-FFF2-40B4-BE49-F238E27FC236}">
                    <a16:creationId xmlns:a16="http://schemas.microsoft.com/office/drawing/2014/main" id="{29B4F593-4F0B-BFBC-B2EA-6AB8B81AEE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92750" y="9728200"/>
                <a:ext cx="685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C9E444C9-2C9F-9A30-345E-B8D183D76FE6}"/>
                  </a:ext>
                </a:extLst>
              </p:cNvPr>
              <p:cNvSpPr txBox="1"/>
              <p:nvPr/>
            </p:nvSpPr>
            <p:spPr>
              <a:xfrm>
                <a:off x="5972810" y="8807150"/>
                <a:ext cx="9906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0,001%</a:t>
                </a:r>
              </a:p>
            </p:txBody>
          </p:sp>
          <p:sp>
            <p:nvSpPr>
              <p:cNvPr id="69" name="ZoneTexte 68">
                <a:extLst>
                  <a:ext uri="{FF2B5EF4-FFF2-40B4-BE49-F238E27FC236}">
                    <a16:creationId xmlns:a16="http://schemas.microsoft.com/office/drawing/2014/main" id="{5E761399-ADB4-6E51-97E0-6FE0DC96756B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2,15 %</a:t>
                </a:r>
              </a:p>
            </p:txBody>
          </p:sp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9356F980-7E43-77C6-7364-340F9461A5FF}"/>
                  </a:ext>
                </a:extLst>
              </p:cNvPr>
              <p:cNvSpPr txBox="1"/>
              <p:nvPr/>
            </p:nvSpPr>
            <p:spPr>
              <a:xfrm>
                <a:off x="6102350" y="9561530"/>
                <a:ext cx="9144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97,8 %</a:t>
                </a:r>
              </a:p>
            </p:txBody>
          </p:sp>
        </p:grpSp>
      </p:grpSp>
      <p:sp>
        <p:nvSpPr>
          <p:cNvPr id="75" name="object 76">
            <a:extLst>
              <a:ext uri="{FF2B5EF4-FFF2-40B4-BE49-F238E27FC236}">
                <a16:creationId xmlns:a16="http://schemas.microsoft.com/office/drawing/2014/main" id="{BD0BC91E-954E-F580-922A-D0104147E777}"/>
              </a:ext>
            </a:extLst>
          </p:cNvPr>
          <p:cNvSpPr txBox="1"/>
          <p:nvPr/>
        </p:nvSpPr>
        <p:spPr>
          <a:xfrm>
            <a:off x="4457388" y="5654009"/>
            <a:ext cx="7191027" cy="348875"/>
          </a:xfrm>
          <a:prstGeom prst="roundRect">
            <a:avLst/>
          </a:prstGeom>
          <a:solidFill>
            <a:srgbClr val="C00000"/>
          </a:solidFill>
        </p:spPr>
        <p:txBody>
          <a:bodyPr vert="horz" wrap="square" lIns="36000" tIns="108000" rIns="72000" bIns="0" rtlCol="0">
            <a:spAutoFit/>
          </a:bodyPr>
          <a:lstStyle/>
          <a:p>
            <a:pPr marL="12700" marR="5080" algn="ctr">
              <a:lnSpc>
                <a:spcPts val="1300"/>
              </a:lnSpc>
              <a:spcBef>
                <a:spcPts val="260"/>
              </a:spcBef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Répartition </a:t>
            </a:r>
            <a:r>
              <a:rPr lang="fr-FR" sz="2400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l’eau sur Terre selon son état physique. 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E7480F25-F39D-3BD1-F9F8-F91C80C5C35F}"/>
              </a:ext>
            </a:extLst>
          </p:cNvPr>
          <p:cNvSpPr txBox="1"/>
          <p:nvPr/>
        </p:nvSpPr>
        <p:spPr>
          <a:xfrm>
            <a:off x="188536" y="1158594"/>
            <a:ext cx="3692197" cy="2656046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</a:t>
            </a:r>
            <a:r>
              <a:rPr lang="fr-FR" sz="2400" b="1" dirty="0">
                <a:latin typeface="+mj-lt"/>
                <a:sym typeface="Wingdings" panose="05000000000000000000" pitchFamily="2" charset="2"/>
              </a:rPr>
              <a:t> </a:t>
            </a:r>
            <a:br>
              <a:rPr lang="fr-FR" sz="2400" b="1" dirty="0">
                <a:latin typeface="+mj-lt"/>
                <a:sym typeface="Wingdings" panose="05000000000000000000" pitchFamily="2" charset="2"/>
              </a:rPr>
            </a:br>
            <a:r>
              <a:rPr lang="fr-FR" sz="2400" b="1" dirty="0">
                <a:latin typeface="+mj-lt"/>
              </a:rPr>
              <a:t>Je repère le titre</a:t>
            </a:r>
          </a:p>
          <a:p>
            <a:pPr algn="ctr"/>
            <a:br>
              <a:rPr lang="fr-FR" sz="2400" dirty="0">
                <a:latin typeface="+mj-lt"/>
              </a:rPr>
            </a:br>
            <a:r>
              <a:rPr lang="fr-FR" sz="2400" dirty="0">
                <a:latin typeface="+mj-lt"/>
              </a:rPr>
              <a:t>Il </a:t>
            </a:r>
            <a:r>
              <a:rPr lang="fr-FR" sz="2400" i="0" dirty="0">
                <a:effectLst/>
                <a:latin typeface="+mj-lt"/>
              </a:rPr>
              <a:t>me donne une idée sur ce qui est représenté.</a:t>
            </a:r>
            <a:r>
              <a:rPr lang="fr-FR" sz="2400" b="1" i="0" dirty="0">
                <a:effectLst/>
                <a:latin typeface="+mj-lt"/>
              </a:rPr>
              <a:t> </a:t>
            </a:r>
            <a:endParaRPr lang="en-US" sz="2400" b="1" dirty="0"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4201997-5684-C388-5539-FA1792F3C8BF}"/>
              </a:ext>
            </a:extLst>
          </p:cNvPr>
          <p:cNvSpPr/>
          <p:nvPr/>
        </p:nvSpPr>
        <p:spPr>
          <a:xfrm>
            <a:off x="4296024" y="5511369"/>
            <a:ext cx="7478412" cy="6185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48324B1-D5DC-2E9F-4C4F-55AE97634019}"/>
              </a:ext>
            </a:extLst>
          </p:cNvPr>
          <p:cNvSpPr txBox="1"/>
          <p:nvPr/>
        </p:nvSpPr>
        <p:spPr>
          <a:xfrm>
            <a:off x="313441" y="4811539"/>
            <a:ext cx="34101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Répartition de l’eau </a:t>
            </a:r>
            <a:r>
              <a:rPr lang="fr-FR" sz="2400" b="1" dirty="0">
                <a:latin typeface="+mj-lt"/>
                <a:sym typeface="Wingdings" panose="05000000000000000000" pitchFamily="2" charset="2"/>
              </a:rPr>
              <a:t>sur Terre selon </a:t>
            </a:r>
            <a:r>
              <a:rPr lang="fr-FR" sz="2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son état physique</a:t>
            </a:r>
            <a:r>
              <a:rPr lang="fr-FR" sz="2400" b="1" dirty="0">
                <a:latin typeface="+mj-lt"/>
                <a:sym typeface="Wingdings" panose="05000000000000000000" pitchFamily="2" charset="2"/>
              </a:rPr>
              <a:t>. </a:t>
            </a:r>
          </a:p>
        </p:txBody>
      </p:sp>
      <p:sp>
        <p:nvSpPr>
          <p:cNvPr id="24" name="Flèche : bas 23">
            <a:extLst>
              <a:ext uri="{FF2B5EF4-FFF2-40B4-BE49-F238E27FC236}">
                <a16:creationId xmlns:a16="http://schemas.microsoft.com/office/drawing/2014/main" id="{4CB5A1D2-9493-CB03-0B66-8186CAD0960A}"/>
              </a:ext>
            </a:extLst>
          </p:cNvPr>
          <p:cNvSpPr/>
          <p:nvPr/>
        </p:nvSpPr>
        <p:spPr>
          <a:xfrm>
            <a:off x="1624958" y="3925294"/>
            <a:ext cx="563880" cy="68580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4874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3" grpId="0"/>
      <p:bldP spid="2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3AE23-A049-20BD-81F1-796431756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18292A3-A22F-DCF1-A8AB-2B041D656136}"/>
              </a:ext>
            </a:extLst>
          </p:cNvPr>
          <p:cNvSpPr/>
          <p:nvPr/>
        </p:nvSpPr>
        <p:spPr>
          <a:xfrm>
            <a:off x="367646" y="1376314"/>
            <a:ext cx="3318235" cy="4798244"/>
          </a:xfrm>
          <a:prstGeom prst="roundRect">
            <a:avLst/>
          </a:prstGeom>
          <a:solidFill>
            <a:schemeClr val="bg1"/>
          </a:solidFill>
          <a:ln w="28575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091861E-6D55-562B-A9BD-8086D29BB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Ensuite !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BFD83381-92A4-58D6-0D34-644B870C9F4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53B6E55A-1380-A560-0CFB-1E415631F950}"/>
              </a:ext>
            </a:extLst>
          </p:cNvPr>
          <p:cNvSpPr txBox="1"/>
          <p:nvPr/>
        </p:nvSpPr>
        <p:spPr>
          <a:xfrm>
            <a:off x="116169" y="1214683"/>
            <a:ext cx="3792070" cy="2656046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</a:t>
            </a:r>
          </a:p>
          <a:p>
            <a:pPr algn="ctr"/>
            <a:r>
              <a:rPr lang="fr-FR" sz="2400" b="1" dirty="0">
                <a:latin typeface="+mj-lt"/>
                <a:sym typeface="Wingdings" panose="05000000000000000000" pitchFamily="2" charset="2"/>
              </a:rPr>
              <a:t> </a:t>
            </a:r>
            <a:r>
              <a:rPr lang="fr-FR" sz="2400" b="1" dirty="0">
                <a:latin typeface="+mj-lt"/>
              </a:rPr>
              <a:t>Je consulte la légende </a:t>
            </a:r>
          </a:p>
          <a:p>
            <a:pPr algn="ctr"/>
            <a:endParaRPr lang="fr-FR" sz="2400" dirty="0">
              <a:latin typeface="+mj-lt"/>
            </a:endParaRPr>
          </a:p>
          <a:p>
            <a:pPr algn="ctr"/>
            <a:r>
              <a:rPr lang="fr-FR" sz="2400" i="0" dirty="0">
                <a:effectLst/>
                <a:latin typeface="+mj-lt"/>
              </a:rPr>
              <a:t> Elle me renseigne sur les données représentées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3EF24C-1363-97C7-8E39-9420EB19E489}"/>
              </a:ext>
            </a:extLst>
          </p:cNvPr>
          <p:cNvSpPr txBox="1"/>
          <p:nvPr/>
        </p:nvSpPr>
        <p:spPr>
          <a:xfrm>
            <a:off x="434111" y="4896745"/>
            <a:ext cx="3223489" cy="1736646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Le pourcentage </a:t>
            </a:r>
            <a:r>
              <a:rPr lang="fr-FR" sz="2400" b="1" dirty="0">
                <a:latin typeface="+mj-lt"/>
                <a:sym typeface="Wingdings" panose="05000000000000000000" pitchFamily="2" charset="2"/>
              </a:rPr>
              <a:t>de chaque </a:t>
            </a:r>
            <a:r>
              <a:rPr lang="fr-FR" sz="2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état de l’eau </a:t>
            </a:r>
            <a:r>
              <a:rPr lang="fr-FR" sz="2400" b="1" dirty="0">
                <a:latin typeface="+mj-lt"/>
                <a:sym typeface="Wingdings" panose="05000000000000000000" pitchFamily="2" charset="2"/>
              </a:rPr>
              <a:t>sur Terre</a:t>
            </a:r>
            <a:endParaRPr lang="fr-FR" sz="2400" b="1" dirty="0">
              <a:latin typeface="+mj-lt"/>
            </a:endParaRPr>
          </a:p>
          <a:p>
            <a:pPr algn="ctr"/>
            <a:endParaRPr lang="fr-FR" sz="2400" dirty="0">
              <a:latin typeface="+mj-lt"/>
            </a:endParaRPr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2A8E71CD-E994-E03D-2EBC-A79C5005A528}"/>
              </a:ext>
            </a:extLst>
          </p:cNvPr>
          <p:cNvSpPr/>
          <p:nvPr/>
        </p:nvSpPr>
        <p:spPr>
          <a:xfrm>
            <a:off x="1666961" y="4119319"/>
            <a:ext cx="563880" cy="68580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B19E2A38-9711-0115-D068-43408D09EE41}"/>
              </a:ext>
            </a:extLst>
          </p:cNvPr>
          <p:cNvSpPr/>
          <p:nvPr/>
        </p:nvSpPr>
        <p:spPr>
          <a:xfrm>
            <a:off x="4590140" y="1832658"/>
            <a:ext cx="1391597" cy="914400"/>
          </a:xfrm>
          <a:prstGeom prst="flowChartAlternateProcess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A2473E5-BA6F-E41D-7E65-5D0655B26FDC}"/>
              </a:ext>
            </a:extLst>
          </p:cNvPr>
          <p:cNvGrpSpPr/>
          <p:nvPr/>
        </p:nvGrpSpPr>
        <p:grpSpPr>
          <a:xfrm>
            <a:off x="4400649" y="1834050"/>
            <a:ext cx="7057895" cy="3215804"/>
            <a:chOff x="3435350" y="8807150"/>
            <a:chExt cx="3581400" cy="1437640"/>
          </a:xfrm>
        </p:grpSpPr>
        <p:graphicFrame>
          <p:nvGraphicFramePr>
            <p:cNvPr id="35" name="Graphique 34">
              <a:extLst>
                <a:ext uri="{FF2B5EF4-FFF2-40B4-BE49-F238E27FC236}">
                  <a16:creationId xmlns:a16="http://schemas.microsoft.com/office/drawing/2014/main" id="{39EEA4F0-FE75-3293-4C37-AEDE6DDE8894}"/>
                </a:ext>
              </a:extLst>
            </p:cNvPr>
            <p:cNvGraphicFramePr/>
            <p:nvPr/>
          </p:nvGraphicFramePr>
          <p:xfrm>
            <a:off x="4425950" y="8946881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9165C4D0-7D99-EF46-3690-5032687BEC4A}"/>
                </a:ext>
              </a:extLst>
            </p:cNvPr>
            <p:cNvGrpSpPr/>
            <p:nvPr/>
          </p:nvGrpSpPr>
          <p:grpSpPr>
            <a:xfrm>
              <a:off x="3435350" y="8807150"/>
              <a:ext cx="3581400" cy="1092929"/>
              <a:chOff x="3435350" y="8807150"/>
              <a:chExt cx="3581400" cy="1092929"/>
            </a:xfrm>
          </p:grpSpPr>
          <p:grpSp>
            <p:nvGrpSpPr>
              <p:cNvPr id="37" name="Groupe 36">
                <a:extLst>
                  <a:ext uri="{FF2B5EF4-FFF2-40B4-BE49-F238E27FC236}">
                    <a16:creationId xmlns:a16="http://schemas.microsoft.com/office/drawing/2014/main" id="{1018AF3E-5D72-8F13-2B46-B8CB3A4F9BA9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45" name="Connecteur droit 44">
                  <a:extLst>
                    <a:ext uri="{FF2B5EF4-FFF2-40B4-BE49-F238E27FC236}">
                      <a16:creationId xmlns:a16="http://schemas.microsoft.com/office/drawing/2014/main" id="{B658347D-A163-C06A-854F-1D414052DD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Connecteur droit 45">
                  <a:extLst>
                    <a:ext uri="{FF2B5EF4-FFF2-40B4-BE49-F238E27FC236}">
                      <a16:creationId xmlns:a16="http://schemas.microsoft.com/office/drawing/2014/main" id="{198EC4C1-1532-7B47-2485-320C593C7C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Groupe 37">
                <a:extLst>
                  <a:ext uri="{FF2B5EF4-FFF2-40B4-BE49-F238E27FC236}">
                    <a16:creationId xmlns:a16="http://schemas.microsoft.com/office/drawing/2014/main" id="{67F2FEB9-712C-9C0A-6ECB-BA9D83B2AF9E}"/>
                  </a:ext>
                </a:extLst>
              </p:cNvPr>
              <p:cNvGrpSpPr/>
              <p:nvPr/>
            </p:nvGrpSpPr>
            <p:grpSpPr>
              <a:xfrm flipH="1">
                <a:off x="5261854" y="8981219"/>
                <a:ext cx="835634" cy="276544"/>
                <a:chOff x="1143392" y="9148622"/>
                <a:chExt cx="3167053" cy="553087"/>
              </a:xfrm>
            </p:grpSpPr>
            <p:cxnSp>
              <p:nvCxnSpPr>
                <p:cNvPr id="43" name="Connecteur droit 42">
                  <a:extLst>
                    <a:ext uri="{FF2B5EF4-FFF2-40B4-BE49-F238E27FC236}">
                      <a16:creationId xmlns:a16="http://schemas.microsoft.com/office/drawing/2014/main" id="{591A49C8-192D-7110-6E09-7A2B8164AA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43392" y="9148622"/>
                  <a:ext cx="1858760" cy="17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necteur droit 43">
                  <a:extLst>
                    <a:ext uri="{FF2B5EF4-FFF2-40B4-BE49-F238E27FC236}">
                      <a16:creationId xmlns:a16="http://schemas.microsoft.com/office/drawing/2014/main" id="{781FE640-01AA-6982-FFA6-B912C396EC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73274" y="9162450"/>
                  <a:ext cx="1337171" cy="539259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FE4FFB3B-E915-D3B1-66AE-8AF2D12212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92750" y="9728200"/>
                <a:ext cx="685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8A599C0A-0DDE-0B9E-D8F2-B56149257271}"/>
                  </a:ext>
                </a:extLst>
              </p:cNvPr>
              <p:cNvSpPr txBox="1"/>
              <p:nvPr/>
            </p:nvSpPr>
            <p:spPr>
              <a:xfrm>
                <a:off x="5972810" y="8807150"/>
                <a:ext cx="9906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0,001%</a:t>
                </a:r>
              </a:p>
            </p:txBody>
          </p:sp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87DE2CA3-599C-ADE4-712F-C23B59D28614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2,15 %</a:t>
                </a:r>
              </a:p>
            </p:txBody>
          </p:sp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F867D548-BA8E-1B56-21A8-F9D9EC3B83FA}"/>
                  </a:ext>
                </a:extLst>
              </p:cNvPr>
              <p:cNvSpPr txBox="1"/>
              <p:nvPr/>
            </p:nvSpPr>
            <p:spPr>
              <a:xfrm>
                <a:off x="6102350" y="9561530"/>
                <a:ext cx="9144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97,8 %</a:t>
                </a:r>
              </a:p>
            </p:txBody>
          </p:sp>
        </p:grpSp>
      </p:grpSp>
      <p:sp>
        <p:nvSpPr>
          <p:cNvPr id="47" name="object 76">
            <a:extLst>
              <a:ext uri="{FF2B5EF4-FFF2-40B4-BE49-F238E27FC236}">
                <a16:creationId xmlns:a16="http://schemas.microsoft.com/office/drawing/2014/main" id="{1BF0C1E0-5479-27C6-6462-F703627C7AE8}"/>
              </a:ext>
            </a:extLst>
          </p:cNvPr>
          <p:cNvSpPr txBox="1"/>
          <p:nvPr/>
        </p:nvSpPr>
        <p:spPr>
          <a:xfrm>
            <a:off x="4457388" y="5654009"/>
            <a:ext cx="7191027" cy="348875"/>
          </a:xfrm>
          <a:prstGeom prst="roundRect">
            <a:avLst/>
          </a:prstGeom>
          <a:solidFill>
            <a:srgbClr val="C00000"/>
          </a:solidFill>
        </p:spPr>
        <p:txBody>
          <a:bodyPr vert="horz" wrap="square" lIns="36000" tIns="108000" rIns="72000" bIns="0" rtlCol="0">
            <a:spAutoFit/>
          </a:bodyPr>
          <a:lstStyle/>
          <a:p>
            <a:pPr marL="12700" marR="5080" algn="ctr">
              <a:lnSpc>
                <a:spcPts val="1300"/>
              </a:lnSpc>
              <a:spcBef>
                <a:spcPts val="260"/>
              </a:spcBef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Répartition </a:t>
            </a:r>
            <a:r>
              <a:rPr lang="fr-FR" sz="2400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l’eau sur Terre selon son état physique. </a:t>
            </a:r>
          </a:p>
        </p:txBody>
      </p:sp>
      <p:sp>
        <p:nvSpPr>
          <p:cNvPr id="49" name="Organigramme : Alternative 48">
            <a:extLst>
              <a:ext uri="{FF2B5EF4-FFF2-40B4-BE49-F238E27FC236}">
                <a16:creationId xmlns:a16="http://schemas.microsoft.com/office/drawing/2014/main" id="{8C42147A-5CAD-E264-5FDA-F61C2DA43164}"/>
              </a:ext>
            </a:extLst>
          </p:cNvPr>
          <p:cNvSpPr/>
          <p:nvPr/>
        </p:nvSpPr>
        <p:spPr>
          <a:xfrm>
            <a:off x="9636702" y="1797934"/>
            <a:ext cx="1579166" cy="914400"/>
          </a:xfrm>
          <a:prstGeom prst="flowChartAlternateProcess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Organigramme : Alternative 49">
            <a:extLst>
              <a:ext uri="{FF2B5EF4-FFF2-40B4-BE49-F238E27FC236}">
                <a16:creationId xmlns:a16="http://schemas.microsoft.com/office/drawing/2014/main" id="{048AF783-2B73-ADF2-04F8-363E8D79F3E5}"/>
              </a:ext>
            </a:extLst>
          </p:cNvPr>
          <p:cNvSpPr/>
          <p:nvPr/>
        </p:nvSpPr>
        <p:spPr>
          <a:xfrm>
            <a:off x="9821897" y="3441539"/>
            <a:ext cx="1579166" cy="914400"/>
          </a:xfrm>
          <a:prstGeom prst="flowChartAlternateProcess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6264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  <p:bldP spid="15" grpId="0" animBg="1"/>
      <p:bldP spid="15" grpId="1" animBg="1"/>
      <p:bldP spid="49" grpId="0" animBg="1"/>
      <p:bldP spid="49" grpId="1" animBg="1"/>
      <p:bldP spid="50" grpId="0" animBg="1"/>
      <p:bldP spid="50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DA670-5074-4B83-1A54-82AB3EBA6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2E6C18-06D3-7149-8833-BE89BFE1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puis !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B8B7090-7CA6-815E-FCD0-9726EAE3DD88}"/>
              </a:ext>
            </a:extLst>
          </p:cNvPr>
          <p:cNvSpPr/>
          <p:nvPr/>
        </p:nvSpPr>
        <p:spPr>
          <a:xfrm>
            <a:off x="367646" y="1376314"/>
            <a:ext cx="3318235" cy="4798244"/>
          </a:xfrm>
          <a:prstGeom prst="roundRect">
            <a:avLst/>
          </a:prstGeom>
          <a:solidFill>
            <a:schemeClr val="bg1"/>
          </a:solidFill>
          <a:ln w="28575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24391520-641B-4D6D-D174-7CC1DB628D8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624C8F0E-9075-BB4A-6197-4F6D5C3213E9}"/>
              </a:ext>
            </a:extLst>
          </p:cNvPr>
          <p:cNvGrpSpPr/>
          <p:nvPr/>
        </p:nvGrpSpPr>
        <p:grpSpPr>
          <a:xfrm>
            <a:off x="4622715" y="1850121"/>
            <a:ext cx="7086177" cy="3153433"/>
            <a:chOff x="3430566" y="8835033"/>
            <a:chExt cx="3595751" cy="1409757"/>
          </a:xfrm>
        </p:grpSpPr>
        <p:graphicFrame>
          <p:nvGraphicFramePr>
            <p:cNvPr id="63" name="Graphique 62">
              <a:extLst>
                <a:ext uri="{FF2B5EF4-FFF2-40B4-BE49-F238E27FC236}">
                  <a16:creationId xmlns:a16="http://schemas.microsoft.com/office/drawing/2014/main" id="{0CF743EE-5FDF-95D9-9951-3AB44E88B0E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7695960"/>
                </p:ext>
              </p:extLst>
            </p:nvPr>
          </p:nvGraphicFramePr>
          <p:xfrm>
            <a:off x="4425950" y="8946881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9B047999-1379-8C51-8AF3-1F02C1D3DDC5}"/>
                </a:ext>
              </a:extLst>
            </p:cNvPr>
            <p:cNvGrpSpPr/>
            <p:nvPr/>
          </p:nvGrpSpPr>
          <p:grpSpPr>
            <a:xfrm>
              <a:off x="3430566" y="8835033"/>
              <a:ext cx="3595751" cy="1102974"/>
              <a:chOff x="3430566" y="8835033"/>
              <a:chExt cx="3595751" cy="1102974"/>
            </a:xfrm>
          </p:grpSpPr>
          <p:grpSp>
            <p:nvGrpSpPr>
              <p:cNvPr id="65" name="Groupe 64">
                <a:extLst>
                  <a:ext uri="{FF2B5EF4-FFF2-40B4-BE49-F238E27FC236}">
                    <a16:creationId xmlns:a16="http://schemas.microsoft.com/office/drawing/2014/main" id="{0D6E186C-4209-A1A8-742E-ADA4C8B4E580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73" name="Connecteur droit 72">
                  <a:extLst>
                    <a:ext uri="{FF2B5EF4-FFF2-40B4-BE49-F238E27FC236}">
                      <a16:creationId xmlns:a16="http://schemas.microsoft.com/office/drawing/2014/main" id="{75A34F93-6699-BB3F-3546-5045C9ADE7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Connecteur droit 73">
                  <a:extLst>
                    <a:ext uri="{FF2B5EF4-FFF2-40B4-BE49-F238E27FC236}">
                      <a16:creationId xmlns:a16="http://schemas.microsoft.com/office/drawing/2014/main" id="{D016B568-5B77-6904-5DE4-7913A2F916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" name="Groupe 65">
                <a:extLst>
                  <a:ext uri="{FF2B5EF4-FFF2-40B4-BE49-F238E27FC236}">
                    <a16:creationId xmlns:a16="http://schemas.microsoft.com/office/drawing/2014/main" id="{3CA8D2E1-E436-04BB-8F34-423951161B95}"/>
                  </a:ext>
                </a:extLst>
              </p:cNvPr>
              <p:cNvGrpSpPr/>
              <p:nvPr/>
            </p:nvGrpSpPr>
            <p:grpSpPr>
              <a:xfrm flipH="1">
                <a:off x="5261854" y="8981219"/>
                <a:ext cx="835634" cy="276544"/>
                <a:chOff x="1143392" y="9148622"/>
                <a:chExt cx="3167053" cy="553087"/>
              </a:xfrm>
            </p:grpSpPr>
            <p:cxnSp>
              <p:nvCxnSpPr>
                <p:cNvPr id="71" name="Connecteur droit 70">
                  <a:extLst>
                    <a:ext uri="{FF2B5EF4-FFF2-40B4-BE49-F238E27FC236}">
                      <a16:creationId xmlns:a16="http://schemas.microsoft.com/office/drawing/2014/main" id="{F79BB100-39C0-A7CE-874B-960BB69326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43392" y="9148622"/>
                  <a:ext cx="1858760" cy="17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Connecteur droit 71">
                  <a:extLst>
                    <a:ext uri="{FF2B5EF4-FFF2-40B4-BE49-F238E27FC236}">
                      <a16:creationId xmlns:a16="http://schemas.microsoft.com/office/drawing/2014/main" id="{71C434A0-6072-39BE-8E89-85CA4EF21A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73274" y="9162450"/>
                  <a:ext cx="1337171" cy="539259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7" name="Connecteur droit 66">
                <a:extLst>
                  <a:ext uri="{FF2B5EF4-FFF2-40B4-BE49-F238E27FC236}">
                    <a16:creationId xmlns:a16="http://schemas.microsoft.com/office/drawing/2014/main" id="{DAD2D753-B0FB-C059-C7D0-BC1B3622E0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92750" y="9728200"/>
                <a:ext cx="685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37575CD6-1FE0-EF80-D126-F51E6CED3435}"/>
                  </a:ext>
                </a:extLst>
              </p:cNvPr>
              <p:cNvSpPr txBox="1"/>
              <p:nvPr/>
            </p:nvSpPr>
            <p:spPr>
              <a:xfrm>
                <a:off x="6006295" y="8849293"/>
                <a:ext cx="9906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0,001%</a:t>
                </a:r>
              </a:p>
            </p:txBody>
          </p:sp>
          <p:sp>
            <p:nvSpPr>
              <p:cNvPr id="69" name="ZoneTexte 68">
                <a:extLst>
                  <a:ext uri="{FF2B5EF4-FFF2-40B4-BE49-F238E27FC236}">
                    <a16:creationId xmlns:a16="http://schemas.microsoft.com/office/drawing/2014/main" id="{F6D0CEF3-AF79-037D-B821-ADB91978097F}"/>
                  </a:ext>
                </a:extLst>
              </p:cNvPr>
              <p:cNvSpPr txBox="1"/>
              <p:nvPr/>
            </p:nvSpPr>
            <p:spPr>
              <a:xfrm>
                <a:off x="3430566" y="8835033"/>
                <a:ext cx="9144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2,15 %</a:t>
                </a:r>
              </a:p>
            </p:txBody>
          </p:sp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E9FB95CE-674E-D394-2C55-5CF6C4277E1C}"/>
                  </a:ext>
                </a:extLst>
              </p:cNvPr>
              <p:cNvSpPr txBox="1"/>
              <p:nvPr/>
            </p:nvSpPr>
            <p:spPr>
              <a:xfrm>
                <a:off x="6111917" y="9599458"/>
                <a:ext cx="9144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97,8 %</a:t>
                </a:r>
              </a:p>
            </p:txBody>
          </p:sp>
        </p:grpSp>
      </p:grpSp>
      <p:sp>
        <p:nvSpPr>
          <p:cNvPr id="3" name="TextBox 6">
            <a:extLst>
              <a:ext uri="{FF2B5EF4-FFF2-40B4-BE49-F238E27FC236}">
                <a16:creationId xmlns:a16="http://schemas.microsoft.com/office/drawing/2014/main" id="{EC963960-B9E7-296B-DF3F-7C019C88C77A}"/>
              </a:ext>
            </a:extLst>
          </p:cNvPr>
          <p:cNvSpPr txBox="1"/>
          <p:nvPr/>
        </p:nvSpPr>
        <p:spPr>
          <a:xfrm>
            <a:off x="156025" y="1189378"/>
            <a:ext cx="3792070" cy="3064669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</a:t>
            </a:r>
            <a:r>
              <a:rPr lang="fr-FR" sz="5400" b="1" dirty="0">
                <a:latin typeface="+mj-lt"/>
                <a:sym typeface="Wingdings" panose="05000000000000000000" pitchFamily="2" charset="2"/>
              </a:rPr>
              <a:t> </a:t>
            </a:r>
          </a:p>
          <a:p>
            <a:pPr algn="ctr"/>
            <a:r>
              <a:rPr lang="fr-FR" sz="2400" b="1" dirty="0">
                <a:latin typeface="+mj-lt"/>
              </a:rPr>
              <a:t>J’identifie les secteurs</a:t>
            </a:r>
          </a:p>
          <a:p>
            <a:pPr algn="ctr"/>
            <a:endParaRPr lang="fr-FR" sz="2400" b="1" dirty="0">
              <a:latin typeface="+mj-lt"/>
            </a:endParaRPr>
          </a:p>
          <a:p>
            <a:pPr algn="ctr"/>
            <a:r>
              <a:rPr lang="fr-FR" sz="2400" dirty="0">
                <a:latin typeface="+mj-lt"/>
              </a:rPr>
              <a:t>Ils sont </a:t>
            </a:r>
            <a:r>
              <a:rPr lang="fr-FR" sz="2400" i="0" dirty="0">
                <a:effectLst/>
                <a:latin typeface="+mj-lt"/>
              </a:rPr>
              <a:t>caractérisés par une taille, une couleur et un pourcentage.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1F6AC3-AD60-12CC-84FB-06839411B1F3}"/>
              </a:ext>
            </a:extLst>
          </p:cNvPr>
          <p:cNvSpPr txBox="1"/>
          <p:nvPr/>
        </p:nvSpPr>
        <p:spPr>
          <a:xfrm>
            <a:off x="-212627" y="4707434"/>
            <a:ext cx="4561840" cy="1736646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   3 secteurs</a:t>
            </a:r>
          </a:p>
          <a:p>
            <a:pPr algn="ctr"/>
            <a:r>
              <a:rPr lang="fr-FR" sz="2400" b="1" dirty="0">
                <a:latin typeface="+mj-lt"/>
                <a:sym typeface="Wingdings" panose="05000000000000000000" pitchFamily="2" charset="2"/>
              </a:rPr>
              <a:t>États </a:t>
            </a:r>
            <a:br>
              <a:rPr lang="fr-FR" sz="2400" b="1" dirty="0">
                <a:latin typeface="+mj-lt"/>
                <a:sym typeface="Wingdings" panose="05000000000000000000" pitchFamily="2" charset="2"/>
              </a:rPr>
            </a:br>
            <a:r>
              <a:rPr lang="fr-FR" sz="2400" b="1" dirty="0">
                <a:latin typeface="+mj-lt"/>
                <a:sym typeface="Wingdings" panose="05000000000000000000" pitchFamily="2" charset="2"/>
              </a:rPr>
              <a:t>(solide, liquide et gazeux)</a:t>
            </a:r>
            <a:endParaRPr lang="fr-FR" sz="2400" b="1" dirty="0">
              <a:latin typeface="+mj-lt"/>
            </a:endParaRPr>
          </a:p>
          <a:p>
            <a:pPr algn="ctr"/>
            <a:endParaRPr lang="fr-FR" sz="2400" dirty="0">
              <a:latin typeface="+mj-lt"/>
            </a:endParaRPr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B08901CD-F918-A25D-8C14-143597F1E7EF}"/>
              </a:ext>
            </a:extLst>
          </p:cNvPr>
          <p:cNvSpPr/>
          <p:nvPr/>
        </p:nvSpPr>
        <p:spPr>
          <a:xfrm>
            <a:off x="1710636" y="4221450"/>
            <a:ext cx="563880" cy="68580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object 76">
            <a:extLst>
              <a:ext uri="{FF2B5EF4-FFF2-40B4-BE49-F238E27FC236}">
                <a16:creationId xmlns:a16="http://schemas.microsoft.com/office/drawing/2014/main" id="{EE8B6666-996B-66DE-CD74-2532708A7735}"/>
              </a:ext>
            </a:extLst>
          </p:cNvPr>
          <p:cNvSpPr txBox="1"/>
          <p:nvPr/>
        </p:nvSpPr>
        <p:spPr>
          <a:xfrm>
            <a:off x="4607859" y="5503535"/>
            <a:ext cx="7191027" cy="348875"/>
          </a:xfrm>
          <a:prstGeom prst="roundRect">
            <a:avLst/>
          </a:prstGeom>
          <a:solidFill>
            <a:srgbClr val="C00000"/>
          </a:solidFill>
        </p:spPr>
        <p:txBody>
          <a:bodyPr vert="horz" wrap="square" lIns="36000" tIns="108000" rIns="72000" bIns="0" rtlCol="0">
            <a:spAutoFit/>
          </a:bodyPr>
          <a:lstStyle/>
          <a:p>
            <a:pPr marL="12700" marR="5080" algn="ctr">
              <a:lnSpc>
                <a:spcPts val="1300"/>
              </a:lnSpc>
              <a:spcBef>
                <a:spcPts val="260"/>
              </a:spcBef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Répartition </a:t>
            </a:r>
            <a:r>
              <a:rPr lang="fr-FR" sz="2400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l’eau sur Terre selon son état physique. 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0F06531-39BB-5F76-02A5-5CDA87524342}"/>
              </a:ext>
            </a:extLst>
          </p:cNvPr>
          <p:cNvSpPr txBox="1"/>
          <p:nvPr/>
        </p:nvSpPr>
        <p:spPr>
          <a:xfrm>
            <a:off x="6138313" y="1574554"/>
            <a:ext cx="3792070" cy="919401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Secteur</a:t>
            </a:r>
          </a:p>
          <a:p>
            <a:pPr algn="ctr"/>
            <a:endParaRPr lang="fr-FR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8868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558D5-6AE8-4B74-1FFD-8E0F3059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F0CDF93-2171-589C-4A66-7A60C6D9D1CB}"/>
              </a:ext>
            </a:extLst>
          </p:cNvPr>
          <p:cNvSpPr/>
          <p:nvPr/>
        </p:nvSpPr>
        <p:spPr>
          <a:xfrm>
            <a:off x="367646" y="1376314"/>
            <a:ext cx="3318235" cy="4798244"/>
          </a:xfrm>
          <a:prstGeom prst="roundRect">
            <a:avLst/>
          </a:prstGeom>
          <a:solidFill>
            <a:schemeClr val="bg1"/>
          </a:solidFill>
          <a:ln w="28575"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A9A575A-62A1-CC3A-AD84-CDFF78A9F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finalement !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0AE44852-4E96-CDD7-CC78-46540235A65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3" name="Graphique 62">
            <a:extLst>
              <a:ext uri="{FF2B5EF4-FFF2-40B4-BE49-F238E27FC236}">
                <a16:creationId xmlns:a16="http://schemas.microsoft.com/office/drawing/2014/main" id="{FA89B74D-D5C6-CADE-F1B6-BFCB49442397}"/>
              </a:ext>
            </a:extLst>
          </p:cNvPr>
          <p:cNvGraphicFramePr/>
          <p:nvPr/>
        </p:nvGraphicFramePr>
        <p:xfrm>
          <a:off x="6595902" y="2412824"/>
          <a:ext cx="3229402" cy="2903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4" name="Groupe 63">
            <a:extLst>
              <a:ext uri="{FF2B5EF4-FFF2-40B4-BE49-F238E27FC236}">
                <a16:creationId xmlns:a16="http://schemas.microsoft.com/office/drawing/2014/main" id="{E67D2C08-9E2B-6463-F33A-985AFFB50375}"/>
              </a:ext>
            </a:extLst>
          </p:cNvPr>
          <p:cNvGrpSpPr/>
          <p:nvPr/>
        </p:nvGrpSpPr>
        <p:grpSpPr>
          <a:xfrm>
            <a:off x="4634290" y="2162635"/>
            <a:ext cx="7086177" cy="2467202"/>
            <a:chOff x="3430566" y="8835033"/>
            <a:chExt cx="3595751" cy="1102974"/>
          </a:xfrm>
        </p:grpSpPr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201970AA-A8C6-5C1B-57EA-E56EA9F4A8CC}"/>
                </a:ext>
              </a:extLst>
            </p:cNvPr>
            <p:cNvGrpSpPr/>
            <p:nvPr/>
          </p:nvGrpSpPr>
          <p:grpSpPr>
            <a:xfrm>
              <a:off x="4273549" y="8974790"/>
              <a:ext cx="914399" cy="228600"/>
              <a:chOff x="3595795" y="8830980"/>
              <a:chExt cx="1925319" cy="457200"/>
            </a:xfrm>
          </p:grpSpPr>
          <p:cxnSp>
            <p:nvCxnSpPr>
              <p:cNvPr id="73" name="Connecteur droit 72">
                <a:extLst>
                  <a:ext uri="{FF2B5EF4-FFF2-40B4-BE49-F238E27FC236}">
                    <a16:creationId xmlns:a16="http://schemas.microsoft.com/office/drawing/2014/main" id="{95B3A8FC-F91B-85AD-104C-B70E636663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95795" y="8830980"/>
                <a:ext cx="9626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73">
                <a:extLst>
                  <a:ext uri="{FF2B5EF4-FFF2-40B4-BE49-F238E27FC236}">
                    <a16:creationId xmlns:a16="http://schemas.microsoft.com/office/drawing/2014/main" id="{B4667C85-B679-BF67-3811-6888084FA50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558458" y="8830980"/>
                <a:ext cx="962656" cy="45720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" name="Groupe 65">
              <a:extLst>
                <a:ext uri="{FF2B5EF4-FFF2-40B4-BE49-F238E27FC236}">
                  <a16:creationId xmlns:a16="http://schemas.microsoft.com/office/drawing/2014/main" id="{1FDBE6DA-8698-1C7F-82B8-3BF12E155703}"/>
                </a:ext>
              </a:extLst>
            </p:cNvPr>
            <p:cNvGrpSpPr/>
            <p:nvPr/>
          </p:nvGrpSpPr>
          <p:grpSpPr>
            <a:xfrm flipH="1">
              <a:off x="5261854" y="8981219"/>
              <a:ext cx="835634" cy="276544"/>
              <a:chOff x="1143392" y="9148622"/>
              <a:chExt cx="3167053" cy="553087"/>
            </a:xfrm>
          </p:grpSpPr>
          <p:cxnSp>
            <p:nvCxnSpPr>
              <p:cNvPr id="71" name="Connecteur droit 70">
                <a:extLst>
                  <a:ext uri="{FF2B5EF4-FFF2-40B4-BE49-F238E27FC236}">
                    <a16:creationId xmlns:a16="http://schemas.microsoft.com/office/drawing/2014/main" id="{A2DDF354-2DC4-FD29-D7E6-42A03234AC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43392" y="9148622"/>
                <a:ext cx="1858760" cy="1718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cteur droit 71">
                <a:extLst>
                  <a:ext uri="{FF2B5EF4-FFF2-40B4-BE49-F238E27FC236}">
                    <a16:creationId xmlns:a16="http://schemas.microsoft.com/office/drawing/2014/main" id="{5E57BE58-A7C1-3011-7818-2AC9EA4B6D8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973274" y="9162450"/>
                <a:ext cx="1337171" cy="539259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7" name="Connecteur droit 66">
              <a:extLst>
                <a:ext uri="{FF2B5EF4-FFF2-40B4-BE49-F238E27FC236}">
                  <a16:creationId xmlns:a16="http://schemas.microsoft.com/office/drawing/2014/main" id="{7AF582BB-FFF7-EF05-59A0-A3D8F37E9D93}"/>
                </a:ext>
              </a:extLst>
            </p:cNvPr>
            <p:cNvCxnSpPr>
              <a:cxnSpLocks/>
            </p:cNvCxnSpPr>
            <p:nvPr/>
          </p:nvCxnSpPr>
          <p:spPr>
            <a:xfrm>
              <a:off x="5492750" y="9728200"/>
              <a:ext cx="685800" cy="0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2A5BC1D0-2F47-A7D0-FE8B-3871F0E3F75D}"/>
                </a:ext>
              </a:extLst>
            </p:cNvPr>
            <p:cNvSpPr txBox="1"/>
            <p:nvPr/>
          </p:nvSpPr>
          <p:spPr>
            <a:xfrm>
              <a:off x="6006295" y="8849293"/>
              <a:ext cx="990600" cy="338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gazeux</a:t>
              </a:r>
            </a:p>
            <a:p>
              <a:pPr algn="ctr"/>
              <a:r>
                <a:rPr lang="fr-FR" sz="2400" b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0,001%</a:t>
              </a:r>
            </a:p>
          </p:txBody>
        </p:sp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91483FD7-B1A9-2524-FA6E-FC4738E75C58}"/>
                </a:ext>
              </a:extLst>
            </p:cNvPr>
            <p:cNvSpPr txBox="1"/>
            <p:nvPr/>
          </p:nvSpPr>
          <p:spPr>
            <a:xfrm>
              <a:off x="3430566" y="8835033"/>
              <a:ext cx="914400" cy="338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solide</a:t>
              </a:r>
            </a:p>
            <a:p>
              <a:pPr algn="ctr"/>
              <a:r>
                <a:rPr lang="fr-FR" sz="2400" b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2,15 %</a:t>
              </a:r>
            </a:p>
          </p:txBody>
        </p:sp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F24044B8-A15F-7A7E-B7F6-02D8D8CD3263}"/>
                </a:ext>
              </a:extLst>
            </p:cNvPr>
            <p:cNvSpPr txBox="1"/>
            <p:nvPr/>
          </p:nvSpPr>
          <p:spPr>
            <a:xfrm>
              <a:off x="6111917" y="9599458"/>
              <a:ext cx="914400" cy="338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liquide</a:t>
              </a:r>
            </a:p>
            <a:p>
              <a:pPr algn="ctr"/>
              <a:r>
                <a:rPr lang="fr-FR" sz="2400" b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97,8 %</a:t>
              </a:r>
            </a:p>
          </p:txBody>
        </p:sp>
      </p:grpSp>
      <p:sp>
        <p:nvSpPr>
          <p:cNvPr id="3" name="TextBox 6">
            <a:extLst>
              <a:ext uri="{FF2B5EF4-FFF2-40B4-BE49-F238E27FC236}">
                <a16:creationId xmlns:a16="http://schemas.microsoft.com/office/drawing/2014/main" id="{4795F239-6469-9114-F6CA-273B04837B36}"/>
              </a:ext>
            </a:extLst>
          </p:cNvPr>
          <p:cNvSpPr txBox="1"/>
          <p:nvPr/>
        </p:nvSpPr>
        <p:spPr>
          <a:xfrm>
            <a:off x="164788" y="1196562"/>
            <a:ext cx="3792070" cy="2247424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</a:t>
            </a:r>
            <a:r>
              <a:rPr lang="fr-FR" sz="5400" b="1" dirty="0">
                <a:latin typeface="+mj-lt"/>
                <a:sym typeface="Wingdings" panose="05000000000000000000" pitchFamily="2" charset="2"/>
              </a:rPr>
              <a:t> </a:t>
            </a:r>
          </a:p>
          <a:p>
            <a:pPr algn="ctr"/>
            <a:r>
              <a:rPr lang="fr-FR" sz="2400" b="1" dirty="0">
                <a:latin typeface="+mj-lt"/>
              </a:rPr>
              <a:t>Je formule des phrases décrivant la répartition de l’eau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1DE476-5438-CCFA-9FBB-F3EEDC54234F}"/>
              </a:ext>
            </a:extLst>
          </p:cNvPr>
          <p:cNvSpPr txBox="1"/>
          <p:nvPr/>
        </p:nvSpPr>
        <p:spPr>
          <a:xfrm>
            <a:off x="-389425" y="4176529"/>
            <a:ext cx="4813941" cy="2145268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Structure utilisée</a:t>
            </a:r>
            <a:br>
              <a:rPr lang="fr-FR" sz="2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</a:br>
            <a:r>
              <a:rPr lang="fr-FR" sz="2400" b="1" dirty="0">
                <a:latin typeface="+mj-lt"/>
              </a:rPr>
              <a:t>……….… représente </a:t>
            </a:r>
            <a:br>
              <a:rPr lang="fr-FR" sz="2400" b="1" dirty="0">
                <a:latin typeface="+mj-lt"/>
              </a:rPr>
            </a:br>
            <a:r>
              <a:rPr lang="fr-FR" sz="2400" b="1" dirty="0">
                <a:latin typeface="+mj-lt"/>
              </a:rPr>
              <a:t>( la plus grande, la petite , </a:t>
            </a:r>
            <a:br>
              <a:rPr lang="fr-FR" sz="2400" b="1" dirty="0">
                <a:latin typeface="+mj-lt"/>
              </a:rPr>
            </a:br>
            <a:r>
              <a:rPr lang="fr-FR" sz="2400" b="1" dirty="0">
                <a:latin typeface="+mj-lt"/>
              </a:rPr>
              <a:t>la plus petite) partie :</a:t>
            </a:r>
            <a:br>
              <a:rPr lang="fr-FR" sz="2400" b="1" dirty="0">
                <a:latin typeface="+mj-lt"/>
              </a:rPr>
            </a:br>
            <a:r>
              <a:rPr lang="fr-FR" sz="2400" b="1" dirty="0">
                <a:latin typeface="+mj-lt"/>
              </a:rPr>
              <a:t> ………..%</a:t>
            </a:r>
          </a:p>
        </p:txBody>
      </p:sp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82C76E5E-0837-5B0F-847F-236255D4DF78}"/>
              </a:ext>
            </a:extLst>
          </p:cNvPr>
          <p:cNvSpPr/>
          <p:nvPr/>
        </p:nvSpPr>
        <p:spPr>
          <a:xfrm>
            <a:off x="1657847" y="3575919"/>
            <a:ext cx="563880" cy="685800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object 76">
            <a:extLst>
              <a:ext uri="{FF2B5EF4-FFF2-40B4-BE49-F238E27FC236}">
                <a16:creationId xmlns:a16="http://schemas.microsoft.com/office/drawing/2014/main" id="{2EDFD3B2-238E-A298-627D-8BFE952B4695}"/>
              </a:ext>
            </a:extLst>
          </p:cNvPr>
          <p:cNvSpPr txBox="1"/>
          <p:nvPr/>
        </p:nvSpPr>
        <p:spPr>
          <a:xfrm>
            <a:off x="4607859" y="5503535"/>
            <a:ext cx="7191027" cy="348875"/>
          </a:xfrm>
          <a:prstGeom prst="roundRect">
            <a:avLst/>
          </a:prstGeom>
          <a:solidFill>
            <a:srgbClr val="C00000"/>
          </a:solidFill>
        </p:spPr>
        <p:txBody>
          <a:bodyPr vert="horz" wrap="square" lIns="36000" tIns="108000" rIns="72000" bIns="0" rtlCol="0">
            <a:spAutoFit/>
          </a:bodyPr>
          <a:lstStyle/>
          <a:p>
            <a:pPr marL="12700" marR="5080" algn="ctr">
              <a:lnSpc>
                <a:spcPts val="1300"/>
              </a:lnSpc>
              <a:spcBef>
                <a:spcPts val="260"/>
              </a:spcBef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Répartition </a:t>
            </a:r>
            <a:r>
              <a:rPr lang="fr-FR" sz="2400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l’eau sur Terre selon son état physique. </a:t>
            </a:r>
          </a:p>
        </p:txBody>
      </p:sp>
    </p:spTree>
    <p:extLst>
      <p:ext uri="{BB962C8B-B14F-4D97-AF65-F5344CB8AC3E}">
        <p14:creationId xmlns:p14="http://schemas.microsoft.com/office/powerpoint/2010/main" val="2726933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84328F-9260-2AC3-D17D-926965718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31151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264" y="296984"/>
            <a:ext cx="10778296" cy="62598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Notre tâche consiste à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écrire la répartition de l'eau sur Terre selon son état physique et sa nature.</a:t>
            </a:r>
            <a:b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80290" y="689687"/>
            <a:ext cx="10277475" cy="268287"/>
          </a:xfrm>
        </p:spPr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Indiquer les différents supports utilisés et les étapes à suivre pour réaliser cette tâche.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7916" y="497458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5E8FA03-1EAB-8A53-4775-38F04D156E40}"/>
              </a:ext>
            </a:extLst>
          </p:cNvPr>
          <p:cNvSpPr/>
          <p:nvPr/>
        </p:nvSpPr>
        <p:spPr>
          <a:xfrm>
            <a:off x="343495" y="1735494"/>
            <a:ext cx="11056025" cy="4914988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1800"/>
              </a:spcBef>
              <a:spcAft>
                <a:spcPts val="1800"/>
              </a:spcAft>
              <a:defRPr/>
            </a:pPr>
            <a:endParaRPr lang="fr-FR" b="1" noProof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343495" y="1202709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67B457-6BD9-19E6-C31E-12813BF04C1C}"/>
              </a:ext>
            </a:extLst>
          </p:cNvPr>
          <p:cNvSpPr txBox="1"/>
          <p:nvPr/>
        </p:nvSpPr>
        <p:spPr>
          <a:xfrm>
            <a:off x="4907280" y="2938098"/>
            <a:ext cx="6045199" cy="3560684"/>
          </a:xfrm>
          <a:prstGeom prst="roundRect">
            <a:avLst>
              <a:gd name="adj" fmla="val 5952"/>
            </a:avLst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>
              <a:spcBef>
                <a:spcPts val="1800"/>
              </a:spcBef>
              <a:spcAft>
                <a:spcPts val="1800"/>
              </a:spcAft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’i</a:t>
            </a:r>
            <a:r>
              <a:rPr lang="fr-FR" sz="24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dentifie</a:t>
            </a:r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 titre du graphique en secteur.</a:t>
            </a:r>
          </a:p>
          <a:p>
            <a:pPr algn="just"/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2-J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d</a:t>
            </a:r>
            <a:r>
              <a:rPr lang="fr-FR" sz="24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étermine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différents secteurs du graphique.</a:t>
            </a:r>
            <a:endParaRPr lang="ar-MA" sz="2400" b="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décris </a:t>
            </a:r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répartition </a:t>
            </a:r>
            <a:r>
              <a:rPr lang="fr-FR" sz="24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l’eau, en se basant sur le graphique.</a:t>
            </a:r>
            <a:endParaRPr lang="fr-FR" sz="2400" b="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à coins arrondis 3">
            <a:extLst>
              <a:ext uri="{FF2B5EF4-FFF2-40B4-BE49-F238E27FC236}">
                <a16:creationId xmlns:a16="http://schemas.microsoft.com/office/drawing/2014/main" id="{5E5E85B4-40BF-81A1-208F-E8837DA931B5}"/>
              </a:ext>
            </a:extLst>
          </p:cNvPr>
          <p:cNvSpPr/>
          <p:nvPr/>
        </p:nvSpPr>
        <p:spPr>
          <a:xfrm>
            <a:off x="583811" y="1809405"/>
            <a:ext cx="4098096" cy="37118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</a:rPr>
              <a:t>Support : </a:t>
            </a:r>
            <a:r>
              <a:rPr lang="fr-FR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Graphique en secteur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676ABFC-731A-BD91-AB35-F29EEF3CE21E}"/>
              </a:ext>
            </a:extLst>
          </p:cNvPr>
          <p:cNvSpPr txBox="1"/>
          <p:nvPr/>
        </p:nvSpPr>
        <p:spPr>
          <a:xfrm>
            <a:off x="4630716" y="2381912"/>
            <a:ext cx="680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Je réalise ma tâche en répondant aux trois consignes : </a:t>
            </a:r>
          </a:p>
          <a:p>
            <a:pPr algn="ctr"/>
            <a:endParaRPr lang="fr-FR" sz="2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84DAD8F-0E53-CBF6-7FD2-5264BA897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" y="3406372"/>
            <a:ext cx="4211976" cy="141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38FA120C-0834-2AA3-EA28-836B661A326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2" b="31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DA739E-9D5A-04F9-95E5-F01F36A5F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6CA158-7BD0-6418-8467-4743275C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première consigne, je repère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titre du graphique présenté.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80F912B-3128-3E5D-3154-2BA34D4260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799C31-6C84-98BF-8919-A90E6447006D}"/>
              </a:ext>
            </a:extLst>
          </p:cNvPr>
          <p:cNvSpPr/>
          <p:nvPr/>
        </p:nvSpPr>
        <p:spPr>
          <a:xfrm>
            <a:off x="1104900" y="2362200"/>
            <a:ext cx="9715500" cy="3581400"/>
          </a:xfrm>
          <a:prstGeom prst="rect">
            <a:avLst/>
          </a:prstGeom>
          <a:solidFill>
            <a:srgbClr val="FEEB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EE9AAA57-63CD-A5E7-C942-12B2F54009D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93689E4E-0570-E9D3-CD25-697051A29473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9549BBA-DF92-BA07-7944-51BA2D435733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Identifiez le titre du graphique en secteur.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1F3FAF9D-70D0-C9B0-A2E2-6A8D5AD06EFA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6C2986E6-C371-6EF7-463A-F678DDCBDA35}"/>
              </a:ext>
            </a:extLst>
          </p:cNvPr>
          <p:cNvSpPr txBox="1"/>
          <p:nvPr/>
        </p:nvSpPr>
        <p:spPr>
          <a:xfrm>
            <a:off x="1450656" y="6102608"/>
            <a:ext cx="8003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Titre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 : La répartition de l’eau sur Terre selon son état physique</a:t>
            </a:r>
          </a:p>
        </p:txBody>
      </p:sp>
      <p:graphicFrame>
        <p:nvGraphicFramePr>
          <p:cNvPr id="46" name="Graphique 45">
            <a:extLst>
              <a:ext uri="{FF2B5EF4-FFF2-40B4-BE49-F238E27FC236}">
                <a16:creationId xmlns:a16="http://schemas.microsoft.com/office/drawing/2014/main" id="{6646B2F0-85ED-4AF9-DE17-F4E92777C9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7747292"/>
              </p:ext>
            </p:extLst>
          </p:nvPr>
        </p:nvGraphicFramePr>
        <p:xfrm>
          <a:off x="3856411" y="2808583"/>
          <a:ext cx="3229402" cy="2903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DAA967BA-2354-8542-5F9D-A86D61A7BEE8}"/>
              </a:ext>
            </a:extLst>
          </p:cNvPr>
          <p:cNvSpPr/>
          <p:nvPr/>
        </p:nvSpPr>
        <p:spPr>
          <a:xfrm>
            <a:off x="2832984" y="5562600"/>
            <a:ext cx="5823336" cy="3505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6B2DCD9-6928-64B9-6BA2-848B96E3F7C2}"/>
              </a:ext>
            </a:extLst>
          </p:cNvPr>
          <p:cNvGrpSpPr/>
          <p:nvPr/>
        </p:nvGrpSpPr>
        <p:grpSpPr>
          <a:xfrm>
            <a:off x="569899" y="1805020"/>
            <a:ext cx="10659370" cy="412287"/>
            <a:chOff x="1152698" y="4834312"/>
            <a:chExt cx="10426107" cy="4122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DE8B7E1-B59E-7C06-CECF-4488D5799661}"/>
                </a:ext>
              </a:extLst>
            </p:cNvPr>
            <p:cNvSpPr/>
            <p:nvPr/>
          </p:nvSpPr>
          <p:spPr>
            <a:xfrm>
              <a:off x="1683787" y="4834312"/>
              <a:ext cx="9895018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J’identifie le titre qui se trouve en bas du graphique.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39C5992-3200-7851-1337-00DF7C99E5D2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8755EA50-EF1E-1087-D0C8-3DDD3180D7DD}"/>
              </a:ext>
            </a:extLst>
          </p:cNvPr>
          <p:cNvGrpSpPr/>
          <p:nvPr/>
        </p:nvGrpSpPr>
        <p:grpSpPr>
          <a:xfrm>
            <a:off x="1784000" y="2591912"/>
            <a:ext cx="7641913" cy="2447308"/>
            <a:chOff x="3374343" y="8850016"/>
            <a:chExt cx="3877749" cy="1094081"/>
          </a:xfrm>
        </p:grpSpPr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1F8C5070-F1CE-2894-4634-F1CA518A5A77}"/>
                </a:ext>
              </a:extLst>
            </p:cNvPr>
            <p:cNvGrpSpPr/>
            <p:nvPr/>
          </p:nvGrpSpPr>
          <p:grpSpPr>
            <a:xfrm>
              <a:off x="4273549" y="8974790"/>
              <a:ext cx="914399" cy="228600"/>
              <a:chOff x="3595795" y="8830980"/>
              <a:chExt cx="1925319" cy="457200"/>
            </a:xfrm>
          </p:grpSpPr>
          <p:cxnSp>
            <p:nvCxnSpPr>
              <p:cNvPr id="34" name="Connecteur droit 33">
                <a:extLst>
                  <a:ext uri="{FF2B5EF4-FFF2-40B4-BE49-F238E27FC236}">
                    <a16:creationId xmlns:a16="http://schemas.microsoft.com/office/drawing/2014/main" id="{4DF2EECA-09AB-AAA9-CE93-050E24B9AC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95795" y="8830980"/>
                <a:ext cx="9626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>
                <a:extLst>
                  <a:ext uri="{FF2B5EF4-FFF2-40B4-BE49-F238E27FC236}">
                    <a16:creationId xmlns:a16="http://schemas.microsoft.com/office/drawing/2014/main" id="{71C0A59F-B864-8D9C-F29C-4B714A7B85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558458" y="8830980"/>
                <a:ext cx="962656" cy="45720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672B329C-283D-2BEC-6122-85AE693337F2}"/>
                </a:ext>
              </a:extLst>
            </p:cNvPr>
            <p:cNvGrpSpPr/>
            <p:nvPr/>
          </p:nvGrpSpPr>
          <p:grpSpPr>
            <a:xfrm flipH="1">
              <a:off x="5667852" y="9149292"/>
              <a:ext cx="628454" cy="244744"/>
              <a:chOff x="389878" y="9484747"/>
              <a:chExt cx="2381841" cy="489486"/>
            </a:xfrm>
          </p:grpSpPr>
          <p:cxnSp>
            <p:nvCxnSpPr>
              <p:cNvPr id="31" name="Connecteur droit 30">
                <a:extLst>
                  <a:ext uri="{FF2B5EF4-FFF2-40B4-BE49-F238E27FC236}">
                    <a16:creationId xmlns:a16="http://schemas.microsoft.com/office/drawing/2014/main" id="{A42743B7-F5E5-9123-2889-4ECBC9F15C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878" y="9492830"/>
                <a:ext cx="1107744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C43BB3FD-6C0B-A30D-27DA-8CF7BA0411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456840" y="9484747"/>
                <a:ext cx="1314879" cy="489486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963BBE4E-1933-9ADB-35AD-FE3297ACF7D6}"/>
                </a:ext>
              </a:extLst>
            </p:cNvPr>
            <p:cNvCxnSpPr>
              <a:cxnSpLocks/>
            </p:cNvCxnSpPr>
            <p:nvPr/>
          </p:nvCxnSpPr>
          <p:spPr>
            <a:xfrm>
              <a:off x="5621161" y="9468146"/>
              <a:ext cx="197971" cy="277975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8F1CEB36-0C09-610A-586C-0209AC979C3F}"/>
                </a:ext>
              </a:extLst>
            </p:cNvPr>
            <p:cNvSpPr txBox="1"/>
            <p:nvPr/>
          </p:nvSpPr>
          <p:spPr>
            <a:xfrm>
              <a:off x="6261492" y="9605548"/>
              <a:ext cx="990600" cy="338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gazeux</a:t>
              </a:r>
            </a:p>
            <a:p>
              <a:pPr algn="ctr"/>
              <a:r>
                <a:rPr lang="fr-FR" sz="2400" b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0,001%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C489676C-F816-AD33-EFB7-6A16872D1858}"/>
                </a:ext>
              </a:extLst>
            </p:cNvPr>
            <p:cNvSpPr txBox="1"/>
            <p:nvPr/>
          </p:nvSpPr>
          <p:spPr>
            <a:xfrm>
              <a:off x="6266093" y="9026935"/>
              <a:ext cx="914400" cy="338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solide</a:t>
              </a:r>
            </a:p>
            <a:p>
              <a:pPr algn="ctr"/>
              <a:r>
                <a:rPr lang="fr-FR" sz="2400" b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2,15 %</a:t>
              </a: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836A6F5F-00D5-4B29-8AE2-93945135412F}"/>
                </a:ext>
              </a:extLst>
            </p:cNvPr>
            <p:cNvSpPr txBox="1"/>
            <p:nvPr/>
          </p:nvSpPr>
          <p:spPr>
            <a:xfrm>
              <a:off x="3374343" y="8850016"/>
              <a:ext cx="914400" cy="338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liquide</a:t>
              </a:r>
            </a:p>
            <a:p>
              <a:pPr algn="ctr"/>
              <a:r>
                <a:rPr lang="fr-FR" sz="2400" b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97,8 %</a:t>
              </a:r>
            </a:p>
          </p:txBody>
        </p:sp>
      </p:grp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54FCA078-8256-7DA4-B6FD-36381D06CD08}"/>
              </a:ext>
            </a:extLst>
          </p:cNvPr>
          <p:cNvCxnSpPr>
            <a:cxnSpLocks/>
          </p:cNvCxnSpPr>
          <p:nvPr/>
        </p:nvCxnSpPr>
        <p:spPr>
          <a:xfrm flipH="1">
            <a:off x="6592448" y="4573994"/>
            <a:ext cx="966510" cy="192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>
            <a:extLst>
              <a:ext uri="{FF2B5EF4-FFF2-40B4-BE49-F238E27FC236}">
                <a16:creationId xmlns:a16="http://schemas.microsoft.com/office/drawing/2014/main" id="{F6A8C429-96A3-AD59-A796-545B1EABAE9E}"/>
              </a:ext>
            </a:extLst>
          </p:cNvPr>
          <p:cNvSpPr txBox="1"/>
          <p:nvPr/>
        </p:nvSpPr>
        <p:spPr>
          <a:xfrm>
            <a:off x="3204210" y="5553194"/>
            <a:ext cx="96697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416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3" grpId="0" animBg="1"/>
      <p:bldP spid="13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4DC77D-56B5-6195-21CF-12D21111B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1E546729-3799-05D3-9AC1-8E09B86103E8}"/>
              </a:ext>
            </a:extLst>
          </p:cNvPr>
          <p:cNvSpPr/>
          <p:nvPr/>
        </p:nvSpPr>
        <p:spPr>
          <a:xfrm>
            <a:off x="1104900" y="2362200"/>
            <a:ext cx="9715500" cy="3581400"/>
          </a:xfrm>
          <a:prstGeom prst="rect">
            <a:avLst/>
          </a:prstGeom>
          <a:solidFill>
            <a:srgbClr val="FEEB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0B1865B-446C-20B6-E266-2396D2D37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Puis je passe à la deuxième consigne , et je suis la stratégie suivante :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B9B42BB-9000-0EBB-7A69-AE848DFD332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571FC182-4D88-25AC-6745-5D972398740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BD3062B9-59D4-3609-3C94-952C0EAD6304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E8AFB51-65C3-ADE3-47FD-C7DFC7C1CBAB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Déterminez les différents secteurs du graphique.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244993EA-3DEB-7A7F-422F-929446223842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EE44706-48BC-1134-6241-65B960D54FE6}"/>
              </a:ext>
            </a:extLst>
          </p:cNvPr>
          <p:cNvGrpSpPr/>
          <p:nvPr/>
        </p:nvGrpSpPr>
        <p:grpSpPr>
          <a:xfrm>
            <a:off x="569899" y="1805020"/>
            <a:ext cx="10659370" cy="412287"/>
            <a:chOff x="1152698" y="4834312"/>
            <a:chExt cx="10426107" cy="4122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036593B-CF79-355B-BF3C-DAD3DB647BA7}"/>
                </a:ext>
              </a:extLst>
            </p:cNvPr>
            <p:cNvSpPr/>
            <p:nvPr/>
          </p:nvSpPr>
          <p:spPr>
            <a:xfrm>
              <a:off x="1683787" y="4834312"/>
              <a:ext cx="9895018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J’identifie le nombre de secteurs du graphique.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55CA5BC-4EA3-8C84-D26A-793D1FA19DEC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a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68B1D8D3-8960-7799-44C6-BB6C94B77B21}"/>
              </a:ext>
            </a:extLst>
          </p:cNvPr>
          <p:cNvSpPr txBox="1"/>
          <p:nvPr/>
        </p:nvSpPr>
        <p:spPr>
          <a:xfrm>
            <a:off x="3105992" y="6065285"/>
            <a:ext cx="53271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graphique est composé de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secteurs.</a:t>
            </a: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DEB52244-7106-29BE-BB7B-5CF983506F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6446263"/>
              </p:ext>
            </p:extLst>
          </p:nvPr>
        </p:nvGraphicFramePr>
        <p:xfrm>
          <a:off x="3856411" y="2808583"/>
          <a:ext cx="3229402" cy="2903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8" name="Groupe 7">
            <a:extLst>
              <a:ext uri="{FF2B5EF4-FFF2-40B4-BE49-F238E27FC236}">
                <a16:creationId xmlns:a16="http://schemas.microsoft.com/office/drawing/2014/main" id="{9C805836-3032-5AA8-1DDB-25344E09F85B}"/>
              </a:ext>
            </a:extLst>
          </p:cNvPr>
          <p:cNvGrpSpPr/>
          <p:nvPr/>
        </p:nvGrpSpPr>
        <p:grpSpPr>
          <a:xfrm>
            <a:off x="1784000" y="2591912"/>
            <a:ext cx="7641913" cy="2447308"/>
            <a:chOff x="3374343" y="8850016"/>
            <a:chExt cx="3877749" cy="1094081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1CAF3754-7C44-34E3-156E-63DCF105E292}"/>
                </a:ext>
              </a:extLst>
            </p:cNvPr>
            <p:cNvGrpSpPr/>
            <p:nvPr/>
          </p:nvGrpSpPr>
          <p:grpSpPr>
            <a:xfrm>
              <a:off x="4273549" y="8974790"/>
              <a:ext cx="914399" cy="228600"/>
              <a:chOff x="3595795" y="8830980"/>
              <a:chExt cx="1925319" cy="457200"/>
            </a:xfrm>
          </p:grpSpPr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56BBB663-594D-EDBF-A9B7-1F6900CD4C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95795" y="8830980"/>
                <a:ext cx="9626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4A4D21C7-3D8E-B36F-BA09-F3346638992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558458" y="8830980"/>
                <a:ext cx="962656" cy="45720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348DF495-8C9E-71E4-45F2-5D95B5246B50}"/>
                </a:ext>
              </a:extLst>
            </p:cNvPr>
            <p:cNvGrpSpPr/>
            <p:nvPr/>
          </p:nvGrpSpPr>
          <p:grpSpPr>
            <a:xfrm flipH="1">
              <a:off x="5667852" y="9149292"/>
              <a:ext cx="628454" cy="244744"/>
              <a:chOff x="389878" y="9484747"/>
              <a:chExt cx="2381841" cy="489486"/>
            </a:xfrm>
          </p:grpSpPr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1F51AE2D-ECC6-7ABD-9AE3-5A5CF606E0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878" y="9492830"/>
                <a:ext cx="1107744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7A00658B-86AC-7093-92FB-A929E440E6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456840" y="9484747"/>
                <a:ext cx="1314879" cy="489486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3701DE60-4742-9A1C-2C81-8141B18BB60E}"/>
                </a:ext>
              </a:extLst>
            </p:cNvPr>
            <p:cNvCxnSpPr>
              <a:cxnSpLocks/>
            </p:cNvCxnSpPr>
            <p:nvPr/>
          </p:nvCxnSpPr>
          <p:spPr>
            <a:xfrm>
              <a:off x="5621161" y="9468146"/>
              <a:ext cx="197971" cy="277975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E7E0A008-CBCC-42FF-ED6A-D9832423AFB7}"/>
                </a:ext>
              </a:extLst>
            </p:cNvPr>
            <p:cNvSpPr txBox="1"/>
            <p:nvPr/>
          </p:nvSpPr>
          <p:spPr>
            <a:xfrm>
              <a:off x="6261492" y="9605548"/>
              <a:ext cx="990600" cy="338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gazeux</a:t>
              </a:r>
            </a:p>
            <a:p>
              <a:pPr algn="ctr"/>
              <a:r>
                <a:rPr lang="fr-FR" sz="2400" b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0,001%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BC42BB64-78DE-BD89-7150-5587C84A6308}"/>
                </a:ext>
              </a:extLst>
            </p:cNvPr>
            <p:cNvSpPr txBox="1"/>
            <p:nvPr/>
          </p:nvSpPr>
          <p:spPr>
            <a:xfrm>
              <a:off x="6266093" y="9026935"/>
              <a:ext cx="914400" cy="338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solide</a:t>
              </a:r>
            </a:p>
            <a:p>
              <a:pPr algn="ctr"/>
              <a:r>
                <a:rPr lang="fr-FR" sz="2400" b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2,15 %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7B14B91A-B31A-CF41-63A8-A126244A7F10}"/>
                </a:ext>
              </a:extLst>
            </p:cNvPr>
            <p:cNvSpPr txBox="1"/>
            <p:nvPr/>
          </p:nvSpPr>
          <p:spPr>
            <a:xfrm>
              <a:off x="3374343" y="8850016"/>
              <a:ext cx="914400" cy="338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liquide</a:t>
              </a:r>
            </a:p>
            <a:p>
              <a:pPr algn="ctr"/>
              <a:r>
                <a:rPr lang="fr-FR" sz="2400" b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97,8 %</a:t>
              </a:r>
            </a:p>
          </p:txBody>
        </p:sp>
      </p:grp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E2AA3FCE-EF9F-C22C-FF64-5124DAE6409B}"/>
              </a:ext>
            </a:extLst>
          </p:cNvPr>
          <p:cNvCxnSpPr>
            <a:cxnSpLocks/>
          </p:cNvCxnSpPr>
          <p:nvPr/>
        </p:nvCxnSpPr>
        <p:spPr>
          <a:xfrm flipH="1">
            <a:off x="6592448" y="4573994"/>
            <a:ext cx="966510" cy="192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9AC1F895-705D-12F6-AFFC-66F1D4EE082C}"/>
              </a:ext>
            </a:extLst>
          </p:cNvPr>
          <p:cNvSpPr txBox="1"/>
          <p:nvPr/>
        </p:nvSpPr>
        <p:spPr>
          <a:xfrm>
            <a:off x="3204210" y="5553194"/>
            <a:ext cx="96697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CE3F8078-DC39-302A-255E-0CFCB70BBE70}"/>
              </a:ext>
            </a:extLst>
          </p:cNvPr>
          <p:cNvSpPr txBox="1"/>
          <p:nvPr/>
        </p:nvSpPr>
        <p:spPr>
          <a:xfrm>
            <a:off x="1693804" y="2585691"/>
            <a:ext cx="1802016" cy="830997"/>
          </a:xfrm>
          <a:prstGeom prst="rect">
            <a:avLst/>
          </a:prstGeom>
          <a:solidFill>
            <a:srgbClr val="FEEBD4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Secteur </a:t>
            </a:r>
            <a:b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58954FB-F5E2-91EA-1731-0B9C8ED21DAF}"/>
              </a:ext>
            </a:extLst>
          </p:cNvPr>
          <p:cNvSpPr txBox="1"/>
          <p:nvPr/>
        </p:nvSpPr>
        <p:spPr>
          <a:xfrm>
            <a:off x="7366817" y="2996238"/>
            <a:ext cx="1802016" cy="830997"/>
          </a:xfrm>
          <a:prstGeom prst="rect">
            <a:avLst/>
          </a:prstGeom>
          <a:solidFill>
            <a:srgbClr val="FEEBD4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Secteur </a:t>
            </a:r>
            <a:b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81323F0-2922-05CE-C585-054D73E5757F}"/>
              </a:ext>
            </a:extLst>
          </p:cNvPr>
          <p:cNvSpPr txBox="1"/>
          <p:nvPr/>
        </p:nvSpPr>
        <p:spPr>
          <a:xfrm>
            <a:off x="7472564" y="4314965"/>
            <a:ext cx="1802016" cy="830997"/>
          </a:xfrm>
          <a:prstGeom prst="rect">
            <a:avLst/>
          </a:prstGeom>
          <a:solidFill>
            <a:srgbClr val="FEEBD4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Secteur </a:t>
            </a:r>
            <a:b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02344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1" grpId="0" animBg="1"/>
      <p:bldP spid="32" grpId="0" animBg="1"/>
      <p:bldP spid="3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795BA4-9EB2-EB4B-9507-A797591A1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FA1974AD-4C08-FA2E-C925-4E6945323292}"/>
              </a:ext>
            </a:extLst>
          </p:cNvPr>
          <p:cNvSpPr/>
          <p:nvPr/>
        </p:nvSpPr>
        <p:spPr>
          <a:xfrm>
            <a:off x="1104900" y="2362200"/>
            <a:ext cx="9715500" cy="3581400"/>
          </a:xfrm>
          <a:prstGeom prst="rect">
            <a:avLst/>
          </a:prstGeom>
          <a:solidFill>
            <a:srgbClr val="FEEB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4570829-C1DF-C769-19C8-9D9C7DB82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je peux identifier facilement les différents secteurs.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E001E1-8A0F-5262-15CA-5FCC9CE3A7D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413FBBB0-7FD4-78B0-93A5-4E01EF536B2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99A5303B-A63B-DCC0-413E-B84A8C9562D2}"/>
              </a:ext>
            </a:extLst>
          </p:cNvPr>
          <p:cNvGrpSpPr/>
          <p:nvPr/>
        </p:nvGrpSpPr>
        <p:grpSpPr>
          <a:xfrm>
            <a:off x="569899" y="1805020"/>
            <a:ext cx="10659370" cy="412287"/>
            <a:chOff x="1152698" y="4834312"/>
            <a:chExt cx="10426107" cy="4122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74550AB-F7B7-C9B9-EA8F-F5FA9DF42D06}"/>
                </a:ext>
              </a:extLst>
            </p:cNvPr>
            <p:cNvSpPr/>
            <p:nvPr/>
          </p:nvSpPr>
          <p:spPr>
            <a:xfrm>
              <a:off x="1683787" y="4834312"/>
              <a:ext cx="9895018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J’identifie les secteurs à partir de la légende.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AB5CCA1-979D-269B-C033-7F580FE2CC4B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b</a:t>
              </a:r>
            </a:p>
          </p:txBody>
        </p:sp>
      </p:grp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F3D79190-E21C-3CF7-031C-751942DA739C}"/>
              </a:ext>
            </a:extLst>
          </p:cNvPr>
          <p:cNvGraphicFramePr/>
          <p:nvPr/>
        </p:nvGraphicFramePr>
        <p:xfrm>
          <a:off x="3856411" y="2808583"/>
          <a:ext cx="3229402" cy="2903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8" name="Groupe 7">
            <a:extLst>
              <a:ext uri="{FF2B5EF4-FFF2-40B4-BE49-F238E27FC236}">
                <a16:creationId xmlns:a16="http://schemas.microsoft.com/office/drawing/2014/main" id="{E27B5053-0D01-7F91-CC5E-676499CD0652}"/>
              </a:ext>
            </a:extLst>
          </p:cNvPr>
          <p:cNvGrpSpPr/>
          <p:nvPr/>
        </p:nvGrpSpPr>
        <p:grpSpPr>
          <a:xfrm>
            <a:off x="1784000" y="2591908"/>
            <a:ext cx="7641913" cy="2447312"/>
            <a:chOff x="3374343" y="8850016"/>
            <a:chExt cx="3877749" cy="1094083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611AE2BB-BBBC-8454-D712-AA019470BE47}"/>
                </a:ext>
              </a:extLst>
            </p:cNvPr>
            <p:cNvGrpSpPr/>
            <p:nvPr/>
          </p:nvGrpSpPr>
          <p:grpSpPr>
            <a:xfrm>
              <a:off x="4273549" y="8974790"/>
              <a:ext cx="914399" cy="228600"/>
              <a:chOff x="3595795" y="8830980"/>
              <a:chExt cx="1925319" cy="457200"/>
            </a:xfrm>
          </p:grpSpPr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11129D0F-A49C-132C-633F-75FC0AB460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95795" y="8830980"/>
                <a:ext cx="9626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52C93693-02C2-FD29-FA94-11C467192D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558458" y="8830980"/>
                <a:ext cx="962656" cy="45720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91D24F3F-56A9-6566-9FD1-4FDA0A17B5B2}"/>
                </a:ext>
              </a:extLst>
            </p:cNvPr>
            <p:cNvGrpSpPr/>
            <p:nvPr/>
          </p:nvGrpSpPr>
          <p:grpSpPr>
            <a:xfrm flipH="1">
              <a:off x="5667852" y="9149292"/>
              <a:ext cx="628454" cy="244744"/>
              <a:chOff x="389878" y="9484747"/>
              <a:chExt cx="2381841" cy="489486"/>
            </a:xfrm>
          </p:grpSpPr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A271A32F-1D1F-02F5-3C25-843C18DF0D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9878" y="9492830"/>
                <a:ext cx="1107744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23D80ED1-1DFF-2288-F55A-DAA0C323430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456840" y="9484747"/>
                <a:ext cx="1314879" cy="489486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672296B7-A10B-9A89-666C-7E27A9F7B08B}"/>
                </a:ext>
              </a:extLst>
            </p:cNvPr>
            <p:cNvCxnSpPr>
              <a:cxnSpLocks/>
            </p:cNvCxnSpPr>
            <p:nvPr/>
          </p:nvCxnSpPr>
          <p:spPr>
            <a:xfrm>
              <a:off x="5621161" y="9468146"/>
              <a:ext cx="197971" cy="277975"/>
            </a:xfrm>
            <a:prstGeom prst="line">
              <a:avLst/>
            </a:prstGeom>
            <a:ln w="28575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40DA7744-720B-A133-E405-05C0AAE25CC0}"/>
                </a:ext>
              </a:extLst>
            </p:cNvPr>
            <p:cNvSpPr txBox="1"/>
            <p:nvPr/>
          </p:nvSpPr>
          <p:spPr>
            <a:xfrm>
              <a:off x="6261492" y="9605550"/>
              <a:ext cx="990600" cy="338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gazeux</a:t>
              </a:r>
            </a:p>
            <a:p>
              <a:pPr algn="ctr"/>
              <a:r>
                <a:rPr lang="fr-FR" sz="2400" b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0,001%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9E993270-3B85-224E-1983-6514AE03F90D}"/>
                </a:ext>
              </a:extLst>
            </p:cNvPr>
            <p:cNvSpPr txBox="1"/>
            <p:nvPr/>
          </p:nvSpPr>
          <p:spPr>
            <a:xfrm>
              <a:off x="6266093" y="9026935"/>
              <a:ext cx="914400" cy="338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solide</a:t>
              </a:r>
            </a:p>
            <a:p>
              <a:pPr algn="ctr"/>
              <a:r>
                <a:rPr lang="fr-FR" sz="2400" b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2,15 %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05FF9302-85EA-AC83-4D76-F141AA5A612A}"/>
                </a:ext>
              </a:extLst>
            </p:cNvPr>
            <p:cNvSpPr txBox="1"/>
            <p:nvPr/>
          </p:nvSpPr>
          <p:spPr>
            <a:xfrm>
              <a:off x="3374343" y="8850016"/>
              <a:ext cx="914400" cy="3385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400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liquide</a:t>
              </a:r>
            </a:p>
            <a:p>
              <a:pPr algn="ctr"/>
              <a:r>
                <a:rPr lang="fr-FR" sz="2400" b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97,8 %</a:t>
              </a:r>
            </a:p>
          </p:txBody>
        </p:sp>
      </p:grp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D553E746-7FEF-9D5F-165A-7C9208350FFC}"/>
              </a:ext>
            </a:extLst>
          </p:cNvPr>
          <p:cNvCxnSpPr>
            <a:cxnSpLocks/>
          </p:cNvCxnSpPr>
          <p:nvPr/>
        </p:nvCxnSpPr>
        <p:spPr>
          <a:xfrm flipH="1">
            <a:off x="6592448" y="4573994"/>
            <a:ext cx="966510" cy="1921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F1D4E40-2D4E-ACF6-E606-FA0DEB063D9E}"/>
              </a:ext>
            </a:extLst>
          </p:cNvPr>
          <p:cNvSpPr txBox="1"/>
          <p:nvPr/>
        </p:nvSpPr>
        <p:spPr>
          <a:xfrm>
            <a:off x="3204210" y="5553194"/>
            <a:ext cx="96697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6D70632-9E2B-531E-00BE-8E3F74AFEDC7}"/>
              </a:ext>
            </a:extLst>
          </p:cNvPr>
          <p:cNvSpPr txBox="1"/>
          <p:nvPr/>
        </p:nvSpPr>
        <p:spPr>
          <a:xfrm>
            <a:off x="1783101" y="2592921"/>
            <a:ext cx="18020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État liquide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C5E0CE76-7E47-4426-CA80-29D0C73305EC}"/>
              </a:ext>
            </a:extLst>
          </p:cNvPr>
          <p:cNvSpPr txBox="1"/>
          <p:nvPr/>
        </p:nvSpPr>
        <p:spPr>
          <a:xfrm>
            <a:off x="7482796" y="2990195"/>
            <a:ext cx="18020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État solide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CD39EDC1-46F2-CB5E-033F-2C569116CA2F}"/>
              </a:ext>
            </a:extLst>
          </p:cNvPr>
          <p:cNvSpPr txBox="1"/>
          <p:nvPr/>
        </p:nvSpPr>
        <p:spPr>
          <a:xfrm>
            <a:off x="1043939" y="6041720"/>
            <a:ext cx="97849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secteurs:                                     -                               -</a:t>
            </a:r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B6A1169F-5CD3-77D0-22BA-8947EB90470F}"/>
              </a:ext>
            </a:extLst>
          </p:cNvPr>
          <p:cNvSpPr txBox="1"/>
          <p:nvPr/>
        </p:nvSpPr>
        <p:spPr>
          <a:xfrm>
            <a:off x="7473729" y="4280028"/>
            <a:ext cx="19521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État gazeux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6C024DBF-88CB-51D1-CEB1-E5D01583AB9C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7A5046A-9C79-5CC2-3DBF-1A547E927284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Déterminez les différents secteurs du graphique.</a:t>
              </a:r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CC38E389-8770-935D-9E6C-BADD7CFE4A37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312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0.11719 0.5020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81" y="2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3.7037E-7 L -0.1612 0.4474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21" y="2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11111E-6 L 0.00247 0.2578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1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4" grpId="0"/>
      <p:bldP spid="3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967121-E854-A17D-6490-503C8C425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227A6D69-0957-C331-7C83-B93DD6396489}"/>
              </a:ext>
            </a:extLst>
          </p:cNvPr>
          <p:cNvSpPr/>
          <p:nvPr/>
        </p:nvSpPr>
        <p:spPr>
          <a:xfrm>
            <a:off x="1379220" y="2270760"/>
            <a:ext cx="8394700" cy="2860040"/>
          </a:xfrm>
          <a:prstGeom prst="rect">
            <a:avLst/>
          </a:prstGeom>
          <a:solidFill>
            <a:srgbClr val="FEEB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74FB80B-6044-330A-9BF7-73C63B4E8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pour répondre à ma dernière consigne, je suis les deux étapes suivantes: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50CD50-FCD0-A3B8-B162-94E24EAB50B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C8A18208-9AAA-24BF-D382-3D5211B6235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9AF2C4C1-1857-4ECC-27C6-2A8DD8247069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AA8A5FD-079D-074F-D9E9-FD8360A55A37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En se basant sur le graphique, décrivez la répartition de l’eau.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AD0C7A66-5612-9882-516A-F33A2197FBDC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A20644E-5813-5311-77B3-E4C22E680CC3}"/>
              </a:ext>
            </a:extLst>
          </p:cNvPr>
          <p:cNvGrpSpPr/>
          <p:nvPr/>
        </p:nvGrpSpPr>
        <p:grpSpPr>
          <a:xfrm>
            <a:off x="569899" y="1805020"/>
            <a:ext cx="10659370" cy="412287"/>
            <a:chOff x="1152698" y="4834312"/>
            <a:chExt cx="10426107" cy="4122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B3BFB82-CB9F-B67A-3A34-F013C6B87B33}"/>
                </a:ext>
              </a:extLst>
            </p:cNvPr>
            <p:cNvSpPr/>
            <p:nvPr/>
          </p:nvSpPr>
          <p:spPr>
            <a:xfrm>
              <a:off x="1683787" y="4834312"/>
              <a:ext cx="9895018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J’extrais le pourcentage de l’état physique de l’eau correspondant à chaque secteur.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1CBEA30-C9B9-214E-59CA-CAB068933EB4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a</a:t>
              </a:r>
            </a:p>
          </p:txBody>
        </p:sp>
      </p:grpSp>
      <p:sp>
        <p:nvSpPr>
          <p:cNvPr id="30" name="ZoneTexte 29">
            <a:extLst>
              <a:ext uri="{FF2B5EF4-FFF2-40B4-BE49-F238E27FC236}">
                <a16:creationId xmlns:a16="http://schemas.microsoft.com/office/drawing/2014/main" id="{94880A0A-F4EB-1A77-344F-B177F82FF0CC}"/>
              </a:ext>
            </a:extLst>
          </p:cNvPr>
          <p:cNvSpPr txBox="1"/>
          <p:nvPr/>
        </p:nvSpPr>
        <p:spPr>
          <a:xfrm>
            <a:off x="3214370" y="4699754"/>
            <a:ext cx="96697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C24C2A6-8A3E-3536-4075-16E17DF93ABB}"/>
              </a:ext>
            </a:extLst>
          </p:cNvPr>
          <p:cNvGrpSpPr/>
          <p:nvPr/>
        </p:nvGrpSpPr>
        <p:grpSpPr>
          <a:xfrm>
            <a:off x="2239344" y="2289597"/>
            <a:ext cx="6589694" cy="2536406"/>
            <a:chOff x="1462726" y="2557091"/>
            <a:chExt cx="7963185" cy="3154736"/>
          </a:xfrm>
        </p:grpSpPr>
        <p:graphicFrame>
          <p:nvGraphicFramePr>
            <p:cNvPr id="6" name="Graphique 5">
              <a:extLst>
                <a:ext uri="{FF2B5EF4-FFF2-40B4-BE49-F238E27FC236}">
                  <a16:creationId xmlns:a16="http://schemas.microsoft.com/office/drawing/2014/main" id="{533C7C8E-F1FF-2C82-720E-7DF89A719AB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183008985"/>
                </p:ext>
              </p:extLst>
            </p:nvPr>
          </p:nvGraphicFramePr>
          <p:xfrm>
            <a:off x="3856411" y="2808583"/>
            <a:ext cx="3229402" cy="290324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7C3833CB-D86D-FBA9-4756-0C214E199543}"/>
                </a:ext>
              </a:extLst>
            </p:cNvPr>
            <p:cNvGrpSpPr/>
            <p:nvPr/>
          </p:nvGrpSpPr>
          <p:grpSpPr>
            <a:xfrm>
              <a:off x="1462726" y="2557091"/>
              <a:ext cx="7963185" cy="2758419"/>
              <a:chOff x="3211319" y="8834452"/>
              <a:chExt cx="4040773" cy="1233165"/>
            </a:xfrm>
          </p:grpSpPr>
          <p:grpSp>
            <p:nvGrpSpPr>
              <p:cNvPr id="14" name="Groupe 13">
                <a:extLst>
                  <a:ext uri="{FF2B5EF4-FFF2-40B4-BE49-F238E27FC236}">
                    <a16:creationId xmlns:a16="http://schemas.microsoft.com/office/drawing/2014/main" id="{D3CE67EB-4848-1453-9149-97A845A7C385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26" name="Connecteur droit 25">
                  <a:extLst>
                    <a:ext uri="{FF2B5EF4-FFF2-40B4-BE49-F238E27FC236}">
                      <a16:creationId xmlns:a16="http://schemas.microsoft.com/office/drawing/2014/main" id="{0C3DFF88-FEA3-A817-BC67-50EC242796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necteur droit 26">
                  <a:extLst>
                    <a:ext uri="{FF2B5EF4-FFF2-40B4-BE49-F238E27FC236}">
                      <a16:creationId xmlns:a16="http://schemas.microsoft.com/office/drawing/2014/main" id="{7B7B33ED-AAFD-03EA-3819-ACC214B01A1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0F8A2637-A2D3-BF7F-3C48-56F9F99F1812}"/>
                  </a:ext>
                </a:extLst>
              </p:cNvPr>
              <p:cNvGrpSpPr/>
              <p:nvPr/>
            </p:nvGrpSpPr>
            <p:grpSpPr>
              <a:xfrm flipH="1">
                <a:off x="5667852" y="9149292"/>
                <a:ext cx="628454" cy="244744"/>
                <a:chOff x="389878" y="9484747"/>
                <a:chExt cx="2381841" cy="489486"/>
              </a:xfrm>
            </p:grpSpPr>
            <p:cxnSp>
              <p:nvCxnSpPr>
                <p:cNvPr id="24" name="Connecteur droit 23">
                  <a:extLst>
                    <a:ext uri="{FF2B5EF4-FFF2-40B4-BE49-F238E27FC236}">
                      <a16:creationId xmlns:a16="http://schemas.microsoft.com/office/drawing/2014/main" id="{61AF4536-1F0E-88BF-F511-64EC4B0ADB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9878" y="9492830"/>
                  <a:ext cx="1107744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necteur droit 24">
                  <a:extLst>
                    <a:ext uri="{FF2B5EF4-FFF2-40B4-BE49-F238E27FC236}">
                      <a16:creationId xmlns:a16="http://schemas.microsoft.com/office/drawing/2014/main" id="{6661D99E-7FE9-026C-E30D-5F377799E0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56840" y="9484747"/>
                  <a:ext cx="1314879" cy="48948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9" name="Connecteur droit 18">
                <a:extLst>
                  <a:ext uri="{FF2B5EF4-FFF2-40B4-BE49-F238E27FC236}">
                    <a16:creationId xmlns:a16="http://schemas.microsoft.com/office/drawing/2014/main" id="{3005916E-4C23-C9F0-B977-D8C4FC8462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21161" y="9468146"/>
                <a:ext cx="197971" cy="277975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23FB5C7D-E8AB-B69B-1F70-B6CAE8686D2F}"/>
                  </a:ext>
                </a:extLst>
              </p:cNvPr>
              <p:cNvSpPr txBox="1"/>
              <p:nvPr/>
            </p:nvSpPr>
            <p:spPr>
              <a:xfrm>
                <a:off x="6261492" y="9605550"/>
                <a:ext cx="990600" cy="462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0,001%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DCD1B62A-D653-6C81-E02D-5C0C3E4478BE}"/>
                  </a:ext>
                </a:extLst>
              </p:cNvPr>
              <p:cNvSpPr txBox="1"/>
              <p:nvPr/>
            </p:nvSpPr>
            <p:spPr>
              <a:xfrm>
                <a:off x="6266093" y="9026935"/>
                <a:ext cx="914400" cy="462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2,15 %</a:t>
                </a:r>
              </a:p>
            </p:txBody>
          </p: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4B676E1F-374B-B946-A4D6-B9EB395E0D75}"/>
                  </a:ext>
                </a:extLst>
              </p:cNvPr>
              <p:cNvSpPr txBox="1"/>
              <p:nvPr/>
            </p:nvSpPr>
            <p:spPr>
              <a:xfrm>
                <a:off x="3211319" y="8834452"/>
                <a:ext cx="1060258" cy="462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97,8 %</a:t>
                </a:r>
              </a:p>
            </p:txBody>
          </p:sp>
        </p:grp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BFA381B0-0681-6B15-459D-546D29DDF6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92448" y="4573994"/>
              <a:ext cx="966510" cy="192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96F31588-5EE7-4537-CBB2-22C4DDF1A209}"/>
              </a:ext>
            </a:extLst>
          </p:cNvPr>
          <p:cNvSpPr txBox="1"/>
          <p:nvPr/>
        </p:nvSpPr>
        <p:spPr>
          <a:xfrm>
            <a:off x="382347" y="5043098"/>
            <a:ext cx="11623040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à l’état liquide représente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…………………..…….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partie de l’eau sur Terre</a:t>
            </a:r>
            <a:r>
              <a:rPr lang="ar-M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</a:t>
            </a:r>
          </a:p>
          <a:p>
            <a:pPr>
              <a:lnSpc>
                <a:spcPct val="15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à l’état solide représente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………………………….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partie de l’eau sur Terre</a:t>
            </a:r>
            <a:r>
              <a:rPr lang="ar-M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…………..</a:t>
            </a:r>
          </a:p>
          <a:p>
            <a:pPr>
              <a:lnSpc>
                <a:spcPct val="15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à l’état gazeux représente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partie de l’eau sur Terre</a:t>
            </a:r>
            <a:r>
              <a:rPr lang="ar-M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4DBC20DA-E80F-3C49-83DD-B276ABEA4E77}"/>
              </a:ext>
            </a:extLst>
          </p:cNvPr>
          <p:cNvSpPr txBox="1"/>
          <p:nvPr/>
        </p:nvSpPr>
        <p:spPr>
          <a:xfrm>
            <a:off x="2239344" y="2655357"/>
            <a:ext cx="17290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97,8 %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BBB5DD0C-741A-9D9B-65BF-A37396B9C449}"/>
              </a:ext>
            </a:extLst>
          </p:cNvPr>
          <p:cNvSpPr txBox="1"/>
          <p:nvPr/>
        </p:nvSpPr>
        <p:spPr>
          <a:xfrm>
            <a:off x="7218530" y="3001525"/>
            <a:ext cx="14912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2,15 %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0212559F-AC56-4881-CE7E-C71784DF749E}"/>
              </a:ext>
            </a:extLst>
          </p:cNvPr>
          <p:cNvSpPr txBox="1"/>
          <p:nvPr/>
        </p:nvSpPr>
        <p:spPr>
          <a:xfrm>
            <a:off x="7211027" y="4042127"/>
            <a:ext cx="16154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0,001%</a:t>
            </a:r>
          </a:p>
        </p:txBody>
      </p:sp>
    </p:spTree>
    <p:extLst>
      <p:ext uri="{BB962C8B-B14F-4D97-AF65-F5344CB8AC3E}">
        <p14:creationId xmlns:p14="http://schemas.microsoft.com/office/powerpoint/2010/main" val="1096215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0.58893 0.360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14" y="1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18816 0.3918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01" y="19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33333E-6 L 0.19206 0.3201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96" y="1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5" grpId="0"/>
      <p:bldP spid="36" grpId="0"/>
      <p:bldP spid="3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BCECA-AD64-641A-CA93-38A928336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1CBCC28A-DBC5-7092-9804-78E435C0E2AF}"/>
              </a:ext>
            </a:extLst>
          </p:cNvPr>
          <p:cNvSpPr/>
          <p:nvPr/>
        </p:nvSpPr>
        <p:spPr>
          <a:xfrm>
            <a:off x="1379220" y="2270760"/>
            <a:ext cx="8394700" cy="2860040"/>
          </a:xfrm>
          <a:prstGeom prst="rect">
            <a:avLst/>
          </a:prstGeom>
          <a:solidFill>
            <a:srgbClr val="FEEB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569C4E8-688A-CD6C-2F76-0AA2D8E0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Finalement !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75B13CE-6F52-A316-CA5E-15609A158DB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412F5976-2234-DFB6-8940-063D551864E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B28DFC55-C51E-19F3-A1C0-46CB2A2038D5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D89EA93-9DC4-3795-B81D-9B9F3F16D45A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En se basant sur le graphique, décrivez la répartition de l’eau.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B1F3A43B-1BCD-1533-FA56-C818D5A4CA4C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89D372E7-C9DA-DBDE-4769-5898CE63E55A}"/>
              </a:ext>
            </a:extLst>
          </p:cNvPr>
          <p:cNvGrpSpPr/>
          <p:nvPr/>
        </p:nvGrpSpPr>
        <p:grpSpPr>
          <a:xfrm>
            <a:off x="569899" y="1805020"/>
            <a:ext cx="10659370" cy="412287"/>
            <a:chOff x="1152698" y="4834312"/>
            <a:chExt cx="10426107" cy="4122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92A91F8-546C-AAFA-3645-1E225A415F2B}"/>
                </a:ext>
              </a:extLst>
            </p:cNvPr>
            <p:cNvSpPr/>
            <p:nvPr/>
          </p:nvSpPr>
          <p:spPr>
            <a:xfrm>
              <a:off x="1683787" y="4834312"/>
              <a:ext cx="9895018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Je décris la répartition de l’eau en utilisant: la plus grande, la petite et la plus petite.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987BDE2-73C8-3766-9086-49ACE50ACFF1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b</a:t>
              </a:r>
            </a:p>
          </p:txBody>
        </p:sp>
      </p:grpSp>
      <p:sp>
        <p:nvSpPr>
          <p:cNvPr id="30" name="ZoneTexte 29">
            <a:extLst>
              <a:ext uri="{FF2B5EF4-FFF2-40B4-BE49-F238E27FC236}">
                <a16:creationId xmlns:a16="http://schemas.microsoft.com/office/drawing/2014/main" id="{5BCDFDC0-9E97-FB0C-B54F-068A1121BCBF}"/>
              </a:ext>
            </a:extLst>
          </p:cNvPr>
          <p:cNvSpPr txBox="1"/>
          <p:nvPr/>
        </p:nvSpPr>
        <p:spPr>
          <a:xfrm>
            <a:off x="3214370" y="4699754"/>
            <a:ext cx="96697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B1F749DB-CD3E-008F-82F3-CD3A1CAE797E}"/>
              </a:ext>
            </a:extLst>
          </p:cNvPr>
          <p:cNvGrpSpPr/>
          <p:nvPr/>
        </p:nvGrpSpPr>
        <p:grpSpPr>
          <a:xfrm>
            <a:off x="2239344" y="2289597"/>
            <a:ext cx="6589694" cy="2536406"/>
            <a:chOff x="1462726" y="2557091"/>
            <a:chExt cx="7963185" cy="3154736"/>
          </a:xfrm>
        </p:grpSpPr>
        <p:graphicFrame>
          <p:nvGraphicFramePr>
            <p:cNvPr id="6" name="Graphique 5">
              <a:extLst>
                <a:ext uri="{FF2B5EF4-FFF2-40B4-BE49-F238E27FC236}">
                  <a16:creationId xmlns:a16="http://schemas.microsoft.com/office/drawing/2014/main" id="{F5EB77FB-0515-AD11-962E-A66C8C527819}"/>
                </a:ext>
              </a:extLst>
            </p:cNvPr>
            <p:cNvGraphicFramePr/>
            <p:nvPr/>
          </p:nvGraphicFramePr>
          <p:xfrm>
            <a:off x="3856411" y="2808583"/>
            <a:ext cx="3229402" cy="290324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741EE3AD-1D36-6C1F-E702-3CE2B2E401ED}"/>
                </a:ext>
              </a:extLst>
            </p:cNvPr>
            <p:cNvGrpSpPr/>
            <p:nvPr/>
          </p:nvGrpSpPr>
          <p:grpSpPr>
            <a:xfrm>
              <a:off x="1462726" y="2557091"/>
              <a:ext cx="7963185" cy="2758419"/>
              <a:chOff x="3211319" y="8834452"/>
              <a:chExt cx="4040773" cy="1233165"/>
            </a:xfrm>
          </p:grpSpPr>
          <p:grpSp>
            <p:nvGrpSpPr>
              <p:cNvPr id="14" name="Groupe 13">
                <a:extLst>
                  <a:ext uri="{FF2B5EF4-FFF2-40B4-BE49-F238E27FC236}">
                    <a16:creationId xmlns:a16="http://schemas.microsoft.com/office/drawing/2014/main" id="{D88917CD-A8E3-2823-DE78-F1222FD16232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26" name="Connecteur droit 25">
                  <a:extLst>
                    <a:ext uri="{FF2B5EF4-FFF2-40B4-BE49-F238E27FC236}">
                      <a16:creationId xmlns:a16="http://schemas.microsoft.com/office/drawing/2014/main" id="{400994B8-31A4-2450-6FA0-68CB8AA1702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necteur droit 26">
                  <a:extLst>
                    <a:ext uri="{FF2B5EF4-FFF2-40B4-BE49-F238E27FC236}">
                      <a16:creationId xmlns:a16="http://schemas.microsoft.com/office/drawing/2014/main" id="{07094128-3EBA-1998-F56A-DA0ED2FD41F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C7000DA9-43D5-8FDF-FBB2-399A8A2BA0BA}"/>
                  </a:ext>
                </a:extLst>
              </p:cNvPr>
              <p:cNvGrpSpPr/>
              <p:nvPr/>
            </p:nvGrpSpPr>
            <p:grpSpPr>
              <a:xfrm flipH="1">
                <a:off x="5667852" y="9149292"/>
                <a:ext cx="628454" cy="244744"/>
                <a:chOff x="389878" y="9484747"/>
                <a:chExt cx="2381841" cy="489486"/>
              </a:xfrm>
            </p:grpSpPr>
            <p:cxnSp>
              <p:nvCxnSpPr>
                <p:cNvPr id="24" name="Connecteur droit 23">
                  <a:extLst>
                    <a:ext uri="{FF2B5EF4-FFF2-40B4-BE49-F238E27FC236}">
                      <a16:creationId xmlns:a16="http://schemas.microsoft.com/office/drawing/2014/main" id="{260446C0-82C0-16C0-6B00-96920414C6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9878" y="9492830"/>
                  <a:ext cx="1107744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necteur droit 24">
                  <a:extLst>
                    <a:ext uri="{FF2B5EF4-FFF2-40B4-BE49-F238E27FC236}">
                      <a16:creationId xmlns:a16="http://schemas.microsoft.com/office/drawing/2014/main" id="{2CF21497-E5D8-4FED-1844-D49A5DFC24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56840" y="9484747"/>
                  <a:ext cx="1314879" cy="48948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9" name="Connecteur droit 18">
                <a:extLst>
                  <a:ext uri="{FF2B5EF4-FFF2-40B4-BE49-F238E27FC236}">
                    <a16:creationId xmlns:a16="http://schemas.microsoft.com/office/drawing/2014/main" id="{DEE4AD11-5258-C19D-4BF2-88C108EAFF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21161" y="9468146"/>
                <a:ext cx="197971" cy="277975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922B638-9E40-1D1A-D4A4-CA35FAB787C5}"/>
                  </a:ext>
                </a:extLst>
              </p:cNvPr>
              <p:cNvSpPr txBox="1"/>
              <p:nvPr/>
            </p:nvSpPr>
            <p:spPr>
              <a:xfrm>
                <a:off x="6261492" y="9605550"/>
                <a:ext cx="990600" cy="462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0,001%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E1DE14DD-8BBA-DFBA-A518-66385763C15C}"/>
                  </a:ext>
                </a:extLst>
              </p:cNvPr>
              <p:cNvSpPr txBox="1"/>
              <p:nvPr/>
            </p:nvSpPr>
            <p:spPr>
              <a:xfrm>
                <a:off x="6266093" y="9026935"/>
                <a:ext cx="914400" cy="462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2,15 %</a:t>
                </a:r>
              </a:p>
            </p:txBody>
          </p: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417880D2-FF9A-5B21-1BDD-939D07A71A37}"/>
                  </a:ext>
                </a:extLst>
              </p:cNvPr>
              <p:cNvSpPr txBox="1"/>
              <p:nvPr/>
            </p:nvSpPr>
            <p:spPr>
              <a:xfrm>
                <a:off x="3211319" y="8834452"/>
                <a:ext cx="1060258" cy="4620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97,8 %</a:t>
                </a:r>
              </a:p>
            </p:txBody>
          </p:sp>
        </p:grp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D8856CBF-1356-A3DA-8A1B-F641AD4B25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592448" y="4573994"/>
              <a:ext cx="966510" cy="1921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65673458-CAD8-A48F-8288-7EFB77191D8B}"/>
              </a:ext>
            </a:extLst>
          </p:cNvPr>
          <p:cNvSpPr txBox="1"/>
          <p:nvPr/>
        </p:nvSpPr>
        <p:spPr>
          <a:xfrm>
            <a:off x="433939" y="4950316"/>
            <a:ext cx="11623040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à l’état liquide représente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…………………..…….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partie de l’eau sur Terre</a:t>
            </a:r>
            <a:r>
              <a:rPr lang="ar-M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97,8 %</a:t>
            </a:r>
            <a:endParaRPr lang="fr-FR" sz="24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à l’état solide représente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………………………….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partie de l’eau sur Terre</a:t>
            </a:r>
            <a:r>
              <a:rPr lang="ar-M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2,15 %</a:t>
            </a:r>
          </a:p>
          <a:p>
            <a:pPr>
              <a:lnSpc>
                <a:spcPct val="15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à l’état gazeux représente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partie de l’eau sur Terre</a:t>
            </a:r>
            <a:r>
              <a:rPr lang="ar-MA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0,001%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6E1F-99A2-C244-1A63-723A2B67CE5B}"/>
              </a:ext>
            </a:extLst>
          </p:cNvPr>
          <p:cNvSpPr txBox="1"/>
          <p:nvPr/>
        </p:nvSpPr>
        <p:spPr>
          <a:xfrm>
            <a:off x="4251395" y="5184889"/>
            <a:ext cx="227070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sz="2400" b="1" noProof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plus grande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2F2A03F-0A31-04CE-C704-87D5FB30E16E}"/>
              </a:ext>
            </a:extLst>
          </p:cNvPr>
          <p:cNvSpPr txBox="1"/>
          <p:nvPr/>
        </p:nvSpPr>
        <p:spPr>
          <a:xfrm>
            <a:off x="4279387" y="5698075"/>
            <a:ext cx="227070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sz="2400" b="1" noProof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petite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C731A1A-A1D0-8231-C474-CD21F1C757BE}"/>
              </a:ext>
            </a:extLst>
          </p:cNvPr>
          <p:cNvSpPr txBox="1"/>
          <p:nvPr/>
        </p:nvSpPr>
        <p:spPr>
          <a:xfrm>
            <a:off x="4419346" y="6201929"/>
            <a:ext cx="216806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sz="2400" b="1" noProof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plus petite</a:t>
            </a:r>
          </a:p>
        </p:txBody>
      </p:sp>
    </p:spTree>
    <p:extLst>
      <p:ext uri="{BB962C8B-B14F-4D97-AF65-F5344CB8AC3E}">
        <p14:creationId xmlns:p14="http://schemas.microsoft.com/office/powerpoint/2010/main" val="18573078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13" grpId="0" animBg="1"/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7E37F-14E2-13E0-7FAF-AFBF1A1AE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CD68D2D9-CD14-F824-ECF3-F61E9C8AD7F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1B596258-3352-A29C-15F5-CCB92508069B}"/>
              </a:ext>
            </a:extLst>
          </p:cNvPr>
          <p:cNvSpPr txBox="1">
            <a:spLocks/>
          </p:cNvSpPr>
          <p:nvPr/>
        </p:nvSpPr>
        <p:spPr>
          <a:xfrm>
            <a:off x="1241934" y="444633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 récapitule .. 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les trois étapes, que j’ai suivies pour répondre à la tâche demandée.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386E5217-2DCC-1744-264E-8F6A17E8F12F}"/>
              </a:ext>
            </a:extLst>
          </p:cNvPr>
          <p:cNvGrpSpPr/>
          <p:nvPr/>
        </p:nvGrpSpPr>
        <p:grpSpPr>
          <a:xfrm>
            <a:off x="598473" y="1780568"/>
            <a:ext cx="11037454" cy="399011"/>
            <a:chOff x="526472" y="1937789"/>
            <a:chExt cx="11037454" cy="399011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36B122B-C0FA-E915-7E71-E882AB74EB29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J’identifie le titre du graphique en secteur.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963CE8D-C86A-FE79-D8FE-8EBCB49011AC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E9402B26-281B-4B7B-3F53-00CA90726273}"/>
              </a:ext>
            </a:extLst>
          </p:cNvPr>
          <p:cNvGrpSpPr/>
          <p:nvPr/>
        </p:nvGrpSpPr>
        <p:grpSpPr>
          <a:xfrm>
            <a:off x="607804" y="2499025"/>
            <a:ext cx="11037454" cy="399011"/>
            <a:chOff x="526472" y="1937789"/>
            <a:chExt cx="11037454" cy="399011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DEC3142-1C15-C63C-F914-04108D28B2C4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Je détermine les différents secteurs du graphique.</a:t>
              </a: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6B1CCD48-1742-84E1-09F0-9E03D1730EF6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00A3611E-891B-9597-752B-B64669D4056D}"/>
              </a:ext>
            </a:extLst>
          </p:cNvPr>
          <p:cNvGrpSpPr/>
          <p:nvPr/>
        </p:nvGrpSpPr>
        <p:grpSpPr>
          <a:xfrm>
            <a:off x="607804" y="3208152"/>
            <a:ext cx="11037454" cy="399011"/>
            <a:chOff x="526472" y="1937789"/>
            <a:chExt cx="11037454" cy="399011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7A67D9-127E-4EF7-1755-E4BF0F44C94E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Je</a:t>
              </a:r>
              <a:r>
                <a:rPr lang="ar-MA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décris la répartition de l’eau, en me basant sur le graphique. </a:t>
              </a:r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A4AB7C54-37BF-2BF2-2374-EBF34431059F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8944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Vérifions maintenant si vous avez bien compris. 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B0FC92-9510-27DD-4BF5-F7FF054D437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91F7B11-FFA0-7FA7-CF8C-A0B9BD02810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2895AD0-70CC-1F79-C097-2F6DAB7CFCD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69C575A-2AB3-1573-F1B7-36CE5D64AAA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6E635D63-A40E-4662-4FC0-3099965E3DB5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titre de ce graphique en secteur est 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D355759B-0893-E53F-EE31-42D2E7CB4827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F9E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93B113D-B83D-8F66-1BDE-C4CD7D52AB37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Répondez par </a:t>
            </a: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 Vrai»</a:t>
            </a:r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 </a:t>
            </a: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Faux »</a:t>
            </a:r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10CE40BE-71D5-D2CA-DED2-BCF099ED8BCE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répartition de l’eau douce sur Terre selon ses réservoirs.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F0E9BFFE-36DE-D737-7304-AB6AA1509C1C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DA64AD21-60BF-5D39-73BC-8EDBD473127A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A7D306A-BA1A-FDDA-E2F3-0557C0EDF776}"/>
              </a:ext>
            </a:extLst>
          </p:cNvPr>
          <p:cNvGrpSpPr/>
          <p:nvPr/>
        </p:nvGrpSpPr>
        <p:grpSpPr>
          <a:xfrm>
            <a:off x="357664" y="3061004"/>
            <a:ext cx="4344000" cy="2031499"/>
            <a:chOff x="3435350" y="8739690"/>
            <a:chExt cx="3512820" cy="1400631"/>
          </a:xfrm>
        </p:grpSpPr>
        <p:graphicFrame>
          <p:nvGraphicFramePr>
            <p:cNvPr id="8" name="Graphique 7">
              <a:extLst>
                <a:ext uri="{FF2B5EF4-FFF2-40B4-BE49-F238E27FC236}">
                  <a16:creationId xmlns:a16="http://schemas.microsoft.com/office/drawing/2014/main" id="{BEBF12EA-9882-CD11-F75B-E98F621F9CC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67015922"/>
                </p:ext>
              </p:extLst>
            </p:nvPr>
          </p:nvGraphicFramePr>
          <p:xfrm>
            <a:off x="4448820" y="8739690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CCD6A8BB-8829-EE73-F07E-316001EC4358}"/>
                </a:ext>
              </a:extLst>
            </p:cNvPr>
            <p:cNvGrpSpPr/>
            <p:nvPr/>
          </p:nvGrpSpPr>
          <p:grpSpPr>
            <a:xfrm>
              <a:off x="3435350" y="8740475"/>
              <a:ext cx="3512820" cy="1399846"/>
              <a:chOff x="3435350" y="8740475"/>
              <a:chExt cx="3512820" cy="1399846"/>
            </a:xfrm>
          </p:grpSpPr>
          <p:grpSp>
            <p:nvGrpSpPr>
              <p:cNvPr id="15" name="Groupe 14">
                <a:extLst>
                  <a:ext uri="{FF2B5EF4-FFF2-40B4-BE49-F238E27FC236}">
                    <a16:creationId xmlns:a16="http://schemas.microsoft.com/office/drawing/2014/main" id="{D91F3AA2-2A1F-7A1A-974D-BA78E1DEF094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30" name="Connecteur droit 29">
                  <a:extLst>
                    <a:ext uri="{FF2B5EF4-FFF2-40B4-BE49-F238E27FC236}">
                      <a16:creationId xmlns:a16="http://schemas.microsoft.com/office/drawing/2014/main" id="{2B747E59-2243-392D-4BD3-9ABF5C31FC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eur droit 30">
                  <a:extLst>
                    <a:ext uri="{FF2B5EF4-FFF2-40B4-BE49-F238E27FC236}">
                      <a16:creationId xmlns:a16="http://schemas.microsoft.com/office/drawing/2014/main" id="{A8A72CF7-B1A8-A949-4563-F1C706F51DB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17C3B351-9BFE-CC1F-1027-F7CBED3B35C0}"/>
                  </a:ext>
                </a:extLst>
              </p:cNvPr>
              <p:cNvGrpSpPr/>
              <p:nvPr/>
            </p:nvGrpSpPr>
            <p:grpSpPr>
              <a:xfrm flipH="1">
                <a:off x="5241290" y="8917640"/>
                <a:ext cx="840958" cy="133350"/>
                <a:chOff x="1201151" y="9021480"/>
                <a:chExt cx="3187231" cy="266700"/>
              </a:xfrm>
            </p:grpSpPr>
            <p:cxnSp>
              <p:nvCxnSpPr>
                <p:cNvPr id="28" name="Connecteur droit 27">
                  <a:extLst>
                    <a:ext uri="{FF2B5EF4-FFF2-40B4-BE49-F238E27FC236}">
                      <a16:creationId xmlns:a16="http://schemas.microsoft.com/office/drawing/2014/main" id="{354A41FD-B116-A6CF-CE8C-2977F2D67C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1151" y="9021480"/>
                  <a:ext cx="1858760" cy="171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29A4602C-3E06-3AD0-192C-1FCF158373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031031" y="9029100"/>
                  <a:ext cx="1357351" cy="2590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" name="Connecteur droit 17">
                <a:extLst>
                  <a:ext uri="{FF2B5EF4-FFF2-40B4-BE49-F238E27FC236}">
                    <a16:creationId xmlns:a16="http://schemas.microsoft.com/office/drawing/2014/main" id="{1FBC8C43-601E-6E0D-6030-AA1787A37C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670395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550CCD84-1478-9B1F-3301-D40A86FA03B5}"/>
                  </a:ext>
                </a:extLst>
              </p:cNvPr>
              <p:cNvSpPr txBox="1"/>
              <p:nvPr/>
            </p:nvSpPr>
            <p:spPr>
              <a:xfrm>
                <a:off x="5957570" y="8740475"/>
                <a:ext cx="9906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0,04%</a:t>
                </a: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E999BD8D-08A2-0699-A504-368D3D2BD363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BC9A180F-DD3D-0554-B1F5-87E163593527}"/>
                  </a:ext>
                </a:extLst>
              </p:cNvPr>
              <p:cNvSpPr txBox="1"/>
              <p:nvPr/>
            </p:nvSpPr>
            <p:spPr>
              <a:xfrm>
                <a:off x="5949950" y="9503725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77,46 %</a:t>
                </a:r>
              </a:p>
            </p:txBody>
          </p:sp>
        </p:grpSp>
      </p:grpSp>
      <p:sp>
        <p:nvSpPr>
          <p:cNvPr id="32" name="ZoneTexte 31">
            <a:extLst>
              <a:ext uri="{FF2B5EF4-FFF2-40B4-BE49-F238E27FC236}">
                <a16:creationId xmlns:a16="http://schemas.microsoft.com/office/drawing/2014/main" id="{BDE55677-A5DA-010F-9DA4-699E571520F3}"/>
              </a:ext>
            </a:extLst>
          </p:cNvPr>
          <p:cNvSpPr txBox="1"/>
          <p:nvPr/>
        </p:nvSpPr>
        <p:spPr>
          <a:xfrm>
            <a:off x="471170" y="5293643"/>
            <a:ext cx="41762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douce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78B09-8CDD-0F42-4E42-1FEC9CDB3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AFE3CD-C3FA-9A61-24BF-655F5E65E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276" y="391754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Le graphique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représente la répartition de l’eau douce sur Terre selon son état physique.</a:t>
            </a:r>
            <a:br>
              <a:rPr lang="fr-FR" dirty="0">
                <a:solidFill>
                  <a:srgbClr val="00797F"/>
                </a:solidFill>
              </a:rPr>
            </a:b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7D6373F-A09C-5A01-FA73-CB298F2A9F1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47690" y="564853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A16640E-168A-3447-FA35-2602EA2B4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8" name="Google Shape;1376;p31">
            <a:extLst>
              <a:ext uri="{FF2B5EF4-FFF2-40B4-BE49-F238E27FC236}">
                <a16:creationId xmlns:a16="http://schemas.microsoft.com/office/drawing/2014/main" id="{480EA980-E5E7-790A-E61B-95BAFA57F834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titre de ce graphique en secteur est :</a:t>
            </a:r>
          </a:p>
        </p:txBody>
      </p:sp>
      <p:sp>
        <p:nvSpPr>
          <p:cNvPr id="10" name="Google Shape;1403;p31">
            <a:extLst>
              <a:ext uri="{FF2B5EF4-FFF2-40B4-BE49-F238E27FC236}">
                <a16:creationId xmlns:a16="http://schemas.microsoft.com/office/drawing/2014/main" id="{29A82643-223E-73B2-F758-40271A9F26FA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F9E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69B3DCBB-C917-A7A6-454D-55111F8F7B77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répartition de l’eau douce sur Terre selon ses réservoirs.</a:t>
            </a:r>
          </a:p>
        </p:txBody>
      </p:sp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1DCAF080-262C-4805-01E9-CED9B5B8944D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: Rounded Corners 22">
            <a:extLst>
              <a:ext uri="{FF2B5EF4-FFF2-40B4-BE49-F238E27FC236}">
                <a16:creationId xmlns:a16="http://schemas.microsoft.com/office/drawing/2014/main" id="{D7FEAED8-811F-E34E-A94B-18EE62019CEB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1DD4F56-074C-4AF3-7B5E-3253B30B60D1}"/>
              </a:ext>
            </a:extLst>
          </p:cNvPr>
          <p:cNvGrpSpPr/>
          <p:nvPr/>
        </p:nvGrpSpPr>
        <p:grpSpPr>
          <a:xfrm>
            <a:off x="357664" y="3061004"/>
            <a:ext cx="4344000" cy="2031499"/>
            <a:chOff x="3435350" y="8739690"/>
            <a:chExt cx="3512820" cy="1400631"/>
          </a:xfrm>
        </p:grpSpPr>
        <p:graphicFrame>
          <p:nvGraphicFramePr>
            <p:cNvPr id="16" name="Graphique 15">
              <a:extLst>
                <a:ext uri="{FF2B5EF4-FFF2-40B4-BE49-F238E27FC236}">
                  <a16:creationId xmlns:a16="http://schemas.microsoft.com/office/drawing/2014/main" id="{2C00B2D2-1D1B-78DD-736B-CF8B3960644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283433895"/>
                </p:ext>
              </p:extLst>
            </p:nvPr>
          </p:nvGraphicFramePr>
          <p:xfrm>
            <a:off x="4448820" y="8739690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EE8F6FEC-E903-336D-9C17-72CFCECC3445}"/>
                </a:ext>
              </a:extLst>
            </p:cNvPr>
            <p:cNvGrpSpPr/>
            <p:nvPr/>
          </p:nvGrpSpPr>
          <p:grpSpPr>
            <a:xfrm>
              <a:off x="3435350" y="8740475"/>
              <a:ext cx="3512820" cy="1399846"/>
              <a:chOff x="3435350" y="8740475"/>
              <a:chExt cx="3512820" cy="1399846"/>
            </a:xfrm>
          </p:grpSpPr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B2CBD12C-8F91-D5D0-9270-F6635C7CDFB9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32" name="Connecteur droit 31">
                  <a:extLst>
                    <a:ext uri="{FF2B5EF4-FFF2-40B4-BE49-F238E27FC236}">
                      <a16:creationId xmlns:a16="http://schemas.microsoft.com/office/drawing/2014/main" id="{19F9567B-FB9A-8678-A04A-21146395AC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necteur droit 32">
                  <a:extLst>
                    <a:ext uri="{FF2B5EF4-FFF2-40B4-BE49-F238E27FC236}">
                      <a16:creationId xmlns:a16="http://schemas.microsoft.com/office/drawing/2014/main" id="{24F15CE5-2F9A-ECD8-8C47-A7D5EA0968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EEA48BB4-4B56-58ED-ED29-68B1D9ED39E6}"/>
                  </a:ext>
                </a:extLst>
              </p:cNvPr>
              <p:cNvGrpSpPr/>
              <p:nvPr/>
            </p:nvGrpSpPr>
            <p:grpSpPr>
              <a:xfrm flipH="1">
                <a:off x="5241290" y="8917640"/>
                <a:ext cx="840958" cy="133350"/>
                <a:chOff x="1201151" y="9021480"/>
                <a:chExt cx="3187231" cy="266700"/>
              </a:xfrm>
            </p:grpSpPr>
            <p:cxnSp>
              <p:nvCxnSpPr>
                <p:cNvPr id="30" name="Connecteur droit 29">
                  <a:extLst>
                    <a:ext uri="{FF2B5EF4-FFF2-40B4-BE49-F238E27FC236}">
                      <a16:creationId xmlns:a16="http://schemas.microsoft.com/office/drawing/2014/main" id="{C94F932C-3AAF-F87E-3015-30AC339DD0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1151" y="9021480"/>
                  <a:ext cx="1858760" cy="171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cteur droit 30">
                  <a:extLst>
                    <a:ext uri="{FF2B5EF4-FFF2-40B4-BE49-F238E27FC236}">
                      <a16:creationId xmlns:a16="http://schemas.microsoft.com/office/drawing/2014/main" id="{4D3FF40D-DECC-CBE5-E9E3-46B550F813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031031" y="9029100"/>
                  <a:ext cx="1357351" cy="2590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8E193522-4926-428D-9689-6CD68FD08C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670395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5F41EB24-0D7F-EBAA-E341-722E0C358DE8}"/>
                  </a:ext>
                </a:extLst>
              </p:cNvPr>
              <p:cNvSpPr txBox="1"/>
              <p:nvPr/>
            </p:nvSpPr>
            <p:spPr>
              <a:xfrm>
                <a:off x="5957570" y="8740475"/>
                <a:ext cx="9906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0,04%</a:t>
                </a:r>
              </a:p>
            </p:txBody>
          </p: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ED8219DC-9662-2DB3-6C84-736E22C080FC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4E058CA8-B8F1-14B1-77A0-08296C4AA164}"/>
                  </a:ext>
                </a:extLst>
              </p:cNvPr>
              <p:cNvSpPr txBox="1"/>
              <p:nvPr/>
            </p:nvSpPr>
            <p:spPr>
              <a:xfrm>
                <a:off x="5949950" y="9503725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77,46 %</a:t>
                </a:r>
              </a:p>
            </p:txBody>
          </p:sp>
        </p:grpSp>
      </p:grpSp>
      <p:sp>
        <p:nvSpPr>
          <p:cNvPr id="34" name="ZoneTexte 33">
            <a:extLst>
              <a:ext uri="{FF2B5EF4-FFF2-40B4-BE49-F238E27FC236}">
                <a16:creationId xmlns:a16="http://schemas.microsoft.com/office/drawing/2014/main" id="{43CB6C2A-4AD2-F0F2-2B3B-F108BB706AE9}"/>
              </a:ext>
            </a:extLst>
          </p:cNvPr>
          <p:cNvSpPr txBox="1"/>
          <p:nvPr/>
        </p:nvSpPr>
        <p:spPr>
          <a:xfrm>
            <a:off x="471170" y="5293643"/>
            <a:ext cx="41762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douce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289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7E55-AF15-B67F-AA51-7D1634AB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A4D851-4152-DFE1-856D-7E4EA919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3236D4-D4AC-24A9-D2B7-B73BA3C4BE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C407558-6DEB-5750-2EB4-8C88D7F3C47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58CF10-DAC7-2163-AE26-B2C150F94CE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7BCC2F9-D6D2-BE3F-29B8-FCF84CD0861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A4193BA-1EC8-7688-3691-1AD5CC756EDE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 Choisissez la bonne réponse.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1403;p31">
            <a:extLst>
              <a:ext uri="{FF2B5EF4-FFF2-40B4-BE49-F238E27FC236}">
                <a16:creationId xmlns:a16="http://schemas.microsoft.com/office/drawing/2014/main" id="{CCFB2C6E-56B6-0AFF-5143-EAA027FC534E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F9E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6B9812E3-AAD7-C7D9-18F3-D028747C2A55}"/>
              </a:ext>
            </a:extLst>
          </p:cNvPr>
          <p:cNvSpPr/>
          <p:nvPr/>
        </p:nvSpPr>
        <p:spPr>
          <a:xfrm>
            <a:off x="6323600" y="3120189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Un seul secteur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D01EEDCD-5263-EEC6-5FF6-56D246D9EE81}"/>
              </a:ext>
            </a:extLst>
          </p:cNvPr>
          <p:cNvGrpSpPr/>
          <p:nvPr/>
        </p:nvGrpSpPr>
        <p:grpSpPr>
          <a:xfrm>
            <a:off x="357664" y="3061004"/>
            <a:ext cx="4344000" cy="2031499"/>
            <a:chOff x="3435350" y="8739690"/>
            <a:chExt cx="3512820" cy="1400631"/>
          </a:xfrm>
        </p:grpSpPr>
        <p:graphicFrame>
          <p:nvGraphicFramePr>
            <p:cNvPr id="16" name="Graphique 15">
              <a:extLst>
                <a:ext uri="{FF2B5EF4-FFF2-40B4-BE49-F238E27FC236}">
                  <a16:creationId xmlns:a16="http://schemas.microsoft.com/office/drawing/2014/main" id="{BEA09FDB-125F-FE0A-D226-5970637B9B4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30559271"/>
                </p:ext>
              </p:extLst>
            </p:nvPr>
          </p:nvGraphicFramePr>
          <p:xfrm>
            <a:off x="4448820" y="8739690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74BA9A4F-DF83-DB0F-0D77-8CDB081B2181}"/>
                </a:ext>
              </a:extLst>
            </p:cNvPr>
            <p:cNvGrpSpPr/>
            <p:nvPr/>
          </p:nvGrpSpPr>
          <p:grpSpPr>
            <a:xfrm>
              <a:off x="3435350" y="8740475"/>
              <a:ext cx="3512820" cy="1399846"/>
              <a:chOff x="3435350" y="8740475"/>
              <a:chExt cx="3512820" cy="1399846"/>
            </a:xfrm>
          </p:grpSpPr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674C1521-75DB-CBEC-9E2C-4AA0D4FC425B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33" name="Connecteur droit 32">
                  <a:extLst>
                    <a:ext uri="{FF2B5EF4-FFF2-40B4-BE49-F238E27FC236}">
                      <a16:creationId xmlns:a16="http://schemas.microsoft.com/office/drawing/2014/main" id="{5DC7CF3F-BDA0-64ED-7812-D53BA98F39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necteur droit 33">
                  <a:extLst>
                    <a:ext uri="{FF2B5EF4-FFF2-40B4-BE49-F238E27FC236}">
                      <a16:creationId xmlns:a16="http://schemas.microsoft.com/office/drawing/2014/main" id="{3F75BF3B-2D18-EF65-743A-ED834DC48B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481CAFA4-FE71-71E1-822C-E3700F78C709}"/>
                  </a:ext>
                </a:extLst>
              </p:cNvPr>
              <p:cNvGrpSpPr/>
              <p:nvPr/>
            </p:nvGrpSpPr>
            <p:grpSpPr>
              <a:xfrm flipH="1">
                <a:off x="5241290" y="8917640"/>
                <a:ext cx="840958" cy="133350"/>
                <a:chOff x="1201151" y="9021480"/>
                <a:chExt cx="3187231" cy="266700"/>
              </a:xfrm>
            </p:grpSpPr>
            <p:cxnSp>
              <p:nvCxnSpPr>
                <p:cNvPr id="31" name="Connecteur droit 30">
                  <a:extLst>
                    <a:ext uri="{FF2B5EF4-FFF2-40B4-BE49-F238E27FC236}">
                      <a16:creationId xmlns:a16="http://schemas.microsoft.com/office/drawing/2014/main" id="{2D2A8FFE-ECEB-8B20-88DE-4CF2B1CC2C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1151" y="9021480"/>
                  <a:ext cx="1858760" cy="171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necteur droit 31">
                  <a:extLst>
                    <a:ext uri="{FF2B5EF4-FFF2-40B4-BE49-F238E27FC236}">
                      <a16:creationId xmlns:a16="http://schemas.microsoft.com/office/drawing/2014/main" id="{47A4E4B0-BE20-E8AC-59D6-5234730D1D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031031" y="9029100"/>
                  <a:ext cx="1357351" cy="2590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C9AA5285-E452-E12C-4871-6F243DE1524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670395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2FA6985-74D9-9ABE-F6EA-250E1AFF4801}"/>
                  </a:ext>
                </a:extLst>
              </p:cNvPr>
              <p:cNvSpPr txBox="1"/>
              <p:nvPr/>
            </p:nvSpPr>
            <p:spPr>
              <a:xfrm>
                <a:off x="5957570" y="8740475"/>
                <a:ext cx="9906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0,04%</a:t>
                </a: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F0CAF1CE-6434-751D-C46E-35A21895D5CB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B22B5A83-A160-6A83-CD33-8E048273820F}"/>
                  </a:ext>
                </a:extLst>
              </p:cNvPr>
              <p:cNvSpPr txBox="1"/>
              <p:nvPr/>
            </p:nvSpPr>
            <p:spPr>
              <a:xfrm>
                <a:off x="5949950" y="9503725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77,46 %</a:t>
                </a:r>
              </a:p>
            </p:txBody>
          </p:sp>
        </p:grpSp>
      </p:grpSp>
      <p:sp>
        <p:nvSpPr>
          <p:cNvPr id="35" name="ZoneTexte 34">
            <a:extLst>
              <a:ext uri="{FF2B5EF4-FFF2-40B4-BE49-F238E27FC236}">
                <a16:creationId xmlns:a16="http://schemas.microsoft.com/office/drawing/2014/main" id="{125B90F9-D89B-54A6-5504-C8720796D839}"/>
              </a:ext>
            </a:extLst>
          </p:cNvPr>
          <p:cNvSpPr txBox="1"/>
          <p:nvPr/>
        </p:nvSpPr>
        <p:spPr>
          <a:xfrm>
            <a:off x="471170" y="5293643"/>
            <a:ext cx="41762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douce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sp>
        <p:nvSpPr>
          <p:cNvPr id="36" name="Google Shape;1376;p31">
            <a:extLst>
              <a:ext uri="{FF2B5EF4-FFF2-40B4-BE49-F238E27FC236}">
                <a16:creationId xmlns:a16="http://schemas.microsoft.com/office/drawing/2014/main" id="{29300252-7EA0-5AAE-DBBD-D470C2785C62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graphique ci-dessous contient :</a:t>
            </a:r>
          </a:p>
        </p:txBody>
      </p:sp>
      <p:sp>
        <p:nvSpPr>
          <p:cNvPr id="39" name="Rectangle: Rounded Corners 22">
            <a:extLst>
              <a:ext uri="{FF2B5EF4-FFF2-40B4-BE49-F238E27FC236}">
                <a16:creationId xmlns:a16="http://schemas.microsoft.com/office/drawing/2014/main" id="{56E25EE3-2855-257E-DCA3-533073865B93}"/>
              </a:ext>
            </a:extLst>
          </p:cNvPr>
          <p:cNvSpPr/>
          <p:nvPr/>
        </p:nvSpPr>
        <p:spPr>
          <a:xfrm>
            <a:off x="6323600" y="4067583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Deux secteurs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: Rounded Corners 22">
            <a:extLst>
              <a:ext uri="{FF2B5EF4-FFF2-40B4-BE49-F238E27FC236}">
                <a16:creationId xmlns:a16="http://schemas.microsoft.com/office/drawing/2014/main" id="{73509469-7F91-2A21-6C56-8C45694BB728}"/>
              </a:ext>
            </a:extLst>
          </p:cNvPr>
          <p:cNvSpPr/>
          <p:nvPr/>
        </p:nvSpPr>
        <p:spPr>
          <a:xfrm>
            <a:off x="6323600" y="5014977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rois secteurs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048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F061A-525C-931B-1620-48DA5ACA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BE67EFB3-3C65-9A35-4FCB-1A0998D74D9D}"/>
              </a:ext>
            </a:extLst>
          </p:cNvPr>
          <p:cNvSpPr/>
          <p:nvPr/>
        </p:nvSpPr>
        <p:spPr>
          <a:xfrm>
            <a:off x="900664" y="193847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1: L</a:t>
            </a:r>
            <a:r>
              <a:rPr lang="fr-FR" sz="2000" b="1" dirty="0">
                <a:solidFill>
                  <a:prstClr val="white"/>
                </a:solidFill>
                <a:latin typeface="Aptos" panose="02110004020202020204"/>
              </a:rPr>
              <a:t>’atmosphère une composante de la Terre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5507358-EC68-DF89-1213-BCEB208C9940}"/>
              </a:ext>
            </a:extLst>
          </p:cNvPr>
          <p:cNvSpPr txBox="1"/>
          <p:nvPr/>
        </p:nvSpPr>
        <p:spPr>
          <a:xfrm>
            <a:off x="883920" y="1344677"/>
            <a:ext cx="10444480" cy="400110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Chapitre 2:  La Terre en tant que système.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16977EA-DBB3-A622-E820-4D9AD974A46E}"/>
              </a:ext>
            </a:extLst>
          </p:cNvPr>
          <p:cNvGrpSpPr/>
          <p:nvPr/>
        </p:nvGrpSpPr>
        <p:grpSpPr>
          <a:xfrm>
            <a:off x="922298" y="3902017"/>
            <a:ext cx="10440000" cy="750244"/>
            <a:chOff x="922298" y="3039298"/>
            <a:chExt cx="10440000" cy="750244"/>
          </a:xfrm>
        </p:grpSpPr>
        <p:sp>
          <p:nvSpPr>
            <p:cNvPr id="28" name="Rectangle: Rounded Corners 11">
              <a:extLst>
                <a:ext uri="{FF2B5EF4-FFF2-40B4-BE49-F238E27FC236}">
                  <a16:creationId xmlns:a16="http://schemas.microsoft.com/office/drawing/2014/main" id="{3D08A759-333C-A738-1887-158D42AC7CE2}"/>
                </a:ext>
              </a:extLst>
            </p:cNvPr>
            <p:cNvSpPr/>
            <p:nvPr/>
          </p:nvSpPr>
          <p:spPr>
            <a:xfrm>
              <a:off x="922298" y="3039298"/>
              <a:ext cx="10440000" cy="750244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" name="Google Shape;510;p5">
              <a:extLst>
                <a:ext uri="{FF2B5EF4-FFF2-40B4-BE49-F238E27FC236}">
                  <a16:creationId xmlns:a16="http://schemas.microsoft.com/office/drawing/2014/main" id="{67D85AC5-DA5E-86DC-1D9D-3878D43B9DFC}"/>
                </a:ext>
              </a:extLst>
            </p:cNvPr>
            <p:cNvSpPr txBox="1">
              <a:spLocks/>
            </p:cNvSpPr>
            <p:nvPr/>
          </p:nvSpPr>
          <p:spPr>
            <a:xfrm>
              <a:off x="1053524" y="3118778"/>
              <a:ext cx="1349096" cy="594021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>
              <a:defPPr>
                <a:defRPr lang="fr-FR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Calibri"/>
                  <a:cs typeface="Calibri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fr-FR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Tâche 1</a:t>
              </a:r>
            </a:p>
          </p:txBody>
        </p:sp>
        <p:sp>
          <p:nvSpPr>
            <p:cNvPr id="5" name="Google Shape;511;p5">
              <a:extLst>
                <a:ext uri="{FF2B5EF4-FFF2-40B4-BE49-F238E27FC236}">
                  <a16:creationId xmlns:a16="http://schemas.microsoft.com/office/drawing/2014/main" id="{9C445D34-8D91-1740-97AC-257641673B64}"/>
                </a:ext>
              </a:extLst>
            </p:cNvPr>
            <p:cNvSpPr txBox="1">
              <a:spLocks/>
            </p:cNvSpPr>
            <p:nvPr/>
          </p:nvSpPr>
          <p:spPr>
            <a:xfrm>
              <a:off x="2540986" y="3129361"/>
              <a:ext cx="8777638" cy="594021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>
              <a:defPPr>
                <a:defRPr lang="fr-FR"/>
              </a:defPPr>
              <a:lvl1pPr marR="0" lvl="0" indent="0" defTabSz="6858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fr-FR" sz="2000" b="1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Décrire la répartition de l'eau sur Terre selon son état physique et sa nature.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A6A059E-E89B-65F6-A667-6818633E1EE2}"/>
              </a:ext>
            </a:extLst>
          </p:cNvPr>
          <p:cNvGrpSpPr/>
          <p:nvPr/>
        </p:nvGrpSpPr>
        <p:grpSpPr>
          <a:xfrm>
            <a:off x="1025634" y="5031780"/>
            <a:ext cx="10265100" cy="514482"/>
            <a:chOff x="1025634" y="3908886"/>
            <a:chExt cx="10265100" cy="514482"/>
          </a:xfrm>
        </p:grpSpPr>
        <p:sp>
          <p:nvSpPr>
            <p:cNvPr id="6" name="Google Shape;510;p5">
              <a:extLst>
                <a:ext uri="{FF2B5EF4-FFF2-40B4-BE49-F238E27FC236}">
                  <a16:creationId xmlns:a16="http://schemas.microsoft.com/office/drawing/2014/main" id="{91198CA3-7EE8-DC3C-695D-7B52D16BA746}"/>
                </a:ext>
              </a:extLst>
            </p:cNvPr>
            <p:cNvSpPr txBox="1">
              <a:spLocks/>
            </p:cNvSpPr>
            <p:nvPr/>
          </p:nvSpPr>
          <p:spPr>
            <a:xfrm>
              <a:off x="1025634" y="3908886"/>
              <a:ext cx="1349096" cy="503899"/>
            </a:xfrm>
            <a:prstGeom prst="roundRect">
              <a:avLst/>
            </a:prstGeom>
            <a:solidFill>
              <a:schemeClr val="accent6">
                <a:alpha val="5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ctr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  <a:defRPr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228600">
                <a:spcBef>
                  <a:spcPts val="0"/>
                </a:spcBef>
              </a:pPr>
              <a:r>
                <a:rPr lang="fr-FR" b="1" noProof="0" dirty="0"/>
                <a:t>Tâche 2</a:t>
              </a:r>
            </a:p>
          </p:txBody>
        </p:sp>
        <p:sp>
          <p:nvSpPr>
            <p:cNvPr id="7" name="Google Shape;511;p5">
              <a:extLst>
                <a:ext uri="{FF2B5EF4-FFF2-40B4-BE49-F238E27FC236}">
                  <a16:creationId xmlns:a16="http://schemas.microsoft.com/office/drawing/2014/main" id="{26CC4EA1-F8DA-05C8-AA50-12E66C56C293}"/>
                </a:ext>
              </a:extLst>
            </p:cNvPr>
            <p:cNvSpPr txBox="1">
              <a:spLocks/>
            </p:cNvSpPr>
            <p:nvPr/>
          </p:nvSpPr>
          <p:spPr>
            <a:xfrm>
              <a:off x="2513096" y="3919469"/>
              <a:ext cx="8777638" cy="503899"/>
            </a:xfrm>
            <a:prstGeom prst="roundRect">
              <a:avLst/>
            </a:prstGeom>
            <a:solidFill>
              <a:schemeClr val="accent6">
                <a:alpha val="5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228600" algn="ctr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  <a:defRPr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Char char="•"/>
                <a:defRPr sz="1800" b="1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228600" algn="l">
                <a:spcBef>
                  <a:spcPts val="0"/>
                </a:spcBef>
              </a:pPr>
              <a:r>
                <a:rPr lang="fr-FR" noProof="0" dirty="0"/>
                <a:t>Décrire quelques facteurs influençant la répartition de l’eau sur Terre.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5FE82D5-16BF-9764-A869-F4C170D8065F}"/>
              </a:ext>
            </a:extLst>
          </p:cNvPr>
          <p:cNvSpPr/>
          <p:nvPr/>
        </p:nvSpPr>
        <p:spPr>
          <a:xfrm>
            <a:off x="902594" y="2895126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2 </a:t>
            </a:r>
            <a:r>
              <a:rPr lang="fr-FR" sz="2000" b="1" dirty="0">
                <a:solidFill>
                  <a:prstClr val="white"/>
                </a:solidFill>
                <a:latin typeface="Aptos" panose="02110004020202020204"/>
              </a:rPr>
              <a:t>: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2000" b="1" dirty="0">
                <a:solidFill>
                  <a:prstClr val="white"/>
                </a:solidFill>
                <a:latin typeface="Aptos" panose="02110004020202020204"/>
              </a:rPr>
              <a:t>L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’hydrosphère</a:t>
            </a:r>
            <a:r>
              <a:rPr lang="fr-FR" sz="2000" b="1" dirty="0">
                <a:solidFill>
                  <a:prstClr val="white"/>
                </a:solidFill>
                <a:latin typeface="Aptos" panose="02110004020202020204"/>
              </a:rPr>
              <a:t>, une composante de la Terre.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84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3EF45-E2F2-C7AE-9165-E7C398D9B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8">
            <a:extLst>
              <a:ext uri="{FF2B5EF4-FFF2-40B4-BE49-F238E27FC236}">
                <a16:creationId xmlns:a16="http://schemas.microsoft.com/office/drawing/2014/main" id="{BCA39B06-8581-3609-4436-ABEFC1E2E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7007" y="398099"/>
            <a:ext cx="470878" cy="470878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FDD294C1-6C5F-2226-A895-DF19B2F82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 Le graphique contient trois secteurs : l’état liquide, l’état solide et l’état gazeux.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08767C9D-F992-30DB-05BE-57B9958FD79F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  <p:sp>
        <p:nvSpPr>
          <p:cNvPr id="2" name="Google Shape;1403;p31">
            <a:extLst>
              <a:ext uri="{FF2B5EF4-FFF2-40B4-BE49-F238E27FC236}">
                <a16:creationId xmlns:a16="http://schemas.microsoft.com/office/drawing/2014/main" id="{1F5B4023-B19A-922E-CB75-B85CBD652C9D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F9E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4" name="Rectangle: Rounded Corners 22">
            <a:extLst>
              <a:ext uri="{FF2B5EF4-FFF2-40B4-BE49-F238E27FC236}">
                <a16:creationId xmlns:a16="http://schemas.microsoft.com/office/drawing/2014/main" id="{30E9EC44-6C5A-1408-02A1-437C5A513FC8}"/>
              </a:ext>
            </a:extLst>
          </p:cNvPr>
          <p:cNvSpPr/>
          <p:nvPr/>
        </p:nvSpPr>
        <p:spPr>
          <a:xfrm>
            <a:off x="6323600" y="3120189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Un seul secteur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6D6939D-CF45-252F-533E-5CB6EBDBF0B1}"/>
              </a:ext>
            </a:extLst>
          </p:cNvPr>
          <p:cNvGrpSpPr/>
          <p:nvPr/>
        </p:nvGrpSpPr>
        <p:grpSpPr>
          <a:xfrm>
            <a:off x="357664" y="3061004"/>
            <a:ext cx="4344000" cy="2031499"/>
            <a:chOff x="3435350" y="8739690"/>
            <a:chExt cx="3512820" cy="1400631"/>
          </a:xfrm>
        </p:grpSpPr>
        <p:graphicFrame>
          <p:nvGraphicFramePr>
            <p:cNvPr id="7" name="Graphique 6">
              <a:extLst>
                <a:ext uri="{FF2B5EF4-FFF2-40B4-BE49-F238E27FC236}">
                  <a16:creationId xmlns:a16="http://schemas.microsoft.com/office/drawing/2014/main" id="{50CED17B-E97F-06A1-720B-B69AC4FD8BF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846305538"/>
                </p:ext>
              </p:extLst>
            </p:nvPr>
          </p:nvGraphicFramePr>
          <p:xfrm>
            <a:off x="4448820" y="8739690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A2A7EEA2-FBB7-D1C6-0861-8077D28B5BC8}"/>
                </a:ext>
              </a:extLst>
            </p:cNvPr>
            <p:cNvGrpSpPr/>
            <p:nvPr/>
          </p:nvGrpSpPr>
          <p:grpSpPr>
            <a:xfrm>
              <a:off x="3435350" y="8740475"/>
              <a:ext cx="3512820" cy="1399846"/>
              <a:chOff x="3435350" y="8740475"/>
              <a:chExt cx="3512820" cy="1399846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664DC0D1-0E11-ED86-4FFD-4B5BFE5224D8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27" name="Connecteur droit 26">
                  <a:extLst>
                    <a:ext uri="{FF2B5EF4-FFF2-40B4-BE49-F238E27FC236}">
                      <a16:creationId xmlns:a16="http://schemas.microsoft.com/office/drawing/2014/main" id="{3B3F05DB-6718-5B4C-A8C0-70EF0CC505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necteur droit 27">
                  <a:extLst>
                    <a:ext uri="{FF2B5EF4-FFF2-40B4-BE49-F238E27FC236}">
                      <a16:creationId xmlns:a16="http://schemas.microsoft.com/office/drawing/2014/main" id="{73D2BA8E-E865-57E1-5C87-B4708F9499E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8E817A76-144E-46C8-B73C-EFD6F68A51D0}"/>
                  </a:ext>
                </a:extLst>
              </p:cNvPr>
              <p:cNvGrpSpPr/>
              <p:nvPr/>
            </p:nvGrpSpPr>
            <p:grpSpPr>
              <a:xfrm flipH="1">
                <a:off x="5241290" y="8917640"/>
                <a:ext cx="840958" cy="133350"/>
                <a:chOff x="1201151" y="9021480"/>
                <a:chExt cx="3187231" cy="266700"/>
              </a:xfrm>
            </p:grpSpPr>
            <p:cxnSp>
              <p:nvCxnSpPr>
                <p:cNvPr id="25" name="Connecteur droit 24">
                  <a:extLst>
                    <a:ext uri="{FF2B5EF4-FFF2-40B4-BE49-F238E27FC236}">
                      <a16:creationId xmlns:a16="http://schemas.microsoft.com/office/drawing/2014/main" id="{B70F70D6-8C6F-F7E2-6F23-0734D5CC63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1151" y="9021480"/>
                  <a:ext cx="1858760" cy="171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Connecteur droit 25">
                  <a:extLst>
                    <a:ext uri="{FF2B5EF4-FFF2-40B4-BE49-F238E27FC236}">
                      <a16:creationId xmlns:a16="http://schemas.microsoft.com/office/drawing/2014/main" id="{40514AD7-7ACC-C3BB-6008-6D5856D25C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031031" y="9029100"/>
                  <a:ext cx="1357351" cy="2590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106B4FB6-1618-7365-3B6B-109A2AD97C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670395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6B0A5F7-B95E-C0BB-24BC-30CAEF8C0CDD}"/>
                  </a:ext>
                </a:extLst>
              </p:cNvPr>
              <p:cNvSpPr txBox="1"/>
              <p:nvPr/>
            </p:nvSpPr>
            <p:spPr>
              <a:xfrm>
                <a:off x="5957570" y="8740475"/>
                <a:ext cx="9906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0,04%</a:t>
                </a:r>
              </a:p>
            </p:txBody>
          </p:sp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120D9E03-0775-2639-1C9B-D845CE3BE00B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D59FFDE5-DC59-C6D6-8850-266743851685}"/>
                  </a:ext>
                </a:extLst>
              </p:cNvPr>
              <p:cNvSpPr txBox="1"/>
              <p:nvPr/>
            </p:nvSpPr>
            <p:spPr>
              <a:xfrm>
                <a:off x="5949950" y="9503725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77,46 %</a:t>
                </a:r>
              </a:p>
            </p:txBody>
          </p:sp>
        </p:grp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FDA271F3-9EC8-3E27-6010-9289C7442CD8}"/>
              </a:ext>
            </a:extLst>
          </p:cNvPr>
          <p:cNvSpPr txBox="1"/>
          <p:nvPr/>
        </p:nvSpPr>
        <p:spPr>
          <a:xfrm>
            <a:off x="471170" y="5293643"/>
            <a:ext cx="41762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douce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sp>
        <p:nvSpPr>
          <p:cNvPr id="30" name="Google Shape;1376;p31">
            <a:extLst>
              <a:ext uri="{FF2B5EF4-FFF2-40B4-BE49-F238E27FC236}">
                <a16:creationId xmlns:a16="http://schemas.microsoft.com/office/drawing/2014/main" id="{C490D09F-9B80-A97C-5809-5E1488C00ACE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graphique ci-dessous contient :</a:t>
            </a:r>
          </a:p>
        </p:txBody>
      </p:sp>
      <p:sp>
        <p:nvSpPr>
          <p:cNvPr id="31" name="Rectangle: Rounded Corners 22">
            <a:extLst>
              <a:ext uri="{FF2B5EF4-FFF2-40B4-BE49-F238E27FC236}">
                <a16:creationId xmlns:a16="http://schemas.microsoft.com/office/drawing/2014/main" id="{1533B7FC-F8C9-CDBD-45FA-5DEB58A761A1}"/>
              </a:ext>
            </a:extLst>
          </p:cNvPr>
          <p:cNvSpPr/>
          <p:nvPr/>
        </p:nvSpPr>
        <p:spPr>
          <a:xfrm>
            <a:off x="6323600" y="4067583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Deux secteurs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Rectangle: Rounded Corners 22">
            <a:extLst>
              <a:ext uri="{FF2B5EF4-FFF2-40B4-BE49-F238E27FC236}">
                <a16:creationId xmlns:a16="http://schemas.microsoft.com/office/drawing/2014/main" id="{6962C804-7676-A69D-258D-47EFAD1E733F}"/>
              </a:ext>
            </a:extLst>
          </p:cNvPr>
          <p:cNvSpPr/>
          <p:nvPr/>
        </p:nvSpPr>
        <p:spPr>
          <a:xfrm>
            <a:off x="6323600" y="5014977"/>
            <a:ext cx="3810213" cy="720000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rois secteurs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759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6038F-2FFA-3B55-097B-B86F16E05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0031F6-078E-C257-BF01-F7D4ED03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D0F62D-FF8A-1E54-B08F-8CFA77B25A0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5B57D2A-F3BA-0A74-CB33-1E18209ED50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A978F1B-7E7B-E406-A6AE-223CC9E179A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9517006-8EC2-E919-8492-9CAA7720C5D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8308AC95-A71D-CB7A-A6B3-BA8490C86CD9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 Choisissez la bonne réponse.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Google Shape;1403;p31">
            <a:extLst>
              <a:ext uri="{FF2B5EF4-FFF2-40B4-BE49-F238E27FC236}">
                <a16:creationId xmlns:a16="http://schemas.microsoft.com/office/drawing/2014/main" id="{79CF7C4E-25AB-D8DC-F464-BE2720C3EEC2}"/>
              </a:ext>
            </a:extLst>
          </p:cNvPr>
          <p:cNvSpPr/>
          <p:nvPr/>
        </p:nvSpPr>
        <p:spPr>
          <a:xfrm>
            <a:off x="1159498" y="2394904"/>
            <a:ext cx="9841582" cy="3195191"/>
          </a:xfrm>
          <a:prstGeom prst="roundRect">
            <a:avLst/>
          </a:prstGeom>
          <a:noFill/>
          <a:ln>
            <a:solidFill>
              <a:srgbClr val="0F9E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2E9A826-4C1B-E0A4-961B-F8891699B6E8}"/>
              </a:ext>
            </a:extLst>
          </p:cNvPr>
          <p:cNvGrpSpPr/>
          <p:nvPr/>
        </p:nvGrpSpPr>
        <p:grpSpPr>
          <a:xfrm>
            <a:off x="3261120" y="2564088"/>
            <a:ext cx="5571793" cy="2489601"/>
            <a:chOff x="3411042" y="8739690"/>
            <a:chExt cx="3591819" cy="1297909"/>
          </a:xfrm>
        </p:grpSpPr>
        <p:graphicFrame>
          <p:nvGraphicFramePr>
            <p:cNvPr id="15" name="Graphique 14">
              <a:extLst>
                <a:ext uri="{FF2B5EF4-FFF2-40B4-BE49-F238E27FC236}">
                  <a16:creationId xmlns:a16="http://schemas.microsoft.com/office/drawing/2014/main" id="{27D9CB31-695F-CBC4-9440-26EEAB49A19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68240260"/>
                </p:ext>
              </p:extLst>
            </p:nvPr>
          </p:nvGraphicFramePr>
          <p:xfrm>
            <a:off x="4448820" y="8739690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B3E4CCF2-6CEE-E271-F98E-D3EBC2E34025}"/>
                </a:ext>
              </a:extLst>
            </p:cNvPr>
            <p:cNvGrpSpPr/>
            <p:nvPr/>
          </p:nvGrpSpPr>
          <p:grpSpPr>
            <a:xfrm>
              <a:off x="3411042" y="8794534"/>
              <a:ext cx="3591819" cy="1117551"/>
              <a:chOff x="3411042" y="8794534"/>
              <a:chExt cx="3591819" cy="1117551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342DD1B8-15C8-9DD2-C639-293E32D91983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33" name="Connecteur droit 32">
                  <a:extLst>
                    <a:ext uri="{FF2B5EF4-FFF2-40B4-BE49-F238E27FC236}">
                      <a16:creationId xmlns:a16="http://schemas.microsoft.com/office/drawing/2014/main" id="{4BB4D5C6-8060-478B-E4EB-01775627A3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Connecteur droit 33">
                  <a:extLst>
                    <a:ext uri="{FF2B5EF4-FFF2-40B4-BE49-F238E27FC236}">
                      <a16:creationId xmlns:a16="http://schemas.microsoft.com/office/drawing/2014/main" id="{57568C24-D35C-5561-4310-7690423FCB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E0DB4F30-7017-7A11-CA5B-5B5E35C525DB}"/>
                  </a:ext>
                </a:extLst>
              </p:cNvPr>
              <p:cNvGrpSpPr/>
              <p:nvPr/>
            </p:nvGrpSpPr>
            <p:grpSpPr>
              <a:xfrm flipH="1">
                <a:off x="5241290" y="8917640"/>
                <a:ext cx="840958" cy="133350"/>
                <a:chOff x="1201151" y="9021480"/>
                <a:chExt cx="3187231" cy="266700"/>
              </a:xfrm>
            </p:grpSpPr>
            <p:cxnSp>
              <p:nvCxnSpPr>
                <p:cNvPr id="31" name="Connecteur droit 30">
                  <a:extLst>
                    <a:ext uri="{FF2B5EF4-FFF2-40B4-BE49-F238E27FC236}">
                      <a16:creationId xmlns:a16="http://schemas.microsoft.com/office/drawing/2014/main" id="{502A62FF-B7F6-8FD5-86F7-AF9EFF48DB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1151" y="9021480"/>
                  <a:ext cx="1858760" cy="171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Connecteur droit 31">
                  <a:extLst>
                    <a:ext uri="{FF2B5EF4-FFF2-40B4-BE49-F238E27FC236}">
                      <a16:creationId xmlns:a16="http://schemas.microsoft.com/office/drawing/2014/main" id="{19F2A692-75C6-0A97-2554-74B9743440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031031" y="9029100"/>
                  <a:ext cx="1357351" cy="2590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C8E08DF9-273C-2FA1-C4A2-FF9A667E9E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670395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3417786A-7882-38E0-2E26-F8CD31EBDCFC}"/>
                  </a:ext>
                </a:extLst>
              </p:cNvPr>
              <p:cNvSpPr txBox="1"/>
              <p:nvPr/>
            </p:nvSpPr>
            <p:spPr>
              <a:xfrm>
                <a:off x="6012261" y="8794534"/>
                <a:ext cx="990600" cy="369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0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0,04%</a:t>
                </a: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A00BBF5A-20C2-1BF9-F0AF-378F4C755204}"/>
                  </a:ext>
                </a:extLst>
              </p:cNvPr>
              <p:cNvSpPr txBox="1"/>
              <p:nvPr/>
            </p:nvSpPr>
            <p:spPr>
              <a:xfrm>
                <a:off x="3411042" y="8837133"/>
                <a:ext cx="914400" cy="369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0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8BDEA5B-E6F5-6FEB-F23D-955CDC18FC5B}"/>
                  </a:ext>
                </a:extLst>
              </p:cNvPr>
              <p:cNvSpPr txBox="1"/>
              <p:nvPr/>
            </p:nvSpPr>
            <p:spPr>
              <a:xfrm>
                <a:off x="5998565" y="9543041"/>
                <a:ext cx="914400" cy="369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0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77,46 %</a:t>
                </a:r>
              </a:p>
            </p:txBody>
          </p:sp>
        </p:grpSp>
      </p:grpSp>
      <p:sp>
        <p:nvSpPr>
          <p:cNvPr id="35" name="ZoneTexte 34">
            <a:extLst>
              <a:ext uri="{FF2B5EF4-FFF2-40B4-BE49-F238E27FC236}">
                <a16:creationId xmlns:a16="http://schemas.microsoft.com/office/drawing/2014/main" id="{9B572B1F-CD1D-C1FF-73E4-4E2902605F3D}"/>
              </a:ext>
            </a:extLst>
          </p:cNvPr>
          <p:cNvSpPr txBox="1"/>
          <p:nvPr/>
        </p:nvSpPr>
        <p:spPr>
          <a:xfrm>
            <a:off x="2799762" y="5057973"/>
            <a:ext cx="6579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douce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sp>
        <p:nvSpPr>
          <p:cNvPr id="36" name="Google Shape;1376;p31">
            <a:extLst>
              <a:ext uri="{FF2B5EF4-FFF2-40B4-BE49-F238E27FC236}">
                <a16:creationId xmlns:a16="http://schemas.microsoft.com/office/drawing/2014/main" id="{E915F022-67D9-EAFD-6BC5-556541EE2E9C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pourcentage de l’eau douce qui se trouve à l’état solide est :</a:t>
            </a:r>
          </a:p>
        </p:txBody>
      </p:sp>
      <p:sp>
        <p:nvSpPr>
          <p:cNvPr id="39" name="Rectangle: Rounded Corners 22">
            <a:extLst>
              <a:ext uri="{FF2B5EF4-FFF2-40B4-BE49-F238E27FC236}">
                <a16:creationId xmlns:a16="http://schemas.microsoft.com/office/drawing/2014/main" id="{772451ED-BBE9-07D1-59F0-102335252C57}"/>
              </a:ext>
            </a:extLst>
          </p:cNvPr>
          <p:cNvSpPr/>
          <p:nvPr/>
        </p:nvSpPr>
        <p:spPr>
          <a:xfrm>
            <a:off x="1159498" y="5844536"/>
            <a:ext cx="198141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77,46%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: Rounded Corners 22">
            <a:extLst>
              <a:ext uri="{FF2B5EF4-FFF2-40B4-BE49-F238E27FC236}">
                <a16:creationId xmlns:a16="http://schemas.microsoft.com/office/drawing/2014/main" id="{3662B68A-F989-C30C-EB43-7461E64057EB}"/>
              </a:ext>
            </a:extLst>
          </p:cNvPr>
          <p:cNvSpPr/>
          <p:nvPr/>
        </p:nvSpPr>
        <p:spPr>
          <a:xfrm>
            <a:off x="5004741" y="5844536"/>
            <a:ext cx="2037975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22,5%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: Rounded Corners 22">
            <a:extLst>
              <a:ext uri="{FF2B5EF4-FFF2-40B4-BE49-F238E27FC236}">
                <a16:creationId xmlns:a16="http://schemas.microsoft.com/office/drawing/2014/main" id="{4AA36EC4-C909-1FBF-09FB-872A3479112B}"/>
              </a:ext>
            </a:extLst>
          </p:cNvPr>
          <p:cNvSpPr/>
          <p:nvPr/>
        </p:nvSpPr>
        <p:spPr>
          <a:xfrm>
            <a:off x="8906544" y="5844536"/>
            <a:ext cx="2094536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0,04 %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549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8EE3E-EC27-F27C-8E01-666799841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DBEA8CD5-1246-B8E6-48B7-FE885F7C1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23" name="Titre 1">
            <a:extLst>
              <a:ext uri="{FF2B5EF4-FFF2-40B4-BE49-F238E27FC236}">
                <a16:creationId xmlns:a16="http://schemas.microsoft.com/office/drawing/2014/main" id="{D3678196-863D-40C4-EAFF-63C9A2543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Bonne réponse !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FB640031-038B-28F8-E621-ECC00220FC9C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  <p:sp>
        <p:nvSpPr>
          <p:cNvPr id="2" name="Google Shape;1403;p31">
            <a:extLst>
              <a:ext uri="{FF2B5EF4-FFF2-40B4-BE49-F238E27FC236}">
                <a16:creationId xmlns:a16="http://schemas.microsoft.com/office/drawing/2014/main" id="{5AF7E0F6-5C5E-9BB5-CCAB-F4C8BDF4F06B}"/>
              </a:ext>
            </a:extLst>
          </p:cNvPr>
          <p:cNvSpPr/>
          <p:nvPr/>
        </p:nvSpPr>
        <p:spPr>
          <a:xfrm>
            <a:off x="1159498" y="2394904"/>
            <a:ext cx="9841582" cy="3195191"/>
          </a:xfrm>
          <a:prstGeom prst="roundRect">
            <a:avLst/>
          </a:prstGeom>
          <a:noFill/>
          <a:ln>
            <a:solidFill>
              <a:srgbClr val="0F9E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3AD0A74-3C9C-0747-6E0E-8167B0F4AF72}"/>
              </a:ext>
            </a:extLst>
          </p:cNvPr>
          <p:cNvGrpSpPr/>
          <p:nvPr/>
        </p:nvGrpSpPr>
        <p:grpSpPr>
          <a:xfrm>
            <a:off x="3261120" y="2564088"/>
            <a:ext cx="5571793" cy="2489601"/>
            <a:chOff x="3411042" y="8739690"/>
            <a:chExt cx="3591819" cy="1297909"/>
          </a:xfrm>
        </p:grpSpPr>
        <p:graphicFrame>
          <p:nvGraphicFramePr>
            <p:cNvPr id="9" name="Graphique 8">
              <a:extLst>
                <a:ext uri="{FF2B5EF4-FFF2-40B4-BE49-F238E27FC236}">
                  <a16:creationId xmlns:a16="http://schemas.microsoft.com/office/drawing/2014/main" id="{26B0EB84-DBE1-067B-5069-9FAC61CF87E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432733091"/>
                </p:ext>
              </p:extLst>
            </p:nvPr>
          </p:nvGraphicFramePr>
          <p:xfrm>
            <a:off x="4448820" y="8739690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52ED1FE-CD4E-7B26-A829-8B92D8DD2D01}"/>
                </a:ext>
              </a:extLst>
            </p:cNvPr>
            <p:cNvGrpSpPr/>
            <p:nvPr/>
          </p:nvGrpSpPr>
          <p:grpSpPr>
            <a:xfrm>
              <a:off x="3411042" y="8794534"/>
              <a:ext cx="3591819" cy="1117551"/>
              <a:chOff x="3411042" y="8794534"/>
              <a:chExt cx="3591819" cy="1117551"/>
            </a:xfrm>
          </p:grpSpPr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0084F147-7F3B-6209-1605-40FD5F9DDBAD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7F656CD1-01C8-7C39-470A-3121CCCE23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eur droit 29">
                  <a:extLst>
                    <a:ext uri="{FF2B5EF4-FFF2-40B4-BE49-F238E27FC236}">
                      <a16:creationId xmlns:a16="http://schemas.microsoft.com/office/drawing/2014/main" id="{76557D58-4370-9EF6-E2DD-8EDE65CBB2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oupe 11">
                <a:extLst>
                  <a:ext uri="{FF2B5EF4-FFF2-40B4-BE49-F238E27FC236}">
                    <a16:creationId xmlns:a16="http://schemas.microsoft.com/office/drawing/2014/main" id="{D588B7B2-6313-543E-B38C-44E211DE2106}"/>
                  </a:ext>
                </a:extLst>
              </p:cNvPr>
              <p:cNvGrpSpPr/>
              <p:nvPr/>
            </p:nvGrpSpPr>
            <p:grpSpPr>
              <a:xfrm flipH="1">
                <a:off x="5241290" y="8917640"/>
                <a:ext cx="840958" cy="133350"/>
                <a:chOff x="1201151" y="9021480"/>
                <a:chExt cx="3187231" cy="266700"/>
              </a:xfrm>
            </p:grpSpPr>
            <p:cxnSp>
              <p:nvCxnSpPr>
                <p:cNvPr id="26" name="Connecteur droit 25">
                  <a:extLst>
                    <a:ext uri="{FF2B5EF4-FFF2-40B4-BE49-F238E27FC236}">
                      <a16:creationId xmlns:a16="http://schemas.microsoft.com/office/drawing/2014/main" id="{20BF06F0-2E06-1ED8-8853-DC7A92568E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1151" y="9021480"/>
                  <a:ext cx="1858760" cy="171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necteur droit 27">
                  <a:extLst>
                    <a:ext uri="{FF2B5EF4-FFF2-40B4-BE49-F238E27FC236}">
                      <a16:creationId xmlns:a16="http://schemas.microsoft.com/office/drawing/2014/main" id="{43A4CD47-62F9-5D45-F545-B194E510CE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031031" y="9029100"/>
                  <a:ext cx="1357351" cy="2590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67E207BB-CE7D-FC2D-33B9-3257549203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670395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90177BD-EF31-D0AA-CCBB-5B748823BE8A}"/>
                  </a:ext>
                </a:extLst>
              </p:cNvPr>
              <p:cNvSpPr txBox="1"/>
              <p:nvPr/>
            </p:nvSpPr>
            <p:spPr>
              <a:xfrm>
                <a:off x="6012261" y="8794534"/>
                <a:ext cx="990600" cy="369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0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0,04%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837CBDD-44E2-AD6E-4579-63BD4CBBE513}"/>
                  </a:ext>
                </a:extLst>
              </p:cNvPr>
              <p:cNvSpPr txBox="1"/>
              <p:nvPr/>
            </p:nvSpPr>
            <p:spPr>
              <a:xfrm>
                <a:off x="3411042" y="8837133"/>
                <a:ext cx="914400" cy="369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0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5BF5C0E3-DF23-3A1B-C089-8A7AD0A38714}"/>
                  </a:ext>
                </a:extLst>
              </p:cNvPr>
              <p:cNvSpPr txBox="1"/>
              <p:nvPr/>
            </p:nvSpPr>
            <p:spPr>
              <a:xfrm>
                <a:off x="5998565" y="9543041"/>
                <a:ext cx="914400" cy="369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0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77,46 %</a:t>
                </a:r>
              </a:p>
            </p:txBody>
          </p:sp>
        </p:grpSp>
      </p:grpSp>
      <p:sp>
        <p:nvSpPr>
          <p:cNvPr id="31" name="ZoneTexte 30">
            <a:extLst>
              <a:ext uri="{FF2B5EF4-FFF2-40B4-BE49-F238E27FC236}">
                <a16:creationId xmlns:a16="http://schemas.microsoft.com/office/drawing/2014/main" id="{136310A7-8963-9A96-0A2B-BACD6B3B3D05}"/>
              </a:ext>
            </a:extLst>
          </p:cNvPr>
          <p:cNvSpPr txBox="1"/>
          <p:nvPr/>
        </p:nvSpPr>
        <p:spPr>
          <a:xfrm>
            <a:off x="2799762" y="5057973"/>
            <a:ext cx="6579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douce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sp>
        <p:nvSpPr>
          <p:cNvPr id="32" name="Google Shape;1376;p31">
            <a:extLst>
              <a:ext uri="{FF2B5EF4-FFF2-40B4-BE49-F238E27FC236}">
                <a16:creationId xmlns:a16="http://schemas.microsoft.com/office/drawing/2014/main" id="{04481021-0941-343C-A056-1086C31D2A26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pourcentage de l’eau douce qui se trouve à l’état solide est :</a:t>
            </a:r>
          </a:p>
        </p:txBody>
      </p:sp>
      <p:sp>
        <p:nvSpPr>
          <p:cNvPr id="33" name="Rectangle: Rounded Corners 22">
            <a:extLst>
              <a:ext uri="{FF2B5EF4-FFF2-40B4-BE49-F238E27FC236}">
                <a16:creationId xmlns:a16="http://schemas.microsoft.com/office/drawing/2014/main" id="{715E0144-5B0E-FE3E-DAC3-FC8372AE19A9}"/>
              </a:ext>
            </a:extLst>
          </p:cNvPr>
          <p:cNvSpPr/>
          <p:nvPr/>
        </p:nvSpPr>
        <p:spPr>
          <a:xfrm>
            <a:off x="1159498" y="5844536"/>
            <a:ext cx="1981414" cy="720000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77,46%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ectangle: Rounded Corners 22">
            <a:extLst>
              <a:ext uri="{FF2B5EF4-FFF2-40B4-BE49-F238E27FC236}">
                <a16:creationId xmlns:a16="http://schemas.microsoft.com/office/drawing/2014/main" id="{834A73D2-E3D7-62F6-0265-000B22D693CD}"/>
              </a:ext>
            </a:extLst>
          </p:cNvPr>
          <p:cNvSpPr/>
          <p:nvPr/>
        </p:nvSpPr>
        <p:spPr>
          <a:xfrm>
            <a:off x="5004740" y="5844536"/>
            <a:ext cx="2037975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22,5%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: Rounded Corners 22">
            <a:extLst>
              <a:ext uri="{FF2B5EF4-FFF2-40B4-BE49-F238E27FC236}">
                <a16:creationId xmlns:a16="http://schemas.microsoft.com/office/drawing/2014/main" id="{FF8A131E-9AAA-845D-9920-6B1AA4C59CBD}"/>
              </a:ext>
            </a:extLst>
          </p:cNvPr>
          <p:cNvSpPr/>
          <p:nvPr/>
        </p:nvSpPr>
        <p:spPr>
          <a:xfrm>
            <a:off x="8906544" y="5844536"/>
            <a:ext cx="2094536" cy="720000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0,04 %</a:t>
            </a:r>
            <a:endParaRPr lang="fr-FR" sz="2400" b="1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476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48973-F0C8-5128-E9AE-AB2811B12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BB30B-6EDC-A228-1484-154DF8F1A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Une autre question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C68B98C-4FB9-ACFA-A232-269B1835B52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E8683A3-4A50-6BC3-ADA5-762A0AC0206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15EA912-A8CD-677B-A749-D37525AF9E9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E59D8B-F9A9-FD36-6475-5C1F5A37845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AB117FDA-3049-15B7-2300-71D9BF7A1684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4- Choisissez la bonne réponse.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1403;p31">
            <a:extLst>
              <a:ext uri="{FF2B5EF4-FFF2-40B4-BE49-F238E27FC236}">
                <a16:creationId xmlns:a16="http://schemas.microsoft.com/office/drawing/2014/main" id="{36B605E3-0A28-6459-ABA8-9DC7FB21CFBC}"/>
              </a:ext>
            </a:extLst>
          </p:cNvPr>
          <p:cNvSpPr/>
          <p:nvPr/>
        </p:nvSpPr>
        <p:spPr>
          <a:xfrm>
            <a:off x="1159498" y="2394904"/>
            <a:ext cx="10030118" cy="3195191"/>
          </a:xfrm>
          <a:prstGeom prst="roundRect">
            <a:avLst/>
          </a:prstGeom>
          <a:noFill/>
          <a:ln>
            <a:solidFill>
              <a:srgbClr val="0F9E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93DC8526-7894-AF5A-F808-3ED62A41D16C}"/>
              </a:ext>
            </a:extLst>
          </p:cNvPr>
          <p:cNvGrpSpPr/>
          <p:nvPr/>
        </p:nvGrpSpPr>
        <p:grpSpPr>
          <a:xfrm>
            <a:off x="3261120" y="2564088"/>
            <a:ext cx="5571793" cy="2489601"/>
            <a:chOff x="3411042" y="8739690"/>
            <a:chExt cx="3591819" cy="1297909"/>
          </a:xfrm>
        </p:grpSpPr>
        <p:graphicFrame>
          <p:nvGraphicFramePr>
            <p:cNvPr id="16" name="Graphique 15">
              <a:extLst>
                <a:ext uri="{FF2B5EF4-FFF2-40B4-BE49-F238E27FC236}">
                  <a16:creationId xmlns:a16="http://schemas.microsoft.com/office/drawing/2014/main" id="{DE4747D9-A8C5-88D3-D1DA-540B1D4B781C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37082641"/>
                </p:ext>
              </p:extLst>
            </p:nvPr>
          </p:nvGraphicFramePr>
          <p:xfrm>
            <a:off x="4448820" y="8739690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863397E2-B179-A0F7-3C38-1F826D1D2834}"/>
                </a:ext>
              </a:extLst>
            </p:cNvPr>
            <p:cNvGrpSpPr/>
            <p:nvPr/>
          </p:nvGrpSpPr>
          <p:grpSpPr>
            <a:xfrm>
              <a:off x="3411042" y="8794534"/>
              <a:ext cx="3591819" cy="1117551"/>
              <a:chOff x="3411042" y="8794534"/>
              <a:chExt cx="3591819" cy="1117551"/>
            </a:xfrm>
          </p:grpSpPr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B5ADDD08-C9F1-2258-DAD6-D26208E3048C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34" name="Connecteur droit 33">
                  <a:extLst>
                    <a:ext uri="{FF2B5EF4-FFF2-40B4-BE49-F238E27FC236}">
                      <a16:creationId xmlns:a16="http://schemas.microsoft.com/office/drawing/2014/main" id="{9FE1C4EB-3E50-4214-F2C2-6F51F2A58F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necteur droit 34">
                  <a:extLst>
                    <a:ext uri="{FF2B5EF4-FFF2-40B4-BE49-F238E27FC236}">
                      <a16:creationId xmlns:a16="http://schemas.microsoft.com/office/drawing/2014/main" id="{CF2DFDEE-37BC-E810-6EE3-BF3FB9973C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14CE7516-9040-DAA2-4B2E-8EC02BB2FD76}"/>
                  </a:ext>
                </a:extLst>
              </p:cNvPr>
              <p:cNvGrpSpPr/>
              <p:nvPr/>
            </p:nvGrpSpPr>
            <p:grpSpPr>
              <a:xfrm flipH="1">
                <a:off x="5241290" y="8917640"/>
                <a:ext cx="840958" cy="133350"/>
                <a:chOff x="1201151" y="9021480"/>
                <a:chExt cx="3187231" cy="266700"/>
              </a:xfrm>
            </p:grpSpPr>
            <p:cxnSp>
              <p:nvCxnSpPr>
                <p:cNvPr id="32" name="Connecteur droit 31">
                  <a:extLst>
                    <a:ext uri="{FF2B5EF4-FFF2-40B4-BE49-F238E27FC236}">
                      <a16:creationId xmlns:a16="http://schemas.microsoft.com/office/drawing/2014/main" id="{D7D1B5A8-FFCA-C59A-81D3-B7BAA58DD5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1151" y="9021480"/>
                  <a:ext cx="1858760" cy="171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necteur droit 32">
                  <a:extLst>
                    <a:ext uri="{FF2B5EF4-FFF2-40B4-BE49-F238E27FC236}">
                      <a16:creationId xmlns:a16="http://schemas.microsoft.com/office/drawing/2014/main" id="{162935D1-847D-2EB8-428D-277BAE206B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031031" y="9029100"/>
                  <a:ext cx="1357351" cy="2590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0FFC1840-39B6-0E39-7C37-CDCF9C5AE0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670395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EEAE1601-3FD4-5418-193A-A97E1BE4EA6E}"/>
                  </a:ext>
                </a:extLst>
              </p:cNvPr>
              <p:cNvSpPr txBox="1"/>
              <p:nvPr/>
            </p:nvSpPr>
            <p:spPr>
              <a:xfrm>
                <a:off x="6012261" y="8794534"/>
                <a:ext cx="990600" cy="369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0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0,04%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141561DF-D832-62BB-E84C-C889C5EF7D9F}"/>
                  </a:ext>
                </a:extLst>
              </p:cNvPr>
              <p:cNvSpPr txBox="1"/>
              <p:nvPr/>
            </p:nvSpPr>
            <p:spPr>
              <a:xfrm>
                <a:off x="3411042" y="8837133"/>
                <a:ext cx="914400" cy="369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0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DCBA91AA-2540-A48B-F7DB-CEFBD8A8477C}"/>
                  </a:ext>
                </a:extLst>
              </p:cNvPr>
              <p:cNvSpPr txBox="1"/>
              <p:nvPr/>
            </p:nvSpPr>
            <p:spPr>
              <a:xfrm>
                <a:off x="5998565" y="9543041"/>
                <a:ext cx="914400" cy="369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0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77,46 %</a:t>
                </a:r>
              </a:p>
            </p:txBody>
          </p:sp>
        </p:grp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BED752A-39FC-4206-EA4F-46CA2B909BEF}"/>
              </a:ext>
            </a:extLst>
          </p:cNvPr>
          <p:cNvSpPr txBox="1"/>
          <p:nvPr/>
        </p:nvSpPr>
        <p:spPr>
          <a:xfrm>
            <a:off x="2799762" y="5057973"/>
            <a:ext cx="6579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douce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sp>
        <p:nvSpPr>
          <p:cNvPr id="37" name="Google Shape;1376;p31">
            <a:extLst>
              <a:ext uri="{FF2B5EF4-FFF2-40B4-BE49-F238E27FC236}">
                <a16:creationId xmlns:a16="http://schemas.microsoft.com/office/drawing/2014/main" id="{8707BAF1-2850-1E90-EEE2-04F66208BF43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L’eau à l’état liquide représente ………………………….partie de l’eau douce sur Terre. </a:t>
            </a:r>
          </a:p>
        </p:txBody>
      </p:sp>
      <p:sp>
        <p:nvSpPr>
          <p:cNvPr id="38" name="Rectangle: Rounded Corners 22">
            <a:extLst>
              <a:ext uri="{FF2B5EF4-FFF2-40B4-BE49-F238E27FC236}">
                <a16:creationId xmlns:a16="http://schemas.microsoft.com/office/drawing/2014/main" id="{9F0F1F95-9519-7FF4-D85C-260F0C136E1B}"/>
              </a:ext>
            </a:extLst>
          </p:cNvPr>
          <p:cNvSpPr/>
          <p:nvPr/>
        </p:nvSpPr>
        <p:spPr>
          <a:xfrm>
            <a:off x="1159498" y="5731414"/>
            <a:ext cx="284689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La plus grande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: Rounded Corners 22">
            <a:extLst>
              <a:ext uri="{FF2B5EF4-FFF2-40B4-BE49-F238E27FC236}">
                <a16:creationId xmlns:a16="http://schemas.microsoft.com/office/drawing/2014/main" id="{B2C55F6F-BED7-E334-BEC7-0FD28C955930}"/>
              </a:ext>
            </a:extLst>
          </p:cNvPr>
          <p:cNvSpPr/>
          <p:nvPr/>
        </p:nvSpPr>
        <p:spPr>
          <a:xfrm>
            <a:off x="4741683" y="5731414"/>
            <a:ext cx="284689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La petite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Rectangle: Rounded Corners 22">
            <a:extLst>
              <a:ext uri="{FF2B5EF4-FFF2-40B4-BE49-F238E27FC236}">
                <a16:creationId xmlns:a16="http://schemas.microsoft.com/office/drawing/2014/main" id="{341B41B4-0D71-EDBF-07F1-EF9E332FC692}"/>
              </a:ext>
            </a:extLst>
          </p:cNvPr>
          <p:cNvSpPr/>
          <p:nvPr/>
        </p:nvSpPr>
        <p:spPr>
          <a:xfrm>
            <a:off x="8323869" y="5731414"/>
            <a:ext cx="284689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La plus petite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237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17315-FD4F-CEC9-AEE9-EF242223E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735C1736-E5EB-3779-677D-BB1F66843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919BFF9E-D3DB-48EF-B557-453D4FBB19BF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14131345-8C79-8873-332E-334294006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Bien ! L’eau à l’état liquide représente la petite partie de l’eau douce sur Terre avec un pourcentage de 22,5%.  </a:t>
            </a:r>
          </a:p>
        </p:txBody>
      </p:sp>
      <p:sp>
        <p:nvSpPr>
          <p:cNvPr id="2" name="Google Shape;1403;p31">
            <a:extLst>
              <a:ext uri="{FF2B5EF4-FFF2-40B4-BE49-F238E27FC236}">
                <a16:creationId xmlns:a16="http://schemas.microsoft.com/office/drawing/2014/main" id="{51C432EC-930F-9FB4-4DD8-96160409E928}"/>
              </a:ext>
            </a:extLst>
          </p:cNvPr>
          <p:cNvSpPr/>
          <p:nvPr/>
        </p:nvSpPr>
        <p:spPr>
          <a:xfrm>
            <a:off x="1159498" y="2394904"/>
            <a:ext cx="10030118" cy="3195191"/>
          </a:xfrm>
          <a:prstGeom prst="roundRect">
            <a:avLst/>
          </a:prstGeom>
          <a:noFill/>
          <a:ln>
            <a:solidFill>
              <a:srgbClr val="0F9E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45A0BD8E-D020-1607-EC67-C48222297301}"/>
              </a:ext>
            </a:extLst>
          </p:cNvPr>
          <p:cNvGrpSpPr/>
          <p:nvPr/>
        </p:nvGrpSpPr>
        <p:grpSpPr>
          <a:xfrm>
            <a:off x="3261120" y="2564088"/>
            <a:ext cx="5571793" cy="2489601"/>
            <a:chOff x="3411042" y="8739690"/>
            <a:chExt cx="3591819" cy="1297909"/>
          </a:xfrm>
        </p:grpSpPr>
        <p:graphicFrame>
          <p:nvGraphicFramePr>
            <p:cNvPr id="9" name="Graphique 8">
              <a:extLst>
                <a:ext uri="{FF2B5EF4-FFF2-40B4-BE49-F238E27FC236}">
                  <a16:creationId xmlns:a16="http://schemas.microsoft.com/office/drawing/2014/main" id="{F411845E-5BEB-7FE1-6D8D-8FE55BC12EC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20855731"/>
                </p:ext>
              </p:extLst>
            </p:nvPr>
          </p:nvGraphicFramePr>
          <p:xfrm>
            <a:off x="4448820" y="8739690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DABAE30-F978-8E9B-FF93-A6561081EBD8}"/>
                </a:ext>
              </a:extLst>
            </p:cNvPr>
            <p:cNvGrpSpPr/>
            <p:nvPr/>
          </p:nvGrpSpPr>
          <p:grpSpPr>
            <a:xfrm>
              <a:off x="3411042" y="8794534"/>
              <a:ext cx="3591819" cy="1117551"/>
              <a:chOff x="3411042" y="8794534"/>
              <a:chExt cx="3591819" cy="1117551"/>
            </a:xfrm>
          </p:grpSpPr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E7E56FD-C5CC-F018-58FE-5E5360379E1B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C7B85CBF-C8FF-977B-85FA-9FCD2FD2CC1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Connecteur droit 29">
                  <a:extLst>
                    <a:ext uri="{FF2B5EF4-FFF2-40B4-BE49-F238E27FC236}">
                      <a16:creationId xmlns:a16="http://schemas.microsoft.com/office/drawing/2014/main" id="{1C5EDE0A-6F3F-045D-EBAF-79EFAAC243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oupe 11">
                <a:extLst>
                  <a:ext uri="{FF2B5EF4-FFF2-40B4-BE49-F238E27FC236}">
                    <a16:creationId xmlns:a16="http://schemas.microsoft.com/office/drawing/2014/main" id="{7F5C4EA4-69BC-2CD2-B930-CF7599BF9632}"/>
                  </a:ext>
                </a:extLst>
              </p:cNvPr>
              <p:cNvGrpSpPr/>
              <p:nvPr/>
            </p:nvGrpSpPr>
            <p:grpSpPr>
              <a:xfrm flipH="1">
                <a:off x="5241290" y="8917640"/>
                <a:ext cx="840958" cy="133350"/>
                <a:chOff x="1201151" y="9021480"/>
                <a:chExt cx="3187231" cy="266700"/>
              </a:xfrm>
            </p:grpSpPr>
            <p:cxnSp>
              <p:nvCxnSpPr>
                <p:cNvPr id="27" name="Connecteur droit 26">
                  <a:extLst>
                    <a:ext uri="{FF2B5EF4-FFF2-40B4-BE49-F238E27FC236}">
                      <a16:creationId xmlns:a16="http://schemas.microsoft.com/office/drawing/2014/main" id="{207013B5-B478-AF30-73F1-333644D91A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1151" y="9021480"/>
                  <a:ext cx="1858760" cy="171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Connecteur droit 27">
                  <a:extLst>
                    <a:ext uri="{FF2B5EF4-FFF2-40B4-BE49-F238E27FC236}">
                      <a16:creationId xmlns:a16="http://schemas.microsoft.com/office/drawing/2014/main" id="{BFA49AC2-BCB2-5D6B-8CD8-68FD4A38E48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031031" y="9029100"/>
                  <a:ext cx="1357351" cy="2590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95CEFA42-5103-0FC5-322F-1B15A1E789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670395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EF7E81B-1179-9AE8-B69A-0388DB06D73C}"/>
                  </a:ext>
                </a:extLst>
              </p:cNvPr>
              <p:cNvSpPr txBox="1"/>
              <p:nvPr/>
            </p:nvSpPr>
            <p:spPr>
              <a:xfrm>
                <a:off x="6012261" y="8794534"/>
                <a:ext cx="990600" cy="369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0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0,04%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A97BA8B-44C8-0721-90A4-CC577805E11E}"/>
                  </a:ext>
                </a:extLst>
              </p:cNvPr>
              <p:cNvSpPr txBox="1"/>
              <p:nvPr/>
            </p:nvSpPr>
            <p:spPr>
              <a:xfrm>
                <a:off x="3411042" y="8837133"/>
                <a:ext cx="914400" cy="369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0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012AA650-9199-791C-A7CC-4F7399F123A4}"/>
                  </a:ext>
                </a:extLst>
              </p:cNvPr>
              <p:cNvSpPr txBox="1"/>
              <p:nvPr/>
            </p:nvSpPr>
            <p:spPr>
              <a:xfrm>
                <a:off x="5998565" y="9543041"/>
                <a:ext cx="914400" cy="3690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0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77,46 %</a:t>
                </a:r>
              </a:p>
            </p:txBody>
          </p:sp>
        </p:grpSp>
      </p:grpSp>
      <p:sp>
        <p:nvSpPr>
          <p:cNvPr id="31" name="ZoneTexte 30">
            <a:extLst>
              <a:ext uri="{FF2B5EF4-FFF2-40B4-BE49-F238E27FC236}">
                <a16:creationId xmlns:a16="http://schemas.microsoft.com/office/drawing/2014/main" id="{5221103D-ED6B-6DF1-B3EA-736E25CA15C9}"/>
              </a:ext>
            </a:extLst>
          </p:cNvPr>
          <p:cNvSpPr txBox="1"/>
          <p:nvPr/>
        </p:nvSpPr>
        <p:spPr>
          <a:xfrm>
            <a:off x="2799762" y="5057973"/>
            <a:ext cx="6579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douce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sp>
        <p:nvSpPr>
          <p:cNvPr id="32" name="Google Shape;1376;p31">
            <a:extLst>
              <a:ext uri="{FF2B5EF4-FFF2-40B4-BE49-F238E27FC236}">
                <a16:creationId xmlns:a16="http://schemas.microsoft.com/office/drawing/2014/main" id="{8D2FF5B8-344A-6A9C-5BDD-A831A49B5FD8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L’eau à l’état liquide représente ………………………….partie de l’eau douce sur Terre. </a:t>
            </a:r>
          </a:p>
        </p:txBody>
      </p:sp>
      <p:sp>
        <p:nvSpPr>
          <p:cNvPr id="33" name="Rectangle: Rounded Corners 22">
            <a:extLst>
              <a:ext uri="{FF2B5EF4-FFF2-40B4-BE49-F238E27FC236}">
                <a16:creationId xmlns:a16="http://schemas.microsoft.com/office/drawing/2014/main" id="{C56EFE4C-4275-CD98-9561-804D3C1D7DEE}"/>
              </a:ext>
            </a:extLst>
          </p:cNvPr>
          <p:cNvSpPr/>
          <p:nvPr/>
        </p:nvSpPr>
        <p:spPr>
          <a:xfrm>
            <a:off x="1159498" y="5731414"/>
            <a:ext cx="2846894" cy="720000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La plus grande</a:t>
            </a:r>
            <a:endParaRPr lang="fr-FR" sz="2400" b="1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ectangle: Rounded Corners 22">
            <a:extLst>
              <a:ext uri="{FF2B5EF4-FFF2-40B4-BE49-F238E27FC236}">
                <a16:creationId xmlns:a16="http://schemas.microsoft.com/office/drawing/2014/main" id="{2B617133-3FED-C97C-F5C6-53381062119E}"/>
              </a:ext>
            </a:extLst>
          </p:cNvPr>
          <p:cNvSpPr/>
          <p:nvPr/>
        </p:nvSpPr>
        <p:spPr>
          <a:xfrm>
            <a:off x="4741683" y="5731414"/>
            <a:ext cx="2846894" cy="720000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La petite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: Rounded Corners 22">
            <a:extLst>
              <a:ext uri="{FF2B5EF4-FFF2-40B4-BE49-F238E27FC236}">
                <a16:creationId xmlns:a16="http://schemas.microsoft.com/office/drawing/2014/main" id="{AB3AB229-F353-731C-92B9-087B22337C24}"/>
              </a:ext>
            </a:extLst>
          </p:cNvPr>
          <p:cNvSpPr/>
          <p:nvPr/>
        </p:nvSpPr>
        <p:spPr>
          <a:xfrm>
            <a:off x="8323869" y="5731414"/>
            <a:ext cx="284689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La plus petite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378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4CCB23-10A8-01CB-2DE1-7A7053E3606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F32860FB-CA09-D2DC-F290-280883441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cette dernière question :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70467B-C8CA-7C17-A7DD-3CBD4AA4880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E433407-1FAD-6405-8CD3-C26340440F6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1267895-A43F-4ED9-9B0F-0EF60B20146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618B7BDF-3FE2-4695-2D7E-FCF8C19C51E6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Choisissez la bonne réponse.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7" name="Google Shape;1403;p31">
            <a:extLst>
              <a:ext uri="{FF2B5EF4-FFF2-40B4-BE49-F238E27FC236}">
                <a16:creationId xmlns:a16="http://schemas.microsoft.com/office/drawing/2014/main" id="{808BDCD1-8B2F-03D9-2F62-C12B4939F44A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F9E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8" name="Rectangle: Rounded Corners 22">
            <a:extLst>
              <a:ext uri="{FF2B5EF4-FFF2-40B4-BE49-F238E27FC236}">
                <a16:creationId xmlns:a16="http://schemas.microsoft.com/office/drawing/2014/main" id="{FCF39AD1-44BC-466B-6EE6-0482386D8B14}"/>
              </a:ext>
            </a:extLst>
          </p:cNvPr>
          <p:cNvSpPr/>
          <p:nvPr/>
        </p:nvSpPr>
        <p:spPr>
          <a:xfrm>
            <a:off x="6323600" y="3120189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Solide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9" name="Groupe 88">
            <a:extLst>
              <a:ext uri="{FF2B5EF4-FFF2-40B4-BE49-F238E27FC236}">
                <a16:creationId xmlns:a16="http://schemas.microsoft.com/office/drawing/2014/main" id="{2B630173-3A1C-284E-9DBD-6B474E950636}"/>
              </a:ext>
            </a:extLst>
          </p:cNvPr>
          <p:cNvGrpSpPr/>
          <p:nvPr/>
        </p:nvGrpSpPr>
        <p:grpSpPr>
          <a:xfrm>
            <a:off x="357664" y="3061004"/>
            <a:ext cx="4344000" cy="2031499"/>
            <a:chOff x="3435350" y="8739690"/>
            <a:chExt cx="3512820" cy="1400631"/>
          </a:xfrm>
        </p:grpSpPr>
        <p:graphicFrame>
          <p:nvGraphicFramePr>
            <p:cNvPr id="90" name="Graphique 89">
              <a:extLst>
                <a:ext uri="{FF2B5EF4-FFF2-40B4-BE49-F238E27FC236}">
                  <a16:creationId xmlns:a16="http://schemas.microsoft.com/office/drawing/2014/main" id="{087E9A71-509A-64AE-0032-5B51738D59F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926093489"/>
                </p:ext>
              </p:extLst>
            </p:nvPr>
          </p:nvGraphicFramePr>
          <p:xfrm>
            <a:off x="4448820" y="8739690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91" name="Groupe 90">
              <a:extLst>
                <a:ext uri="{FF2B5EF4-FFF2-40B4-BE49-F238E27FC236}">
                  <a16:creationId xmlns:a16="http://schemas.microsoft.com/office/drawing/2014/main" id="{C931BF3B-011D-5A6C-2CCE-E4A9FC520807}"/>
                </a:ext>
              </a:extLst>
            </p:cNvPr>
            <p:cNvGrpSpPr/>
            <p:nvPr/>
          </p:nvGrpSpPr>
          <p:grpSpPr>
            <a:xfrm>
              <a:off x="3435350" y="8740475"/>
              <a:ext cx="3512820" cy="1399846"/>
              <a:chOff x="3435350" y="8740475"/>
              <a:chExt cx="3512820" cy="1399846"/>
            </a:xfrm>
          </p:grpSpPr>
          <p:grpSp>
            <p:nvGrpSpPr>
              <p:cNvPr id="92" name="Groupe 91">
                <a:extLst>
                  <a:ext uri="{FF2B5EF4-FFF2-40B4-BE49-F238E27FC236}">
                    <a16:creationId xmlns:a16="http://schemas.microsoft.com/office/drawing/2014/main" id="{65FC0F02-9D93-7B21-C1F7-D3FCDE11458C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100" name="Connecteur droit 99">
                  <a:extLst>
                    <a:ext uri="{FF2B5EF4-FFF2-40B4-BE49-F238E27FC236}">
                      <a16:creationId xmlns:a16="http://schemas.microsoft.com/office/drawing/2014/main" id="{A1FAEF68-57AA-586E-196B-9E31B8F6EE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Connecteur droit 100">
                  <a:extLst>
                    <a:ext uri="{FF2B5EF4-FFF2-40B4-BE49-F238E27FC236}">
                      <a16:creationId xmlns:a16="http://schemas.microsoft.com/office/drawing/2014/main" id="{6E017E98-EC28-EA2B-6EE4-D4EA4A7392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3" name="Groupe 92">
                <a:extLst>
                  <a:ext uri="{FF2B5EF4-FFF2-40B4-BE49-F238E27FC236}">
                    <a16:creationId xmlns:a16="http://schemas.microsoft.com/office/drawing/2014/main" id="{8249B97A-2B13-7E86-BFE2-37E09F65FD8A}"/>
                  </a:ext>
                </a:extLst>
              </p:cNvPr>
              <p:cNvGrpSpPr/>
              <p:nvPr/>
            </p:nvGrpSpPr>
            <p:grpSpPr>
              <a:xfrm flipH="1">
                <a:off x="5241290" y="8917640"/>
                <a:ext cx="840958" cy="133350"/>
                <a:chOff x="1201151" y="9021480"/>
                <a:chExt cx="3187231" cy="266700"/>
              </a:xfrm>
            </p:grpSpPr>
            <p:cxnSp>
              <p:nvCxnSpPr>
                <p:cNvPr id="98" name="Connecteur droit 97">
                  <a:extLst>
                    <a:ext uri="{FF2B5EF4-FFF2-40B4-BE49-F238E27FC236}">
                      <a16:creationId xmlns:a16="http://schemas.microsoft.com/office/drawing/2014/main" id="{FF9AD8DD-212A-C37D-F9B6-148AC9F683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1151" y="9021480"/>
                  <a:ext cx="1858760" cy="171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Connecteur droit 98">
                  <a:extLst>
                    <a:ext uri="{FF2B5EF4-FFF2-40B4-BE49-F238E27FC236}">
                      <a16:creationId xmlns:a16="http://schemas.microsoft.com/office/drawing/2014/main" id="{0910EA54-B35F-1CD9-10AF-DBCFF6C415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031031" y="9029100"/>
                  <a:ext cx="1357351" cy="2590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4" name="Connecteur droit 93">
                <a:extLst>
                  <a:ext uri="{FF2B5EF4-FFF2-40B4-BE49-F238E27FC236}">
                    <a16:creationId xmlns:a16="http://schemas.microsoft.com/office/drawing/2014/main" id="{A4C89A9F-9B96-9CB3-4F89-33C58882B7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670395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ZoneTexte 94">
                <a:extLst>
                  <a:ext uri="{FF2B5EF4-FFF2-40B4-BE49-F238E27FC236}">
                    <a16:creationId xmlns:a16="http://schemas.microsoft.com/office/drawing/2014/main" id="{4F5D2246-2099-ADC7-0067-5C52A763881F}"/>
                  </a:ext>
                </a:extLst>
              </p:cNvPr>
              <p:cNvSpPr txBox="1"/>
              <p:nvPr/>
            </p:nvSpPr>
            <p:spPr>
              <a:xfrm>
                <a:off x="5957570" y="8740475"/>
                <a:ext cx="9906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0,04%</a:t>
                </a:r>
              </a:p>
            </p:txBody>
          </p:sp>
          <p:sp>
            <p:nvSpPr>
              <p:cNvPr id="96" name="ZoneTexte 95">
                <a:extLst>
                  <a:ext uri="{FF2B5EF4-FFF2-40B4-BE49-F238E27FC236}">
                    <a16:creationId xmlns:a16="http://schemas.microsoft.com/office/drawing/2014/main" id="{29F3A604-881F-DB4D-2E8B-A18296E4E00D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97" name="ZoneTexte 96">
                <a:extLst>
                  <a:ext uri="{FF2B5EF4-FFF2-40B4-BE49-F238E27FC236}">
                    <a16:creationId xmlns:a16="http://schemas.microsoft.com/office/drawing/2014/main" id="{05E1C0E4-7AB9-C7B1-AB8D-2CC53C1A8100}"/>
                  </a:ext>
                </a:extLst>
              </p:cNvPr>
              <p:cNvSpPr txBox="1"/>
              <p:nvPr/>
            </p:nvSpPr>
            <p:spPr>
              <a:xfrm>
                <a:off x="5949950" y="9503725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77,46 %</a:t>
                </a:r>
              </a:p>
            </p:txBody>
          </p:sp>
        </p:grpSp>
      </p:grpSp>
      <p:sp>
        <p:nvSpPr>
          <p:cNvPr id="102" name="ZoneTexte 101">
            <a:extLst>
              <a:ext uri="{FF2B5EF4-FFF2-40B4-BE49-F238E27FC236}">
                <a16:creationId xmlns:a16="http://schemas.microsoft.com/office/drawing/2014/main" id="{1969BA1A-EF06-8C30-5F62-A9F814B4EA65}"/>
              </a:ext>
            </a:extLst>
          </p:cNvPr>
          <p:cNvSpPr txBox="1"/>
          <p:nvPr/>
        </p:nvSpPr>
        <p:spPr>
          <a:xfrm>
            <a:off x="471170" y="5293643"/>
            <a:ext cx="41762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douce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sp>
        <p:nvSpPr>
          <p:cNvPr id="103" name="Rectangle: Rounded Corners 22">
            <a:extLst>
              <a:ext uri="{FF2B5EF4-FFF2-40B4-BE49-F238E27FC236}">
                <a16:creationId xmlns:a16="http://schemas.microsoft.com/office/drawing/2014/main" id="{820A7256-BF0C-C5AD-55D2-7D8A08D9CA55}"/>
              </a:ext>
            </a:extLst>
          </p:cNvPr>
          <p:cNvSpPr/>
          <p:nvPr/>
        </p:nvSpPr>
        <p:spPr>
          <a:xfrm>
            <a:off x="6323600" y="4067583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Liquide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4" name="Rectangle: Rounded Corners 22">
            <a:extLst>
              <a:ext uri="{FF2B5EF4-FFF2-40B4-BE49-F238E27FC236}">
                <a16:creationId xmlns:a16="http://schemas.microsoft.com/office/drawing/2014/main" id="{7CC403D3-8C51-D699-B5E8-F5AC9EBB8F66}"/>
              </a:ext>
            </a:extLst>
          </p:cNvPr>
          <p:cNvSpPr/>
          <p:nvPr/>
        </p:nvSpPr>
        <p:spPr>
          <a:xfrm>
            <a:off x="6323600" y="5014977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G</a:t>
            </a:r>
            <a:r>
              <a:rPr lang="fr-FR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azeux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" name="Google Shape;1376;p31">
            <a:extLst>
              <a:ext uri="{FF2B5EF4-FFF2-40B4-BE49-F238E27FC236}">
                <a16:creationId xmlns:a16="http://schemas.microsoft.com/office/drawing/2014/main" id="{237DF7F0-9D0F-C6DE-AB6A-19AB41CC5A5F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L’état de l’eau douce qui représente la plus petite partie est :</a:t>
            </a:r>
          </a:p>
        </p:txBody>
      </p:sp>
    </p:spTree>
    <p:extLst>
      <p:ext uri="{BB962C8B-B14F-4D97-AF65-F5344CB8AC3E}">
        <p14:creationId xmlns:p14="http://schemas.microsoft.com/office/powerpoint/2010/main" val="7076613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B17E3-0FB6-B908-7002-6D8197C03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E9503D-4A67-52E2-E942-73D77AFC6AA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E66E7B7E-222C-985D-55C9-CC58908B0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L’état gazeux de l’eau douce est la plus petite partie de l’eau douce sur Terre, avec un pourcentage de 0,04 %.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D32756E7-734A-4372-74F3-39B709A58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2" name="Google Shape;1403;p31">
            <a:extLst>
              <a:ext uri="{FF2B5EF4-FFF2-40B4-BE49-F238E27FC236}">
                <a16:creationId xmlns:a16="http://schemas.microsoft.com/office/drawing/2014/main" id="{33B33538-CAB9-33F0-2F33-64B425007830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F9E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7F04B3FF-89E9-B044-C19B-53C32FF1CEF7}"/>
              </a:ext>
            </a:extLst>
          </p:cNvPr>
          <p:cNvSpPr/>
          <p:nvPr/>
        </p:nvSpPr>
        <p:spPr>
          <a:xfrm>
            <a:off x="6323600" y="3120189"/>
            <a:ext cx="3810213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Solide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816D997-6A79-F497-E85C-C40B85799BC4}"/>
              </a:ext>
            </a:extLst>
          </p:cNvPr>
          <p:cNvGrpSpPr/>
          <p:nvPr/>
        </p:nvGrpSpPr>
        <p:grpSpPr>
          <a:xfrm>
            <a:off x="357664" y="3061004"/>
            <a:ext cx="4344000" cy="2031499"/>
            <a:chOff x="3435350" y="8739690"/>
            <a:chExt cx="3512820" cy="1400631"/>
          </a:xfrm>
        </p:grpSpPr>
        <p:graphicFrame>
          <p:nvGraphicFramePr>
            <p:cNvPr id="10" name="Graphique 9">
              <a:extLst>
                <a:ext uri="{FF2B5EF4-FFF2-40B4-BE49-F238E27FC236}">
                  <a16:creationId xmlns:a16="http://schemas.microsoft.com/office/drawing/2014/main" id="{081AEE98-5C7D-F361-B099-A3D579F3046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4249427"/>
                </p:ext>
              </p:extLst>
            </p:nvPr>
          </p:nvGraphicFramePr>
          <p:xfrm>
            <a:off x="4448820" y="8739690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1DE1E2B4-80F5-318B-6DE5-D3A2B6C8AD89}"/>
                </a:ext>
              </a:extLst>
            </p:cNvPr>
            <p:cNvGrpSpPr/>
            <p:nvPr/>
          </p:nvGrpSpPr>
          <p:grpSpPr>
            <a:xfrm>
              <a:off x="3435350" y="8740475"/>
              <a:ext cx="3512820" cy="1399846"/>
              <a:chOff x="3435350" y="8740475"/>
              <a:chExt cx="3512820" cy="1399846"/>
            </a:xfrm>
          </p:grpSpPr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C4ABB395-FB54-27BD-F61B-2AA8AF88E77E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31" name="Connecteur droit 30">
                  <a:extLst>
                    <a:ext uri="{FF2B5EF4-FFF2-40B4-BE49-F238E27FC236}">
                      <a16:creationId xmlns:a16="http://schemas.microsoft.com/office/drawing/2014/main" id="{707304FA-7795-36DE-A5CF-EDA5E30AFD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Connecteur droit 34">
                  <a:extLst>
                    <a:ext uri="{FF2B5EF4-FFF2-40B4-BE49-F238E27FC236}">
                      <a16:creationId xmlns:a16="http://schemas.microsoft.com/office/drawing/2014/main" id="{2BEAEFE5-2044-3136-782E-A45E1D87A6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F5C4DDE0-B7EE-483C-5EAB-BE9B5D49AA70}"/>
                  </a:ext>
                </a:extLst>
              </p:cNvPr>
              <p:cNvGrpSpPr/>
              <p:nvPr/>
            </p:nvGrpSpPr>
            <p:grpSpPr>
              <a:xfrm flipH="1">
                <a:off x="5241290" y="8917640"/>
                <a:ext cx="840958" cy="133350"/>
                <a:chOff x="1201151" y="9021480"/>
                <a:chExt cx="3187231" cy="266700"/>
              </a:xfrm>
            </p:grpSpPr>
            <p:cxnSp>
              <p:nvCxnSpPr>
                <p:cNvPr id="25" name="Connecteur droit 24">
                  <a:extLst>
                    <a:ext uri="{FF2B5EF4-FFF2-40B4-BE49-F238E27FC236}">
                      <a16:creationId xmlns:a16="http://schemas.microsoft.com/office/drawing/2014/main" id="{1D80E848-21FB-1128-5153-DEB296002D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01151" y="9021480"/>
                  <a:ext cx="1858760" cy="171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eur droit 28">
                  <a:extLst>
                    <a:ext uri="{FF2B5EF4-FFF2-40B4-BE49-F238E27FC236}">
                      <a16:creationId xmlns:a16="http://schemas.microsoft.com/office/drawing/2014/main" id="{AF34654B-D73F-296D-9A66-13C065E41D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3031031" y="9029100"/>
                  <a:ext cx="1357351" cy="25908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9" name="Connecteur droit 18">
                <a:extLst>
                  <a:ext uri="{FF2B5EF4-FFF2-40B4-BE49-F238E27FC236}">
                    <a16:creationId xmlns:a16="http://schemas.microsoft.com/office/drawing/2014/main" id="{D97A3A2A-C163-5ADA-1E5A-143C9855A4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0350" y="9670395"/>
                <a:ext cx="685800" cy="0"/>
              </a:xfrm>
              <a:prstGeom prst="line">
                <a:avLst/>
              </a:prstGeom>
              <a:ln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C935DEAC-F82D-F179-494E-E80DF47925F3}"/>
                  </a:ext>
                </a:extLst>
              </p:cNvPr>
              <p:cNvSpPr txBox="1"/>
              <p:nvPr/>
            </p:nvSpPr>
            <p:spPr>
              <a:xfrm>
                <a:off x="5957570" y="8740475"/>
                <a:ext cx="9906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0,04%</a:t>
                </a:r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DBDD28DD-D0B9-3E4C-C243-D23D876441A5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22,5 %</a:t>
                </a:r>
              </a:p>
            </p:txBody>
          </p:sp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C042DB4D-C4D1-35E2-26DF-31B9AFA756DC}"/>
                  </a:ext>
                </a:extLst>
              </p:cNvPr>
              <p:cNvSpPr txBox="1"/>
              <p:nvPr/>
            </p:nvSpPr>
            <p:spPr>
              <a:xfrm>
                <a:off x="5949950" y="9503725"/>
                <a:ext cx="914400" cy="6365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77,46 %</a:t>
                </a:r>
              </a:p>
            </p:txBody>
          </p:sp>
        </p:grpSp>
      </p:grpSp>
      <p:sp>
        <p:nvSpPr>
          <p:cNvPr id="37" name="ZoneTexte 36">
            <a:extLst>
              <a:ext uri="{FF2B5EF4-FFF2-40B4-BE49-F238E27FC236}">
                <a16:creationId xmlns:a16="http://schemas.microsoft.com/office/drawing/2014/main" id="{85B24539-29D7-2DB4-24B0-03E13A953B27}"/>
              </a:ext>
            </a:extLst>
          </p:cNvPr>
          <p:cNvSpPr txBox="1"/>
          <p:nvPr/>
        </p:nvSpPr>
        <p:spPr>
          <a:xfrm>
            <a:off x="471170" y="5293643"/>
            <a:ext cx="41762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fr-FR" sz="1800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épartition de l’eau douce sur Terre selon son état physique</a:t>
            </a:r>
            <a:endParaRPr lang="fr-FR" dirty="0">
              <a:solidFill>
                <a:srgbClr val="00797F"/>
              </a:solidFill>
            </a:endParaRPr>
          </a:p>
        </p:txBody>
      </p:sp>
      <p:sp>
        <p:nvSpPr>
          <p:cNvPr id="38" name="Rectangle: Rounded Corners 22">
            <a:extLst>
              <a:ext uri="{FF2B5EF4-FFF2-40B4-BE49-F238E27FC236}">
                <a16:creationId xmlns:a16="http://schemas.microsoft.com/office/drawing/2014/main" id="{B038BEB9-563E-AC99-D61B-6E9767492EA4}"/>
              </a:ext>
            </a:extLst>
          </p:cNvPr>
          <p:cNvSpPr/>
          <p:nvPr/>
        </p:nvSpPr>
        <p:spPr>
          <a:xfrm>
            <a:off x="6323600" y="4067583"/>
            <a:ext cx="3810213" cy="720000"/>
          </a:xfrm>
          <a:prstGeom prst="roundRect">
            <a:avLst/>
          </a:prstGeom>
          <a:solidFill>
            <a:srgbClr val="C1E5F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Liquide</a:t>
            </a:r>
            <a:endParaRPr lang="fr-FR" sz="2400" b="1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: Rounded Corners 22">
            <a:extLst>
              <a:ext uri="{FF2B5EF4-FFF2-40B4-BE49-F238E27FC236}">
                <a16:creationId xmlns:a16="http://schemas.microsoft.com/office/drawing/2014/main" id="{71F9C306-1545-78CD-7C62-B15316581332}"/>
              </a:ext>
            </a:extLst>
          </p:cNvPr>
          <p:cNvSpPr/>
          <p:nvPr/>
        </p:nvSpPr>
        <p:spPr>
          <a:xfrm>
            <a:off x="6323600" y="5014977"/>
            <a:ext cx="3810213" cy="720000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G</a:t>
            </a:r>
            <a:r>
              <a:rPr lang="fr-FR" sz="2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azeux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2" name="Google Shape;1376;p31">
            <a:extLst>
              <a:ext uri="{FF2B5EF4-FFF2-40B4-BE49-F238E27FC236}">
                <a16:creationId xmlns:a16="http://schemas.microsoft.com/office/drawing/2014/main" id="{83683008-66C0-6941-AAC8-41C24B431583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L’état de l’eau douce qui représente la plus petite partie est :</a:t>
            </a:r>
          </a:p>
        </p:txBody>
      </p:sp>
    </p:spTree>
    <p:extLst>
      <p:ext uri="{BB962C8B-B14F-4D97-AF65-F5344CB8AC3E}">
        <p14:creationId xmlns:p14="http://schemas.microsoft.com/office/powerpoint/2010/main" val="8165519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51927"/>
            <a:ext cx="10372033" cy="540647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en binôme. Chacun prend un moment pour réaliser l’activité de la page 84 sur le livret. Ensuite, vous comparez vos réponses en justifiant.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663" y="702026"/>
            <a:ext cx="10922713" cy="333611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doivent d’abord observer et de repérer les éléments du document avant de réaliser la tâche. Expliquer les mots difficiles.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B424DCD-A8BB-A02A-6F02-6595069D27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7"/>
          <a:stretch>
            <a:fillRect/>
          </a:stretch>
        </p:blipFill>
        <p:spPr>
          <a:xfrm>
            <a:off x="3823136" y="1059180"/>
            <a:ext cx="4192497" cy="55041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04583E4-9B2E-23B7-5CC8-03B3EB9D5807}"/>
              </a:ext>
            </a:extLst>
          </p:cNvPr>
          <p:cNvSpPr/>
          <p:nvPr/>
        </p:nvSpPr>
        <p:spPr>
          <a:xfrm>
            <a:off x="3563445" y="6338088"/>
            <a:ext cx="46944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ar-MA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84</a:t>
            </a:r>
            <a:endParaRPr lang="fr-FR" b="1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08304" y="1158393"/>
            <a:ext cx="9726520" cy="85174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383125" y="1264596"/>
            <a:ext cx="1606147" cy="671210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235200" y="3104542"/>
            <a:ext cx="9699625" cy="2334637"/>
          </a:xfrm>
          <a:custGeom>
            <a:avLst>
              <a:gd name="f0" fmla="val 223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12307" y="3104543"/>
            <a:ext cx="1606147" cy="2217104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/>
        </p:nvSpPr>
        <p:spPr>
          <a:xfrm>
            <a:off x="2264055" y="5574618"/>
            <a:ext cx="9670770" cy="122623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/>
        </p:nvSpPr>
        <p:spPr>
          <a:xfrm>
            <a:off x="412308" y="5565093"/>
            <a:ext cx="1606147" cy="1226232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08303" y="2058069"/>
            <a:ext cx="9726521" cy="94676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Secteur (graphique)</a:t>
            </a: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État de l’eau (solide, liquide, gazeux)</a:t>
            </a: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Nature de l’eau (salée, douce )</a:t>
            </a: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Réservoirs de l’eau (lacs, rivières, mers,..)</a:t>
            </a:r>
          </a:p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12636" y="2223181"/>
            <a:ext cx="1606147" cy="634725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 txBox="1">
            <a:spLocks/>
          </p:cNvSpPr>
          <p:nvPr/>
        </p:nvSpPr>
        <p:spPr>
          <a:xfrm>
            <a:off x="2272235" y="1206325"/>
            <a:ext cx="9463104" cy="85174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noProof="0" dirty="0"/>
              <a:t>La tâche à réussir pendant la séance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noProof="0" dirty="0"/>
              <a:t>Décrire la répartition de l'eau sur Terre selon son état physique et sa nature.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 txBox="1">
            <a:spLocks/>
          </p:cNvSpPr>
          <p:nvPr/>
        </p:nvSpPr>
        <p:spPr>
          <a:xfrm>
            <a:off x="2294218" y="3108792"/>
            <a:ext cx="9571892" cy="232086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fr-FR" sz="1700" b="1" noProof="0" dirty="0"/>
              <a:t>Les stratégies enseignées pendant le modelage et pratiques pendant la séance sont 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Identification du titre du graphique.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Détermination des différents secteurs du graphique.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dirty="0"/>
              <a:t>Description du graphique.</a:t>
            </a:r>
            <a:endParaRPr lang="fr-FR" sz="1700" noProof="0" dirty="0"/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fr-FR" sz="1700" b="1" noProof="0" dirty="0"/>
              <a:t>Les outils sont 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dirty="0"/>
              <a:t>Graphique en secteur</a:t>
            </a:r>
            <a:r>
              <a:rPr lang="fr-FR" sz="1700" noProof="0" dirty="0"/>
              <a:t>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Carte lexicale.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Fiche technique.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 txBox="1">
            <a:spLocks/>
          </p:cNvSpPr>
          <p:nvPr/>
        </p:nvSpPr>
        <p:spPr>
          <a:xfrm>
            <a:off x="2214759" y="5662712"/>
            <a:ext cx="9818964" cy="10619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fr-FR" noProof="0" dirty="0"/>
              <a:t>      </a:t>
            </a:r>
            <a:r>
              <a:rPr lang="fr-FR" b="1" noProof="0" dirty="0"/>
              <a:t>Pendant le feedback, attirer l’attention des élèves sur les erreurs fréquentes :</a:t>
            </a:r>
            <a:br>
              <a:rPr lang="fr-FR" b="1" noProof="0" dirty="0"/>
            </a:br>
            <a:r>
              <a:rPr lang="fr-FR" noProof="0" dirty="0"/>
              <a:t>L’eau n’existe pas uniquement sous forme liquide, et elle n’est pas majoritairement douce ; en réalité, la plus grande partie de l’eau sur Terre est salée, et une grande partie de l’eau douce est sous forme de glace ou difficilement accessible.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373396" y="2302295"/>
            <a:ext cx="1605600" cy="3428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03219" y="1312474"/>
            <a:ext cx="1605600" cy="5809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12307" y="3171217"/>
            <a:ext cx="1605600" cy="22171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/>
        </p:nvSpPr>
        <p:spPr>
          <a:xfrm>
            <a:off x="412307" y="5550635"/>
            <a:ext cx="1605600" cy="122164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07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AAAC6-1196-637E-DF9E-533F13026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A8B505-3DC6-B1A7-7894-DF91A62F5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60B8779-01E5-AF75-9C9E-DC7EC7E3E32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7A049E59-3ACA-34FF-66F6-5DAF021D225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8E4EC34-4B7B-A8D9-593C-B29C1C763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3662" y="1036795"/>
            <a:ext cx="6218618" cy="355349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4A24F57-2AF9-7401-8D32-1631B75BD0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409" y="5039576"/>
            <a:ext cx="11484158" cy="148377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C5BB4F9-13BA-2DAF-9D81-A97AFD2B01AC}"/>
              </a:ext>
            </a:extLst>
          </p:cNvPr>
          <p:cNvSpPr txBox="1"/>
          <p:nvPr/>
        </p:nvSpPr>
        <p:spPr>
          <a:xfrm>
            <a:off x="3782128" y="5796502"/>
            <a:ext cx="50002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répartition de l’eau selon sa nature</a:t>
            </a:r>
          </a:p>
        </p:txBody>
      </p:sp>
    </p:spTree>
    <p:extLst>
      <p:ext uri="{BB962C8B-B14F-4D97-AF65-F5344CB8AC3E}">
        <p14:creationId xmlns:p14="http://schemas.microsoft.com/office/powerpoint/2010/main" val="4154011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72DBA-6D6F-44FF-9C39-55261B4F8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08D5B8-5C5B-C453-EB34-7A0A7B388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4E1166-1013-3408-7CCB-1BA4DA25E18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2372CE5D-1F4D-A4BC-3E56-AA91E8C6D72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F14D5A0-E438-1941-A93F-9738E2873D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3662" y="1036795"/>
            <a:ext cx="6218618" cy="355349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C4ACB52-2871-5B98-D2E8-35E6C483C2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700" y="5308985"/>
            <a:ext cx="11728262" cy="131805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39AB724-BB4C-31A6-437C-9F9542A6B29E}"/>
              </a:ext>
            </a:extLst>
          </p:cNvPr>
          <p:cNvSpPr txBox="1"/>
          <p:nvPr/>
        </p:nvSpPr>
        <p:spPr>
          <a:xfrm>
            <a:off x="4451431" y="5881344"/>
            <a:ext cx="2983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Eau salée – Eau douce</a:t>
            </a:r>
          </a:p>
        </p:txBody>
      </p:sp>
    </p:spTree>
    <p:extLst>
      <p:ext uri="{BB962C8B-B14F-4D97-AF65-F5344CB8AC3E}">
        <p14:creationId xmlns:p14="http://schemas.microsoft.com/office/powerpoint/2010/main" val="1685401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9DE78-AC4F-FA98-1880-ACEB77F5D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6BAC99-2069-BBA0-961D-21A955859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4B21B4-81A5-0A76-2449-D2150C5847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DFB5BE6E-52D9-797F-65E8-D24459190C8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802B377-3234-EA92-24BE-5A1B8F99C4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950" y="4442203"/>
            <a:ext cx="11183970" cy="224844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1E54E5C-4E92-F6AA-1BE5-9AC8EA179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3662" y="1036795"/>
            <a:ext cx="6218618" cy="355349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66A420C-6C6E-EB43-94F7-A26C62710F7A}"/>
              </a:ext>
            </a:extLst>
          </p:cNvPr>
          <p:cNvSpPr txBox="1"/>
          <p:nvPr/>
        </p:nvSpPr>
        <p:spPr>
          <a:xfrm>
            <a:off x="4083787" y="5325162"/>
            <a:ext cx="2810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plus petite partie 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F288C3-2729-5B0A-BD44-306B26C250F0}"/>
              </a:ext>
            </a:extLst>
          </p:cNvPr>
          <p:cNvSpPr txBox="1"/>
          <p:nvPr/>
        </p:nvSpPr>
        <p:spPr>
          <a:xfrm>
            <a:off x="9900125" y="5353443"/>
            <a:ext cx="702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3 %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A87BCA4-0384-65E6-2667-159234E51BD4}"/>
              </a:ext>
            </a:extLst>
          </p:cNvPr>
          <p:cNvSpPr txBox="1"/>
          <p:nvPr/>
        </p:nvSpPr>
        <p:spPr>
          <a:xfrm>
            <a:off x="4052573" y="6038666"/>
            <a:ext cx="2936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plus grande partie 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68406A0-289E-61A5-D08D-75EFC3555FAB}"/>
              </a:ext>
            </a:extLst>
          </p:cNvPr>
          <p:cNvSpPr txBox="1"/>
          <p:nvPr/>
        </p:nvSpPr>
        <p:spPr>
          <a:xfrm>
            <a:off x="9871845" y="6088734"/>
            <a:ext cx="85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97 % </a:t>
            </a:r>
          </a:p>
        </p:txBody>
      </p:sp>
    </p:spTree>
    <p:extLst>
      <p:ext uri="{BB962C8B-B14F-4D97-AF65-F5344CB8AC3E}">
        <p14:creationId xmlns:p14="http://schemas.microsoft.com/office/powerpoint/2010/main" val="509828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chacun pour soi; prenez l’activité de la page 85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F65EB41A-4A79-A127-590D-5ADC3C7FAC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6" b="1718"/>
          <a:stretch>
            <a:fillRect/>
          </a:stretch>
        </p:blipFill>
        <p:spPr>
          <a:xfrm>
            <a:off x="3789812" y="1056640"/>
            <a:ext cx="4730621" cy="539129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0C1DE6B-4652-323A-2B42-AD9AD4D83DF2}"/>
              </a:ext>
            </a:extLst>
          </p:cNvPr>
          <p:cNvSpPr/>
          <p:nvPr/>
        </p:nvSpPr>
        <p:spPr>
          <a:xfrm>
            <a:off x="4482160" y="6153539"/>
            <a:ext cx="3358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 85</a:t>
            </a:r>
          </a:p>
        </p:txBody>
      </p:sp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327627" y="2738280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E9E1CAA-35AC-CBDE-C860-856E7C1F517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C72DB82-EA99-50B4-86EA-84003E7B1C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1675"/>
          <a:stretch>
            <a:fillRect/>
          </a:stretch>
        </p:blipFill>
        <p:spPr>
          <a:xfrm>
            <a:off x="254000" y="5195574"/>
            <a:ext cx="11765280" cy="140842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020975A-CA76-0205-817E-7C4A94A014C2}"/>
              </a:ext>
            </a:extLst>
          </p:cNvPr>
          <p:cNvSpPr txBox="1"/>
          <p:nvPr/>
        </p:nvSpPr>
        <p:spPr>
          <a:xfrm>
            <a:off x="3700848" y="5918422"/>
            <a:ext cx="5019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répartition de l’eau douce sur Terre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1CD0D0B-FA14-92F7-2A6D-11DD30F3C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1044356"/>
            <a:ext cx="8067040" cy="414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563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6E74B-FB0B-F794-2F1F-8662A4A6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E306F8-E2E5-5CC5-BBA2-1D6C4AB24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0EDF27-BFFD-0D34-DA4D-B120C7C4E4C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34E0027B-99D4-4F5D-0CBB-C4956CB41B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29694D0-ED3A-98C1-F419-8956AE075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0" y="5389392"/>
            <a:ext cx="11653520" cy="122455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1D92CB76-AC28-36FA-18B6-C1122058151B}"/>
              </a:ext>
            </a:extLst>
          </p:cNvPr>
          <p:cNvSpPr txBox="1"/>
          <p:nvPr/>
        </p:nvSpPr>
        <p:spPr>
          <a:xfrm>
            <a:off x="4217647" y="6089676"/>
            <a:ext cx="3255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Marais – Rivières – Lacs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764A8A6-619F-8132-0597-90DFBC6146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1110345"/>
            <a:ext cx="8067040" cy="414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02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9B578-B891-DB2E-3B8F-5C91A1559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B0E70-AAC2-FBFD-3B0B-5F5A20B6E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FC755E-17CC-0B5C-D61F-BF6F7AD02BA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4638353B-2293-1D42-B2A5-02F6075BF12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5900E79-A25C-B3A1-1373-E031107F7B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560" y="4640734"/>
            <a:ext cx="11308080" cy="203045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23D90D9-6161-00BA-B521-065930C8CD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1920" y="1019007"/>
            <a:ext cx="6979920" cy="3590246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B9C10E23-EB6A-8447-13E9-93F11666CC14}"/>
              </a:ext>
            </a:extLst>
          </p:cNvPr>
          <p:cNvSpPr txBox="1"/>
          <p:nvPr/>
        </p:nvSpPr>
        <p:spPr>
          <a:xfrm>
            <a:off x="365760" y="4999332"/>
            <a:ext cx="10138545" cy="1697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des lacs représente la plus grande partie de l’eau douce sur Terre</a:t>
            </a:r>
            <a:r>
              <a:rPr lang="a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87 %</a:t>
            </a:r>
          </a:p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des marais représente une petite partie de l’eau douce sur Terre</a:t>
            </a:r>
            <a:r>
              <a:rPr lang="a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11 %</a:t>
            </a:r>
          </a:p>
          <a:p>
            <a:pPr>
              <a:lnSpc>
                <a:spcPct val="150000"/>
              </a:lnSpc>
            </a:pP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 des rivières représente la plus petite partie de l’eau douce sur Terre</a:t>
            </a:r>
            <a:r>
              <a:rPr lang="ar-MA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2 %</a:t>
            </a:r>
          </a:p>
        </p:txBody>
      </p:sp>
    </p:spTree>
    <p:extLst>
      <p:ext uri="{BB962C8B-B14F-4D97-AF65-F5344CB8AC3E}">
        <p14:creationId xmlns:p14="http://schemas.microsoft.com/office/powerpoint/2010/main" val="1153102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86612"/>
            <a:ext cx="10277091" cy="399230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553" y="219075"/>
            <a:ext cx="10805322" cy="431801"/>
          </a:xfr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Avant de finir, faisons un petit résumé ensemble ! Alors, qui peut me rappeler ce qu’on a appris?</a:t>
            </a:r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7553" y="658371"/>
            <a:ext cx="10277475" cy="268287"/>
          </a:xfrm>
        </p:spPr>
        <p:txBody>
          <a:bodyPr/>
          <a:lstStyle/>
          <a:p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fr-FR" sz="11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onner</a:t>
            </a:r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un rappel de la séance.</a:t>
            </a: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30364" y="2027799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575881" y="2009867"/>
            <a:ext cx="9731881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noProof="0" dirty="0">
                <a:solidFill>
                  <a:srgbClr val="106585"/>
                </a:solidFill>
              </a:rPr>
              <a:t>Décrire la répartition de l'eau sur Terre selon </a:t>
            </a:r>
            <a:br>
              <a:rPr lang="fr-FR" b="1" noProof="0" dirty="0">
                <a:solidFill>
                  <a:srgbClr val="106585"/>
                </a:solidFill>
              </a:rPr>
            </a:br>
            <a:r>
              <a:rPr lang="fr-FR" b="1" noProof="0" dirty="0">
                <a:solidFill>
                  <a:srgbClr val="106585"/>
                </a:solidFill>
              </a:rPr>
              <a:t>son état physique et sa nature.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1744522"/>
            <a:ext cx="805544" cy="805544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202B0BD2-C2F9-A635-807D-7B85ABA355E5}"/>
              </a:ext>
            </a:extLst>
          </p:cNvPr>
          <p:cNvGrpSpPr/>
          <p:nvPr/>
        </p:nvGrpSpPr>
        <p:grpSpPr>
          <a:xfrm>
            <a:off x="2307794" y="3204812"/>
            <a:ext cx="7057895" cy="3215804"/>
            <a:chOff x="3435350" y="8807150"/>
            <a:chExt cx="3581400" cy="1437640"/>
          </a:xfrm>
        </p:grpSpPr>
        <p:graphicFrame>
          <p:nvGraphicFramePr>
            <p:cNvPr id="8" name="Graphique 7">
              <a:extLst>
                <a:ext uri="{FF2B5EF4-FFF2-40B4-BE49-F238E27FC236}">
                  <a16:creationId xmlns:a16="http://schemas.microsoft.com/office/drawing/2014/main" id="{6DD9085C-8AC3-48D9-D978-E5CADE4C6FC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21497670"/>
                </p:ext>
              </p:extLst>
            </p:nvPr>
          </p:nvGraphicFramePr>
          <p:xfrm>
            <a:off x="4425950" y="8946881"/>
            <a:ext cx="1638701" cy="12979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344758A0-BDF1-65F2-AE02-A326FB158356}"/>
                </a:ext>
              </a:extLst>
            </p:cNvPr>
            <p:cNvGrpSpPr/>
            <p:nvPr/>
          </p:nvGrpSpPr>
          <p:grpSpPr>
            <a:xfrm>
              <a:off x="3435350" y="8807150"/>
              <a:ext cx="3581400" cy="1092929"/>
              <a:chOff x="3435350" y="8807150"/>
              <a:chExt cx="3581400" cy="1092929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C29A1A02-7705-44D6-F6B0-45E49C9672AD}"/>
                  </a:ext>
                </a:extLst>
              </p:cNvPr>
              <p:cNvGrpSpPr/>
              <p:nvPr/>
            </p:nvGrpSpPr>
            <p:grpSpPr>
              <a:xfrm>
                <a:off x="4273549" y="8974790"/>
                <a:ext cx="914399" cy="228600"/>
                <a:chOff x="3595795" y="8830980"/>
                <a:chExt cx="1925319" cy="457200"/>
              </a:xfrm>
            </p:grpSpPr>
            <p:cxnSp>
              <p:nvCxnSpPr>
                <p:cNvPr id="18" name="Connecteur droit 17">
                  <a:extLst>
                    <a:ext uri="{FF2B5EF4-FFF2-40B4-BE49-F238E27FC236}">
                      <a16:creationId xmlns:a16="http://schemas.microsoft.com/office/drawing/2014/main" id="{73E0A2A7-76FC-773A-C08D-CA71DFD726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5795" y="8830980"/>
                  <a:ext cx="962663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Connecteur droit 18">
                  <a:extLst>
                    <a:ext uri="{FF2B5EF4-FFF2-40B4-BE49-F238E27FC236}">
                      <a16:creationId xmlns:a16="http://schemas.microsoft.com/office/drawing/2014/main" id="{2B884090-6239-7CA8-4E13-73930956E4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4558458" y="8830980"/>
                  <a:ext cx="962656" cy="4572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27EF077F-55F4-0A57-364A-8A9831CC8BD8}"/>
                  </a:ext>
                </a:extLst>
              </p:cNvPr>
              <p:cNvGrpSpPr/>
              <p:nvPr/>
            </p:nvGrpSpPr>
            <p:grpSpPr>
              <a:xfrm flipH="1">
                <a:off x="5261854" y="8981219"/>
                <a:ext cx="835634" cy="276544"/>
                <a:chOff x="1143392" y="9148622"/>
                <a:chExt cx="3167053" cy="553087"/>
              </a:xfrm>
            </p:grpSpPr>
            <p:cxnSp>
              <p:nvCxnSpPr>
                <p:cNvPr id="16" name="Connecteur droit 15">
                  <a:extLst>
                    <a:ext uri="{FF2B5EF4-FFF2-40B4-BE49-F238E27FC236}">
                      <a16:creationId xmlns:a16="http://schemas.microsoft.com/office/drawing/2014/main" id="{83AF7718-B100-9959-1C75-540AD48DCA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43392" y="9148622"/>
                  <a:ext cx="1858760" cy="1718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Connecteur droit 16">
                  <a:extLst>
                    <a:ext uri="{FF2B5EF4-FFF2-40B4-BE49-F238E27FC236}">
                      <a16:creationId xmlns:a16="http://schemas.microsoft.com/office/drawing/2014/main" id="{DF2F9435-1889-461B-EBF1-DC93FAF36A8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973274" y="9162450"/>
                  <a:ext cx="1337171" cy="539259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3BDA35E9-9E4D-F2D5-589F-2EB9D48BC6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92750" y="9728200"/>
                <a:ext cx="6858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83F7013-EA4E-2613-A18F-2F29ACF8655F}"/>
                  </a:ext>
                </a:extLst>
              </p:cNvPr>
              <p:cNvSpPr txBox="1"/>
              <p:nvPr/>
            </p:nvSpPr>
            <p:spPr>
              <a:xfrm>
                <a:off x="5972810" y="8807150"/>
                <a:ext cx="9906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gazeux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0,001%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A35F9EAF-4677-FF49-BB54-2CF2E3963BB9}"/>
                  </a:ext>
                </a:extLst>
              </p:cNvPr>
              <p:cNvSpPr txBox="1"/>
              <p:nvPr/>
            </p:nvSpPr>
            <p:spPr>
              <a:xfrm>
                <a:off x="3435350" y="8822390"/>
                <a:ext cx="9144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solide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2,15 %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866280CD-0A7A-B05E-0473-94B787E2DB54}"/>
                  </a:ext>
                </a:extLst>
              </p:cNvPr>
              <p:cNvSpPr txBox="1"/>
              <p:nvPr/>
            </p:nvSpPr>
            <p:spPr>
              <a:xfrm>
                <a:off x="6102350" y="9561530"/>
                <a:ext cx="914400" cy="338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État liquide</a:t>
                </a:r>
              </a:p>
              <a:p>
                <a:pPr algn="ctr"/>
                <a:r>
                  <a:rPr lang="fr-FR" sz="24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97,8 %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070" y="320709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les étapes que j’ai suivies 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our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résoudre ma tâche: </a:t>
            </a:r>
          </a:p>
        </p:txBody>
      </p:sp>
      <p:pic>
        <p:nvPicPr>
          <p:cNvPr id="30" name="Google Shape;289;p51">
            <a:extLst>
              <a:ext uri="{FF2B5EF4-FFF2-40B4-BE49-F238E27FC236}">
                <a16:creationId xmlns:a16="http://schemas.microsoft.com/office/drawing/2014/main" id="{B630ECC6-AE75-1A9B-8BE2-CEADA872F34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785377A7-C92B-96B3-5949-AF238B2D0F07}"/>
              </a:ext>
            </a:extLst>
          </p:cNvPr>
          <p:cNvGrpSpPr/>
          <p:nvPr/>
        </p:nvGrpSpPr>
        <p:grpSpPr>
          <a:xfrm>
            <a:off x="598473" y="1780568"/>
            <a:ext cx="11037454" cy="399011"/>
            <a:chOff x="526472" y="1937789"/>
            <a:chExt cx="11037454" cy="399011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A511F14-FB54-ABBA-28B1-4635764A38AC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J’identifie le titre du graphique en secteur.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751A023-B3AD-573C-628E-A3FA61D98C8D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0DC3615-2347-F6E2-E8D8-E9745B7B401F}"/>
              </a:ext>
            </a:extLst>
          </p:cNvPr>
          <p:cNvGrpSpPr/>
          <p:nvPr/>
        </p:nvGrpSpPr>
        <p:grpSpPr>
          <a:xfrm>
            <a:off x="607804" y="2499025"/>
            <a:ext cx="11037454" cy="399011"/>
            <a:chOff x="526472" y="1937789"/>
            <a:chExt cx="11037454" cy="399011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603D694-1145-ED4E-E3DF-9474BB0671EA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Déterminer les différents secteurs du graphique.</a:t>
              </a: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8CB8B6CF-16C9-1186-DEE0-17C04B120E85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1E598617-83CE-5259-80B4-57DF5C65D383}"/>
              </a:ext>
            </a:extLst>
          </p:cNvPr>
          <p:cNvGrpSpPr/>
          <p:nvPr/>
        </p:nvGrpSpPr>
        <p:grpSpPr>
          <a:xfrm>
            <a:off x="607804" y="3208152"/>
            <a:ext cx="11037454" cy="399011"/>
            <a:chOff x="526472" y="1937789"/>
            <a:chExt cx="11037454" cy="399011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35CDE22-E71F-F5B4-6CE4-86DB8FD39D84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Je</a:t>
              </a:r>
              <a:r>
                <a:rPr lang="ar-MA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décris la répartition de l’eau, en me basant sur le graphique. </a:t>
              </a:r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346F0083-26BF-2CD6-2526-2380937CA7FB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73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on termine par cette carte lexicale.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participer les élèves à la lecture de la carte</a:t>
            </a:r>
          </a:p>
        </p:txBody>
      </p:sp>
      <p:grpSp>
        <p:nvGrpSpPr>
          <p:cNvPr id="3" name="Google Shape;2004;p176">
            <a:extLst>
              <a:ext uri="{FF2B5EF4-FFF2-40B4-BE49-F238E27FC236}">
                <a16:creationId xmlns:a16="http://schemas.microsoft.com/office/drawing/2014/main" id="{0856EB9A-7017-4620-1D45-E3DDBCB45426}"/>
              </a:ext>
            </a:extLst>
          </p:cNvPr>
          <p:cNvGrpSpPr/>
          <p:nvPr/>
        </p:nvGrpSpPr>
        <p:grpSpPr>
          <a:xfrm>
            <a:off x="378372" y="1263731"/>
            <a:ext cx="11473312" cy="5089106"/>
            <a:chOff x="279385" y="1039998"/>
            <a:chExt cx="8613802" cy="3816829"/>
          </a:xfrm>
        </p:grpSpPr>
        <p:sp>
          <p:nvSpPr>
            <p:cNvPr id="6" name="Google Shape;2005;p176">
              <a:extLst>
                <a:ext uri="{FF2B5EF4-FFF2-40B4-BE49-F238E27FC236}">
                  <a16:creationId xmlns:a16="http://schemas.microsoft.com/office/drawing/2014/main" id="{9D8FF637-F29E-5926-A68E-04B1AEFD0F8E}"/>
                </a:ext>
              </a:extLst>
            </p:cNvPr>
            <p:cNvSpPr/>
            <p:nvPr/>
          </p:nvSpPr>
          <p:spPr>
            <a:xfrm>
              <a:off x="285691" y="1426310"/>
              <a:ext cx="8562578" cy="3398623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Google Shape;2006;p176">
              <a:extLst>
                <a:ext uri="{FF2B5EF4-FFF2-40B4-BE49-F238E27FC236}">
                  <a16:creationId xmlns:a16="http://schemas.microsoft.com/office/drawing/2014/main" id="{7BBDD7F7-14F6-1624-BE14-C3D8C3D01247}"/>
                </a:ext>
              </a:extLst>
            </p:cNvPr>
            <p:cNvSpPr/>
            <p:nvPr/>
          </p:nvSpPr>
          <p:spPr>
            <a:xfrm>
              <a:off x="2844218" y="2409883"/>
              <a:ext cx="3061745" cy="812104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b="1" spc="-30" noProof="0" dirty="0">
                  <a:solidFill>
                    <a:srgbClr val="106585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Décrire la répartition de l'eau sur Terre selon  son état physique et sa nature.</a:t>
              </a:r>
            </a:p>
          </p:txBody>
        </p:sp>
        <p:sp>
          <p:nvSpPr>
            <p:cNvPr id="8" name="Google Shape;2007;p176">
              <a:extLst>
                <a:ext uri="{FF2B5EF4-FFF2-40B4-BE49-F238E27FC236}">
                  <a16:creationId xmlns:a16="http://schemas.microsoft.com/office/drawing/2014/main" id="{51D1B15C-9A61-D37C-77B8-DC795430B4B6}"/>
                </a:ext>
              </a:extLst>
            </p:cNvPr>
            <p:cNvSpPr/>
            <p:nvPr/>
          </p:nvSpPr>
          <p:spPr>
            <a:xfrm>
              <a:off x="615066" y="2082394"/>
              <a:ext cx="1899776" cy="1074017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1D9A78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Google Shape;2008;p176">
              <a:extLst>
                <a:ext uri="{FF2B5EF4-FFF2-40B4-BE49-F238E27FC236}">
                  <a16:creationId xmlns:a16="http://schemas.microsoft.com/office/drawing/2014/main" id="{8509BBED-58F4-CA9F-A0DD-F4638083BC99}"/>
                </a:ext>
              </a:extLst>
            </p:cNvPr>
            <p:cNvSpPr txBox="1"/>
            <p:nvPr/>
          </p:nvSpPr>
          <p:spPr>
            <a:xfrm>
              <a:off x="3532344" y="1926967"/>
              <a:ext cx="1714500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4AFE9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34" name="Google Shape;2009;p176">
              <a:extLst>
                <a:ext uri="{FF2B5EF4-FFF2-40B4-BE49-F238E27FC236}">
                  <a16:creationId xmlns:a16="http://schemas.microsoft.com/office/drawing/2014/main" id="{44215F64-7F36-F2A9-900A-5E0A986B07BE}"/>
                </a:ext>
              </a:extLst>
            </p:cNvPr>
            <p:cNvSpPr txBox="1"/>
            <p:nvPr/>
          </p:nvSpPr>
          <p:spPr>
            <a:xfrm>
              <a:off x="579223" y="1660109"/>
              <a:ext cx="1935619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D9A78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35" name="Google Shape;2010;p176">
              <a:extLst>
                <a:ext uri="{FF2B5EF4-FFF2-40B4-BE49-F238E27FC236}">
                  <a16:creationId xmlns:a16="http://schemas.microsoft.com/office/drawing/2014/main" id="{19D72E66-E9BA-8A65-6619-94AF04E81ECB}"/>
                </a:ext>
              </a:extLst>
            </p:cNvPr>
            <p:cNvSpPr/>
            <p:nvPr/>
          </p:nvSpPr>
          <p:spPr>
            <a:xfrm>
              <a:off x="6446463" y="1515825"/>
              <a:ext cx="2040393" cy="902439"/>
            </a:xfrm>
            <a:prstGeom prst="rect">
              <a:avLst/>
            </a:pr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Google Shape;2011;p176">
              <a:extLst>
                <a:ext uri="{FF2B5EF4-FFF2-40B4-BE49-F238E27FC236}">
                  <a16:creationId xmlns:a16="http://schemas.microsoft.com/office/drawing/2014/main" id="{485D79A5-56AA-079B-A422-0D100AA75B49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37" name="Google Shape;2012;p176">
              <a:extLst>
                <a:ext uri="{FF2B5EF4-FFF2-40B4-BE49-F238E27FC236}">
                  <a16:creationId xmlns:a16="http://schemas.microsoft.com/office/drawing/2014/main" id="{39BFD0CC-336B-BD16-61C9-DEC22D5334BB}"/>
                </a:ext>
              </a:extLst>
            </p:cNvPr>
            <p:cNvSpPr/>
            <p:nvPr/>
          </p:nvSpPr>
          <p:spPr>
            <a:xfrm>
              <a:off x="574825" y="3995013"/>
              <a:ext cx="5691627" cy="72299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Google Shape;2013;p176">
              <a:extLst>
                <a:ext uri="{FF2B5EF4-FFF2-40B4-BE49-F238E27FC236}">
                  <a16:creationId xmlns:a16="http://schemas.microsoft.com/office/drawing/2014/main" id="{6E8CBAFD-8CDB-416F-76A6-BF61AB924FE8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39" name="Google Shape;2015;p176">
              <a:extLst>
                <a:ext uri="{FF2B5EF4-FFF2-40B4-BE49-F238E27FC236}">
                  <a16:creationId xmlns:a16="http://schemas.microsoft.com/office/drawing/2014/main" id="{1DC2E357-BB4C-A024-0CA9-7AFADFD41E29}"/>
                </a:ext>
              </a:extLst>
            </p:cNvPr>
            <p:cNvSpPr txBox="1"/>
            <p:nvPr/>
          </p:nvSpPr>
          <p:spPr>
            <a:xfrm>
              <a:off x="679521" y="2119051"/>
              <a:ext cx="2316589" cy="97186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4572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b="1" i="0" u="none" strike="noStrike" kern="0" cap="none" spc="-8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États de l’eau</a:t>
              </a:r>
            </a:p>
            <a:p>
              <a:pPr marL="285750" marR="0" lvl="0" indent="-285750" defTabSz="4572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b="1" kern="0" spc="-8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Natures de l’eau</a:t>
              </a:r>
            </a:p>
            <a:p>
              <a:pPr marL="285750" lvl="0" indent="-285750" defTabSz="45720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Réservoirs de l’eau</a:t>
              </a:r>
              <a:endParaRPr kumimoji="0" lang="fr-FR" b="1" i="0" u="none" strike="noStrike" kern="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Google Shape;2016;p176">
              <a:extLst>
                <a:ext uri="{FF2B5EF4-FFF2-40B4-BE49-F238E27FC236}">
                  <a16:creationId xmlns:a16="http://schemas.microsoft.com/office/drawing/2014/main" id="{1CEFA7F5-787E-E812-4892-0044B7D8E9DF}"/>
                </a:ext>
              </a:extLst>
            </p:cNvPr>
            <p:cNvSpPr txBox="1"/>
            <p:nvPr/>
          </p:nvSpPr>
          <p:spPr>
            <a:xfrm>
              <a:off x="6499914" y="1725165"/>
              <a:ext cx="1599592" cy="6924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Identifier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Déterminer</a:t>
              </a:r>
              <a:endParaRPr kumimoji="0" lang="fr-FR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</a:t>
              </a:r>
              <a:r>
                <a:rPr lang="fr-FR" b="1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écrire</a:t>
              </a: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sp>
          <p:nvSpPr>
            <p:cNvPr id="41" name="Google Shape;2017;p176">
              <a:extLst>
                <a:ext uri="{FF2B5EF4-FFF2-40B4-BE49-F238E27FC236}">
                  <a16:creationId xmlns:a16="http://schemas.microsoft.com/office/drawing/2014/main" id="{8B5661CC-211B-3BF2-E35F-A33F2F49EFA5}"/>
                </a:ext>
              </a:extLst>
            </p:cNvPr>
            <p:cNvSpPr/>
            <p:nvPr/>
          </p:nvSpPr>
          <p:spPr>
            <a:xfrm>
              <a:off x="6503744" y="2550881"/>
              <a:ext cx="2218921" cy="218356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Google Shape;2018;p176">
              <a:extLst>
                <a:ext uri="{FF2B5EF4-FFF2-40B4-BE49-F238E27FC236}">
                  <a16:creationId xmlns:a16="http://schemas.microsoft.com/office/drawing/2014/main" id="{F09795DC-CF96-AC02-C445-D6993927FB60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5308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43" name="Google Shape;2019;p176">
              <a:extLst>
                <a:ext uri="{FF2B5EF4-FFF2-40B4-BE49-F238E27FC236}">
                  <a16:creationId xmlns:a16="http://schemas.microsoft.com/office/drawing/2014/main" id="{32F56C74-BF85-EC6D-FFC1-03052CE869FB}"/>
                </a:ext>
              </a:extLst>
            </p:cNvPr>
            <p:cNvSpPr txBox="1"/>
            <p:nvPr/>
          </p:nvSpPr>
          <p:spPr>
            <a:xfrm>
              <a:off x="6543679" y="3125622"/>
              <a:ext cx="2349508" cy="173120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Hydrosphère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Réservoir</a:t>
              </a:r>
              <a:endParaRPr lang="fr-FR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Eau salée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Eau douce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solide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liquide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État gazeux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….</a:t>
              </a:r>
            </a:p>
          </p:txBody>
        </p:sp>
        <p:sp>
          <p:nvSpPr>
            <p:cNvPr id="44" name="Google Shape;2022;p176">
              <a:extLst>
                <a:ext uri="{FF2B5EF4-FFF2-40B4-BE49-F238E27FC236}">
                  <a16:creationId xmlns:a16="http://schemas.microsoft.com/office/drawing/2014/main" id="{89697EF0-CC3B-F967-8CA4-3B65E5305173}"/>
                </a:ext>
              </a:extLst>
            </p:cNvPr>
            <p:cNvSpPr txBox="1"/>
            <p:nvPr/>
          </p:nvSpPr>
          <p:spPr>
            <a:xfrm>
              <a:off x="579222" y="4014143"/>
              <a:ext cx="3615445" cy="33640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121917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Char char="-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-7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5" name="Google Shape;2023;p176">
              <a:extLst>
                <a:ext uri="{FF2B5EF4-FFF2-40B4-BE49-F238E27FC236}">
                  <a16:creationId xmlns:a16="http://schemas.microsoft.com/office/drawing/2014/main" id="{651FF069-A59D-2E9D-785E-878C9D700465}"/>
                </a:ext>
              </a:extLst>
            </p:cNvPr>
            <p:cNvCxnSpPr>
              <a:cxnSpLocks/>
              <a:stCxn id="7" idx="2"/>
              <a:endCxn id="37" idx="0"/>
            </p:cNvCxnSpPr>
            <p:nvPr/>
          </p:nvCxnSpPr>
          <p:spPr>
            <a:xfrm rot="5400000">
              <a:off x="3511352" y="3131275"/>
              <a:ext cx="773026" cy="954451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cxnSp>
          <p:nvCxnSpPr>
            <p:cNvPr id="49" name="Google Shape;2027;p176">
              <a:extLst>
                <a:ext uri="{FF2B5EF4-FFF2-40B4-BE49-F238E27FC236}">
                  <a16:creationId xmlns:a16="http://schemas.microsoft.com/office/drawing/2014/main" id="{2F763365-9284-AD60-DB38-2EA36B41EADE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>
              <a:off x="5905963" y="2815936"/>
              <a:ext cx="552863" cy="1334630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50" name="Google Shape;2028;p176">
              <a:extLst>
                <a:ext uri="{FF2B5EF4-FFF2-40B4-BE49-F238E27FC236}">
                  <a16:creationId xmlns:a16="http://schemas.microsoft.com/office/drawing/2014/main" id="{68E7F4CD-D9DB-2DAC-0FCE-81943BF66405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rgbClr val="1D6FA9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</a:p>
          </p:txBody>
        </p:sp>
        <p:cxnSp>
          <p:nvCxnSpPr>
            <p:cNvPr id="54" name="Google Shape;2027;p176">
              <a:extLst>
                <a:ext uri="{FF2B5EF4-FFF2-40B4-BE49-F238E27FC236}">
                  <a16:creationId xmlns:a16="http://schemas.microsoft.com/office/drawing/2014/main" id="{3A8B4766-F876-4489-2CD8-52591F0B8CB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37103" y="2136844"/>
              <a:ext cx="932660" cy="452709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7472EE95-64F5-7814-3ADC-F240544DC3AD}"/>
              </a:ext>
            </a:extLst>
          </p:cNvPr>
          <p:cNvSpPr txBox="1"/>
          <p:nvPr/>
        </p:nvSpPr>
        <p:spPr>
          <a:xfrm>
            <a:off x="754145" y="5452241"/>
            <a:ext cx="75320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 représente </a:t>
            </a: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plus grande / petite / la plus </a:t>
            </a:r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 partie : ……… %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52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inciter les élèves à faire l’exercice à la maison, puis clôturer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96790" y="1435830"/>
            <a:ext cx="4798420" cy="45369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noProof="0" dirty="0"/>
              <a:t>05 min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12409</TotalTime>
  <Words>3396</Words>
  <Application>Microsoft Office PowerPoint</Application>
  <PresentationFormat>Grand écran</PresentationFormat>
  <Paragraphs>581</Paragraphs>
  <Slides>74</Slides>
  <Notes>2</Notes>
  <HiddenSlides>5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74</vt:i4>
      </vt:variant>
    </vt:vector>
  </HeadingPairs>
  <TitlesOfParts>
    <vt:vector size="82" baseType="lpstr">
      <vt:lpstr>Aptos</vt:lpstr>
      <vt:lpstr>Aptos Display</vt:lpstr>
      <vt:lpstr>Arial</vt:lpstr>
      <vt:lpstr>Calibri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Parfait !!</vt:lpstr>
      <vt:lpstr>Présentation PowerPoint</vt:lpstr>
      <vt:lpstr>Commençons par cette question.</vt:lpstr>
      <vt:lpstr>Excellent ! L’eau dans la nature existe sous trois états physiques : liquide, solide et gazeux.</vt:lpstr>
      <vt:lpstr>Une autre question.</vt:lpstr>
      <vt:lpstr>Très bien ! L'eau change d'état selon les conditions de chaque réservoir.</vt:lpstr>
      <vt:lpstr>Répondez à cette question.</vt:lpstr>
      <vt:lpstr>Excellente réponse ! La "Planète Bleue" tire son nom de cette dominance de l'eau liquide.</vt:lpstr>
      <vt:lpstr>Une autre question d'appariement. .</vt:lpstr>
      <vt:lpstr>Bravo ! Les océans et aussi les mers sont effectivement nos principaux réservoirs d'eau salée.</vt:lpstr>
      <vt:lpstr>Une autre question.</vt:lpstr>
      <vt:lpstr>Parfait ! L'eau salée est effectivement beaucoup plus abondante que l'eau douce.</vt:lpstr>
      <vt:lpstr>Présentation PowerPoint</vt:lpstr>
      <vt:lpstr>Prenons la situation suivante:</vt:lpstr>
      <vt:lpstr>Présentation PowerPoint</vt:lpstr>
      <vt:lpstr>A la fin de cette séance, vous serez capables de :  </vt:lpstr>
      <vt:lpstr>Présentation PowerPoint</vt:lpstr>
      <vt:lpstr>Présentation PowerPoint</vt:lpstr>
      <vt:lpstr>Je commence par définir quelques notions dont on aura besoin aura besoin pour résoudre la tâche.</vt:lpstr>
      <vt:lpstr>Passons maintenant, aux formes de l’eau dans la nature. </vt:lpstr>
      <vt:lpstr>Pour la suite, nous allons apprendre comment lire un graphique en secteur.</vt:lpstr>
      <vt:lpstr>Pour la première étape : </vt:lpstr>
      <vt:lpstr>Ensuite !</vt:lpstr>
      <vt:lpstr>Et puis !</vt:lpstr>
      <vt:lpstr>Et finalement !</vt:lpstr>
      <vt:lpstr>Présentation PowerPoint</vt:lpstr>
      <vt:lpstr>Notre tâche consiste à décrire la répartition de l'eau sur Terre selon son état physique et sa nature. </vt:lpstr>
      <vt:lpstr>Pour la première consigne, je repère le titre du graphique présenté.</vt:lpstr>
      <vt:lpstr>Puis je passe à la deuxième consigne , et je suis la stratégie suivante :</vt:lpstr>
      <vt:lpstr>Maintenant, je peux identifier facilement les différents secteurs.</vt:lpstr>
      <vt:lpstr>Et pour répondre à ma dernière consigne, je suis les deux étapes suivantes:</vt:lpstr>
      <vt:lpstr>Et Finalement ! </vt:lpstr>
      <vt:lpstr>Présentation PowerPoint</vt:lpstr>
      <vt:lpstr>Présentation PowerPoint</vt:lpstr>
      <vt:lpstr>Vérifions maintenant si vous avez bien compris. Répondez à la question suivante:</vt:lpstr>
      <vt:lpstr>Parfait ! Le graphique représente la répartition de l’eau douce sur Terre selon son état physique.  </vt:lpstr>
      <vt:lpstr>Répondez à la question suivante:</vt:lpstr>
      <vt:lpstr>Excellent ! Le graphique contient trois secteurs : l’état liquide, l’état solide et l’état gazeux.</vt:lpstr>
      <vt:lpstr>Répondez à la question suivante:</vt:lpstr>
      <vt:lpstr>Bonne réponse !</vt:lpstr>
      <vt:lpstr>Une autre question :</vt:lpstr>
      <vt:lpstr>Bien ! L’eau à l’état liquide représente la petite partie de l’eau douce sur Terre avec un pourcentage de 22,5%.  </vt:lpstr>
      <vt:lpstr>Répondez à cette dernière question :</vt:lpstr>
      <vt:lpstr>Parfait ! L’état gazeux de l’eau douce est la plus petite partie de l’eau douce sur Terre, avec un pourcentage de 0,04 %.</vt:lpstr>
      <vt:lpstr>Présentation PowerPoint</vt:lpstr>
      <vt:lpstr>Maintenant, vous allez travailler en binôme. Chacun prend un moment pour réaliser l’activité de la page 84 sur le livret. Ensuite, vous comparez vos réponses en justifiant.</vt:lpstr>
      <vt:lpstr>Le temps est terminé. </vt:lpstr>
      <vt:lpstr>Correction.</vt:lpstr>
      <vt:lpstr>Correction.</vt:lpstr>
      <vt:lpstr>Correction.</vt:lpstr>
      <vt:lpstr>Présentation PowerPoint</vt:lpstr>
      <vt:lpstr>Maintenant, vous allez travailler chacun pour soi; prenez l’activité de la page 85 sur le livret.</vt:lpstr>
      <vt:lpstr>Le temps est terminé. </vt:lpstr>
      <vt:lpstr>Correction. </vt:lpstr>
      <vt:lpstr>Correction.</vt:lpstr>
      <vt:lpstr>Correction.</vt:lpstr>
      <vt:lpstr>Présentation PowerPoint</vt:lpstr>
      <vt:lpstr>Qui peut me dire ce que nous avons appris aujourd’hui? </vt:lpstr>
      <vt:lpstr>Avant de finir, faisons un petit résumé ensemble ! Alors, qui peut me rappeler ce qu’on a appris?</vt:lpstr>
      <vt:lpstr>Voici les étapes que j’ai suivies pour résoudre ma tâche: </vt:lpstr>
      <vt:lpstr>Et on termine par cette carte lexicale.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YASSINE DAHCHOUR</dc:creator>
  <cp:lastModifiedBy>ahmed el annaoui</cp:lastModifiedBy>
  <cp:revision>1098</cp:revision>
  <dcterms:created xsi:type="dcterms:W3CDTF">2025-11-03T10:55:47Z</dcterms:created>
  <dcterms:modified xsi:type="dcterms:W3CDTF">2026-05-09T11:32:36Z</dcterms:modified>
</cp:coreProperties>
</file>